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8"/>
  </p:notesMasterIdLst>
  <p:sldIdLst>
    <p:sldId id="273" r:id="rId5"/>
    <p:sldId id="291" r:id="rId6"/>
    <p:sldId id="288" r:id="rId7"/>
    <p:sldId id="289" r:id="rId8"/>
    <p:sldId id="292" r:id="rId9"/>
    <p:sldId id="295" r:id="rId10"/>
    <p:sldId id="297" r:id="rId11"/>
    <p:sldId id="293" r:id="rId12"/>
    <p:sldId id="294" r:id="rId13"/>
    <p:sldId id="296" r:id="rId14"/>
    <p:sldId id="298" r:id="rId15"/>
    <p:sldId id="290" r:id="rId16"/>
    <p:sldId id="299" r:id="rId17"/>
    <p:sldId id="300" r:id="rId18"/>
    <p:sldId id="301" r:id="rId19"/>
    <p:sldId id="302" r:id="rId20"/>
    <p:sldId id="304" r:id="rId21"/>
    <p:sldId id="303" r:id="rId22"/>
    <p:sldId id="305" r:id="rId23"/>
    <p:sldId id="306" r:id="rId24"/>
    <p:sldId id="307" r:id="rId25"/>
    <p:sldId id="309" r:id="rId26"/>
    <p:sldId id="308" r:id="rId27"/>
    <p:sldId id="310" r:id="rId28"/>
    <p:sldId id="311" r:id="rId29"/>
    <p:sldId id="312" r:id="rId30"/>
    <p:sldId id="314" r:id="rId31"/>
    <p:sldId id="315" r:id="rId32"/>
    <p:sldId id="316" r:id="rId33"/>
    <p:sldId id="317" r:id="rId34"/>
    <p:sldId id="318" r:id="rId35"/>
    <p:sldId id="319" r:id="rId36"/>
    <p:sldId id="32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19" autoAdjust="0"/>
  </p:normalViewPr>
  <p:slideViewPr>
    <p:cSldViewPr snapToGrid="0">
      <p:cViewPr varScale="1">
        <p:scale>
          <a:sx n="78" d="100"/>
          <a:sy n="78" d="100"/>
        </p:scale>
        <p:origin x="82" y="2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4E0A1-2FAA-4C4F-A963-A18676DD2709}" type="doc">
      <dgm:prSet loTypeId="urn:microsoft.com/office/officeart/2016/7/layout/AccentHomeChevronProcess" loCatId="process" qsTypeId="urn:microsoft.com/office/officeart/2005/8/quickstyle/simple1" qsCatId="simple" csTypeId="urn:microsoft.com/office/officeart/2005/8/colors/accent0_3" csCatId="mainScheme" phldr="1"/>
      <dgm:spPr/>
      <dgm:t>
        <a:bodyPr/>
        <a:lstStyle/>
        <a:p>
          <a:endParaRPr lang="en-US"/>
        </a:p>
      </dgm:t>
    </dgm:pt>
    <dgm:pt modelId="{59A0B26A-2973-451B-9ADA-6468D9C1A82E}">
      <dgm:prSet/>
      <dgm:spPr/>
      <dgm:t>
        <a:bodyPr/>
        <a:lstStyle/>
        <a:p>
          <a:pPr algn="ctr"/>
          <a:r>
            <a:rPr lang="en-US" dirty="0"/>
            <a:t>Slide 4 and 5</a:t>
          </a:r>
        </a:p>
      </dgm:t>
    </dgm:pt>
    <dgm:pt modelId="{485F4D2F-583A-4E49-8439-7E9505C9635E}" type="parTrans" cxnId="{3B32756D-B3E5-411D-8FF5-9443D03E0512}">
      <dgm:prSet/>
      <dgm:spPr/>
      <dgm:t>
        <a:bodyPr/>
        <a:lstStyle/>
        <a:p>
          <a:endParaRPr lang="en-US"/>
        </a:p>
      </dgm:t>
    </dgm:pt>
    <dgm:pt modelId="{82DF06A8-49E6-4C50-8190-748A5D28FD6E}" type="sibTrans" cxnId="{3B32756D-B3E5-411D-8FF5-9443D03E0512}">
      <dgm:prSet/>
      <dgm:spPr/>
      <dgm:t>
        <a:bodyPr/>
        <a:lstStyle/>
        <a:p>
          <a:endParaRPr lang="en-US"/>
        </a:p>
      </dgm:t>
    </dgm:pt>
    <dgm:pt modelId="{EFA50C6C-022A-4BE7-B363-CC5944231205}">
      <dgm:prSet custT="1"/>
      <dgm:spPr/>
      <dgm:t>
        <a:bodyPr/>
        <a:lstStyle/>
        <a:p>
          <a:r>
            <a:rPr lang="en-US" sz="2400" dirty="0"/>
            <a:t>Introduction</a:t>
          </a:r>
        </a:p>
      </dgm:t>
    </dgm:pt>
    <dgm:pt modelId="{2DCDB026-5A6D-4F6F-854C-5F88D23D2A99}" type="parTrans" cxnId="{F7E24D59-9532-4E70-A381-FD77E8E3792F}">
      <dgm:prSet/>
      <dgm:spPr/>
      <dgm:t>
        <a:bodyPr/>
        <a:lstStyle/>
        <a:p>
          <a:endParaRPr lang="en-US"/>
        </a:p>
      </dgm:t>
    </dgm:pt>
    <dgm:pt modelId="{1640FBF7-6D83-46D6-9A14-66833FCD0185}" type="sibTrans" cxnId="{F7E24D59-9532-4E70-A381-FD77E8E3792F}">
      <dgm:prSet/>
      <dgm:spPr/>
      <dgm:t>
        <a:bodyPr/>
        <a:lstStyle/>
        <a:p>
          <a:endParaRPr lang="en-US"/>
        </a:p>
      </dgm:t>
    </dgm:pt>
    <dgm:pt modelId="{A5F3A565-F1A9-4263-BA1F-374C68AB041C}">
      <dgm:prSet custT="1"/>
      <dgm:spPr/>
      <dgm:t>
        <a:bodyPr/>
        <a:lstStyle/>
        <a:p>
          <a:r>
            <a:rPr lang="en-US" sz="2400" dirty="0"/>
            <a:t>Homeostasis</a:t>
          </a:r>
          <a:r>
            <a:rPr lang="en-US" sz="1400" dirty="0"/>
            <a:t>	</a:t>
          </a:r>
        </a:p>
      </dgm:t>
    </dgm:pt>
    <dgm:pt modelId="{BC9CEAF5-0740-4D16-9B53-CFBE32998C15}" type="parTrans" cxnId="{5674DB32-52A8-4AD6-91A2-851D4F5D774E}">
      <dgm:prSet/>
      <dgm:spPr/>
      <dgm:t>
        <a:bodyPr/>
        <a:lstStyle/>
        <a:p>
          <a:endParaRPr lang="en-US"/>
        </a:p>
      </dgm:t>
    </dgm:pt>
    <dgm:pt modelId="{E138BD27-CD5F-4B72-9EE7-AFCFDA324151}" type="sibTrans" cxnId="{5674DB32-52A8-4AD6-91A2-851D4F5D774E}">
      <dgm:prSet/>
      <dgm:spPr/>
      <dgm:t>
        <a:bodyPr/>
        <a:lstStyle/>
        <a:p>
          <a:endParaRPr lang="en-US"/>
        </a:p>
      </dgm:t>
    </dgm:pt>
    <dgm:pt modelId="{11173297-B697-4A11-9EAC-E45317C547A3}">
      <dgm:prSet/>
      <dgm:spPr/>
      <dgm:t>
        <a:bodyPr/>
        <a:lstStyle/>
        <a:p>
          <a:r>
            <a:rPr lang="en-US" dirty="0"/>
            <a:t>Slide 15 - 21</a:t>
          </a:r>
        </a:p>
      </dgm:t>
    </dgm:pt>
    <dgm:pt modelId="{04B33EEE-24D9-46D5-87A7-153B2EA6E29D}" type="parTrans" cxnId="{6C7779F4-FD69-4B67-B910-A8608F5BFD91}">
      <dgm:prSet/>
      <dgm:spPr/>
      <dgm:t>
        <a:bodyPr/>
        <a:lstStyle/>
        <a:p>
          <a:endParaRPr lang="en-US"/>
        </a:p>
      </dgm:t>
    </dgm:pt>
    <dgm:pt modelId="{F44242F6-86F1-4EA1-8BA3-3748696B9D36}" type="sibTrans" cxnId="{6C7779F4-FD69-4B67-B910-A8608F5BFD91}">
      <dgm:prSet/>
      <dgm:spPr/>
      <dgm:t>
        <a:bodyPr/>
        <a:lstStyle/>
        <a:p>
          <a:endParaRPr lang="en-US"/>
        </a:p>
      </dgm:t>
    </dgm:pt>
    <dgm:pt modelId="{388BDCB2-DCDF-44F3-8324-AEB38FDDBDD1}">
      <dgm:prSet custT="1"/>
      <dgm:spPr/>
      <dgm:t>
        <a:bodyPr/>
        <a:lstStyle/>
        <a:p>
          <a:r>
            <a:rPr lang="en-US" sz="2400" dirty="0"/>
            <a:t>Disorders of Sodium</a:t>
          </a:r>
        </a:p>
      </dgm:t>
    </dgm:pt>
    <dgm:pt modelId="{37941136-BD0B-4BA2-AB30-C59B281AC064}" type="parTrans" cxnId="{F7EA216A-8EED-4AEA-8470-B1B8F045C9C9}">
      <dgm:prSet/>
      <dgm:spPr/>
      <dgm:t>
        <a:bodyPr/>
        <a:lstStyle/>
        <a:p>
          <a:endParaRPr lang="en-US"/>
        </a:p>
      </dgm:t>
    </dgm:pt>
    <dgm:pt modelId="{3E43BD3A-DE7D-4F87-8DF8-BE45D9E99A98}" type="sibTrans" cxnId="{F7EA216A-8EED-4AEA-8470-B1B8F045C9C9}">
      <dgm:prSet/>
      <dgm:spPr/>
      <dgm:t>
        <a:bodyPr/>
        <a:lstStyle/>
        <a:p>
          <a:endParaRPr lang="en-US"/>
        </a:p>
      </dgm:t>
    </dgm:pt>
    <dgm:pt modelId="{D59A6E49-80F2-47F2-A3F1-A7D3C1042B7A}">
      <dgm:prSet/>
      <dgm:spPr/>
      <dgm:t>
        <a:bodyPr/>
        <a:lstStyle/>
        <a:p>
          <a:r>
            <a:rPr lang="en-US" dirty="0"/>
            <a:t>Slide 22 - 31</a:t>
          </a:r>
        </a:p>
      </dgm:t>
    </dgm:pt>
    <dgm:pt modelId="{0F0347E2-53BF-4AF0-BE04-E562E9D07F8C}" type="parTrans" cxnId="{1DEAA8D5-09D4-43B8-9CE1-38F63628F861}">
      <dgm:prSet/>
      <dgm:spPr/>
      <dgm:t>
        <a:bodyPr/>
        <a:lstStyle/>
        <a:p>
          <a:endParaRPr lang="en-US"/>
        </a:p>
      </dgm:t>
    </dgm:pt>
    <dgm:pt modelId="{7E011706-AE0C-4AA0-B690-E8284D94C1FB}" type="sibTrans" cxnId="{1DEAA8D5-09D4-43B8-9CE1-38F63628F861}">
      <dgm:prSet/>
      <dgm:spPr/>
      <dgm:t>
        <a:bodyPr/>
        <a:lstStyle/>
        <a:p>
          <a:endParaRPr lang="en-US"/>
        </a:p>
      </dgm:t>
    </dgm:pt>
    <dgm:pt modelId="{B37999E7-C394-42CA-9788-025667B2F148}">
      <dgm:prSet custT="1"/>
      <dgm:spPr/>
      <dgm:t>
        <a:bodyPr/>
        <a:lstStyle/>
        <a:p>
          <a:r>
            <a:rPr lang="en-US" sz="2400" dirty="0"/>
            <a:t>Disorders of Potassium</a:t>
          </a:r>
        </a:p>
      </dgm:t>
    </dgm:pt>
    <dgm:pt modelId="{4E4B7B64-9855-4792-8CF8-036E24B99347}" type="parTrans" cxnId="{60F2516C-41F3-4218-A1D1-062B64CCA51C}">
      <dgm:prSet/>
      <dgm:spPr/>
      <dgm:t>
        <a:bodyPr/>
        <a:lstStyle/>
        <a:p>
          <a:endParaRPr lang="en-US"/>
        </a:p>
      </dgm:t>
    </dgm:pt>
    <dgm:pt modelId="{B2DC8013-B540-4718-801F-00BFBC13037A}" type="sibTrans" cxnId="{60F2516C-41F3-4218-A1D1-062B64CCA51C}">
      <dgm:prSet/>
      <dgm:spPr/>
      <dgm:t>
        <a:bodyPr/>
        <a:lstStyle/>
        <a:p>
          <a:endParaRPr lang="en-US"/>
        </a:p>
      </dgm:t>
    </dgm:pt>
    <dgm:pt modelId="{8AE324F7-386D-45A2-868A-242E22B37484}">
      <dgm:prSet/>
      <dgm:spPr/>
      <dgm:t>
        <a:bodyPr/>
        <a:lstStyle/>
        <a:p>
          <a:r>
            <a:rPr lang="en-US" dirty="0"/>
            <a:t>Slide 32</a:t>
          </a:r>
        </a:p>
      </dgm:t>
    </dgm:pt>
    <dgm:pt modelId="{234A76A7-017C-468D-B6C6-6AE5595F0A60}" type="parTrans" cxnId="{3558A59D-7369-44E9-904F-FA6F4D04C070}">
      <dgm:prSet/>
      <dgm:spPr/>
      <dgm:t>
        <a:bodyPr/>
        <a:lstStyle/>
        <a:p>
          <a:endParaRPr lang="en-US"/>
        </a:p>
      </dgm:t>
    </dgm:pt>
    <dgm:pt modelId="{EC9BCBCD-EFC8-4290-B863-734E9A2158AC}" type="sibTrans" cxnId="{3558A59D-7369-44E9-904F-FA6F4D04C070}">
      <dgm:prSet/>
      <dgm:spPr/>
      <dgm:t>
        <a:bodyPr/>
        <a:lstStyle/>
        <a:p>
          <a:endParaRPr lang="en-US"/>
        </a:p>
      </dgm:t>
    </dgm:pt>
    <dgm:pt modelId="{F2C5946E-96AC-4D5A-B458-7D2B25514DE6}">
      <dgm:prSet custT="1"/>
      <dgm:spPr/>
      <dgm:t>
        <a:bodyPr/>
        <a:lstStyle/>
        <a:p>
          <a:r>
            <a:rPr lang="en-US" sz="2400" dirty="0"/>
            <a:t>Wrap up</a:t>
          </a:r>
        </a:p>
      </dgm:t>
    </dgm:pt>
    <dgm:pt modelId="{00377DCE-90FB-46C7-8AA2-8160B9C8E411}" type="parTrans" cxnId="{1AC5888B-5F0A-4CE7-8F69-58ACC0AA1100}">
      <dgm:prSet/>
      <dgm:spPr/>
      <dgm:t>
        <a:bodyPr/>
        <a:lstStyle/>
        <a:p>
          <a:endParaRPr lang="en-US"/>
        </a:p>
      </dgm:t>
    </dgm:pt>
    <dgm:pt modelId="{A191672C-E826-4D12-AE04-B7C722E1DAD5}" type="sibTrans" cxnId="{1AC5888B-5F0A-4CE7-8F69-58ACC0AA1100}">
      <dgm:prSet/>
      <dgm:spPr/>
      <dgm:t>
        <a:bodyPr/>
        <a:lstStyle/>
        <a:p>
          <a:endParaRPr lang="en-US"/>
        </a:p>
      </dgm:t>
    </dgm:pt>
    <dgm:pt modelId="{8159643A-818D-4545-AFE5-29FC064B1AAA}">
      <dgm:prSet/>
      <dgm:spPr/>
      <dgm:t>
        <a:bodyPr/>
        <a:lstStyle/>
        <a:p>
          <a:r>
            <a:rPr lang="en-US" dirty="0"/>
            <a:t>Slide 6 – 14	</a:t>
          </a:r>
        </a:p>
      </dgm:t>
    </dgm:pt>
    <dgm:pt modelId="{384C38D0-1DF9-4571-8437-3CD10BEF2AAE}" type="sibTrans" cxnId="{D9DD0A07-3DE1-4FDB-9228-533E0FAB48D9}">
      <dgm:prSet/>
      <dgm:spPr/>
      <dgm:t>
        <a:bodyPr/>
        <a:lstStyle/>
        <a:p>
          <a:endParaRPr lang="en-US"/>
        </a:p>
      </dgm:t>
    </dgm:pt>
    <dgm:pt modelId="{2AC99ED1-74BC-44F4-AB57-AD4179C7D85F}" type="parTrans" cxnId="{D9DD0A07-3DE1-4FDB-9228-533E0FAB48D9}">
      <dgm:prSet/>
      <dgm:spPr/>
      <dgm:t>
        <a:bodyPr/>
        <a:lstStyle/>
        <a:p>
          <a:endParaRPr lang="en-US"/>
        </a:p>
      </dgm:t>
    </dgm:pt>
    <dgm:pt modelId="{783BA2EA-8436-4CCE-A39E-6BCF5238143F}" type="pres">
      <dgm:prSet presAssocID="{AAD4E0A1-2FAA-4C4F-A963-A18676DD2709}" presName="Name0" presStyleCnt="0">
        <dgm:presLayoutVars>
          <dgm:animLvl val="lvl"/>
          <dgm:resizeHandles val="exact"/>
        </dgm:presLayoutVars>
      </dgm:prSet>
      <dgm:spPr/>
    </dgm:pt>
    <dgm:pt modelId="{F0826536-DCAA-4063-BFB9-4645227B9732}" type="pres">
      <dgm:prSet presAssocID="{59A0B26A-2973-451B-9ADA-6468D9C1A82E}" presName="composite" presStyleCnt="0"/>
      <dgm:spPr/>
    </dgm:pt>
    <dgm:pt modelId="{E3149CA8-F730-4485-B25A-C15A62708F74}" type="pres">
      <dgm:prSet presAssocID="{59A0B26A-2973-451B-9ADA-6468D9C1A82E}" presName="L" presStyleLbl="solidFgAcc1" presStyleIdx="0" presStyleCnt="5">
        <dgm:presLayoutVars>
          <dgm:chMax val="0"/>
          <dgm:chPref val="0"/>
        </dgm:presLayoutVars>
      </dgm:prSet>
      <dgm:spPr/>
    </dgm:pt>
    <dgm:pt modelId="{356E000D-F109-45EB-B501-4B78AA5C433C}" type="pres">
      <dgm:prSet presAssocID="{59A0B26A-2973-451B-9ADA-6468D9C1A82E}" presName="parTx" presStyleLbl="alignNode1" presStyleIdx="0" presStyleCnt="5" custLinFactNeighborX="-94" custLinFactNeighborY="-2">
        <dgm:presLayoutVars>
          <dgm:chMax val="0"/>
          <dgm:chPref val="0"/>
          <dgm:bulletEnabled val="1"/>
        </dgm:presLayoutVars>
      </dgm:prSet>
      <dgm:spPr/>
    </dgm:pt>
    <dgm:pt modelId="{690A1E60-14A3-48E2-969A-2D37B614EB37}" type="pres">
      <dgm:prSet presAssocID="{59A0B26A-2973-451B-9ADA-6468D9C1A82E}" presName="desTx" presStyleLbl="revTx" presStyleIdx="0" presStyleCnt="5">
        <dgm:presLayoutVars>
          <dgm:chMax val="0"/>
          <dgm:chPref val="0"/>
          <dgm:bulletEnabled val="1"/>
        </dgm:presLayoutVars>
      </dgm:prSet>
      <dgm:spPr/>
    </dgm:pt>
    <dgm:pt modelId="{792BD85C-2D0D-4BF4-AF83-D8128B6A0BBD}" type="pres">
      <dgm:prSet presAssocID="{59A0B26A-2973-451B-9ADA-6468D9C1A82E}" presName="EmptyPlaceHolder" presStyleCnt="0"/>
      <dgm:spPr/>
    </dgm:pt>
    <dgm:pt modelId="{B1D346D7-C154-4D58-8724-9D8D322272D9}" type="pres">
      <dgm:prSet presAssocID="{82DF06A8-49E6-4C50-8190-748A5D28FD6E}" presName="space" presStyleCnt="0"/>
      <dgm:spPr/>
    </dgm:pt>
    <dgm:pt modelId="{14B6A5EE-E0B3-4A85-B764-A872E77BD918}" type="pres">
      <dgm:prSet presAssocID="{8159643A-818D-4545-AFE5-29FC064B1AAA}" presName="composite" presStyleCnt="0"/>
      <dgm:spPr/>
    </dgm:pt>
    <dgm:pt modelId="{CC632145-1148-4956-9088-B915D0D0FD99}" type="pres">
      <dgm:prSet presAssocID="{8159643A-818D-4545-AFE5-29FC064B1AAA}" presName="L" presStyleLbl="solidFgAcc1" presStyleIdx="1" presStyleCnt="5">
        <dgm:presLayoutVars>
          <dgm:chMax val="0"/>
          <dgm:chPref val="0"/>
        </dgm:presLayoutVars>
      </dgm:prSet>
      <dgm:spPr/>
    </dgm:pt>
    <dgm:pt modelId="{E71F2D5D-B2F9-4DA3-A66A-9C6CCF024E35}" type="pres">
      <dgm:prSet presAssocID="{8159643A-818D-4545-AFE5-29FC064B1AAA}" presName="parTx" presStyleLbl="alignNode1" presStyleIdx="1" presStyleCnt="5" custLinFactNeighborY="-1">
        <dgm:presLayoutVars>
          <dgm:chMax val="0"/>
          <dgm:chPref val="0"/>
          <dgm:bulletEnabled val="1"/>
        </dgm:presLayoutVars>
      </dgm:prSet>
      <dgm:spPr/>
    </dgm:pt>
    <dgm:pt modelId="{76F87B8F-7B70-4B8F-BD86-BC83CD9F0297}" type="pres">
      <dgm:prSet presAssocID="{8159643A-818D-4545-AFE5-29FC064B1AAA}" presName="desTx" presStyleLbl="revTx" presStyleIdx="1" presStyleCnt="5">
        <dgm:presLayoutVars>
          <dgm:chMax val="0"/>
          <dgm:chPref val="0"/>
          <dgm:bulletEnabled val="1"/>
        </dgm:presLayoutVars>
      </dgm:prSet>
      <dgm:spPr/>
    </dgm:pt>
    <dgm:pt modelId="{05D16F6A-9EB7-4E55-B58D-6F5902C7CC80}" type="pres">
      <dgm:prSet presAssocID="{8159643A-818D-4545-AFE5-29FC064B1AAA}" presName="EmptyPlaceHolder" presStyleCnt="0"/>
      <dgm:spPr/>
    </dgm:pt>
    <dgm:pt modelId="{6A4F6B20-1C90-450E-965A-C1EB3B417C04}" type="pres">
      <dgm:prSet presAssocID="{384C38D0-1DF9-4571-8437-3CD10BEF2AAE}" presName="space" presStyleCnt="0"/>
      <dgm:spPr/>
    </dgm:pt>
    <dgm:pt modelId="{D85162A9-E7E1-4DA6-A96C-574B4875794C}" type="pres">
      <dgm:prSet presAssocID="{11173297-B697-4A11-9EAC-E45317C547A3}" presName="composite" presStyleCnt="0"/>
      <dgm:spPr/>
    </dgm:pt>
    <dgm:pt modelId="{5C7AB7EB-E74C-4AF9-873D-5493F7962F03}" type="pres">
      <dgm:prSet presAssocID="{11173297-B697-4A11-9EAC-E45317C547A3}" presName="L" presStyleLbl="solidFgAcc1" presStyleIdx="2" presStyleCnt="5">
        <dgm:presLayoutVars>
          <dgm:chMax val="0"/>
          <dgm:chPref val="0"/>
        </dgm:presLayoutVars>
      </dgm:prSet>
      <dgm:spPr/>
    </dgm:pt>
    <dgm:pt modelId="{FCBE03BB-10EF-463F-ADE9-2490921E2F01}" type="pres">
      <dgm:prSet presAssocID="{11173297-B697-4A11-9EAC-E45317C547A3}" presName="parTx" presStyleLbl="alignNode1" presStyleIdx="2" presStyleCnt="5">
        <dgm:presLayoutVars>
          <dgm:chMax val="0"/>
          <dgm:chPref val="0"/>
          <dgm:bulletEnabled val="1"/>
        </dgm:presLayoutVars>
      </dgm:prSet>
      <dgm:spPr/>
    </dgm:pt>
    <dgm:pt modelId="{499DECC5-47AF-4CB1-BCD3-F288444FFD05}" type="pres">
      <dgm:prSet presAssocID="{11173297-B697-4A11-9EAC-E45317C547A3}" presName="desTx" presStyleLbl="revTx" presStyleIdx="2" presStyleCnt="5">
        <dgm:presLayoutVars>
          <dgm:chMax val="0"/>
          <dgm:chPref val="0"/>
          <dgm:bulletEnabled val="1"/>
        </dgm:presLayoutVars>
      </dgm:prSet>
      <dgm:spPr/>
    </dgm:pt>
    <dgm:pt modelId="{303CC2BE-542F-4C56-82EF-DBD9BE5FA7D0}" type="pres">
      <dgm:prSet presAssocID="{11173297-B697-4A11-9EAC-E45317C547A3}" presName="EmptyPlaceHolder" presStyleCnt="0"/>
      <dgm:spPr/>
    </dgm:pt>
    <dgm:pt modelId="{31E06083-C734-4BB7-B45B-F495DA16657F}" type="pres">
      <dgm:prSet presAssocID="{F44242F6-86F1-4EA1-8BA3-3748696B9D36}" presName="space" presStyleCnt="0"/>
      <dgm:spPr/>
    </dgm:pt>
    <dgm:pt modelId="{33C0640E-1908-43E2-A30D-C597CD2E5C45}" type="pres">
      <dgm:prSet presAssocID="{D59A6E49-80F2-47F2-A3F1-A7D3C1042B7A}" presName="composite" presStyleCnt="0"/>
      <dgm:spPr/>
    </dgm:pt>
    <dgm:pt modelId="{D45698BB-B312-4969-9C62-8B658A7BE04B}" type="pres">
      <dgm:prSet presAssocID="{D59A6E49-80F2-47F2-A3F1-A7D3C1042B7A}" presName="L" presStyleLbl="solidFgAcc1" presStyleIdx="3" presStyleCnt="5">
        <dgm:presLayoutVars>
          <dgm:chMax val="0"/>
          <dgm:chPref val="0"/>
        </dgm:presLayoutVars>
      </dgm:prSet>
      <dgm:spPr/>
    </dgm:pt>
    <dgm:pt modelId="{8CE5514B-799A-4B97-A4CE-949CED117359}" type="pres">
      <dgm:prSet presAssocID="{D59A6E49-80F2-47F2-A3F1-A7D3C1042B7A}" presName="parTx" presStyleLbl="alignNode1" presStyleIdx="3" presStyleCnt="5">
        <dgm:presLayoutVars>
          <dgm:chMax val="0"/>
          <dgm:chPref val="0"/>
          <dgm:bulletEnabled val="1"/>
        </dgm:presLayoutVars>
      </dgm:prSet>
      <dgm:spPr/>
    </dgm:pt>
    <dgm:pt modelId="{26E75E88-EED9-45B9-B2E1-7CF90983F84F}" type="pres">
      <dgm:prSet presAssocID="{D59A6E49-80F2-47F2-A3F1-A7D3C1042B7A}" presName="desTx" presStyleLbl="revTx" presStyleIdx="3" presStyleCnt="5">
        <dgm:presLayoutVars>
          <dgm:chMax val="0"/>
          <dgm:chPref val="0"/>
          <dgm:bulletEnabled val="1"/>
        </dgm:presLayoutVars>
      </dgm:prSet>
      <dgm:spPr/>
    </dgm:pt>
    <dgm:pt modelId="{0E310878-290E-4CDF-A224-A01279FC1395}" type="pres">
      <dgm:prSet presAssocID="{D59A6E49-80F2-47F2-A3F1-A7D3C1042B7A}" presName="EmptyPlaceHolder" presStyleCnt="0"/>
      <dgm:spPr/>
    </dgm:pt>
    <dgm:pt modelId="{55F036F5-304F-4940-A050-48A87A0DF8E4}" type="pres">
      <dgm:prSet presAssocID="{7E011706-AE0C-4AA0-B690-E8284D94C1FB}" presName="space" presStyleCnt="0"/>
      <dgm:spPr/>
    </dgm:pt>
    <dgm:pt modelId="{1B1FFA15-18C7-4FA1-8E23-8A3F31C302EB}" type="pres">
      <dgm:prSet presAssocID="{8AE324F7-386D-45A2-868A-242E22B37484}" presName="composite" presStyleCnt="0"/>
      <dgm:spPr/>
    </dgm:pt>
    <dgm:pt modelId="{736EA73E-CF05-45B4-A946-DC09155D617E}" type="pres">
      <dgm:prSet presAssocID="{8AE324F7-386D-45A2-868A-242E22B37484}" presName="L" presStyleLbl="solidFgAcc1" presStyleIdx="4" presStyleCnt="5">
        <dgm:presLayoutVars>
          <dgm:chMax val="0"/>
          <dgm:chPref val="0"/>
        </dgm:presLayoutVars>
      </dgm:prSet>
      <dgm:spPr/>
    </dgm:pt>
    <dgm:pt modelId="{507DCF5B-980F-4E37-B5EB-2E84D9C6B52F}" type="pres">
      <dgm:prSet presAssocID="{8AE324F7-386D-45A2-868A-242E22B37484}" presName="parTx" presStyleLbl="alignNode1" presStyleIdx="4" presStyleCnt="5">
        <dgm:presLayoutVars>
          <dgm:chMax val="0"/>
          <dgm:chPref val="0"/>
          <dgm:bulletEnabled val="1"/>
        </dgm:presLayoutVars>
      </dgm:prSet>
      <dgm:spPr/>
    </dgm:pt>
    <dgm:pt modelId="{EEA84B30-BE1D-4937-8B3F-F60859618187}" type="pres">
      <dgm:prSet presAssocID="{8AE324F7-386D-45A2-868A-242E22B37484}" presName="desTx" presStyleLbl="revTx" presStyleIdx="4" presStyleCnt="5">
        <dgm:presLayoutVars>
          <dgm:chMax val="0"/>
          <dgm:chPref val="0"/>
          <dgm:bulletEnabled val="1"/>
        </dgm:presLayoutVars>
      </dgm:prSet>
      <dgm:spPr/>
    </dgm:pt>
    <dgm:pt modelId="{74B8F068-5875-4CEC-BBA5-2D4AFCF2A5DE}" type="pres">
      <dgm:prSet presAssocID="{8AE324F7-386D-45A2-868A-242E22B37484}" presName="EmptyPlaceHolder" presStyleCnt="0"/>
      <dgm:spPr/>
    </dgm:pt>
  </dgm:ptLst>
  <dgm:cxnLst>
    <dgm:cxn modelId="{D9DD0A07-3DE1-4FDB-9228-533E0FAB48D9}" srcId="{AAD4E0A1-2FAA-4C4F-A963-A18676DD2709}" destId="{8159643A-818D-4545-AFE5-29FC064B1AAA}" srcOrd="1" destOrd="0" parTransId="{2AC99ED1-74BC-44F4-AB57-AD4179C7D85F}" sibTransId="{384C38D0-1DF9-4571-8437-3CD10BEF2AAE}"/>
    <dgm:cxn modelId="{9534A01A-7215-484A-B231-394DE85E33EE}" type="presOf" srcId="{8AE324F7-386D-45A2-868A-242E22B37484}" destId="{507DCF5B-980F-4E37-B5EB-2E84D9C6B52F}" srcOrd="0" destOrd="0" presId="urn:microsoft.com/office/officeart/2016/7/layout/AccentHomeChevronProcess"/>
    <dgm:cxn modelId="{C7E7C71A-8D4E-49A3-870A-EF1B52EA7E44}" type="presOf" srcId="{388BDCB2-DCDF-44F3-8324-AEB38FDDBDD1}" destId="{499DECC5-47AF-4CB1-BCD3-F288444FFD05}" srcOrd="0" destOrd="0" presId="urn:microsoft.com/office/officeart/2016/7/layout/AccentHomeChevronProcess"/>
    <dgm:cxn modelId="{5674DB32-52A8-4AD6-91A2-851D4F5D774E}" srcId="{8159643A-818D-4545-AFE5-29FC064B1AAA}" destId="{A5F3A565-F1A9-4263-BA1F-374C68AB041C}" srcOrd="0" destOrd="0" parTransId="{BC9CEAF5-0740-4D16-9B53-CFBE32998C15}" sibTransId="{E138BD27-CD5F-4B72-9EE7-AFCFDA324151}"/>
    <dgm:cxn modelId="{3B4F2C34-A5FB-4876-BE0B-B329E5E0B605}" type="presOf" srcId="{F2C5946E-96AC-4D5A-B458-7D2B25514DE6}" destId="{EEA84B30-BE1D-4937-8B3F-F60859618187}" srcOrd="0" destOrd="0" presId="urn:microsoft.com/office/officeart/2016/7/layout/AccentHomeChevronProcess"/>
    <dgm:cxn modelId="{EBCA9966-8EF2-49F3-972B-7D6EDBB39C81}" type="presOf" srcId="{11173297-B697-4A11-9EAC-E45317C547A3}" destId="{FCBE03BB-10EF-463F-ADE9-2490921E2F01}" srcOrd="0" destOrd="0" presId="urn:microsoft.com/office/officeart/2016/7/layout/AccentHomeChevronProcess"/>
    <dgm:cxn modelId="{F7EA216A-8EED-4AEA-8470-B1B8F045C9C9}" srcId="{11173297-B697-4A11-9EAC-E45317C547A3}" destId="{388BDCB2-DCDF-44F3-8324-AEB38FDDBDD1}" srcOrd="0" destOrd="0" parTransId="{37941136-BD0B-4BA2-AB30-C59B281AC064}" sibTransId="{3E43BD3A-DE7D-4F87-8DF8-BE45D9E99A98}"/>
    <dgm:cxn modelId="{60F2516C-41F3-4218-A1D1-062B64CCA51C}" srcId="{D59A6E49-80F2-47F2-A3F1-A7D3C1042B7A}" destId="{B37999E7-C394-42CA-9788-025667B2F148}" srcOrd="0" destOrd="0" parTransId="{4E4B7B64-9855-4792-8CF8-036E24B99347}" sibTransId="{B2DC8013-B540-4718-801F-00BFBC13037A}"/>
    <dgm:cxn modelId="{3B32756D-B3E5-411D-8FF5-9443D03E0512}" srcId="{AAD4E0A1-2FAA-4C4F-A963-A18676DD2709}" destId="{59A0B26A-2973-451B-9ADA-6468D9C1A82E}" srcOrd="0" destOrd="0" parTransId="{485F4D2F-583A-4E49-8439-7E9505C9635E}" sibTransId="{82DF06A8-49E6-4C50-8190-748A5D28FD6E}"/>
    <dgm:cxn modelId="{F30B326E-5A4C-40C9-B022-26DA52A304C3}" type="presOf" srcId="{59A0B26A-2973-451B-9ADA-6468D9C1A82E}" destId="{356E000D-F109-45EB-B501-4B78AA5C433C}" srcOrd="0" destOrd="0" presId="urn:microsoft.com/office/officeart/2016/7/layout/AccentHomeChevronProcess"/>
    <dgm:cxn modelId="{050C9254-2664-45D0-A7C0-16D1E600B953}" type="presOf" srcId="{D59A6E49-80F2-47F2-A3F1-A7D3C1042B7A}" destId="{8CE5514B-799A-4B97-A4CE-949CED117359}" srcOrd="0" destOrd="0" presId="urn:microsoft.com/office/officeart/2016/7/layout/AccentHomeChevronProcess"/>
    <dgm:cxn modelId="{F7E24D59-9532-4E70-A381-FD77E8E3792F}" srcId="{59A0B26A-2973-451B-9ADA-6468D9C1A82E}" destId="{EFA50C6C-022A-4BE7-B363-CC5944231205}" srcOrd="0" destOrd="0" parTransId="{2DCDB026-5A6D-4F6F-854C-5F88D23D2A99}" sibTransId="{1640FBF7-6D83-46D6-9A14-66833FCD0185}"/>
    <dgm:cxn modelId="{BB331587-E8E0-4EB4-A73E-6C4FBC78406B}" type="presOf" srcId="{A5F3A565-F1A9-4263-BA1F-374C68AB041C}" destId="{76F87B8F-7B70-4B8F-BD86-BC83CD9F0297}" srcOrd="0" destOrd="0" presId="urn:microsoft.com/office/officeart/2016/7/layout/AccentHomeChevronProcess"/>
    <dgm:cxn modelId="{4A7EFD87-320F-45A4-8133-759E7A6020E6}" type="presOf" srcId="{B37999E7-C394-42CA-9788-025667B2F148}" destId="{26E75E88-EED9-45B9-B2E1-7CF90983F84F}" srcOrd="0" destOrd="0" presId="urn:microsoft.com/office/officeart/2016/7/layout/AccentHomeChevronProcess"/>
    <dgm:cxn modelId="{1AC5888B-5F0A-4CE7-8F69-58ACC0AA1100}" srcId="{8AE324F7-386D-45A2-868A-242E22B37484}" destId="{F2C5946E-96AC-4D5A-B458-7D2B25514DE6}" srcOrd="0" destOrd="0" parTransId="{00377DCE-90FB-46C7-8AA2-8160B9C8E411}" sibTransId="{A191672C-E826-4D12-AE04-B7C722E1DAD5}"/>
    <dgm:cxn modelId="{3558A59D-7369-44E9-904F-FA6F4D04C070}" srcId="{AAD4E0A1-2FAA-4C4F-A963-A18676DD2709}" destId="{8AE324F7-386D-45A2-868A-242E22B37484}" srcOrd="4" destOrd="0" parTransId="{234A76A7-017C-468D-B6C6-6AE5595F0A60}" sibTransId="{EC9BCBCD-EFC8-4290-B863-734E9A2158AC}"/>
    <dgm:cxn modelId="{0DCDD2B0-40B4-4FE3-97A4-E8F517D667FA}" type="presOf" srcId="{EFA50C6C-022A-4BE7-B363-CC5944231205}" destId="{690A1E60-14A3-48E2-969A-2D37B614EB37}" srcOrd="0" destOrd="0" presId="urn:microsoft.com/office/officeart/2016/7/layout/AccentHomeChevronProcess"/>
    <dgm:cxn modelId="{AEC3EBD0-1922-4FDA-8C9E-4E7A1D61E53D}" type="presOf" srcId="{AAD4E0A1-2FAA-4C4F-A963-A18676DD2709}" destId="{783BA2EA-8436-4CCE-A39E-6BCF5238143F}" srcOrd="0" destOrd="0" presId="urn:microsoft.com/office/officeart/2016/7/layout/AccentHomeChevronProcess"/>
    <dgm:cxn modelId="{1DEAA8D5-09D4-43B8-9CE1-38F63628F861}" srcId="{AAD4E0A1-2FAA-4C4F-A963-A18676DD2709}" destId="{D59A6E49-80F2-47F2-A3F1-A7D3C1042B7A}" srcOrd="3" destOrd="0" parTransId="{0F0347E2-53BF-4AF0-BE04-E562E9D07F8C}" sibTransId="{7E011706-AE0C-4AA0-B690-E8284D94C1FB}"/>
    <dgm:cxn modelId="{5ADCAFE7-EEA6-4BFA-9A5B-7E47089881FE}" type="presOf" srcId="{8159643A-818D-4545-AFE5-29FC064B1AAA}" destId="{E71F2D5D-B2F9-4DA3-A66A-9C6CCF024E35}" srcOrd="0" destOrd="0" presId="urn:microsoft.com/office/officeart/2016/7/layout/AccentHomeChevronProcess"/>
    <dgm:cxn modelId="{6C7779F4-FD69-4B67-B910-A8608F5BFD91}" srcId="{AAD4E0A1-2FAA-4C4F-A963-A18676DD2709}" destId="{11173297-B697-4A11-9EAC-E45317C547A3}" srcOrd="2" destOrd="0" parTransId="{04B33EEE-24D9-46D5-87A7-153B2EA6E29D}" sibTransId="{F44242F6-86F1-4EA1-8BA3-3748696B9D36}"/>
    <dgm:cxn modelId="{6611D126-9F3D-4D3A-AAF3-BB5655B14647}" type="presParOf" srcId="{783BA2EA-8436-4CCE-A39E-6BCF5238143F}" destId="{F0826536-DCAA-4063-BFB9-4645227B9732}" srcOrd="0" destOrd="0" presId="urn:microsoft.com/office/officeart/2016/7/layout/AccentHomeChevronProcess"/>
    <dgm:cxn modelId="{85796E44-494A-4150-B35F-33B1B9A5FF16}" type="presParOf" srcId="{F0826536-DCAA-4063-BFB9-4645227B9732}" destId="{E3149CA8-F730-4485-B25A-C15A62708F74}" srcOrd="0" destOrd="0" presId="urn:microsoft.com/office/officeart/2016/7/layout/AccentHomeChevronProcess"/>
    <dgm:cxn modelId="{A166AD79-2619-4D52-A3B3-6215B3AA43D1}" type="presParOf" srcId="{F0826536-DCAA-4063-BFB9-4645227B9732}" destId="{356E000D-F109-45EB-B501-4B78AA5C433C}" srcOrd="1" destOrd="0" presId="urn:microsoft.com/office/officeart/2016/7/layout/AccentHomeChevronProcess"/>
    <dgm:cxn modelId="{F077F179-9385-4782-9283-8B16C1C2BA34}" type="presParOf" srcId="{F0826536-DCAA-4063-BFB9-4645227B9732}" destId="{690A1E60-14A3-48E2-969A-2D37B614EB37}" srcOrd="2" destOrd="0" presId="urn:microsoft.com/office/officeart/2016/7/layout/AccentHomeChevronProcess"/>
    <dgm:cxn modelId="{FA9EB690-4AD1-4C19-B9A1-53E66DA560CD}" type="presParOf" srcId="{F0826536-DCAA-4063-BFB9-4645227B9732}" destId="{792BD85C-2D0D-4BF4-AF83-D8128B6A0BBD}" srcOrd="3" destOrd="0" presId="urn:microsoft.com/office/officeart/2016/7/layout/AccentHomeChevronProcess"/>
    <dgm:cxn modelId="{3742C70D-B7C4-4347-ADE9-AE1A90E7AA08}" type="presParOf" srcId="{783BA2EA-8436-4CCE-A39E-6BCF5238143F}" destId="{B1D346D7-C154-4D58-8724-9D8D322272D9}" srcOrd="1" destOrd="0" presId="urn:microsoft.com/office/officeart/2016/7/layout/AccentHomeChevronProcess"/>
    <dgm:cxn modelId="{7F2E54B8-A4E8-4F58-B05C-AC407951920B}" type="presParOf" srcId="{783BA2EA-8436-4CCE-A39E-6BCF5238143F}" destId="{14B6A5EE-E0B3-4A85-B764-A872E77BD918}" srcOrd="2" destOrd="0" presId="urn:microsoft.com/office/officeart/2016/7/layout/AccentHomeChevronProcess"/>
    <dgm:cxn modelId="{B7C14F8B-CC24-4358-ACAC-06BBD57C9232}" type="presParOf" srcId="{14B6A5EE-E0B3-4A85-B764-A872E77BD918}" destId="{CC632145-1148-4956-9088-B915D0D0FD99}" srcOrd="0" destOrd="0" presId="urn:microsoft.com/office/officeart/2016/7/layout/AccentHomeChevronProcess"/>
    <dgm:cxn modelId="{EB2BC1A5-5145-4896-855A-0AFEACE82BCF}" type="presParOf" srcId="{14B6A5EE-E0B3-4A85-B764-A872E77BD918}" destId="{E71F2D5D-B2F9-4DA3-A66A-9C6CCF024E35}" srcOrd="1" destOrd="0" presId="urn:microsoft.com/office/officeart/2016/7/layout/AccentHomeChevronProcess"/>
    <dgm:cxn modelId="{BFE19651-BA6F-4861-AC66-33F319D53F7D}" type="presParOf" srcId="{14B6A5EE-E0B3-4A85-B764-A872E77BD918}" destId="{76F87B8F-7B70-4B8F-BD86-BC83CD9F0297}" srcOrd="2" destOrd="0" presId="urn:microsoft.com/office/officeart/2016/7/layout/AccentHomeChevronProcess"/>
    <dgm:cxn modelId="{98F69F0E-9C66-428E-8A69-C89EADF74318}" type="presParOf" srcId="{14B6A5EE-E0B3-4A85-B764-A872E77BD918}" destId="{05D16F6A-9EB7-4E55-B58D-6F5902C7CC80}" srcOrd="3" destOrd="0" presId="urn:microsoft.com/office/officeart/2016/7/layout/AccentHomeChevronProcess"/>
    <dgm:cxn modelId="{DA6016D0-FF08-42BE-9BDC-FF482682D30D}" type="presParOf" srcId="{783BA2EA-8436-4CCE-A39E-6BCF5238143F}" destId="{6A4F6B20-1C90-450E-965A-C1EB3B417C04}" srcOrd="3" destOrd="0" presId="urn:microsoft.com/office/officeart/2016/7/layout/AccentHomeChevronProcess"/>
    <dgm:cxn modelId="{6EF0D53E-C29F-4657-A617-6C3C35BB9FAE}" type="presParOf" srcId="{783BA2EA-8436-4CCE-A39E-6BCF5238143F}" destId="{D85162A9-E7E1-4DA6-A96C-574B4875794C}" srcOrd="4" destOrd="0" presId="urn:microsoft.com/office/officeart/2016/7/layout/AccentHomeChevronProcess"/>
    <dgm:cxn modelId="{C3DCC376-D230-47A5-B0AF-7BF05A5F988F}" type="presParOf" srcId="{D85162A9-E7E1-4DA6-A96C-574B4875794C}" destId="{5C7AB7EB-E74C-4AF9-873D-5493F7962F03}" srcOrd="0" destOrd="0" presId="urn:microsoft.com/office/officeart/2016/7/layout/AccentHomeChevronProcess"/>
    <dgm:cxn modelId="{3B951B36-7350-4EA2-B9D5-5614563BACC1}" type="presParOf" srcId="{D85162A9-E7E1-4DA6-A96C-574B4875794C}" destId="{FCBE03BB-10EF-463F-ADE9-2490921E2F01}" srcOrd="1" destOrd="0" presId="urn:microsoft.com/office/officeart/2016/7/layout/AccentHomeChevronProcess"/>
    <dgm:cxn modelId="{0DF3A932-41AE-4A1B-B940-4F00F9CF7627}" type="presParOf" srcId="{D85162A9-E7E1-4DA6-A96C-574B4875794C}" destId="{499DECC5-47AF-4CB1-BCD3-F288444FFD05}" srcOrd="2" destOrd="0" presId="urn:microsoft.com/office/officeart/2016/7/layout/AccentHomeChevronProcess"/>
    <dgm:cxn modelId="{959D2AAF-704B-4D08-8294-3790BF74564E}" type="presParOf" srcId="{D85162A9-E7E1-4DA6-A96C-574B4875794C}" destId="{303CC2BE-542F-4C56-82EF-DBD9BE5FA7D0}" srcOrd="3" destOrd="0" presId="urn:microsoft.com/office/officeart/2016/7/layout/AccentHomeChevronProcess"/>
    <dgm:cxn modelId="{E44537FE-1975-4124-BCD2-862CC511C87F}" type="presParOf" srcId="{783BA2EA-8436-4CCE-A39E-6BCF5238143F}" destId="{31E06083-C734-4BB7-B45B-F495DA16657F}" srcOrd="5" destOrd="0" presId="urn:microsoft.com/office/officeart/2016/7/layout/AccentHomeChevronProcess"/>
    <dgm:cxn modelId="{D08F1D36-1DBD-4A90-B35A-11CB6AB70837}" type="presParOf" srcId="{783BA2EA-8436-4CCE-A39E-6BCF5238143F}" destId="{33C0640E-1908-43E2-A30D-C597CD2E5C45}" srcOrd="6" destOrd="0" presId="urn:microsoft.com/office/officeart/2016/7/layout/AccentHomeChevronProcess"/>
    <dgm:cxn modelId="{77398350-C6EC-4106-8EBF-0C0C73F7D8E2}" type="presParOf" srcId="{33C0640E-1908-43E2-A30D-C597CD2E5C45}" destId="{D45698BB-B312-4969-9C62-8B658A7BE04B}" srcOrd="0" destOrd="0" presId="urn:microsoft.com/office/officeart/2016/7/layout/AccentHomeChevronProcess"/>
    <dgm:cxn modelId="{BB0C5B20-87A6-498F-A1F7-C45BD18A0349}" type="presParOf" srcId="{33C0640E-1908-43E2-A30D-C597CD2E5C45}" destId="{8CE5514B-799A-4B97-A4CE-949CED117359}" srcOrd="1" destOrd="0" presId="urn:microsoft.com/office/officeart/2016/7/layout/AccentHomeChevronProcess"/>
    <dgm:cxn modelId="{7900CD8C-9318-4089-992F-92843765BB6E}" type="presParOf" srcId="{33C0640E-1908-43E2-A30D-C597CD2E5C45}" destId="{26E75E88-EED9-45B9-B2E1-7CF90983F84F}" srcOrd="2" destOrd="0" presId="urn:microsoft.com/office/officeart/2016/7/layout/AccentHomeChevronProcess"/>
    <dgm:cxn modelId="{51FB55C6-15A1-4FDA-9B20-03379835FB58}" type="presParOf" srcId="{33C0640E-1908-43E2-A30D-C597CD2E5C45}" destId="{0E310878-290E-4CDF-A224-A01279FC1395}" srcOrd="3" destOrd="0" presId="urn:microsoft.com/office/officeart/2016/7/layout/AccentHomeChevronProcess"/>
    <dgm:cxn modelId="{846F24E1-EA22-4D81-ACCB-5088E0274B96}" type="presParOf" srcId="{783BA2EA-8436-4CCE-A39E-6BCF5238143F}" destId="{55F036F5-304F-4940-A050-48A87A0DF8E4}" srcOrd="7" destOrd="0" presId="urn:microsoft.com/office/officeart/2016/7/layout/AccentHomeChevronProcess"/>
    <dgm:cxn modelId="{9CDD98A5-3C45-403C-8FFA-C5E45A5D72EC}" type="presParOf" srcId="{783BA2EA-8436-4CCE-A39E-6BCF5238143F}" destId="{1B1FFA15-18C7-4FA1-8E23-8A3F31C302EB}" srcOrd="8" destOrd="0" presId="urn:microsoft.com/office/officeart/2016/7/layout/AccentHomeChevronProcess"/>
    <dgm:cxn modelId="{7E6ED34B-B1F0-4FB3-850D-E94B6E9E17D3}" type="presParOf" srcId="{1B1FFA15-18C7-4FA1-8E23-8A3F31C302EB}" destId="{736EA73E-CF05-45B4-A946-DC09155D617E}" srcOrd="0" destOrd="0" presId="urn:microsoft.com/office/officeart/2016/7/layout/AccentHomeChevronProcess"/>
    <dgm:cxn modelId="{62E0986F-AF8A-4BB9-9929-81DF0F4BFDCA}" type="presParOf" srcId="{1B1FFA15-18C7-4FA1-8E23-8A3F31C302EB}" destId="{507DCF5B-980F-4E37-B5EB-2E84D9C6B52F}" srcOrd="1" destOrd="0" presId="urn:microsoft.com/office/officeart/2016/7/layout/AccentHomeChevronProcess"/>
    <dgm:cxn modelId="{93041484-7DAD-4FD9-B487-F83C4013B175}" type="presParOf" srcId="{1B1FFA15-18C7-4FA1-8E23-8A3F31C302EB}" destId="{EEA84B30-BE1D-4937-8B3F-F60859618187}" srcOrd="2" destOrd="0" presId="urn:microsoft.com/office/officeart/2016/7/layout/AccentHomeChevronProcess"/>
    <dgm:cxn modelId="{7003133C-AC1E-431B-BAC1-22BEE521CC89}" type="presParOf" srcId="{1B1FFA15-18C7-4FA1-8E23-8A3F31C302EB}" destId="{74B8F068-5875-4CEC-BBA5-2D4AFCF2A5DE}"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49CA8-F730-4485-B25A-C15A62708F74}">
      <dsp:nvSpPr>
        <dsp:cNvPr id="0" name=""/>
        <dsp:cNvSpPr/>
      </dsp:nvSpPr>
      <dsp:spPr>
        <a:xfrm rot="5400000">
          <a:off x="-766332" y="1529177"/>
          <a:ext cx="1716426" cy="183760"/>
        </a:xfrm>
        <a:prstGeom prst="corner">
          <a:avLst>
            <a:gd name="adj1" fmla="val 1000"/>
            <a:gd name="adj2" fmla="val 1000"/>
          </a:avLst>
        </a:prstGeom>
        <a:solidFill>
          <a:schemeClr val="lt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6E000D-F109-45EB-B501-4B78AA5C433C}">
      <dsp:nvSpPr>
        <dsp:cNvPr id="0" name=""/>
        <dsp:cNvSpPr/>
      </dsp:nvSpPr>
      <dsp:spPr>
        <a:xfrm>
          <a:off x="0" y="2479271"/>
          <a:ext cx="2297008" cy="572142"/>
        </a:xfrm>
        <a:prstGeom prst="homePlate">
          <a:avLst>
            <a:gd name="adj" fmla="val 25000"/>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anchor="ctr" anchorCtr="0">
          <a:noAutofit/>
        </a:bodyPr>
        <a:lstStyle/>
        <a:p>
          <a:pPr marL="0" lvl="0" indent="0" algn="ctr" defTabSz="622300">
            <a:lnSpc>
              <a:spcPct val="90000"/>
            </a:lnSpc>
            <a:spcBef>
              <a:spcPct val="0"/>
            </a:spcBef>
            <a:spcAft>
              <a:spcPct val="35000"/>
            </a:spcAft>
            <a:buNone/>
          </a:pPr>
          <a:r>
            <a:rPr lang="en-US" sz="1400" kern="1200" dirty="0"/>
            <a:t>Slide 4 and 5</a:t>
          </a:r>
        </a:p>
      </dsp:txBody>
      <dsp:txXfrm>
        <a:off x="0" y="2479271"/>
        <a:ext cx="2225490" cy="572142"/>
      </dsp:txXfrm>
    </dsp:sp>
    <dsp:sp modelId="{690A1E60-14A3-48E2-969A-2D37B614EB37}">
      <dsp:nvSpPr>
        <dsp:cNvPr id="0" name=""/>
        <dsp:cNvSpPr/>
      </dsp:nvSpPr>
      <dsp:spPr>
        <a:xfrm>
          <a:off x="183760" y="873101"/>
          <a:ext cx="1865171" cy="107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Introduction</a:t>
          </a:r>
        </a:p>
      </dsp:txBody>
      <dsp:txXfrm>
        <a:off x="183760" y="873101"/>
        <a:ext cx="1865171" cy="1076732"/>
      </dsp:txXfrm>
    </dsp:sp>
    <dsp:sp modelId="{CC632145-1148-4956-9088-B915D0D0FD99}">
      <dsp:nvSpPr>
        <dsp:cNvPr id="0" name=""/>
        <dsp:cNvSpPr/>
      </dsp:nvSpPr>
      <dsp:spPr>
        <a:xfrm rot="5400000">
          <a:off x="1417979" y="1529183"/>
          <a:ext cx="1716426" cy="183760"/>
        </a:xfrm>
        <a:prstGeom prst="corner">
          <a:avLst>
            <a:gd name="adj1" fmla="val 1000"/>
            <a:gd name="adj2" fmla="val 1000"/>
          </a:avLst>
        </a:prstGeom>
        <a:solidFill>
          <a:schemeClr val="lt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1F2D5D-B2F9-4DA3-A66A-9C6CCF024E35}">
      <dsp:nvSpPr>
        <dsp:cNvPr id="0" name=""/>
        <dsp:cNvSpPr/>
      </dsp:nvSpPr>
      <dsp:spPr>
        <a:xfrm>
          <a:off x="2184312" y="2479276"/>
          <a:ext cx="2297008" cy="572142"/>
        </a:xfrm>
        <a:prstGeom prst="chevron">
          <a:avLst>
            <a:gd name="adj" fmla="val 25000"/>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anchor="ctr" anchorCtr="0">
          <a:noAutofit/>
        </a:bodyPr>
        <a:lstStyle/>
        <a:p>
          <a:pPr marL="0" lvl="0" indent="0" algn="ctr" defTabSz="622300">
            <a:lnSpc>
              <a:spcPct val="90000"/>
            </a:lnSpc>
            <a:spcBef>
              <a:spcPct val="0"/>
            </a:spcBef>
            <a:spcAft>
              <a:spcPct val="35000"/>
            </a:spcAft>
            <a:buNone/>
          </a:pPr>
          <a:r>
            <a:rPr lang="en-US" sz="1400" kern="1200" dirty="0"/>
            <a:t>Slide 6 – 14	</a:t>
          </a:r>
        </a:p>
      </dsp:txBody>
      <dsp:txXfrm>
        <a:off x="2327348" y="2479276"/>
        <a:ext cx="2010937" cy="572142"/>
      </dsp:txXfrm>
    </dsp:sp>
    <dsp:sp modelId="{76F87B8F-7B70-4B8F-BD86-BC83CD9F0297}">
      <dsp:nvSpPr>
        <dsp:cNvPr id="0" name=""/>
        <dsp:cNvSpPr/>
      </dsp:nvSpPr>
      <dsp:spPr>
        <a:xfrm>
          <a:off x="2368073" y="873106"/>
          <a:ext cx="1865171" cy="107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Homeostasis</a:t>
          </a:r>
          <a:r>
            <a:rPr lang="en-US" sz="1400" kern="1200" dirty="0"/>
            <a:t>	</a:t>
          </a:r>
        </a:p>
      </dsp:txBody>
      <dsp:txXfrm>
        <a:off x="2368073" y="873106"/>
        <a:ext cx="1865171" cy="1076732"/>
      </dsp:txXfrm>
    </dsp:sp>
    <dsp:sp modelId="{5C7AB7EB-E74C-4AF9-873D-5493F7962F03}">
      <dsp:nvSpPr>
        <dsp:cNvPr id="0" name=""/>
        <dsp:cNvSpPr/>
      </dsp:nvSpPr>
      <dsp:spPr>
        <a:xfrm rot="5400000">
          <a:off x="3600137" y="1529189"/>
          <a:ext cx="1716426" cy="183760"/>
        </a:xfrm>
        <a:prstGeom prst="corner">
          <a:avLst>
            <a:gd name="adj1" fmla="val 1000"/>
            <a:gd name="adj2" fmla="val 1000"/>
          </a:avLst>
        </a:prstGeom>
        <a:solidFill>
          <a:schemeClr val="lt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BE03BB-10EF-463F-ADE9-2490921E2F01}">
      <dsp:nvSpPr>
        <dsp:cNvPr id="0" name=""/>
        <dsp:cNvSpPr/>
      </dsp:nvSpPr>
      <dsp:spPr>
        <a:xfrm>
          <a:off x="4366470" y="2479282"/>
          <a:ext cx="2297008" cy="572142"/>
        </a:xfrm>
        <a:prstGeom prst="chevron">
          <a:avLst>
            <a:gd name="adj" fmla="val 25000"/>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anchor="ctr" anchorCtr="0">
          <a:noAutofit/>
        </a:bodyPr>
        <a:lstStyle/>
        <a:p>
          <a:pPr marL="0" lvl="0" indent="0" algn="ctr" defTabSz="622300">
            <a:lnSpc>
              <a:spcPct val="90000"/>
            </a:lnSpc>
            <a:spcBef>
              <a:spcPct val="0"/>
            </a:spcBef>
            <a:spcAft>
              <a:spcPct val="35000"/>
            </a:spcAft>
            <a:buNone/>
          </a:pPr>
          <a:r>
            <a:rPr lang="en-US" sz="1400" kern="1200" dirty="0"/>
            <a:t>Slide 15 - 21</a:t>
          </a:r>
        </a:p>
      </dsp:txBody>
      <dsp:txXfrm>
        <a:off x="4509506" y="2479282"/>
        <a:ext cx="2010937" cy="572142"/>
      </dsp:txXfrm>
    </dsp:sp>
    <dsp:sp modelId="{499DECC5-47AF-4CB1-BCD3-F288444FFD05}">
      <dsp:nvSpPr>
        <dsp:cNvPr id="0" name=""/>
        <dsp:cNvSpPr/>
      </dsp:nvSpPr>
      <dsp:spPr>
        <a:xfrm>
          <a:off x="4550231" y="873112"/>
          <a:ext cx="1865171" cy="107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Disorders of Sodium</a:t>
          </a:r>
        </a:p>
      </dsp:txBody>
      <dsp:txXfrm>
        <a:off x="4550231" y="873112"/>
        <a:ext cx="1865171" cy="1076732"/>
      </dsp:txXfrm>
    </dsp:sp>
    <dsp:sp modelId="{D45698BB-B312-4969-9C62-8B658A7BE04B}">
      <dsp:nvSpPr>
        <dsp:cNvPr id="0" name=""/>
        <dsp:cNvSpPr/>
      </dsp:nvSpPr>
      <dsp:spPr>
        <a:xfrm rot="5400000">
          <a:off x="5782296" y="1529189"/>
          <a:ext cx="1716426" cy="183760"/>
        </a:xfrm>
        <a:prstGeom prst="corner">
          <a:avLst>
            <a:gd name="adj1" fmla="val 1000"/>
            <a:gd name="adj2" fmla="val 1000"/>
          </a:avLst>
        </a:prstGeom>
        <a:solidFill>
          <a:schemeClr val="lt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E5514B-799A-4B97-A4CE-949CED117359}">
      <dsp:nvSpPr>
        <dsp:cNvPr id="0" name=""/>
        <dsp:cNvSpPr/>
      </dsp:nvSpPr>
      <dsp:spPr>
        <a:xfrm>
          <a:off x="6548628" y="2479282"/>
          <a:ext cx="2297008" cy="572142"/>
        </a:xfrm>
        <a:prstGeom prst="chevron">
          <a:avLst>
            <a:gd name="adj" fmla="val 25000"/>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anchor="ctr" anchorCtr="0">
          <a:noAutofit/>
        </a:bodyPr>
        <a:lstStyle/>
        <a:p>
          <a:pPr marL="0" lvl="0" indent="0" algn="ctr" defTabSz="622300">
            <a:lnSpc>
              <a:spcPct val="90000"/>
            </a:lnSpc>
            <a:spcBef>
              <a:spcPct val="0"/>
            </a:spcBef>
            <a:spcAft>
              <a:spcPct val="35000"/>
            </a:spcAft>
            <a:buNone/>
          </a:pPr>
          <a:r>
            <a:rPr lang="en-US" sz="1400" kern="1200" dirty="0"/>
            <a:t>Slide 22 - 31</a:t>
          </a:r>
        </a:p>
      </dsp:txBody>
      <dsp:txXfrm>
        <a:off x="6691664" y="2479282"/>
        <a:ext cx="2010937" cy="572142"/>
      </dsp:txXfrm>
    </dsp:sp>
    <dsp:sp modelId="{26E75E88-EED9-45B9-B2E1-7CF90983F84F}">
      <dsp:nvSpPr>
        <dsp:cNvPr id="0" name=""/>
        <dsp:cNvSpPr/>
      </dsp:nvSpPr>
      <dsp:spPr>
        <a:xfrm>
          <a:off x="6732389" y="873112"/>
          <a:ext cx="1865171" cy="107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Disorders of Potassium</a:t>
          </a:r>
        </a:p>
      </dsp:txBody>
      <dsp:txXfrm>
        <a:off x="6732389" y="873112"/>
        <a:ext cx="1865171" cy="1076732"/>
      </dsp:txXfrm>
    </dsp:sp>
    <dsp:sp modelId="{736EA73E-CF05-45B4-A946-DC09155D617E}">
      <dsp:nvSpPr>
        <dsp:cNvPr id="0" name=""/>
        <dsp:cNvSpPr/>
      </dsp:nvSpPr>
      <dsp:spPr>
        <a:xfrm rot="5400000">
          <a:off x="7964454" y="1529189"/>
          <a:ext cx="1716426" cy="183760"/>
        </a:xfrm>
        <a:prstGeom prst="corner">
          <a:avLst>
            <a:gd name="adj1" fmla="val 1000"/>
            <a:gd name="adj2" fmla="val 1000"/>
          </a:avLst>
        </a:prstGeom>
        <a:solidFill>
          <a:schemeClr val="lt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7DCF5B-980F-4E37-B5EB-2E84D9C6B52F}">
      <dsp:nvSpPr>
        <dsp:cNvPr id="0" name=""/>
        <dsp:cNvSpPr/>
      </dsp:nvSpPr>
      <dsp:spPr>
        <a:xfrm>
          <a:off x="8730787" y="2479282"/>
          <a:ext cx="2297008" cy="572142"/>
        </a:xfrm>
        <a:prstGeom prst="chevron">
          <a:avLst>
            <a:gd name="adj" fmla="val 25000"/>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anchor="ctr" anchorCtr="0">
          <a:noAutofit/>
        </a:bodyPr>
        <a:lstStyle/>
        <a:p>
          <a:pPr marL="0" lvl="0" indent="0" algn="ctr" defTabSz="622300">
            <a:lnSpc>
              <a:spcPct val="90000"/>
            </a:lnSpc>
            <a:spcBef>
              <a:spcPct val="0"/>
            </a:spcBef>
            <a:spcAft>
              <a:spcPct val="35000"/>
            </a:spcAft>
            <a:buNone/>
          </a:pPr>
          <a:r>
            <a:rPr lang="en-US" sz="1400" kern="1200" dirty="0"/>
            <a:t>Slide 32</a:t>
          </a:r>
        </a:p>
      </dsp:txBody>
      <dsp:txXfrm>
        <a:off x="8873823" y="2479282"/>
        <a:ext cx="2010937" cy="572142"/>
      </dsp:txXfrm>
    </dsp:sp>
    <dsp:sp modelId="{EEA84B30-BE1D-4937-8B3F-F60859618187}">
      <dsp:nvSpPr>
        <dsp:cNvPr id="0" name=""/>
        <dsp:cNvSpPr/>
      </dsp:nvSpPr>
      <dsp:spPr>
        <a:xfrm>
          <a:off x="8914547" y="873112"/>
          <a:ext cx="1865171" cy="107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Wrap up</a:t>
          </a:r>
        </a:p>
      </dsp:txBody>
      <dsp:txXfrm>
        <a:off x="8914547" y="873112"/>
        <a:ext cx="1865171" cy="1076732"/>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17A0D2-178E-4DFE-B6B7-8E2526B1AD80}" type="datetimeFigureOut">
              <a:rPr lang="en-US" smtClean="0"/>
              <a:t>15-Feb-21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7BD12-B92A-4F1B-8B04-C4B175DD566B}" type="slidenum">
              <a:rPr lang="en-US" smtClean="0"/>
              <a:t>‹#›</a:t>
            </a:fld>
            <a:endParaRPr lang="en-US"/>
          </a:p>
        </p:txBody>
      </p:sp>
    </p:spTree>
    <p:extLst>
      <p:ext uri="{BB962C8B-B14F-4D97-AF65-F5344CB8AC3E}">
        <p14:creationId xmlns:p14="http://schemas.microsoft.com/office/powerpoint/2010/main" val="3979820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r>
              <a:rPr lang="en-US"/>
              <a:t>16-Feb-21</a:t>
            </a:r>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r>
              <a:rPr lang="en-US"/>
              <a:t>UON-CHS MBChB IV Nephrology</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958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16-Feb-21</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r>
              <a:rPr lang="en-US"/>
              <a:t>UON-CHS MBChB IV Nephrology</a:t>
            </a:r>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990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r>
              <a:rPr lang="en-US"/>
              <a:t>16-Feb-21</a:t>
            </a:r>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r>
              <a:rPr lang="en-US"/>
              <a:t>UON-CHS MBChB IV Nephrology</a:t>
            </a:r>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122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16-Feb-21</a:t>
            </a:r>
            <a:endParaRPr lang="en-US" dirty="0"/>
          </a:p>
        </p:txBody>
      </p:sp>
      <p:sp>
        <p:nvSpPr>
          <p:cNvPr id="6" name="Footer Placeholder 5"/>
          <p:cNvSpPr>
            <a:spLocks noGrp="1"/>
          </p:cNvSpPr>
          <p:nvPr>
            <p:ph type="ftr" sz="quarter" idx="11"/>
          </p:nvPr>
        </p:nvSpPr>
        <p:spPr/>
        <p:txBody>
          <a:bodyPr/>
          <a:lstStyle/>
          <a:p>
            <a:r>
              <a:rPr lang="en-US"/>
              <a:t>UON-CHS MBChB IV Nephrology</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784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16-Feb-21</a:t>
            </a:r>
            <a:endParaRPr lang="en-US" dirty="0"/>
          </a:p>
        </p:txBody>
      </p:sp>
      <p:sp>
        <p:nvSpPr>
          <p:cNvPr id="8" name="Footer Placeholder 7"/>
          <p:cNvSpPr>
            <a:spLocks noGrp="1"/>
          </p:cNvSpPr>
          <p:nvPr>
            <p:ph type="ftr" sz="quarter" idx="11"/>
          </p:nvPr>
        </p:nvSpPr>
        <p:spPr/>
        <p:txBody>
          <a:bodyPr/>
          <a:lstStyle/>
          <a:p>
            <a:r>
              <a:rPr lang="en-US"/>
              <a:t>UON-CHS MBChB IV Nephrology</a:t>
            </a:r>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7556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16-Feb-21</a:t>
            </a:r>
            <a:endParaRPr lang="en-US" dirty="0"/>
          </a:p>
        </p:txBody>
      </p:sp>
      <p:sp>
        <p:nvSpPr>
          <p:cNvPr id="4" name="Footer Placeholder 3"/>
          <p:cNvSpPr>
            <a:spLocks noGrp="1"/>
          </p:cNvSpPr>
          <p:nvPr>
            <p:ph type="ftr" sz="quarter" idx="11"/>
          </p:nvPr>
        </p:nvSpPr>
        <p:spPr/>
        <p:txBody>
          <a:bodyPr/>
          <a:lstStyle/>
          <a:p>
            <a:r>
              <a:rPr lang="en-US"/>
              <a:t>UON-CHS MBChB IV Nephrology</a:t>
            </a:r>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1461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16-Feb-21</a:t>
            </a:r>
            <a:endParaRPr lang="en-US" dirty="0"/>
          </a:p>
        </p:txBody>
      </p:sp>
      <p:sp>
        <p:nvSpPr>
          <p:cNvPr id="3" name="Footer Placeholder 2"/>
          <p:cNvSpPr>
            <a:spLocks noGrp="1"/>
          </p:cNvSpPr>
          <p:nvPr>
            <p:ph type="ftr" sz="quarter" idx="11"/>
          </p:nvPr>
        </p:nvSpPr>
        <p:spPr/>
        <p:txBody>
          <a:bodyPr/>
          <a:lstStyle/>
          <a:p>
            <a:r>
              <a:rPr lang="en-US"/>
              <a:t>UON-CHS MBChB IV Nephrology</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5059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en-US"/>
              <a:t>16-Feb-21</a:t>
            </a:r>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r>
              <a:rPr lang="en-US"/>
              <a:t>UON-CHS MBChB IV Nephrology</a:t>
            </a:r>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20986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16-Feb-21</a:t>
            </a:r>
            <a:endParaRPr lang="en-US" dirty="0"/>
          </a:p>
        </p:txBody>
      </p:sp>
      <p:sp>
        <p:nvSpPr>
          <p:cNvPr id="6" name="Footer Placeholder 5"/>
          <p:cNvSpPr>
            <a:spLocks noGrp="1"/>
          </p:cNvSpPr>
          <p:nvPr>
            <p:ph type="ftr" sz="quarter" idx="11"/>
          </p:nvPr>
        </p:nvSpPr>
        <p:spPr/>
        <p:txBody>
          <a:bodyPr/>
          <a:lstStyle/>
          <a:p>
            <a:pPr algn="l"/>
            <a:r>
              <a:rPr lang="en-US"/>
              <a:t>UON-CHS MBChB IV Nephrology</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90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16-Feb-21</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r>
              <a:rPr lang="en-US"/>
              <a:t>UON-CHS MBChB IV Nephrology</a:t>
            </a:r>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0824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pic>
        <p:nvPicPr>
          <p:cNvPr id="6" name="Picture 5" descr="pipette dripping into a petri dish">
            <a:extLst>
              <a:ext uri="{FF2B5EF4-FFF2-40B4-BE49-F238E27FC236}">
                <a16:creationId xmlns:a16="http://schemas.microsoft.com/office/drawing/2014/main" id="{AD5EFA86-59D3-41A9-819E-C704FF32C5A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53302" y="457200"/>
            <a:ext cx="7588885" cy="5899650"/>
          </a:xfrm>
          <a:prstGeom prst="rect">
            <a:avLst/>
          </a:prstGeom>
        </p:spPr>
      </p:pic>
      <p:sp>
        <p:nvSpPr>
          <p:cNvPr id="40" name="Rectangle 3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8372723" y="850791"/>
            <a:ext cx="3202016" cy="4198288"/>
          </a:xfrm>
        </p:spPr>
        <p:txBody>
          <a:bodyPr anchor="ctr">
            <a:normAutofit/>
          </a:bodyPr>
          <a:lstStyle/>
          <a:p>
            <a:r>
              <a:rPr lang="en-US" sz="3600" dirty="0">
                <a:solidFill>
                  <a:srgbClr val="FFFFFF"/>
                </a:solidFill>
              </a:rPr>
              <a:t>Title Lorem Ipsum</a:t>
            </a:r>
          </a:p>
        </p:txBody>
      </p:sp>
      <p:sp>
        <p:nvSpPr>
          <p:cNvPr id="42" name="Rectangle 4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8119870" y="5442671"/>
            <a:ext cx="3618827" cy="840142"/>
          </a:xfrm>
          <a:noFill/>
        </p:spPr>
        <p:txBody>
          <a:bodyPr anchor="ctr">
            <a:normAutofit/>
          </a:bodyPr>
          <a:lstStyle/>
          <a:p>
            <a:r>
              <a:rPr lang="en-US" sz="1800" dirty="0">
                <a:solidFill>
                  <a:srgbClr val="FFFFFF">
                    <a:alpha val="75000"/>
                  </a:srgbClr>
                </a:solidFill>
              </a:rPr>
              <a:t>Dr. d. m. Atuhe </a:t>
            </a:r>
          </a:p>
          <a:p>
            <a:r>
              <a:rPr lang="en-US" sz="1800" dirty="0">
                <a:solidFill>
                  <a:srgbClr val="FFFFFF">
                    <a:alpha val="75000"/>
                  </a:srgbClr>
                </a:solidFill>
              </a:rPr>
              <a:t>Physician, Fellow EAKI</a:t>
            </a:r>
          </a:p>
        </p:txBody>
      </p:sp>
      <p:pic>
        <p:nvPicPr>
          <p:cNvPr id="11" name="Picture 10">
            <a:extLst>
              <a:ext uri="{FF2B5EF4-FFF2-40B4-BE49-F238E27FC236}">
                <a16:creationId xmlns:a16="http://schemas.microsoft.com/office/drawing/2014/main" id="{BE513041-DC22-47BF-8F04-E063AEDDFCF7}"/>
              </a:ext>
            </a:extLst>
          </p:cNvPr>
          <p:cNvPicPr>
            <a:picLocks noChangeAspect="1"/>
          </p:cNvPicPr>
          <p:nvPr/>
        </p:nvPicPr>
        <p:blipFill>
          <a:blip r:embed="rId3"/>
          <a:stretch>
            <a:fillRect/>
          </a:stretch>
        </p:blipFill>
        <p:spPr>
          <a:xfrm>
            <a:off x="8119870" y="457199"/>
            <a:ext cx="3618827" cy="4822466"/>
          </a:xfrm>
          <a:prstGeom prst="rect">
            <a:avLst/>
          </a:prstGeom>
        </p:spPr>
      </p:pic>
      <p:pic>
        <p:nvPicPr>
          <p:cNvPr id="8" name="Picture 7">
            <a:extLst>
              <a:ext uri="{FF2B5EF4-FFF2-40B4-BE49-F238E27FC236}">
                <a16:creationId xmlns:a16="http://schemas.microsoft.com/office/drawing/2014/main" id="{7FF23A2A-B4C6-4098-AC2C-CA21DDE23EA5}"/>
              </a:ext>
            </a:extLst>
          </p:cNvPr>
          <p:cNvPicPr>
            <a:picLocks noChangeAspect="1"/>
          </p:cNvPicPr>
          <p:nvPr/>
        </p:nvPicPr>
        <p:blipFill>
          <a:blip r:embed="rId4"/>
          <a:stretch>
            <a:fillRect/>
          </a:stretch>
        </p:blipFill>
        <p:spPr>
          <a:xfrm>
            <a:off x="453301" y="457199"/>
            <a:ext cx="7588885" cy="5899650"/>
          </a:xfrm>
          <a:prstGeom prst="rect">
            <a:avLst/>
          </a:prstGeom>
        </p:spPr>
      </p:pic>
      <p:sp>
        <p:nvSpPr>
          <p:cNvPr id="9" name="TextBox 8">
            <a:extLst>
              <a:ext uri="{FF2B5EF4-FFF2-40B4-BE49-F238E27FC236}">
                <a16:creationId xmlns:a16="http://schemas.microsoft.com/office/drawing/2014/main" id="{AC70FEB2-BEF0-46F1-BB38-2CEABC055E3E}"/>
              </a:ext>
            </a:extLst>
          </p:cNvPr>
          <p:cNvSpPr txBox="1"/>
          <p:nvPr/>
        </p:nvSpPr>
        <p:spPr>
          <a:xfrm>
            <a:off x="453300" y="516199"/>
            <a:ext cx="7502612" cy="1323439"/>
          </a:xfrm>
          <a:prstGeom prst="rect">
            <a:avLst/>
          </a:prstGeom>
          <a:noFill/>
        </p:spPr>
        <p:txBody>
          <a:bodyPr wrap="square" rtlCol="0">
            <a:spAutoFit/>
          </a:bodyPr>
          <a:lstStyle/>
          <a:p>
            <a:pPr algn="ctr"/>
            <a:r>
              <a:rPr lang="en-US" sz="4000" dirty="0"/>
              <a:t>Disorders of sodium and potassium homeostasis</a:t>
            </a:r>
          </a:p>
        </p:txBody>
      </p:sp>
    </p:spTree>
    <p:extLst>
      <p:ext uri="{BB962C8B-B14F-4D97-AF65-F5344CB8AC3E}">
        <p14:creationId xmlns:p14="http://schemas.microsoft.com/office/powerpoint/2010/main" val="242400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6CA2B8A-6A24-4AB0-B19B-10376CF5736C}"/>
              </a:ext>
            </a:extLst>
          </p:cNvPr>
          <p:cNvSpPr>
            <a:spLocks noGrp="1"/>
          </p:cNvSpPr>
          <p:nvPr>
            <p:ph type="title"/>
          </p:nvPr>
        </p:nvSpPr>
        <p:spPr>
          <a:xfrm>
            <a:off x="581192" y="702155"/>
            <a:ext cx="11029616" cy="772683"/>
          </a:xfrm>
        </p:spPr>
        <p:txBody>
          <a:bodyPr>
            <a:normAutofit fontScale="90000"/>
          </a:bodyPr>
          <a:lstStyle/>
          <a:p>
            <a:r>
              <a:rPr lang="en-US" dirty="0"/>
              <a:t>Sodium- potassium-water homeostasis</a:t>
            </a:r>
            <a:br>
              <a:rPr lang="en-US" dirty="0"/>
            </a:br>
            <a:r>
              <a:rPr lang="en-US" u="sng" dirty="0"/>
              <a:t>Kidney Na</a:t>
            </a:r>
            <a:r>
              <a:rPr lang="en-US" u="sng" baseline="30000" dirty="0"/>
              <a:t>+</a:t>
            </a:r>
            <a:r>
              <a:rPr lang="en-US" u="sng" dirty="0"/>
              <a:t>/k</a:t>
            </a:r>
            <a:r>
              <a:rPr lang="en-US" u="sng" baseline="30000" dirty="0"/>
              <a:t>+</a:t>
            </a:r>
            <a:r>
              <a:rPr lang="en-US" u="sng" dirty="0"/>
              <a:t> handling</a:t>
            </a:r>
          </a:p>
        </p:txBody>
      </p:sp>
      <p:pic>
        <p:nvPicPr>
          <p:cNvPr id="13" name="Content Placeholder 12">
            <a:extLst>
              <a:ext uri="{FF2B5EF4-FFF2-40B4-BE49-F238E27FC236}">
                <a16:creationId xmlns:a16="http://schemas.microsoft.com/office/drawing/2014/main" id="{A88D35DC-E14D-4F53-9187-A2B5EFC3B642}"/>
              </a:ext>
            </a:extLst>
          </p:cNvPr>
          <p:cNvPicPr>
            <a:picLocks noGrp="1" noChangeAspect="1"/>
          </p:cNvPicPr>
          <p:nvPr>
            <p:ph idx="1"/>
          </p:nvPr>
        </p:nvPicPr>
        <p:blipFill>
          <a:blip r:embed="rId2"/>
          <a:stretch>
            <a:fillRect/>
          </a:stretch>
        </p:blipFill>
        <p:spPr>
          <a:xfrm>
            <a:off x="581190" y="1474839"/>
            <a:ext cx="8117691" cy="4949075"/>
          </a:xfrm>
        </p:spPr>
      </p:pic>
      <p:sp>
        <p:nvSpPr>
          <p:cNvPr id="7" name="Date Placeholder 6">
            <a:extLst>
              <a:ext uri="{FF2B5EF4-FFF2-40B4-BE49-F238E27FC236}">
                <a16:creationId xmlns:a16="http://schemas.microsoft.com/office/drawing/2014/main" id="{015AFC44-A06A-4D79-B21C-C1DE36DB1C44}"/>
              </a:ext>
            </a:extLst>
          </p:cNvPr>
          <p:cNvSpPr>
            <a:spLocks noGrp="1"/>
          </p:cNvSpPr>
          <p:nvPr>
            <p:ph type="dt" sz="half" idx="10"/>
          </p:nvPr>
        </p:nvSpPr>
        <p:spPr/>
        <p:txBody>
          <a:bodyPr/>
          <a:lstStyle/>
          <a:p>
            <a:r>
              <a:rPr lang="en-US"/>
              <a:t>16-Feb-21</a:t>
            </a:r>
            <a:endParaRPr lang="en-US" dirty="0"/>
          </a:p>
        </p:txBody>
      </p:sp>
      <p:sp>
        <p:nvSpPr>
          <p:cNvPr id="8" name="Footer Placeholder 7">
            <a:extLst>
              <a:ext uri="{FF2B5EF4-FFF2-40B4-BE49-F238E27FC236}">
                <a16:creationId xmlns:a16="http://schemas.microsoft.com/office/drawing/2014/main" id="{133B1899-46FD-4594-93BE-8C4815EF5D2A}"/>
              </a:ext>
            </a:extLst>
          </p:cNvPr>
          <p:cNvSpPr>
            <a:spLocks noGrp="1"/>
          </p:cNvSpPr>
          <p:nvPr>
            <p:ph type="ftr" sz="quarter" idx="11"/>
          </p:nvPr>
        </p:nvSpPr>
        <p:spPr/>
        <p:txBody>
          <a:bodyPr/>
          <a:lstStyle/>
          <a:p>
            <a:r>
              <a:rPr lang="en-US"/>
              <a:t>UON-CHS MBChB IV Nephrology</a:t>
            </a:r>
            <a:endParaRPr lang="en-US" dirty="0"/>
          </a:p>
        </p:txBody>
      </p:sp>
      <p:sp>
        <p:nvSpPr>
          <p:cNvPr id="9" name="Slide Number Placeholder 8">
            <a:extLst>
              <a:ext uri="{FF2B5EF4-FFF2-40B4-BE49-F238E27FC236}">
                <a16:creationId xmlns:a16="http://schemas.microsoft.com/office/drawing/2014/main" id="{F2EBED81-E363-4970-AA3F-753559F596E6}"/>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3811386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5A177-FFEC-4445-A146-C275274EB75A}"/>
              </a:ext>
            </a:extLst>
          </p:cNvPr>
          <p:cNvSpPr>
            <a:spLocks noGrp="1"/>
          </p:cNvSpPr>
          <p:nvPr>
            <p:ph type="title"/>
          </p:nvPr>
        </p:nvSpPr>
        <p:spPr/>
        <p:txBody>
          <a:bodyPr/>
          <a:lstStyle/>
          <a:p>
            <a:r>
              <a:rPr lang="en-US" dirty="0"/>
              <a:t>Sodium- potassium-water homeostasis</a:t>
            </a:r>
            <a:br>
              <a:rPr lang="en-US" dirty="0"/>
            </a:br>
            <a:r>
              <a:rPr lang="en-US" u="sng" dirty="0"/>
              <a:t>Potassium at cellular level</a:t>
            </a:r>
          </a:p>
        </p:txBody>
      </p:sp>
      <p:pic>
        <p:nvPicPr>
          <p:cNvPr id="8" name="Content Placeholder 7">
            <a:extLst>
              <a:ext uri="{FF2B5EF4-FFF2-40B4-BE49-F238E27FC236}">
                <a16:creationId xmlns:a16="http://schemas.microsoft.com/office/drawing/2014/main" id="{7AA59C2B-CA77-423C-ACD9-3DC7BADA5446}"/>
              </a:ext>
            </a:extLst>
          </p:cNvPr>
          <p:cNvPicPr>
            <a:picLocks noGrp="1" noChangeAspect="1"/>
          </p:cNvPicPr>
          <p:nvPr>
            <p:ph idx="1"/>
          </p:nvPr>
        </p:nvPicPr>
        <p:blipFill>
          <a:blip r:embed="rId2"/>
          <a:stretch>
            <a:fillRect/>
          </a:stretch>
        </p:blipFill>
        <p:spPr>
          <a:xfrm>
            <a:off x="2251587" y="1890876"/>
            <a:ext cx="7688825" cy="4533037"/>
          </a:xfrm>
        </p:spPr>
      </p:pic>
      <p:sp>
        <p:nvSpPr>
          <p:cNvPr id="4" name="Date Placeholder 3">
            <a:extLst>
              <a:ext uri="{FF2B5EF4-FFF2-40B4-BE49-F238E27FC236}">
                <a16:creationId xmlns:a16="http://schemas.microsoft.com/office/drawing/2014/main" id="{3DE1174E-7242-4941-ADDC-72258AAD26D0}"/>
              </a:ext>
            </a:extLst>
          </p:cNvPr>
          <p:cNvSpPr>
            <a:spLocks noGrp="1"/>
          </p:cNvSpPr>
          <p:nvPr>
            <p:ph type="dt" sz="half" idx="10"/>
          </p:nvPr>
        </p:nvSpPr>
        <p:spPr/>
        <p:txBody>
          <a:bodyPr/>
          <a:lstStyle/>
          <a:p>
            <a:r>
              <a:rPr lang="en-US"/>
              <a:t>16-Feb-21</a:t>
            </a:r>
            <a:endParaRPr lang="en-US" dirty="0"/>
          </a:p>
        </p:txBody>
      </p:sp>
      <p:sp>
        <p:nvSpPr>
          <p:cNvPr id="5" name="Footer Placeholder 4">
            <a:extLst>
              <a:ext uri="{FF2B5EF4-FFF2-40B4-BE49-F238E27FC236}">
                <a16:creationId xmlns:a16="http://schemas.microsoft.com/office/drawing/2014/main" id="{1D391D94-0083-46B9-85EB-841FBD7463D3}"/>
              </a:ext>
            </a:extLst>
          </p:cNvPr>
          <p:cNvSpPr>
            <a:spLocks noGrp="1"/>
          </p:cNvSpPr>
          <p:nvPr>
            <p:ph type="ftr" sz="quarter" idx="11"/>
          </p:nvPr>
        </p:nvSpPr>
        <p:spPr/>
        <p:txBody>
          <a:bodyPr/>
          <a:lstStyle/>
          <a:p>
            <a:r>
              <a:rPr lang="en-US"/>
              <a:t>UON-CHS MBChB IV Nephrology</a:t>
            </a:r>
            <a:endParaRPr lang="en-US" dirty="0"/>
          </a:p>
        </p:txBody>
      </p:sp>
      <p:sp>
        <p:nvSpPr>
          <p:cNvPr id="6" name="Slide Number Placeholder 5">
            <a:extLst>
              <a:ext uri="{FF2B5EF4-FFF2-40B4-BE49-F238E27FC236}">
                <a16:creationId xmlns:a16="http://schemas.microsoft.com/office/drawing/2014/main" id="{3E9B1039-84B5-418B-BC80-BDAD271C2DE3}"/>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2169299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74F32-329F-4290-B81F-EE9B40B7B681}"/>
              </a:ext>
            </a:extLst>
          </p:cNvPr>
          <p:cNvSpPr>
            <a:spLocks noGrp="1"/>
          </p:cNvSpPr>
          <p:nvPr>
            <p:ph type="title"/>
          </p:nvPr>
        </p:nvSpPr>
        <p:spPr>
          <a:xfrm>
            <a:off x="581192" y="702156"/>
            <a:ext cx="11029616" cy="595702"/>
          </a:xfrm>
        </p:spPr>
        <p:txBody>
          <a:bodyPr/>
          <a:lstStyle/>
          <a:p>
            <a:pPr algn="ctr"/>
            <a:r>
              <a:rPr lang="en-US" dirty="0"/>
              <a:t>Sodium- potassium-water homeostasis mediators</a:t>
            </a:r>
          </a:p>
        </p:txBody>
      </p:sp>
      <p:pic>
        <p:nvPicPr>
          <p:cNvPr id="9" name="Content Placeholder 8">
            <a:extLst>
              <a:ext uri="{FF2B5EF4-FFF2-40B4-BE49-F238E27FC236}">
                <a16:creationId xmlns:a16="http://schemas.microsoft.com/office/drawing/2014/main" id="{094E260E-D16F-4A93-B306-A2C309769266}"/>
              </a:ext>
            </a:extLst>
          </p:cNvPr>
          <p:cNvPicPr>
            <a:picLocks noGrp="1" noChangeAspect="1"/>
          </p:cNvPicPr>
          <p:nvPr>
            <p:ph idx="1"/>
          </p:nvPr>
        </p:nvPicPr>
        <p:blipFill>
          <a:blip r:embed="rId2"/>
          <a:stretch>
            <a:fillRect/>
          </a:stretch>
        </p:blipFill>
        <p:spPr>
          <a:xfrm>
            <a:off x="1537633" y="1296805"/>
            <a:ext cx="9116733" cy="5128163"/>
          </a:xfrm>
        </p:spPr>
      </p:pic>
      <p:sp>
        <p:nvSpPr>
          <p:cNvPr id="10" name="Date Placeholder 9">
            <a:extLst>
              <a:ext uri="{FF2B5EF4-FFF2-40B4-BE49-F238E27FC236}">
                <a16:creationId xmlns:a16="http://schemas.microsoft.com/office/drawing/2014/main" id="{679EE374-7EF9-48EF-B6E7-422E47B932FA}"/>
              </a:ext>
            </a:extLst>
          </p:cNvPr>
          <p:cNvSpPr>
            <a:spLocks noGrp="1"/>
          </p:cNvSpPr>
          <p:nvPr>
            <p:ph type="dt" sz="half" idx="10"/>
          </p:nvPr>
        </p:nvSpPr>
        <p:spPr/>
        <p:txBody>
          <a:bodyPr/>
          <a:lstStyle/>
          <a:p>
            <a:r>
              <a:rPr lang="en-US"/>
              <a:t>16-Feb-21</a:t>
            </a:r>
            <a:endParaRPr lang="en-US" dirty="0"/>
          </a:p>
        </p:txBody>
      </p:sp>
      <p:sp>
        <p:nvSpPr>
          <p:cNvPr id="11" name="Footer Placeholder 10">
            <a:extLst>
              <a:ext uri="{FF2B5EF4-FFF2-40B4-BE49-F238E27FC236}">
                <a16:creationId xmlns:a16="http://schemas.microsoft.com/office/drawing/2014/main" id="{0540B76D-98A6-400E-8F1F-3128D16E6049}"/>
              </a:ext>
            </a:extLst>
          </p:cNvPr>
          <p:cNvSpPr>
            <a:spLocks noGrp="1"/>
          </p:cNvSpPr>
          <p:nvPr>
            <p:ph type="ftr" sz="quarter" idx="11"/>
          </p:nvPr>
        </p:nvSpPr>
        <p:spPr/>
        <p:txBody>
          <a:bodyPr/>
          <a:lstStyle/>
          <a:p>
            <a:r>
              <a:rPr lang="en-US"/>
              <a:t>UON-CHS MBChB IV Nephrology</a:t>
            </a:r>
            <a:endParaRPr lang="en-US" dirty="0"/>
          </a:p>
        </p:txBody>
      </p:sp>
      <p:sp>
        <p:nvSpPr>
          <p:cNvPr id="12" name="Slide Number Placeholder 11">
            <a:extLst>
              <a:ext uri="{FF2B5EF4-FFF2-40B4-BE49-F238E27FC236}">
                <a16:creationId xmlns:a16="http://schemas.microsoft.com/office/drawing/2014/main" id="{C1C87364-7FF3-4EAE-AAED-B1A0AF6B2BA8}"/>
              </a:ext>
            </a:extLst>
          </p:cNvPr>
          <p:cNvSpPr>
            <a:spLocks noGrp="1"/>
          </p:cNvSpPr>
          <p:nvPr>
            <p:ph type="sldNum" sz="quarter" idx="12"/>
          </p:nvPr>
        </p:nvSpPr>
        <p:spPr/>
        <p:txBody>
          <a:bodyPr/>
          <a:lstStyle/>
          <a:p>
            <a:fld id="{3A98EE3D-8CD1-4C3F-BD1C-C98C9596463C}" type="slidenum">
              <a:rPr lang="en-US" smtClean="0"/>
              <a:t>12</a:t>
            </a:fld>
            <a:endParaRPr lang="en-US" dirty="0"/>
          </a:p>
        </p:txBody>
      </p:sp>
    </p:spTree>
    <p:extLst>
      <p:ext uri="{BB962C8B-B14F-4D97-AF65-F5344CB8AC3E}">
        <p14:creationId xmlns:p14="http://schemas.microsoft.com/office/powerpoint/2010/main" val="396124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BB682-E68F-4355-B0D8-21E2605E669E}"/>
              </a:ext>
            </a:extLst>
          </p:cNvPr>
          <p:cNvSpPr>
            <a:spLocks noGrp="1"/>
          </p:cNvSpPr>
          <p:nvPr>
            <p:ph type="title"/>
          </p:nvPr>
        </p:nvSpPr>
        <p:spPr>
          <a:xfrm>
            <a:off x="581192" y="702156"/>
            <a:ext cx="11029616" cy="497379"/>
          </a:xfrm>
        </p:spPr>
        <p:txBody>
          <a:bodyPr>
            <a:normAutofit fontScale="90000"/>
          </a:bodyPr>
          <a:lstStyle/>
          <a:p>
            <a:r>
              <a:rPr lang="en-US" dirty="0"/>
              <a:t>Sodium- potassium-water homeostasis mediators</a:t>
            </a:r>
          </a:p>
        </p:txBody>
      </p:sp>
      <p:pic>
        <p:nvPicPr>
          <p:cNvPr id="8" name="Content Placeholder 7">
            <a:extLst>
              <a:ext uri="{FF2B5EF4-FFF2-40B4-BE49-F238E27FC236}">
                <a16:creationId xmlns:a16="http://schemas.microsoft.com/office/drawing/2014/main" id="{DB13D5AD-54B6-4926-A2E9-3EB395407916}"/>
              </a:ext>
            </a:extLst>
          </p:cNvPr>
          <p:cNvPicPr>
            <a:picLocks noGrp="1" noChangeAspect="1"/>
          </p:cNvPicPr>
          <p:nvPr>
            <p:ph idx="1"/>
          </p:nvPr>
        </p:nvPicPr>
        <p:blipFill>
          <a:blip r:embed="rId2"/>
          <a:stretch>
            <a:fillRect/>
          </a:stretch>
        </p:blipFill>
        <p:spPr>
          <a:xfrm>
            <a:off x="1455174" y="1199535"/>
            <a:ext cx="9281651" cy="5220930"/>
          </a:xfrm>
        </p:spPr>
      </p:pic>
      <p:sp>
        <p:nvSpPr>
          <p:cNvPr id="4" name="Date Placeholder 3">
            <a:extLst>
              <a:ext uri="{FF2B5EF4-FFF2-40B4-BE49-F238E27FC236}">
                <a16:creationId xmlns:a16="http://schemas.microsoft.com/office/drawing/2014/main" id="{7D267631-2BD7-46DB-ADC0-0120C58F0F42}"/>
              </a:ext>
            </a:extLst>
          </p:cNvPr>
          <p:cNvSpPr>
            <a:spLocks noGrp="1"/>
          </p:cNvSpPr>
          <p:nvPr>
            <p:ph type="dt" sz="half" idx="10"/>
          </p:nvPr>
        </p:nvSpPr>
        <p:spPr/>
        <p:txBody>
          <a:bodyPr/>
          <a:lstStyle/>
          <a:p>
            <a:r>
              <a:rPr lang="en-US"/>
              <a:t>16-Feb-21</a:t>
            </a:r>
            <a:endParaRPr lang="en-US" dirty="0"/>
          </a:p>
        </p:txBody>
      </p:sp>
      <p:sp>
        <p:nvSpPr>
          <p:cNvPr id="5" name="Footer Placeholder 4">
            <a:extLst>
              <a:ext uri="{FF2B5EF4-FFF2-40B4-BE49-F238E27FC236}">
                <a16:creationId xmlns:a16="http://schemas.microsoft.com/office/drawing/2014/main" id="{881977E3-09DC-48C1-A4DF-B9947B3FD32E}"/>
              </a:ext>
            </a:extLst>
          </p:cNvPr>
          <p:cNvSpPr>
            <a:spLocks noGrp="1"/>
          </p:cNvSpPr>
          <p:nvPr>
            <p:ph type="ftr" sz="quarter" idx="11"/>
          </p:nvPr>
        </p:nvSpPr>
        <p:spPr/>
        <p:txBody>
          <a:bodyPr/>
          <a:lstStyle/>
          <a:p>
            <a:r>
              <a:rPr lang="en-US"/>
              <a:t>UON-CHS MBChB IV Nephrology</a:t>
            </a:r>
            <a:endParaRPr lang="en-US" dirty="0"/>
          </a:p>
        </p:txBody>
      </p:sp>
      <p:sp>
        <p:nvSpPr>
          <p:cNvPr id="6" name="Slide Number Placeholder 5">
            <a:extLst>
              <a:ext uri="{FF2B5EF4-FFF2-40B4-BE49-F238E27FC236}">
                <a16:creationId xmlns:a16="http://schemas.microsoft.com/office/drawing/2014/main" id="{3FA133DA-3289-4FC7-BD09-B739494F3F4B}"/>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959029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282E2-5C4C-4845-9EF7-9AA0EA689ECF}"/>
              </a:ext>
            </a:extLst>
          </p:cNvPr>
          <p:cNvSpPr>
            <a:spLocks noGrp="1"/>
          </p:cNvSpPr>
          <p:nvPr>
            <p:ph type="title"/>
          </p:nvPr>
        </p:nvSpPr>
        <p:spPr>
          <a:xfrm>
            <a:off x="581192" y="702156"/>
            <a:ext cx="11029616" cy="497379"/>
          </a:xfrm>
        </p:spPr>
        <p:txBody>
          <a:bodyPr>
            <a:normAutofit fontScale="90000"/>
          </a:bodyPr>
          <a:lstStyle/>
          <a:p>
            <a:r>
              <a:rPr lang="en-US" dirty="0"/>
              <a:t>Sodium- potassium-water homeostasis mediators</a:t>
            </a:r>
          </a:p>
        </p:txBody>
      </p:sp>
      <p:pic>
        <p:nvPicPr>
          <p:cNvPr id="8" name="Content Placeholder 7">
            <a:extLst>
              <a:ext uri="{FF2B5EF4-FFF2-40B4-BE49-F238E27FC236}">
                <a16:creationId xmlns:a16="http://schemas.microsoft.com/office/drawing/2014/main" id="{6311A196-CA32-493D-A721-A6F5C8618F52}"/>
              </a:ext>
            </a:extLst>
          </p:cNvPr>
          <p:cNvPicPr>
            <a:picLocks noGrp="1" noChangeAspect="1"/>
          </p:cNvPicPr>
          <p:nvPr>
            <p:ph idx="1"/>
          </p:nvPr>
        </p:nvPicPr>
        <p:blipFill>
          <a:blip r:embed="rId2"/>
          <a:stretch>
            <a:fillRect/>
          </a:stretch>
        </p:blipFill>
        <p:spPr>
          <a:xfrm>
            <a:off x="1450258" y="1197454"/>
            <a:ext cx="9291483" cy="5226460"/>
          </a:xfrm>
        </p:spPr>
      </p:pic>
      <p:sp>
        <p:nvSpPr>
          <p:cNvPr id="4" name="Date Placeholder 3">
            <a:extLst>
              <a:ext uri="{FF2B5EF4-FFF2-40B4-BE49-F238E27FC236}">
                <a16:creationId xmlns:a16="http://schemas.microsoft.com/office/drawing/2014/main" id="{19E9EBCA-4003-47D9-86A0-E930BFADAA55}"/>
              </a:ext>
            </a:extLst>
          </p:cNvPr>
          <p:cNvSpPr>
            <a:spLocks noGrp="1"/>
          </p:cNvSpPr>
          <p:nvPr>
            <p:ph type="dt" sz="half" idx="10"/>
          </p:nvPr>
        </p:nvSpPr>
        <p:spPr/>
        <p:txBody>
          <a:bodyPr/>
          <a:lstStyle/>
          <a:p>
            <a:r>
              <a:rPr lang="en-US"/>
              <a:t>16-Feb-21</a:t>
            </a:r>
            <a:endParaRPr lang="en-US" dirty="0"/>
          </a:p>
        </p:txBody>
      </p:sp>
      <p:sp>
        <p:nvSpPr>
          <p:cNvPr id="5" name="Footer Placeholder 4">
            <a:extLst>
              <a:ext uri="{FF2B5EF4-FFF2-40B4-BE49-F238E27FC236}">
                <a16:creationId xmlns:a16="http://schemas.microsoft.com/office/drawing/2014/main" id="{8F71BEE4-5DFA-4E3C-A669-7FBA0C78FE76}"/>
              </a:ext>
            </a:extLst>
          </p:cNvPr>
          <p:cNvSpPr>
            <a:spLocks noGrp="1"/>
          </p:cNvSpPr>
          <p:nvPr>
            <p:ph type="ftr" sz="quarter" idx="11"/>
          </p:nvPr>
        </p:nvSpPr>
        <p:spPr/>
        <p:txBody>
          <a:bodyPr/>
          <a:lstStyle/>
          <a:p>
            <a:r>
              <a:rPr lang="en-US" dirty="0"/>
              <a:t>UON-CHS MBChB IV Nephrology</a:t>
            </a:r>
          </a:p>
        </p:txBody>
      </p:sp>
      <p:sp>
        <p:nvSpPr>
          <p:cNvPr id="6" name="Slide Number Placeholder 5">
            <a:extLst>
              <a:ext uri="{FF2B5EF4-FFF2-40B4-BE49-F238E27FC236}">
                <a16:creationId xmlns:a16="http://schemas.microsoft.com/office/drawing/2014/main" id="{1E8D572C-9519-457E-9906-0B574A85965D}"/>
              </a:ext>
            </a:extLst>
          </p:cNvPr>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1407835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AF71-98E9-4F44-BCE5-BC5DB5F7681C}"/>
              </a:ext>
            </a:extLst>
          </p:cNvPr>
          <p:cNvSpPr>
            <a:spLocks noGrp="1"/>
          </p:cNvSpPr>
          <p:nvPr>
            <p:ph type="title"/>
          </p:nvPr>
        </p:nvSpPr>
        <p:spPr>
          <a:xfrm>
            <a:off x="581192" y="702156"/>
            <a:ext cx="11029616" cy="546541"/>
          </a:xfrm>
        </p:spPr>
        <p:txBody>
          <a:bodyPr>
            <a:normAutofit/>
          </a:bodyPr>
          <a:lstStyle/>
          <a:p>
            <a:r>
              <a:rPr lang="en-US" dirty="0"/>
              <a:t>Disorders of sodium- Basics</a:t>
            </a:r>
          </a:p>
        </p:txBody>
      </p:sp>
      <p:sp>
        <p:nvSpPr>
          <p:cNvPr id="3" name="Content Placeholder 2">
            <a:extLst>
              <a:ext uri="{FF2B5EF4-FFF2-40B4-BE49-F238E27FC236}">
                <a16:creationId xmlns:a16="http://schemas.microsoft.com/office/drawing/2014/main" id="{8EB1F5F2-2392-4017-B20A-02AC88A4792F}"/>
              </a:ext>
            </a:extLst>
          </p:cNvPr>
          <p:cNvSpPr>
            <a:spLocks noGrp="1"/>
          </p:cNvSpPr>
          <p:nvPr>
            <p:ph idx="1"/>
          </p:nvPr>
        </p:nvSpPr>
        <p:spPr/>
        <p:txBody>
          <a:bodyPr>
            <a:normAutofit lnSpcReduction="10000"/>
          </a:bodyPr>
          <a:lstStyle/>
          <a:p>
            <a:r>
              <a:rPr lang="en-US" sz="2000" dirty="0"/>
              <a:t>Normal sodium 135 – 145mmol/l</a:t>
            </a:r>
          </a:p>
          <a:p>
            <a:r>
              <a:rPr lang="en-US" sz="2000" dirty="0"/>
              <a:t>Hyponatremia- Plasma concentration below 135mmol/l</a:t>
            </a:r>
          </a:p>
          <a:p>
            <a:pPr lvl="1"/>
            <a:r>
              <a:rPr lang="en-US" sz="1700" dirty="0"/>
              <a:t>Commonest electrolyte imbalance</a:t>
            </a:r>
          </a:p>
          <a:p>
            <a:pPr lvl="1"/>
            <a:r>
              <a:rPr lang="en-US" sz="1700" dirty="0"/>
              <a:t>Acute: &lt;48 hours duration;  Chronic: &gt; 48 hours</a:t>
            </a:r>
          </a:p>
          <a:p>
            <a:pPr lvl="1"/>
            <a:r>
              <a:rPr lang="en-US" sz="1700" dirty="0"/>
              <a:t>Mild: 130-134 mmol/L, Moderate: 125-129 mmol/L, Severe: Less than 125 mmol/L</a:t>
            </a:r>
          </a:p>
          <a:p>
            <a:r>
              <a:rPr lang="en-US" sz="2000" dirty="0"/>
              <a:t>Hypernatremia – above 145 mmol/l</a:t>
            </a:r>
          </a:p>
          <a:p>
            <a:r>
              <a:rPr lang="en-US" sz="2000" dirty="0"/>
              <a:t>Serum Osmolality: 2x Serum Na + Serum Glucose + Serum Urea (all in mmol/l) (275-290 </a:t>
            </a:r>
            <a:r>
              <a:rPr lang="en-US" sz="2000" dirty="0" err="1"/>
              <a:t>mosmol</a:t>
            </a:r>
            <a:r>
              <a:rPr lang="en-US" sz="2000" dirty="0"/>
              <a:t>/kg )</a:t>
            </a:r>
          </a:p>
          <a:p>
            <a:r>
              <a:rPr lang="en-US" sz="2000" dirty="0"/>
              <a:t>Most hyponatremia is hypotonic. </a:t>
            </a:r>
          </a:p>
          <a:p>
            <a:endParaRPr lang="en-US" sz="2000" dirty="0"/>
          </a:p>
          <a:p>
            <a:endParaRPr lang="en-US" sz="2000" dirty="0"/>
          </a:p>
        </p:txBody>
      </p:sp>
      <p:sp>
        <p:nvSpPr>
          <p:cNvPr id="4" name="Date Placeholder 3">
            <a:extLst>
              <a:ext uri="{FF2B5EF4-FFF2-40B4-BE49-F238E27FC236}">
                <a16:creationId xmlns:a16="http://schemas.microsoft.com/office/drawing/2014/main" id="{D3C99B1A-E598-4C20-9D4C-D6CBB4B3CA1A}"/>
              </a:ext>
            </a:extLst>
          </p:cNvPr>
          <p:cNvSpPr>
            <a:spLocks noGrp="1"/>
          </p:cNvSpPr>
          <p:nvPr>
            <p:ph type="dt" sz="half" idx="10"/>
          </p:nvPr>
        </p:nvSpPr>
        <p:spPr/>
        <p:txBody>
          <a:bodyPr/>
          <a:lstStyle/>
          <a:p>
            <a:r>
              <a:rPr lang="en-US"/>
              <a:t>16-Feb-21</a:t>
            </a:r>
            <a:endParaRPr lang="en-US" dirty="0"/>
          </a:p>
        </p:txBody>
      </p:sp>
      <p:sp>
        <p:nvSpPr>
          <p:cNvPr id="5" name="Footer Placeholder 4">
            <a:extLst>
              <a:ext uri="{FF2B5EF4-FFF2-40B4-BE49-F238E27FC236}">
                <a16:creationId xmlns:a16="http://schemas.microsoft.com/office/drawing/2014/main" id="{77B1C4A4-F2AC-4690-8B1A-4FDB68B34787}"/>
              </a:ext>
            </a:extLst>
          </p:cNvPr>
          <p:cNvSpPr>
            <a:spLocks noGrp="1"/>
          </p:cNvSpPr>
          <p:nvPr>
            <p:ph type="ftr" sz="quarter" idx="11"/>
          </p:nvPr>
        </p:nvSpPr>
        <p:spPr/>
        <p:txBody>
          <a:bodyPr/>
          <a:lstStyle/>
          <a:p>
            <a:r>
              <a:rPr lang="en-US"/>
              <a:t>UON-CHS MBChB IV Nephrology</a:t>
            </a:r>
            <a:endParaRPr lang="en-US" dirty="0"/>
          </a:p>
        </p:txBody>
      </p:sp>
      <p:sp>
        <p:nvSpPr>
          <p:cNvPr id="6" name="Slide Number Placeholder 5">
            <a:extLst>
              <a:ext uri="{FF2B5EF4-FFF2-40B4-BE49-F238E27FC236}">
                <a16:creationId xmlns:a16="http://schemas.microsoft.com/office/drawing/2014/main" id="{A55139EA-586F-4798-931A-0C5D169B0458}"/>
              </a:ext>
            </a:extLst>
          </p:cNvPr>
          <p:cNvSpPr>
            <a:spLocks noGrp="1"/>
          </p:cNvSpPr>
          <p:nvPr>
            <p:ph type="sldNum" sz="quarter" idx="12"/>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3202118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3DADE-E9DA-42AB-AB02-2D1740001A09}"/>
              </a:ext>
            </a:extLst>
          </p:cNvPr>
          <p:cNvSpPr>
            <a:spLocks noGrp="1"/>
          </p:cNvSpPr>
          <p:nvPr>
            <p:ph type="title"/>
          </p:nvPr>
        </p:nvSpPr>
        <p:spPr>
          <a:xfrm>
            <a:off x="581193" y="609600"/>
            <a:ext cx="11029616" cy="816077"/>
          </a:xfrm>
        </p:spPr>
        <p:txBody>
          <a:bodyPr>
            <a:normAutofit fontScale="90000"/>
          </a:bodyPr>
          <a:lstStyle/>
          <a:p>
            <a:r>
              <a:rPr lang="en-US" dirty="0"/>
              <a:t>Disorders of sodium</a:t>
            </a:r>
            <a:br>
              <a:rPr lang="en-US" dirty="0"/>
            </a:br>
            <a:r>
              <a:rPr lang="en-US" dirty="0"/>
              <a:t>Hyponatremia – etiology and clinical features</a:t>
            </a:r>
          </a:p>
        </p:txBody>
      </p:sp>
      <p:sp>
        <p:nvSpPr>
          <p:cNvPr id="4" name="Date Placeholder 3">
            <a:extLst>
              <a:ext uri="{FF2B5EF4-FFF2-40B4-BE49-F238E27FC236}">
                <a16:creationId xmlns:a16="http://schemas.microsoft.com/office/drawing/2014/main" id="{90AC4779-E775-4DC4-83B3-CF7A565607B1}"/>
              </a:ext>
            </a:extLst>
          </p:cNvPr>
          <p:cNvSpPr>
            <a:spLocks noGrp="1"/>
          </p:cNvSpPr>
          <p:nvPr>
            <p:ph type="dt" sz="half" idx="10"/>
          </p:nvPr>
        </p:nvSpPr>
        <p:spPr/>
        <p:txBody>
          <a:bodyPr/>
          <a:lstStyle/>
          <a:p>
            <a:r>
              <a:rPr lang="en-US"/>
              <a:t>16-Feb-21</a:t>
            </a:r>
            <a:endParaRPr lang="en-US" dirty="0"/>
          </a:p>
        </p:txBody>
      </p:sp>
      <p:sp>
        <p:nvSpPr>
          <p:cNvPr id="5" name="Footer Placeholder 4">
            <a:extLst>
              <a:ext uri="{FF2B5EF4-FFF2-40B4-BE49-F238E27FC236}">
                <a16:creationId xmlns:a16="http://schemas.microsoft.com/office/drawing/2014/main" id="{78670344-EC4E-4FD3-A5F2-ACE012514A36}"/>
              </a:ext>
            </a:extLst>
          </p:cNvPr>
          <p:cNvSpPr>
            <a:spLocks noGrp="1"/>
          </p:cNvSpPr>
          <p:nvPr>
            <p:ph type="ftr" sz="quarter" idx="11"/>
          </p:nvPr>
        </p:nvSpPr>
        <p:spPr/>
        <p:txBody>
          <a:bodyPr/>
          <a:lstStyle/>
          <a:p>
            <a:r>
              <a:rPr lang="en-US"/>
              <a:t>UON-CHS MBChB IV Nephrology</a:t>
            </a:r>
            <a:endParaRPr lang="en-US" dirty="0"/>
          </a:p>
        </p:txBody>
      </p:sp>
      <p:sp>
        <p:nvSpPr>
          <p:cNvPr id="6" name="Slide Number Placeholder 5">
            <a:extLst>
              <a:ext uri="{FF2B5EF4-FFF2-40B4-BE49-F238E27FC236}">
                <a16:creationId xmlns:a16="http://schemas.microsoft.com/office/drawing/2014/main" id="{21943585-1251-4F2F-ABA1-4280D276C712}"/>
              </a:ext>
            </a:extLst>
          </p:cNvPr>
          <p:cNvSpPr>
            <a:spLocks noGrp="1"/>
          </p:cNvSpPr>
          <p:nvPr>
            <p:ph type="sldNum" sz="quarter" idx="12"/>
          </p:nvPr>
        </p:nvSpPr>
        <p:spPr/>
        <p:txBody>
          <a:bodyPr/>
          <a:lstStyle/>
          <a:p>
            <a:fld id="{3A98EE3D-8CD1-4C3F-BD1C-C98C9596463C}" type="slidenum">
              <a:rPr lang="en-US" smtClean="0"/>
              <a:t>16</a:t>
            </a:fld>
            <a:endParaRPr lang="en-US" dirty="0"/>
          </a:p>
        </p:txBody>
      </p:sp>
      <p:pic>
        <p:nvPicPr>
          <p:cNvPr id="16" name="Content Placeholder 15">
            <a:extLst>
              <a:ext uri="{FF2B5EF4-FFF2-40B4-BE49-F238E27FC236}">
                <a16:creationId xmlns:a16="http://schemas.microsoft.com/office/drawing/2014/main" id="{A9323351-E88A-4DA6-A3A9-B480EE9EAFCB}"/>
              </a:ext>
            </a:extLst>
          </p:cNvPr>
          <p:cNvPicPr>
            <a:picLocks noGrp="1" noChangeAspect="1"/>
          </p:cNvPicPr>
          <p:nvPr>
            <p:ph sz="half" idx="1"/>
          </p:nvPr>
        </p:nvPicPr>
        <p:blipFill>
          <a:blip r:embed="rId2"/>
          <a:stretch>
            <a:fillRect/>
          </a:stretch>
        </p:blipFill>
        <p:spPr>
          <a:xfrm>
            <a:off x="786582" y="1429347"/>
            <a:ext cx="5309418" cy="4977220"/>
          </a:xfrm>
        </p:spPr>
      </p:pic>
      <p:pic>
        <p:nvPicPr>
          <p:cNvPr id="1026" name="Picture 2" descr="Image result for classification of hyponatremia mild">
            <a:extLst>
              <a:ext uri="{FF2B5EF4-FFF2-40B4-BE49-F238E27FC236}">
                <a16:creationId xmlns:a16="http://schemas.microsoft.com/office/drawing/2014/main" id="{4D4741EB-0286-4336-898F-EAA00523D6E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34162" y="1425677"/>
            <a:ext cx="5309419" cy="49772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212B6C1-A8E5-47B6-A21D-F5FC524A8F4A}"/>
              </a:ext>
            </a:extLst>
          </p:cNvPr>
          <p:cNvSpPr txBox="1"/>
          <p:nvPr/>
        </p:nvSpPr>
        <p:spPr>
          <a:xfrm>
            <a:off x="7787148" y="5260258"/>
            <a:ext cx="678426" cy="338554"/>
          </a:xfrm>
          <a:prstGeom prst="rect">
            <a:avLst/>
          </a:prstGeom>
          <a:solidFill>
            <a:schemeClr val="bg1"/>
          </a:solidFill>
        </p:spPr>
        <p:txBody>
          <a:bodyPr wrap="square" rtlCol="0">
            <a:spAutoFit/>
          </a:bodyPr>
          <a:lstStyle/>
          <a:p>
            <a:r>
              <a:rPr lang="en-US" sz="1600" dirty="0"/>
              <a:t>&lt;125</a:t>
            </a:r>
          </a:p>
        </p:txBody>
      </p:sp>
    </p:spTree>
    <p:extLst>
      <p:ext uri="{BB962C8B-B14F-4D97-AF65-F5344CB8AC3E}">
        <p14:creationId xmlns:p14="http://schemas.microsoft.com/office/powerpoint/2010/main" val="3695472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5ED6F-08C6-4E96-AB86-A7B98B782D0A}"/>
              </a:ext>
            </a:extLst>
          </p:cNvPr>
          <p:cNvSpPr>
            <a:spLocks noGrp="1"/>
          </p:cNvSpPr>
          <p:nvPr>
            <p:ph type="title"/>
          </p:nvPr>
        </p:nvSpPr>
        <p:spPr>
          <a:xfrm>
            <a:off x="581192" y="584170"/>
            <a:ext cx="11029616" cy="753018"/>
          </a:xfrm>
        </p:spPr>
        <p:txBody>
          <a:bodyPr>
            <a:normAutofit fontScale="90000"/>
          </a:bodyPr>
          <a:lstStyle/>
          <a:p>
            <a:r>
              <a:rPr lang="en-US" dirty="0"/>
              <a:t>Disorders of sodium</a:t>
            </a:r>
            <a:br>
              <a:rPr lang="en-US" dirty="0"/>
            </a:br>
            <a:r>
              <a:rPr lang="en-US" dirty="0"/>
              <a:t>Hyponatremia –Evaluation</a:t>
            </a:r>
          </a:p>
        </p:txBody>
      </p:sp>
      <p:sp>
        <p:nvSpPr>
          <p:cNvPr id="5" name="Date Placeholder 4">
            <a:extLst>
              <a:ext uri="{FF2B5EF4-FFF2-40B4-BE49-F238E27FC236}">
                <a16:creationId xmlns:a16="http://schemas.microsoft.com/office/drawing/2014/main" id="{1AA8BFE3-2FEF-4BE8-B21B-1B57012CDB14}"/>
              </a:ext>
            </a:extLst>
          </p:cNvPr>
          <p:cNvSpPr>
            <a:spLocks noGrp="1"/>
          </p:cNvSpPr>
          <p:nvPr>
            <p:ph type="dt" sz="half" idx="10"/>
          </p:nvPr>
        </p:nvSpPr>
        <p:spPr/>
        <p:txBody>
          <a:bodyPr/>
          <a:lstStyle/>
          <a:p>
            <a:r>
              <a:rPr lang="en-US"/>
              <a:t>16-Feb-21</a:t>
            </a:r>
            <a:endParaRPr lang="en-US" dirty="0"/>
          </a:p>
        </p:txBody>
      </p:sp>
      <p:sp>
        <p:nvSpPr>
          <p:cNvPr id="6" name="Footer Placeholder 5">
            <a:extLst>
              <a:ext uri="{FF2B5EF4-FFF2-40B4-BE49-F238E27FC236}">
                <a16:creationId xmlns:a16="http://schemas.microsoft.com/office/drawing/2014/main" id="{3FF7953A-1174-4584-BE89-A376BAFD84FD}"/>
              </a:ext>
            </a:extLst>
          </p:cNvPr>
          <p:cNvSpPr>
            <a:spLocks noGrp="1"/>
          </p:cNvSpPr>
          <p:nvPr>
            <p:ph type="ftr" sz="quarter" idx="11"/>
          </p:nvPr>
        </p:nvSpPr>
        <p:spPr/>
        <p:txBody>
          <a:bodyPr/>
          <a:lstStyle/>
          <a:p>
            <a:r>
              <a:rPr lang="en-US"/>
              <a:t>UON-CHS MBChB IV Nephrology</a:t>
            </a:r>
            <a:endParaRPr lang="en-US" dirty="0"/>
          </a:p>
        </p:txBody>
      </p:sp>
      <p:sp>
        <p:nvSpPr>
          <p:cNvPr id="7" name="Slide Number Placeholder 6">
            <a:extLst>
              <a:ext uri="{FF2B5EF4-FFF2-40B4-BE49-F238E27FC236}">
                <a16:creationId xmlns:a16="http://schemas.microsoft.com/office/drawing/2014/main" id="{171ED6C4-5C56-4E17-BE68-87964950FA31}"/>
              </a:ext>
            </a:extLst>
          </p:cNvPr>
          <p:cNvSpPr>
            <a:spLocks noGrp="1"/>
          </p:cNvSpPr>
          <p:nvPr>
            <p:ph type="sldNum" sz="quarter" idx="12"/>
          </p:nvPr>
        </p:nvSpPr>
        <p:spPr/>
        <p:txBody>
          <a:bodyPr/>
          <a:lstStyle/>
          <a:p>
            <a:fld id="{3A98EE3D-8CD1-4C3F-BD1C-C98C9596463C}" type="slidenum">
              <a:rPr lang="en-US" smtClean="0"/>
              <a:t>17</a:t>
            </a:fld>
            <a:endParaRPr lang="en-US" dirty="0"/>
          </a:p>
        </p:txBody>
      </p:sp>
      <p:pic>
        <p:nvPicPr>
          <p:cNvPr id="9" name="Content Placeholder 17">
            <a:extLst>
              <a:ext uri="{FF2B5EF4-FFF2-40B4-BE49-F238E27FC236}">
                <a16:creationId xmlns:a16="http://schemas.microsoft.com/office/drawing/2014/main" id="{EFDE82F8-67C9-4B01-BD01-E093DFDDA25B}"/>
              </a:ext>
            </a:extLst>
          </p:cNvPr>
          <p:cNvPicPr>
            <a:picLocks noGrp="1" noChangeAspect="1"/>
          </p:cNvPicPr>
          <p:nvPr>
            <p:ph idx="1"/>
          </p:nvPr>
        </p:nvPicPr>
        <p:blipFill>
          <a:blip r:embed="rId2"/>
          <a:stretch>
            <a:fillRect/>
          </a:stretch>
        </p:blipFill>
        <p:spPr>
          <a:xfrm>
            <a:off x="1377288" y="1337188"/>
            <a:ext cx="9437423" cy="5086726"/>
          </a:xfrm>
        </p:spPr>
      </p:pic>
      <p:sp>
        <p:nvSpPr>
          <p:cNvPr id="10" name="Freeform: Shape 9">
            <a:extLst>
              <a:ext uri="{FF2B5EF4-FFF2-40B4-BE49-F238E27FC236}">
                <a16:creationId xmlns:a16="http://schemas.microsoft.com/office/drawing/2014/main" id="{7A9E1BC0-D262-45F6-9939-5743A99B2840}"/>
              </a:ext>
            </a:extLst>
          </p:cNvPr>
          <p:cNvSpPr/>
          <p:nvPr/>
        </p:nvSpPr>
        <p:spPr>
          <a:xfrm>
            <a:off x="1474839" y="1779638"/>
            <a:ext cx="9248731" cy="4198374"/>
          </a:xfrm>
          <a:custGeom>
            <a:avLst/>
            <a:gdLst>
              <a:gd name="connsiteX0" fmla="*/ 6636774 w 9248731"/>
              <a:gd name="connsiteY0" fmla="*/ 0 h 4198374"/>
              <a:gd name="connsiteX1" fmla="*/ 6636774 w 9248731"/>
              <a:gd name="connsiteY1" fmla="*/ 0 h 4198374"/>
              <a:gd name="connsiteX2" fmla="*/ 6390967 w 9248731"/>
              <a:gd name="connsiteY2" fmla="*/ 68826 h 4198374"/>
              <a:gd name="connsiteX3" fmla="*/ 6361471 w 9248731"/>
              <a:gd name="connsiteY3" fmla="*/ 88491 h 4198374"/>
              <a:gd name="connsiteX4" fmla="*/ 6312309 w 9248731"/>
              <a:gd name="connsiteY4" fmla="*/ 98323 h 4198374"/>
              <a:gd name="connsiteX5" fmla="*/ 6253316 w 9248731"/>
              <a:gd name="connsiteY5" fmla="*/ 117987 h 4198374"/>
              <a:gd name="connsiteX6" fmla="*/ 6223819 w 9248731"/>
              <a:gd name="connsiteY6" fmla="*/ 137652 h 4198374"/>
              <a:gd name="connsiteX7" fmla="*/ 6204155 w 9248731"/>
              <a:gd name="connsiteY7" fmla="*/ 167149 h 4198374"/>
              <a:gd name="connsiteX8" fmla="*/ 6145161 w 9248731"/>
              <a:gd name="connsiteY8" fmla="*/ 206478 h 4198374"/>
              <a:gd name="connsiteX9" fmla="*/ 6105832 w 9248731"/>
              <a:gd name="connsiteY9" fmla="*/ 245807 h 4198374"/>
              <a:gd name="connsiteX10" fmla="*/ 6086167 w 9248731"/>
              <a:gd name="connsiteY10" fmla="*/ 275303 h 4198374"/>
              <a:gd name="connsiteX11" fmla="*/ 6066503 w 9248731"/>
              <a:gd name="connsiteY11" fmla="*/ 373626 h 4198374"/>
              <a:gd name="connsiteX12" fmla="*/ 6056671 w 9248731"/>
              <a:gd name="connsiteY12" fmla="*/ 983226 h 4198374"/>
              <a:gd name="connsiteX13" fmla="*/ 6017342 w 9248731"/>
              <a:gd name="connsiteY13" fmla="*/ 1071716 h 4198374"/>
              <a:gd name="connsiteX14" fmla="*/ 6007509 w 9248731"/>
              <a:gd name="connsiteY14" fmla="*/ 1101213 h 4198374"/>
              <a:gd name="connsiteX15" fmla="*/ 5938684 w 9248731"/>
              <a:gd name="connsiteY15" fmla="*/ 1170039 h 4198374"/>
              <a:gd name="connsiteX16" fmla="*/ 5879690 w 9248731"/>
              <a:gd name="connsiteY16" fmla="*/ 1179871 h 4198374"/>
              <a:gd name="connsiteX17" fmla="*/ 5456903 w 9248731"/>
              <a:gd name="connsiteY17" fmla="*/ 1189703 h 4198374"/>
              <a:gd name="connsiteX18" fmla="*/ 5388077 w 9248731"/>
              <a:gd name="connsiteY18" fmla="*/ 1199536 h 4198374"/>
              <a:gd name="connsiteX19" fmla="*/ 5358580 w 9248731"/>
              <a:gd name="connsiteY19" fmla="*/ 1209368 h 4198374"/>
              <a:gd name="connsiteX20" fmla="*/ 5319251 w 9248731"/>
              <a:gd name="connsiteY20" fmla="*/ 1219200 h 4198374"/>
              <a:gd name="connsiteX21" fmla="*/ 5289755 w 9248731"/>
              <a:gd name="connsiteY21" fmla="*/ 1229032 h 4198374"/>
              <a:gd name="connsiteX22" fmla="*/ 5063613 w 9248731"/>
              <a:gd name="connsiteY22" fmla="*/ 1238865 h 4198374"/>
              <a:gd name="connsiteX23" fmla="*/ 4001729 w 9248731"/>
              <a:gd name="connsiteY23" fmla="*/ 1229032 h 4198374"/>
              <a:gd name="connsiteX24" fmla="*/ 3952567 w 9248731"/>
              <a:gd name="connsiteY24" fmla="*/ 1219200 h 4198374"/>
              <a:gd name="connsiteX25" fmla="*/ 3244645 w 9248731"/>
              <a:gd name="connsiteY25" fmla="*/ 1229032 h 4198374"/>
              <a:gd name="connsiteX26" fmla="*/ 1917290 w 9248731"/>
              <a:gd name="connsiteY26" fmla="*/ 1229032 h 4198374"/>
              <a:gd name="connsiteX27" fmla="*/ 1612490 w 9248731"/>
              <a:gd name="connsiteY27" fmla="*/ 1248697 h 4198374"/>
              <a:gd name="connsiteX28" fmla="*/ 1484671 w 9248731"/>
              <a:gd name="connsiteY28" fmla="*/ 1278194 h 4198374"/>
              <a:gd name="connsiteX29" fmla="*/ 1425677 w 9248731"/>
              <a:gd name="connsiteY29" fmla="*/ 1288026 h 4198374"/>
              <a:gd name="connsiteX30" fmla="*/ 1297858 w 9248731"/>
              <a:gd name="connsiteY30" fmla="*/ 1307691 h 4198374"/>
              <a:gd name="connsiteX31" fmla="*/ 1219200 w 9248731"/>
              <a:gd name="connsiteY31" fmla="*/ 1317523 h 4198374"/>
              <a:gd name="connsiteX32" fmla="*/ 737419 w 9248731"/>
              <a:gd name="connsiteY32" fmla="*/ 1327355 h 4198374"/>
              <a:gd name="connsiteX33" fmla="*/ 648929 w 9248731"/>
              <a:gd name="connsiteY33" fmla="*/ 1337187 h 4198374"/>
              <a:gd name="connsiteX34" fmla="*/ 570271 w 9248731"/>
              <a:gd name="connsiteY34" fmla="*/ 1356852 h 4198374"/>
              <a:gd name="connsiteX35" fmla="*/ 530942 w 9248731"/>
              <a:gd name="connsiteY35" fmla="*/ 1366684 h 4198374"/>
              <a:gd name="connsiteX36" fmla="*/ 314632 w 9248731"/>
              <a:gd name="connsiteY36" fmla="*/ 1376516 h 4198374"/>
              <a:gd name="connsiteX37" fmla="*/ 196645 w 9248731"/>
              <a:gd name="connsiteY37" fmla="*/ 1406013 h 4198374"/>
              <a:gd name="connsiteX38" fmla="*/ 108155 w 9248731"/>
              <a:gd name="connsiteY38" fmla="*/ 1455174 h 4198374"/>
              <a:gd name="connsiteX39" fmla="*/ 88490 w 9248731"/>
              <a:gd name="connsiteY39" fmla="*/ 1484671 h 4198374"/>
              <a:gd name="connsiteX40" fmla="*/ 49161 w 9248731"/>
              <a:gd name="connsiteY40" fmla="*/ 1514168 h 4198374"/>
              <a:gd name="connsiteX41" fmla="*/ 39329 w 9248731"/>
              <a:gd name="connsiteY41" fmla="*/ 1543665 h 4198374"/>
              <a:gd name="connsiteX42" fmla="*/ 19664 w 9248731"/>
              <a:gd name="connsiteY42" fmla="*/ 1799303 h 4198374"/>
              <a:gd name="connsiteX43" fmla="*/ 9832 w 9248731"/>
              <a:gd name="connsiteY43" fmla="*/ 1877961 h 4198374"/>
              <a:gd name="connsiteX44" fmla="*/ 0 w 9248731"/>
              <a:gd name="connsiteY44" fmla="*/ 2025445 h 4198374"/>
              <a:gd name="connsiteX45" fmla="*/ 9832 w 9248731"/>
              <a:gd name="connsiteY45" fmla="*/ 2782529 h 4198374"/>
              <a:gd name="connsiteX46" fmla="*/ 39329 w 9248731"/>
              <a:gd name="connsiteY46" fmla="*/ 3048000 h 4198374"/>
              <a:gd name="connsiteX47" fmla="*/ 49161 w 9248731"/>
              <a:gd name="connsiteY47" fmla="*/ 3411794 h 4198374"/>
              <a:gd name="connsiteX48" fmla="*/ 58993 w 9248731"/>
              <a:gd name="connsiteY48" fmla="*/ 3451123 h 4198374"/>
              <a:gd name="connsiteX49" fmla="*/ 68826 w 9248731"/>
              <a:gd name="connsiteY49" fmla="*/ 3696929 h 4198374"/>
              <a:gd name="connsiteX50" fmla="*/ 88490 w 9248731"/>
              <a:gd name="connsiteY50" fmla="*/ 3755923 h 4198374"/>
              <a:gd name="connsiteX51" fmla="*/ 117987 w 9248731"/>
              <a:gd name="connsiteY51" fmla="*/ 3814916 h 4198374"/>
              <a:gd name="connsiteX52" fmla="*/ 127819 w 9248731"/>
              <a:gd name="connsiteY52" fmla="*/ 3844413 h 4198374"/>
              <a:gd name="connsiteX53" fmla="*/ 186813 w 9248731"/>
              <a:gd name="connsiteY53" fmla="*/ 3913239 h 4198374"/>
              <a:gd name="connsiteX54" fmla="*/ 216309 w 9248731"/>
              <a:gd name="connsiteY54" fmla="*/ 3923071 h 4198374"/>
              <a:gd name="connsiteX55" fmla="*/ 304800 w 9248731"/>
              <a:gd name="connsiteY55" fmla="*/ 3962400 h 4198374"/>
              <a:gd name="connsiteX56" fmla="*/ 373626 w 9248731"/>
              <a:gd name="connsiteY56" fmla="*/ 3982065 h 4198374"/>
              <a:gd name="connsiteX57" fmla="*/ 403122 w 9248731"/>
              <a:gd name="connsiteY57" fmla="*/ 3991897 h 4198374"/>
              <a:gd name="connsiteX58" fmla="*/ 462116 w 9248731"/>
              <a:gd name="connsiteY58" fmla="*/ 4001729 h 4198374"/>
              <a:gd name="connsiteX59" fmla="*/ 501445 w 9248731"/>
              <a:gd name="connsiteY59" fmla="*/ 4011561 h 4198374"/>
              <a:gd name="connsiteX60" fmla="*/ 1455174 w 9248731"/>
              <a:gd name="connsiteY60" fmla="*/ 4001729 h 4198374"/>
              <a:gd name="connsiteX61" fmla="*/ 1563329 w 9248731"/>
              <a:gd name="connsiteY61" fmla="*/ 3991897 h 4198374"/>
              <a:gd name="connsiteX62" fmla="*/ 2399071 w 9248731"/>
              <a:gd name="connsiteY62" fmla="*/ 4001729 h 4198374"/>
              <a:gd name="connsiteX63" fmla="*/ 2477729 w 9248731"/>
              <a:gd name="connsiteY63" fmla="*/ 4021394 h 4198374"/>
              <a:gd name="connsiteX64" fmla="*/ 2517058 w 9248731"/>
              <a:gd name="connsiteY64" fmla="*/ 4041058 h 4198374"/>
              <a:gd name="connsiteX65" fmla="*/ 2566219 w 9248731"/>
              <a:gd name="connsiteY65" fmla="*/ 4050891 h 4198374"/>
              <a:gd name="connsiteX66" fmla="*/ 2605548 w 9248731"/>
              <a:gd name="connsiteY66" fmla="*/ 4060723 h 4198374"/>
              <a:gd name="connsiteX67" fmla="*/ 2664542 w 9248731"/>
              <a:gd name="connsiteY67" fmla="*/ 4080387 h 4198374"/>
              <a:gd name="connsiteX68" fmla="*/ 3156155 w 9248731"/>
              <a:gd name="connsiteY68" fmla="*/ 4090220 h 4198374"/>
              <a:gd name="connsiteX69" fmla="*/ 3234813 w 9248731"/>
              <a:gd name="connsiteY69" fmla="*/ 4100052 h 4198374"/>
              <a:gd name="connsiteX70" fmla="*/ 3274142 w 9248731"/>
              <a:gd name="connsiteY70" fmla="*/ 4109884 h 4198374"/>
              <a:gd name="connsiteX71" fmla="*/ 3431458 w 9248731"/>
              <a:gd name="connsiteY71" fmla="*/ 4129549 h 4198374"/>
              <a:gd name="connsiteX72" fmla="*/ 3500284 w 9248731"/>
              <a:gd name="connsiteY72" fmla="*/ 4149213 h 4198374"/>
              <a:gd name="connsiteX73" fmla="*/ 3569109 w 9248731"/>
              <a:gd name="connsiteY73" fmla="*/ 4159045 h 4198374"/>
              <a:gd name="connsiteX74" fmla="*/ 3795251 w 9248731"/>
              <a:gd name="connsiteY74" fmla="*/ 4139381 h 4198374"/>
              <a:gd name="connsiteX75" fmla="*/ 4109884 w 9248731"/>
              <a:gd name="connsiteY75" fmla="*/ 4090220 h 4198374"/>
              <a:gd name="connsiteX76" fmla="*/ 4434348 w 9248731"/>
              <a:gd name="connsiteY76" fmla="*/ 4070555 h 4198374"/>
              <a:gd name="connsiteX77" fmla="*/ 5869858 w 9248731"/>
              <a:gd name="connsiteY77" fmla="*/ 4060723 h 4198374"/>
              <a:gd name="connsiteX78" fmla="*/ 5948516 w 9248731"/>
              <a:gd name="connsiteY78" fmla="*/ 4080387 h 4198374"/>
              <a:gd name="connsiteX79" fmla="*/ 5997677 w 9248731"/>
              <a:gd name="connsiteY79" fmla="*/ 4090220 h 4198374"/>
              <a:gd name="connsiteX80" fmla="*/ 6076335 w 9248731"/>
              <a:gd name="connsiteY80" fmla="*/ 4109884 h 4198374"/>
              <a:gd name="connsiteX81" fmla="*/ 6194322 w 9248731"/>
              <a:gd name="connsiteY81" fmla="*/ 4119716 h 4198374"/>
              <a:gd name="connsiteX82" fmla="*/ 6253316 w 9248731"/>
              <a:gd name="connsiteY82" fmla="*/ 4129549 h 4198374"/>
              <a:gd name="connsiteX83" fmla="*/ 6282813 w 9248731"/>
              <a:gd name="connsiteY83" fmla="*/ 4139381 h 4198374"/>
              <a:gd name="connsiteX84" fmla="*/ 6921909 w 9248731"/>
              <a:gd name="connsiteY84" fmla="*/ 4149213 h 4198374"/>
              <a:gd name="connsiteX85" fmla="*/ 7000567 w 9248731"/>
              <a:gd name="connsiteY85" fmla="*/ 4178710 h 4198374"/>
              <a:gd name="connsiteX86" fmla="*/ 7030064 w 9248731"/>
              <a:gd name="connsiteY86" fmla="*/ 4198374 h 4198374"/>
              <a:gd name="connsiteX87" fmla="*/ 7236542 w 9248731"/>
              <a:gd name="connsiteY87" fmla="*/ 4188542 h 4198374"/>
              <a:gd name="connsiteX88" fmla="*/ 8514735 w 9248731"/>
              <a:gd name="connsiteY88" fmla="*/ 4159045 h 4198374"/>
              <a:gd name="connsiteX89" fmla="*/ 8544232 w 9248731"/>
              <a:gd name="connsiteY89" fmla="*/ 4149213 h 4198374"/>
              <a:gd name="connsiteX90" fmla="*/ 8652387 w 9248731"/>
              <a:gd name="connsiteY90" fmla="*/ 4129549 h 4198374"/>
              <a:gd name="connsiteX91" fmla="*/ 8721213 w 9248731"/>
              <a:gd name="connsiteY91" fmla="*/ 4119716 h 4198374"/>
              <a:gd name="connsiteX92" fmla="*/ 8908026 w 9248731"/>
              <a:gd name="connsiteY92" fmla="*/ 4100052 h 4198374"/>
              <a:gd name="connsiteX93" fmla="*/ 8957187 w 9248731"/>
              <a:gd name="connsiteY93" fmla="*/ 4090220 h 4198374"/>
              <a:gd name="connsiteX94" fmla="*/ 9163664 w 9248731"/>
              <a:gd name="connsiteY94" fmla="*/ 4070555 h 4198374"/>
              <a:gd name="connsiteX95" fmla="*/ 9173496 w 9248731"/>
              <a:gd name="connsiteY95" fmla="*/ 3195484 h 4198374"/>
              <a:gd name="connsiteX96" fmla="*/ 9153832 w 9248731"/>
              <a:gd name="connsiteY96" fmla="*/ 3038168 h 4198374"/>
              <a:gd name="connsiteX97" fmla="*/ 9144000 w 9248731"/>
              <a:gd name="connsiteY97" fmla="*/ 2930013 h 4198374"/>
              <a:gd name="connsiteX98" fmla="*/ 9134167 w 9248731"/>
              <a:gd name="connsiteY98" fmla="*/ 2880852 h 4198374"/>
              <a:gd name="connsiteX99" fmla="*/ 9114503 w 9248731"/>
              <a:gd name="connsiteY99" fmla="*/ 2703871 h 4198374"/>
              <a:gd name="connsiteX100" fmla="*/ 9104671 w 9248731"/>
              <a:gd name="connsiteY100" fmla="*/ 2517058 h 4198374"/>
              <a:gd name="connsiteX101" fmla="*/ 9085006 w 9248731"/>
              <a:gd name="connsiteY101" fmla="*/ 1995949 h 4198374"/>
              <a:gd name="connsiteX102" fmla="*/ 9075174 w 9248731"/>
              <a:gd name="connsiteY102" fmla="*/ 167149 h 4198374"/>
              <a:gd name="connsiteX103" fmla="*/ 9055509 w 9248731"/>
              <a:gd name="connsiteY103" fmla="*/ 108155 h 4198374"/>
              <a:gd name="connsiteX104" fmla="*/ 8947355 w 9248731"/>
              <a:gd name="connsiteY104" fmla="*/ 78658 h 4198374"/>
              <a:gd name="connsiteX105" fmla="*/ 8839200 w 9248731"/>
              <a:gd name="connsiteY105" fmla="*/ 68826 h 4198374"/>
              <a:gd name="connsiteX106" fmla="*/ 8809703 w 9248731"/>
              <a:gd name="connsiteY106" fmla="*/ 58994 h 4198374"/>
              <a:gd name="connsiteX107" fmla="*/ 8249264 w 9248731"/>
              <a:gd name="connsiteY107" fmla="*/ 39329 h 4198374"/>
              <a:gd name="connsiteX108" fmla="*/ 7787148 w 9248731"/>
              <a:gd name="connsiteY108" fmla="*/ 19665 h 4198374"/>
              <a:gd name="connsiteX109" fmla="*/ 7629832 w 9248731"/>
              <a:gd name="connsiteY109" fmla="*/ 9832 h 4198374"/>
              <a:gd name="connsiteX110" fmla="*/ 7590503 w 9248731"/>
              <a:gd name="connsiteY110" fmla="*/ 0 h 4198374"/>
              <a:gd name="connsiteX111" fmla="*/ 6636774 w 9248731"/>
              <a:gd name="connsiteY111" fmla="*/ 0 h 4198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9248731" h="4198374">
                <a:moveTo>
                  <a:pt x="6636774" y="0"/>
                </a:moveTo>
                <a:lnTo>
                  <a:pt x="6636774" y="0"/>
                </a:lnTo>
                <a:cubicBezTo>
                  <a:pt x="6554838" y="22942"/>
                  <a:pt x="6471972" y="42788"/>
                  <a:pt x="6390967" y="68826"/>
                </a:cubicBezTo>
                <a:cubicBezTo>
                  <a:pt x="6379717" y="72442"/>
                  <a:pt x="6372535" y="84342"/>
                  <a:pt x="6361471" y="88491"/>
                </a:cubicBezTo>
                <a:cubicBezTo>
                  <a:pt x="6345823" y="94359"/>
                  <a:pt x="6328432" y="93926"/>
                  <a:pt x="6312309" y="98323"/>
                </a:cubicBezTo>
                <a:cubicBezTo>
                  <a:pt x="6292311" y="103777"/>
                  <a:pt x="6253316" y="117987"/>
                  <a:pt x="6253316" y="117987"/>
                </a:cubicBezTo>
                <a:cubicBezTo>
                  <a:pt x="6243484" y="124542"/>
                  <a:pt x="6232175" y="129296"/>
                  <a:pt x="6223819" y="137652"/>
                </a:cubicBezTo>
                <a:cubicBezTo>
                  <a:pt x="6215463" y="146008"/>
                  <a:pt x="6213048" y="159368"/>
                  <a:pt x="6204155" y="167149"/>
                </a:cubicBezTo>
                <a:cubicBezTo>
                  <a:pt x="6186369" y="182712"/>
                  <a:pt x="6145161" y="206478"/>
                  <a:pt x="6145161" y="206478"/>
                </a:cubicBezTo>
                <a:cubicBezTo>
                  <a:pt x="6123710" y="270831"/>
                  <a:pt x="6153503" y="207671"/>
                  <a:pt x="6105832" y="245807"/>
                </a:cubicBezTo>
                <a:cubicBezTo>
                  <a:pt x="6096605" y="253189"/>
                  <a:pt x="6092722" y="265471"/>
                  <a:pt x="6086167" y="275303"/>
                </a:cubicBezTo>
                <a:cubicBezTo>
                  <a:pt x="6073418" y="313553"/>
                  <a:pt x="6067938" y="324130"/>
                  <a:pt x="6066503" y="373626"/>
                </a:cubicBezTo>
                <a:cubicBezTo>
                  <a:pt x="6060615" y="576767"/>
                  <a:pt x="6065628" y="780197"/>
                  <a:pt x="6056671" y="983226"/>
                </a:cubicBezTo>
                <a:cubicBezTo>
                  <a:pt x="6054216" y="1038867"/>
                  <a:pt x="6036563" y="1033275"/>
                  <a:pt x="6017342" y="1071716"/>
                </a:cubicBezTo>
                <a:cubicBezTo>
                  <a:pt x="6012707" y="1080986"/>
                  <a:pt x="6012542" y="1092153"/>
                  <a:pt x="6007509" y="1101213"/>
                </a:cubicBezTo>
                <a:cubicBezTo>
                  <a:pt x="5979340" y="1151918"/>
                  <a:pt x="5983187" y="1160150"/>
                  <a:pt x="5938684" y="1170039"/>
                </a:cubicBezTo>
                <a:cubicBezTo>
                  <a:pt x="5919223" y="1174364"/>
                  <a:pt x="5899609" y="1179058"/>
                  <a:pt x="5879690" y="1179871"/>
                </a:cubicBezTo>
                <a:cubicBezTo>
                  <a:pt x="5738840" y="1185620"/>
                  <a:pt x="5597832" y="1186426"/>
                  <a:pt x="5456903" y="1189703"/>
                </a:cubicBezTo>
                <a:cubicBezTo>
                  <a:pt x="5433961" y="1192981"/>
                  <a:pt x="5410802" y="1194991"/>
                  <a:pt x="5388077" y="1199536"/>
                </a:cubicBezTo>
                <a:cubicBezTo>
                  <a:pt x="5377914" y="1201569"/>
                  <a:pt x="5368545" y="1206521"/>
                  <a:pt x="5358580" y="1209368"/>
                </a:cubicBezTo>
                <a:cubicBezTo>
                  <a:pt x="5345587" y="1213080"/>
                  <a:pt x="5332244" y="1215488"/>
                  <a:pt x="5319251" y="1219200"/>
                </a:cubicBezTo>
                <a:cubicBezTo>
                  <a:pt x="5309286" y="1222047"/>
                  <a:pt x="5300088" y="1228237"/>
                  <a:pt x="5289755" y="1229032"/>
                </a:cubicBezTo>
                <a:cubicBezTo>
                  <a:pt x="5214525" y="1234819"/>
                  <a:pt x="5138994" y="1235587"/>
                  <a:pt x="5063613" y="1238865"/>
                </a:cubicBezTo>
                <a:lnTo>
                  <a:pt x="4001729" y="1229032"/>
                </a:lnTo>
                <a:cubicBezTo>
                  <a:pt x="3985020" y="1228736"/>
                  <a:pt x="3969279" y="1219200"/>
                  <a:pt x="3952567" y="1219200"/>
                </a:cubicBezTo>
                <a:cubicBezTo>
                  <a:pt x="3716570" y="1219200"/>
                  <a:pt x="3480619" y="1225755"/>
                  <a:pt x="3244645" y="1229032"/>
                </a:cubicBezTo>
                <a:cubicBezTo>
                  <a:pt x="2444314" y="1257617"/>
                  <a:pt x="3727809" y="1215913"/>
                  <a:pt x="1917290" y="1229032"/>
                </a:cubicBezTo>
                <a:cubicBezTo>
                  <a:pt x="1815481" y="1229770"/>
                  <a:pt x="1714090" y="1242142"/>
                  <a:pt x="1612490" y="1248697"/>
                </a:cubicBezTo>
                <a:cubicBezTo>
                  <a:pt x="1466940" y="1272954"/>
                  <a:pt x="1648090" y="1240482"/>
                  <a:pt x="1484671" y="1278194"/>
                </a:cubicBezTo>
                <a:cubicBezTo>
                  <a:pt x="1465246" y="1282677"/>
                  <a:pt x="1445226" y="1284116"/>
                  <a:pt x="1425677" y="1288026"/>
                </a:cubicBezTo>
                <a:cubicBezTo>
                  <a:pt x="1312512" y="1310658"/>
                  <a:pt x="1498706" y="1284061"/>
                  <a:pt x="1297858" y="1307691"/>
                </a:cubicBezTo>
                <a:cubicBezTo>
                  <a:pt x="1271616" y="1310778"/>
                  <a:pt x="1245607" y="1316596"/>
                  <a:pt x="1219200" y="1317523"/>
                </a:cubicBezTo>
                <a:cubicBezTo>
                  <a:pt x="1058672" y="1323155"/>
                  <a:pt x="898013" y="1324078"/>
                  <a:pt x="737419" y="1327355"/>
                </a:cubicBezTo>
                <a:cubicBezTo>
                  <a:pt x="707922" y="1330632"/>
                  <a:pt x="678156" y="1332029"/>
                  <a:pt x="648929" y="1337187"/>
                </a:cubicBezTo>
                <a:cubicBezTo>
                  <a:pt x="622314" y="1341884"/>
                  <a:pt x="596490" y="1350297"/>
                  <a:pt x="570271" y="1356852"/>
                </a:cubicBezTo>
                <a:cubicBezTo>
                  <a:pt x="557161" y="1360129"/>
                  <a:pt x="544441" y="1366070"/>
                  <a:pt x="530942" y="1366684"/>
                </a:cubicBezTo>
                <a:lnTo>
                  <a:pt x="314632" y="1376516"/>
                </a:lnTo>
                <a:cubicBezTo>
                  <a:pt x="272659" y="1383512"/>
                  <a:pt x="235596" y="1386538"/>
                  <a:pt x="196645" y="1406013"/>
                </a:cubicBezTo>
                <a:cubicBezTo>
                  <a:pt x="61409" y="1473630"/>
                  <a:pt x="189724" y="1427984"/>
                  <a:pt x="108155" y="1455174"/>
                </a:cubicBezTo>
                <a:cubicBezTo>
                  <a:pt x="101600" y="1465006"/>
                  <a:pt x="96846" y="1476315"/>
                  <a:pt x="88490" y="1484671"/>
                </a:cubicBezTo>
                <a:cubicBezTo>
                  <a:pt x="76903" y="1496258"/>
                  <a:pt x="59652" y="1501579"/>
                  <a:pt x="49161" y="1514168"/>
                </a:cubicBezTo>
                <a:cubicBezTo>
                  <a:pt x="42526" y="1522130"/>
                  <a:pt x="42606" y="1533833"/>
                  <a:pt x="39329" y="1543665"/>
                </a:cubicBezTo>
                <a:cubicBezTo>
                  <a:pt x="32395" y="1647674"/>
                  <a:pt x="30058" y="1700561"/>
                  <a:pt x="19664" y="1799303"/>
                </a:cubicBezTo>
                <a:cubicBezTo>
                  <a:pt x="16898" y="1825581"/>
                  <a:pt x="12121" y="1851637"/>
                  <a:pt x="9832" y="1877961"/>
                </a:cubicBezTo>
                <a:cubicBezTo>
                  <a:pt x="5564" y="1927046"/>
                  <a:pt x="3277" y="1976284"/>
                  <a:pt x="0" y="2025445"/>
                </a:cubicBezTo>
                <a:cubicBezTo>
                  <a:pt x="3277" y="2277806"/>
                  <a:pt x="2264" y="2530260"/>
                  <a:pt x="9832" y="2782529"/>
                </a:cubicBezTo>
                <a:cubicBezTo>
                  <a:pt x="15159" y="2960109"/>
                  <a:pt x="13913" y="2946343"/>
                  <a:pt x="39329" y="3048000"/>
                </a:cubicBezTo>
                <a:cubicBezTo>
                  <a:pt x="42606" y="3169265"/>
                  <a:pt x="43251" y="3290629"/>
                  <a:pt x="49161" y="3411794"/>
                </a:cubicBezTo>
                <a:cubicBezTo>
                  <a:pt x="49819" y="3425291"/>
                  <a:pt x="58063" y="3437642"/>
                  <a:pt x="58993" y="3451123"/>
                </a:cubicBezTo>
                <a:cubicBezTo>
                  <a:pt x="64635" y="3532930"/>
                  <a:pt x="60927" y="3615309"/>
                  <a:pt x="68826" y="3696929"/>
                </a:cubicBezTo>
                <a:cubicBezTo>
                  <a:pt x="70823" y="3717561"/>
                  <a:pt x="81935" y="3736258"/>
                  <a:pt x="88490" y="3755923"/>
                </a:cubicBezTo>
                <a:cubicBezTo>
                  <a:pt x="102059" y="3796630"/>
                  <a:pt x="92573" y="3776797"/>
                  <a:pt x="117987" y="3814916"/>
                </a:cubicBezTo>
                <a:cubicBezTo>
                  <a:pt x="121264" y="3824748"/>
                  <a:pt x="122677" y="3835414"/>
                  <a:pt x="127819" y="3844413"/>
                </a:cubicBezTo>
                <a:cubicBezTo>
                  <a:pt x="136207" y="3859092"/>
                  <a:pt x="170720" y="3902510"/>
                  <a:pt x="186813" y="3913239"/>
                </a:cubicBezTo>
                <a:cubicBezTo>
                  <a:pt x="195436" y="3918988"/>
                  <a:pt x="206477" y="3919794"/>
                  <a:pt x="216309" y="3923071"/>
                </a:cubicBezTo>
                <a:cubicBezTo>
                  <a:pt x="263053" y="3954234"/>
                  <a:pt x="234595" y="3938999"/>
                  <a:pt x="304800" y="3962400"/>
                </a:cubicBezTo>
                <a:cubicBezTo>
                  <a:pt x="375531" y="3985977"/>
                  <a:pt x="287191" y="3957369"/>
                  <a:pt x="373626" y="3982065"/>
                </a:cubicBezTo>
                <a:cubicBezTo>
                  <a:pt x="383591" y="3984912"/>
                  <a:pt x="393005" y="3989649"/>
                  <a:pt x="403122" y="3991897"/>
                </a:cubicBezTo>
                <a:cubicBezTo>
                  <a:pt x="422583" y="3996222"/>
                  <a:pt x="442567" y="3997819"/>
                  <a:pt x="462116" y="4001729"/>
                </a:cubicBezTo>
                <a:cubicBezTo>
                  <a:pt x="475367" y="4004379"/>
                  <a:pt x="488335" y="4008284"/>
                  <a:pt x="501445" y="4011561"/>
                </a:cubicBezTo>
                <a:lnTo>
                  <a:pt x="1455174" y="4001729"/>
                </a:lnTo>
                <a:cubicBezTo>
                  <a:pt x="1491368" y="4001059"/>
                  <a:pt x="1527129" y="3991897"/>
                  <a:pt x="1563329" y="3991897"/>
                </a:cubicBezTo>
                <a:cubicBezTo>
                  <a:pt x="1841929" y="3991897"/>
                  <a:pt x="2120490" y="3998452"/>
                  <a:pt x="2399071" y="4001729"/>
                </a:cubicBezTo>
                <a:cubicBezTo>
                  <a:pt x="2425290" y="4008284"/>
                  <a:pt x="2453556" y="4009308"/>
                  <a:pt x="2477729" y="4021394"/>
                </a:cubicBezTo>
                <a:cubicBezTo>
                  <a:pt x="2490839" y="4027949"/>
                  <a:pt x="2503153" y="4036423"/>
                  <a:pt x="2517058" y="4041058"/>
                </a:cubicBezTo>
                <a:cubicBezTo>
                  <a:pt x="2532912" y="4046343"/>
                  <a:pt x="2549905" y="4047266"/>
                  <a:pt x="2566219" y="4050891"/>
                </a:cubicBezTo>
                <a:cubicBezTo>
                  <a:pt x="2579410" y="4053822"/>
                  <a:pt x="2592605" y="4056840"/>
                  <a:pt x="2605548" y="4060723"/>
                </a:cubicBezTo>
                <a:cubicBezTo>
                  <a:pt x="2625402" y="4066679"/>
                  <a:pt x="2643818" y="4079972"/>
                  <a:pt x="2664542" y="4080387"/>
                </a:cubicBezTo>
                <a:lnTo>
                  <a:pt x="3156155" y="4090220"/>
                </a:lnTo>
                <a:cubicBezTo>
                  <a:pt x="3182374" y="4093497"/>
                  <a:pt x="3208749" y="4095708"/>
                  <a:pt x="3234813" y="4100052"/>
                </a:cubicBezTo>
                <a:cubicBezTo>
                  <a:pt x="3248142" y="4102273"/>
                  <a:pt x="3260778" y="4107879"/>
                  <a:pt x="3274142" y="4109884"/>
                </a:cubicBezTo>
                <a:cubicBezTo>
                  <a:pt x="3326404" y="4117723"/>
                  <a:pt x="3431458" y="4129549"/>
                  <a:pt x="3431458" y="4129549"/>
                </a:cubicBezTo>
                <a:cubicBezTo>
                  <a:pt x="3456730" y="4137973"/>
                  <a:pt x="3473123" y="4144275"/>
                  <a:pt x="3500284" y="4149213"/>
                </a:cubicBezTo>
                <a:cubicBezTo>
                  <a:pt x="3523085" y="4153359"/>
                  <a:pt x="3546167" y="4155768"/>
                  <a:pt x="3569109" y="4159045"/>
                </a:cubicBezTo>
                <a:cubicBezTo>
                  <a:pt x="3660094" y="4153359"/>
                  <a:pt x="3713872" y="4154177"/>
                  <a:pt x="3795251" y="4139381"/>
                </a:cubicBezTo>
                <a:cubicBezTo>
                  <a:pt x="3962231" y="4109021"/>
                  <a:pt x="3932685" y="4104396"/>
                  <a:pt x="4109884" y="4090220"/>
                </a:cubicBezTo>
                <a:cubicBezTo>
                  <a:pt x="4217892" y="4081579"/>
                  <a:pt x="4434348" y="4070555"/>
                  <a:pt x="4434348" y="4070555"/>
                </a:cubicBezTo>
                <a:cubicBezTo>
                  <a:pt x="4976580" y="3980185"/>
                  <a:pt x="4611230" y="4034133"/>
                  <a:pt x="5869858" y="4060723"/>
                </a:cubicBezTo>
                <a:cubicBezTo>
                  <a:pt x="5896878" y="4061294"/>
                  <a:pt x="5922015" y="4075086"/>
                  <a:pt x="5948516" y="4080387"/>
                </a:cubicBezTo>
                <a:cubicBezTo>
                  <a:pt x="5964903" y="4083665"/>
                  <a:pt x="5981393" y="4086462"/>
                  <a:pt x="5997677" y="4090220"/>
                </a:cubicBezTo>
                <a:cubicBezTo>
                  <a:pt x="6024011" y="4096297"/>
                  <a:pt x="6049402" y="4107640"/>
                  <a:pt x="6076335" y="4109884"/>
                </a:cubicBezTo>
                <a:lnTo>
                  <a:pt x="6194322" y="4119716"/>
                </a:lnTo>
                <a:cubicBezTo>
                  <a:pt x="6213987" y="4122994"/>
                  <a:pt x="6233855" y="4125224"/>
                  <a:pt x="6253316" y="4129549"/>
                </a:cubicBezTo>
                <a:cubicBezTo>
                  <a:pt x="6263433" y="4131797"/>
                  <a:pt x="6272453" y="4139076"/>
                  <a:pt x="6282813" y="4139381"/>
                </a:cubicBezTo>
                <a:cubicBezTo>
                  <a:pt x="6495778" y="4145645"/>
                  <a:pt x="6708877" y="4145936"/>
                  <a:pt x="6921909" y="4149213"/>
                </a:cubicBezTo>
                <a:cubicBezTo>
                  <a:pt x="6947442" y="4157724"/>
                  <a:pt x="6977047" y="4166950"/>
                  <a:pt x="7000567" y="4178710"/>
                </a:cubicBezTo>
                <a:cubicBezTo>
                  <a:pt x="7011136" y="4183995"/>
                  <a:pt x="7020232" y="4191819"/>
                  <a:pt x="7030064" y="4198374"/>
                </a:cubicBezTo>
                <a:cubicBezTo>
                  <a:pt x="7098890" y="4195097"/>
                  <a:pt x="7167654" y="4190040"/>
                  <a:pt x="7236542" y="4188542"/>
                </a:cubicBezTo>
                <a:lnTo>
                  <a:pt x="8514735" y="4159045"/>
                </a:lnTo>
                <a:cubicBezTo>
                  <a:pt x="8524567" y="4155768"/>
                  <a:pt x="8534177" y="4151727"/>
                  <a:pt x="8544232" y="4149213"/>
                </a:cubicBezTo>
                <a:cubicBezTo>
                  <a:pt x="8568780" y="4143076"/>
                  <a:pt x="8629592" y="4133056"/>
                  <a:pt x="8652387" y="4129549"/>
                </a:cubicBezTo>
                <a:cubicBezTo>
                  <a:pt x="8675292" y="4126025"/>
                  <a:pt x="8698217" y="4122591"/>
                  <a:pt x="8721213" y="4119716"/>
                </a:cubicBezTo>
                <a:cubicBezTo>
                  <a:pt x="8775081" y="4112982"/>
                  <a:pt x="8854929" y="4105362"/>
                  <a:pt x="8908026" y="4100052"/>
                </a:cubicBezTo>
                <a:cubicBezTo>
                  <a:pt x="8924413" y="4096775"/>
                  <a:pt x="8940538" y="4091668"/>
                  <a:pt x="8957187" y="4090220"/>
                </a:cubicBezTo>
                <a:lnTo>
                  <a:pt x="9163664" y="4070555"/>
                </a:lnTo>
                <a:cubicBezTo>
                  <a:pt x="9339360" y="3807016"/>
                  <a:pt x="9191299" y="4041125"/>
                  <a:pt x="9173496" y="3195484"/>
                </a:cubicBezTo>
                <a:cubicBezTo>
                  <a:pt x="9172563" y="3151152"/>
                  <a:pt x="9158914" y="3083906"/>
                  <a:pt x="9153832" y="3038168"/>
                </a:cubicBezTo>
                <a:cubicBezTo>
                  <a:pt x="9149834" y="3002189"/>
                  <a:pt x="9148490" y="2965934"/>
                  <a:pt x="9144000" y="2930013"/>
                </a:cubicBezTo>
                <a:cubicBezTo>
                  <a:pt x="9141927" y="2913430"/>
                  <a:pt x="9136328" y="2897423"/>
                  <a:pt x="9134167" y="2880852"/>
                </a:cubicBezTo>
                <a:cubicBezTo>
                  <a:pt x="9126490" y="2821994"/>
                  <a:pt x="9121058" y="2762865"/>
                  <a:pt x="9114503" y="2703871"/>
                </a:cubicBezTo>
                <a:cubicBezTo>
                  <a:pt x="9111226" y="2641600"/>
                  <a:pt x="9106714" y="2579382"/>
                  <a:pt x="9104671" y="2517058"/>
                </a:cubicBezTo>
                <a:cubicBezTo>
                  <a:pt x="9087670" y="1998545"/>
                  <a:pt x="9108962" y="2259466"/>
                  <a:pt x="9085006" y="1995949"/>
                </a:cubicBezTo>
                <a:cubicBezTo>
                  <a:pt x="9081729" y="1386349"/>
                  <a:pt x="9084698" y="776683"/>
                  <a:pt x="9075174" y="167149"/>
                </a:cubicBezTo>
                <a:cubicBezTo>
                  <a:pt x="9074850" y="146423"/>
                  <a:pt x="9075174" y="114710"/>
                  <a:pt x="9055509" y="108155"/>
                </a:cubicBezTo>
                <a:cubicBezTo>
                  <a:pt x="9022699" y="97218"/>
                  <a:pt x="8977847" y="81430"/>
                  <a:pt x="8947355" y="78658"/>
                </a:cubicBezTo>
                <a:lnTo>
                  <a:pt x="8839200" y="68826"/>
                </a:lnTo>
                <a:cubicBezTo>
                  <a:pt x="8829368" y="65549"/>
                  <a:pt x="8819668" y="61841"/>
                  <a:pt x="8809703" y="58994"/>
                </a:cubicBezTo>
                <a:cubicBezTo>
                  <a:pt x="8629639" y="7546"/>
                  <a:pt x="8426329" y="42670"/>
                  <a:pt x="8249264" y="39329"/>
                </a:cubicBezTo>
                <a:lnTo>
                  <a:pt x="7787148" y="19665"/>
                </a:lnTo>
                <a:lnTo>
                  <a:pt x="7629832" y="9832"/>
                </a:lnTo>
                <a:cubicBezTo>
                  <a:pt x="7616722" y="6555"/>
                  <a:pt x="7604016" y="0"/>
                  <a:pt x="7590503" y="0"/>
                </a:cubicBezTo>
                <a:lnTo>
                  <a:pt x="6636774" y="0"/>
                </a:lnTo>
                <a:close/>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334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67A69-7109-4FFA-A731-493BD9EAA0E2}"/>
              </a:ext>
            </a:extLst>
          </p:cNvPr>
          <p:cNvSpPr>
            <a:spLocks noGrp="1"/>
          </p:cNvSpPr>
          <p:nvPr>
            <p:ph type="title"/>
          </p:nvPr>
        </p:nvSpPr>
        <p:spPr>
          <a:xfrm>
            <a:off x="581192" y="617030"/>
            <a:ext cx="11029616" cy="808647"/>
          </a:xfrm>
        </p:spPr>
        <p:txBody>
          <a:bodyPr>
            <a:normAutofit fontScale="90000"/>
          </a:bodyPr>
          <a:lstStyle/>
          <a:p>
            <a:r>
              <a:rPr lang="en-US" dirty="0"/>
              <a:t>Disorders of sodium</a:t>
            </a:r>
            <a:br>
              <a:rPr lang="en-US" dirty="0"/>
            </a:br>
            <a:r>
              <a:rPr lang="en-US" dirty="0"/>
              <a:t>Hyponatremia –approach to treatment</a:t>
            </a:r>
          </a:p>
        </p:txBody>
      </p:sp>
      <p:sp>
        <p:nvSpPr>
          <p:cNvPr id="8" name="Content Placeholder 7">
            <a:extLst>
              <a:ext uri="{FF2B5EF4-FFF2-40B4-BE49-F238E27FC236}">
                <a16:creationId xmlns:a16="http://schemas.microsoft.com/office/drawing/2014/main" id="{6D9A652F-C11F-42F9-9060-EA7378BB2883}"/>
              </a:ext>
            </a:extLst>
          </p:cNvPr>
          <p:cNvSpPr>
            <a:spLocks noGrp="1"/>
          </p:cNvSpPr>
          <p:nvPr>
            <p:ph idx="1"/>
          </p:nvPr>
        </p:nvSpPr>
        <p:spPr>
          <a:xfrm>
            <a:off x="581192" y="1533832"/>
            <a:ext cx="11029615" cy="4441518"/>
          </a:xfrm>
        </p:spPr>
        <p:txBody>
          <a:bodyPr/>
          <a:lstStyle/>
          <a:p>
            <a:r>
              <a:rPr lang="en-US" dirty="0"/>
              <a:t>Goals of therapy: </a:t>
            </a:r>
          </a:p>
          <a:p>
            <a:pPr lvl="1"/>
            <a:r>
              <a:rPr lang="en-US" dirty="0"/>
              <a:t>To raise the plasma Na concentration by restricting water intake, and promoting water loss</a:t>
            </a:r>
          </a:p>
          <a:p>
            <a:pPr lvl="1"/>
            <a:r>
              <a:rPr lang="en-US" dirty="0"/>
              <a:t>Correct the underlying disorder</a:t>
            </a:r>
          </a:p>
          <a:p>
            <a:r>
              <a:rPr lang="en-US" dirty="0"/>
              <a:t>Depends </a:t>
            </a:r>
            <a:r>
              <a:rPr lang="en-US" dirty="0">
                <a:effectLst/>
              </a:rPr>
              <a:t>on the rate of development and severity, and on the underlying cause</a:t>
            </a:r>
            <a:endParaRPr lang="en-US" dirty="0"/>
          </a:p>
          <a:p>
            <a:r>
              <a:rPr lang="en-US" dirty="0"/>
              <a:t>Severe and acute hyponatremia are treated with urgency with more liberal sodium correction. I.V. NaCl is usually used </a:t>
            </a:r>
          </a:p>
          <a:p>
            <a:r>
              <a:rPr lang="en-US" dirty="0"/>
              <a:t>Due to the brain osmotic adaptive mechanisms having set in place in chronic hyponatremia, rapid correction of sodium levels can cause fluid shift out of brain cells leading to osmotic shrinkage of brain cells and a condition called Osmotic Demyelination Syndrome. </a:t>
            </a:r>
          </a:p>
          <a:p>
            <a:r>
              <a:rPr lang="en-US" dirty="0"/>
              <a:t>Mild asymptomatic cases may not need any therapy</a:t>
            </a:r>
          </a:p>
          <a:p>
            <a:r>
              <a:rPr lang="en-US" dirty="0"/>
              <a:t>Cases with increased ECF volume require diuretics to get rid of excess fluid</a:t>
            </a:r>
          </a:p>
          <a:p>
            <a:r>
              <a:rPr lang="en-US" dirty="0"/>
              <a:t>Hypovolemic hyponatremia is treated with fluids (Usually Normal Saline)</a:t>
            </a:r>
          </a:p>
        </p:txBody>
      </p:sp>
      <p:sp>
        <p:nvSpPr>
          <p:cNvPr id="5" name="Date Placeholder 4">
            <a:extLst>
              <a:ext uri="{FF2B5EF4-FFF2-40B4-BE49-F238E27FC236}">
                <a16:creationId xmlns:a16="http://schemas.microsoft.com/office/drawing/2014/main" id="{832DF127-B3C4-4878-968F-B104D7593074}"/>
              </a:ext>
            </a:extLst>
          </p:cNvPr>
          <p:cNvSpPr>
            <a:spLocks noGrp="1"/>
          </p:cNvSpPr>
          <p:nvPr>
            <p:ph type="dt" sz="half" idx="10"/>
          </p:nvPr>
        </p:nvSpPr>
        <p:spPr/>
        <p:txBody>
          <a:bodyPr/>
          <a:lstStyle/>
          <a:p>
            <a:r>
              <a:rPr lang="en-US"/>
              <a:t>16-Feb-21</a:t>
            </a:r>
            <a:endParaRPr lang="en-US" dirty="0"/>
          </a:p>
        </p:txBody>
      </p:sp>
      <p:sp>
        <p:nvSpPr>
          <p:cNvPr id="6" name="Footer Placeholder 5">
            <a:extLst>
              <a:ext uri="{FF2B5EF4-FFF2-40B4-BE49-F238E27FC236}">
                <a16:creationId xmlns:a16="http://schemas.microsoft.com/office/drawing/2014/main" id="{DE13ADD3-B020-487A-8B82-43EA2E6FAF45}"/>
              </a:ext>
            </a:extLst>
          </p:cNvPr>
          <p:cNvSpPr>
            <a:spLocks noGrp="1"/>
          </p:cNvSpPr>
          <p:nvPr>
            <p:ph type="ftr" sz="quarter" idx="11"/>
          </p:nvPr>
        </p:nvSpPr>
        <p:spPr/>
        <p:txBody>
          <a:bodyPr/>
          <a:lstStyle/>
          <a:p>
            <a:r>
              <a:rPr lang="en-US"/>
              <a:t>UON-CHS MBChB IV Nephrology</a:t>
            </a:r>
            <a:endParaRPr lang="en-US" dirty="0"/>
          </a:p>
        </p:txBody>
      </p:sp>
      <p:sp>
        <p:nvSpPr>
          <p:cNvPr id="7" name="Slide Number Placeholder 6">
            <a:extLst>
              <a:ext uri="{FF2B5EF4-FFF2-40B4-BE49-F238E27FC236}">
                <a16:creationId xmlns:a16="http://schemas.microsoft.com/office/drawing/2014/main" id="{290FAE35-F93C-470E-B577-4277FCB7E4B6}"/>
              </a:ext>
            </a:extLst>
          </p:cNvPr>
          <p:cNvSpPr>
            <a:spLocks noGrp="1"/>
          </p:cNvSpPr>
          <p:nvPr>
            <p:ph type="sldNum" sz="quarter" idx="12"/>
          </p:nvPr>
        </p:nvSpPr>
        <p:spPr/>
        <p:txBody>
          <a:bodyPr/>
          <a:lstStyle/>
          <a:p>
            <a:fld id="{3A98EE3D-8CD1-4C3F-BD1C-C98C9596463C}" type="slidenum">
              <a:rPr lang="en-US" smtClean="0"/>
              <a:t>18</a:t>
            </a:fld>
            <a:endParaRPr lang="en-US" dirty="0"/>
          </a:p>
        </p:txBody>
      </p:sp>
    </p:spTree>
    <p:extLst>
      <p:ext uri="{BB962C8B-B14F-4D97-AF65-F5344CB8AC3E}">
        <p14:creationId xmlns:p14="http://schemas.microsoft.com/office/powerpoint/2010/main" val="3760674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9E6E8-1970-4C40-A1D3-2A3FFDBDBF69}"/>
              </a:ext>
            </a:extLst>
          </p:cNvPr>
          <p:cNvSpPr>
            <a:spLocks noGrp="1"/>
          </p:cNvSpPr>
          <p:nvPr>
            <p:ph type="title"/>
          </p:nvPr>
        </p:nvSpPr>
        <p:spPr>
          <a:xfrm>
            <a:off x="581192" y="604638"/>
            <a:ext cx="11029616" cy="784624"/>
          </a:xfrm>
        </p:spPr>
        <p:txBody>
          <a:bodyPr>
            <a:normAutofit fontScale="90000"/>
          </a:bodyPr>
          <a:lstStyle/>
          <a:p>
            <a:r>
              <a:rPr lang="en-US" dirty="0"/>
              <a:t>Disorders of sodium</a:t>
            </a:r>
            <a:br>
              <a:rPr lang="en-US" dirty="0"/>
            </a:br>
            <a:r>
              <a:rPr lang="en-US" dirty="0"/>
              <a:t>Hypernatremia –</a:t>
            </a:r>
          </a:p>
        </p:txBody>
      </p:sp>
      <p:sp>
        <p:nvSpPr>
          <p:cNvPr id="3" name="Content Placeholder 2">
            <a:extLst>
              <a:ext uri="{FF2B5EF4-FFF2-40B4-BE49-F238E27FC236}">
                <a16:creationId xmlns:a16="http://schemas.microsoft.com/office/drawing/2014/main" id="{FC4A9099-DEE8-4A5E-87D3-D91E329CD629}"/>
              </a:ext>
            </a:extLst>
          </p:cNvPr>
          <p:cNvSpPr>
            <a:spLocks noGrp="1"/>
          </p:cNvSpPr>
          <p:nvPr>
            <p:ph sz="half" idx="1"/>
          </p:nvPr>
        </p:nvSpPr>
        <p:spPr>
          <a:xfrm>
            <a:off x="581194" y="1582995"/>
            <a:ext cx="3174730" cy="4278056"/>
          </a:xfrm>
        </p:spPr>
        <p:txBody>
          <a:bodyPr/>
          <a:lstStyle/>
          <a:p>
            <a:r>
              <a:rPr lang="en-US" dirty="0"/>
              <a:t>Usually a state of hyperosmolality.</a:t>
            </a:r>
          </a:p>
          <a:p>
            <a:r>
              <a:rPr lang="en-US" dirty="0">
                <a:effectLst/>
              </a:rPr>
              <a:t>Reflects an inadequacy of the kidney in concentrating the urine in the face of relatively restricted water intake</a:t>
            </a:r>
            <a:r>
              <a:rPr lang="en-US" dirty="0"/>
              <a:t> </a:t>
            </a:r>
          </a:p>
          <a:p>
            <a:r>
              <a:rPr lang="en-US" dirty="0"/>
              <a:t>Results in free water loss. Water loss can be renal or non renal</a:t>
            </a:r>
          </a:p>
        </p:txBody>
      </p:sp>
      <p:sp>
        <p:nvSpPr>
          <p:cNvPr id="4" name="Date Placeholder 3">
            <a:extLst>
              <a:ext uri="{FF2B5EF4-FFF2-40B4-BE49-F238E27FC236}">
                <a16:creationId xmlns:a16="http://schemas.microsoft.com/office/drawing/2014/main" id="{D438132E-8024-4EDD-A11B-6C34992BF1BF}"/>
              </a:ext>
            </a:extLst>
          </p:cNvPr>
          <p:cNvSpPr>
            <a:spLocks noGrp="1"/>
          </p:cNvSpPr>
          <p:nvPr>
            <p:ph type="dt" sz="half" idx="10"/>
          </p:nvPr>
        </p:nvSpPr>
        <p:spPr/>
        <p:txBody>
          <a:bodyPr/>
          <a:lstStyle/>
          <a:p>
            <a:r>
              <a:rPr lang="en-US"/>
              <a:t>16-Feb-21</a:t>
            </a:r>
            <a:endParaRPr lang="en-US" dirty="0"/>
          </a:p>
        </p:txBody>
      </p:sp>
      <p:sp>
        <p:nvSpPr>
          <p:cNvPr id="5" name="Footer Placeholder 4">
            <a:extLst>
              <a:ext uri="{FF2B5EF4-FFF2-40B4-BE49-F238E27FC236}">
                <a16:creationId xmlns:a16="http://schemas.microsoft.com/office/drawing/2014/main" id="{9C36388C-4237-4204-83BF-434F63F40E9F}"/>
              </a:ext>
            </a:extLst>
          </p:cNvPr>
          <p:cNvSpPr>
            <a:spLocks noGrp="1"/>
          </p:cNvSpPr>
          <p:nvPr>
            <p:ph type="ftr" sz="quarter" idx="11"/>
          </p:nvPr>
        </p:nvSpPr>
        <p:spPr/>
        <p:txBody>
          <a:bodyPr/>
          <a:lstStyle/>
          <a:p>
            <a:r>
              <a:rPr lang="en-US"/>
              <a:t>UON-CHS MBChB IV Nephrology</a:t>
            </a:r>
            <a:endParaRPr lang="en-US" dirty="0"/>
          </a:p>
        </p:txBody>
      </p:sp>
      <p:sp>
        <p:nvSpPr>
          <p:cNvPr id="6" name="Slide Number Placeholder 5">
            <a:extLst>
              <a:ext uri="{FF2B5EF4-FFF2-40B4-BE49-F238E27FC236}">
                <a16:creationId xmlns:a16="http://schemas.microsoft.com/office/drawing/2014/main" id="{5F7AB5A7-03F3-46D7-BDEC-5298A4C2E551}"/>
              </a:ext>
            </a:extLst>
          </p:cNvPr>
          <p:cNvSpPr>
            <a:spLocks noGrp="1"/>
          </p:cNvSpPr>
          <p:nvPr>
            <p:ph type="sldNum" sz="quarter" idx="12"/>
          </p:nvPr>
        </p:nvSpPr>
        <p:spPr/>
        <p:txBody>
          <a:bodyPr/>
          <a:lstStyle/>
          <a:p>
            <a:fld id="{3A98EE3D-8CD1-4C3F-BD1C-C98C9596463C}" type="slidenum">
              <a:rPr lang="en-US" smtClean="0"/>
              <a:t>19</a:t>
            </a:fld>
            <a:endParaRPr lang="en-US" dirty="0"/>
          </a:p>
        </p:txBody>
      </p:sp>
      <p:pic>
        <p:nvPicPr>
          <p:cNvPr id="2050" name="Picture 2" descr="Image result for hypernatremia causes">
            <a:extLst>
              <a:ext uri="{FF2B5EF4-FFF2-40B4-BE49-F238E27FC236}">
                <a16:creationId xmlns:a16="http://schemas.microsoft.com/office/drawing/2014/main" id="{8FCE57A2-AE06-4AB0-A661-68CDD00A605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05100" y="806245"/>
            <a:ext cx="7099189" cy="5447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166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778D-8156-4E01-ABC1-046E2EA457ED}"/>
              </a:ext>
            </a:extLst>
          </p:cNvPr>
          <p:cNvSpPr>
            <a:spLocks noGrp="1"/>
          </p:cNvSpPr>
          <p:nvPr>
            <p:ph type="title"/>
          </p:nvPr>
        </p:nvSpPr>
        <p:spPr/>
        <p:txBody>
          <a:bodyPr/>
          <a:lstStyle/>
          <a:p>
            <a:r>
              <a:rPr lang="en-US" dirty="0"/>
              <a:t>OBJECTIVES OF LECTURE</a:t>
            </a:r>
          </a:p>
        </p:txBody>
      </p:sp>
      <p:sp>
        <p:nvSpPr>
          <p:cNvPr id="3" name="Content Placeholder 2">
            <a:extLst>
              <a:ext uri="{FF2B5EF4-FFF2-40B4-BE49-F238E27FC236}">
                <a16:creationId xmlns:a16="http://schemas.microsoft.com/office/drawing/2014/main" id="{CB781865-132A-4D8A-A292-D48444B1B2AE}"/>
              </a:ext>
            </a:extLst>
          </p:cNvPr>
          <p:cNvSpPr>
            <a:spLocks noGrp="1"/>
          </p:cNvSpPr>
          <p:nvPr>
            <p:ph idx="1"/>
          </p:nvPr>
        </p:nvSpPr>
        <p:spPr/>
        <p:txBody>
          <a:bodyPr>
            <a:normAutofit lnSpcReduction="10000"/>
          </a:bodyPr>
          <a:lstStyle/>
          <a:p>
            <a:r>
              <a:rPr lang="en-US" sz="2800" dirty="0"/>
              <a:t>To know the normal serum values of sodium and potassium</a:t>
            </a:r>
          </a:p>
          <a:p>
            <a:r>
              <a:rPr lang="en-US" sz="2800" dirty="0"/>
              <a:t>Understand how the body keeps the above in normal ranges</a:t>
            </a:r>
          </a:p>
          <a:p>
            <a:r>
              <a:rPr lang="en-US" sz="2800" dirty="0"/>
              <a:t>Causes of disorders of high and low Sodium and Potassium</a:t>
            </a:r>
          </a:p>
          <a:p>
            <a:r>
              <a:rPr lang="en-US" sz="2800" dirty="0"/>
              <a:t>How the different disorders present clinically</a:t>
            </a:r>
          </a:p>
          <a:p>
            <a:r>
              <a:rPr lang="en-US" sz="2800" dirty="0"/>
              <a:t>The diagnostic approach</a:t>
            </a:r>
          </a:p>
          <a:p>
            <a:r>
              <a:rPr lang="en-US" sz="2800" dirty="0"/>
              <a:t>Have an idea on how to treat patients with the above disorders </a:t>
            </a:r>
          </a:p>
          <a:p>
            <a:endParaRPr lang="en-US" sz="2800" dirty="0"/>
          </a:p>
        </p:txBody>
      </p:sp>
      <p:sp>
        <p:nvSpPr>
          <p:cNvPr id="4" name="Date Placeholder 3">
            <a:extLst>
              <a:ext uri="{FF2B5EF4-FFF2-40B4-BE49-F238E27FC236}">
                <a16:creationId xmlns:a16="http://schemas.microsoft.com/office/drawing/2014/main" id="{216004A1-9292-47AE-B01D-D73D3B47E865}"/>
              </a:ext>
            </a:extLst>
          </p:cNvPr>
          <p:cNvSpPr>
            <a:spLocks noGrp="1"/>
          </p:cNvSpPr>
          <p:nvPr>
            <p:ph type="dt" sz="half" idx="10"/>
          </p:nvPr>
        </p:nvSpPr>
        <p:spPr/>
        <p:txBody>
          <a:bodyPr/>
          <a:lstStyle/>
          <a:p>
            <a:r>
              <a:rPr lang="en-US"/>
              <a:t>16-Feb-21</a:t>
            </a:r>
            <a:endParaRPr lang="en-US" dirty="0"/>
          </a:p>
        </p:txBody>
      </p:sp>
      <p:sp>
        <p:nvSpPr>
          <p:cNvPr id="5" name="Footer Placeholder 4">
            <a:extLst>
              <a:ext uri="{FF2B5EF4-FFF2-40B4-BE49-F238E27FC236}">
                <a16:creationId xmlns:a16="http://schemas.microsoft.com/office/drawing/2014/main" id="{D399C0F1-E52D-48F2-8BE3-DACDDFE74A31}"/>
              </a:ext>
            </a:extLst>
          </p:cNvPr>
          <p:cNvSpPr>
            <a:spLocks noGrp="1"/>
          </p:cNvSpPr>
          <p:nvPr>
            <p:ph type="ftr" sz="quarter" idx="11"/>
          </p:nvPr>
        </p:nvSpPr>
        <p:spPr/>
        <p:txBody>
          <a:bodyPr/>
          <a:lstStyle/>
          <a:p>
            <a:r>
              <a:rPr lang="en-US"/>
              <a:t>UON-CHS MBChB IV Nephrology</a:t>
            </a:r>
            <a:endParaRPr lang="en-US" dirty="0"/>
          </a:p>
        </p:txBody>
      </p:sp>
      <p:sp>
        <p:nvSpPr>
          <p:cNvPr id="6" name="Slide Number Placeholder 5">
            <a:extLst>
              <a:ext uri="{FF2B5EF4-FFF2-40B4-BE49-F238E27FC236}">
                <a16:creationId xmlns:a16="http://schemas.microsoft.com/office/drawing/2014/main" id="{51B4E810-D3D1-4276-B8C5-6B1F1F88AB1B}"/>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695212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5BDF-C708-4286-9524-B44B1110B2E5}"/>
              </a:ext>
            </a:extLst>
          </p:cNvPr>
          <p:cNvSpPr>
            <a:spLocks noGrp="1"/>
          </p:cNvSpPr>
          <p:nvPr>
            <p:ph type="title"/>
          </p:nvPr>
        </p:nvSpPr>
        <p:spPr/>
        <p:txBody>
          <a:bodyPr>
            <a:normAutofit/>
          </a:bodyPr>
          <a:lstStyle/>
          <a:p>
            <a:r>
              <a:rPr lang="en-US" dirty="0"/>
              <a:t>Disorders of sodium</a:t>
            </a:r>
            <a:br>
              <a:rPr lang="en-US" dirty="0"/>
            </a:br>
            <a:r>
              <a:rPr lang="en-US" dirty="0"/>
              <a:t>Hypernatremia – management approach</a:t>
            </a:r>
          </a:p>
        </p:txBody>
      </p:sp>
      <p:sp>
        <p:nvSpPr>
          <p:cNvPr id="13" name="Text Placeholder 12">
            <a:extLst>
              <a:ext uri="{FF2B5EF4-FFF2-40B4-BE49-F238E27FC236}">
                <a16:creationId xmlns:a16="http://schemas.microsoft.com/office/drawing/2014/main" id="{9AE260D3-C68B-48B1-8E13-CB4AF38785C8}"/>
              </a:ext>
            </a:extLst>
          </p:cNvPr>
          <p:cNvSpPr>
            <a:spLocks noGrp="1"/>
          </p:cNvSpPr>
          <p:nvPr>
            <p:ph type="body" idx="1"/>
          </p:nvPr>
        </p:nvSpPr>
        <p:spPr/>
        <p:txBody>
          <a:bodyPr/>
          <a:lstStyle/>
          <a:p>
            <a:r>
              <a:rPr lang="en-US" u="sng" dirty="0"/>
              <a:t>Risk Factors</a:t>
            </a:r>
          </a:p>
        </p:txBody>
      </p:sp>
      <p:sp>
        <p:nvSpPr>
          <p:cNvPr id="14" name="Content Placeholder 13">
            <a:extLst>
              <a:ext uri="{FF2B5EF4-FFF2-40B4-BE49-F238E27FC236}">
                <a16:creationId xmlns:a16="http://schemas.microsoft.com/office/drawing/2014/main" id="{3B96E0E3-C999-4356-B40A-10B0D4EA85B8}"/>
              </a:ext>
            </a:extLst>
          </p:cNvPr>
          <p:cNvSpPr>
            <a:spLocks noGrp="1"/>
          </p:cNvSpPr>
          <p:nvPr>
            <p:ph sz="half" idx="2"/>
          </p:nvPr>
        </p:nvSpPr>
        <p:spPr/>
        <p:txBody>
          <a:bodyPr>
            <a:normAutofit fontScale="85000" lnSpcReduction="20000"/>
          </a:bodyPr>
          <a:lstStyle/>
          <a:p>
            <a:pPr marL="740664" indent="-283464" algn="l" rtl="0" fontAlgn="auto">
              <a:spcBef>
                <a:spcPts val="1000"/>
              </a:spcBef>
              <a:spcAft>
                <a:spcPts val="0"/>
              </a:spcAft>
              <a:buClr>
                <a:schemeClr val="bg2"/>
              </a:buClr>
              <a:buSzPct val="80000"/>
              <a:buFont typeface="Wingdings 3" panose="05040102010807070707" pitchFamily="18" charset="2"/>
              <a:buChar char="u"/>
            </a:pPr>
            <a:r>
              <a:rPr lang="en-US" sz="1800" kern="1200" dirty="0">
                <a:solidFill>
                  <a:schemeClr val="tx1"/>
                </a:solidFill>
                <a:effectLst/>
                <a:ea typeface="+mj-ea"/>
                <a:cs typeface="+mj-cs"/>
              </a:rPr>
              <a:t>Age older than 65 years</a:t>
            </a:r>
            <a:endParaRPr lang="en-US" sz="1800" dirty="0">
              <a:solidFill>
                <a:schemeClr val="tx1"/>
              </a:solidFill>
              <a:effectLst/>
            </a:endParaRPr>
          </a:p>
          <a:p>
            <a:pPr marL="740664" indent="-283464" algn="l" rtl="0" fontAlgn="auto">
              <a:spcBef>
                <a:spcPts val="1000"/>
              </a:spcBef>
              <a:spcAft>
                <a:spcPts val="0"/>
              </a:spcAft>
            </a:pPr>
            <a:r>
              <a:rPr lang="en-US" sz="1800" kern="1200" dirty="0">
                <a:solidFill>
                  <a:schemeClr val="tx1"/>
                </a:solidFill>
                <a:effectLst/>
                <a:ea typeface="+mj-ea"/>
                <a:cs typeface="+mj-cs"/>
              </a:rPr>
              <a:t>Mental or physical disability</a:t>
            </a:r>
            <a:endParaRPr lang="en-US" dirty="0">
              <a:solidFill>
                <a:schemeClr val="tx1"/>
              </a:solidFill>
              <a:effectLst/>
            </a:endParaRPr>
          </a:p>
          <a:p>
            <a:pPr marL="740664" indent="-283464" algn="l" rtl="0" fontAlgn="auto">
              <a:spcBef>
                <a:spcPts val="1000"/>
              </a:spcBef>
              <a:spcAft>
                <a:spcPts val="0"/>
              </a:spcAft>
            </a:pPr>
            <a:r>
              <a:rPr lang="en-US" sz="1800" kern="1200" dirty="0">
                <a:solidFill>
                  <a:schemeClr val="tx1"/>
                </a:solidFill>
                <a:effectLst/>
                <a:ea typeface="+mj-ea"/>
                <a:cs typeface="+mj-cs"/>
              </a:rPr>
              <a:t>Hospitalization (intubation, impaired cognitive function)</a:t>
            </a:r>
            <a:endParaRPr lang="en-US" dirty="0">
              <a:solidFill>
                <a:schemeClr val="tx1"/>
              </a:solidFill>
              <a:effectLst/>
            </a:endParaRPr>
          </a:p>
          <a:p>
            <a:pPr marL="740664" indent="-283464" algn="l" rtl="0" fontAlgn="auto">
              <a:spcBef>
                <a:spcPts val="1000"/>
              </a:spcBef>
              <a:spcAft>
                <a:spcPts val="0"/>
              </a:spcAft>
            </a:pPr>
            <a:r>
              <a:rPr lang="en-US" sz="1800" kern="1200" dirty="0">
                <a:solidFill>
                  <a:schemeClr val="tx1"/>
                </a:solidFill>
                <a:effectLst/>
                <a:ea typeface="+mj-ea"/>
                <a:cs typeface="+mj-cs"/>
              </a:rPr>
              <a:t>Residence in nursing home</a:t>
            </a:r>
            <a:endParaRPr lang="en-US" dirty="0">
              <a:solidFill>
                <a:schemeClr val="tx1"/>
              </a:solidFill>
              <a:effectLst/>
            </a:endParaRPr>
          </a:p>
          <a:p>
            <a:pPr marL="740664" indent="-283464" algn="l" rtl="0" fontAlgn="auto">
              <a:spcBef>
                <a:spcPts val="1000"/>
              </a:spcBef>
              <a:spcAft>
                <a:spcPts val="0"/>
              </a:spcAft>
            </a:pPr>
            <a:r>
              <a:rPr lang="en-US" sz="1800" kern="1200" dirty="0">
                <a:solidFill>
                  <a:schemeClr val="tx1"/>
                </a:solidFill>
                <a:effectLst/>
                <a:ea typeface="+mj-ea"/>
                <a:cs typeface="+mj-cs"/>
              </a:rPr>
              <a:t>Inadequate nursing care</a:t>
            </a:r>
            <a:endParaRPr lang="en-US" dirty="0">
              <a:solidFill>
                <a:schemeClr val="tx1"/>
              </a:solidFill>
              <a:effectLst/>
            </a:endParaRPr>
          </a:p>
          <a:p>
            <a:pPr marL="740664" indent="-283464" algn="l" rtl="0" fontAlgn="auto">
              <a:spcBef>
                <a:spcPts val="1000"/>
              </a:spcBef>
              <a:spcAft>
                <a:spcPts val="0"/>
              </a:spcAft>
            </a:pPr>
            <a:r>
              <a:rPr lang="en-US" sz="1800" kern="1200" dirty="0">
                <a:solidFill>
                  <a:schemeClr val="tx1"/>
                </a:solidFill>
                <a:effectLst/>
                <a:ea typeface="+mj-ea"/>
                <a:cs typeface="+mj-cs"/>
              </a:rPr>
              <a:t>Urine concentrating defect (diabetes insipidus)</a:t>
            </a:r>
            <a:endParaRPr lang="en-US" dirty="0">
              <a:solidFill>
                <a:schemeClr val="tx1"/>
              </a:solidFill>
              <a:effectLst/>
            </a:endParaRPr>
          </a:p>
          <a:p>
            <a:pPr marL="740664" indent="-283464" algn="l" rtl="0" fontAlgn="auto">
              <a:spcBef>
                <a:spcPts val="1000"/>
              </a:spcBef>
              <a:spcAft>
                <a:spcPts val="0"/>
              </a:spcAft>
            </a:pPr>
            <a:r>
              <a:rPr lang="en-US" sz="1800" kern="1200" dirty="0">
                <a:solidFill>
                  <a:schemeClr val="tx1"/>
                </a:solidFill>
                <a:effectLst/>
                <a:ea typeface="+mj-ea"/>
                <a:cs typeface="+mj-cs"/>
              </a:rPr>
              <a:t>Solute diuresis (diabetes mellitus)</a:t>
            </a:r>
            <a:endParaRPr lang="en-US" dirty="0">
              <a:solidFill>
                <a:schemeClr val="tx1"/>
              </a:solidFill>
              <a:effectLst/>
            </a:endParaRPr>
          </a:p>
          <a:p>
            <a:pPr marL="740664" indent="-283464" algn="l" rtl="0" fontAlgn="auto">
              <a:spcBef>
                <a:spcPts val="1000"/>
              </a:spcBef>
              <a:spcAft>
                <a:spcPts val="0"/>
              </a:spcAft>
            </a:pPr>
            <a:r>
              <a:rPr lang="en-US" sz="1800" kern="1200" dirty="0">
                <a:solidFill>
                  <a:schemeClr val="tx1"/>
                </a:solidFill>
                <a:effectLst/>
                <a:ea typeface="+mj-ea"/>
                <a:cs typeface="+mj-cs"/>
              </a:rPr>
              <a:t>Diuretic therapy</a:t>
            </a:r>
            <a:endParaRPr lang="en-US" dirty="0">
              <a:solidFill>
                <a:schemeClr val="tx1"/>
              </a:solidFill>
              <a:effectLst/>
            </a:endParaRPr>
          </a:p>
          <a:p>
            <a:pPr marL="0" indent="0">
              <a:buNone/>
            </a:pPr>
            <a:endParaRPr lang="en-US" dirty="0">
              <a:solidFill>
                <a:schemeClr val="tx1"/>
              </a:solidFill>
            </a:endParaRPr>
          </a:p>
        </p:txBody>
      </p:sp>
      <p:sp>
        <p:nvSpPr>
          <p:cNvPr id="15" name="Text Placeholder 14">
            <a:extLst>
              <a:ext uri="{FF2B5EF4-FFF2-40B4-BE49-F238E27FC236}">
                <a16:creationId xmlns:a16="http://schemas.microsoft.com/office/drawing/2014/main" id="{0DC2BDF1-2F3A-4C9A-9494-51CC536FC994}"/>
              </a:ext>
            </a:extLst>
          </p:cNvPr>
          <p:cNvSpPr>
            <a:spLocks noGrp="1"/>
          </p:cNvSpPr>
          <p:nvPr>
            <p:ph type="body" sz="quarter" idx="3"/>
          </p:nvPr>
        </p:nvSpPr>
        <p:spPr/>
        <p:txBody>
          <a:bodyPr/>
          <a:lstStyle/>
          <a:p>
            <a:r>
              <a:rPr lang="en-US" u="sng" dirty="0"/>
              <a:t>Approach</a:t>
            </a:r>
          </a:p>
        </p:txBody>
      </p:sp>
      <p:sp>
        <p:nvSpPr>
          <p:cNvPr id="10" name="Content Placeholder 9">
            <a:extLst>
              <a:ext uri="{FF2B5EF4-FFF2-40B4-BE49-F238E27FC236}">
                <a16:creationId xmlns:a16="http://schemas.microsoft.com/office/drawing/2014/main" id="{8E500154-586B-4F49-B559-E96241DE5D3E}"/>
              </a:ext>
            </a:extLst>
          </p:cNvPr>
          <p:cNvSpPr>
            <a:spLocks noGrp="1"/>
          </p:cNvSpPr>
          <p:nvPr>
            <p:ph sz="quarter" idx="4"/>
          </p:nvPr>
        </p:nvSpPr>
        <p:spPr/>
        <p:txBody>
          <a:bodyPr>
            <a:normAutofit fontScale="92500" lnSpcReduction="10000"/>
          </a:bodyPr>
          <a:lstStyle/>
          <a:p>
            <a:r>
              <a:rPr lang="en-US" dirty="0"/>
              <a:t>Assess volume status</a:t>
            </a:r>
          </a:p>
          <a:p>
            <a:pPr lvl="1"/>
            <a:r>
              <a:rPr lang="en-US" dirty="0"/>
              <a:t>If increased, exogenous NaCl may be the cause</a:t>
            </a:r>
          </a:p>
          <a:p>
            <a:pPr lvl="1"/>
            <a:r>
              <a:rPr lang="en-US" dirty="0"/>
              <a:t>If Volume not increased</a:t>
            </a:r>
          </a:p>
          <a:p>
            <a:pPr lvl="2"/>
            <a:r>
              <a:rPr lang="en-US" dirty="0"/>
              <a:t>GI water loss</a:t>
            </a:r>
          </a:p>
          <a:p>
            <a:pPr lvl="2"/>
            <a:r>
              <a:rPr lang="en-US" dirty="0"/>
              <a:t>Renal Loss</a:t>
            </a:r>
          </a:p>
          <a:p>
            <a:pPr lvl="2"/>
            <a:r>
              <a:rPr lang="en-US" dirty="0"/>
              <a:t>Skin</a:t>
            </a:r>
          </a:p>
          <a:p>
            <a:pPr lvl="2"/>
            <a:r>
              <a:rPr lang="en-US" dirty="0"/>
              <a:t>Consider Diabetes Insipidus if urine is dilute.</a:t>
            </a:r>
          </a:p>
          <a:p>
            <a:r>
              <a:rPr lang="en-US" dirty="0"/>
              <a:t>Stop ongoing water loss by treating underlying cause</a:t>
            </a:r>
          </a:p>
          <a:p>
            <a:r>
              <a:rPr lang="en-US" dirty="0"/>
              <a:t>Calculate water deficit and correct it</a:t>
            </a:r>
          </a:p>
        </p:txBody>
      </p:sp>
      <p:sp>
        <p:nvSpPr>
          <p:cNvPr id="5" name="Date Placeholder 4">
            <a:extLst>
              <a:ext uri="{FF2B5EF4-FFF2-40B4-BE49-F238E27FC236}">
                <a16:creationId xmlns:a16="http://schemas.microsoft.com/office/drawing/2014/main" id="{2EF7EFA8-B151-42CA-BD34-65B94C5E210F}"/>
              </a:ext>
            </a:extLst>
          </p:cNvPr>
          <p:cNvSpPr>
            <a:spLocks noGrp="1"/>
          </p:cNvSpPr>
          <p:nvPr>
            <p:ph type="dt" sz="half" idx="10"/>
          </p:nvPr>
        </p:nvSpPr>
        <p:spPr/>
        <p:txBody>
          <a:bodyPr/>
          <a:lstStyle/>
          <a:p>
            <a:r>
              <a:rPr lang="en-US"/>
              <a:t>16-Feb-21</a:t>
            </a:r>
            <a:endParaRPr lang="en-US" dirty="0"/>
          </a:p>
        </p:txBody>
      </p:sp>
      <p:sp>
        <p:nvSpPr>
          <p:cNvPr id="6" name="Footer Placeholder 5">
            <a:extLst>
              <a:ext uri="{FF2B5EF4-FFF2-40B4-BE49-F238E27FC236}">
                <a16:creationId xmlns:a16="http://schemas.microsoft.com/office/drawing/2014/main" id="{B3882089-B082-44AC-966C-509F74CB74D9}"/>
              </a:ext>
            </a:extLst>
          </p:cNvPr>
          <p:cNvSpPr>
            <a:spLocks noGrp="1"/>
          </p:cNvSpPr>
          <p:nvPr>
            <p:ph type="ftr" sz="quarter" idx="11"/>
          </p:nvPr>
        </p:nvSpPr>
        <p:spPr/>
        <p:txBody>
          <a:bodyPr/>
          <a:lstStyle/>
          <a:p>
            <a:r>
              <a:rPr lang="en-US"/>
              <a:t>UON-CHS MBChB IV Nephrology</a:t>
            </a:r>
            <a:endParaRPr lang="en-US" dirty="0"/>
          </a:p>
        </p:txBody>
      </p:sp>
      <p:sp>
        <p:nvSpPr>
          <p:cNvPr id="7" name="Slide Number Placeholder 6">
            <a:extLst>
              <a:ext uri="{FF2B5EF4-FFF2-40B4-BE49-F238E27FC236}">
                <a16:creationId xmlns:a16="http://schemas.microsoft.com/office/drawing/2014/main" id="{E9481AFD-D5FE-4635-9986-EFFE5C8F6AE2}"/>
              </a:ext>
            </a:extLst>
          </p:cNvPr>
          <p:cNvSpPr>
            <a:spLocks noGrp="1"/>
          </p:cNvSpPr>
          <p:nvPr>
            <p:ph type="sldNum" sz="quarter" idx="12"/>
          </p:nvPr>
        </p:nvSpPr>
        <p:spPr/>
        <p:txBody>
          <a:bodyPr/>
          <a:lstStyle/>
          <a:p>
            <a:fld id="{3A98EE3D-8CD1-4C3F-BD1C-C98C9596463C}" type="slidenum">
              <a:rPr lang="en-US" smtClean="0"/>
              <a:t>20</a:t>
            </a:fld>
            <a:endParaRPr lang="en-US" dirty="0"/>
          </a:p>
        </p:txBody>
      </p:sp>
    </p:spTree>
    <p:extLst>
      <p:ext uri="{BB962C8B-B14F-4D97-AF65-F5344CB8AC3E}">
        <p14:creationId xmlns:p14="http://schemas.microsoft.com/office/powerpoint/2010/main" val="2291239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F17D7478-6DB9-4F8F-A18E-4EB4A4365679}"/>
              </a:ext>
            </a:extLst>
          </p:cNvPr>
          <p:cNvSpPr>
            <a:spLocks noGrp="1"/>
          </p:cNvSpPr>
          <p:nvPr>
            <p:ph type="dt" sz="half" idx="10"/>
          </p:nvPr>
        </p:nvSpPr>
        <p:spPr/>
        <p:txBody>
          <a:bodyPr/>
          <a:lstStyle/>
          <a:p>
            <a:r>
              <a:rPr lang="en-US"/>
              <a:t>16-Feb-21</a:t>
            </a:r>
            <a:endParaRPr lang="en-US" dirty="0"/>
          </a:p>
        </p:txBody>
      </p:sp>
      <p:sp>
        <p:nvSpPr>
          <p:cNvPr id="8" name="Footer Placeholder 7">
            <a:extLst>
              <a:ext uri="{FF2B5EF4-FFF2-40B4-BE49-F238E27FC236}">
                <a16:creationId xmlns:a16="http://schemas.microsoft.com/office/drawing/2014/main" id="{527BF1E0-159C-4448-95B9-363BCA149635}"/>
              </a:ext>
            </a:extLst>
          </p:cNvPr>
          <p:cNvSpPr>
            <a:spLocks noGrp="1"/>
          </p:cNvSpPr>
          <p:nvPr>
            <p:ph type="ftr" sz="quarter" idx="11"/>
          </p:nvPr>
        </p:nvSpPr>
        <p:spPr/>
        <p:txBody>
          <a:bodyPr/>
          <a:lstStyle/>
          <a:p>
            <a:r>
              <a:rPr lang="en-US"/>
              <a:t>UON-CHS MBChB IV Nephrology</a:t>
            </a:r>
            <a:endParaRPr lang="en-US" dirty="0"/>
          </a:p>
        </p:txBody>
      </p:sp>
      <p:sp>
        <p:nvSpPr>
          <p:cNvPr id="9" name="Slide Number Placeholder 8">
            <a:extLst>
              <a:ext uri="{FF2B5EF4-FFF2-40B4-BE49-F238E27FC236}">
                <a16:creationId xmlns:a16="http://schemas.microsoft.com/office/drawing/2014/main" id="{EB21FB05-FF49-4DE4-9617-CC5418B9D222}"/>
              </a:ext>
            </a:extLst>
          </p:cNvPr>
          <p:cNvSpPr>
            <a:spLocks noGrp="1"/>
          </p:cNvSpPr>
          <p:nvPr>
            <p:ph type="sldNum" sz="quarter" idx="12"/>
          </p:nvPr>
        </p:nvSpPr>
        <p:spPr/>
        <p:txBody>
          <a:bodyPr/>
          <a:lstStyle/>
          <a:p>
            <a:fld id="{3A98EE3D-8CD1-4C3F-BD1C-C98C9596463C}" type="slidenum">
              <a:rPr lang="en-US" smtClean="0"/>
              <a:t>21</a:t>
            </a:fld>
            <a:endParaRPr lang="en-US" dirty="0"/>
          </a:p>
        </p:txBody>
      </p:sp>
      <p:pic>
        <p:nvPicPr>
          <p:cNvPr id="11" name="Picture 10">
            <a:extLst>
              <a:ext uri="{FF2B5EF4-FFF2-40B4-BE49-F238E27FC236}">
                <a16:creationId xmlns:a16="http://schemas.microsoft.com/office/drawing/2014/main" id="{F9773CFB-8FEC-4D84-89C3-4361ABF9B172}"/>
              </a:ext>
            </a:extLst>
          </p:cNvPr>
          <p:cNvPicPr>
            <a:picLocks noChangeAspect="1"/>
          </p:cNvPicPr>
          <p:nvPr/>
        </p:nvPicPr>
        <p:blipFill rotWithShape="1">
          <a:blip r:embed="rId2"/>
          <a:srcRect b="6330"/>
          <a:stretch/>
        </p:blipFill>
        <p:spPr>
          <a:xfrm>
            <a:off x="2750777" y="182562"/>
            <a:ext cx="6946084" cy="6423914"/>
          </a:xfrm>
          <a:prstGeom prst="rect">
            <a:avLst/>
          </a:prstGeom>
        </p:spPr>
      </p:pic>
    </p:spTree>
    <p:extLst>
      <p:ext uri="{BB962C8B-B14F-4D97-AF65-F5344CB8AC3E}">
        <p14:creationId xmlns:p14="http://schemas.microsoft.com/office/powerpoint/2010/main" val="1441332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5559DC-3053-4760-9777-599628C13040}"/>
              </a:ext>
            </a:extLst>
          </p:cNvPr>
          <p:cNvSpPr>
            <a:spLocks noGrp="1"/>
          </p:cNvSpPr>
          <p:nvPr>
            <p:ph type="title"/>
          </p:nvPr>
        </p:nvSpPr>
        <p:spPr>
          <a:xfrm>
            <a:off x="404205" y="556080"/>
            <a:ext cx="11029616" cy="538703"/>
          </a:xfrm>
        </p:spPr>
        <p:txBody>
          <a:bodyPr/>
          <a:lstStyle/>
          <a:p>
            <a:r>
              <a:rPr lang="en-US" dirty="0"/>
              <a:t>Disorders of potassium - Basics</a:t>
            </a:r>
          </a:p>
        </p:txBody>
      </p:sp>
      <p:sp>
        <p:nvSpPr>
          <p:cNvPr id="6" name="Content Placeholder 5">
            <a:extLst>
              <a:ext uri="{FF2B5EF4-FFF2-40B4-BE49-F238E27FC236}">
                <a16:creationId xmlns:a16="http://schemas.microsoft.com/office/drawing/2014/main" id="{642FAF15-9AA2-4FA2-A197-27A564216712}"/>
              </a:ext>
            </a:extLst>
          </p:cNvPr>
          <p:cNvSpPr>
            <a:spLocks noGrp="1"/>
          </p:cNvSpPr>
          <p:nvPr>
            <p:ph sz="half" idx="1"/>
          </p:nvPr>
        </p:nvSpPr>
        <p:spPr/>
        <p:txBody>
          <a:bodyPr/>
          <a:lstStyle/>
          <a:p>
            <a:r>
              <a:rPr lang="en-US" dirty="0"/>
              <a:t>Normal plasma Potassium: 3.5 – 5.0 mmol/L</a:t>
            </a:r>
          </a:p>
          <a:p>
            <a:r>
              <a:rPr lang="en-US" dirty="0"/>
              <a:t>Maintenance of intracellular K+ is critical for Nerve conduction and muscle contraction</a:t>
            </a:r>
          </a:p>
          <a:p>
            <a:r>
              <a:rPr lang="en-US" dirty="0">
                <a:effectLst/>
              </a:rPr>
              <a:t>Kidney is responsible for the excretion of some 90% of the daily intake of potassium</a:t>
            </a:r>
            <a:endParaRPr lang="en-US" dirty="0"/>
          </a:p>
          <a:p>
            <a:r>
              <a:rPr lang="en-US" dirty="0"/>
              <a:t>Freely filtered at glomerulus and about 65% reabsorbed at proximal tubule of nephron.</a:t>
            </a:r>
          </a:p>
          <a:p>
            <a:r>
              <a:rPr lang="en-US" dirty="0"/>
              <a:t>Disorders; Hypokalemia and Hyperkalemia</a:t>
            </a:r>
          </a:p>
        </p:txBody>
      </p:sp>
      <p:pic>
        <p:nvPicPr>
          <p:cNvPr id="9" name="Content Placeholder 8">
            <a:extLst>
              <a:ext uri="{FF2B5EF4-FFF2-40B4-BE49-F238E27FC236}">
                <a16:creationId xmlns:a16="http://schemas.microsoft.com/office/drawing/2014/main" id="{1D81C319-4D16-47BA-80B2-3838E91BD675}"/>
              </a:ext>
            </a:extLst>
          </p:cNvPr>
          <p:cNvPicPr>
            <a:picLocks noGrp="1" noChangeAspect="1"/>
          </p:cNvPicPr>
          <p:nvPr>
            <p:ph sz="half" idx="2"/>
          </p:nvPr>
        </p:nvPicPr>
        <p:blipFill>
          <a:blip r:embed="rId2"/>
          <a:stretch>
            <a:fillRect/>
          </a:stretch>
        </p:blipFill>
        <p:spPr>
          <a:xfrm>
            <a:off x="5645870" y="1094783"/>
            <a:ext cx="6348389" cy="5207137"/>
          </a:xfrm>
        </p:spPr>
      </p:pic>
      <p:sp>
        <p:nvSpPr>
          <p:cNvPr id="2" name="Date Placeholder 1">
            <a:extLst>
              <a:ext uri="{FF2B5EF4-FFF2-40B4-BE49-F238E27FC236}">
                <a16:creationId xmlns:a16="http://schemas.microsoft.com/office/drawing/2014/main" id="{D4259FDA-0DFD-4816-98CA-19C280757B42}"/>
              </a:ext>
            </a:extLst>
          </p:cNvPr>
          <p:cNvSpPr>
            <a:spLocks noGrp="1"/>
          </p:cNvSpPr>
          <p:nvPr>
            <p:ph type="dt" sz="half" idx="10"/>
          </p:nvPr>
        </p:nvSpPr>
        <p:spPr/>
        <p:txBody>
          <a:bodyPr/>
          <a:lstStyle/>
          <a:p>
            <a:r>
              <a:rPr lang="en-US"/>
              <a:t>16-Feb-21</a:t>
            </a:r>
            <a:endParaRPr lang="en-US" dirty="0"/>
          </a:p>
        </p:txBody>
      </p:sp>
      <p:sp>
        <p:nvSpPr>
          <p:cNvPr id="3" name="Footer Placeholder 2">
            <a:extLst>
              <a:ext uri="{FF2B5EF4-FFF2-40B4-BE49-F238E27FC236}">
                <a16:creationId xmlns:a16="http://schemas.microsoft.com/office/drawing/2014/main" id="{F50A54D5-E046-48EA-9DB5-1B976D3101EA}"/>
              </a:ext>
            </a:extLst>
          </p:cNvPr>
          <p:cNvSpPr>
            <a:spLocks noGrp="1"/>
          </p:cNvSpPr>
          <p:nvPr>
            <p:ph type="ftr" sz="quarter" idx="11"/>
          </p:nvPr>
        </p:nvSpPr>
        <p:spPr/>
        <p:txBody>
          <a:bodyPr/>
          <a:lstStyle/>
          <a:p>
            <a:r>
              <a:rPr lang="en-US"/>
              <a:t>UON-CHS MBChB IV Nephrology</a:t>
            </a:r>
            <a:endParaRPr lang="en-US" dirty="0"/>
          </a:p>
        </p:txBody>
      </p:sp>
      <p:sp>
        <p:nvSpPr>
          <p:cNvPr id="4" name="Slide Number Placeholder 3">
            <a:extLst>
              <a:ext uri="{FF2B5EF4-FFF2-40B4-BE49-F238E27FC236}">
                <a16:creationId xmlns:a16="http://schemas.microsoft.com/office/drawing/2014/main" id="{9319E660-CEC1-4BCF-BBFA-14C9BE46E2F0}"/>
              </a:ext>
            </a:extLst>
          </p:cNvPr>
          <p:cNvSpPr>
            <a:spLocks noGrp="1"/>
          </p:cNvSpPr>
          <p:nvPr>
            <p:ph type="sldNum" sz="quarter" idx="12"/>
          </p:nvPr>
        </p:nvSpPr>
        <p:spPr/>
        <p:txBody>
          <a:bodyPr/>
          <a:lstStyle/>
          <a:p>
            <a:fld id="{3A98EE3D-8CD1-4C3F-BD1C-C98C9596463C}" type="slidenum">
              <a:rPr lang="en-US" smtClean="0"/>
              <a:t>22</a:t>
            </a:fld>
            <a:endParaRPr lang="en-US" dirty="0"/>
          </a:p>
        </p:txBody>
      </p:sp>
    </p:spTree>
    <p:extLst>
      <p:ext uri="{BB962C8B-B14F-4D97-AF65-F5344CB8AC3E}">
        <p14:creationId xmlns:p14="http://schemas.microsoft.com/office/powerpoint/2010/main" val="2960756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A23982-E2E0-41DF-9F27-860E10CDA313}"/>
              </a:ext>
            </a:extLst>
          </p:cNvPr>
          <p:cNvSpPr>
            <a:spLocks noGrp="1"/>
          </p:cNvSpPr>
          <p:nvPr>
            <p:ph type="title"/>
          </p:nvPr>
        </p:nvSpPr>
        <p:spPr>
          <a:xfrm>
            <a:off x="581192" y="702157"/>
            <a:ext cx="11029616" cy="743186"/>
          </a:xfrm>
        </p:spPr>
        <p:txBody>
          <a:bodyPr>
            <a:normAutofit fontScale="90000"/>
          </a:bodyPr>
          <a:lstStyle/>
          <a:p>
            <a:r>
              <a:rPr lang="en-US" dirty="0"/>
              <a:t>Disorders of potassium - Basics</a:t>
            </a:r>
            <a:br>
              <a:rPr lang="en-US" dirty="0"/>
            </a:br>
            <a:endParaRPr lang="en-US" dirty="0"/>
          </a:p>
        </p:txBody>
      </p:sp>
      <p:pic>
        <p:nvPicPr>
          <p:cNvPr id="8" name="Content Placeholder 7">
            <a:extLst>
              <a:ext uri="{FF2B5EF4-FFF2-40B4-BE49-F238E27FC236}">
                <a16:creationId xmlns:a16="http://schemas.microsoft.com/office/drawing/2014/main" id="{AFC9D95E-5006-4C91-A14C-955C4DBCCC65}"/>
              </a:ext>
            </a:extLst>
          </p:cNvPr>
          <p:cNvPicPr>
            <a:picLocks noGrp="1" noChangeAspect="1"/>
          </p:cNvPicPr>
          <p:nvPr>
            <p:ph idx="1"/>
          </p:nvPr>
        </p:nvPicPr>
        <p:blipFill>
          <a:blip r:embed="rId2"/>
          <a:stretch>
            <a:fillRect/>
          </a:stretch>
        </p:blipFill>
        <p:spPr>
          <a:xfrm>
            <a:off x="668548" y="1070223"/>
            <a:ext cx="9517671" cy="5353691"/>
          </a:xfrm>
        </p:spPr>
      </p:pic>
      <p:sp>
        <p:nvSpPr>
          <p:cNvPr id="2" name="Date Placeholder 1">
            <a:extLst>
              <a:ext uri="{FF2B5EF4-FFF2-40B4-BE49-F238E27FC236}">
                <a16:creationId xmlns:a16="http://schemas.microsoft.com/office/drawing/2014/main" id="{9FB55A82-D106-4177-BAB0-1C39A7DDAEC3}"/>
              </a:ext>
            </a:extLst>
          </p:cNvPr>
          <p:cNvSpPr>
            <a:spLocks noGrp="1"/>
          </p:cNvSpPr>
          <p:nvPr>
            <p:ph type="dt" sz="half" idx="10"/>
          </p:nvPr>
        </p:nvSpPr>
        <p:spPr/>
        <p:txBody>
          <a:bodyPr/>
          <a:lstStyle/>
          <a:p>
            <a:r>
              <a:rPr lang="en-US"/>
              <a:t>16-Feb-21</a:t>
            </a:r>
            <a:endParaRPr lang="en-US" dirty="0"/>
          </a:p>
        </p:txBody>
      </p:sp>
      <p:sp>
        <p:nvSpPr>
          <p:cNvPr id="3" name="Footer Placeholder 2">
            <a:extLst>
              <a:ext uri="{FF2B5EF4-FFF2-40B4-BE49-F238E27FC236}">
                <a16:creationId xmlns:a16="http://schemas.microsoft.com/office/drawing/2014/main" id="{E5318FDA-7FC9-4D30-9951-F0136ACACB13}"/>
              </a:ext>
            </a:extLst>
          </p:cNvPr>
          <p:cNvSpPr>
            <a:spLocks noGrp="1"/>
          </p:cNvSpPr>
          <p:nvPr>
            <p:ph type="ftr" sz="quarter" idx="11"/>
          </p:nvPr>
        </p:nvSpPr>
        <p:spPr/>
        <p:txBody>
          <a:bodyPr/>
          <a:lstStyle/>
          <a:p>
            <a:r>
              <a:rPr lang="en-US"/>
              <a:t>UON-CHS MBChB IV Nephrology</a:t>
            </a:r>
            <a:endParaRPr lang="en-US" dirty="0"/>
          </a:p>
        </p:txBody>
      </p:sp>
      <p:sp>
        <p:nvSpPr>
          <p:cNvPr id="4" name="Slide Number Placeholder 3">
            <a:extLst>
              <a:ext uri="{FF2B5EF4-FFF2-40B4-BE49-F238E27FC236}">
                <a16:creationId xmlns:a16="http://schemas.microsoft.com/office/drawing/2014/main" id="{9E565EB1-6266-4453-BA16-0C5E65F10AEC}"/>
              </a:ext>
            </a:extLst>
          </p:cNvPr>
          <p:cNvSpPr>
            <a:spLocks noGrp="1"/>
          </p:cNvSpPr>
          <p:nvPr>
            <p:ph type="sldNum" sz="quarter" idx="12"/>
          </p:nvPr>
        </p:nvSpPr>
        <p:spPr/>
        <p:txBody>
          <a:bodyPr/>
          <a:lstStyle/>
          <a:p>
            <a:fld id="{3A98EE3D-8CD1-4C3F-BD1C-C98C9596463C}" type="slidenum">
              <a:rPr lang="en-US" smtClean="0"/>
              <a:t>23</a:t>
            </a:fld>
            <a:endParaRPr lang="en-US" dirty="0"/>
          </a:p>
        </p:txBody>
      </p:sp>
      <p:pic>
        <p:nvPicPr>
          <p:cNvPr id="10" name="Picture 9">
            <a:extLst>
              <a:ext uri="{FF2B5EF4-FFF2-40B4-BE49-F238E27FC236}">
                <a16:creationId xmlns:a16="http://schemas.microsoft.com/office/drawing/2014/main" id="{1CF1B777-1AA6-42F7-A74F-8ACB491B9996}"/>
              </a:ext>
            </a:extLst>
          </p:cNvPr>
          <p:cNvPicPr>
            <a:picLocks noChangeAspect="1"/>
          </p:cNvPicPr>
          <p:nvPr/>
        </p:nvPicPr>
        <p:blipFill rotWithShape="1">
          <a:blip r:embed="rId3"/>
          <a:srcRect l="18686" r="13884"/>
          <a:stretch/>
        </p:blipFill>
        <p:spPr>
          <a:xfrm>
            <a:off x="8239431" y="2589161"/>
            <a:ext cx="3451123" cy="2997200"/>
          </a:xfrm>
          <a:prstGeom prst="rect">
            <a:avLst/>
          </a:prstGeom>
        </p:spPr>
      </p:pic>
    </p:spTree>
    <p:extLst>
      <p:ext uri="{BB962C8B-B14F-4D97-AF65-F5344CB8AC3E}">
        <p14:creationId xmlns:p14="http://schemas.microsoft.com/office/powerpoint/2010/main" val="864532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ECCD-ACAD-4CE9-B1ED-722881018ACC}"/>
              </a:ext>
            </a:extLst>
          </p:cNvPr>
          <p:cNvSpPr>
            <a:spLocks noGrp="1"/>
          </p:cNvSpPr>
          <p:nvPr>
            <p:ph type="title"/>
          </p:nvPr>
        </p:nvSpPr>
        <p:spPr/>
        <p:txBody>
          <a:bodyPr/>
          <a:lstStyle/>
          <a:p>
            <a:r>
              <a:rPr lang="en-US" dirty="0"/>
              <a:t>Disorders of potassium</a:t>
            </a:r>
            <a:br>
              <a:rPr lang="en-US" dirty="0"/>
            </a:br>
            <a:r>
              <a:rPr lang="en-US" dirty="0"/>
              <a:t>Hyperkalemia - etiology</a:t>
            </a:r>
          </a:p>
        </p:txBody>
      </p:sp>
      <p:pic>
        <p:nvPicPr>
          <p:cNvPr id="14" name="Content Placeholder 13">
            <a:extLst>
              <a:ext uri="{FF2B5EF4-FFF2-40B4-BE49-F238E27FC236}">
                <a16:creationId xmlns:a16="http://schemas.microsoft.com/office/drawing/2014/main" id="{D2F78E19-04FB-44C6-8FCD-1B99E5A9DE7C}"/>
              </a:ext>
            </a:extLst>
          </p:cNvPr>
          <p:cNvPicPr>
            <a:picLocks noGrp="1" noChangeAspect="1"/>
          </p:cNvPicPr>
          <p:nvPr>
            <p:ph sz="half" idx="1"/>
          </p:nvPr>
        </p:nvPicPr>
        <p:blipFill>
          <a:blip r:embed="rId2"/>
          <a:stretch>
            <a:fillRect/>
          </a:stretch>
        </p:blipFill>
        <p:spPr>
          <a:xfrm>
            <a:off x="630299" y="1976285"/>
            <a:ext cx="5447706" cy="3884766"/>
          </a:xfrm>
        </p:spPr>
      </p:pic>
      <p:sp>
        <p:nvSpPr>
          <p:cNvPr id="4" name="Date Placeholder 3">
            <a:extLst>
              <a:ext uri="{FF2B5EF4-FFF2-40B4-BE49-F238E27FC236}">
                <a16:creationId xmlns:a16="http://schemas.microsoft.com/office/drawing/2014/main" id="{42E4EF57-0F9F-4B3D-BF35-8779B6799A67}"/>
              </a:ext>
            </a:extLst>
          </p:cNvPr>
          <p:cNvSpPr>
            <a:spLocks noGrp="1"/>
          </p:cNvSpPr>
          <p:nvPr>
            <p:ph type="dt" sz="half" idx="10"/>
          </p:nvPr>
        </p:nvSpPr>
        <p:spPr/>
        <p:txBody>
          <a:bodyPr/>
          <a:lstStyle/>
          <a:p>
            <a:r>
              <a:rPr lang="en-US"/>
              <a:t>16-Feb-21</a:t>
            </a:r>
            <a:endParaRPr lang="en-US" dirty="0"/>
          </a:p>
        </p:txBody>
      </p:sp>
      <p:sp>
        <p:nvSpPr>
          <p:cNvPr id="5" name="Footer Placeholder 4">
            <a:extLst>
              <a:ext uri="{FF2B5EF4-FFF2-40B4-BE49-F238E27FC236}">
                <a16:creationId xmlns:a16="http://schemas.microsoft.com/office/drawing/2014/main" id="{9BE26775-A31E-4814-BE46-A3186CAB3354}"/>
              </a:ext>
            </a:extLst>
          </p:cNvPr>
          <p:cNvSpPr>
            <a:spLocks noGrp="1"/>
          </p:cNvSpPr>
          <p:nvPr>
            <p:ph type="ftr" sz="quarter" idx="11"/>
          </p:nvPr>
        </p:nvSpPr>
        <p:spPr/>
        <p:txBody>
          <a:bodyPr/>
          <a:lstStyle/>
          <a:p>
            <a:r>
              <a:rPr lang="en-US"/>
              <a:t>UON-CHS MBChB IV Nephrology</a:t>
            </a:r>
            <a:endParaRPr lang="en-US" dirty="0"/>
          </a:p>
        </p:txBody>
      </p:sp>
      <p:sp>
        <p:nvSpPr>
          <p:cNvPr id="6" name="Slide Number Placeholder 5">
            <a:extLst>
              <a:ext uri="{FF2B5EF4-FFF2-40B4-BE49-F238E27FC236}">
                <a16:creationId xmlns:a16="http://schemas.microsoft.com/office/drawing/2014/main" id="{8FF68FF2-1ACD-4167-BD8F-6D891CAC3017}"/>
              </a:ext>
            </a:extLst>
          </p:cNvPr>
          <p:cNvSpPr>
            <a:spLocks noGrp="1"/>
          </p:cNvSpPr>
          <p:nvPr>
            <p:ph type="sldNum" sz="quarter" idx="12"/>
          </p:nvPr>
        </p:nvSpPr>
        <p:spPr/>
        <p:txBody>
          <a:bodyPr/>
          <a:lstStyle/>
          <a:p>
            <a:fld id="{3A98EE3D-8CD1-4C3F-BD1C-C98C9596463C}" type="slidenum">
              <a:rPr lang="en-US" smtClean="0"/>
              <a:t>24</a:t>
            </a:fld>
            <a:endParaRPr lang="en-US" dirty="0"/>
          </a:p>
        </p:txBody>
      </p:sp>
      <p:pic>
        <p:nvPicPr>
          <p:cNvPr id="20" name="Content Placeholder 19">
            <a:extLst>
              <a:ext uri="{FF2B5EF4-FFF2-40B4-BE49-F238E27FC236}">
                <a16:creationId xmlns:a16="http://schemas.microsoft.com/office/drawing/2014/main" id="{693E8B9C-E855-414B-B359-BD04DCA9761E}"/>
              </a:ext>
            </a:extLst>
          </p:cNvPr>
          <p:cNvPicPr>
            <a:picLocks noGrp="1" noChangeAspect="1"/>
          </p:cNvPicPr>
          <p:nvPr>
            <p:ph sz="half" idx="2"/>
          </p:nvPr>
        </p:nvPicPr>
        <p:blipFill>
          <a:blip r:embed="rId3"/>
          <a:stretch>
            <a:fillRect/>
          </a:stretch>
        </p:blipFill>
        <p:spPr>
          <a:xfrm>
            <a:off x="6281575" y="1717990"/>
            <a:ext cx="5329232" cy="4561853"/>
          </a:xfrm>
        </p:spPr>
      </p:pic>
    </p:spTree>
    <p:extLst>
      <p:ext uri="{BB962C8B-B14F-4D97-AF65-F5344CB8AC3E}">
        <p14:creationId xmlns:p14="http://schemas.microsoft.com/office/powerpoint/2010/main" val="3686292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7716-7E69-456E-997B-974FAA94F26C}"/>
              </a:ext>
            </a:extLst>
          </p:cNvPr>
          <p:cNvSpPr>
            <a:spLocks noGrp="1"/>
          </p:cNvSpPr>
          <p:nvPr>
            <p:ph type="title"/>
          </p:nvPr>
        </p:nvSpPr>
        <p:spPr/>
        <p:txBody>
          <a:bodyPr/>
          <a:lstStyle/>
          <a:p>
            <a:r>
              <a:rPr lang="en-US" dirty="0"/>
              <a:t>Disorders of potassium</a:t>
            </a:r>
            <a:br>
              <a:rPr lang="en-US" dirty="0"/>
            </a:br>
            <a:r>
              <a:rPr lang="en-US" dirty="0"/>
              <a:t>Hyperkalemia – clinical features</a:t>
            </a:r>
          </a:p>
        </p:txBody>
      </p:sp>
      <p:sp>
        <p:nvSpPr>
          <p:cNvPr id="3" name="Content Placeholder 2">
            <a:extLst>
              <a:ext uri="{FF2B5EF4-FFF2-40B4-BE49-F238E27FC236}">
                <a16:creationId xmlns:a16="http://schemas.microsoft.com/office/drawing/2014/main" id="{46B30FA7-E63B-47A3-8014-9144988C29ED}"/>
              </a:ext>
            </a:extLst>
          </p:cNvPr>
          <p:cNvSpPr>
            <a:spLocks noGrp="1"/>
          </p:cNvSpPr>
          <p:nvPr>
            <p:ph sz="half" idx="1"/>
          </p:nvPr>
        </p:nvSpPr>
        <p:spPr/>
        <p:txBody>
          <a:bodyPr/>
          <a:lstStyle/>
          <a:p>
            <a:r>
              <a:rPr lang="en-US" dirty="0"/>
              <a:t>Hyperkalemia partially depolarizes the cell membrane</a:t>
            </a:r>
          </a:p>
          <a:p>
            <a:r>
              <a:rPr lang="en-US" dirty="0"/>
              <a:t>Weakness</a:t>
            </a:r>
          </a:p>
          <a:p>
            <a:r>
              <a:rPr lang="en-US" dirty="0"/>
              <a:t>Paralysis </a:t>
            </a:r>
          </a:p>
          <a:p>
            <a:r>
              <a:rPr lang="en-US" dirty="0"/>
              <a:t>Hypoventilation </a:t>
            </a:r>
          </a:p>
          <a:p>
            <a:endParaRPr lang="en-US" dirty="0"/>
          </a:p>
        </p:txBody>
      </p:sp>
      <p:sp>
        <p:nvSpPr>
          <p:cNvPr id="5" name="Date Placeholder 4">
            <a:extLst>
              <a:ext uri="{FF2B5EF4-FFF2-40B4-BE49-F238E27FC236}">
                <a16:creationId xmlns:a16="http://schemas.microsoft.com/office/drawing/2014/main" id="{FA70F6D5-D0C0-4AEB-8190-040ECF986672}"/>
              </a:ext>
            </a:extLst>
          </p:cNvPr>
          <p:cNvSpPr>
            <a:spLocks noGrp="1"/>
          </p:cNvSpPr>
          <p:nvPr>
            <p:ph type="dt" sz="half" idx="10"/>
          </p:nvPr>
        </p:nvSpPr>
        <p:spPr/>
        <p:txBody>
          <a:bodyPr/>
          <a:lstStyle/>
          <a:p>
            <a:r>
              <a:rPr lang="en-US"/>
              <a:t>16-Feb-21</a:t>
            </a:r>
            <a:endParaRPr lang="en-US" dirty="0"/>
          </a:p>
        </p:txBody>
      </p:sp>
      <p:sp>
        <p:nvSpPr>
          <p:cNvPr id="6" name="Footer Placeholder 5">
            <a:extLst>
              <a:ext uri="{FF2B5EF4-FFF2-40B4-BE49-F238E27FC236}">
                <a16:creationId xmlns:a16="http://schemas.microsoft.com/office/drawing/2014/main" id="{7EC143F2-C2B1-4F17-8FC0-62BFFA10C446}"/>
              </a:ext>
            </a:extLst>
          </p:cNvPr>
          <p:cNvSpPr>
            <a:spLocks noGrp="1"/>
          </p:cNvSpPr>
          <p:nvPr>
            <p:ph type="ftr" sz="quarter" idx="11"/>
          </p:nvPr>
        </p:nvSpPr>
        <p:spPr/>
        <p:txBody>
          <a:bodyPr/>
          <a:lstStyle/>
          <a:p>
            <a:r>
              <a:rPr lang="en-US"/>
              <a:t>UON-CHS MBChB IV Nephrology</a:t>
            </a:r>
            <a:endParaRPr lang="en-US" dirty="0"/>
          </a:p>
        </p:txBody>
      </p:sp>
      <p:sp>
        <p:nvSpPr>
          <p:cNvPr id="7" name="Slide Number Placeholder 6">
            <a:extLst>
              <a:ext uri="{FF2B5EF4-FFF2-40B4-BE49-F238E27FC236}">
                <a16:creationId xmlns:a16="http://schemas.microsoft.com/office/drawing/2014/main" id="{FFC8B8CC-0C14-4239-8F1F-FFD1C255BB55}"/>
              </a:ext>
            </a:extLst>
          </p:cNvPr>
          <p:cNvSpPr>
            <a:spLocks noGrp="1"/>
          </p:cNvSpPr>
          <p:nvPr>
            <p:ph type="sldNum" sz="quarter" idx="12"/>
          </p:nvPr>
        </p:nvSpPr>
        <p:spPr/>
        <p:txBody>
          <a:bodyPr/>
          <a:lstStyle/>
          <a:p>
            <a:fld id="{3A98EE3D-8CD1-4C3F-BD1C-C98C9596463C}" type="slidenum">
              <a:rPr lang="en-US" smtClean="0"/>
              <a:t>25</a:t>
            </a:fld>
            <a:endParaRPr lang="en-US" dirty="0"/>
          </a:p>
        </p:txBody>
      </p:sp>
      <p:pic>
        <p:nvPicPr>
          <p:cNvPr id="12" name="Content Placeholder 4">
            <a:extLst>
              <a:ext uri="{FF2B5EF4-FFF2-40B4-BE49-F238E27FC236}">
                <a16:creationId xmlns:a16="http://schemas.microsoft.com/office/drawing/2014/main" id="{E6ACDDB2-2361-45DD-890A-55DBC820D40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034943" y="1417485"/>
            <a:ext cx="4321315" cy="5079691"/>
          </a:xfrm>
        </p:spPr>
      </p:pic>
    </p:spTree>
    <p:extLst>
      <p:ext uri="{BB962C8B-B14F-4D97-AF65-F5344CB8AC3E}">
        <p14:creationId xmlns:p14="http://schemas.microsoft.com/office/powerpoint/2010/main" val="3561783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67C6-199C-4BEA-8C1E-BFF7FB9C12EB}"/>
              </a:ext>
            </a:extLst>
          </p:cNvPr>
          <p:cNvSpPr>
            <a:spLocks noGrp="1"/>
          </p:cNvSpPr>
          <p:nvPr>
            <p:ph type="title"/>
          </p:nvPr>
        </p:nvSpPr>
        <p:spPr/>
        <p:txBody>
          <a:bodyPr/>
          <a:lstStyle/>
          <a:p>
            <a:r>
              <a:rPr lang="en-US" dirty="0"/>
              <a:t>Disorders of potassium</a:t>
            </a:r>
            <a:br>
              <a:rPr lang="en-US" dirty="0"/>
            </a:br>
            <a:r>
              <a:rPr lang="en-US" dirty="0"/>
              <a:t>Hyperkalemia – Evaluation and management</a:t>
            </a:r>
          </a:p>
        </p:txBody>
      </p:sp>
      <p:sp>
        <p:nvSpPr>
          <p:cNvPr id="9" name="Content Placeholder 8">
            <a:extLst>
              <a:ext uri="{FF2B5EF4-FFF2-40B4-BE49-F238E27FC236}">
                <a16:creationId xmlns:a16="http://schemas.microsoft.com/office/drawing/2014/main" id="{DF05BEFB-1ECA-412C-AD82-CA7BCE3A976D}"/>
              </a:ext>
            </a:extLst>
          </p:cNvPr>
          <p:cNvSpPr>
            <a:spLocks noGrp="1"/>
          </p:cNvSpPr>
          <p:nvPr>
            <p:ph idx="1"/>
          </p:nvPr>
        </p:nvSpPr>
        <p:spPr/>
        <p:txBody>
          <a:bodyPr>
            <a:normAutofit/>
          </a:bodyPr>
          <a:lstStyle/>
          <a:p>
            <a:pPr algn="l">
              <a:buFont typeface="Arial" panose="020B0604020202020204" pitchFamily="34" charset="0"/>
              <a:buChar char="•"/>
            </a:pPr>
            <a:r>
              <a:rPr lang="en-US" b="0" i="0" dirty="0">
                <a:solidFill>
                  <a:srgbClr val="505050"/>
                </a:solidFill>
                <a:effectLst/>
                <a:latin typeface="Helvetica" panose="020B0604020202020204" pitchFamily="34" charset="0"/>
              </a:rPr>
              <a:t>CKD: risk is inversely related to GFR, increasing substantially at &lt;30 mL/min/1.73 m</a:t>
            </a:r>
            <a:r>
              <a:rPr lang="en-US" b="0" i="0" baseline="30000" dirty="0">
                <a:solidFill>
                  <a:srgbClr val="505050"/>
                </a:solidFill>
                <a:effectLst/>
                <a:latin typeface="Helvetica" panose="020B0604020202020204" pitchFamily="34" charset="0"/>
              </a:rPr>
              <a:t>2</a:t>
            </a:r>
            <a:endParaRPr lang="en-US" b="0" i="0" dirty="0">
              <a:solidFill>
                <a:srgbClr val="505050"/>
              </a:solidFill>
              <a:effectLst/>
              <a:latin typeface="Helvetica" panose="020B0604020202020204" pitchFamily="34" charset="0"/>
            </a:endParaRPr>
          </a:p>
          <a:p>
            <a:pPr algn="l">
              <a:buFont typeface="Arial" panose="020B0604020202020204" pitchFamily="34" charset="0"/>
              <a:buChar char="•"/>
            </a:pPr>
            <a:r>
              <a:rPr lang="en-US" b="0" i="0" dirty="0">
                <a:solidFill>
                  <a:srgbClr val="505050"/>
                </a:solidFill>
                <a:effectLst/>
                <a:latin typeface="Helvetica" panose="020B0604020202020204" pitchFamily="34" charset="0"/>
              </a:rPr>
              <a:t>Acute kidney injury (particularly when oligo-anuric)</a:t>
            </a:r>
          </a:p>
          <a:p>
            <a:pPr algn="l">
              <a:buFont typeface="Arial" panose="020B0604020202020204" pitchFamily="34" charset="0"/>
              <a:buChar char="•"/>
            </a:pPr>
            <a:r>
              <a:rPr lang="en-US" b="0" i="0" dirty="0">
                <a:solidFill>
                  <a:srgbClr val="505050"/>
                </a:solidFill>
                <a:effectLst/>
                <a:latin typeface="Helvetica" panose="020B0604020202020204" pitchFamily="34" charset="0"/>
              </a:rPr>
              <a:t>Diabetes Mellitus</a:t>
            </a:r>
          </a:p>
          <a:p>
            <a:pPr algn="l">
              <a:buFont typeface="Arial" panose="020B0604020202020204" pitchFamily="34" charset="0"/>
              <a:buChar char="•"/>
            </a:pPr>
            <a:r>
              <a:rPr lang="en-US" b="0" i="0" dirty="0">
                <a:solidFill>
                  <a:srgbClr val="505050"/>
                </a:solidFill>
                <a:effectLst/>
                <a:latin typeface="Helvetica" panose="020B0604020202020204" pitchFamily="34" charset="0"/>
              </a:rPr>
              <a:t>Decompensated congestive heart failure</a:t>
            </a:r>
          </a:p>
          <a:p>
            <a:pPr algn="l">
              <a:buFont typeface="Arial" panose="020B0604020202020204" pitchFamily="34" charset="0"/>
              <a:buChar char="•"/>
            </a:pPr>
            <a:r>
              <a:rPr lang="en-US" b="0" i="0" dirty="0">
                <a:solidFill>
                  <a:srgbClr val="505050"/>
                </a:solidFill>
                <a:effectLst/>
                <a:latin typeface="Helvetica" panose="020B0604020202020204" pitchFamily="34" charset="0"/>
              </a:rPr>
              <a:t>Medications</a:t>
            </a:r>
          </a:p>
          <a:p>
            <a:pPr algn="l">
              <a:buFont typeface="Arial" panose="020B0604020202020204" pitchFamily="34" charset="0"/>
              <a:buChar char="•"/>
            </a:pPr>
            <a:r>
              <a:rPr lang="en-US" b="0" i="0" dirty="0">
                <a:solidFill>
                  <a:srgbClr val="505050"/>
                </a:solidFill>
                <a:effectLst/>
                <a:latin typeface="Helvetica" panose="020B0604020202020204" pitchFamily="34" charset="0"/>
              </a:rPr>
              <a:t>K</a:t>
            </a:r>
            <a:r>
              <a:rPr lang="en-US" b="0" i="0" baseline="30000" dirty="0">
                <a:solidFill>
                  <a:srgbClr val="505050"/>
                </a:solidFill>
                <a:effectLst/>
                <a:latin typeface="Helvetica" panose="020B0604020202020204" pitchFamily="34" charset="0"/>
              </a:rPr>
              <a:t>+</a:t>
            </a:r>
            <a:r>
              <a:rPr lang="en-US" b="0" i="0" dirty="0">
                <a:solidFill>
                  <a:srgbClr val="505050"/>
                </a:solidFill>
                <a:effectLst/>
                <a:latin typeface="Helvetica" panose="020B0604020202020204" pitchFamily="34" charset="0"/>
              </a:rPr>
              <a:t> supplements, some salt substitutes or herbal remedies, and K</a:t>
            </a:r>
            <a:r>
              <a:rPr lang="en-US" b="0" i="0" baseline="30000" dirty="0">
                <a:solidFill>
                  <a:srgbClr val="505050"/>
                </a:solidFill>
                <a:effectLst/>
                <a:latin typeface="Helvetica" panose="020B0604020202020204" pitchFamily="34" charset="0"/>
              </a:rPr>
              <a:t>+</a:t>
            </a:r>
            <a:r>
              <a:rPr lang="en-US" b="0" i="0" dirty="0">
                <a:solidFill>
                  <a:srgbClr val="505050"/>
                </a:solidFill>
                <a:effectLst/>
                <a:latin typeface="Helvetica" panose="020B0604020202020204" pitchFamily="34" charset="0"/>
              </a:rPr>
              <a:t>-enriched foods in the setting of diminished kidney excretion</a:t>
            </a:r>
          </a:p>
          <a:p>
            <a:endParaRPr lang="en-US" dirty="0"/>
          </a:p>
        </p:txBody>
      </p:sp>
      <p:sp>
        <p:nvSpPr>
          <p:cNvPr id="5" name="Date Placeholder 4">
            <a:extLst>
              <a:ext uri="{FF2B5EF4-FFF2-40B4-BE49-F238E27FC236}">
                <a16:creationId xmlns:a16="http://schemas.microsoft.com/office/drawing/2014/main" id="{27922141-F6FE-48B9-8605-79CF077AE424}"/>
              </a:ext>
            </a:extLst>
          </p:cNvPr>
          <p:cNvSpPr>
            <a:spLocks noGrp="1"/>
          </p:cNvSpPr>
          <p:nvPr>
            <p:ph type="dt" sz="half" idx="10"/>
          </p:nvPr>
        </p:nvSpPr>
        <p:spPr/>
        <p:txBody>
          <a:bodyPr/>
          <a:lstStyle/>
          <a:p>
            <a:r>
              <a:rPr lang="en-US"/>
              <a:t>16-Feb-21</a:t>
            </a:r>
            <a:endParaRPr lang="en-US" dirty="0"/>
          </a:p>
        </p:txBody>
      </p:sp>
      <p:sp>
        <p:nvSpPr>
          <p:cNvPr id="6" name="Footer Placeholder 5">
            <a:extLst>
              <a:ext uri="{FF2B5EF4-FFF2-40B4-BE49-F238E27FC236}">
                <a16:creationId xmlns:a16="http://schemas.microsoft.com/office/drawing/2014/main" id="{6F2A24A7-9081-4907-82E9-04D879483D16}"/>
              </a:ext>
            </a:extLst>
          </p:cNvPr>
          <p:cNvSpPr>
            <a:spLocks noGrp="1"/>
          </p:cNvSpPr>
          <p:nvPr>
            <p:ph type="ftr" sz="quarter" idx="11"/>
          </p:nvPr>
        </p:nvSpPr>
        <p:spPr/>
        <p:txBody>
          <a:bodyPr/>
          <a:lstStyle/>
          <a:p>
            <a:r>
              <a:rPr lang="en-US"/>
              <a:t>UON-CHS MBChB IV Nephrology</a:t>
            </a:r>
            <a:endParaRPr lang="en-US" dirty="0"/>
          </a:p>
        </p:txBody>
      </p:sp>
      <p:sp>
        <p:nvSpPr>
          <p:cNvPr id="7" name="Slide Number Placeholder 6">
            <a:extLst>
              <a:ext uri="{FF2B5EF4-FFF2-40B4-BE49-F238E27FC236}">
                <a16:creationId xmlns:a16="http://schemas.microsoft.com/office/drawing/2014/main" id="{95A39490-E498-4531-96F8-EDB5527E103F}"/>
              </a:ext>
            </a:extLst>
          </p:cNvPr>
          <p:cNvSpPr>
            <a:spLocks noGrp="1"/>
          </p:cNvSpPr>
          <p:nvPr>
            <p:ph type="sldNum" sz="quarter" idx="12"/>
          </p:nvPr>
        </p:nvSpPr>
        <p:spPr/>
        <p:txBody>
          <a:bodyPr/>
          <a:lstStyle/>
          <a:p>
            <a:fld id="{3A98EE3D-8CD1-4C3F-BD1C-C98C9596463C}" type="slidenum">
              <a:rPr lang="en-US" smtClean="0"/>
              <a:t>26</a:t>
            </a:fld>
            <a:endParaRPr lang="en-US" dirty="0"/>
          </a:p>
        </p:txBody>
      </p:sp>
      <p:sp>
        <p:nvSpPr>
          <p:cNvPr id="8" name="Text Placeholder 7">
            <a:extLst>
              <a:ext uri="{FF2B5EF4-FFF2-40B4-BE49-F238E27FC236}">
                <a16:creationId xmlns:a16="http://schemas.microsoft.com/office/drawing/2014/main" id="{E4BBAC79-D22D-4589-80CE-DF0C0FB838A9}"/>
              </a:ext>
            </a:extLst>
          </p:cNvPr>
          <p:cNvSpPr>
            <a:spLocks noGrp="1"/>
          </p:cNvSpPr>
          <p:nvPr>
            <p:ph type="body" idx="4294967295"/>
          </p:nvPr>
        </p:nvSpPr>
        <p:spPr>
          <a:xfrm>
            <a:off x="0" y="1763713"/>
            <a:ext cx="5194300" cy="558800"/>
          </a:xfrm>
        </p:spPr>
        <p:txBody>
          <a:bodyPr/>
          <a:lstStyle/>
          <a:p>
            <a:pPr algn="ctr"/>
            <a:r>
              <a:rPr lang="en-US" u="sng" dirty="0"/>
              <a:t>Risk factors</a:t>
            </a:r>
          </a:p>
        </p:txBody>
      </p:sp>
    </p:spTree>
    <p:extLst>
      <p:ext uri="{BB962C8B-B14F-4D97-AF65-F5344CB8AC3E}">
        <p14:creationId xmlns:p14="http://schemas.microsoft.com/office/powerpoint/2010/main" val="3779795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3246295-4D9D-4A21-8726-8837BE851401}"/>
              </a:ext>
            </a:extLst>
          </p:cNvPr>
          <p:cNvSpPr>
            <a:spLocks noGrp="1"/>
          </p:cNvSpPr>
          <p:nvPr>
            <p:ph type="title"/>
          </p:nvPr>
        </p:nvSpPr>
        <p:spPr>
          <a:xfrm>
            <a:off x="581192" y="702156"/>
            <a:ext cx="11029616" cy="841509"/>
          </a:xfrm>
        </p:spPr>
        <p:txBody>
          <a:bodyPr>
            <a:normAutofit fontScale="90000"/>
          </a:bodyPr>
          <a:lstStyle/>
          <a:p>
            <a:r>
              <a:rPr lang="en-US" dirty="0"/>
              <a:t>Disorders of potassium</a:t>
            </a:r>
            <a:br>
              <a:rPr lang="en-US" dirty="0"/>
            </a:br>
            <a:r>
              <a:rPr lang="en-US" dirty="0"/>
              <a:t>Hyperkalemia- Management</a:t>
            </a:r>
          </a:p>
        </p:txBody>
      </p:sp>
      <p:pic>
        <p:nvPicPr>
          <p:cNvPr id="13" name="Content Placeholder 12">
            <a:extLst>
              <a:ext uri="{FF2B5EF4-FFF2-40B4-BE49-F238E27FC236}">
                <a16:creationId xmlns:a16="http://schemas.microsoft.com/office/drawing/2014/main" id="{FC4A9617-CB7C-434D-868F-29DB13EF2CF3}"/>
              </a:ext>
            </a:extLst>
          </p:cNvPr>
          <p:cNvPicPr>
            <a:picLocks noGrp="1" noChangeAspect="1"/>
          </p:cNvPicPr>
          <p:nvPr>
            <p:ph idx="1"/>
          </p:nvPr>
        </p:nvPicPr>
        <p:blipFill>
          <a:blip r:embed="rId2"/>
          <a:stretch>
            <a:fillRect/>
          </a:stretch>
        </p:blipFill>
        <p:spPr>
          <a:xfrm>
            <a:off x="2470583" y="1543665"/>
            <a:ext cx="7250834" cy="4944233"/>
          </a:xfrm>
        </p:spPr>
      </p:pic>
      <p:sp>
        <p:nvSpPr>
          <p:cNvPr id="7" name="Date Placeholder 6">
            <a:extLst>
              <a:ext uri="{FF2B5EF4-FFF2-40B4-BE49-F238E27FC236}">
                <a16:creationId xmlns:a16="http://schemas.microsoft.com/office/drawing/2014/main" id="{CB733BC3-D584-43A3-B377-00747230B72D}"/>
              </a:ext>
            </a:extLst>
          </p:cNvPr>
          <p:cNvSpPr>
            <a:spLocks noGrp="1"/>
          </p:cNvSpPr>
          <p:nvPr>
            <p:ph type="dt" sz="half" idx="10"/>
          </p:nvPr>
        </p:nvSpPr>
        <p:spPr/>
        <p:txBody>
          <a:bodyPr/>
          <a:lstStyle/>
          <a:p>
            <a:r>
              <a:rPr lang="en-US"/>
              <a:t>16-Feb-21</a:t>
            </a:r>
            <a:endParaRPr lang="en-US" dirty="0"/>
          </a:p>
        </p:txBody>
      </p:sp>
      <p:sp>
        <p:nvSpPr>
          <p:cNvPr id="8" name="Footer Placeholder 7">
            <a:extLst>
              <a:ext uri="{FF2B5EF4-FFF2-40B4-BE49-F238E27FC236}">
                <a16:creationId xmlns:a16="http://schemas.microsoft.com/office/drawing/2014/main" id="{3E5BB423-FBE1-4F7F-B6BF-9C9853323C41}"/>
              </a:ext>
            </a:extLst>
          </p:cNvPr>
          <p:cNvSpPr>
            <a:spLocks noGrp="1"/>
          </p:cNvSpPr>
          <p:nvPr>
            <p:ph type="ftr" sz="quarter" idx="11"/>
          </p:nvPr>
        </p:nvSpPr>
        <p:spPr/>
        <p:txBody>
          <a:bodyPr/>
          <a:lstStyle/>
          <a:p>
            <a:r>
              <a:rPr lang="en-US"/>
              <a:t>UON-CHS MBChB IV Nephrology</a:t>
            </a:r>
            <a:endParaRPr lang="en-US" dirty="0"/>
          </a:p>
        </p:txBody>
      </p:sp>
      <p:sp>
        <p:nvSpPr>
          <p:cNvPr id="9" name="Slide Number Placeholder 8">
            <a:extLst>
              <a:ext uri="{FF2B5EF4-FFF2-40B4-BE49-F238E27FC236}">
                <a16:creationId xmlns:a16="http://schemas.microsoft.com/office/drawing/2014/main" id="{F259AC31-0DE0-411D-B942-49075F639AD7}"/>
              </a:ext>
            </a:extLst>
          </p:cNvPr>
          <p:cNvSpPr>
            <a:spLocks noGrp="1"/>
          </p:cNvSpPr>
          <p:nvPr>
            <p:ph type="sldNum" sz="quarter" idx="12"/>
          </p:nvPr>
        </p:nvSpPr>
        <p:spPr/>
        <p:txBody>
          <a:bodyPr/>
          <a:lstStyle/>
          <a:p>
            <a:fld id="{3A98EE3D-8CD1-4C3F-BD1C-C98C9596463C}" type="slidenum">
              <a:rPr lang="en-US" smtClean="0"/>
              <a:t>27</a:t>
            </a:fld>
            <a:endParaRPr lang="en-US" dirty="0"/>
          </a:p>
        </p:txBody>
      </p:sp>
    </p:spTree>
    <p:extLst>
      <p:ext uri="{BB962C8B-B14F-4D97-AF65-F5344CB8AC3E}">
        <p14:creationId xmlns:p14="http://schemas.microsoft.com/office/powerpoint/2010/main" val="2203729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0F58F-29C5-4CB3-8110-7FB242E390D7}"/>
              </a:ext>
            </a:extLst>
          </p:cNvPr>
          <p:cNvSpPr>
            <a:spLocks noGrp="1"/>
          </p:cNvSpPr>
          <p:nvPr>
            <p:ph type="title"/>
          </p:nvPr>
        </p:nvSpPr>
        <p:spPr>
          <a:xfrm>
            <a:off x="581192" y="702156"/>
            <a:ext cx="11029616" cy="1028321"/>
          </a:xfrm>
        </p:spPr>
        <p:txBody>
          <a:bodyPr>
            <a:normAutofit/>
          </a:bodyPr>
          <a:lstStyle/>
          <a:p>
            <a:r>
              <a:rPr lang="en-US" dirty="0"/>
              <a:t>Disorders of potassium</a:t>
            </a:r>
            <a:br>
              <a:rPr lang="en-US" dirty="0"/>
            </a:br>
            <a:r>
              <a:rPr lang="en-US" dirty="0"/>
              <a:t>Hyperkalemia – Management of acute hyperkalemia</a:t>
            </a:r>
          </a:p>
        </p:txBody>
      </p:sp>
      <p:pic>
        <p:nvPicPr>
          <p:cNvPr id="8" name="Content Placeholder 7">
            <a:extLst>
              <a:ext uri="{FF2B5EF4-FFF2-40B4-BE49-F238E27FC236}">
                <a16:creationId xmlns:a16="http://schemas.microsoft.com/office/drawing/2014/main" id="{CE5F3F50-F289-4B96-ABBA-C640EBBA0D76}"/>
              </a:ext>
            </a:extLst>
          </p:cNvPr>
          <p:cNvPicPr>
            <a:picLocks noGrp="1" noChangeAspect="1"/>
          </p:cNvPicPr>
          <p:nvPr>
            <p:ph idx="1"/>
          </p:nvPr>
        </p:nvPicPr>
        <p:blipFill rotWithShape="1">
          <a:blip r:embed="rId2"/>
          <a:srcRect l="5118" t="5002" r="5075" b="5638"/>
          <a:stretch/>
        </p:blipFill>
        <p:spPr>
          <a:xfrm>
            <a:off x="2104103" y="1907459"/>
            <a:ext cx="7590503" cy="4248386"/>
          </a:xfrm>
        </p:spPr>
      </p:pic>
      <p:sp>
        <p:nvSpPr>
          <p:cNvPr id="4" name="Date Placeholder 3">
            <a:extLst>
              <a:ext uri="{FF2B5EF4-FFF2-40B4-BE49-F238E27FC236}">
                <a16:creationId xmlns:a16="http://schemas.microsoft.com/office/drawing/2014/main" id="{23DA21F7-E057-4BC8-A4AD-7326E9730F32}"/>
              </a:ext>
            </a:extLst>
          </p:cNvPr>
          <p:cNvSpPr>
            <a:spLocks noGrp="1"/>
          </p:cNvSpPr>
          <p:nvPr>
            <p:ph type="dt" sz="half" idx="10"/>
          </p:nvPr>
        </p:nvSpPr>
        <p:spPr/>
        <p:txBody>
          <a:bodyPr/>
          <a:lstStyle/>
          <a:p>
            <a:r>
              <a:rPr lang="en-US"/>
              <a:t>16-Feb-21</a:t>
            </a:r>
            <a:endParaRPr lang="en-US" dirty="0"/>
          </a:p>
        </p:txBody>
      </p:sp>
      <p:sp>
        <p:nvSpPr>
          <p:cNvPr id="5" name="Footer Placeholder 4">
            <a:extLst>
              <a:ext uri="{FF2B5EF4-FFF2-40B4-BE49-F238E27FC236}">
                <a16:creationId xmlns:a16="http://schemas.microsoft.com/office/drawing/2014/main" id="{4EF332D5-AFBD-423E-8DE6-83A3ABD2D08D}"/>
              </a:ext>
            </a:extLst>
          </p:cNvPr>
          <p:cNvSpPr>
            <a:spLocks noGrp="1"/>
          </p:cNvSpPr>
          <p:nvPr>
            <p:ph type="ftr" sz="quarter" idx="11"/>
          </p:nvPr>
        </p:nvSpPr>
        <p:spPr/>
        <p:txBody>
          <a:bodyPr/>
          <a:lstStyle/>
          <a:p>
            <a:r>
              <a:rPr lang="en-US"/>
              <a:t>UON-CHS MBChB IV Nephrology</a:t>
            </a:r>
            <a:endParaRPr lang="en-US" dirty="0"/>
          </a:p>
        </p:txBody>
      </p:sp>
      <p:sp>
        <p:nvSpPr>
          <p:cNvPr id="6" name="Slide Number Placeholder 5">
            <a:extLst>
              <a:ext uri="{FF2B5EF4-FFF2-40B4-BE49-F238E27FC236}">
                <a16:creationId xmlns:a16="http://schemas.microsoft.com/office/drawing/2014/main" id="{B671F114-403D-43D4-9BA9-98B7A7A49656}"/>
              </a:ext>
            </a:extLst>
          </p:cNvPr>
          <p:cNvSpPr>
            <a:spLocks noGrp="1"/>
          </p:cNvSpPr>
          <p:nvPr>
            <p:ph type="sldNum" sz="quarter" idx="12"/>
          </p:nvPr>
        </p:nvSpPr>
        <p:spPr/>
        <p:txBody>
          <a:bodyPr/>
          <a:lstStyle/>
          <a:p>
            <a:fld id="{3A98EE3D-8CD1-4C3F-BD1C-C98C9596463C}" type="slidenum">
              <a:rPr lang="en-US" smtClean="0"/>
              <a:t>28</a:t>
            </a:fld>
            <a:endParaRPr lang="en-US" dirty="0"/>
          </a:p>
        </p:txBody>
      </p:sp>
    </p:spTree>
    <p:extLst>
      <p:ext uri="{BB962C8B-B14F-4D97-AF65-F5344CB8AC3E}">
        <p14:creationId xmlns:p14="http://schemas.microsoft.com/office/powerpoint/2010/main" val="4174860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9F45-0034-4D9E-91B3-AB472563A5C5}"/>
              </a:ext>
            </a:extLst>
          </p:cNvPr>
          <p:cNvSpPr>
            <a:spLocks noGrp="1"/>
          </p:cNvSpPr>
          <p:nvPr>
            <p:ph type="title"/>
          </p:nvPr>
        </p:nvSpPr>
        <p:spPr/>
        <p:txBody>
          <a:bodyPr/>
          <a:lstStyle/>
          <a:p>
            <a:r>
              <a:rPr lang="en-US" dirty="0"/>
              <a:t>Disorders of potassium</a:t>
            </a:r>
            <a:br>
              <a:rPr lang="en-US" dirty="0"/>
            </a:br>
            <a:r>
              <a:rPr lang="en-US" dirty="0"/>
              <a:t>Hypokalemia</a:t>
            </a:r>
          </a:p>
        </p:txBody>
      </p:sp>
      <p:sp>
        <p:nvSpPr>
          <p:cNvPr id="3" name="Content Placeholder 2">
            <a:extLst>
              <a:ext uri="{FF2B5EF4-FFF2-40B4-BE49-F238E27FC236}">
                <a16:creationId xmlns:a16="http://schemas.microsoft.com/office/drawing/2014/main" id="{65C37CBE-8CF3-4CFC-91D4-4FD276E4CDA8}"/>
              </a:ext>
            </a:extLst>
          </p:cNvPr>
          <p:cNvSpPr>
            <a:spLocks noGrp="1"/>
          </p:cNvSpPr>
          <p:nvPr>
            <p:ph sz="half" idx="1"/>
          </p:nvPr>
        </p:nvSpPr>
        <p:spPr/>
        <p:txBody>
          <a:bodyPr/>
          <a:lstStyle/>
          <a:p>
            <a:r>
              <a:rPr lang="en-US" dirty="0"/>
              <a:t>Mainly results from:</a:t>
            </a:r>
          </a:p>
          <a:p>
            <a:pPr lvl="1"/>
            <a:r>
              <a:rPr lang="en-US" dirty="0"/>
              <a:t>Decreased net intake</a:t>
            </a:r>
          </a:p>
          <a:p>
            <a:pPr lvl="1"/>
            <a:r>
              <a:rPr lang="en-US" dirty="0"/>
              <a:t>Shift into cells</a:t>
            </a:r>
          </a:p>
          <a:p>
            <a:pPr lvl="1"/>
            <a:r>
              <a:rPr lang="en-US" dirty="0"/>
              <a:t>Increased net loss</a:t>
            </a:r>
          </a:p>
        </p:txBody>
      </p:sp>
      <p:pic>
        <p:nvPicPr>
          <p:cNvPr id="11" name="Content Placeholder 10">
            <a:extLst>
              <a:ext uri="{FF2B5EF4-FFF2-40B4-BE49-F238E27FC236}">
                <a16:creationId xmlns:a16="http://schemas.microsoft.com/office/drawing/2014/main" id="{9CB0835F-AE71-4739-BD2E-21DF3BF71C38}"/>
              </a:ext>
            </a:extLst>
          </p:cNvPr>
          <p:cNvPicPr>
            <a:picLocks noGrp="1" noChangeAspect="1"/>
          </p:cNvPicPr>
          <p:nvPr>
            <p:ph sz="half" idx="2"/>
          </p:nvPr>
        </p:nvPicPr>
        <p:blipFill>
          <a:blip r:embed="rId2"/>
          <a:stretch>
            <a:fillRect/>
          </a:stretch>
        </p:blipFill>
        <p:spPr>
          <a:xfrm>
            <a:off x="5775960" y="563517"/>
            <a:ext cx="5944091" cy="6285930"/>
          </a:xfrm>
        </p:spPr>
      </p:pic>
      <p:sp>
        <p:nvSpPr>
          <p:cNvPr id="4" name="Date Placeholder 3">
            <a:extLst>
              <a:ext uri="{FF2B5EF4-FFF2-40B4-BE49-F238E27FC236}">
                <a16:creationId xmlns:a16="http://schemas.microsoft.com/office/drawing/2014/main" id="{C950A667-E8C7-48B1-BE41-B3DEEBBDE31F}"/>
              </a:ext>
            </a:extLst>
          </p:cNvPr>
          <p:cNvSpPr>
            <a:spLocks noGrp="1"/>
          </p:cNvSpPr>
          <p:nvPr>
            <p:ph type="dt" sz="half" idx="10"/>
          </p:nvPr>
        </p:nvSpPr>
        <p:spPr/>
        <p:txBody>
          <a:bodyPr/>
          <a:lstStyle/>
          <a:p>
            <a:r>
              <a:rPr lang="en-US"/>
              <a:t>16-Feb-21</a:t>
            </a:r>
            <a:endParaRPr lang="en-US" dirty="0"/>
          </a:p>
        </p:txBody>
      </p:sp>
      <p:sp>
        <p:nvSpPr>
          <p:cNvPr id="5" name="Footer Placeholder 4">
            <a:extLst>
              <a:ext uri="{FF2B5EF4-FFF2-40B4-BE49-F238E27FC236}">
                <a16:creationId xmlns:a16="http://schemas.microsoft.com/office/drawing/2014/main" id="{9578AE6B-BC25-4966-9F77-CEC9732A56D9}"/>
              </a:ext>
            </a:extLst>
          </p:cNvPr>
          <p:cNvSpPr>
            <a:spLocks noGrp="1"/>
          </p:cNvSpPr>
          <p:nvPr>
            <p:ph type="ftr" sz="quarter" idx="11"/>
          </p:nvPr>
        </p:nvSpPr>
        <p:spPr/>
        <p:txBody>
          <a:bodyPr/>
          <a:lstStyle/>
          <a:p>
            <a:r>
              <a:rPr lang="en-US"/>
              <a:t>UON-CHS MBChB IV Nephrology</a:t>
            </a:r>
            <a:endParaRPr lang="en-US" dirty="0"/>
          </a:p>
        </p:txBody>
      </p:sp>
      <p:sp>
        <p:nvSpPr>
          <p:cNvPr id="6" name="Slide Number Placeholder 5">
            <a:extLst>
              <a:ext uri="{FF2B5EF4-FFF2-40B4-BE49-F238E27FC236}">
                <a16:creationId xmlns:a16="http://schemas.microsoft.com/office/drawing/2014/main" id="{59DCC838-055B-405F-93CD-58F2AFBCAE05}"/>
              </a:ext>
            </a:extLst>
          </p:cNvPr>
          <p:cNvSpPr>
            <a:spLocks noGrp="1"/>
          </p:cNvSpPr>
          <p:nvPr>
            <p:ph type="sldNum" sz="quarter" idx="12"/>
          </p:nvPr>
        </p:nvSpPr>
        <p:spPr/>
        <p:txBody>
          <a:bodyPr/>
          <a:lstStyle/>
          <a:p>
            <a:fld id="{3A98EE3D-8CD1-4C3F-BD1C-C98C9596463C}" type="slidenum">
              <a:rPr lang="en-US" smtClean="0"/>
              <a:t>29</a:t>
            </a:fld>
            <a:endParaRPr lang="en-US" dirty="0"/>
          </a:p>
        </p:txBody>
      </p:sp>
    </p:spTree>
    <p:extLst>
      <p:ext uri="{BB962C8B-B14F-4D97-AF65-F5344CB8AC3E}">
        <p14:creationId xmlns:p14="http://schemas.microsoft.com/office/powerpoint/2010/main" val="413153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539EE-4A36-4CA3-94D4-F7FEA2D2411B}"/>
              </a:ext>
            </a:extLst>
          </p:cNvPr>
          <p:cNvSpPr>
            <a:spLocks noGrp="1"/>
          </p:cNvSpPr>
          <p:nvPr>
            <p:ph type="title"/>
          </p:nvPr>
        </p:nvSpPr>
        <p:spPr>
          <a:xfrm>
            <a:off x="581192" y="702156"/>
            <a:ext cx="11029616" cy="1188720"/>
          </a:xfrm>
        </p:spPr>
        <p:txBody>
          <a:bodyPr>
            <a:normAutofit/>
          </a:bodyPr>
          <a:lstStyle/>
          <a:p>
            <a:pPr algn="ctr"/>
            <a:r>
              <a:rPr lang="en-US" dirty="0">
                <a:solidFill>
                  <a:schemeClr val="tx1">
                    <a:lumMod val="85000"/>
                    <a:lumOff val="15000"/>
                  </a:schemeClr>
                </a:solidFill>
              </a:rPr>
              <a:t>GUIDE through slides</a:t>
            </a:r>
          </a:p>
        </p:txBody>
      </p:sp>
      <p:graphicFrame>
        <p:nvGraphicFramePr>
          <p:cNvPr id="5" name="Content Placeholder 2" descr="SmartArt timeline">
            <a:extLst>
              <a:ext uri="{FF2B5EF4-FFF2-40B4-BE49-F238E27FC236}">
                <a16:creationId xmlns:a16="http://schemas.microsoft.com/office/drawing/2014/main" id="{3482D096-AEF7-42A2-9733-8437ACF545D2}"/>
              </a:ext>
            </a:extLst>
          </p:cNvPr>
          <p:cNvGraphicFramePr>
            <a:graphicFrameLocks noGrp="1"/>
          </p:cNvGraphicFramePr>
          <p:nvPr>
            <p:ph idx="1"/>
            <p:extLst>
              <p:ext uri="{D42A27DB-BD31-4B8C-83A1-F6EECF244321}">
                <p14:modId xmlns:p14="http://schemas.microsoft.com/office/powerpoint/2010/main" val="1442048108"/>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80AA51A4-19DE-4BD2-B7DE-DE7018E5F6C0}"/>
              </a:ext>
            </a:extLst>
          </p:cNvPr>
          <p:cNvSpPr>
            <a:spLocks noGrp="1"/>
          </p:cNvSpPr>
          <p:nvPr>
            <p:ph type="dt" sz="half" idx="10"/>
          </p:nvPr>
        </p:nvSpPr>
        <p:spPr/>
        <p:txBody>
          <a:bodyPr/>
          <a:lstStyle/>
          <a:p>
            <a:r>
              <a:rPr lang="en-US"/>
              <a:t>16-Feb-21</a:t>
            </a:r>
            <a:endParaRPr lang="en-US" dirty="0"/>
          </a:p>
        </p:txBody>
      </p:sp>
      <p:sp>
        <p:nvSpPr>
          <p:cNvPr id="4" name="Footer Placeholder 3">
            <a:extLst>
              <a:ext uri="{FF2B5EF4-FFF2-40B4-BE49-F238E27FC236}">
                <a16:creationId xmlns:a16="http://schemas.microsoft.com/office/drawing/2014/main" id="{8625EBCD-8ADB-4E26-9354-8EF3D7102A00}"/>
              </a:ext>
            </a:extLst>
          </p:cNvPr>
          <p:cNvSpPr>
            <a:spLocks noGrp="1"/>
          </p:cNvSpPr>
          <p:nvPr>
            <p:ph type="ftr" sz="quarter" idx="11"/>
          </p:nvPr>
        </p:nvSpPr>
        <p:spPr/>
        <p:txBody>
          <a:bodyPr/>
          <a:lstStyle/>
          <a:p>
            <a:r>
              <a:rPr lang="en-US"/>
              <a:t>UON-CHS MBChB IV Nephrology</a:t>
            </a:r>
            <a:endParaRPr lang="en-US" dirty="0"/>
          </a:p>
        </p:txBody>
      </p:sp>
      <p:sp>
        <p:nvSpPr>
          <p:cNvPr id="6" name="Slide Number Placeholder 5">
            <a:extLst>
              <a:ext uri="{FF2B5EF4-FFF2-40B4-BE49-F238E27FC236}">
                <a16:creationId xmlns:a16="http://schemas.microsoft.com/office/drawing/2014/main" id="{0B1DF456-356A-4F89-B868-03F4A13DFB33}"/>
              </a:ext>
            </a:extLst>
          </p:cNvPr>
          <p:cNvSpPr>
            <a:spLocks noGrp="1"/>
          </p:cNvSpPr>
          <p:nvPr>
            <p:ph type="sldNum" sz="quarter" idx="12"/>
          </p:nvPr>
        </p:nvSpPr>
        <p:spPr/>
        <p:txBody>
          <a:bodyPr/>
          <a:lstStyle/>
          <a:p>
            <a:fld id="{3A98EE3D-8CD1-4C3F-BD1C-C98C9596463C}" type="slidenum">
              <a:rPr lang="en-US" smtClean="0"/>
              <a:t>3</a:t>
            </a:fld>
            <a:endParaRPr lang="en-US" dirty="0"/>
          </a:p>
        </p:txBody>
      </p:sp>
    </p:spTree>
    <p:extLst>
      <p:ext uri="{BB962C8B-B14F-4D97-AF65-F5344CB8AC3E}">
        <p14:creationId xmlns:p14="http://schemas.microsoft.com/office/powerpoint/2010/main" val="3966093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2CB99E-D2D5-445C-8303-9AB12B9FA66D}"/>
              </a:ext>
            </a:extLst>
          </p:cNvPr>
          <p:cNvSpPr>
            <a:spLocks noGrp="1"/>
          </p:cNvSpPr>
          <p:nvPr>
            <p:ph type="title"/>
          </p:nvPr>
        </p:nvSpPr>
        <p:spPr/>
        <p:txBody>
          <a:bodyPr/>
          <a:lstStyle/>
          <a:p>
            <a:r>
              <a:rPr lang="en-US" dirty="0"/>
              <a:t>Disorders of potassium</a:t>
            </a:r>
            <a:br>
              <a:rPr lang="en-US" dirty="0"/>
            </a:br>
            <a:r>
              <a:rPr lang="en-US" dirty="0"/>
              <a:t>Hypokalemia – Clinical features</a:t>
            </a:r>
          </a:p>
        </p:txBody>
      </p:sp>
      <p:sp>
        <p:nvSpPr>
          <p:cNvPr id="11" name="Content Placeholder 10">
            <a:extLst>
              <a:ext uri="{FF2B5EF4-FFF2-40B4-BE49-F238E27FC236}">
                <a16:creationId xmlns:a16="http://schemas.microsoft.com/office/drawing/2014/main" id="{0019F586-D06C-4785-924C-7905D42E2FEE}"/>
              </a:ext>
            </a:extLst>
          </p:cNvPr>
          <p:cNvSpPr>
            <a:spLocks noGrp="1"/>
          </p:cNvSpPr>
          <p:nvPr>
            <p:ph idx="1"/>
          </p:nvPr>
        </p:nvSpPr>
        <p:spPr/>
        <p:txBody>
          <a:bodyPr/>
          <a:lstStyle/>
          <a:p>
            <a:r>
              <a:rPr lang="en-US" dirty="0"/>
              <a:t>Vary depending on severity</a:t>
            </a:r>
          </a:p>
          <a:p>
            <a:r>
              <a:rPr lang="en-US" dirty="0"/>
              <a:t>Fatigue, myalgia, muscular weakness</a:t>
            </a:r>
          </a:p>
          <a:p>
            <a:pPr algn="l"/>
            <a:r>
              <a:rPr lang="en-US" dirty="0"/>
              <a:t>ECG findings are due to delayed ventricular repolarization; early changes include </a:t>
            </a:r>
            <a:r>
              <a:rPr lang="en-US" sz="1800" b="0" i="0" u="none" strike="noStrike" baseline="0" dirty="0"/>
              <a:t>Early changes include flattening or inversion of the T wave, a prominent U wave, ST-segment depression, and a prolonged QU interval.</a:t>
            </a:r>
          </a:p>
          <a:p>
            <a:pPr algn="l"/>
            <a:r>
              <a:rPr lang="en-US" sz="1800" dirty="0"/>
              <a:t>Patients may present with metabolic acidosis</a:t>
            </a:r>
            <a:endParaRPr lang="en-US" dirty="0"/>
          </a:p>
        </p:txBody>
      </p:sp>
      <p:sp>
        <p:nvSpPr>
          <p:cNvPr id="5" name="Date Placeholder 4">
            <a:extLst>
              <a:ext uri="{FF2B5EF4-FFF2-40B4-BE49-F238E27FC236}">
                <a16:creationId xmlns:a16="http://schemas.microsoft.com/office/drawing/2014/main" id="{66B0E2D3-E932-4B36-9C87-8DF2275ED1EB}"/>
              </a:ext>
            </a:extLst>
          </p:cNvPr>
          <p:cNvSpPr>
            <a:spLocks noGrp="1"/>
          </p:cNvSpPr>
          <p:nvPr>
            <p:ph type="dt" sz="half" idx="10"/>
          </p:nvPr>
        </p:nvSpPr>
        <p:spPr/>
        <p:txBody>
          <a:bodyPr/>
          <a:lstStyle/>
          <a:p>
            <a:r>
              <a:rPr lang="en-US"/>
              <a:t>16-Feb-21</a:t>
            </a:r>
            <a:endParaRPr lang="en-US" dirty="0"/>
          </a:p>
        </p:txBody>
      </p:sp>
      <p:sp>
        <p:nvSpPr>
          <p:cNvPr id="6" name="Footer Placeholder 5">
            <a:extLst>
              <a:ext uri="{FF2B5EF4-FFF2-40B4-BE49-F238E27FC236}">
                <a16:creationId xmlns:a16="http://schemas.microsoft.com/office/drawing/2014/main" id="{6FA9CB75-EC7C-48E9-A159-430670B4E3D3}"/>
              </a:ext>
            </a:extLst>
          </p:cNvPr>
          <p:cNvSpPr>
            <a:spLocks noGrp="1"/>
          </p:cNvSpPr>
          <p:nvPr>
            <p:ph type="ftr" sz="quarter" idx="11"/>
          </p:nvPr>
        </p:nvSpPr>
        <p:spPr/>
        <p:txBody>
          <a:bodyPr/>
          <a:lstStyle/>
          <a:p>
            <a:r>
              <a:rPr lang="en-US"/>
              <a:t>UON-CHS MBChB IV Nephrology</a:t>
            </a:r>
            <a:endParaRPr lang="en-US" dirty="0"/>
          </a:p>
        </p:txBody>
      </p:sp>
      <p:sp>
        <p:nvSpPr>
          <p:cNvPr id="7" name="Slide Number Placeholder 6">
            <a:extLst>
              <a:ext uri="{FF2B5EF4-FFF2-40B4-BE49-F238E27FC236}">
                <a16:creationId xmlns:a16="http://schemas.microsoft.com/office/drawing/2014/main" id="{009D7B8F-7324-4756-A066-19C4D54DD4B1}"/>
              </a:ext>
            </a:extLst>
          </p:cNvPr>
          <p:cNvSpPr>
            <a:spLocks noGrp="1"/>
          </p:cNvSpPr>
          <p:nvPr>
            <p:ph type="sldNum" sz="quarter" idx="12"/>
          </p:nvPr>
        </p:nvSpPr>
        <p:spPr/>
        <p:txBody>
          <a:bodyPr/>
          <a:lstStyle/>
          <a:p>
            <a:fld id="{3A98EE3D-8CD1-4C3F-BD1C-C98C9596463C}" type="slidenum">
              <a:rPr lang="en-US" smtClean="0"/>
              <a:t>30</a:t>
            </a:fld>
            <a:endParaRPr lang="en-US" dirty="0"/>
          </a:p>
        </p:txBody>
      </p:sp>
    </p:spTree>
    <p:extLst>
      <p:ext uri="{BB962C8B-B14F-4D97-AF65-F5344CB8AC3E}">
        <p14:creationId xmlns:p14="http://schemas.microsoft.com/office/powerpoint/2010/main" val="1695443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87DEC-FCD4-443D-9BF6-39B29F25C01E}"/>
              </a:ext>
            </a:extLst>
          </p:cNvPr>
          <p:cNvSpPr>
            <a:spLocks noGrp="1"/>
          </p:cNvSpPr>
          <p:nvPr>
            <p:ph type="title"/>
          </p:nvPr>
        </p:nvSpPr>
        <p:spPr/>
        <p:txBody>
          <a:bodyPr/>
          <a:lstStyle/>
          <a:p>
            <a:r>
              <a:rPr lang="en-US" dirty="0"/>
              <a:t>Disorders of potassium</a:t>
            </a:r>
            <a:br>
              <a:rPr lang="en-US" dirty="0"/>
            </a:br>
            <a:r>
              <a:rPr lang="en-US" dirty="0"/>
              <a:t>Hypokalemia - Approach</a:t>
            </a:r>
          </a:p>
        </p:txBody>
      </p:sp>
      <p:pic>
        <p:nvPicPr>
          <p:cNvPr id="15" name="Content Placeholder 14">
            <a:extLst>
              <a:ext uri="{FF2B5EF4-FFF2-40B4-BE49-F238E27FC236}">
                <a16:creationId xmlns:a16="http://schemas.microsoft.com/office/drawing/2014/main" id="{9E0E5358-00B8-4834-808A-F2A9F2BBA07A}"/>
              </a:ext>
            </a:extLst>
          </p:cNvPr>
          <p:cNvPicPr>
            <a:picLocks noGrp="1" noChangeAspect="1"/>
          </p:cNvPicPr>
          <p:nvPr>
            <p:ph sz="half" idx="2"/>
          </p:nvPr>
        </p:nvPicPr>
        <p:blipFill>
          <a:blip r:embed="rId2"/>
          <a:stretch>
            <a:fillRect/>
          </a:stretch>
        </p:blipFill>
        <p:spPr>
          <a:xfrm>
            <a:off x="5309419" y="731187"/>
            <a:ext cx="6301388" cy="5635536"/>
          </a:xfrm>
        </p:spPr>
      </p:pic>
      <p:sp>
        <p:nvSpPr>
          <p:cNvPr id="4" name="Date Placeholder 3">
            <a:extLst>
              <a:ext uri="{FF2B5EF4-FFF2-40B4-BE49-F238E27FC236}">
                <a16:creationId xmlns:a16="http://schemas.microsoft.com/office/drawing/2014/main" id="{65A324D9-1615-4E14-B769-B542C89E5F32}"/>
              </a:ext>
            </a:extLst>
          </p:cNvPr>
          <p:cNvSpPr>
            <a:spLocks noGrp="1"/>
          </p:cNvSpPr>
          <p:nvPr>
            <p:ph type="dt" sz="half" idx="10"/>
          </p:nvPr>
        </p:nvSpPr>
        <p:spPr/>
        <p:txBody>
          <a:bodyPr/>
          <a:lstStyle/>
          <a:p>
            <a:r>
              <a:rPr lang="en-US"/>
              <a:t>16-Feb-21</a:t>
            </a:r>
            <a:endParaRPr lang="en-US" dirty="0"/>
          </a:p>
        </p:txBody>
      </p:sp>
      <p:sp>
        <p:nvSpPr>
          <p:cNvPr id="5" name="Footer Placeholder 4">
            <a:extLst>
              <a:ext uri="{FF2B5EF4-FFF2-40B4-BE49-F238E27FC236}">
                <a16:creationId xmlns:a16="http://schemas.microsoft.com/office/drawing/2014/main" id="{10143F47-A444-4392-8B50-733A2820C508}"/>
              </a:ext>
            </a:extLst>
          </p:cNvPr>
          <p:cNvSpPr>
            <a:spLocks noGrp="1"/>
          </p:cNvSpPr>
          <p:nvPr>
            <p:ph type="ftr" sz="quarter" idx="11"/>
          </p:nvPr>
        </p:nvSpPr>
        <p:spPr/>
        <p:txBody>
          <a:bodyPr/>
          <a:lstStyle/>
          <a:p>
            <a:r>
              <a:rPr lang="en-US"/>
              <a:t>UON-CHS MBChB IV Nephrology</a:t>
            </a:r>
            <a:endParaRPr lang="en-US" dirty="0"/>
          </a:p>
        </p:txBody>
      </p:sp>
      <p:sp>
        <p:nvSpPr>
          <p:cNvPr id="6" name="Slide Number Placeholder 5">
            <a:extLst>
              <a:ext uri="{FF2B5EF4-FFF2-40B4-BE49-F238E27FC236}">
                <a16:creationId xmlns:a16="http://schemas.microsoft.com/office/drawing/2014/main" id="{E5B5DA22-E15E-4A47-995A-AA3EA49602A9}"/>
              </a:ext>
            </a:extLst>
          </p:cNvPr>
          <p:cNvSpPr>
            <a:spLocks noGrp="1"/>
          </p:cNvSpPr>
          <p:nvPr>
            <p:ph type="sldNum" sz="quarter" idx="12"/>
          </p:nvPr>
        </p:nvSpPr>
        <p:spPr/>
        <p:txBody>
          <a:bodyPr/>
          <a:lstStyle/>
          <a:p>
            <a:fld id="{3A98EE3D-8CD1-4C3F-BD1C-C98C9596463C}" type="slidenum">
              <a:rPr lang="en-US" smtClean="0"/>
              <a:t>31</a:t>
            </a:fld>
            <a:endParaRPr lang="en-US" dirty="0"/>
          </a:p>
        </p:txBody>
      </p:sp>
      <p:sp>
        <p:nvSpPr>
          <p:cNvPr id="17" name="Content Placeholder 16">
            <a:extLst>
              <a:ext uri="{FF2B5EF4-FFF2-40B4-BE49-F238E27FC236}">
                <a16:creationId xmlns:a16="http://schemas.microsoft.com/office/drawing/2014/main" id="{428D005A-FBA2-49FE-B3ED-BFE6D4D737D6}"/>
              </a:ext>
            </a:extLst>
          </p:cNvPr>
          <p:cNvSpPr>
            <a:spLocks noGrp="1"/>
          </p:cNvSpPr>
          <p:nvPr>
            <p:ph sz="half" idx="1"/>
          </p:nvPr>
        </p:nvSpPr>
        <p:spPr/>
        <p:txBody>
          <a:bodyPr/>
          <a:lstStyle/>
          <a:p>
            <a:r>
              <a:rPr lang="en-US" dirty="0"/>
              <a:t>Management principles:</a:t>
            </a:r>
          </a:p>
          <a:p>
            <a:pPr lvl="1"/>
            <a:r>
              <a:rPr lang="en-US" dirty="0"/>
              <a:t>Correct the deficit</a:t>
            </a:r>
          </a:p>
          <a:p>
            <a:pPr lvl="1"/>
            <a:r>
              <a:rPr lang="en-US" dirty="0" err="1"/>
              <a:t>Minimise</a:t>
            </a:r>
            <a:r>
              <a:rPr lang="en-US" dirty="0"/>
              <a:t> ongoing losses</a:t>
            </a:r>
          </a:p>
          <a:p>
            <a:pPr lvl="1"/>
            <a:r>
              <a:rPr lang="en-US" dirty="0"/>
              <a:t>Avoid more than 40mmol/L replacement by peripheral </a:t>
            </a:r>
          </a:p>
          <a:p>
            <a:pPr marL="324000" lvl="1" indent="0">
              <a:buNone/>
            </a:pPr>
            <a:r>
              <a:rPr lang="en-US" dirty="0"/>
              <a:t>I.V. </a:t>
            </a:r>
          </a:p>
        </p:txBody>
      </p:sp>
    </p:spTree>
    <p:extLst>
      <p:ext uri="{BB962C8B-B14F-4D97-AF65-F5344CB8AC3E}">
        <p14:creationId xmlns:p14="http://schemas.microsoft.com/office/powerpoint/2010/main" val="796073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D2B0-17C3-49E2-8A6C-742C7F0B2FA5}"/>
              </a:ext>
            </a:extLst>
          </p:cNvPr>
          <p:cNvSpPr>
            <a:spLocks noGrp="1"/>
          </p:cNvSpPr>
          <p:nvPr>
            <p:ph type="title"/>
          </p:nvPr>
        </p:nvSpPr>
        <p:spPr>
          <a:xfrm>
            <a:off x="581192" y="702156"/>
            <a:ext cx="11029616" cy="625199"/>
          </a:xfrm>
        </p:spPr>
        <p:txBody>
          <a:bodyPr/>
          <a:lstStyle/>
          <a:p>
            <a:pPr algn="ctr"/>
            <a:r>
              <a:rPr lang="en-US" dirty="0"/>
              <a:t>Wrap up</a:t>
            </a:r>
          </a:p>
        </p:txBody>
      </p:sp>
      <p:sp>
        <p:nvSpPr>
          <p:cNvPr id="8" name="Content Placeholder 7">
            <a:extLst>
              <a:ext uri="{FF2B5EF4-FFF2-40B4-BE49-F238E27FC236}">
                <a16:creationId xmlns:a16="http://schemas.microsoft.com/office/drawing/2014/main" id="{F6873C48-4292-46AB-B836-9AAA2369FE4B}"/>
              </a:ext>
            </a:extLst>
          </p:cNvPr>
          <p:cNvSpPr>
            <a:spLocks noGrp="1"/>
          </p:cNvSpPr>
          <p:nvPr>
            <p:ph idx="1"/>
          </p:nvPr>
        </p:nvSpPr>
        <p:spPr>
          <a:xfrm>
            <a:off x="581192" y="1779639"/>
            <a:ext cx="11029615" cy="4195711"/>
          </a:xfrm>
        </p:spPr>
        <p:txBody>
          <a:bodyPr/>
          <a:lstStyle/>
          <a:p>
            <a:r>
              <a:rPr lang="en-US" sz="2400" dirty="0"/>
              <a:t>I hope we have been able to; </a:t>
            </a:r>
          </a:p>
          <a:p>
            <a:pPr lvl="1"/>
            <a:r>
              <a:rPr lang="en-US" sz="1800" dirty="0"/>
              <a:t>To know the normal serum values of sodium and potassium </a:t>
            </a:r>
          </a:p>
          <a:p>
            <a:pPr lvl="1"/>
            <a:r>
              <a:rPr lang="en-US" sz="1800" dirty="0"/>
              <a:t>Understand how the body keeps the above in normal ranges</a:t>
            </a:r>
          </a:p>
          <a:p>
            <a:pPr lvl="1"/>
            <a:r>
              <a:rPr lang="en-US" sz="1800" dirty="0"/>
              <a:t>Causes of disorders of high and low Sodium and Potassium</a:t>
            </a:r>
          </a:p>
          <a:p>
            <a:pPr lvl="1"/>
            <a:r>
              <a:rPr lang="en-US" sz="1800" dirty="0"/>
              <a:t>How the different disorders present clinically</a:t>
            </a:r>
          </a:p>
          <a:p>
            <a:pPr lvl="1"/>
            <a:r>
              <a:rPr lang="en-US" sz="1800" dirty="0"/>
              <a:t>The diagnostic approach</a:t>
            </a:r>
          </a:p>
          <a:p>
            <a:pPr lvl="1"/>
            <a:r>
              <a:rPr lang="en-US" sz="1800" dirty="0"/>
              <a:t>Have an idea on how to treat patients with the above disorders </a:t>
            </a:r>
          </a:p>
        </p:txBody>
      </p:sp>
      <p:sp>
        <p:nvSpPr>
          <p:cNvPr id="5" name="Date Placeholder 4">
            <a:extLst>
              <a:ext uri="{FF2B5EF4-FFF2-40B4-BE49-F238E27FC236}">
                <a16:creationId xmlns:a16="http://schemas.microsoft.com/office/drawing/2014/main" id="{26704B0E-8C70-48A6-B358-5BEB310CEFF3}"/>
              </a:ext>
            </a:extLst>
          </p:cNvPr>
          <p:cNvSpPr>
            <a:spLocks noGrp="1"/>
          </p:cNvSpPr>
          <p:nvPr>
            <p:ph type="dt" sz="half" idx="10"/>
          </p:nvPr>
        </p:nvSpPr>
        <p:spPr/>
        <p:txBody>
          <a:bodyPr/>
          <a:lstStyle/>
          <a:p>
            <a:r>
              <a:rPr lang="en-US"/>
              <a:t>16-Feb-21</a:t>
            </a:r>
            <a:endParaRPr lang="en-US" dirty="0"/>
          </a:p>
        </p:txBody>
      </p:sp>
      <p:sp>
        <p:nvSpPr>
          <p:cNvPr id="6" name="Footer Placeholder 5">
            <a:extLst>
              <a:ext uri="{FF2B5EF4-FFF2-40B4-BE49-F238E27FC236}">
                <a16:creationId xmlns:a16="http://schemas.microsoft.com/office/drawing/2014/main" id="{E2A17713-4311-4CF5-8319-79495C3711B7}"/>
              </a:ext>
            </a:extLst>
          </p:cNvPr>
          <p:cNvSpPr>
            <a:spLocks noGrp="1"/>
          </p:cNvSpPr>
          <p:nvPr>
            <p:ph type="ftr" sz="quarter" idx="11"/>
          </p:nvPr>
        </p:nvSpPr>
        <p:spPr/>
        <p:txBody>
          <a:bodyPr/>
          <a:lstStyle/>
          <a:p>
            <a:r>
              <a:rPr lang="en-US"/>
              <a:t>UON-CHS MBChB IV Nephrology</a:t>
            </a:r>
            <a:endParaRPr lang="en-US" dirty="0"/>
          </a:p>
        </p:txBody>
      </p:sp>
      <p:sp>
        <p:nvSpPr>
          <p:cNvPr id="7" name="Slide Number Placeholder 6">
            <a:extLst>
              <a:ext uri="{FF2B5EF4-FFF2-40B4-BE49-F238E27FC236}">
                <a16:creationId xmlns:a16="http://schemas.microsoft.com/office/drawing/2014/main" id="{6FD5271A-7062-4A86-BCB4-E7C76C463321}"/>
              </a:ext>
            </a:extLst>
          </p:cNvPr>
          <p:cNvSpPr>
            <a:spLocks noGrp="1"/>
          </p:cNvSpPr>
          <p:nvPr>
            <p:ph type="sldNum" sz="quarter" idx="12"/>
          </p:nvPr>
        </p:nvSpPr>
        <p:spPr/>
        <p:txBody>
          <a:bodyPr/>
          <a:lstStyle/>
          <a:p>
            <a:fld id="{3A98EE3D-8CD1-4C3F-BD1C-C98C9596463C}" type="slidenum">
              <a:rPr lang="en-US" smtClean="0"/>
              <a:t>32</a:t>
            </a:fld>
            <a:endParaRPr lang="en-US" dirty="0"/>
          </a:p>
        </p:txBody>
      </p:sp>
    </p:spTree>
    <p:extLst>
      <p:ext uri="{BB962C8B-B14F-4D97-AF65-F5344CB8AC3E}">
        <p14:creationId xmlns:p14="http://schemas.microsoft.com/office/powerpoint/2010/main" val="1343002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42004B4-35C8-4EBC-807D-D4F04C8F1766}"/>
              </a:ext>
            </a:extLst>
          </p:cNvPr>
          <p:cNvSpPr>
            <a:spLocks noGrp="1"/>
          </p:cNvSpPr>
          <p:nvPr>
            <p:ph type="dt" sz="half" idx="10"/>
          </p:nvPr>
        </p:nvSpPr>
        <p:spPr/>
        <p:txBody>
          <a:bodyPr/>
          <a:lstStyle/>
          <a:p>
            <a:r>
              <a:rPr lang="en-US"/>
              <a:t>16-Feb-21</a:t>
            </a:r>
            <a:endParaRPr lang="en-US" dirty="0"/>
          </a:p>
        </p:txBody>
      </p:sp>
      <p:sp>
        <p:nvSpPr>
          <p:cNvPr id="5" name="Footer Placeholder 4">
            <a:extLst>
              <a:ext uri="{FF2B5EF4-FFF2-40B4-BE49-F238E27FC236}">
                <a16:creationId xmlns:a16="http://schemas.microsoft.com/office/drawing/2014/main" id="{F9A2A372-C175-4603-961C-44BFC391F7D5}"/>
              </a:ext>
            </a:extLst>
          </p:cNvPr>
          <p:cNvSpPr>
            <a:spLocks noGrp="1"/>
          </p:cNvSpPr>
          <p:nvPr>
            <p:ph type="ftr" sz="quarter" idx="11"/>
          </p:nvPr>
        </p:nvSpPr>
        <p:spPr/>
        <p:txBody>
          <a:bodyPr/>
          <a:lstStyle/>
          <a:p>
            <a:r>
              <a:rPr lang="en-US"/>
              <a:t>UON-CHS MBChB IV Nephrology</a:t>
            </a:r>
            <a:endParaRPr lang="en-US" dirty="0"/>
          </a:p>
        </p:txBody>
      </p:sp>
      <p:sp>
        <p:nvSpPr>
          <p:cNvPr id="6" name="Slide Number Placeholder 5">
            <a:extLst>
              <a:ext uri="{FF2B5EF4-FFF2-40B4-BE49-F238E27FC236}">
                <a16:creationId xmlns:a16="http://schemas.microsoft.com/office/drawing/2014/main" id="{52AD6037-AA12-498F-BF9E-5A5CC31C37EC}"/>
              </a:ext>
            </a:extLst>
          </p:cNvPr>
          <p:cNvSpPr>
            <a:spLocks noGrp="1"/>
          </p:cNvSpPr>
          <p:nvPr>
            <p:ph type="sldNum" sz="quarter" idx="12"/>
          </p:nvPr>
        </p:nvSpPr>
        <p:spPr/>
        <p:txBody>
          <a:bodyPr/>
          <a:lstStyle/>
          <a:p>
            <a:fld id="{3A98EE3D-8CD1-4C3F-BD1C-C98C9596463C}" type="slidenum">
              <a:rPr lang="en-US" smtClean="0"/>
              <a:t>33</a:t>
            </a:fld>
            <a:endParaRPr lang="en-US" dirty="0"/>
          </a:p>
        </p:txBody>
      </p:sp>
      <p:pic>
        <p:nvPicPr>
          <p:cNvPr id="7" name="Picture 2" descr="40 Thank You Many Languages Photos - Free &amp; Royalty-Free Stock ...">
            <a:extLst>
              <a:ext uri="{FF2B5EF4-FFF2-40B4-BE49-F238E27FC236}">
                <a16:creationId xmlns:a16="http://schemas.microsoft.com/office/drawing/2014/main" id="{E0209985-60FA-49C1-9D43-ECE85EA03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67" y="883868"/>
            <a:ext cx="8315266" cy="554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970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B8FC-0421-40DD-9804-268C03C54E05}"/>
              </a:ext>
            </a:extLst>
          </p:cNvPr>
          <p:cNvSpPr>
            <a:spLocks noGrp="1"/>
          </p:cNvSpPr>
          <p:nvPr>
            <p:ph type="title"/>
          </p:nvPr>
        </p:nvSpPr>
        <p:spPr/>
        <p:txBody>
          <a:bodyPr/>
          <a:lstStyle/>
          <a:p>
            <a:r>
              <a:rPr lang="en-US" dirty="0"/>
              <a:t>Introduction:</a:t>
            </a:r>
            <a:br>
              <a:rPr lang="en-US" dirty="0"/>
            </a:br>
            <a:r>
              <a:rPr lang="en-US" dirty="0"/>
              <a:t>Some concepts to remember</a:t>
            </a:r>
          </a:p>
        </p:txBody>
      </p:sp>
      <p:sp>
        <p:nvSpPr>
          <p:cNvPr id="3" name="Content Placeholder 2">
            <a:extLst>
              <a:ext uri="{FF2B5EF4-FFF2-40B4-BE49-F238E27FC236}">
                <a16:creationId xmlns:a16="http://schemas.microsoft.com/office/drawing/2014/main" id="{763EF129-EE05-4D96-8FB6-C544AFE3D6E7}"/>
              </a:ext>
            </a:extLst>
          </p:cNvPr>
          <p:cNvSpPr>
            <a:spLocks noGrp="1"/>
          </p:cNvSpPr>
          <p:nvPr>
            <p:ph idx="1"/>
          </p:nvPr>
        </p:nvSpPr>
        <p:spPr>
          <a:xfrm>
            <a:off x="581192" y="2084438"/>
            <a:ext cx="11029615" cy="4339476"/>
          </a:xfrm>
        </p:spPr>
        <p:txBody>
          <a:bodyPr>
            <a:normAutofit/>
          </a:bodyPr>
          <a:lstStyle/>
          <a:p>
            <a:r>
              <a:rPr lang="en-US" dirty="0"/>
              <a:t>Total body water: Approximately 60% of body weight</a:t>
            </a:r>
          </a:p>
          <a:p>
            <a:r>
              <a:rPr lang="en-US" dirty="0"/>
              <a:t>Intracellular: Within the cell</a:t>
            </a:r>
          </a:p>
          <a:p>
            <a:r>
              <a:rPr lang="en-US" dirty="0"/>
              <a:t>Extracellular: Outside the cell</a:t>
            </a:r>
          </a:p>
          <a:p>
            <a:r>
              <a:rPr lang="en-US" dirty="0"/>
              <a:t>Osmolality: Solute or particle concentration of a fluid</a:t>
            </a:r>
          </a:p>
          <a:p>
            <a:r>
              <a:rPr lang="en-US" dirty="0"/>
              <a:t>Nephron: The functional unit of the kidney</a:t>
            </a:r>
          </a:p>
          <a:p>
            <a:r>
              <a:rPr lang="en-US" dirty="0"/>
              <a:t>Glomerular filtrate: Plasma like fluid filtered from glomerulus into bowman’s space and finally tubule</a:t>
            </a:r>
          </a:p>
          <a:p>
            <a:r>
              <a:rPr lang="en-US" dirty="0"/>
              <a:t>Tubular reabsorption: Mechanisms in place to reabsorb molecules from renal tubular fluid back into the “body”</a:t>
            </a:r>
          </a:p>
          <a:p>
            <a:r>
              <a:rPr lang="en-US" dirty="0"/>
              <a:t>Tubular secretion: Net push of molecules from “body” back into the renal tubular fluid</a:t>
            </a:r>
          </a:p>
          <a:p>
            <a:r>
              <a:rPr lang="en-US" dirty="0"/>
              <a:t>Axis: a sequential set of direct influences and feedback mechanisms that link a collection of closely related endocrine glands and target organs.</a:t>
            </a:r>
          </a:p>
          <a:p>
            <a:endParaRPr lang="en-US" dirty="0"/>
          </a:p>
        </p:txBody>
      </p:sp>
      <p:sp>
        <p:nvSpPr>
          <p:cNvPr id="4" name="Date Placeholder 3">
            <a:extLst>
              <a:ext uri="{FF2B5EF4-FFF2-40B4-BE49-F238E27FC236}">
                <a16:creationId xmlns:a16="http://schemas.microsoft.com/office/drawing/2014/main" id="{6252EF0C-B1CA-46B2-AC7A-0AB44554B7DC}"/>
              </a:ext>
            </a:extLst>
          </p:cNvPr>
          <p:cNvSpPr>
            <a:spLocks noGrp="1"/>
          </p:cNvSpPr>
          <p:nvPr>
            <p:ph type="dt" sz="half" idx="10"/>
          </p:nvPr>
        </p:nvSpPr>
        <p:spPr/>
        <p:txBody>
          <a:bodyPr/>
          <a:lstStyle/>
          <a:p>
            <a:r>
              <a:rPr lang="en-US"/>
              <a:t>16-Feb-21</a:t>
            </a:r>
            <a:endParaRPr lang="en-US" dirty="0"/>
          </a:p>
        </p:txBody>
      </p:sp>
      <p:sp>
        <p:nvSpPr>
          <p:cNvPr id="5" name="Footer Placeholder 4">
            <a:extLst>
              <a:ext uri="{FF2B5EF4-FFF2-40B4-BE49-F238E27FC236}">
                <a16:creationId xmlns:a16="http://schemas.microsoft.com/office/drawing/2014/main" id="{8E643556-1D69-409A-B256-DAC4337BCDA9}"/>
              </a:ext>
            </a:extLst>
          </p:cNvPr>
          <p:cNvSpPr>
            <a:spLocks noGrp="1"/>
          </p:cNvSpPr>
          <p:nvPr>
            <p:ph type="ftr" sz="quarter" idx="11"/>
          </p:nvPr>
        </p:nvSpPr>
        <p:spPr/>
        <p:txBody>
          <a:bodyPr/>
          <a:lstStyle/>
          <a:p>
            <a:r>
              <a:rPr lang="en-US"/>
              <a:t>UON-CHS MBChB IV Nephrology</a:t>
            </a:r>
            <a:endParaRPr lang="en-US" dirty="0"/>
          </a:p>
        </p:txBody>
      </p:sp>
      <p:sp>
        <p:nvSpPr>
          <p:cNvPr id="6" name="Slide Number Placeholder 5">
            <a:extLst>
              <a:ext uri="{FF2B5EF4-FFF2-40B4-BE49-F238E27FC236}">
                <a16:creationId xmlns:a16="http://schemas.microsoft.com/office/drawing/2014/main" id="{7B88DFA2-4C04-4091-ABB2-E59258115F11}"/>
              </a:ext>
            </a:extLst>
          </p:cNvPr>
          <p:cNvSpPr>
            <a:spLocks noGrp="1"/>
          </p:cNvSpPr>
          <p:nvPr>
            <p:ph type="sldNum" sz="quarter" idx="12"/>
          </p:nvPr>
        </p:nvSpPr>
        <p:spPr/>
        <p:txBody>
          <a:bodyPr/>
          <a:lstStyle/>
          <a:p>
            <a:fld id="{3A98EE3D-8CD1-4C3F-BD1C-C98C9596463C}" type="slidenum">
              <a:rPr lang="en-US" smtClean="0"/>
              <a:t>4</a:t>
            </a:fld>
            <a:endParaRPr lang="en-US" dirty="0"/>
          </a:p>
        </p:txBody>
      </p:sp>
    </p:spTree>
    <p:extLst>
      <p:ext uri="{BB962C8B-B14F-4D97-AF65-F5344CB8AC3E}">
        <p14:creationId xmlns:p14="http://schemas.microsoft.com/office/powerpoint/2010/main" val="2704803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A403E-19E0-4721-A3FA-2691ADB43EAB}"/>
              </a:ext>
            </a:extLst>
          </p:cNvPr>
          <p:cNvSpPr>
            <a:spLocks noGrp="1"/>
          </p:cNvSpPr>
          <p:nvPr>
            <p:ph type="title"/>
          </p:nvPr>
        </p:nvSpPr>
        <p:spPr/>
        <p:txBody>
          <a:bodyPr/>
          <a:lstStyle/>
          <a:p>
            <a:r>
              <a:rPr lang="en-US" dirty="0"/>
              <a:t>Introduction: </a:t>
            </a:r>
            <a:br>
              <a:rPr lang="en-US" dirty="0"/>
            </a:br>
            <a:r>
              <a:rPr lang="en-US" dirty="0"/>
              <a:t>about sodium and potassium</a:t>
            </a:r>
          </a:p>
        </p:txBody>
      </p:sp>
      <p:sp>
        <p:nvSpPr>
          <p:cNvPr id="4" name="Text Placeholder 3">
            <a:extLst>
              <a:ext uri="{FF2B5EF4-FFF2-40B4-BE49-F238E27FC236}">
                <a16:creationId xmlns:a16="http://schemas.microsoft.com/office/drawing/2014/main" id="{B052770C-41F1-4DCB-A4EC-48A2DC4BACB4}"/>
              </a:ext>
            </a:extLst>
          </p:cNvPr>
          <p:cNvSpPr>
            <a:spLocks noGrp="1"/>
          </p:cNvSpPr>
          <p:nvPr>
            <p:ph type="body" idx="1"/>
          </p:nvPr>
        </p:nvSpPr>
        <p:spPr>
          <a:xfrm>
            <a:off x="581191" y="1776288"/>
            <a:ext cx="5194769" cy="557784"/>
          </a:xfrm>
        </p:spPr>
        <p:txBody>
          <a:bodyPr/>
          <a:lstStyle/>
          <a:p>
            <a:pPr algn="ctr"/>
            <a:r>
              <a:rPr lang="en-US" u="sng" dirty="0"/>
              <a:t>SODIUM</a:t>
            </a:r>
          </a:p>
        </p:txBody>
      </p:sp>
      <p:sp>
        <p:nvSpPr>
          <p:cNvPr id="5" name="Content Placeholder 4">
            <a:extLst>
              <a:ext uri="{FF2B5EF4-FFF2-40B4-BE49-F238E27FC236}">
                <a16:creationId xmlns:a16="http://schemas.microsoft.com/office/drawing/2014/main" id="{581A78B0-57C0-4289-8703-9E0D25D094FD}"/>
              </a:ext>
            </a:extLst>
          </p:cNvPr>
          <p:cNvSpPr>
            <a:spLocks noGrp="1"/>
          </p:cNvSpPr>
          <p:nvPr>
            <p:ph sz="half" idx="2"/>
          </p:nvPr>
        </p:nvSpPr>
        <p:spPr>
          <a:xfrm>
            <a:off x="581194" y="2392370"/>
            <a:ext cx="5194766" cy="3735972"/>
          </a:xfrm>
        </p:spPr>
        <p:txBody>
          <a:bodyPr>
            <a:normAutofit lnSpcReduction="10000"/>
          </a:bodyPr>
          <a:lstStyle/>
          <a:p>
            <a:r>
              <a:rPr lang="en-US" dirty="0"/>
              <a:t>Major extracellular cation in body</a:t>
            </a:r>
          </a:p>
          <a:p>
            <a:r>
              <a:rPr lang="en-US" dirty="0"/>
              <a:t>ECF anions include Cl</a:t>
            </a:r>
            <a:r>
              <a:rPr lang="en-US" baseline="30000" dirty="0"/>
              <a:t>-</a:t>
            </a:r>
            <a:r>
              <a:rPr lang="en-US" dirty="0"/>
              <a:t> and HCO</a:t>
            </a:r>
            <a:r>
              <a:rPr lang="en-US" baseline="-25000" dirty="0"/>
              <a:t>3</a:t>
            </a:r>
            <a:r>
              <a:rPr lang="en-US" baseline="30000" dirty="0"/>
              <a:t>-</a:t>
            </a:r>
          </a:p>
          <a:p>
            <a:r>
              <a:rPr lang="en-US" dirty="0"/>
              <a:t>Actively pumped out of cells by Na</a:t>
            </a:r>
            <a:r>
              <a:rPr lang="en-US" baseline="30000" dirty="0"/>
              <a:t>+</a:t>
            </a:r>
            <a:r>
              <a:rPr lang="en-US" dirty="0"/>
              <a:t>, K</a:t>
            </a:r>
            <a:r>
              <a:rPr lang="en-US" baseline="30000" dirty="0"/>
              <a:t>+</a:t>
            </a:r>
            <a:r>
              <a:rPr lang="en-US" dirty="0"/>
              <a:t> – ATPase pump</a:t>
            </a:r>
          </a:p>
          <a:p>
            <a:r>
              <a:rPr lang="en-US" dirty="0">
                <a:effectLst/>
              </a:rPr>
              <a:t>Total body sodium is a principal determinant of ECF volume</a:t>
            </a:r>
          </a:p>
          <a:p>
            <a:r>
              <a:rPr lang="en-US" dirty="0"/>
              <a:t>Thus, </a:t>
            </a:r>
            <a:r>
              <a:rPr lang="en-US" dirty="0">
                <a:effectLst/>
              </a:rPr>
              <a:t>regulation of sodium excretion by the kidney is crucially important in maintaining normal ECF </a:t>
            </a:r>
            <a:r>
              <a:rPr lang="en-US" dirty="0"/>
              <a:t>volume</a:t>
            </a:r>
          </a:p>
          <a:p>
            <a:r>
              <a:rPr lang="en-US" dirty="0"/>
              <a:t>Cannot be discussed without discussing water balance</a:t>
            </a:r>
          </a:p>
        </p:txBody>
      </p:sp>
      <p:sp>
        <p:nvSpPr>
          <p:cNvPr id="6" name="Text Placeholder 5">
            <a:extLst>
              <a:ext uri="{FF2B5EF4-FFF2-40B4-BE49-F238E27FC236}">
                <a16:creationId xmlns:a16="http://schemas.microsoft.com/office/drawing/2014/main" id="{61D8F3D4-F6AD-4B28-B651-8B4FD000AF5C}"/>
              </a:ext>
            </a:extLst>
          </p:cNvPr>
          <p:cNvSpPr>
            <a:spLocks noGrp="1"/>
          </p:cNvSpPr>
          <p:nvPr>
            <p:ph type="body" sz="quarter" idx="3"/>
          </p:nvPr>
        </p:nvSpPr>
        <p:spPr>
          <a:xfrm>
            <a:off x="6416037" y="1780699"/>
            <a:ext cx="5194770" cy="553373"/>
          </a:xfrm>
        </p:spPr>
        <p:txBody>
          <a:bodyPr/>
          <a:lstStyle/>
          <a:p>
            <a:pPr algn="ctr"/>
            <a:r>
              <a:rPr lang="en-US" u="sng" dirty="0"/>
              <a:t>POTASSIUM</a:t>
            </a:r>
          </a:p>
        </p:txBody>
      </p:sp>
      <p:sp>
        <p:nvSpPr>
          <p:cNvPr id="7" name="Content Placeholder 6">
            <a:extLst>
              <a:ext uri="{FF2B5EF4-FFF2-40B4-BE49-F238E27FC236}">
                <a16:creationId xmlns:a16="http://schemas.microsoft.com/office/drawing/2014/main" id="{01D0BAF0-D03B-4D36-80EA-3FA9D6E0FE39}"/>
              </a:ext>
            </a:extLst>
          </p:cNvPr>
          <p:cNvSpPr>
            <a:spLocks noGrp="1"/>
          </p:cNvSpPr>
          <p:nvPr>
            <p:ph sz="quarter" idx="4"/>
          </p:nvPr>
        </p:nvSpPr>
        <p:spPr>
          <a:xfrm>
            <a:off x="6416037" y="2392370"/>
            <a:ext cx="5194771" cy="3735972"/>
          </a:xfrm>
        </p:spPr>
        <p:txBody>
          <a:bodyPr/>
          <a:lstStyle/>
          <a:p>
            <a:r>
              <a:rPr lang="en-US" dirty="0"/>
              <a:t>Major intracellular cation</a:t>
            </a:r>
          </a:p>
          <a:p>
            <a:r>
              <a:rPr lang="en-US" dirty="0"/>
              <a:t>ICF anions include HPO</a:t>
            </a:r>
            <a:r>
              <a:rPr lang="en-US" baseline="-25000" dirty="0"/>
              <a:t>4</a:t>
            </a:r>
            <a:r>
              <a:rPr lang="en-US" baseline="30000" dirty="0"/>
              <a:t>2-</a:t>
            </a:r>
            <a:r>
              <a:rPr lang="en-US" dirty="0"/>
              <a:t> and negatively charged proteins</a:t>
            </a:r>
          </a:p>
          <a:p>
            <a:r>
              <a:rPr lang="en-US" dirty="0"/>
              <a:t>Actively pumped into cells by Na</a:t>
            </a:r>
            <a:r>
              <a:rPr lang="en-US" baseline="30000" dirty="0"/>
              <a:t>+</a:t>
            </a:r>
            <a:r>
              <a:rPr lang="en-US" dirty="0"/>
              <a:t>, K</a:t>
            </a:r>
            <a:r>
              <a:rPr lang="en-US" baseline="30000" dirty="0"/>
              <a:t>+</a:t>
            </a:r>
            <a:r>
              <a:rPr lang="en-US" dirty="0"/>
              <a:t> – ATPase pump</a:t>
            </a:r>
          </a:p>
          <a:p>
            <a:r>
              <a:rPr lang="en-US" dirty="0">
                <a:effectLst/>
              </a:rPr>
              <a:t>Plays an important part in generating the resting membrane potential and allowing the propagation of the action potential which is crucial to normal functioning of nerve, muscle and cardiac tissues</a:t>
            </a:r>
            <a:endParaRPr lang="en-US" dirty="0"/>
          </a:p>
        </p:txBody>
      </p:sp>
      <p:sp>
        <p:nvSpPr>
          <p:cNvPr id="8" name="Date Placeholder 7">
            <a:extLst>
              <a:ext uri="{FF2B5EF4-FFF2-40B4-BE49-F238E27FC236}">
                <a16:creationId xmlns:a16="http://schemas.microsoft.com/office/drawing/2014/main" id="{360CD67A-A075-4B1D-A1CE-F88EAFAFFFA3}"/>
              </a:ext>
            </a:extLst>
          </p:cNvPr>
          <p:cNvSpPr>
            <a:spLocks noGrp="1"/>
          </p:cNvSpPr>
          <p:nvPr>
            <p:ph type="dt" sz="half" idx="10"/>
          </p:nvPr>
        </p:nvSpPr>
        <p:spPr/>
        <p:txBody>
          <a:bodyPr/>
          <a:lstStyle/>
          <a:p>
            <a:r>
              <a:rPr lang="en-US"/>
              <a:t>16-Feb-21</a:t>
            </a:r>
            <a:endParaRPr lang="en-US" dirty="0"/>
          </a:p>
        </p:txBody>
      </p:sp>
      <p:sp>
        <p:nvSpPr>
          <p:cNvPr id="9" name="Footer Placeholder 8">
            <a:extLst>
              <a:ext uri="{FF2B5EF4-FFF2-40B4-BE49-F238E27FC236}">
                <a16:creationId xmlns:a16="http://schemas.microsoft.com/office/drawing/2014/main" id="{EB185F26-37F8-4822-80AB-9141E38997DB}"/>
              </a:ext>
            </a:extLst>
          </p:cNvPr>
          <p:cNvSpPr>
            <a:spLocks noGrp="1"/>
          </p:cNvSpPr>
          <p:nvPr>
            <p:ph type="ftr" sz="quarter" idx="11"/>
          </p:nvPr>
        </p:nvSpPr>
        <p:spPr/>
        <p:txBody>
          <a:bodyPr/>
          <a:lstStyle/>
          <a:p>
            <a:r>
              <a:rPr lang="en-US"/>
              <a:t>UON-CHS MBChB IV Nephrology</a:t>
            </a:r>
            <a:endParaRPr lang="en-US" dirty="0"/>
          </a:p>
        </p:txBody>
      </p:sp>
      <p:sp>
        <p:nvSpPr>
          <p:cNvPr id="10" name="Slide Number Placeholder 9">
            <a:extLst>
              <a:ext uri="{FF2B5EF4-FFF2-40B4-BE49-F238E27FC236}">
                <a16:creationId xmlns:a16="http://schemas.microsoft.com/office/drawing/2014/main" id="{F1B1E337-0FF7-48B9-B58E-F0FA4B88EEF8}"/>
              </a:ext>
            </a:extLst>
          </p:cNvPr>
          <p:cNvSpPr>
            <a:spLocks noGrp="1"/>
          </p:cNvSpPr>
          <p:nvPr>
            <p:ph type="sldNum" sz="quarter" idx="12"/>
          </p:nvPr>
        </p:nvSpPr>
        <p:spPr/>
        <p:txBody>
          <a:bodyPr/>
          <a:lstStyle/>
          <a:p>
            <a:fld id="{3A98EE3D-8CD1-4C3F-BD1C-C98C9596463C}" type="slidenum">
              <a:rPr lang="en-US" smtClean="0"/>
              <a:t>5</a:t>
            </a:fld>
            <a:endParaRPr lang="en-US" dirty="0"/>
          </a:p>
        </p:txBody>
      </p:sp>
      <p:pic>
        <p:nvPicPr>
          <p:cNvPr id="12" name="Picture 11">
            <a:extLst>
              <a:ext uri="{FF2B5EF4-FFF2-40B4-BE49-F238E27FC236}">
                <a16:creationId xmlns:a16="http://schemas.microsoft.com/office/drawing/2014/main" id="{8B9EEB13-4A97-4C2E-9BF2-40F8796213B4}"/>
              </a:ext>
            </a:extLst>
          </p:cNvPr>
          <p:cNvPicPr>
            <a:picLocks noChangeAspect="1"/>
          </p:cNvPicPr>
          <p:nvPr/>
        </p:nvPicPr>
        <p:blipFill>
          <a:blip r:embed="rId2"/>
          <a:stretch>
            <a:fillRect/>
          </a:stretch>
        </p:blipFill>
        <p:spPr>
          <a:xfrm>
            <a:off x="9930581" y="126894"/>
            <a:ext cx="2000766" cy="2207178"/>
          </a:xfrm>
          <a:prstGeom prst="rect">
            <a:avLst/>
          </a:prstGeom>
        </p:spPr>
      </p:pic>
    </p:spTree>
    <p:extLst>
      <p:ext uri="{BB962C8B-B14F-4D97-AF65-F5344CB8AC3E}">
        <p14:creationId xmlns:p14="http://schemas.microsoft.com/office/powerpoint/2010/main" val="2560497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05D4-B76F-4E6F-BB0C-266F9AD3BEE2}"/>
              </a:ext>
            </a:extLst>
          </p:cNvPr>
          <p:cNvSpPr>
            <a:spLocks noGrp="1"/>
          </p:cNvSpPr>
          <p:nvPr>
            <p:ph type="title"/>
          </p:nvPr>
        </p:nvSpPr>
        <p:spPr>
          <a:xfrm>
            <a:off x="581192" y="702156"/>
            <a:ext cx="11029616" cy="812012"/>
          </a:xfrm>
        </p:spPr>
        <p:txBody>
          <a:bodyPr>
            <a:normAutofit fontScale="90000"/>
          </a:bodyPr>
          <a:lstStyle/>
          <a:p>
            <a:r>
              <a:rPr lang="en-US" dirty="0"/>
              <a:t>Sodium- potassium-water homeostasis</a:t>
            </a:r>
            <a:br>
              <a:rPr lang="en-US" dirty="0"/>
            </a:br>
            <a:r>
              <a:rPr lang="en-US" u="sng" dirty="0"/>
              <a:t>Water balance:</a:t>
            </a:r>
          </a:p>
        </p:txBody>
      </p:sp>
      <p:sp>
        <p:nvSpPr>
          <p:cNvPr id="10" name="Content Placeholder 9">
            <a:extLst>
              <a:ext uri="{FF2B5EF4-FFF2-40B4-BE49-F238E27FC236}">
                <a16:creationId xmlns:a16="http://schemas.microsoft.com/office/drawing/2014/main" id="{BACD9908-AA2E-43BA-9E35-7C087FFCCD9A}"/>
              </a:ext>
            </a:extLst>
          </p:cNvPr>
          <p:cNvSpPr>
            <a:spLocks noGrp="1"/>
          </p:cNvSpPr>
          <p:nvPr>
            <p:ph idx="1"/>
          </p:nvPr>
        </p:nvSpPr>
        <p:spPr>
          <a:xfrm>
            <a:off x="581192" y="1514168"/>
            <a:ext cx="11029615" cy="4641676"/>
          </a:xfrm>
        </p:spPr>
        <p:txBody>
          <a:bodyPr/>
          <a:lstStyle/>
          <a:p>
            <a:r>
              <a:rPr lang="en-US" dirty="0"/>
              <a:t>The normal plasma osmolality if 275-290 </a:t>
            </a:r>
            <a:r>
              <a:rPr lang="en-US" dirty="0" err="1"/>
              <a:t>mosmol</a:t>
            </a:r>
            <a:r>
              <a:rPr lang="en-US" dirty="0"/>
              <a:t>/kg </a:t>
            </a:r>
          </a:p>
          <a:p>
            <a:r>
              <a:rPr lang="en-US" dirty="0"/>
              <a:t>Kept within narrow range by mechanisms that detect tonicity. Intake must equal water excretion</a:t>
            </a:r>
          </a:p>
          <a:p>
            <a:r>
              <a:rPr lang="en-US" dirty="0"/>
              <a:t>Water intake is stimulated by thirst – mediated by increase in osmolality or decrease in ECF volume or blood pressure. </a:t>
            </a:r>
          </a:p>
          <a:p>
            <a:r>
              <a:rPr lang="en-US" dirty="0"/>
              <a:t>Identified by (respectively)</a:t>
            </a:r>
          </a:p>
          <a:p>
            <a:pPr lvl="1"/>
            <a:r>
              <a:rPr lang="en-US" dirty="0"/>
              <a:t>Osmoreceptors in anterolateral hypothalamus are stimulated by a rise in tonicity</a:t>
            </a:r>
          </a:p>
          <a:p>
            <a:pPr lvl="1"/>
            <a:r>
              <a:rPr lang="en-US" dirty="0">
                <a:effectLst/>
              </a:rPr>
              <a:t>Volume receptors in the cardiac atria and the intrathoracic veins, as well as pressure receptors located in the central arterial tree</a:t>
            </a:r>
          </a:p>
          <a:p>
            <a:r>
              <a:rPr lang="en-US" dirty="0">
                <a:effectLst/>
              </a:rPr>
              <a:t>Water excretion is regulated by physiologic factors; principally Arginine Vasopressin (AVP; formerly antidiuretic Hormone (ADH)). </a:t>
            </a:r>
          </a:p>
          <a:p>
            <a:r>
              <a:rPr lang="en-US" dirty="0"/>
              <a:t>Major stimulus is hypertonicity. When secreted, AVP leads to water reabsorption from collecting ducts. </a:t>
            </a:r>
          </a:p>
          <a:p>
            <a:r>
              <a:rPr lang="en-US" dirty="0">
                <a:effectLst/>
              </a:rPr>
              <a:t>Other stimuli can include pain, anxiety, reduced circulating volume </a:t>
            </a:r>
            <a:r>
              <a:rPr lang="en-US" dirty="0" err="1">
                <a:effectLst/>
              </a:rPr>
              <a:t>etc</a:t>
            </a:r>
            <a:endParaRPr lang="en-US" dirty="0">
              <a:effectLst/>
            </a:endParaRPr>
          </a:p>
        </p:txBody>
      </p:sp>
      <p:sp>
        <p:nvSpPr>
          <p:cNvPr id="7" name="Date Placeholder 6">
            <a:extLst>
              <a:ext uri="{FF2B5EF4-FFF2-40B4-BE49-F238E27FC236}">
                <a16:creationId xmlns:a16="http://schemas.microsoft.com/office/drawing/2014/main" id="{CA96C061-B5AC-4B6A-BD2A-E102AC4E0445}"/>
              </a:ext>
            </a:extLst>
          </p:cNvPr>
          <p:cNvSpPr>
            <a:spLocks noGrp="1"/>
          </p:cNvSpPr>
          <p:nvPr>
            <p:ph type="dt" sz="half" idx="10"/>
          </p:nvPr>
        </p:nvSpPr>
        <p:spPr/>
        <p:txBody>
          <a:bodyPr/>
          <a:lstStyle/>
          <a:p>
            <a:r>
              <a:rPr lang="en-US"/>
              <a:t>16-Feb-21</a:t>
            </a:r>
            <a:endParaRPr lang="en-US" dirty="0"/>
          </a:p>
        </p:txBody>
      </p:sp>
      <p:sp>
        <p:nvSpPr>
          <p:cNvPr id="8" name="Footer Placeholder 7">
            <a:extLst>
              <a:ext uri="{FF2B5EF4-FFF2-40B4-BE49-F238E27FC236}">
                <a16:creationId xmlns:a16="http://schemas.microsoft.com/office/drawing/2014/main" id="{6E8C4640-461E-46B8-8A56-ED99AEA8DDA7}"/>
              </a:ext>
            </a:extLst>
          </p:cNvPr>
          <p:cNvSpPr>
            <a:spLocks noGrp="1"/>
          </p:cNvSpPr>
          <p:nvPr>
            <p:ph type="ftr" sz="quarter" idx="11"/>
          </p:nvPr>
        </p:nvSpPr>
        <p:spPr/>
        <p:txBody>
          <a:bodyPr/>
          <a:lstStyle/>
          <a:p>
            <a:r>
              <a:rPr lang="en-US"/>
              <a:t>UON-CHS MBChB IV Nephrology</a:t>
            </a:r>
            <a:endParaRPr lang="en-US" dirty="0"/>
          </a:p>
        </p:txBody>
      </p:sp>
      <p:sp>
        <p:nvSpPr>
          <p:cNvPr id="9" name="Slide Number Placeholder 8">
            <a:extLst>
              <a:ext uri="{FF2B5EF4-FFF2-40B4-BE49-F238E27FC236}">
                <a16:creationId xmlns:a16="http://schemas.microsoft.com/office/drawing/2014/main" id="{77D00CAA-F826-4431-BC3C-A91846B5B015}"/>
              </a:ext>
            </a:extLst>
          </p:cNvPr>
          <p:cNvSpPr>
            <a:spLocks noGrp="1"/>
          </p:cNvSpPr>
          <p:nvPr>
            <p:ph type="sldNum" sz="quarter" idx="12"/>
          </p:nvPr>
        </p:nvSpPr>
        <p:spPr/>
        <p:txBody>
          <a:bodyPr/>
          <a:lstStyle/>
          <a:p>
            <a:fld id="{3A98EE3D-8CD1-4C3F-BD1C-C98C9596463C}" type="slidenum">
              <a:rPr lang="en-US" smtClean="0"/>
              <a:t>6</a:t>
            </a:fld>
            <a:endParaRPr lang="en-US" dirty="0"/>
          </a:p>
        </p:txBody>
      </p:sp>
      <p:pic>
        <p:nvPicPr>
          <p:cNvPr id="12" name="Picture 11">
            <a:extLst>
              <a:ext uri="{FF2B5EF4-FFF2-40B4-BE49-F238E27FC236}">
                <a16:creationId xmlns:a16="http://schemas.microsoft.com/office/drawing/2014/main" id="{6E689C55-118D-4C82-A60D-C537278B7534}"/>
              </a:ext>
            </a:extLst>
          </p:cNvPr>
          <p:cNvPicPr>
            <a:picLocks noChangeAspect="1"/>
          </p:cNvPicPr>
          <p:nvPr/>
        </p:nvPicPr>
        <p:blipFill>
          <a:blip r:embed="rId2"/>
          <a:stretch>
            <a:fillRect/>
          </a:stretch>
        </p:blipFill>
        <p:spPr>
          <a:xfrm>
            <a:off x="9950245" y="393290"/>
            <a:ext cx="2241755" cy="2241755"/>
          </a:xfrm>
          <a:prstGeom prst="rect">
            <a:avLst/>
          </a:prstGeom>
        </p:spPr>
      </p:pic>
    </p:spTree>
    <p:extLst>
      <p:ext uri="{BB962C8B-B14F-4D97-AF65-F5344CB8AC3E}">
        <p14:creationId xmlns:p14="http://schemas.microsoft.com/office/powerpoint/2010/main" val="2262686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76EC-E97A-4F65-824A-731E41707310}"/>
              </a:ext>
            </a:extLst>
          </p:cNvPr>
          <p:cNvSpPr>
            <a:spLocks noGrp="1"/>
          </p:cNvSpPr>
          <p:nvPr>
            <p:ph type="title"/>
          </p:nvPr>
        </p:nvSpPr>
        <p:spPr>
          <a:xfrm>
            <a:off x="581192" y="702156"/>
            <a:ext cx="11029616" cy="821844"/>
          </a:xfrm>
        </p:spPr>
        <p:txBody>
          <a:bodyPr>
            <a:normAutofit fontScale="90000"/>
          </a:bodyPr>
          <a:lstStyle/>
          <a:p>
            <a:r>
              <a:rPr lang="en-US" dirty="0"/>
              <a:t>Sodium- potassium-water homeostasis</a:t>
            </a:r>
            <a:br>
              <a:rPr lang="en-US" dirty="0"/>
            </a:br>
            <a:r>
              <a:rPr lang="en-US" u="sng" dirty="0"/>
              <a:t>Water balance:</a:t>
            </a:r>
            <a:endParaRPr lang="en-US" dirty="0"/>
          </a:p>
        </p:txBody>
      </p:sp>
      <p:pic>
        <p:nvPicPr>
          <p:cNvPr id="8" name="Content Placeholder 7">
            <a:extLst>
              <a:ext uri="{FF2B5EF4-FFF2-40B4-BE49-F238E27FC236}">
                <a16:creationId xmlns:a16="http://schemas.microsoft.com/office/drawing/2014/main" id="{30C2A17A-48B6-4F5C-90D4-0F40C27676DC}"/>
              </a:ext>
            </a:extLst>
          </p:cNvPr>
          <p:cNvPicPr>
            <a:picLocks noGrp="1" noChangeAspect="1"/>
          </p:cNvPicPr>
          <p:nvPr>
            <p:ph idx="1"/>
          </p:nvPr>
        </p:nvPicPr>
        <p:blipFill>
          <a:blip r:embed="rId2"/>
          <a:stretch>
            <a:fillRect/>
          </a:stretch>
        </p:blipFill>
        <p:spPr>
          <a:xfrm>
            <a:off x="1622276" y="1641987"/>
            <a:ext cx="8285315" cy="4660490"/>
          </a:xfrm>
        </p:spPr>
      </p:pic>
      <p:sp>
        <p:nvSpPr>
          <p:cNvPr id="4" name="Date Placeholder 3">
            <a:extLst>
              <a:ext uri="{FF2B5EF4-FFF2-40B4-BE49-F238E27FC236}">
                <a16:creationId xmlns:a16="http://schemas.microsoft.com/office/drawing/2014/main" id="{0E16F26B-7C79-46E0-992F-E517714665BD}"/>
              </a:ext>
            </a:extLst>
          </p:cNvPr>
          <p:cNvSpPr>
            <a:spLocks noGrp="1"/>
          </p:cNvSpPr>
          <p:nvPr>
            <p:ph type="dt" sz="half" idx="10"/>
          </p:nvPr>
        </p:nvSpPr>
        <p:spPr/>
        <p:txBody>
          <a:bodyPr/>
          <a:lstStyle/>
          <a:p>
            <a:r>
              <a:rPr lang="en-US"/>
              <a:t>16-Feb-21</a:t>
            </a:r>
            <a:endParaRPr lang="en-US" dirty="0"/>
          </a:p>
        </p:txBody>
      </p:sp>
      <p:sp>
        <p:nvSpPr>
          <p:cNvPr id="5" name="Footer Placeholder 4">
            <a:extLst>
              <a:ext uri="{FF2B5EF4-FFF2-40B4-BE49-F238E27FC236}">
                <a16:creationId xmlns:a16="http://schemas.microsoft.com/office/drawing/2014/main" id="{45105D5D-ADE3-4434-A67D-77DA0BA6B2C6}"/>
              </a:ext>
            </a:extLst>
          </p:cNvPr>
          <p:cNvSpPr>
            <a:spLocks noGrp="1"/>
          </p:cNvSpPr>
          <p:nvPr>
            <p:ph type="ftr" sz="quarter" idx="11"/>
          </p:nvPr>
        </p:nvSpPr>
        <p:spPr/>
        <p:txBody>
          <a:bodyPr/>
          <a:lstStyle/>
          <a:p>
            <a:r>
              <a:rPr lang="en-US"/>
              <a:t>UON-CHS MBChB IV Nephrology</a:t>
            </a:r>
            <a:endParaRPr lang="en-US" dirty="0"/>
          </a:p>
        </p:txBody>
      </p:sp>
      <p:sp>
        <p:nvSpPr>
          <p:cNvPr id="6" name="Slide Number Placeholder 5">
            <a:extLst>
              <a:ext uri="{FF2B5EF4-FFF2-40B4-BE49-F238E27FC236}">
                <a16:creationId xmlns:a16="http://schemas.microsoft.com/office/drawing/2014/main" id="{192A360C-31AC-426D-9160-F90C400F17ED}"/>
              </a:ext>
            </a:extLst>
          </p:cNvPr>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881906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412EF59-C67E-446E-A5E3-A937310029F4}"/>
              </a:ext>
            </a:extLst>
          </p:cNvPr>
          <p:cNvSpPr>
            <a:spLocks noGrp="1"/>
          </p:cNvSpPr>
          <p:nvPr>
            <p:ph type="title"/>
          </p:nvPr>
        </p:nvSpPr>
        <p:spPr>
          <a:xfrm>
            <a:off x="581192" y="702156"/>
            <a:ext cx="11029616" cy="585870"/>
          </a:xfrm>
        </p:spPr>
        <p:txBody>
          <a:bodyPr/>
          <a:lstStyle/>
          <a:p>
            <a:r>
              <a:rPr lang="en-US" dirty="0"/>
              <a:t>Sodium- potassium-water homeostasis</a:t>
            </a:r>
          </a:p>
        </p:txBody>
      </p:sp>
      <p:pic>
        <p:nvPicPr>
          <p:cNvPr id="13" name="Content Placeholder 12">
            <a:extLst>
              <a:ext uri="{FF2B5EF4-FFF2-40B4-BE49-F238E27FC236}">
                <a16:creationId xmlns:a16="http://schemas.microsoft.com/office/drawing/2014/main" id="{D7B19404-26C5-4A58-8E61-72403628689A}"/>
              </a:ext>
            </a:extLst>
          </p:cNvPr>
          <p:cNvPicPr>
            <a:picLocks noGrp="1" noChangeAspect="1"/>
          </p:cNvPicPr>
          <p:nvPr>
            <p:ph idx="1"/>
          </p:nvPr>
        </p:nvPicPr>
        <p:blipFill>
          <a:blip r:embed="rId2"/>
          <a:stretch>
            <a:fillRect/>
          </a:stretch>
        </p:blipFill>
        <p:spPr>
          <a:xfrm>
            <a:off x="1530768" y="1288027"/>
            <a:ext cx="9130464" cy="5135887"/>
          </a:xfrm>
        </p:spPr>
      </p:pic>
      <p:sp>
        <p:nvSpPr>
          <p:cNvPr id="7" name="Date Placeholder 6">
            <a:extLst>
              <a:ext uri="{FF2B5EF4-FFF2-40B4-BE49-F238E27FC236}">
                <a16:creationId xmlns:a16="http://schemas.microsoft.com/office/drawing/2014/main" id="{FA968213-0E71-4F30-BA33-77CE8F05755B}"/>
              </a:ext>
            </a:extLst>
          </p:cNvPr>
          <p:cNvSpPr>
            <a:spLocks noGrp="1"/>
          </p:cNvSpPr>
          <p:nvPr>
            <p:ph type="dt" sz="half" idx="10"/>
          </p:nvPr>
        </p:nvSpPr>
        <p:spPr/>
        <p:txBody>
          <a:bodyPr/>
          <a:lstStyle/>
          <a:p>
            <a:r>
              <a:rPr lang="en-US"/>
              <a:t>16-Feb-21</a:t>
            </a:r>
            <a:endParaRPr lang="en-US" dirty="0"/>
          </a:p>
        </p:txBody>
      </p:sp>
      <p:sp>
        <p:nvSpPr>
          <p:cNvPr id="8" name="Footer Placeholder 7">
            <a:extLst>
              <a:ext uri="{FF2B5EF4-FFF2-40B4-BE49-F238E27FC236}">
                <a16:creationId xmlns:a16="http://schemas.microsoft.com/office/drawing/2014/main" id="{39D83B0E-1357-45D0-B319-65B80E75B219}"/>
              </a:ext>
            </a:extLst>
          </p:cNvPr>
          <p:cNvSpPr>
            <a:spLocks noGrp="1"/>
          </p:cNvSpPr>
          <p:nvPr>
            <p:ph type="ftr" sz="quarter" idx="11"/>
          </p:nvPr>
        </p:nvSpPr>
        <p:spPr/>
        <p:txBody>
          <a:bodyPr/>
          <a:lstStyle/>
          <a:p>
            <a:r>
              <a:rPr lang="en-US"/>
              <a:t>UON-CHS MBChB IV Nephrology</a:t>
            </a:r>
            <a:endParaRPr lang="en-US" dirty="0"/>
          </a:p>
        </p:txBody>
      </p:sp>
      <p:sp>
        <p:nvSpPr>
          <p:cNvPr id="9" name="Slide Number Placeholder 8">
            <a:extLst>
              <a:ext uri="{FF2B5EF4-FFF2-40B4-BE49-F238E27FC236}">
                <a16:creationId xmlns:a16="http://schemas.microsoft.com/office/drawing/2014/main" id="{4BA7FA5B-96BC-4633-B386-8CA03BBA1A69}"/>
              </a:ext>
            </a:extLst>
          </p:cNvPr>
          <p:cNvSpPr>
            <a:spLocks noGrp="1"/>
          </p:cNvSpPr>
          <p:nvPr>
            <p:ph type="sldNum" sz="quarter" idx="12"/>
          </p:nvPr>
        </p:nvSpPr>
        <p:spPr/>
        <p:txBody>
          <a:bodyPr/>
          <a:lstStyle/>
          <a:p>
            <a:fld id="{3A98EE3D-8CD1-4C3F-BD1C-C98C9596463C}" type="slidenum">
              <a:rPr lang="en-US" smtClean="0"/>
              <a:t>8</a:t>
            </a:fld>
            <a:endParaRPr lang="en-US" dirty="0"/>
          </a:p>
        </p:txBody>
      </p:sp>
    </p:spTree>
    <p:extLst>
      <p:ext uri="{BB962C8B-B14F-4D97-AF65-F5344CB8AC3E}">
        <p14:creationId xmlns:p14="http://schemas.microsoft.com/office/powerpoint/2010/main" val="3211555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00F76-B093-44BF-8991-EC6C4500AEF8}"/>
              </a:ext>
            </a:extLst>
          </p:cNvPr>
          <p:cNvSpPr>
            <a:spLocks noGrp="1"/>
          </p:cNvSpPr>
          <p:nvPr>
            <p:ph type="title"/>
          </p:nvPr>
        </p:nvSpPr>
        <p:spPr>
          <a:xfrm>
            <a:off x="581193" y="729658"/>
            <a:ext cx="11029616" cy="553373"/>
          </a:xfrm>
        </p:spPr>
        <p:txBody>
          <a:bodyPr>
            <a:normAutofit/>
          </a:bodyPr>
          <a:lstStyle/>
          <a:p>
            <a:r>
              <a:rPr lang="en-US" dirty="0"/>
              <a:t>Sodium- potassium-water homeostasis</a:t>
            </a:r>
          </a:p>
        </p:txBody>
      </p:sp>
      <p:pic>
        <p:nvPicPr>
          <p:cNvPr id="8" name="Content Placeholder 7">
            <a:extLst>
              <a:ext uri="{FF2B5EF4-FFF2-40B4-BE49-F238E27FC236}">
                <a16:creationId xmlns:a16="http://schemas.microsoft.com/office/drawing/2014/main" id="{1DF13885-580F-45B4-909A-20093E285EC7}"/>
              </a:ext>
            </a:extLst>
          </p:cNvPr>
          <p:cNvPicPr>
            <a:picLocks noGrp="1" noChangeAspect="1"/>
          </p:cNvPicPr>
          <p:nvPr>
            <p:ph sz="half" idx="2"/>
          </p:nvPr>
        </p:nvPicPr>
        <p:blipFill>
          <a:blip r:embed="rId2"/>
          <a:stretch>
            <a:fillRect/>
          </a:stretch>
        </p:blipFill>
        <p:spPr>
          <a:xfrm>
            <a:off x="581024" y="1283031"/>
            <a:ext cx="8184984" cy="5140883"/>
          </a:xfrm>
        </p:spPr>
      </p:pic>
      <p:sp>
        <p:nvSpPr>
          <p:cNvPr id="10" name="Text Placeholder 9">
            <a:extLst>
              <a:ext uri="{FF2B5EF4-FFF2-40B4-BE49-F238E27FC236}">
                <a16:creationId xmlns:a16="http://schemas.microsoft.com/office/drawing/2014/main" id="{FFA2990D-AAB0-426B-B839-EA6BAE79D608}"/>
              </a:ext>
            </a:extLst>
          </p:cNvPr>
          <p:cNvSpPr>
            <a:spLocks noGrp="1"/>
          </p:cNvSpPr>
          <p:nvPr>
            <p:ph type="body" sz="quarter" idx="3"/>
          </p:nvPr>
        </p:nvSpPr>
        <p:spPr>
          <a:xfrm>
            <a:off x="8766008" y="1717990"/>
            <a:ext cx="2790942" cy="553373"/>
          </a:xfrm>
        </p:spPr>
        <p:txBody>
          <a:bodyPr/>
          <a:lstStyle/>
          <a:p>
            <a:r>
              <a:rPr lang="en-US" dirty="0"/>
              <a:t>Effects include</a:t>
            </a:r>
          </a:p>
        </p:txBody>
      </p:sp>
      <p:sp>
        <p:nvSpPr>
          <p:cNvPr id="11" name="Content Placeholder 10">
            <a:extLst>
              <a:ext uri="{FF2B5EF4-FFF2-40B4-BE49-F238E27FC236}">
                <a16:creationId xmlns:a16="http://schemas.microsoft.com/office/drawing/2014/main" id="{427436AF-3DE0-42E8-9B9D-1286376C642E}"/>
              </a:ext>
            </a:extLst>
          </p:cNvPr>
          <p:cNvSpPr>
            <a:spLocks noGrp="1"/>
          </p:cNvSpPr>
          <p:nvPr>
            <p:ph sz="quarter" idx="4"/>
          </p:nvPr>
        </p:nvSpPr>
        <p:spPr>
          <a:xfrm>
            <a:off x="8766008" y="2438400"/>
            <a:ext cx="2844800" cy="3422651"/>
          </a:xfrm>
        </p:spPr>
        <p:txBody>
          <a:bodyPr/>
          <a:lstStyle/>
          <a:p>
            <a:r>
              <a:rPr lang="en-US" dirty="0"/>
              <a:t>Sodium reabsorption</a:t>
            </a:r>
          </a:p>
          <a:p>
            <a:r>
              <a:rPr lang="en-US" dirty="0"/>
              <a:t>Water reabsorption</a:t>
            </a:r>
          </a:p>
          <a:p>
            <a:r>
              <a:rPr lang="en-US" dirty="0"/>
              <a:t>Increased blood pressure</a:t>
            </a:r>
          </a:p>
          <a:p>
            <a:r>
              <a:rPr lang="en-US" dirty="0"/>
              <a:t>Potassium secretion</a:t>
            </a:r>
          </a:p>
          <a:p>
            <a:endParaRPr lang="en-US" dirty="0"/>
          </a:p>
        </p:txBody>
      </p:sp>
      <p:sp>
        <p:nvSpPr>
          <p:cNvPr id="4" name="Date Placeholder 3">
            <a:extLst>
              <a:ext uri="{FF2B5EF4-FFF2-40B4-BE49-F238E27FC236}">
                <a16:creationId xmlns:a16="http://schemas.microsoft.com/office/drawing/2014/main" id="{CEE740F0-35FC-41FE-84E2-B68F8EA25431}"/>
              </a:ext>
            </a:extLst>
          </p:cNvPr>
          <p:cNvSpPr>
            <a:spLocks noGrp="1"/>
          </p:cNvSpPr>
          <p:nvPr>
            <p:ph type="dt" sz="half" idx="10"/>
          </p:nvPr>
        </p:nvSpPr>
        <p:spPr/>
        <p:txBody>
          <a:bodyPr/>
          <a:lstStyle/>
          <a:p>
            <a:r>
              <a:rPr lang="en-US"/>
              <a:t>16-Feb-21</a:t>
            </a:r>
            <a:endParaRPr lang="en-US" dirty="0"/>
          </a:p>
        </p:txBody>
      </p:sp>
      <p:sp>
        <p:nvSpPr>
          <p:cNvPr id="5" name="Footer Placeholder 4">
            <a:extLst>
              <a:ext uri="{FF2B5EF4-FFF2-40B4-BE49-F238E27FC236}">
                <a16:creationId xmlns:a16="http://schemas.microsoft.com/office/drawing/2014/main" id="{F974E8A3-FE45-470D-8DCE-1A49F3E3BEDF}"/>
              </a:ext>
            </a:extLst>
          </p:cNvPr>
          <p:cNvSpPr>
            <a:spLocks noGrp="1"/>
          </p:cNvSpPr>
          <p:nvPr>
            <p:ph type="ftr" sz="quarter" idx="11"/>
          </p:nvPr>
        </p:nvSpPr>
        <p:spPr/>
        <p:txBody>
          <a:bodyPr/>
          <a:lstStyle/>
          <a:p>
            <a:r>
              <a:rPr lang="en-US"/>
              <a:t>UON-CHS MBChB IV Nephrology</a:t>
            </a:r>
            <a:endParaRPr lang="en-US" dirty="0"/>
          </a:p>
        </p:txBody>
      </p:sp>
      <p:sp>
        <p:nvSpPr>
          <p:cNvPr id="6" name="Slide Number Placeholder 5">
            <a:extLst>
              <a:ext uri="{FF2B5EF4-FFF2-40B4-BE49-F238E27FC236}">
                <a16:creationId xmlns:a16="http://schemas.microsoft.com/office/drawing/2014/main" id="{89F2994B-CD40-48C6-9783-576926877C3A}"/>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3073448278"/>
      </p:ext>
    </p:extLst>
  </p:cSld>
  <p:clrMapOvr>
    <a:masterClrMapping/>
  </p:clrMapOvr>
</p:sld>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D2D995-20F0-4C14-BF62-1248AB4B484D}">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BB3242A4-1E6A-4E02-809C-4A24066EC01D}">
  <ds:schemaRefs>
    <ds:schemaRef ds:uri="http://schemas.microsoft.com/sharepoint/v3/contenttype/forms"/>
  </ds:schemaRefs>
</ds:datastoreItem>
</file>

<file path=customXml/itemProps3.xml><?xml version="1.0" encoding="utf-8"?>
<ds:datastoreItem xmlns:ds="http://schemas.openxmlformats.org/officeDocument/2006/customXml" ds:itemID="{965255AC-12AC-4323-AA35-9BAC798B6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{A7E4E42A-61FB-467C-9F9F-87B90A0C7F81}tf67061901_win32</Template>
  <TotalTime>526</TotalTime>
  <Words>1472</Words>
  <Application>Microsoft Office PowerPoint</Application>
  <PresentationFormat>Widescreen</PresentationFormat>
  <Paragraphs>257</Paragraphs>
  <Slides>33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Franklin Gothic Book</vt:lpstr>
      <vt:lpstr>Franklin Gothic Demi</vt:lpstr>
      <vt:lpstr>Gill Sans MT</vt:lpstr>
      <vt:lpstr>Helvetica</vt:lpstr>
      <vt:lpstr>Wingdings 2</vt:lpstr>
      <vt:lpstr>Wingdings 3</vt:lpstr>
      <vt:lpstr>DividendVTI</vt:lpstr>
      <vt:lpstr>Title Lorem Ipsum</vt:lpstr>
      <vt:lpstr>OBJECTIVES OF LECTURE</vt:lpstr>
      <vt:lpstr>GUIDE through slides</vt:lpstr>
      <vt:lpstr>Introduction: Some concepts to remember</vt:lpstr>
      <vt:lpstr>Introduction:  about sodium and potassium</vt:lpstr>
      <vt:lpstr>Sodium- potassium-water homeostasis Water balance:</vt:lpstr>
      <vt:lpstr>Sodium- potassium-water homeostasis Water balance:</vt:lpstr>
      <vt:lpstr>Sodium- potassium-water homeostasis</vt:lpstr>
      <vt:lpstr>Sodium- potassium-water homeostasis</vt:lpstr>
      <vt:lpstr>Sodium- potassium-water homeostasis Kidney Na+/k+ handling</vt:lpstr>
      <vt:lpstr>Sodium- potassium-water homeostasis Potassium at cellular level</vt:lpstr>
      <vt:lpstr>Sodium- potassium-water homeostasis mediators</vt:lpstr>
      <vt:lpstr>Sodium- potassium-water homeostasis mediators</vt:lpstr>
      <vt:lpstr>Sodium- potassium-water homeostasis mediators</vt:lpstr>
      <vt:lpstr>Disorders of sodium- Basics</vt:lpstr>
      <vt:lpstr>Disorders of sodium Hyponatremia – etiology and clinical features</vt:lpstr>
      <vt:lpstr>Disorders of sodium Hyponatremia –Evaluation</vt:lpstr>
      <vt:lpstr>Disorders of sodium Hyponatremia –approach to treatment</vt:lpstr>
      <vt:lpstr>Disorders of sodium Hypernatremia –</vt:lpstr>
      <vt:lpstr>Disorders of sodium Hypernatremia – management approach</vt:lpstr>
      <vt:lpstr>PowerPoint Presentation</vt:lpstr>
      <vt:lpstr>Disorders of potassium - Basics</vt:lpstr>
      <vt:lpstr>Disorders of potassium - Basics </vt:lpstr>
      <vt:lpstr>Disorders of potassium Hyperkalemia - etiology</vt:lpstr>
      <vt:lpstr>Disorders of potassium Hyperkalemia – clinical features</vt:lpstr>
      <vt:lpstr>Disorders of potassium Hyperkalemia – Evaluation and management</vt:lpstr>
      <vt:lpstr>Disorders of potassium Hyperkalemia- Management</vt:lpstr>
      <vt:lpstr>Disorders of potassium Hyperkalemia – Management of acute hyperkalemia</vt:lpstr>
      <vt:lpstr>Disorders of potassium Hypokalemia</vt:lpstr>
      <vt:lpstr>Disorders of potassium Hypokalemia – Clinical features</vt:lpstr>
      <vt:lpstr>Disorders of potassium Hypokalemia - Approach</vt:lpstr>
      <vt:lpstr>Wrap 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David Atuhe</dc:creator>
  <cp:lastModifiedBy>David Atuhe</cp:lastModifiedBy>
  <cp:revision>5</cp:revision>
  <dcterms:created xsi:type="dcterms:W3CDTF">2021-02-15T16:53:52Z</dcterms:created>
  <dcterms:modified xsi:type="dcterms:W3CDTF">2021-02-16T01:39:57Z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