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C305-8367-4D9E-A28E-1306DC4F957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AEEF-6B1C-44EC-97E5-EA8AB2172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6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C305-8367-4D9E-A28E-1306DC4F957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AEEF-6B1C-44EC-97E5-EA8AB2172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8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C305-8367-4D9E-A28E-1306DC4F957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AEEF-6B1C-44EC-97E5-EA8AB2172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60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366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1224"/>
            <a:ext cx="12192000" cy="594677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C305-8367-4D9E-A28E-1306DC4F957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AEEF-6B1C-44EC-97E5-EA8AB2172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325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C305-8367-4D9E-A28E-1306DC4F957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AEEF-6B1C-44EC-97E5-EA8AB2172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16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C305-8367-4D9E-A28E-1306DC4F957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AEEF-6B1C-44EC-97E5-EA8AB2172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5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C305-8367-4D9E-A28E-1306DC4F957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AEEF-6B1C-44EC-97E5-EA8AB2172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31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C305-8367-4D9E-A28E-1306DC4F957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AEEF-6B1C-44EC-97E5-EA8AB2172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7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C305-8367-4D9E-A28E-1306DC4F957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AEEF-6B1C-44EC-97E5-EA8AB2172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6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C305-8367-4D9E-A28E-1306DC4F957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AEEF-6B1C-44EC-97E5-EA8AB2172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76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6C305-8367-4D9E-A28E-1306DC4F957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7AEEF-6B1C-44EC-97E5-EA8AB2172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6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6C305-8367-4D9E-A28E-1306DC4F9573}" type="datetimeFigureOut">
              <a:rPr lang="en-US" smtClean="0"/>
              <a:t>10/4/2016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7AEEF-6B1C-44EC-97E5-EA8AB2172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03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ACUTE RENAL FAILURE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PROF. JOSHUA KAYIMA</a:t>
            </a:r>
          </a:p>
          <a:p>
            <a:endParaRPr lang="en-US" dirty="0"/>
          </a:p>
          <a:p>
            <a:r>
              <a:rPr lang="en-US" dirty="0" smtClean="0"/>
              <a:t>DATE: 4/10/2016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17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SITUATIONAL DIFFERENCES IN 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DEVELOPING VS. DEVELOPED COUNTRY</a:t>
            </a:r>
          </a:p>
          <a:p>
            <a:endParaRPr lang="en-US" dirty="0"/>
          </a:p>
          <a:p>
            <a:r>
              <a:rPr lang="en-US" dirty="0" smtClean="0"/>
              <a:t>2. COMMUNITY VS. HOSPITAL ACQUIRED</a:t>
            </a:r>
          </a:p>
          <a:p>
            <a:endParaRPr lang="en-US" dirty="0"/>
          </a:p>
          <a:p>
            <a:r>
              <a:rPr lang="en-US" dirty="0" smtClean="0"/>
              <a:t>3. PEDIATRIC VS. ADULT AGE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78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 OF ARF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Symptoms:</a:t>
            </a:r>
          </a:p>
          <a:p>
            <a:pPr lvl="1"/>
            <a:r>
              <a:rPr lang="en-US" dirty="0" smtClean="0"/>
              <a:t>Related to primary condition</a:t>
            </a:r>
          </a:p>
          <a:p>
            <a:pPr lvl="1"/>
            <a:r>
              <a:rPr lang="en-US" dirty="0" smtClean="0"/>
              <a:t>Excretory failure and Multisystem symptoms</a:t>
            </a:r>
          </a:p>
          <a:p>
            <a:r>
              <a:rPr lang="en-US" dirty="0" smtClean="0"/>
              <a:t>Retention of:</a:t>
            </a:r>
          </a:p>
          <a:p>
            <a:pPr lvl="1"/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 </a:t>
            </a:r>
            <a:r>
              <a:rPr lang="en-US" dirty="0" smtClean="0">
                <a:sym typeface="Wingdings" panose="05000000000000000000" pitchFamily="2" charset="2"/>
              </a:rPr>
              <a:t> Edema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Na</a:t>
            </a:r>
            <a:r>
              <a:rPr lang="en-US" baseline="30000" dirty="0" smtClean="0">
                <a:sym typeface="Wingdings" panose="05000000000000000000" pitchFamily="2" charset="2"/>
              </a:rPr>
              <a:t>+</a:t>
            </a:r>
            <a:r>
              <a:rPr lang="en-US" dirty="0" smtClean="0">
                <a:sym typeface="Wingdings" panose="05000000000000000000" pitchFamily="2" charset="2"/>
              </a:rPr>
              <a:t>  Edema, HTN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K</a:t>
            </a:r>
            <a:r>
              <a:rPr lang="en-US" baseline="30000" dirty="0" smtClean="0">
                <a:sym typeface="Wingdings" panose="05000000000000000000" pitchFamily="2" charset="2"/>
              </a:rPr>
              <a:t>+</a:t>
            </a:r>
            <a:r>
              <a:rPr lang="en-US" dirty="0" smtClean="0">
                <a:sym typeface="Wingdings" panose="05000000000000000000" pitchFamily="2" charset="2"/>
              </a:rPr>
              <a:t>  Hyperkalemia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 – products  Uremic symptoms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Acids  hyperventilation etc.</a:t>
            </a:r>
          </a:p>
        </p:txBody>
      </p:sp>
    </p:spTree>
    <p:extLst>
      <p:ext uri="{BB962C8B-B14F-4D97-AF65-F5344CB8AC3E}">
        <p14:creationId xmlns:p14="http://schemas.microsoft.com/office/powerpoint/2010/main" val="376934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Blood</a:t>
            </a:r>
          </a:p>
          <a:p>
            <a:pPr lvl="1"/>
            <a:r>
              <a:rPr lang="en-US" dirty="0" smtClean="0"/>
              <a:t>Serum: U/E/Cr, Ca</a:t>
            </a:r>
            <a:r>
              <a:rPr lang="en-US" baseline="30000" dirty="0" smtClean="0"/>
              <a:t>2+</a:t>
            </a:r>
            <a:r>
              <a:rPr lang="en-US" dirty="0" smtClean="0"/>
              <a:t>, P, U.A</a:t>
            </a:r>
          </a:p>
          <a:p>
            <a:pPr lvl="1"/>
            <a:r>
              <a:rPr lang="en-US" dirty="0" err="1" smtClean="0"/>
              <a:t>Cystatin</a:t>
            </a:r>
            <a:r>
              <a:rPr lang="en-US" dirty="0" smtClean="0"/>
              <a:t> C</a:t>
            </a:r>
          </a:p>
          <a:p>
            <a:r>
              <a:rPr lang="en-US" dirty="0" err="1" smtClean="0"/>
              <a:t>Urianlysisi</a:t>
            </a:r>
            <a:endParaRPr lang="en-US" dirty="0" smtClean="0"/>
          </a:p>
          <a:p>
            <a:r>
              <a:rPr lang="en-US" dirty="0" smtClean="0"/>
              <a:t>Imaging</a:t>
            </a:r>
          </a:p>
          <a:p>
            <a:pPr lvl="1"/>
            <a:r>
              <a:rPr lang="en-US" dirty="0" smtClean="0"/>
              <a:t>Ultrasound KUB</a:t>
            </a:r>
          </a:p>
          <a:p>
            <a:pPr lvl="1"/>
            <a:r>
              <a:rPr lang="en-US" dirty="0" smtClean="0"/>
              <a:t>CXR</a:t>
            </a:r>
          </a:p>
          <a:p>
            <a:r>
              <a:rPr lang="en-US" dirty="0" smtClean="0"/>
              <a:t>Others as appropriate for primary diagnosis and complications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90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PRINCIPALS OF MANAGEMENT (CONSERVATIVE)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Withdraw/withhold </a:t>
            </a:r>
            <a:r>
              <a:rPr lang="en-US" dirty="0" err="1" smtClean="0"/>
              <a:t>nephrotoxins</a:t>
            </a:r>
            <a:r>
              <a:rPr lang="en-US" dirty="0"/>
              <a:t> </a:t>
            </a:r>
            <a:r>
              <a:rPr lang="en-US" dirty="0" smtClean="0"/>
              <a:t>&amp; adjust drug doses</a:t>
            </a:r>
          </a:p>
          <a:p>
            <a:r>
              <a:rPr lang="en-US" dirty="0" smtClean="0"/>
              <a:t>Deal with emergencies</a:t>
            </a:r>
          </a:p>
          <a:p>
            <a:pPr lvl="1"/>
            <a:r>
              <a:rPr lang="en-US" dirty="0" smtClean="0"/>
              <a:t>Pulmonary Edema</a:t>
            </a:r>
          </a:p>
          <a:p>
            <a:pPr lvl="1"/>
            <a:r>
              <a:rPr lang="en-US" dirty="0" smtClean="0"/>
              <a:t>Hyperkalemia</a:t>
            </a:r>
          </a:p>
          <a:p>
            <a:pPr lvl="1"/>
            <a:r>
              <a:rPr lang="en-US" dirty="0" smtClean="0"/>
              <a:t>Acidosis</a:t>
            </a:r>
          </a:p>
          <a:p>
            <a:r>
              <a:rPr lang="en-US" dirty="0" smtClean="0"/>
              <a:t>Manage primary condition</a:t>
            </a:r>
          </a:p>
          <a:p>
            <a:r>
              <a:rPr lang="en-US" dirty="0" smtClean="0"/>
              <a:t>Establish </a:t>
            </a:r>
            <a:r>
              <a:rPr lang="en-US" dirty="0" err="1" smtClean="0"/>
              <a:t>euvolemia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Diuretic challenge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00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Fluid --:</a:t>
            </a:r>
          </a:p>
          <a:p>
            <a:pPr lvl="1"/>
            <a:r>
              <a:rPr lang="en-US" sz="4000" dirty="0" smtClean="0"/>
              <a:t>According to fluid balances</a:t>
            </a:r>
          </a:p>
          <a:p>
            <a:pPr lvl="1"/>
            <a:r>
              <a:rPr lang="en-US" sz="4000" dirty="0" smtClean="0"/>
              <a:t>Hemodynamic monitoring</a:t>
            </a:r>
          </a:p>
          <a:p>
            <a:pPr lvl="1"/>
            <a:r>
              <a:rPr lang="en-US" sz="4000" dirty="0" smtClean="0"/>
              <a:t>Guess estimate</a:t>
            </a:r>
          </a:p>
          <a:p>
            <a:r>
              <a:rPr lang="en-US" sz="4000" dirty="0" smtClean="0"/>
              <a:t>Na</a:t>
            </a:r>
            <a:r>
              <a:rPr lang="en-US" sz="4000" baseline="30000" dirty="0" smtClean="0"/>
              <a:t>+</a:t>
            </a:r>
          </a:p>
          <a:p>
            <a:r>
              <a:rPr lang="en-US" sz="4000" dirty="0" smtClean="0"/>
              <a:t>K</a:t>
            </a:r>
            <a:r>
              <a:rPr lang="en-US" sz="4000" baseline="30000" dirty="0" smtClean="0"/>
              <a:t>+</a:t>
            </a:r>
          </a:p>
          <a:p>
            <a:r>
              <a:rPr lang="en-US" sz="4000" dirty="0" smtClean="0"/>
              <a:t>Proteins</a:t>
            </a:r>
          </a:p>
          <a:p>
            <a:pPr lvl="1"/>
            <a:r>
              <a:rPr lang="en-US" sz="4000" dirty="0" err="1" smtClean="0"/>
              <a:t>Keto</a:t>
            </a:r>
            <a:r>
              <a:rPr lang="en-US" sz="4000" dirty="0" smtClean="0"/>
              <a:t> acids</a:t>
            </a:r>
          </a:p>
          <a:p>
            <a:pPr lvl="1"/>
            <a:r>
              <a:rPr lang="en-US" sz="4000" dirty="0" smtClean="0"/>
              <a:t>Amino acids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5180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&amp; DEAL WITH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Hyponatremia</a:t>
            </a:r>
            <a:endParaRPr lang="en-US" dirty="0" smtClean="0"/>
          </a:p>
          <a:p>
            <a:r>
              <a:rPr lang="en-US" dirty="0" smtClean="0"/>
              <a:t>Metabolic acidosis</a:t>
            </a:r>
          </a:p>
          <a:p>
            <a:r>
              <a:rPr lang="en-US" dirty="0" err="1" smtClean="0"/>
              <a:t>Hyperphospahatemia</a:t>
            </a:r>
            <a:endParaRPr lang="en-US" dirty="0" smtClean="0"/>
          </a:p>
          <a:p>
            <a:r>
              <a:rPr lang="en-US" dirty="0" err="1" smtClean="0"/>
              <a:t>Hypocalcemia</a:t>
            </a:r>
            <a:endParaRPr lang="en-US" dirty="0" smtClean="0"/>
          </a:p>
          <a:p>
            <a:r>
              <a:rPr lang="en-US" dirty="0" err="1" smtClean="0"/>
              <a:t>Hypermagnesemia</a:t>
            </a:r>
            <a:endParaRPr lang="en-US" dirty="0" smtClean="0"/>
          </a:p>
          <a:p>
            <a:r>
              <a:rPr lang="en-US" dirty="0" err="1" smtClean="0"/>
              <a:t>Hyperuricemia</a:t>
            </a:r>
            <a:endParaRPr lang="en-US" dirty="0" smtClean="0"/>
          </a:p>
          <a:p>
            <a:r>
              <a:rPr lang="en-US" dirty="0" smtClean="0"/>
              <a:t>glucose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655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DIETARY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</a:t>
            </a:r>
          </a:p>
          <a:p>
            <a:r>
              <a:rPr lang="en-US" dirty="0" smtClean="0"/>
              <a:t>Vitamins</a:t>
            </a:r>
          </a:p>
          <a:p>
            <a:r>
              <a:rPr lang="en-US" dirty="0" smtClean="0"/>
              <a:t>Protein</a:t>
            </a:r>
          </a:p>
          <a:p>
            <a:r>
              <a:rPr lang="en-US" dirty="0" err="1" smtClean="0"/>
              <a:t>Calci</a:t>
            </a:r>
            <a:r>
              <a:rPr lang="en-US" dirty="0" smtClean="0"/>
              <a:t>,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u="sng" dirty="0" smtClean="0"/>
              <a:t>CARE FOR INFECTIONS</a:t>
            </a:r>
          </a:p>
          <a:p>
            <a:r>
              <a:rPr lang="en-US" dirty="0"/>
              <a:t>P</a:t>
            </a:r>
            <a:r>
              <a:rPr lang="en-US" dirty="0" smtClean="0"/>
              <a:t>revention </a:t>
            </a:r>
          </a:p>
          <a:p>
            <a:r>
              <a:rPr lang="en-US" dirty="0" smtClean="0"/>
              <a:t>Earl </a:t>
            </a:r>
            <a:r>
              <a:rPr lang="en-US" dirty="0" err="1" smtClean="0"/>
              <a:t>dignaosis</a:t>
            </a:r>
            <a:endParaRPr lang="en-US" dirty="0" smtClean="0"/>
          </a:p>
          <a:p>
            <a:r>
              <a:rPr lang="en-US" dirty="0" smtClean="0"/>
              <a:t>Effective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04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 FOR TISSUE EXACCEGATON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94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 FOR RENAL REPLAACEMENT THEAPY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Sympoms</a:t>
            </a:r>
            <a:r>
              <a:rPr lang="en-US" dirty="0" smtClean="0"/>
              <a:t> of </a:t>
            </a:r>
            <a:r>
              <a:rPr lang="en-US" dirty="0" err="1" smtClean="0"/>
              <a:t>uraemia</a:t>
            </a:r>
            <a:endParaRPr lang="en-US" dirty="0" smtClean="0"/>
          </a:p>
          <a:p>
            <a:r>
              <a:rPr lang="en-US" dirty="0" smtClean="0"/>
              <a:t>Intractable volume overload</a:t>
            </a:r>
          </a:p>
          <a:p>
            <a:r>
              <a:rPr lang="en-US" dirty="0" smtClean="0"/>
              <a:t>Hyper-</a:t>
            </a:r>
            <a:r>
              <a:rPr lang="en-US" dirty="0" err="1" smtClean="0"/>
              <a:t>kalemia</a:t>
            </a:r>
            <a:r>
              <a:rPr lang="en-US" dirty="0" smtClean="0"/>
              <a:t>/acidosis </a:t>
            </a:r>
          </a:p>
          <a:p>
            <a:r>
              <a:rPr lang="en-US" dirty="0" smtClean="0"/>
              <a:t>Azotemia BUN &gt; 36 </a:t>
            </a:r>
            <a:r>
              <a:rPr lang="en-US" dirty="0" err="1" smtClean="0"/>
              <a:t>mmol</a:t>
            </a:r>
            <a:r>
              <a:rPr lang="en-US" dirty="0" smtClean="0"/>
              <a:t>/L</a:t>
            </a:r>
          </a:p>
          <a:p>
            <a:r>
              <a:rPr lang="en-US" dirty="0" smtClean="0"/>
              <a:t>Significant </a:t>
            </a:r>
            <a:r>
              <a:rPr lang="en-US" dirty="0" err="1" smtClean="0"/>
              <a:t>bleeedinh</a:t>
            </a:r>
            <a:endParaRPr lang="en-US" dirty="0" smtClean="0"/>
          </a:p>
          <a:p>
            <a:r>
              <a:rPr lang="en-US" dirty="0" smtClean="0"/>
              <a:t>Uremic pericarditis																																																																																																											`11		QA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27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3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Rapid decline in GRF (hours </a:t>
            </a:r>
            <a:r>
              <a:rPr lang="en-US" sz="3200" dirty="0" smtClean="0">
                <a:sym typeface="Wingdings" panose="05000000000000000000" pitchFamily="2" charset="2"/>
              </a:rPr>
              <a:t></a:t>
            </a:r>
            <a:r>
              <a:rPr lang="en-US" sz="3200" dirty="0" smtClean="0"/>
              <a:t> weeks)</a:t>
            </a:r>
          </a:p>
          <a:p>
            <a:r>
              <a:rPr lang="en-US" sz="3200" dirty="0" smtClean="0"/>
              <a:t>Retention of nitrogenous waste</a:t>
            </a:r>
          </a:p>
          <a:p>
            <a:r>
              <a:rPr lang="en-US" sz="3200" dirty="0" smtClean="0"/>
              <a:t>Perturbation of:</a:t>
            </a:r>
          </a:p>
          <a:p>
            <a:pPr lvl="1"/>
            <a:r>
              <a:rPr lang="en-US" sz="3200" dirty="0" smtClean="0"/>
              <a:t>ECF volume</a:t>
            </a:r>
            <a:br>
              <a:rPr lang="en-US" sz="3200" dirty="0" smtClean="0"/>
            </a:br>
            <a:r>
              <a:rPr lang="en-US" sz="3200" dirty="0" smtClean="0"/>
              <a:t>Electrolytes</a:t>
            </a:r>
          </a:p>
          <a:p>
            <a:pPr lvl="1"/>
            <a:r>
              <a:rPr lang="en-US" sz="3200" dirty="0" smtClean="0"/>
              <a:t>Acid base homeostasis</a:t>
            </a:r>
          </a:p>
          <a:p>
            <a:r>
              <a:rPr lang="en-US" sz="3200" dirty="0" smtClean="0"/>
              <a:t>Most ARF</a:t>
            </a:r>
          </a:p>
          <a:p>
            <a:pPr lvl="1"/>
            <a:r>
              <a:rPr lang="en-US" sz="3200" dirty="0" smtClean="0"/>
              <a:t>Reversible</a:t>
            </a:r>
          </a:p>
          <a:p>
            <a:pPr lvl="1"/>
            <a:r>
              <a:rPr lang="en-US" sz="3200" dirty="0" smtClean="0"/>
              <a:t>Multi-causal</a:t>
            </a:r>
          </a:p>
          <a:p>
            <a:pPr lvl="1"/>
            <a:r>
              <a:rPr lang="en-US" sz="3200" dirty="0" smtClean="0"/>
              <a:t>Major hospital morbidity &amp; mortality</a:t>
            </a:r>
          </a:p>
        </p:txBody>
      </p:sp>
    </p:spTree>
    <p:extLst>
      <p:ext uri="{BB962C8B-B14F-4D97-AF65-F5344CB8AC3E}">
        <p14:creationId xmlns:p14="http://schemas.microsoft.com/office/powerpoint/2010/main" val="408323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CUTE NEPHRITIC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Follows a streptococcal throat or skin infection after 7-21 days</a:t>
            </a:r>
          </a:p>
          <a:p>
            <a:r>
              <a:rPr lang="en-US" dirty="0" smtClean="0"/>
              <a:t>It is generally a post-infectious syndrome e.g. Bacterial Endocarditis</a:t>
            </a:r>
          </a:p>
          <a:p>
            <a:r>
              <a:rPr lang="en-US" dirty="0" smtClean="0"/>
              <a:t>There is </a:t>
            </a:r>
            <a:r>
              <a:rPr lang="en-US" dirty="0" err="1" smtClean="0"/>
              <a:t>perioheral</a:t>
            </a:r>
            <a:r>
              <a:rPr lang="en-US" dirty="0" smtClean="0"/>
              <a:t> edema, cola-like urine, creatinine grows up</a:t>
            </a:r>
          </a:p>
          <a:p>
            <a:r>
              <a:rPr lang="en-US" dirty="0" smtClean="0"/>
              <a:t>On treating the infection the glomerular inflammation self-limits</a:t>
            </a:r>
          </a:p>
          <a:p>
            <a:r>
              <a:rPr lang="en-US" dirty="0" smtClean="0"/>
              <a:t>Seen usually in children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41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GLOMERULONEPHRITIS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Patients get urinary abnormalities that continue inflaming their kidneys resulting in shrinking of the kidneys, HTN and continuous deterioration of renal function</a:t>
            </a:r>
          </a:p>
          <a:p>
            <a:r>
              <a:rPr lang="en-US" dirty="0" smtClean="0"/>
              <a:t>Chronicity </a:t>
            </a:r>
            <a:r>
              <a:rPr lang="en-US" dirty="0" smtClean="0">
                <a:sym typeface="Wingdings" panose="05000000000000000000" pitchFamily="2" charset="2"/>
              </a:rPr>
              <a:t> 3-6 months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Kidneys have bilateral reduction in size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Creatinine levels are low</a:t>
            </a:r>
          </a:p>
          <a:p>
            <a:r>
              <a:rPr lang="en-US" dirty="0" smtClean="0"/>
              <a:t>Ends in ESRD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94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RAPIDLY PROGRESSIVE 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Rapidly loss of function </a:t>
            </a:r>
            <a:r>
              <a:rPr lang="en-US" dirty="0" smtClean="0">
                <a:sym typeface="Wingdings" panose="05000000000000000000" pitchFamily="2" charset="2"/>
              </a:rPr>
              <a:t> days to weeks</a:t>
            </a:r>
          </a:p>
          <a:p>
            <a:r>
              <a:rPr lang="en-US" dirty="0" smtClean="0"/>
              <a:t>Treatment must be initiated rapidly with steroids etc.</a:t>
            </a:r>
          </a:p>
          <a:p>
            <a:r>
              <a:rPr lang="en-US" dirty="0" smtClean="0"/>
              <a:t>Kidney biopsy </a:t>
            </a:r>
            <a:r>
              <a:rPr lang="en-US" dirty="0" smtClean="0">
                <a:sym typeface="Wingdings" panose="05000000000000000000" pitchFamily="2" charset="2"/>
              </a:rPr>
              <a:t> crescent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ANCA positive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SLE &amp; anti-GBM GN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Type I  anti-GBM mediated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Type II  Immune-complex mediated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Type III non-immune mediated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Type IV  double antibody positive</a:t>
            </a:r>
          </a:p>
        </p:txBody>
      </p:sp>
    </p:spTree>
    <p:extLst>
      <p:ext uri="{BB962C8B-B14F-4D97-AF65-F5344CB8AC3E}">
        <p14:creationId xmlns:p14="http://schemas.microsoft.com/office/powerpoint/2010/main" val="45121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NEPHROTIC SYNDROME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Massive proteinuria of 3.5 g/24 hours</a:t>
            </a:r>
          </a:p>
          <a:p>
            <a:r>
              <a:rPr lang="en-US" dirty="0" err="1" smtClean="0"/>
              <a:t>Anasarca</a:t>
            </a:r>
            <a:endParaRPr lang="en-US" dirty="0" smtClean="0"/>
          </a:p>
          <a:p>
            <a:r>
              <a:rPr lang="en-US" dirty="0" err="1" smtClean="0"/>
              <a:t>Hypoalbuminemia</a:t>
            </a:r>
            <a:endParaRPr lang="en-US" dirty="0" smtClean="0"/>
          </a:p>
          <a:p>
            <a:r>
              <a:rPr lang="en-US" dirty="0" err="1" smtClean="0"/>
              <a:t>Hypercoagulable</a:t>
            </a:r>
            <a:r>
              <a:rPr lang="en-US" dirty="0" smtClean="0"/>
              <a:t> state</a:t>
            </a:r>
          </a:p>
          <a:p>
            <a:r>
              <a:rPr lang="en-US" dirty="0" smtClean="0"/>
              <a:t>Dyslipidemia</a:t>
            </a:r>
          </a:p>
          <a:p>
            <a:r>
              <a:rPr lang="en-US" dirty="0" smtClean="0"/>
              <a:t>Can be primary, idiopathic or secondary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1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Urinalysis</a:t>
            </a:r>
          </a:p>
          <a:p>
            <a:pPr lvl="1"/>
            <a:r>
              <a:rPr lang="en-US" dirty="0" smtClean="0"/>
              <a:t>RBCs, WBCs</a:t>
            </a:r>
          </a:p>
          <a:p>
            <a:r>
              <a:rPr lang="en-US" dirty="0" smtClean="0"/>
              <a:t>Glomerular function</a:t>
            </a:r>
          </a:p>
          <a:p>
            <a:pPr lvl="1"/>
            <a:r>
              <a:rPr lang="en-US" dirty="0" smtClean="0"/>
              <a:t>Creatinine, BUN</a:t>
            </a:r>
          </a:p>
          <a:p>
            <a:r>
              <a:rPr lang="en-US" dirty="0" smtClean="0"/>
              <a:t>Complement </a:t>
            </a:r>
            <a:r>
              <a:rPr lang="en-US" dirty="0" smtClean="0">
                <a:sym typeface="Wingdings" panose="05000000000000000000" pitchFamily="2" charset="2"/>
              </a:rPr>
              <a:t> C3 &amp; C4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Anti GBM</a:t>
            </a:r>
          </a:p>
          <a:p>
            <a:r>
              <a:rPr lang="en-US" smtClean="0">
                <a:sym typeface="Wingdings" panose="05000000000000000000" pitchFamily="2" charset="2"/>
              </a:rPr>
              <a:t>ANA, ANCA, CA19-9, CEA, PSA,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Culture (blood, urine etc.)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HCV antibody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HIV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VDRL, 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Malignancy</a:t>
            </a:r>
          </a:p>
          <a:p>
            <a:endParaRPr lang="en-US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1083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RANL FAILURE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 to reversible</a:t>
            </a:r>
          </a:p>
          <a:p>
            <a:r>
              <a:rPr lang="en-US" dirty="0" smtClean="0"/>
              <a:t>Potential for Mortality [50%] in clinically apparent</a:t>
            </a:r>
          </a:p>
          <a:p>
            <a:endParaRPr lang="en-US" dirty="0"/>
          </a:p>
          <a:p>
            <a:r>
              <a:rPr lang="en-US" dirty="0" smtClean="0"/>
              <a:t>Preserved renal size [u/s]</a:t>
            </a:r>
          </a:p>
          <a:p>
            <a:endParaRPr lang="en-US" dirty="0"/>
          </a:p>
          <a:p>
            <a:r>
              <a:rPr lang="en-US" dirty="0" smtClean="0"/>
              <a:t>Looks too ill for level of Cr/BUN</a:t>
            </a:r>
          </a:p>
          <a:p>
            <a:endParaRPr lang="en-US" dirty="0"/>
          </a:p>
          <a:p>
            <a:r>
              <a:rPr lang="en-US" dirty="0" smtClean="0"/>
              <a:t>Usually multi causal (60%)</a:t>
            </a:r>
          </a:p>
          <a:p>
            <a:endParaRPr lang="en-US" dirty="0"/>
          </a:p>
          <a:p>
            <a:r>
              <a:rPr lang="en-US" dirty="0" smtClean="0"/>
              <a:t>Even a minor acute reduction in function as an adverse prognosis</a:t>
            </a:r>
          </a:p>
        </p:txBody>
      </p:sp>
    </p:spTree>
    <p:extLst>
      <p:ext uri="{BB962C8B-B14F-4D97-AF65-F5344CB8AC3E}">
        <p14:creationId xmlns:p14="http://schemas.microsoft.com/office/powerpoint/2010/main" val="429345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RIFLE CLASSIFICATION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11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STAGING OF AKI (K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0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Conveniently divided in:</a:t>
            </a:r>
          </a:p>
          <a:p>
            <a:pPr lvl="1"/>
            <a:r>
              <a:rPr lang="en-US" dirty="0" smtClean="0"/>
              <a:t>Diseases that cause renal hypo-perfusion (Pre-renal azotemia, Pre-renal AKI)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Diseases that involve renal parenchyma (renal azotemia, intrinsic renal AKI_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Diseases associated with the urinary tract obstruction (Post-renal azotemia, Post-renal AKI)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32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HYPOPERFUSION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Reduced intravascular volume:</a:t>
            </a:r>
          </a:p>
          <a:p>
            <a:pPr lvl="1"/>
            <a:r>
              <a:rPr lang="en-US" dirty="0" smtClean="0"/>
              <a:t>GIT loss </a:t>
            </a:r>
            <a:r>
              <a:rPr lang="en-US" dirty="0" smtClean="0">
                <a:sym typeface="Wingdings" panose="05000000000000000000" pitchFamily="2" charset="2"/>
              </a:rPr>
              <a:t> diarrhea</a:t>
            </a:r>
            <a:endParaRPr lang="en-US" dirty="0" smtClean="0"/>
          </a:p>
          <a:p>
            <a:pPr lvl="1"/>
            <a:r>
              <a:rPr lang="en-US" dirty="0" smtClean="0"/>
              <a:t>Renal loss </a:t>
            </a:r>
            <a:r>
              <a:rPr lang="en-US" dirty="0" smtClean="0">
                <a:sym typeface="Wingdings" panose="05000000000000000000" pitchFamily="2" charset="2"/>
              </a:rPr>
              <a:t> polyuria (DM, DI), diuretics</a:t>
            </a:r>
            <a:endParaRPr lang="en-US" dirty="0" smtClean="0"/>
          </a:p>
          <a:p>
            <a:pPr lvl="1"/>
            <a:r>
              <a:rPr lang="en-US" dirty="0" smtClean="0"/>
              <a:t>Skin loss </a:t>
            </a:r>
            <a:r>
              <a:rPr lang="en-US" dirty="0" smtClean="0">
                <a:sym typeface="Wingdings" panose="05000000000000000000" pitchFamily="2" charset="2"/>
              </a:rPr>
              <a:t> burns, poor hydration</a:t>
            </a:r>
            <a:endParaRPr lang="en-US" dirty="0" smtClean="0"/>
          </a:p>
          <a:p>
            <a:pPr lvl="1"/>
            <a:r>
              <a:rPr lang="en-US" dirty="0" smtClean="0"/>
              <a:t>Blood loss </a:t>
            </a:r>
            <a:r>
              <a:rPr lang="en-US" dirty="0" smtClean="0">
                <a:sym typeface="Wingdings" panose="05000000000000000000" pitchFamily="2" charset="2"/>
              </a:rPr>
              <a:t> traumatic injury e.g. GSW</a:t>
            </a:r>
            <a:endParaRPr lang="en-US" dirty="0" smtClean="0"/>
          </a:p>
          <a:p>
            <a:pPr lvl="1"/>
            <a:r>
              <a:rPr lang="en-US" dirty="0" smtClean="0"/>
              <a:t>Sequestration </a:t>
            </a:r>
            <a:r>
              <a:rPr lang="en-US" dirty="0" smtClean="0">
                <a:sym typeface="Wingdings" panose="05000000000000000000" pitchFamily="2" charset="2"/>
              </a:rPr>
              <a:t> e.g. in acute pancreatitis, ascites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Reduced CO </a:t>
            </a:r>
            <a:r>
              <a:rPr lang="en-US" dirty="0" smtClean="0">
                <a:sym typeface="Wingdings" panose="05000000000000000000" pitchFamily="2" charset="2"/>
              </a:rPr>
              <a:t> RH, MI, Pericardial effusion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Vasodilation </a:t>
            </a:r>
            <a:r>
              <a:rPr lang="en-US" dirty="0" smtClean="0">
                <a:sym typeface="Wingdings" panose="05000000000000000000" pitchFamily="2" charset="2"/>
              </a:rPr>
              <a:t> Severe sepsis, hypo-</a:t>
            </a:r>
          </a:p>
          <a:p>
            <a:r>
              <a:rPr lang="en-US" dirty="0" err="1" smtClean="0">
                <a:sym typeface="Wingdings" panose="05000000000000000000" pitchFamily="2" charset="2"/>
              </a:rPr>
              <a:t>albuminemic</a:t>
            </a:r>
            <a:r>
              <a:rPr lang="en-US" dirty="0" smtClean="0">
                <a:sym typeface="Wingdings" panose="05000000000000000000" pitchFamily="2" charset="2"/>
              </a:rPr>
              <a:t> states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spacing</a:t>
            </a:r>
          </a:p>
        </p:txBody>
      </p:sp>
    </p:spTree>
    <p:extLst>
      <p:ext uri="{BB962C8B-B14F-4D97-AF65-F5344CB8AC3E}">
        <p14:creationId xmlns:p14="http://schemas.microsoft.com/office/powerpoint/2010/main" val="229510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INTRINSIC RENAL PERFUSION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15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POST-RENAL (BILATERAL)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Intra-renal calcification</a:t>
            </a:r>
          </a:p>
          <a:p>
            <a:r>
              <a:rPr lang="en-US" dirty="0" smtClean="0"/>
              <a:t>Retroperitoneal fibrosis </a:t>
            </a:r>
            <a:r>
              <a:rPr lang="en-US" dirty="0" smtClean="0">
                <a:sym typeface="Wingdings" panose="05000000000000000000" pitchFamily="2" charset="2"/>
              </a:rPr>
              <a:t> DXT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Bladder tumors, </a:t>
            </a:r>
            <a:r>
              <a:rPr lang="en-US" dirty="0" err="1" smtClean="0">
                <a:sym typeface="Wingdings" panose="05000000000000000000" pitchFamily="2" charset="2"/>
              </a:rPr>
              <a:t>schistosomiasis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Bladder outlet obstruction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Prostate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Neurogenic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Urethra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Stricture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PUV (Posterior Urethral Valves)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2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608</Words>
  <Application>Microsoft Office PowerPoint</Application>
  <PresentationFormat>Widescreen</PresentationFormat>
  <Paragraphs>171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Wingdings</vt:lpstr>
      <vt:lpstr>Office Theme</vt:lpstr>
      <vt:lpstr>ACUTE RENAL FAILURE</vt:lpstr>
      <vt:lpstr>SYNDROME</vt:lpstr>
      <vt:lpstr>ACUTE RANL FAILURE</vt:lpstr>
      <vt:lpstr>RIFLE CLASSIFICATION</vt:lpstr>
      <vt:lpstr>STAGING OF AKI (K</vt:lpstr>
      <vt:lpstr>AKI</vt:lpstr>
      <vt:lpstr>HYPOPERFUSION</vt:lpstr>
      <vt:lpstr>INTRINSIC RENAL PERFUSION </vt:lpstr>
      <vt:lpstr>POST-RENAL (BILATERAL)</vt:lpstr>
      <vt:lpstr>SITUATIONAL DIFFERENCES IN CAUSES</vt:lpstr>
      <vt:lpstr>SYMPTOMS OF ARF</vt:lpstr>
      <vt:lpstr>EVALUATION</vt:lpstr>
      <vt:lpstr>PRINCIPALS OF MANAGEMENT (CONSERVATIVE)</vt:lpstr>
      <vt:lpstr>RESTRICTION</vt:lpstr>
      <vt:lpstr>IDENTIFY &amp; DEAL WITH</vt:lpstr>
      <vt:lpstr>DIETARY CONSIDERATIONS</vt:lpstr>
      <vt:lpstr>CARE FOR TISSUE EXACCEGATON</vt:lpstr>
      <vt:lpstr>INDICATIONS FOR RENAL REPLAACEMENT THEAPY</vt:lpstr>
      <vt:lpstr>PowerPoint Presentation</vt:lpstr>
      <vt:lpstr>ACUTE NEPHRITIC SYNDROME</vt:lpstr>
      <vt:lpstr>CHRONIC GLOMERULONEPHRITIS</vt:lpstr>
      <vt:lpstr>RAPIDLY PROGRESSIVE GN</vt:lpstr>
      <vt:lpstr>NEPHROTIC SYNDROME</vt:lpstr>
      <vt:lpstr>INVESTIGATIONS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ACUTE RENAL FAILURE</dc:title>
  <dc:creator>Effie Nailah</dc:creator>
  <cp:lastModifiedBy>Effie Nailah</cp:lastModifiedBy>
  <cp:revision>8</cp:revision>
  <dcterms:created xsi:type="dcterms:W3CDTF">2016-10-04T08:25:34Z</dcterms:created>
  <dcterms:modified xsi:type="dcterms:W3CDTF">2016-10-04T09:42:57Z</dcterms:modified>
</cp:coreProperties>
</file>