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8"/>
  </p:notesMasterIdLst>
  <p:sldIdLst>
    <p:sldId id="426" r:id="rId2"/>
    <p:sldId id="447" r:id="rId3"/>
    <p:sldId id="449" r:id="rId4"/>
    <p:sldId id="431" r:id="rId5"/>
    <p:sldId id="448" r:id="rId6"/>
    <p:sldId id="432" r:id="rId7"/>
    <p:sldId id="349" r:id="rId8"/>
    <p:sldId id="419" r:id="rId9"/>
    <p:sldId id="418" r:id="rId10"/>
    <p:sldId id="350" r:id="rId11"/>
    <p:sldId id="351" r:id="rId12"/>
    <p:sldId id="258" r:id="rId13"/>
    <p:sldId id="259" r:id="rId14"/>
    <p:sldId id="260" r:id="rId15"/>
    <p:sldId id="415" r:id="rId16"/>
    <p:sldId id="416" r:id="rId17"/>
    <p:sldId id="417" r:id="rId18"/>
    <p:sldId id="261" r:id="rId19"/>
    <p:sldId id="262" r:id="rId20"/>
    <p:sldId id="263" r:id="rId21"/>
    <p:sldId id="264" r:id="rId22"/>
    <p:sldId id="441" r:id="rId23"/>
    <p:sldId id="265" r:id="rId24"/>
    <p:sldId id="266" r:id="rId25"/>
    <p:sldId id="357" r:id="rId26"/>
    <p:sldId id="358" r:id="rId27"/>
    <p:sldId id="423" r:id="rId28"/>
    <p:sldId id="359" r:id="rId29"/>
    <p:sldId id="360" r:id="rId30"/>
    <p:sldId id="361" r:id="rId31"/>
    <p:sldId id="362" r:id="rId32"/>
    <p:sldId id="437" r:id="rId33"/>
    <p:sldId id="429" r:id="rId34"/>
    <p:sldId id="433" r:id="rId35"/>
    <p:sldId id="436" r:id="rId36"/>
    <p:sldId id="438" r:id="rId37"/>
    <p:sldId id="439" r:id="rId38"/>
    <p:sldId id="435" r:id="rId39"/>
    <p:sldId id="363" r:id="rId40"/>
    <p:sldId id="364" r:id="rId41"/>
    <p:sldId id="365" r:id="rId42"/>
    <p:sldId id="366" r:id="rId43"/>
    <p:sldId id="367" r:id="rId44"/>
    <p:sldId id="368" r:id="rId45"/>
    <p:sldId id="369" r:id="rId46"/>
    <p:sldId id="370" r:id="rId47"/>
    <p:sldId id="371" r:id="rId48"/>
    <p:sldId id="443" r:id="rId49"/>
    <p:sldId id="374" r:id="rId50"/>
    <p:sldId id="375" r:id="rId51"/>
    <p:sldId id="376" r:id="rId52"/>
    <p:sldId id="430" r:id="rId53"/>
    <p:sldId id="377" r:id="rId54"/>
    <p:sldId id="378" r:id="rId55"/>
    <p:sldId id="424" r:id="rId56"/>
    <p:sldId id="442" r:id="rId57"/>
    <p:sldId id="379" r:id="rId58"/>
    <p:sldId id="381" r:id="rId59"/>
    <p:sldId id="382" r:id="rId60"/>
    <p:sldId id="383" r:id="rId61"/>
    <p:sldId id="384" r:id="rId62"/>
    <p:sldId id="385" r:id="rId63"/>
    <p:sldId id="387" r:id="rId64"/>
    <p:sldId id="388" r:id="rId65"/>
    <p:sldId id="434" r:id="rId66"/>
    <p:sldId id="389" r:id="rId67"/>
    <p:sldId id="390" r:id="rId68"/>
    <p:sldId id="391" r:id="rId69"/>
    <p:sldId id="444" r:id="rId70"/>
    <p:sldId id="392" r:id="rId71"/>
    <p:sldId id="393" r:id="rId72"/>
    <p:sldId id="425" r:id="rId73"/>
    <p:sldId id="394" r:id="rId74"/>
    <p:sldId id="395" r:id="rId75"/>
    <p:sldId id="396" r:id="rId76"/>
    <p:sldId id="397" r:id="rId77"/>
    <p:sldId id="398" r:id="rId78"/>
    <p:sldId id="399" r:id="rId79"/>
    <p:sldId id="400" r:id="rId80"/>
    <p:sldId id="401" r:id="rId81"/>
    <p:sldId id="402" r:id="rId82"/>
    <p:sldId id="440" r:id="rId83"/>
    <p:sldId id="403" r:id="rId84"/>
    <p:sldId id="404" r:id="rId85"/>
    <p:sldId id="405" r:id="rId86"/>
    <p:sldId id="406" r:id="rId87"/>
    <p:sldId id="407" r:id="rId88"/>
    <p:sldId id="427" r:id="rId89"/>
    <p:sldId id="408" r:id="rId90"/>
    <p:sldId id="421" r:id="rId91"/>
    <p:sldId id="422" r:id="rId92"/>
    <p:sldId id="409" r:id="rId93"/>
    <p:sldId id="410" r:id="rId94"/>
    <p:sldId id="411" r:id="rId95"/>
    <p:sldId id="412" r:id="rId96"/>
    <p:sldId id="413" r:id="rId97"/>
    <p:sldId id="414" r:id="rId98"/>
    <p:sldId id="267" r:id="rId99"/>
    <p:sldId id="269" r:id="rId100"/>
    <p:sldId id="428" r:id="rId101"/>
    <p:sldId id="270" r:id="rId102"/>
    <p:sldId id="446" r:id="rId103"/>
    <p:sldId id="271" r:id="rId104"/>
    <p:sldId id="272" r:id="rId105"/>
    <p:sldId id="273" r:id="rId106"/>
    <p:sldId id="274" r:id="rId107"/>
    <p:sldId id="276" r:id="rId108"/>
    <p:sldId id="445" r:id="rId109"/>
    <p:sldId id="275" r:id="rId110"/>
    <p:sldId id="284" r:id="rId111"/>
    <p:sldId id="283" r:id="rId112"/>
    <p:sldId id="282" r:id="rId113"/>
    <p:sldId id="281" r:id="rId114"/>
    <p:sldId id="286" r:id="rId115"/>
    <p:sldId id="280" r:id="rId116"/>
    <p:sldId id="278" r:id="rId117"/>
    <p:sldId id="277" r:id="rId118"/>
    <p:sldId id="285" r:id="rId119"/>
    <p:sldId id="287" r:id="rId120"/>
    <p:sldId id="288" r:id="rId121"/>
    <p:sldId id="290" r:id="rId122"/>
    <p:sldId id="291" r:id="rId123"/>
    <p:sldId id="292" r:id="rId124"/>
    <p:sldId id="294" r:id="rId125"/>
    <p:sldId id="295" r:id="rId126"/>
    <p:sldId id="296" r:id="rId127"/>
    <p:sldId id="297" r:id="rId128"/>
    <p:sldId id="303" r:id="rId129"/>
    <p:sldId id="302" r:id="rId130"/>
    <p:sldId id="301" r:id="rId131"/>
    <p:sldId id="298" r:id="rId132"/>
    <p:sldId id="307" r:id="rId133"/>
    <p:sldId id="311" r:id="rId134"/>
    <p:sldId id="314" r:id="rId135"/>
    <p:sldId id="313" r:id="rId136"/>
    <p:sldId id="312" r:id="rId137"/>
    <p:sldId id="309" r:id="rId138"/>
    <p:sldId id="310" r:id="rId139"/>
    <p:sldId id="308" r:id="rId140"/>
    <p:sldId id="304" r:id="rId141"/>
    <p:sldId id="306" r:id="rId142"/>
    <p:sldId id="299" r:id="rId143"/>
    <p:sldId id="300" r:id="rId144"/>
    <p:sldId id="318" r:id="rId145"/>
    <p:sldId id="319" r:id="rId146"/>
    <p:sldId id="320" r:id="rId147"/>
    <p:sldId id="321" r:id="rId148"/>
    <p:sldId id="325" r:id="rId149"/>
    <p:sldId id="333" r:id="rId150"/>
    <p:sldId id="332" r:id="rId151"/>
    <p:sldId id="330" r:id="rId152"/>
    <p:sldId id="331" r:id="rId153"/>
    <p:sldId id="329" r:id="rId154"/>
    <p:sldId id="328" r:id="rId155"/>
    <p:sldId id="327" r:id="rId156"/>
    <p:sldId id="326" r:id="rId157"/>
    <p:sldId id="322" r:id="rId158"/>
    <p:sldId id="354" r:id="rId159"/>
    <p:sldId id="355" r:id="rId160"/>
    <p:sldId id="323" r:id="rId161"/>
    <p:sldId id="324" r:id="rId162"/>
    <p:sldId id="334" r:id="rId163"/>
    <p:sldId id="335" r:id="rId164"/>
    <p:sldId id="338" r:id="rId165"/>
    <p:sldId id="348" r:id="rId166"/>
    <p:sldId id="347" r:id="rId167"/>
    <p:sldId id="346" r:id="rId168"/>
    <p:sldId id="345" r:id="rId169"/>
    <p:sldId id="344" r:id="rId170"/>
    <p:sldId id="343" r:id="rId171"/>
    <p:sldId id="342" r:id="rId172"/>
    <p:sldId id="341" r:id="rId173"/>
    <p:sldId id="340" r:id="rId174"/>
    <p:sldId id="339" r:id="rId175"/>
    <p:sldId id="336" r:id="rId176"/>
    <p:sldId id="420" r:id="rId1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5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C0CB3B-3AA6-4F16-94AF-17F24C13FF11}" type="datetimeFigureOut">
              <a:rPr lang="en-US" smtClean="0"/>
              <a:pPr/>
              <a:t>10/7/2016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C336C6-2EC1-480D-A14A-CF3AE40D27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28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77813">
              <a:spcBef>
                <a:spcPts val="613"/>
              </a:spcBef>
            </a:pPr>
            <a:r>
              <a:rPr lang="en-US" sz="1600">
                <a:solidFill>
                  <a:srgbClr val="000000"/>
                </a:solidFill>
                <a:latin typeface="Arial" charset="0"/>
                <a:cs typeface="Arial" charset="0"/>
                <a:sym typeface="Arial" charset="0"/>
              </a:rPr>
              <a:t>The pie chart shows that diabetes is currently the most common cause of ESRD. </a:t>
            </a:r>
          </a:p>
          <a:p>
            <a:pPr marL="277813">
              <a:spcBef>
                <a:spcPts val="613"/>
              </a:spcBef>
            </a:pPr>
            <a:r>
              <a:rPr lang="en-US" sz="1600">
                <a:solidFill>
                  <a:srgbClr val="000000"/>
                </a:solidFill>
                <a:latin typeface="Arial" charset="0"/>
                <a:cs typeface="Arial" charset="0"/>
                <a:sym typeface="Arial" charset="0"/>
              </a:rPr>
              <a:t>The lower graph reveals that the number of patients with ESRD maintained on dialysis is predicted to double over present levels by 2010, and the major contributor to this exponential increase is chronic renal failure associated with diabetes.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692150">
              <a:spcBef>
                <a:spcPts val="463"/>
              </a:spcBef>
            </a:pPr>
            <a:r>
              <a:rPr lang="en-US" sz="1400">
                <a:solidFill>
                  <a:srgbClr val="000000"/>
                </a:solidFill>
                <a:latin typeface="Arial Bold" charset="0"/>
                <a:cs typeface="Arial Bold" charset="0"/>
                <a:sym typeface="Arial Bold" charset="0"/>
              </a:rPr>
              <a:t>Inhibition of the Progression of Diabetic Nephropathy by ARBs or ACE inhibitors</a:t>
            </a:r>
          </a:p>
          <a:p>
            <a:pPr marL="692150">
              <a:spcBef>
                <a:spcPts val="463"/>
              </a:spcBef>
            </a:pPr>
            <a:r>
              <a:rPr lang="en-US" sz="1400">
                <a:solidFill>
                  <a:srgbClr val="000000"/>
                </a:solidFill>
                <a:latin typeface="Arial" charset="0"/>
                <a:cs typeface="Arial" charset="0"/>
                <a:sym typeface="Arial" charset="0"/>
              </a:rPr>
              <a:t>Renal function is closely associated with cardiovascular risk, to such an extent that even minor renal abnormalities, (present in 10% of the general population) carry a greatly elevated risk of cardiovascular disease, target-organ damage and death. </a:t>
            </a:r>
          </a:p>
          <a:p>
            <a:pPr marL="692150">
              <a:spcBef>
                <a:spcPts val="463"/>
              </a:spcBef>
            </a:pPr>
            <a:r>
              <a:rPr lang="en-US" sz="1400">
                <a:solidFill>
                  <a:srgbClr val="000000"/>
                </a:solidFill>
                <a:latin typeface="Arial" charset="0"/>
                <a:cs typeface="Arial" charset="0"/>
                <a:sym typeface="Arial" charset="0"/>
              </a:rPr>
              <a:t>In patients with severe hypertension and advanced renal disease, reducing blood pressure by 20 mmHg or more (&gt;160/100 mmHg) is sufficient to ensure a considerable reduction in proteinuria. </a:t>
            </a:r>
          </a:p>
          <a:p>
            <a:pPr marL="692150">
              <a:spcBef>
                <a:spcPts val="463"/>
              </a:spcBef>
            </a:pPr>
            <a:r>
              <a:rPr lang="en-US" sz="1400">
                <a:solidFill>
                  <a:srgbClr val="000000"/>
                </a:solidFill>
                <a:latin typeface="Arial" charset="0"/>
                <a:cs typeface="Arial" charset="0"/>
                <a:sym typeface="Arial" charset="0"/>
              </a:rPr>
              <a:t>Clinical studies have shown that blockade of the renin–angiotensin system (RAS) with either ACE inhibitors or ARBs is cardio- and renoprotective in both diabetics and non-diabetics at later stages of the disease, but the impact of blockade of the RAS at earlier stages of disease is unknown.</a:t>
            </a:r>
          </a:p>
          <a:p>
            <a:pPr marL="692150">
              <a:spcBef>
                <a:spcPts val="463"/>
              </a:spcBef>
            </a:pPr>
            <a:r>
              <a:rPr lang="en-US" sz="1400">
                <a:solidFill>
                  <a:srgbClr val="000000"/>
                </a:solidFill>
                <a:latin typeface="Arial" charset="0"/>
                <a:cs typeface="Arial" charset="0"/>
                <a:sym typeface="Arial" charset="0"/>
              </a:rPr>
              <a:t>There is considerable debate as to which class of drugs is more effective, but the evidence to date certainly favours ARBs for providing more effective renoprotection in patients at risk of diabetic nephropathy. Over the 25 years of research shown here, it would seem that ARBs are more effective at preventing the onset of diabetic nephropathy and also reversing its progress than ACE inhibitors.</a:t>
            </a:r>
          </a:p>
          <a:p>
            <a:pPr marL="692150">
              <a:spcBef>
                <a:spcPts val="463"/>
              </a:spcBef>
            </a:pPr>
            <a:r>
              <a:rPr lang="en-US" sz="1400">
                <a:solidFill>
                  <a:srgbClr val="000000"/>
                </a:solidFill>
                <a:latin typeface="Arial" charset="0"/>
                <a:cs typeface="Arial" charset="0"/>
                <a:sym typeface="Arial" charset="0"/>
              </a:rPr>
              <a:t>The ARBs preserve renal haemodynamics and reduce progression to end-stage renal disease by around 25% in patients with overt nephropathy and prevent progression to overt disease by up to 70% in patients with mild renal impairment. </a:t>
            </a:r>
          </a:p>
          <a:p>
            <a:pPr marL="692150">
              <a:spcBef>
                <a:spcPts val="463"/>
              </a:spcBef>
            </a:pPr>
            <a:r>
              <a:rPr lang="en-US" sz="1400">
                <a:solidFill>
                  <a:srgbClr val="000000"/>
                </a:solidFill>
                <a:latin typeface="Arial" charset="0"/>
                <a:cs typeface="Arial" charset="0"/>
                <a:sym typeface="Arial" charset="0"/>
              </a:rPr>
              <a:t>The combination of ARBs and ACE inhibitors seems to provide an even greater level of protection, halving the number of patients with progression of renal impairment compared with either monotherapy. </a:t>
            </a:r>
          </a:p>
          <a:p>
            <a:pPr marL="692150">
              <a:spcBef>
                <a:spcPts val="463"/>
              </a:spcBef>
            </a:pPr>
            <a:r>
              <a:rPr lang="en-US" sz="1400">
                <a:solidFill>
                  <a:srgbClr val="000000"/>
                </a:solidFill>
                <a:latin typeface="Arial" charset="0"/>
                <a:cs typeface="Arial" charset="0"/>
                <a:sym typeface="Arial" charset="0"/>
              </a:rPr>
              <a:t>Long-term clinical studies like the ONTARGET trial programme will help to establish the relative efficacies of the ARBs and ACE inhibitors and provide greater insight into the benefits of combination therapy.</a:t>
            </a:r>
          </a:p>
          <a:p>
            <a:pPr marL="692150">
              <a:spcBef>
                <a:spcPts val="463"/>
              </a:spcBef>
            </a:pPr>
            <a:r>
              <a:rPr lang="en-US" sz="1400">
                <a:solidFill>
                  <a:srgbClr val="000000"/>
                </a:solidFill>
                <a:latin typeface="Arial Bold" charset="0"/>
                <a:cs typeface="Arial Bold" charset="0"/>
                <a:sym typeface="Arial Bold" charset="0"/>
              </a:rPr>
              <a:t>Reference</a:t>
            </a:r>
          </a:p>
          <a:p>
            <a:pPr marL="692150">
              <a:spcBef>
                <a:spcPts val="463"/>
              </a:spcBef>
            </a:pPr>
            <a:r>
              <a:rPr lang="en-US" sz="1400">
                <a:solidFill>
                  <a:srgbClr val="000000"/>
                </a:solidFill>
                <a:latin typeface="Arial" charset="0"/>
                <a:cs typeface="Arial" charset="0"/>
                <a:sym typeface="Arial" charset="0"/>
              </a:rPr>
              <a:t>Schmieder R.E.  Endothelial dysfunction: how can one intervene at the beginning of the cardiovascular continuum? J Hypertens.Suppl. 2006; 24:S31–S35</a:t>
            </a:r>
          </a:p>
          <a:p>
            <a:pPr marL="692150">
              <a:spcBef>
                <a:spcPts val="463"/>
              </a:spcBef>
            </a:pPr>
            <a:r>
              <a:rPr lang="en-US" sz="1400">
                <a:solidFill>
                  <a:srgbClr val="000000"/>
                </a:solidFill>
                <a:latin typeface="Arial" charset="0"/>
                <a:cs typeface="Arial" charset="0"/>
                <a:sym typeface="Arial" charset="0"/>
              </a:rPr>
              <a:t>Ruilope,L.M. Renin-angiotensin-aldosterone system blockade and renal protection: angiotensin-converting enzyme inhibitors or angiotensin II receptor blockers? Acta Diabetol. 2005; 42:S33-S41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221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835025" indent="-279400">
              <a:lnSpc>
                <a:spcPct val="97000"/>
              </a:lnSpc>
              <a:tabLst>
                <a:tab pos="1473200" algn="l"/>
                <a:tab pos="2400300" algn="l"/>
                <a:tab pos="3340100" algn="l"/>
                <a:tab pos="4267200" algn="l"/>
                <a:tab pos="5207000" algn="l"/>
                <a:tab pos="6134100" algn="l"/>
                <a:tab pos="7073900" algn="l"/>
                <a:tab pos="7607300" algn="l"/>
                <a:tab pos="7848600" algn="l"/>
                <a:tab pos="8724900" algn="l"/>
                <a:tab pos="9601200" algn="l"/>
                <a:tab pos="10477500" algn="l"/>
                <a:tab pos="11353800" algn="l"/>
                <a:tab pos="12230100" algn="l"/>
                <a:tab pos="13106400" algn="l"/>
                <a:tab pos="13982700" algn="l"/>
                <a:tab pos="14859000" algn="l"/>
                <a:tab pos="15735300" algn="l"/>
                <a:tab pos="16611600" algn="l"/>
                <a:tab pos="17487900" algn="l"/>
                <a:tab pos="18364200" algn="l"/>
                <a:tab pos="19240500" algn="l"/>
              </a:tabLst>
            </a:pPr>
            <a:r>
              <a:rPr lang="en-US" sz="1400">
                <a:solidFill>
                  <a:srgbClr val="000000"/>
                </a:solidFill>
                <a:latin typeface="Arial" charset="0"/>
                <a:cs typeface="Arial" charset="0"/>
                <a:sym typeface="Arial" charset="0"/>
              </a:rPr>
              <a:t>Figure 1 Effects of Bardoxolone Methyl on the Estimated Glomerular Filtration Rate (GFR). Panel A shows a repeated-measures model of the mean estimated GFR over time in the intention-to-treat population, with a limited range shown in the inset graph to highlight differences between groups. Significant differences in the change from baseline in the estimated GFR in each bardoxolone methyl group, as compared with the placebo group, were observed at 24 weeks (P&lt;0.001 for all comparisons) and at 52 weeks (P=0.002 for the comparison with the 25-mg group and P&lt;0.001 for the comparisons with the 75-mg and 150-mg groups). The I bars indicate standard errors. Panel B shows the cumulative distribution of changes in the estimated GFR at 52 weeks for patients who completed 52 weeks of study. Panel C shows the time to the first reduction in the estimated GFR of 25% or more through 52 weeks, with a limited range shown in the inset graph to highlight between-group differences. The numbers of patients at risk (i.e., patients who were still being followed and did not have a 25% decline in the estimated GFR) during each 4-week period are presented below the x axis. The difference between all 170 patients receiving bardoxolone methyl and the 57 patients receiving placebo had borderline significance (P=0.05 by the log-rank test); the differences between the dose-specific groups and the placebo group were not significant (25-mg group, P=0.13; 75-mg group, P=0.12; and 150-mg group, P=0.22). Points at which data were censored are indicated by solid circles. Panel D shows the distribution of the change from baseline in the mean estimated GFR at 56 weeks (4 weeks after study-drug discontinuation) for 48 patients in the placebo group, 45 patients in the 25-mg group, 39 patients in the 75-mg group, and 40 patients in the 150-mg group. The open box displays the interquartile range. The bar within the box is the median, and the solid square is the mean. The lower whisker indicates the smallest observed value that is at least 1.5 times the interquartile range below the 25th percentile. The upper whisker indicates the largest observed value that is at least 1.5 times the interquartile range above the 25th percentile. Panel E shows the correlation between the change in the estimated GFR at 52 weeks and the change at 56 weeks (r=0.84, P&lt;0.001).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55588">
              <a:spcBef>
                <a:spcPts val="588"/>
              </a:spcBef>
            </a:pPr>
            <a:r>
              <a:rPr lang="en-US" sz="1600">
                <a:solidFill>
                  <a:srgbClr val="000000"/>
                </a:solidFill>
                <a:latin typeface="Arial" charset="0"/>
                <a:cs typeface="Arial" charset="0"/>
                <a:sym typeface="Arial" charset="0"/>
              </a:rPr>
              <a:t>ADVANCE, with more than 11 000 patients, is the largest ever prospective study carried out in type 2 diabetes for the prevention of vascular disease.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450"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55588">
              <a:spcBef>
                <a:spcPts val="588"/>
              </a:spcBef>
            </a:pPr>
            <a:r>
              <a:rPr lang="en-US" sz="1600">
                <a:solidFill>
                  <a:srgbClr val="000000"/>
                </a:solidFill>
                <a:latin typeface="Arial" charset="0"/>
                <a:cs typeface="Arial" charset="0"/>
                <a:sym typeface="Arial" charset="0"/>
              </a:rPr>
              <a:t>ADVANCE, with more than 11 000 patients, is the largest ever prospective study carried out in type 2 diabetes for the prevention of vascular disease.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55588" algn="just">
              <a:lnSpc>
                <a:spcPct val="90000"/>
              </a:lnSpc>
              <a:spcBef>
                <a:spcPts val="463"/>
              </a:spcBef>
            </a:pPr>
            <a:r>
              <a:rPr lang="en-US">
                <a:solidFill>
                  <a:srgbClr val="000000"/>
                </a:solidFill>
                <a:latin typeface="Times" charset="0"/>
                <a:cs typeface="Times" charset="0"/>
                <a:sym typeface="Times" charset="0"/>
              </a:rPr>
              <a:t>Slide 71.</a:t>
            </a:r>
          </a:p>
          <a:p>
            <a:pPr marL="255588">
              <a:lnSpc>
                <a:spcPct val="90000"/>
              </a:lnSpc>
              <a:spcBef>
                <a:spcPts val="463"/>
              </a:spcBef>
            </a:pPr>
            <a:r>
              <a:rPr lang="en-US" b="1">
                <a:solidFill>
                  <a:srgbClr val="000000"/>
                </a:solidFill>
                <a:latin typeface="Times" charset="0"/>
                <a:cs typeface="Times" charset="0"/>
                <a:sym typeface="Times" charset="0"/>
              </a:rPr>
              <a:t>Natural History of Type 2 Diabetic Nephropathy</a:t>
            </a:r>
          </a:p>
          <a:p>
            <a:pPr marL="255588">
              <a:lnSpc>
                <a:spcPct val="90000"/>
              </a:lnSpc>
              <a:spcBef>
                <a:spcPts val="400"/>
              </a:spcBef>
            </a:pPr>
            <a:r>
              <a:rPr lang="en-US">
                <a:solidFill>
                  <a:srgbClr val="000000"/>
                </a:solidFill>
                <a:latin typeface="Arial" charset="0"/>
                <a:cs typeface="Arial" charset="0"/>
                <a:sym typeface="Arial" charset="0"/>
              </a:rPr>
              <a:t>Diabetic nephropathy can be divided into 4 phases:  microalbuminuria (UAE 30-300 mg/24 h), macroalbuminuria or proteinuria (&gt;300 mg/24 h), the nephrotic syndrome, and chronic renal failure [Grundy et al, 1999].  Microalbuminuria is the first clinical sign of diabetic damage to the kidney and is a harbinger of progressive kidney damage.  Microalbuminuria also reflects a higher risk for cardiovascular disease.  Once microalbuminuria is present, it progresses over 5-10 years to macroalbuminuria in 22%-50% of patients [Mogensen, 1984; Cooper et al, 1988; Haneda et al, 1992; Ravid et al, 1992; John et al, 1994; Lebovitz et al, 1994].  Macroalbuminuria denotes significant diabetic nephropathy and will be followed by a decline in glomerular filtration rate (GFR).  Once a patient with type 2 diabetes develops macroalbuminuria, further decline in renal function appears to be inevitable; GFR declines at a rate of 4-12 mL/min/year [Pugh et al, 1993; Gall et al, 1993; Hasslacher et al, 1993].  Some patients develop the nephrotic syndrome, which usually heralds progressive renal insufficiency and end-stage renal disease.</a:t>
            </a:r>
          </a:p>
          <a:p>
            <a:pPr marL="255588">
              <a:lnSpc>
                <a:spcPct val="90000"/>
              </a:lnSpc>
              <a:spcBef>
                <a:spcPts val="400"/>
              </a:spcBef>
            </a:pPr>
            <a:r>
              <a:rPr lang="en-US">
                <a:solidFill>
                  <a:srgbClr val="000000"/>
                </a:solidFill>
                <a:latin typeface="Arial" charset="0"/>
                <a:cs typeface="Arial" charset="0"/>
                <a:sym typeface="Arial" charset="0"/>
              </a:rPr>
              <a:t>In diabetic nephropathy studies where the time of onset of type 2 diabetes is known, patients follow a time course similar to that seen in patients with type 1 diabetes.  However, the date of onset of type 2 diabetes is often unknown and usually precedes the clinical diagnosis by several years [Grundy et al, 1999].  By the time patients are diagnosed with type 2 diabetes, many have already developed hypertension, signs of nephropathy (including microalbuminuria or even macroalbuminuria), and cardiovascular disease [Mogensen et al, 1992; The Hypertension in Diabetes Study Group, 1993a; American Diabetes Association, 1998].  Whereas patients with type 1 diabetes are usually normotensive until overt renal disease develops, hypertension commonly occurs in patients with type 2 diabetes before the onset of overt diabetic nephropathy. About 40% of newly diagnosed  patients with type 2 diabetes are already hypertensive [The Hypertension in Diabetes Study Group, 1993a].  </a:t>
            </a:r>
          </a:p>
          <a:p>
            <a:pPr marL="255588">
              <a:lnSpc>
                <a:spcPct val="90000"/>
              </a:lnSpc>
              <a:spcBef>
                <a:spcPts val="400"/>
              </a:spcBef>
            </a:pPr>
            <a:r>
              <a:rPr lang="en-US">
                <a:solidFill>
                  <a:srgbClr val="000000"/>
                </a:solidFill>
                <a:latin typeface="Arial" charset="0"/>
                <a:cs typeface="Arial" charset="0"/>
                <a:sym typeface="Arial" charset="0"/>
              </a:rPr>
              <a:t>Both the onset of microalbuminuria and progression of renal disease after the onset of macroalbuminuria are accelerated by hypertension [Epstein et al, 1992].</a:t>
            </a:r>
          </a:p>
          <a:p>
            <a:pPr marL="255588">
              <a:lnSpc>
                <a:spcPct val="90000"/>
              </a:lnSpc>
              <a:spcBef>
                <a:spcPts val="400"/>
              </a:spcBef>
            </a:pPr>
            <a:r>
              <a:rPr lang="en-US">
                <a:solidFill>
                  <a:srgbClr val="000000"/>
                </a:solidFill>
                <a:latin typeface="Arial" charset="0"/>
                <a:cs typeface="Arial" charset="0"/>
                <a:sym typeface="Arial" charset="0"/>
              </a:rPr>
              <a:t>The majority of patients with type 2 diabetes who have macroalbuminuria also have hypertension [Grundy et al, 1999]. In these patients, control of hypertension slows the decline in GFR. The main goal of any treatment for patients with type 2 diabetic nephropathy should be to prevent the natural progression from microalbuminuria to macroalbuminuria to end-stage renal disease. Effective antihypertensive treatment is the best inhibitor of diabetic nephropathy [Ravid et al, 1993]. Since reducing albuminuria delays progression of diabetic nephropathy, this parameter can be used as a benchmark for measuring the efficacy of therapeutic interventions [Rossing et al, 1994].</a:t>
            </a:r>
          </a:p>
          <a:p>
            <a:pPr marL="255588">
              <a:lnSpc>
                <a:spcPct val="90000"/>
              </a:lnSpc>
              <a:spcBef>
                <a:spcPts val="400"/>
              </a:spcBef>
            </a:pPr>
            <a:r>
              <a:rPr lang="en-US">
                <a:solidFill>
                  <a:srgbClr val="000000"/>
                </a:solidFill>
                <a:latin typeface="Arial" charset="0"/>
                <a:cs typeface="Arial" charset="0"/>
                <a:sym typeface="Arial" charset="0"/>
              </a:rPr>
              <a:t>Note that the high risk of cardiovascular mortality in patients with type 2 diabetes, even early in their disease, may not allow for the development of nephropathy [Ismail et al, 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77813">
              <a:spcBef>
                <a:spcPts val="613"/>
              </a:spcBef>
              <a:buClr>
                <a:srgbClr val="FFFFFF"/>
              </a:buClr>
              <a:buFont typeface="Arial" charset="0"/>
              <a:buChar char="•"/>
            </a:pPr>
            <a:r>
              <a:rPr lang="en-US" sz="1600">
                <a:solidFill>
                  <a:srgbClr val="000000"/>
                </a:solidFill>
                <a:latin typeface="Arial" charset="0"/>
                <a:cs typeface="Arial" charset="0"/>
                <a:sym typeface="Arial" charset="0"/>
              </a:rPr>
              <a:t>In this study, the mortality of 280 stable haemodialysis patients was prospectively monitored over a two-year period.</a:t>
            </a:r>
          </a:p>
          <a:p>
            <a:pPr marL="277813">
              <a:spcBef>
                <a:spcPts val="613"/>
              </a:spcBef>
              <a:buClr>
                <a:srgbClr val="FFFFFF"/>
              </a:buClr>
              <a:buFont typeface="Arial" charset="0"/>
              <a:buChar char="•"/>
            </a:pPr>
            <a:r>
              <a:rPr lang="en-US" sz="1600">
                <a:solidFill>
                  <a:srgbClr val="000000"/>
                </a:solidFill>
                <a:latin typeface="Arial" charset="0"/>
                <a:cs typeface="Arial" charset="0"/>
                <a:sym typeface="Arial" charset="0"/>
              </a:rPr>
              <a:t>29% of the patients (n=81) suffered from diabetes mellitus (74 patients with type 2 diabetes and 7 patients with type 1 diabetes). During the 2-year follow-up, 72 patients (25.7%) died mostly due to cardiovascular events (58%). Cardiovascular events were defined as myocardial infarction, congestive heart failure, sudden death, and stroke.</a:t>
            </a:r>
          </a:p>
          <a:p>
            <a:pPr marL="277813">
              <a:spcBef>
                <a:spcPts val="613"/>
              </a:spcBef>
              <a:buClr>
                <a:srgbClr val="FFFFFF"/>
              </a:buClr>
              <a:buFont typeface="Arial" charset="0"/>
              <a:buChar char="•"/>
            </a:pPr>
            <a:r>
              <a:rPr lang="en-US" sz="1600">
                <a:solidFill>
                  <a:srgbClr val="000000"/>
                </a:solidFill>
                <a:latin typeface="Arial" charset="0"/>
                <a:cs typeface="Arial" charset="0"/>
                <a:sym typeface="Arial" charset="0"/>
              </a:rPr>
              <a:t>Both total as well as cardiovascular mortality were more than doubled in diabetic subjects compared to nondiabetic patients (42% vs. 19% and 31% vs. 11%, respectively).</a:t>
            </a:r>
          </a:p>
          <a:p>
            <a:pPr marL="277813">
              <a:spcBef>
                <a:spcPts val="613"/>
              </a:spcBef>
              <a:buClr>
                <a:srgbClr val="FFFFFF"/>
              </a:buClr>
              <a:buFont typeface="Arial" charset="0"/>
              <a:buChar char="•"/>
            </a:pPr>
            <a:endParaRPr lang="en-US" sz="1600">
              <a:solidFill>
                <a:srgbClr val="000000"/>
              </a:solidFill>
              <a:latin typeface="Arial" charset="0"/>
              <a:cs typeface="Arial" charset="0"/>
              <a:sym typeface="Arial" charset="0"/>
            </a:endParaRPr>
          </a:p>
          <a:p>
            <a:pPr marL="277813">
              <a:spcBef>
                <a:spcPts val="500"/>
              </a:spcBef>
              <a:buClr>
                <a:srgbClr val="FFFFFF"/>
              </a:buClr>
              <a:buFont typeface="Arial" charset="0"/>
              <a:buChar char="•"/>
            </a:pPr>
            <a:r>
              <a:rPr lang="en-US" sz="1400">
                <a:solidFill>
                  <a:srgbClr val="000000"/>
                </a:solidFill>
                <a:latin typeface="Arial" charset="0"/>
                <a:cs typeface="Arial" charset="0"/>
                <a:sym typeface="Arial" charset="0"/>
              </a:rPr>
              <a:t>unpublished data, communicated by Zimmermann J, Metzger T, Wanner C. University Hospital Würzburg, Germany.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96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277813" algn="just">
              <a:spcBef>
                <a:spcPts val="500"/>
              </a:spcBef>
            </a:pPr>
            <a:r>
              <a:rPr lang="en-US" sz="1400">
                <a:solidFill>
                  <a:srgbClr val="000000"/>
                </a:solidFill>
                <a:latin typeface="Times" charset="0"/>
                <a:cs typeface="Times" charset="0"/>
                <a:sym typeface="Times" charset="0"/>
              </a:rPr>
              <a:t>Slide 73.</a:t>
            </a:r>
          </a:p>
          <a:p>
            <a:pPr marL="277813">
              <a:spcBef>
                <a:spcPts val="500"/>
              </a:spcBef>
            </a:pPr>
            <a:r>
              <a:rPr lang="en-US" sz="1400" b="1">
                <a:solidFill>
                  <a:srgbClr val="000000"/>
                </a:solidFill>
                <a:latin typeface="Times" charset="0"/>
                <a:cs typeface="Times" charset="0"/>
                <a:sym typeface="Times" charset="0"/>
              </a:rPr>
              <a:t>Proteinuria Predicts Stroke and CHD Events in Type 2 Diabetes</a:t>
            </a:r>
          </a:p>
          <a:p>
            <a:pPr marL="277813">
              <a:spcBef>
                <a:spcPts val="500"/>
              </a:spcBef>
            </a:pPr>
            <a:r>
              <a:rPr lang="en-US" sz="1400">
                <a:solidFill>
                  <a:srgbClr val="000000"/>
                </a:solidFill>
                <a:latin typeface="Arial" charset="0"/>
                <a:cs typeface="Arial" charset="0"/>
                <a:sym typeface="Arial" charset="0"/>
              </a:rPr>
              <a:t>In a 7-year follow-up of 1056 patients with type 2 diabetes in Finland, clinical proteinuria significantly predicted mortality and the incidence of stroke and other atherosclerotic vascular disease events, even after adjustments for hypertension and other cardiovascular risk factors.  The urinary protein concentration from the morning spot urine at baseline was stratified into three categories:  no proteinuria (&lt;150 mg/L), borderline proteinuria (150–300 mg/L), and clinical proteinuria (&gt;300 mg/L).  Both all-cause mortality and mortality from cardiovascular disease were significantly higher in patients with clinical proteinuria than in patients without proteinuria.  The association between the different degrees of proteinuria and the risk of stroke and coronary heart disease events was stepwise (</a:t>
            </a:r>
            <a:r>
              <a:rPr lang="en-US" sz="1400">
                <a:solidFill>
                  <a:srgbClr val="000000"/>
                </a:solidFill>
                <a:latin typeface="Arial Italic" charset="0"/>
                <a:cs typeface="Arial Italic" charset="0"/>
                <a:sym typeface="Arial Italic" charset="0"/>
              </a:rPr>
              <a:t>p</a:t>
            </a:r>
            <a:r>
              <a:rPr lang="en-US" sz="1400">
                <a:solidFill>
                  <a:srgbClr val="000000"/>
                </a:solidFill>
                <a:latin typeface="Arial" charset="0"/>
                <a:cs typeface="Arial" charset="0"/>
                <a:sym typeface="Arial" charset="0"/>
              </a:rPr>
              <a:t>&lt;0.001 for trend) [Miettinen et al, 1996].</a:t>
            </a:r>
          </a:p>
          <a:p>
            <a:pPr marL="277813">
              <a:spcBef>
                <a:spcPts val="500"/>
              </a:spcBef>
            </a:pPr>
            <a:r>
              <a:rPr lang="en-US" sz="1400">
                <a:solidFill>
                  <a:srgbClr val="000000"/>
                </a:solidFill>
                <a:latin typeface="Arial" charset="0"/>
                <a:cs typeface="Arial" charset="0"/>
                <a:sym typeface="Arial" charset="0"/>
              </a:rPr>
              <a:t>Both microalbuminuria and clinical proteinuria are therefore strong predictors of cardiovascular morbidity and mortality, even after adjustment for hypertension and other cardiovascular risk factors [Wang et al, 1996; Miettinen et al, 1996; Dinneen et al, 1997].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6"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635000">
              <a:spcBef>
                <a:spcPts val="613"/>
              </a:spcBef>
            </a:pPr>
            <a:r>
              <a:rPr lang="en-US" sz="1600">
                <a:solidFill>
                  <a:srgbClr val="000000"/>
                </a:solidFill>
                <a:latin typeface="Arial Bold Italic" charset="0"/>
                <a:cs typeface="Arial Bold Italic" charset="0"/>
                <a:sym typeface="Arial Bold Italic" charset="0"/>
              </a:rPr>
              <a:t>IRMA 2 is a positive study, demonstrating a 70% risk reduction for the primary endpoint (prevention or slowing of progression to overt diabetic nephropathy), independent of the effects of irbesartan on systemic blood pressure.</a:t>
            </a:r>
          </a:p>
          <a:p>
            <a:pPr marL="635000">
              <a:spcBef>
                <a:spcPts val="613"/>
              </a:spcBef>
            </a:pPr>
            <a:endParaRPr lang="en-US" sz="1600">
              <a:solidFill>
                <a:srgbClr val="000000"/>
              </a:solidFill>
              <a:latin typeface="Arial" charset="0"/>
              <a:ea typeface="Lucida Grande" charset="0"/>
              <a:cs typeface="Lucida Grande" charset="0"/>
              <a:sym typeface="Arial" charset="0"/>
            </a:endParaRPr>
          </a:p>
          <a:p>
            <a:pPr marL="635000">
              <a:spcBef>
                <a:spcPts val="613"/>
              </a:spcBef>
            </a:pPr>
            <a:r>
              <a:rPr lang="en-US" sz="1600">
                <a:solidFill>
                  <a:srgbClr val="000000"/>
                </a:solidFill>
                <a:latin typeface="Arial" charset="0"/>
                <a:cs typeface="Arial" charset="0"/>
                <a:sym typeface="Arial" charset="0"/>
              </a:rPr>
              <a:t>A clear dose response is observed in IRMA 2 for the primary endpoint.</a:t>
            </a:r>
            <a:r>
              <a:rPr lang="en-US" sz="1600" baseline="30000">
                <a:solidFill>
                  <a:srgbClr val="000000"/>
                </a:solidFill>
                <a:latin typeface="Arial" charset="0"/>
                <a:cs typeface="Arial" charset="0"/>
                <a:sym typeface="Arial" charset="0"/>
              </a:rPr>
              <a:t>1</a:t>
            </a:r>
            <a:r>
              <a:rPr lang="en-US" sz="1600">
                <a:solidFill>
                  <a:srgbClr val="000000"/>
                </a:solidFill>
                <a:latin typeface="Arial" charset="0"/>
                <a:cs typeface="Arial" charset="0"/>
                <a:sym typeface="Arial" charset="0"/>
              </a:rPr>
              <a:t>  The irbesartan 150 mg group demonstrates a 39% relative risk reduction (RRR) vs. the control group (placebo in addition to other nonexcluded antihypertensive therapies) in the development of overt proteinuria (urinary albumin excretion rate [AER] &gt; 200 </a:t>
            </a:r>
            <a:r>
              <a:rPr lang="en-US" sz="1600">
                <a:solidFill>
                  <a:srgbClr val="000000"/>
                </a:solidFill>
                <a:latin typeface="Symbol" charset="2"/>
                <a:ea typeface="Symbol" charset="2"/>
                <a:cs typeface="Symbol" charset="2"/>
                <a:sym typeface="Symbol" charset="2"/>
              </a:rPr>
              <a:t>μ</a:t>
            </a:r>
            <a:r>
              <a:rPr lang="en-US" sz="1600">
                <a:solidFill>
                  <a:srgbClr val="000000"/>
                </a:solidFill>
                <a:latin typeface="Arial" charset="0"/>
                <a:cs typeface="Arial" charset="0"/>
                <a:sym typeface="Arial" charset="0"/>
              </a:rPr>
              <a:t>g/min, or 300 mg/day, and an increase of urinary AER from baseline by at least 30%), p=0.08.  The irbesartan 300 mg group demonstrates a highly significant 70% RRR vs. the control group, p&lt;0.001.  The Kaplan-Meier curves separate at the first visit (at 3 months) and continue to diverge.</a:t>
            </a:r>
          </a:p>
          <a:p>
            <a:pPr marL="635000">
              <a:spcBef>
                <a:spcPts val="613"/>
              </a:spcBef>
            </a:pPr>
            <a:r>
              <a:rPr lang="en-US" sz="1600">
                <a:solidFill>
                  <a:srgbClr val="000000"/>
                </a:solidFill>
                <a:latin typeface="Arial" charset="0"/>
                <a:cs typeface="Arial" charset="0"/>
                <a:sym typeface="Arial" charset="0"/>
              </a:rPr>
              <a:t>After adjustment for the baseline level of microalbuminuria and the achieved blood pressure during the study, the benefits of irbesartan in slowing progression to overt proteinuria are still present:  RRR of 44% for irbesartan 150 mg vs. the control group (p=0.05); RRR of 68% for irbesartan 300 mg vs. the control group (p&lt;0.001).</a:t>
            </a:r>
          </a:p>
          <a:p>
            <a:pPr marL="635000">
              <a:spcBef>
                <a:spcPts val="400"/>
              </a:spcBef>
            </a:pPr>
            <a:endParaRPr lang="en-US" sz="1600">
              <a:solidFill>
                <a:srgbClr val="000000"/>
              </a:solidFill>
              <a:latin typeface="Arial" charset="0"/>
              <a:ea typeface="Lucida Grande" charset="0"/>
              <a:cs typeface="Lucida Grande" charset="0"/>
              <a:sym typeface="Arial" charset="0"/>
            </a:endParaRPr>
          </a:p>
          <a:p>
            <a:pPr marL="635000">
              <a:spcBef>
                <a:spcPts val="300"/>
              </a:spcBef>
            </a:pPr>
            <a:r>
              <a:rPr lang="en-US" baseline="30000">
                <a:solidFill>
                  <a:srgbClr val="000000"/>
                </a:solidFill>
                <a:latin typeface="Arial" charset="0"/>
                <a:cs typeface="Arial" charset="0"/>
                <a:sym typeface="Arial" charset="0"/>
              </a:rPr>
              <a:t>1 </a:t>
            </a:r>
            <a:r>
              <a:rPr lang="en-US">
                <a:solidFill>
                  <a:srgbClr val="000000"/>
                </a:solidFill>
                <a:latin typeface="Arial" charset="0"/>
                <a:cs typeface="Arial" charset="0"/>
                <a:sym typeface="Arial" charset="0"/>
              </a:rPr>
              <a:t>Parving et al, 2001a.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635000">
              <a:spcBef>
                <a:spcPts val="613"/>
              </a:spcBef>
            </a:pPr>
            <a:r>
              <a:rPr lang="en-US" sz="1600">
                <a:solidFill>
                  <a:srgbClr val="000000"/>
                </a:solidFill>
                <a:latin typeface="Arial Bold" charset="0"/>
                <a:cs typeface="Arial Bold" charset="0"/>
                <a:sym typeface="Arial Bold" charset="0"/>
              </a:rPr>
              <a:t>Regression to normoalbuminuria</a:t>
            </a:r>
            <a:r>
              <a:rPr lang="en-US" sz="1600">
                <a:solidFill>
                  <a:srgbClr val="000000"/>
                </a:solidFill>
                <a:latin typeface="Arial" charset="0"/>
                <a:cs typeface="Arial" charset="0"/>
                <a:sym typeface="Arial" charset="0"/>
              </a:rPr>
              <a:t> (&lt; 20 </a:t>
            </a:r>
            <a:r>
              <a:rPr lang="en-US" sz="1600">
                <a:solidFill>
                  <a:srgbClr val="000000"/>
                </a:solidFill>
                <a:latin typeface="Symbol" charset="2"/>
                <a:ea typeface="Symbol" charset="2"/>
                <a:cs typeface="Symbol" charset="2"/>
                <a:sym typeface="Symbol" charset="2"/>
              </a:rPr>
              <a:t>μ</a:t>
            </a:r>
            <a:r>
              <a:rPr lang="en-US" sz="1600">
                <a:solidFill>
                  <a:srgbClr val="000000"/>
                </a:solidFill>
                <a:latin typeface="Arial" charset="0"/>
                <a:cs typeface="Arial" charset="0"/>
                <a:sym typeface="Arial" charset="0"/>
              </a:rPr>
              <a:t>g/min, or &lt; 30 mg/day) at the last visit</a:t>
            </a:r>
            <a:r>
              <a:rPr lang="en-US" sz="1600">
                <a:solidFill>
                  <a:srgbClr val="000000"/>
                </a:solidFill>
                <a:latin typeface="Arial Bold" charset="0"/>
                <a:cs typeface="Arial Bold" charset="0"/>
                <a:sym typeface="Arial Bold" charset="0"/>
              </a:rPr>
              <a:t> was more frequent in the patients treated with irbesartan 300 mg </a:t>
            </a:r>
            <a:r>
              <a:rPr lang="en-US" sz="1600">
                <a:solidFill>
                  <a:srgbClr val="000000"/>
                </a:solidFill>
                <a:latin typeface="Arial" charset="0"/>
                <a:cs typeface="Arial" charset="0"/>
                <a:sym typeface="Arial" charset="0"/>
              </a:rPr>
              <a:t>than in the control (placebo in addition to other antihypertensive therapies) group (34% vs. 21%, respectively, p=0.006).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968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914400" indent="-279400">
              <a:lnSpc>
                <a:spcPct val="97000"/>
              </a:lnSpc>
              <a:tabLst>
                <a:tab pos="1549400" algn="l"/>
                <a:tab pos="2476500" algn="l"/>
                <a:tab pos="3416300" algn="l"/>
                <a:tab pos="4343400" algn="l"/>
                <a:tab pos="5283200" algn="l"/>
                <a:tab pos="6210300" algn="l"/>
                <a:tab pos="7150100" algn="l"/>
                <a:tab pos="7924800" algn="l"/>
                <a:tab pos="8801100" algn="l"/>
                <a:tab pos="9677400" algn="l"/>
                <a:tab pos="10553700" algn="l"/>
                <a:tab pos="11430000" algn="l"/>
                <a:tab pos="12306300" algn="l"/>
                <a:tab pos="13182600" algn="l"/>
                <a:tab pos="14058900" algn="l"/>
                <a:tab pos="14935200" algn="l"/>
                <a:tab pos="15811500" algn="l"/>
                <a:tab pos="16687800" algn="l"/>
                <a:tab pos="17564100" algn="l"/>
                <a:tab pos="18440400" algn="l"/>
                <a:tab pos="19316700" algn="l"/>
                <a:tab pos="20193000" algn="l"/>
                <a:tab pos="21069300" algn="l"/>
              </a:tabLst>
            </a:pPr>
            <a:r>
              <a:rPr lang="en-US" sz="1600">
                <a:solidFill>
                  <a:srgbClr val="000000"/>
                </a:solidFill>
                <a:latin typeface="Arial" charset="0"/>
                <a:cs typeface="Arial" charset="0"/>
                <a:sym typeface="Arial" charset="0"/>
              </a:rPr>
              <a:t>Figure 2. Changes from Baseline in the Urinary Albumin-to-Creatinine Ratio, Urinary Albumin Excretion Rate, and Blood Pressure According to Study Group. The percentage change from baseline (2 weeks before randomization), in the geometric mean, with 95% confidence intervals, is shown for the ratio of urinary albumin to creatinine (Panel A), overnight urinary albumin excretion rate (Panel B), and mean blood pressure, measured while the patient was seated (Panel C). The data show a dose-dependent effect of aliskiren on albuminuria.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4"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635000">
              <a:lnSpc>
                <a:spcPct val="90000"/>
              </a:lnSpc>
              <a:spcBef>
                <a:spcPts val="613"/>
              </a:spcBef>
            </a:pPr>
            <a:r>
              <a:rPr lang="en-US" sz="1600">
                <a:solidFill>
                  <a:srgbClr val="000000"/>
                </a:solidFill>
                <a:latin typeface="Arial" charset="0"/>
                <a:cs typeface="Arial" charset="0"/>
                <a:sym typeface="Arial" charset="0"/>
              </a:rPr>
              <a:t>This was a double-blind, randomized, placebo and active-controlled 8-week trial in 1797 patients with mild-to-moderate hypertension (defined as mean sitting diastolic blood pressure [MSDBP] ≥95 mmHg and &lt;110 mmHg). </a:t>
            </a:r>
          </a:p>
          <a:p>
            <a:pPr marL="635000">
              <a:lnSpc>
                <a:spcPct val="90000"/>
              </a:lnSpc>
              <a:spcBef>
                <a:spcPts val="613"/>
              </a:spcBef>
            </a:pPr>
            <a:r>
              <a:rPr lang="en-US" sz="1600">
                <a:solidFill>
                  <a:srgbClr val="000000"/>
                </a:solidFill>
                <a:latin typeface="Arial" charset="0"/>
                <a:cs typeface="Arial" charset="0"/>
                <a:sym typeface="Arial" charset="0"/>
              </a:rPr>
              <a:t>Following a washout period of 1–2 weeks, patients underwent a single-blind placebo run-in period lasting 3–4 weeks. Patients with MSDBP ≥95 mmHg and &lt;110 mmHg were randomized to receive aliskiren 150 mg, valsartan 160 mg, aliskiren 150 mg with valsartan 160 mg, or placebo, once daily. After 4 weeks of treatment, the dosages of aliskiren and valsartan were doubled for the final 4 weeks of the study. Plasma renin concentration (RC), plasma renin activity (PRA) and plasma aldosterone levels were assessed in a subset of 222 patients (placebo, n=51; aliskiren, n=51; valsartan, n=59; aliskiren/valsartan combination, n=61 [n=60 for RC]).</a:t>
            </a:r>
          </a:p>
          <a:p>
            <a:pPr marL="635000">
              <a:lnSpc>
                <a:spcPct val="90000"/>
              </a:lnSpc>
              <a:spcBef>
                <a:spcPts val="613"/>
              </a:spcBef>
            </a:pPr>
            <a:r>
              <a:rPr lang="en-US" sz="1600">
                <a:solidFill>
                  <a:srgbClr val="000000"/>
                </a:solidFill>
                <a:latin typeface="Arial" charset="0"/>
                <a:cs typeface="Arial" charset="0"/>
                <a:sym typeface="Arial" charset="0"/>
              </a:rPr>
              <a:t>Monotherapy with valsartan 320 mg produced a significantly greater increase in PRA at the Week 8 endpoint compared with placebo (160% vs 18%, respectively; p&lt;0.001). In contrast, aliskiren 300 mg significantly reduced PRA compared to placebo when administered alone (-73%; p&lt;0.0001) and in combination with valsartan 320 mg (-44%; p&lt;0.0001). The change in PRA from baseline produced by aliskiren/valsartan 300/320 mg combination therapy was significantly different compared to that produced by valsartan 320 mg monotherapy (-44% vs 160%, respectively; p&lt;0.0001).</a:t>
            </a:r>
          </a:p>
          <a:p>
            <a:pPr marL="635000">
              <a:lnSpc>
                <a:spcPct val="90000"/>
              </a:lnSpc>
              <a:spcBef>
                <a:spcPts val="613"/>
              </a:spcBef>
            </a:pPr>
            <a:endParaRPr lang="en-US" sz="1600">
              <a:solidFill>
                <a:srgbClr val="000000"/>
              </a:solidFill>
              <a:latin typeface="Arial" charset="0"/>
              <a:cs typeface="Arial" charset="0"/>
              <a:sym typeface="Arial" charset="0"/>
            </a:endParaRPr>
          </a:p>
          <a:p>
            <a:pPr marL="635000">
              <a:lnSpc>
                <a:spcPct val="90000"/>
              </a:lnSpc>
              <a:spcBef>
                <a:spcPts val="613"/>
              </a:spcBef>
            </a:pPr>
            <a:r>
              <a:rPr lang="en-US" sz="1600">
                <a:solidFill>
                  <a:srgbClr val="000000"/>
                </a:solidFill>
                <a:latin typeface="Arial Bold" charset="0"/>
                <a:cs typeface="Arial Bold" charset="0"/>
                <a:sym typeface="Arial Bold" charset="0"/>
              </a:rPr>
              <a:t>Abbreviations</a:t>
            </a:r>
          </a:p>
          <a:p>
            <a:pPr marL="635000">
              <a:lnSpc>
                <a:spcPct val="90000"/>
              </a:lnSpc>
              <a:spcBef>
                <a:spcPts val="613"/>
              </a:spcBef>
            </a:pPr>
            <a:r>
              <a:rPr lang="en-US" sz="1600">
                <a:solidFill>
                  <a:srgbClr val="000000"/>
                </a:solidFill>
                <a:latin typeface="Arial" charset="0"/>
                <a:cs typeface="Arial" charset="0"/>
                <a:sym typeface="Arial" charset="0"/>
              </a:rPr>
              <a:t>MSDBP = mean sitting diastolic blood pressure</a:t>
            </a:r>
          </a:p>
          <a:p>
            <a:pPr marL="635000">
              <a:lnSpc>
                <a:spcPct val="90000"/>
              </a:lnSpc>
              <a:spcBef>
                <a:spcPts val="613"/>
              </a:spcBef>
            </a:pPr>
            <a:r>
              <a:rPr lang="en-US" sz="1600">
                <a:solidFill>
                  <a:srgbClr val="000000"/>
                </a:solidFill>
                <a:latin typeface="Arial" charset="0"/>
                <a:cs typeface="Arial" charset="0"/>
                <a:sym typeface="Arial" charset="0"/>
              </a:rPr>
              <a:t>PRA = plasma renin activity</a:t>
            </a:r>
          </a:p>
          <a:p>
            <a:pPr marL="635000">
              <a:lnSpc>
                <a:spcPct val="90000"/>
              </a:lnSpc>
              <a:spcBef>
                <a:spcPts val="613"/>
              </a:spcBef>
            </a:pPr>
            <a:r>
              <a:rPr lang="en-US" sz="1600">
                <a:solidFill>
                  <a:srgbClr val="000000"/>
                </a:solidFill>
                <a:latin typeface="Arial" charset="0"/>
                <a:cs typeface="Arial" charset="0"/>
                <a:sym typeface="Arial" charset="0"/>
              </a:rPr>
              <a:t>RC = renin concentration</a:t>
            </a:r>
          </a:p>
          <a:p>
            <a:pPr marL="635000">
              <a:lnSpc>
                <a:spcPct val="90000"/>
              </a:lnSpc>
              <a:spcBef>
                <a:spcPts val="613"/>
              </a:spcBef>
            </a:pPr>
            <a:endParaRPr lang="en-US" sz="1600">
              <a:solidFill>
                <a:srgbClr val="000000"/>
              </a:solidFill>
              <a:latin typeface="Arial" charset="0"/>
              <a:cs typeface="Arial" charset="0"/>
              <a:sym typeface="Arial" charset="0"/>
            </a:endParaRPr>
          </a:p>
          <a:p>
            <a:pPr marL="635000">
              <a:lnSpc>
                <a:spcPct val="90000"/>
              </a:lnSpc>
              <a:spcBef>
                <a:spcPts val="613"/>
              </a:spcBef>
            </a:pPr>
            <a:r>
              <a:rPr lang="en-US" sz="1600">
                <a:solidFill>
                  <a:srgbClr val="000000"/>
                </a:solidFill>
                <a:latin typeface="Arial Bold" charset="0"/>
                <a:cs typeface="Arial Bold" charset="0"/>
                <a:sym typeface="Arial Bold" charset="0"/>
              </a:rPr>
              <a:t>Reference</a:t>
            </a:r>
          </a:p>
          <a:p>
            <a:pPr marL="635000">
              <a:lnSpc>
                <a:spcPct val="90000"/>
              </a:lnSpc>
              <a:spcBef>
                <a:spcPts val="613"/>
              </a:spcBef>
            </a:pPr>
            <a:r>
              <a:rPr lang="en-US" sz="1600">
                <a:solidFill>
                  <a:srgbClr val="000000"/>
                </a:solidFill>
                <a:latin typeface="Arial" charset="0"/>
                <a:cs typeface="Arial" charset="0"/>
                <a:sym typeface="Arial" charset="0"/>
              </a:rPr>
              <a:t>Yarows SA, Oparil S, Patel S, </a:t>
            </a:r>
            <a:r>
              <a:rPr lang="en-US" sz="1600">
                <a:solidFill>
                  <a:srgbClr val="000000"/>
                </a:solidFill>
                <a:latin typeface="Arial Italic" charset="0"/>
                <a:cs typeface="Arial Italic" charset="0"/>
                <a:sym typeface="Arial Italic" charset="0"/>
              </a:rPr>
              <a:t>et al</a:t>
            </a:r>
            <a:r>
              <a:rPr lang="en-US" sz="1600">
                <a:solidFill>
                  <a:srgbClr val="000000"/>
                </a:solidFill>
                <a:latin typeface="Arial" charset="0"/>
                <a:cs typeface="Arial" charset="0"/>
                <a:sym typeface="Arial" charset="0"/>
              </a:rPr>
              <a:t>. Suppression of the renin system with the oral direct renin inhibitor aliskiren alone and in combination with valsartan in patients with hypertension Poster presented at ESH 2007.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pPr marL="635000">
              <a:spcBef>
                <a:spcPts val="613"/>
              </a:spcBef>
            </a:pPr>
            <a:r>
              <a:rPr lang="en-US" sz="1600">
                <a:solidFill>
                  <a:srgbClr val="000000"/>
                </a:solidFill>
                <a:latin typeface="Arial" charset="0"/>
                <a:cs typeface="Arial" charset="0"/>
                <a:sym typeface="Arial" charset="0"/>
              </a:rPr>
              <a:t>A total of 837 patients with diabetes were randomized in this double-blind study to receive double-blind once-daily treatment with aliskiren 150 mg, ramipril 5 mg, or the combination of aliskiren 150 mg and ramipril 5 mg. After 4 weeks of treatment, all patients were force-titrated to elevated doses of their respective treatments (aliskiren 300 mg, ramipril 10 mg or aliskiren 300 mg and ramipril 10 mg, once daily) for an additional 4 weeks. Plasma renin activity (PRA) and renin concentration (RC) were assessed in a subgroup of patients. </a:t>
            </a:r>
          </a:p>
          <a:p>
            <a:pPr marL="635000">
              <a:spcBef>
                <a:spcPts val="613"/>
              </a:spcBef>
            </a:pPr>
            <a:r>
              <a:rPr lang="en-US" sz="1600">
                <a:solidFill>
                  <a:srgbClr val="000000"/>
                </a:solidFill>
                <a:latin typeface="Arial" charset="0"/>
                <a:cs typeface="Arial" charset="0"/>
                <a:sym typeface="Arial" charset="0"/>
              </a:rPr>
              <a:t>By study endpoint, PRA was significantly increased from baseline with ramipril monotherapy (111%; p&lt;0.001 vs baseline). In contrast, aliskiren monotherapy produced a statistically significant reduction from baseline in PRA of 68% (p&lt;0.001). When combined, aliskiren neutralized the ramipril-induced increase in PRA, leading to an overall reduction from baseline in PRA of 44% (p&lt;0.05 vs both aliskiren and ramipril monotherapies).</a:t>
            </a:r>
          </a:p>
          <a:p>
            <a:pPr marL="635000">
              <a:spcBef>
                <a:spcPts val="613"/>
              </a:spcBef>
            </a:pPr>
            <a:endParaRPr lang="en-US" sz="1600">
              <a:solidFill>
                <a:srgbClr val="000000"/>
              </a:solidFill>
              <a:latin typeface="Arial Bold" charset="0"/>
              <a:ea typeface="Lucida Grande" charset="0"/>
              <a:cs typeface="Lucida Grande" charset="0"/>
              <a:sym typeface="Arial Bold" charset="0"/>
            </a:endParaRPr>
          </a:p>
          <a:p>
            <a:pPr marL="635000">
              <a:spcBef>
                <a:spcPts val="613"/>
              </a:spcBef>
            </a:pPr>
            <a:r>
              <a:rPr lang="en-US" sz="1600">
                <a:solidFill>
                  <a:srgbClr val="000000"/>
                </a:solidFill>
                <a:latin typeface="Arial Bold" charset="0"/>
                <a:ea typeface="Lucida Grande" charset="0"/>
                <a:cs typeface="Lucida Grande" charset="0"/>
                <a:sym typeface="Arial Bold" charset="0"/>
              </a:rPr>
              <a:t>Abbreviations</a:t>
            </a:r>
          </a:p>
          <a:p>
            <a:pPr marL="635000">
              <a:spcBef>
                <a:spcPts val="613"/>
              </a:spcBef>
            </a:pPr>
            <a:r>
              <a:rPr lang="en-US" sz="1600">
                <a:solidFill>
                  <a:srgbClr val="000000"/>
                </a:solidFill>
                <a:latin typeface="Arial" charset="0"/>
                <a:cs typeface="Arial" charset="0"/>
                <a:sym typeface="Arial" charset="0"/>
              </a:rPr>
              <a:t>ACEI = angiotensin converting enzyme inhibitor</a:t>
            </a:r>
          </a:p>
          <a:p>
            <a:pPr marL="635000">
              <a:spcBef>
                <a:spcPts val="613"/>
              </a:spcBef>
            </a:pPr>
            <a:r>
              <a:rPr lang="en-US" sz="1600">
                <a:solidFill>
                  <a:srgbClr val="000000"/>
                </a:solidFill>
                <a:latin typeface="Arial" charset="0"/>
                <a:cs typeface="Arial" charset="0"/>
                <a:sym typeface="Arial" charset="0"/>
              </a:rPr>
              <a:t>RC = renin concentration</a:t>
            </a:r>
          </a:p>
          <a:p>
            <a:pPr marL="635000">
              <a:spcBef>
                <a:spcPts val="613"/>
              </a:spcBef>
            </a:pPr>
            <a:r>
              <a:rPr lang="en-US" sz="1600">
                <a:solidFill>
                  <a:srgbClr val="000000"/>
                </a:solidFill>
                <a:latin typeface="Arial" charset="0"/>
                <a:cs typeface="Arial" charset="0"/>
                <a:sym typeface="Arial" charset="0"/>
              </a:rPr>
              <a:t>PRA = plasma renin activity</a:t>
            </a:r>
          </a:p>
          <a:p>
            <a:pPr marL="635000">
              <a:spcBef>
                <a:spcPts val="613"/>
              </a:spcBef>
            </a:pPr>
            <a:endParaRPr lang="en-US" sz="1600">
              <a:solidFill>
                <a:srgbClr val="000000"/>
              </a:solidFill>
              <a:latin typeface="Arial" charset="0"/>
              <a:cs typeface="Arial" charset="0"/>
              <a:sym typeface="Arial" charset="0"/>
            </a:endParaRPr>
          </a:p>
          <a:p>
            <a:pPr marL="635000">
              <a:spcBef>
                <a:spcPts val="613"/>
              </a:spcBef>
            </a:pPr>
            <a:r>
              <a:rPr lang="en-US" sz="1600">
                <a:solidFill>
                  <a:srgbClr val="000000"/>
                </a:solidFill>
                <a:latin typeface="Arial Bold" charset="0"/>
                <a:cs typeface="Arial Bold" charset="0"/>
                <a:sym typeface="Arial Bold" charset="0"/>
              </a:rPr>
              <a:t>Reference</a:t>
            </a:r>
          </a:p>
          <a:p>
            <a:pPr marL="635000">
              <a:spcBef>
                <a:spcPts val="613"/>
              </a:spcBef>
            </a:pPr>
            <a:r>
              <a:rPr lang="en-US" sz="1600">
                <a:solidFill>
                  <a:srgbClr val="000000"/>
                </a:solidFill>
                <a:latin typeface="Arial" charset="0"/>
                <a:cs typeface="Arial" charset="0"/>
                <a:sym typeface="Arial" charset="0"/>
              </a:rPr>
              <a:t>Kilo C, Taylor A, Tschoepe D, </a:t>
            </a:r>
            <a:r>
              <a:rPr lang="en-US" sz="1600">
                <a:solidFill>
                  <a:srgbClr val="000000"/>
                </a:solidFill>
                <a:latin typeface="Arial Italic" charset="0"/>
                <a:cs typeface="Arial Italic" charset="0"/>
                <a:sym typeface="Arial Italic" charset="0"/>
              </a:rPr>
              <a:t>et al</a:t>
            </a:r>
            <a:r>
              <a:rPr lang="en-US" sz="1600">
                <a:solidFill>
                  <a:srgbClr val="000000"/>
                </a:solidFill>
                <a:latin typeface="Arial" charset="0"/>
                <a:cs typeface="Arial" charset="0"/>
                <a:sym typeface="Arial" charset="0"/>
              </a:rPr>
              <a:t>. Aliskiren, a novel renin inhibitor for treatment of hypertension, enhances renin system suppression by reducing plasma renin activity alone or in combination with ramipril in patients with diabetes. Eur Heart J 2006;27(Suppl):118-9 P-789.</a:t>
            </a:r>
          </a:p>
          <a:p>
            <a:pPr marL="635000">
              <a:spcBef>
                <a:spcPts val="613"/>
              </a:spcBef>
            </a:pPr>
            <a:r>
              <a:rPr lang="en-US" sz="1600">
                <a:solidFill>
                  <a:srgbClr val="000000"/>
                </a:solidFill>
                <a:latin typeface="Arial" charset="0"/>
                <a:cs typeface="Arial" charset="0"/>
                <a:sym typeface="Arial" charset="0"/>
              </a:rPr>
              <a:t>Uresin Y, Taylor A, Kilo C, </a:t>
            </a:r>
            <a:r>
              <a:rPr lang="en-US" sz="1600">
                <a:solidFill>
                  <a:srgbClr val="000000"/>
                </a:solidFill>
                <a:latin typeface="Arial Italic" charset="0"/>
                <a:cs typeface="Arial Italic" charset="0"/>
                <a:sym typeface="Arial Italic" charset="0"/>
              </a:rPr>
              <a:t>et al</a:t>
            </a:r>
            <a:r>
              <a:rPr lang="en-US" sz="1600">
                <a:solidFill>
                  <a:srgbClr val="000000"/>
                </a:solidFill>
                <a:latin typeface="Arial" charset="0"/>
                <a:cs typeface="Arial" charset="0"/>
                <a:sym typeface="Arial" charset="0"/>
              </a:rPr>
              <a:t>. Aliskiren, a novel renin inhibitor, has greater BP lowering than ramipril and additional BP lowering when combined with ramipril in patients with diabetes and hypertension. J Hypertens 2006;24(Suppl 4):S82(P-269).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BBA744-79D5-4327-A790-97D177F4E090}"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BA744-79D5-4327-A790-97D177F4E090}"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BA744-79D5-4327-A790-97D177F4E090}"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BA744-79D5-4327-A790-97D177F4E090}"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BA744-79D5-4327-A790-97D177F4E090}" type="datetimeFigureOut">
              <a:rPr lang="en-US" smtClean="0"/>
              <a:pPr/>
              <a:t>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BBA744-79D5-4327-A790-97D177F4E090}"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BBA744-79D5-4327-A790-97D177F4E090}" type="datetimeFigureOut">
              <a:rPr lang="en-US" smtClean="0"/>
              <a:pPr/>
              <a:t>10/7/2016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BBA744-79D5-4327-A790-97D177F4E090}" type="datetimeFigureOut">
              <a:rPr lang="en-US" smtClean="0"/>
              <a:pPr/>
              <a:t>10/7/2016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BA744-79D5-4327-A790-97D177F4E090}" type="datetimeFigureOut">
              <a:rPr lang="en-US" smtClean="0"/>
              <a:pPr/>
              <a:t>10/7/2016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BA744-79D5-4327-A790-97D177F4E090}"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BA744-79D5-4327-A790-97D177F4E090}" type="datetimeFigureOut">
              <a:rPr lang="en-US" smtClean="0"/>
              <a:pPr/>
              <a:t>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51F517-3B73-40CA-BEE7-1E1A29D2E1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BA744-79D5-4327-A790-97D177F4E090}" type="datetimeFigureOut">
              <a:rPr lang="en-US" smtClean="0"/>
              <a:pPr/>
              <a:t>10/7/2016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1F517-3B73-40CA-BEE7-1E1A29D2E1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DBF48764-D4F8-4246-A1CC-1AAC89653E7A}" type="slidenum">
              <a:rPr lang="en-US" smtClean="0"/>
              <a:pPr>
                <a:defRPr/>
              </a:pPr>
              <a:t>1</a:t>
            </a:fld>
            <a:r>
              <a:rPr lang="en-US" smtClean="0"/>
              <a:t>	 Certified 		http://www.uonbi.ac.ke</a:t>
            </a:r>
            <a:endParaRPr lang="en-US"/>
          </a:p>
        </p:txBody>
      </p:sp>
      <p:pic>
        <p:nvPicPr>
          <p:cNvPr id="58372" name="Picture 5" descr="C:\Users\Mcligeyo\Documents\Diana2\IMG_6961.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685603" y="2726904"/>
            <a:ext cx="2888754" cy="1809378"/>
            <a:chOff x="0" y="0"/>
            <a:chExt cx="2588" cy="1620"/>
          </a:xfrm>
        </p:grpSpPr>
        <p:sp>
          <p:nvSpPr>
            <p:cNvPr id="160769" name="Freeform 1"/>
            <p:cNvSpPr>
              <a:spLocks/>
            </p:cNvSpPr>
            <p:nvPr/>
          </p:nvSpPr>
          <p:spPr bwMode="auto">
            <a:xfrm>
              <a:off x="530" y="3"/>
              <a:ext cx="725" cy="751"/>
            </a:xfrm>
            <a:custGeom>
              <a:avLst/>
              <a:gdLst/>
              <a:ahLst/>
              <a:cxnLst>
                <a:cxn ang="0">
                  <a:pos x="21600" y="0"/>
                </a:cxn>
                <a:cxn ang="0">
                  <a:pos x="0" y="4140"/>
                </a:cxn>
                <a:cxn ang="0">
                  <a:pos x="21600" y="21600"/>
                </a:cxn>
                <a:cxn ang="0">
                  <a:pos x="21600" y="0"/>
                </a:cxn>
                <a:cxn ang="0">
                  <a:pos x="21600" y="0"/>
                </a:cxn>
              </a:cxnLst>
              <a:rect l="0" t="0" r="r" b="b"/>
              <a:pathLst>
                <a:path w="21600" h="21600">
                  <a:moveTo>
                    <a:pt x="21600" y="0"/>
                  </a:moveTo>
                  <a:cubicBezTo>
                    <a:pt x="13690" y="0"/>
                    <a:pt x="6085" y="1440"/>
                    <a:pt x="0" y="4140"/>
                  </a:cubicBezTo>
                  <a:lnTo>
                    <a:pt x="21600" y="21600"/>
                  </a:lnTo>
                  <a:lnTo>
                    <a:pt x="21600" y="0"/>
                  </a:lnTo>
                  <a:close/>
                  <a:moveTo>
                    <a:pt x="21600" y="0"/>
                  </a:moveTo>
                </a:path>
              </a:pathLst>
            </a:custGeom>
            <a:solidFill>
              <a:srgbClr val="000036"/>
            </a:solidFill>
            <a:ln w="9525" cap="flat">
              <a:noFill/>
              <a:round/>
              <a:headEnd type="none" w="med" len="med"/>
              <a:tailEnd type="none" w="med" len="med"/>
            </a:ln>
          </p:spPr>
          <p:txBody>
            <a:bodyPr lIns="0" tIns="0" rIns="0" bIns="0"/>
            <a:lstStyle/>
            <a:p>
              <a:endParaRPr lang="en-US"/>
            </a:p>
          </p:txBody>
        </p:sp>
        <p:sp>
          <p:nvSpPr>
            <p:cNvPr id="160770" name="Freeform 2"/>
            <p:cNvSpPr>
              <a:spLocks/>
            </p:cNvSpPr>
            <p:nvPr/>
          </p:nvSpPr>
          <p:spPr bwMode="auto">
            <a:xfrm>
              <a:off x="1352" y="0"/>
              <a:ext cx="897" cy="746"/>
            </a:xfrm>
            <a:custGeom>
              <a:avLst/>
              <a:gdLst/>
              <a:ahLst/>
              <a:cxnLst>
                <a:cxn ang="0">
                  <a:pos x="21600" y="6684"/>
                </a:cxn>
                <a:cxn ang="0">
                  <a:pos x="0" y="80"/>
                </a:cxn>
                <a:cxn ang="0">
                  <a:pos x="0" y="80"/>
                </a:cxn>
                <a:cxn ang="0">
                  <a:pos x="0" y="21501"/>
                </a:cxn>
                <a:cxn ang="0">
                  <a:pos x="21600" y="6684"/>
                </a:cxn>
                <a:cxn ang="0">
                  <a:pos x="21600" y="6684"/>
                </a:cxn>
              </a:cxnLst>
              <a:rect l="0" t="0" r="r" b="b"/>
              <a:pathLst>
                <a:path w="21600" h="21501">
                  <a:moveTo>
                    <a:pt x="21600" y="6684"/>
                  </a:moveTo>
                  <a:cubicBezTo>
                    <a:pt x="15955" y="2400"/>
                    <a:pt x="8100" y="80"/>
                    <a:pt x="0" y="80"/>
                  </a:cubicBezTo>
                  <a:cubicBezTo>
                    <a:pt x="0" y="-99"/>
                    <a:pt x="0" y="80"/>
                    <a:pt x="0" y="80"/>
                  </a:cubicBezTo>
                  <a:lnTo>
                    <a:pt x="0" y="21501"/>
                  </a:lnTo>
                  <a:lnTo>
                    <a:pt x="21600" y="6684"/>
                  </a:lnTo>
                  <a:close/>
                  <a:moveTo>
                    <a:pt x="21600" y="6684"/>
                  </a:moveTo>
                </a:path>
              </a:pathLst>
            </a:custGeom>
            <a:solidFill>
              <a:srgbClr val="000036"/>
            </a:solidFill>
            <a:ln w="9525" cap="flat">
              <a:noFill/>
              <a:round/>
              <a:headEnd type="none" w="med" len="med"/>
              <a:tailEnd type="none" w="med" len="med"/>
            </a:ln>
          </p:spPr>
          <p:txBody>
            <a:bodyPr lIns="0" tIns="0" rIns="0" bIns="0"/>
            <a:lstStyle/>
            <a:p>
              <a:endParaRPr lang="en-US"/>
            </a:p>
          </p:txBody>
        </p:sp>
        <p:sp>
          <p:nvSpPr>
            <p:cNvPr id="160771" name="Freeform 3"/>
            <p:cNvSpPr>
              <a:spLocks/>
            </p:cNvSpPr>
            <p:nvPr/>
          </p:nvSpPr>
          <p:spPr bwMode="auto">
            <a:xfrm>
              <a:off x="0" y="272"/>
              <a:ext cx="1948" cy="1348"/>
            </a:xfrm>
            <a:custGeom>
              <a:avLst/>
              <a:gdLst/>
              <a:ahLst/>
              <a:cxnLst>
                <a:cxn ang="0">
                  <a:pos x="5541" y="0"/>
                </a:cxn>
                <a:cxn ang="0">
                  <a:pos x="0" y="9611"/>
                </a:cxn>
                <a:cxn ang="0">
                  <a:pos x="13571" y="21600"/>
                </a:cxn>
                <a:cxn ang="0">
                  <a:pos x="21600" y="19222"/>
                </a:cxn>
                <a:cxn ang="0">
                  <a:pos x="13571" y="9611"/>
                </a:cxn>
                <a:cxn ang="0">
                  <a:pos x="5541" y="0"/>
                </a:cxn>
                <a:cxn ang="0">
                  <a:pos x="5541" y="0"/>
                </a:cxn>
              </a:cxnLst>
              <a:rect l="0" t="0" r="r" b="b"/>
              <a:pathLst>
                <a:path w="21600" h="21600">
                  <a:moveTo>
                    <a:pt x="5541" y="0"/>
                  </a:moveTo>
                  <a:cubicBezTo>
                    <a:pt x="2036" y="2279"/>
                    <a:pt x="0" y="5846"/>
                    <a:pt x="0" y="9611"/>
                  </a:cubicBezTo>
                  <a:cubicBezTo>
                    <a:pt x="0" y="16250"/>
                    <a:pt x="5994" y="21600"/>
                    <a:pt x="13571" y="21600"/>
                  </a:cubicBezTo>
                  <a:cubicBezTo>
                    <a:pt x="16511" y="21501"/>
                    <a:pt x="19225" y="20708"/>
                    <a:pt x="21600" y="19222"/>
                  </a:cubicBezTo>
                  <a:lnTo>
                    <a:pt x="13571" y="9611"/>
                  </a:lnTo>
                  <a:lnTo>
                    <a:pt x="5541" y="0"/>
                  </a:lnTo>
                  <a:close/>
                  <a:moveTo>
                    <a:pt x="5541" y="0"/>
                  </a:moveTo>
                </a:path>
              </a:pathLst>
            </a:custGeom>
            <a:solidFill>
              <a:srgbClr val="000036"/>
            </a:solidFill>
            <a:ln w="9525" cap="flat">
              <a:noFill/>
              <a:round/>
              <a:headEnd type="none" w="med" len="med"/>
              <a:tailEnd type="none" w="med" len="med"/>
            </a:ln>
          </p:spPr>
          <p:txBody>
            <a:bodyPr lIns="0" tIns="0" rIns="0" bIns="0"/>
            <a:lstStyle/>
            <a:p>
              <a:endParaRPr lang="en-US"/>
            </a:p>
          </p:txBody>
        </p:sp>
        <p:sp>
          <p:nvSpPr>
            <p:cNvPr id="160772" name="Freeform 4"/>
            <p:cNvSpPr>
              <a:spLocks/>
            </p:cNvSpPr>
            <p:nvPr/>
          </p:nvSpPr>
          <p:spPr bwMode="auto">
            <a:xfrm>
              <a:off x="1353" y="340"/>
              <a:ext cx="1235" cy="1112"/>
            </a:xfrm>
            <a:custGeom>
              <a:avLst/>
              <a:gdLst/>
              <a:ahLst/>
              <a:cxnLst>
                <a:cxn ang="0">
                  <a:pos x="12674" y="21600"/>
                </a:cxn>
                <a:cxn ang="0">
                  <a:pos x="21600" y="9960"/>
                </a:cxn>
                <a:cxn ang="0">
                  <a:pos x="15709" y="0"/>
                </a:cxn>
                <a:cxn ang="0">
                  <a:pos x="0" y="9960"/>
                </a:cxn>
                <a:cxn ang="0">
                  <a:pos x="12674" y="21600"/>
                </a:cxn>
                <a:cxn ang="0">
                  <a:pos x="12674" y="21600"/>
                </a:cxn>
              </a:cxnLst>
              <a:rect l="0" t="0" r="r" b="b"/>
              <a:pathLst>
                <a:path w="21600" h="21600">
                  <a:moveTo>
                    <a:pt x="12674" y="21600"/>
                  </a:moveTo>
                  <a:cubicBezTo>
                    <a:pt x="18208" y="18960"/>
                    <a:pt x="21600" y="14520"/>
                    <a:pt x="21600" y="9960"/>
                  </a:cubicBezTo>
                  <a:cubicBezTo>
                    <a:pt x="21600" y="6240"/>
                    <a:pt x="19458" y="2760"/>
                    <a:pt x="15709" y="0"/>
                  </a:cubicBezTo>
                  <a:lnTo>
                    <a:pt x="0" y="9960"/>
                  </a:lnTo>
                  <a:lnTo>
                    <a:pt x="12674" y="21600"/>
                  </a:lnTo>
                  <a:close/>
                  <a:moveTo>
                    <a:pt x="12674" y="21600"/>
                  </a:moveTo>
                </a:path>
              </a:pathLst>
            </a:custGeom>
            <a:solidFill>
              <a:srgbClr val="000036"/>
            </a:solidFill>
            <a:ln w="9525" cap="flat">
              <a:noFill/>
              <a:round/>
              <a:headEnd type="none" w="med" len="med"/>
              <a:tailEnd type="none" w="med" len="med"/>
            </a:ln>
          </p:spPr>
          <p:txBody>
            <a:bodyPr lIns="0" tIns="0" rIns="0" bIns="0"/>
            <a:lstStyle/>
            <a:p>
              <a:endParaRPr lang="en-US"/>
            </a:p>
          </p:txBody>
        </p:sp>
      </p:grpSp>
      <p:grpSp>
        <p:nvGrpSpPr>
          <p:cNvPr id="3" name="Group 8"/>
          <p:cNvGrpSpPr>
            <a:grpSpLocks/>
          </p:cNvGrpSpPr>
          <p:nvPr/>
        </p:nvGrpSpPr>
        <p:grpSpPr bwMode="auto">
          <a:xfrm>
            <a:off x="3277196" y="2313906"/>
            <a:ext cx="811486" cy="1033611"/>
            <a:chOff x="0" y="0"/>
            <a:chExt cx="727" cy="926"/>
          </a:xfrm>
        </p:grpSpPr>
        <p:sp>
          <p:nvSpPr>
            <p:cNvPr id="160774" name="Freeform 6"/>
            <p:cNvSpPr>
              <a:spLocks/>
            </p:cNvSpPr>
            <p:nvPr/>
          </p:nvSpPr>
          <p:spPr bwMode="auto">
            <a:xfrm>
              <a:off x="0" y="0"/>
              <a:ext cx="725" cy="743"/>
            </a:xfrm>
            <a:custGeom>
              <a:avLst/>
              <a:gdLst/>
              <a:ahLst/>
              <a:cxnLst>
                <a:cxn ang="0">
                  <a:pos x="21600" y="0"/>
                </a:cxn>
                <a:cxn ang="0">
                  <a:pos x="0" y="4140"/>
                </a:cxn>
                <a:cxn ang="0">
                  <a:pos x="21600" y="21600"/>
                </a:cxn>
                <a:cxn ang="0">
                  <a:pos x="21600" y="0"/>
                </a:cxn>
                <a:cxn ang="0">
                  <a:pos x="21600" y="0"/>
                </a:cxn>
              </a:cxnLst>
              <a:rect l="0" t="0" r="r" b="b"/>
              <a:pathLst>
                <a:path w="21600" h="21600">
                  <a:moveTo>
                    <a:pt x="21600" y="0"/>
                  </a:moveTo>
                  <a:cubicBezTo>
                    <a:pt x="13690" y="0"/>
                    <a:pt x="6085" y="1440"/>
                    <a:pt x="0" y="4140"/>
                  </a:cubicBezTo>
                  <a:lnTo>
                    <a:pt x="21600" y="21600"/>
                  </a:lnTo>
                  <a:lnTo>
                    <a:pt x="21600" y="0"/>
                  </a:lnTo>
                  <a:close/>
                  <a:moveTo>
                    <a:pt x="21600" y="0"/>
                  </a:moveTo>
                </a:path>
              </a:pathLst>
            </a:custGeom>
            <a:solidFill>
              <a:srgbClr val="A7A7A7"/>
            </a:solidFill>
            <a:ln w="9525" cap="flat">
              <a:noFill/>
              <a:round/>
              <a:headEnd type="none" w="med" len="med"/>
              <a:tailEnd type="none" w="med" len="med"/>
            </a:ln>
          </p:spPr>
          <p:txBody>
            <a:bodyPr lIns="0" tIns="0" rIns="0" bIns="0"/>
            <a:lstStyle/>
            <a:p>
              <a:endParaRPr lang="en-US"/>
            </a:p>
          </p:txBody>
        </p:sp>
        <p:sp>
          <p:nvSpPr>
            <p:cNvPr id="160775" name="Freeform 7"/>
            <p:cNvSpPr>
              <a:spLocks/>
            </p:cNvSpPr>
            <p:nvPr/>
          </p:nvSpPr>
          <p:spPr bwMode="auto">
            <a:xfrm>
              <a:off x="1" y="142"/>
              <a:ext cx="726" cy="784"/>
            </a:xfrm>
            <a:custGeom>
              <a:avLst/>
              <a:gdLst/>
              <a:ahLst/>
              <a:cxnLst>
                <a:cxn ang="0">
                  <a:pos x="0" y="0"/>
                </a:cxn>
                <a:cxn ang="0">
                  <a:pos x="0" y="5057"/>
                </a:cxn>
                <a:cxn ang="0">
                  <a:pos x="21600" y="21600"/>
                </a:cxn>
                <a:cxn ang="0">
                  <a:pos x="21600" y="16543"/>
                </a:cxn>
                <a:cxn ang="0">
                  <a:pos x="0" y="0"/>
                </a:cxn>
                <a:cxn ang="0">
                  <a:pos x="0" y="0"/>
                </a:cxn>
              </a:cxnLst>
              <a:rect l="0" t="0" r="r" b="b"/>
              <a:pathLst>
                <a:path w="21600" h="21600">
                  <a:moveTo>
                    <a:pt x="0" y="0"/>
                  </a:moveTo>
                  <a:lnTo>
                    <a:pt x="0" y="5057"/>
                  </a:lnTo>
                  <a:lnTo>
                    <a:pt x="21600" y="21600"/>
                  </a:lnTo>
                  <a:lnTo>
                    <a:pt x="21600" y="16543"/>
                  </a:lnTo>
                  <a:lnTo>
                    <a:pt x="0" y="0"/>
                  </a:lnTo>
                  <a:close/>
                  <a:moveTo>
                    <a:pt x="0" y="0"/>
                  </a:moveTo>
                </a:path>
              </a:pathLst>
            </a:custGeom>
            <a:solidFill>
              <a:srgbClr val="7C7C7C"/>
            </a:solidFill>
            <a:ln w="9525" cap="flat">
              <a:noFill/>
              <a:round/>
              <a:headEnd type="none" w="med" len="med"/>
              <a:tailEnd type="none" w="med" len="med"/>
            </a:ln>
          </p:spPr>
          <p:txBody>
            <a:bodyPr lIns="0" tIns="0" rIns="0" bIns="0"/>
            <a:lstStyle/>
            <a:p>
              <a:endParaRPr lang="en-US"/>
            </a:p>
          </p:txBody>
        </p:sp>
      </p:grpSp>
      <p:grpSp>
        <p:nvGrpSpPr>
          <p:cNvPr id="4" name="Group 11"/>
          <p:cNvGrpSpPr>
            <a:grpSpLocks/>
          </p:cNvGrpSpPr>
          <p:nvPr/>
        </p:nvGrpSpPr>
        <p:grpSpPr bwMode="auto">
          <a:xfrm>
            <a:off x="4194721" y="2301627"/>
            <a:ext cx="1002357" cy="1041425"/>
            <a:chOff x="0" y="0"/>
            <a:chExt cx="898" cy="932"/>
          </a:xfrm>
        </p:grpSpPr>
        <p:sp>
          <p:nvSpPr>
            <p:cNvPr id="160777" name="Freeform 9"/>
            <p:cNvSpPr>
              <a:spLocks/>
            </p:cNvSpPr>
            <p:nvPr/>
          </p:nvSpPr>
          <p:spPr bwMode="auto">
            <a:xfrm>
              <a:off x="0" y="0"/>
              <a:ext cx="898" cy="746"/>
            </a:xfrm>
            <a:custGeom>
              <a:avLst/>
              <a:gdLst/>
              <a:ahLst/>
              <a:cxnLst>
                <a:cxn ang="0">
                  <a:pos x="21600" y="6684"/>
                </a:cxn>
                <a:cxn ang="0">
                  <a:pos x="0" y="80"/>
                </a:cxn>
                <a:cxn ang="0">
                  <a:pos x="0" y="80"/>
                </a:cxn>
                <a:cxn ang="0">
                  <a:pos x="0" y="21501"/>
                </a:cxn>
                <a:cxn ang="0">
                  <a:pos x="21600" y="6684"/>
                </a:cxn>
                <a:cxn ang="0">
                  <a:pos x="21600" y="6684"/>
                </a:cxn>
              </a:cxnLst>
              <a:rect l="0" t="0" r="r" b="b"/>
              <a:pathLst>
                <a:path w="21600" h="21501">
                  <a:moveTo>
                    <a:pt x="21600" y="6684"/>
                  </a:moveTo>
                  <a:cubicBezTo>
                    <a:pt x="15955" y="2400"/>
                    <a:pt x="8100" y="80"/>
                    <a:pt x="0" y="80"/>
                  </a:cubicBezTo>
                  <a:cubicBezTo>
                    <a:pt x="0" y="-99"/>
                    <a:pt x="0" y="80"/>
                    <a:pt x="0" y="80"/>
                  </a:cubicBezTo>
                  <a:lnTo>
                    <a:pt x="0" y="21501"/>
                  </a:lnTo>
                  <a:lnTo>
                    <a:pt x="21600" y="6684"/>
                  </a:lnTo>
                  <a:close/>
                  <a:moveTo>
                    <a:pt x="21600" y="6684"/>
                  </a:moveTo>
                </a:path>
              </a:pathLst>
            </a:custGeom>
            <a:solidFill>
              <a:srgbClr val="FF9201"/>
            </a:solidFill>
            <a:ln w="9525" cap="flat">
              <a:noFill/>
              <a:round/>
              <a:headEnd type="none" w="med" len="med"/>
              <a:tailEnd type="none" w="med" len="med"/>
            </a:ln>
          </p:spPr>
          <p:txBody>
            <a:bodyPr lIns="0" tIns="0" rIns="0" bIns="0"/>
            <a:lstStyle/>
            <a:p>
              <a:endParaRPr lang="en-US"/>
            </a:p>
          </p:txBody>
        </p:sp>
        <p:sp>
          <p:nvSpPr>
            <p:cNvPr id="160778" name="Freeform 10"/>
            <p:cNvSpPr>
              <a:spLocks/>
            </p:cNvSpPr>
            <p:nvPr/>
          </p:nvSpPr>
          <p:spPr bwMode="auto">
            <a:xfrm>
              <a:off x="0" y="232"/>
              <a:ext cx="895" cy="700"/>
            </a:xfrm>
            <a:custGeom>
              <a:avLst/>
              <a:gdLst/>
              <a:ahLst/>
              <a:cxnLst>
                <a:cxn ang="0">
                  <a:pos x="0" y="15761"/>
                </a:cxn>
                <a:cxn ang="0">
                  <a:pos x="0" y="21600"/>
                </a:cxn>
                <a:cxn ang="0">
                  <a:pos x="21600" y="5751"/>
                </a:cxn>
                <a:cxn ang="0">
                  <a:pos x="21600" y="0"/>
                </a:cxn>
                <a:cxn ang="0">
                  <a:pos x="0" y="15761"/>
                </a:cxn>
                <a:cxn ang="0">
                  <a:pos x="0" y="15761"/>
                </a:cxn>
              </a:cxnLst>
              <a:rect l="0" t="0" r="r" b="b"/>
              <a:pathLst>
                <a:path w="21600" h="21600">
                  <a:moveTo>
                    <a:pt x="0" y="15761"/>
                  </a:moveTo>
                  <a:lnTo>
                    <a:pt x="0" y="21600"/>
                  </a:lnTo>
                  <a:lnTo>
                    <a:pt x="21600" y="5751"/>
                  </a:lnTo>
                  <a:lnTo>
                    <a:pt x="21600" y="0"/>
                  </a:lnTo>
                  <a:lnTo>
                    <a:pt x="0" y="15761"/>
                  </a:lnTo>
                  <a:close/>
                  <a:moveTo>
                    <a:pt x="0" y="15761"/>
                  </a:moveTo>
                </a:path>
              </a:pathLst>
            </a:custGeom>
            <a:solidFill>
              <a:srgbClr val="BE6D00"/>
            </a:solidFill>
            <a:ln w="9525" cap="flat">
              <a:noFill/>
              <a:round/>
              <a:headEnd type="none" w="med" len="med"/>
              <a:tailEnd type="none" w="med" len="med"/>
            </a:ln>
          </p:spPr>
          <p:txBody>
            <a:bodyPr lIns="0" tIns="0" rIns="0" bIns="0"/>
            <a:lstStyle/>
            <a:p>
              <a:endParaRPr lang="en-US"/>
            </a:p>
          </p:txBody>
        </p:sp>
      </p:grpSp>
      <p:grpSp>
        <p:nvGrpSpPr>
          <p:cNvPr id="5" name="Group 14"/>
          <p:cNvGrpSpPr>
            <a:grpSpLocks/>
          </p:cNvGrpSpPr>
          <p:nvPr/>
        </p:nvGrpSpPr>
        <p:grpSpPr bwMode="auto">
          <a:xfrm>
            <a:off x="4196953" y="2888754"/>
            <a:ext cx="1384102" cy="1241227"/>
            <a:chOff x="0" y="0"/>
            <a:chExt cx="1239" cy="1112"/>
          </a:xfrm>
        </p:grpSpPr>
        <p:sp>
          <p:nvSpPr>
            <p:cNvPr id="160780" name="Freeform 12"/>
            <p:cNvSpPr>
              <a:spLocks/>
            </p:cNvSpPr>
            <p:nvPr/>
          </p:nvSpPr>
          <p:spPr bwMode="auto">
            <a:xfrm>
              <a:off x="0" y="0"/>
              <a:ext cx="1234" cy="1112"/>
            </a:xfrm>
            <a:custGeom>
              <a:avLst/>
              <a:gdLst/>
              <a:ahLst/>
              <a:cxnLst>
                <a:cxn ang="0">
                  <a:pos x="12674" y="21600"/>
                </a:cxn>
                <a:cxn ang="0">
                  <a:pos x="21600" y="9960"/>
                </a:cxn>
                <a:cxn ang="0">
                  <a:pos x="15709" y="0"/>
                </a:cxn>
                <a:cxn ang="0">
                  <a:pos x="0" y="9960"/>
                </a:cxn>
                <a:cxn ang="0">
                  <a:pos x="12674" y="21600"/>
                </a:cxn>
                <a:cxn ang="0">
                  <a:pos x="12674" y="21600"/>
                </a:cxn>
              </a:cxnLst>
              <a:rect l="0" t="0" r="r" b="b"/>
              <a:pathLst>
                <a:path w="21600" h="21600">
                  <a:moveTo>
                    <a:pt x="12674" y="21600"/>
                  </a:moveTo>
                  <a:cubicBezTo>
                    <a:pt x="18208" y="18960"/>
                    <a:pt x="21600" y="14520"/>
                    <a:pt x="21600" y="9960"/>
                  </a:cubicBezTo>
                  <a:cubicBezTo>
                    <a:pt x="21600" y="6240"/>
                    <a:pt x="19458" y="2760"/>
                    <a:pt x="15709" y="0"/>
                  </a:cubicBezTo>
                  <a:lnTo>
                    <a:pt x="0" y="9960"/>
                  </a:lnTo>
                  <a:lnTo>
                    <a:pt x="12674" y="21600"/>
                  </a:lnTo>
                  <a:close/>
                  <a:moveTo>
                    <a:pt x="12674" y="21600"/>
                  </a:moveTo>
                </a:path>
              </a:pathLst>
            </a:custGeom>
            <a:gradFill rotWithShape="0">
              <a:gsLst>
                <a:gs pos="0">
                  <a:srgbClr val="9D78E8"/>
                </a:gs>
                <a:gs pos="100000">
                  <a:srgbClr val="4D1DAD"/>
                </a:gs>
              </a:gsLst>
              <a:lin ang="0" scaled="1"/>
            </a:gradFill>
            <a:ln w="9525" cap="flat">
              <a:noFill/>
              <a:round/>
              <a:headEnd type="none" w="med" len="med"/>
              <a:tailEnd type="none" w="med" len="med"/>
            </a:ln>
          </p:spPr>
          <p:txBody>
            <a:bodyPr lIns="0" tIns="0" rIns="0" bIns="0"/>
            <a:lstStyle/>
            <a:p>
              <a:endParaRPr lang="en-US"/>
            </a:p>
          </p:txBody>
        </p:sp>
        <p:sp>
          <p:nvSpPr>
            <p:cNvPr id="160781" name="Rectangle 13"/>
            <p:cNvSpPr>
              <a:spLocks/>
            </p:cNvSpPr>
            <p:nvPr/>
          </p:nvSpPr>
          <p:spPr bwMode="auto">
            <a:xfrm>
              <a:off x="1151" y="334"/>
              <a:ext cx="88" cy="199"/>
            </a:xfrm>
            <a:prstGeom prst="rect">
              <a:avLst/>
            </a:prstGeom>
            <a:solidFill>
              <a:srgbClr val="4D1DAD"/>
            </a:solidFill>
            <a:ln w="9525" cap="flat">
              <a:noFill/>
              <a:miter lim="800000"/>
              <a:headEnd type="none" w="med" len="med"/>
              <a:tailEnd type="none" w="med" len="med"/>
            </a:ln>
          </p:spPr>
          <p:txBody>
            <a:bodyPr lIns="0" tIns="0" rIns="0" bIns="0"/>
            <a:lstStyle/>
            <a:p>
              <a:endParaRPr lang="en-US"/>
            </a:p>
          </p:txBody>
        </p:sp>
      </p:grpSp>
      <p:sp>
        <p:nvSpPr>
          <p:cNvPr id="160783" name="Freeform 15"/>
          <p:cNvSpPr>
            <a:spLocks/>
          </p:cNvSpPr>
          <p:nvPr/>
        </p:nvSpPr>
        <p:spPr bwMode="auto">
          <a:xfrm>
            <a:off x="4198070" y="3254871"/>
            <a:ext cx="804788" cy="873994"/>
          </a:xfrm>
          <a:custGeom>
            <a:avLst/>
            <a:gdLst/>
            <a:ahLst/>
            <a:cxnLst>
              <a:cxn ang="0">
                <a:pos x="0" y="0"/>
              </a:cxn>
              <a:cxn ang="0">
                <a:pos x="0" y="5184"/>
              </a:cxn>
              <a:cxn ang="0">
                <a:pos x="21600" y="21600"/>
              </a:cxn>
              <a:cxn ang="0">
                <a:pos x="21600" y="16495"/>
              </a:cxn>
              <a:cxn ang="0">
                <a:pos x="0" y="0"/>
              </a:cxn>
              <a:cxn ang="0">
                <a:pos x="0" y="0"/>
              </a:cxn>
            </a:cxnLst>
            <a:rect l="0" t="0" r="r" b="b"/>
            <a:pathLst>
              <a:path w="21600" h="21600">
                <a:moveTo>
                  <a:pt x="0" y="0"/>
                </a:moveTo>
                <a:lnTo>
                  <a:pt x="0" y="5184"/>
                </a:lnTo>
                <a:lnTo>
                  <a:pt x="21600" y="21600"/>
                </a:lnTo>
                <a:lnTo>
                  <a:pt x="21600" y="16495"/>
                </a:lnTo>
                <a:lnTo>
                  <a:pt x="0" y="0"/>
                </a:lnTo>
                <a:close/>
                <a:moveTo>
                  <a:pt x="0" y="0"/>
                </a:moveTo>
              </a:path>
            </a:pathLst>
          </a:custGeom>
          <a:solidFill>
            <a:srgbClr val="BDA4F0"/>
          </a:solidFill>
          <a:ln w="9525" cap="flat">
            <a:noFill/>
            <a:round/>
            <a:headEnd type="none" w="med" len="med"/>
            <a:tailEnd type="none" w="med" len="med"/>
          </a:ln>
        </p:spPr>
        <p:txBody>
          <a:bodyPr lIns="0" tIns="0" rIns="0" bIns="0"/>
          <a:lstStyle/>
          <a:p>
            <a:endParaRPr lang="en-US"/>
          </a:p>
        </p:txBody>
      </p:sp>
      <p:grpSp>
        <p:nvGrpSpPr>
          <p:cNvPr id="6" name="Group 20"/>
          <p:cNvGrpSpPr>
            <a:grpSpLocks/>
          </p:cNvGrpSpPr>
          <p:nvPr/>
        </p:nvGrpSpPr>
        <p:grpSpPr bwMode="auto">
          <a:xfrm>
            <a:off x="2685604" y="2812852"/>
            <a:ext cx="2176611" cy="1504652"/>
            <a:chOff x="0" y="0"/>
            <a:chExt cx="1950" cy="1348"/>
          </a:xfrm>
        </p:grpSpPr>
        <p:grpSp>
          <p:nvGrpSpPr>
            <p:cNvPr id="7" name="Group 18"/>
            <p:cNvGrpSpPr>
              <a:grpSpLocks/>
            </p:cNvGrpSpPr>
            <p:nvPr/>
          </p:nvGrpSpPr>
          <p:grpSpPr bwMode="auto">
            <a:xfrm>
              <a:off x="0" y="0"/>
              <a:ext cx="1950" cy="1348"/>
              <a:chOff x="0" y="0"/>
              <a:chExt cx="1950" cy="1348"/>
            </a:xfrm>
          </p:grpSpPr>
          <p:sp>
            <p:nvSpPr>
              <p:cNvPr id="160784" name="Freeform 16"/>
              <p:cNvSpPr>
                <a:spLocks/>
              </p:cNvSpPr>
              <p:nvPr/>
            </p:nvSpPr>
            <p:spPr bwMode="auto">
              <a:xfrm>
                <a:off x="1779" y="1015"/>
                <a:ext cx="168" cy="184"/>
              </a:xfrm>
              <a:custGeom>
                <a:avLst/>
                <a:gdLst/>
                <a:ahLst/>
                <a:cxnLst>
                  <a:cxn ang="0">
                    <a:pos x="21600" y="0"/>
                  </a:cxn>
                  <a:cxn ang="0">
                    <a:pos x="21600" y="21600"/>
                  </a:cxn>
                  <a:cxn ang="0">
                    <a:pos x="0" y="7088"/>
                  </a:cxn>
                  <a:cxn ang="0">
                    <a:pos x="21600" y="0"/>
                  </a:cxn>
                  <a:cxn ang="0">
                    <a:pos x="21600" y="0"/>
                  </a:cxn>
                </a:cxnLst>
                <a:rect l="0" t="0" r="r" b="b"/>
                <a:pathLst>
                  <a:path w="21600" h="21600">
                    <a:moveTo>
                      <a:pt x="21600" y="0"/>
                    </a:moveTo>
                    <a:lnTo>
                      <a:pt x="21600" y="21600"/>
                    </a:lnTo>
                    <a:lnTo>
                      <a:pt x="0" y="7088"/>
                    </a:lnTo>
                    <a:lnTo>
                      <a:pt x="21600" y="0"/>
                    </a:lnTo>
                    <a:close/>
                    <a:moveTo>
                      <a:pt x="21600" y="0"/>
                    </a:moveTo>
                  </a:path>
                </a:pathLst>
              </a:custGeom>
              <a:solidFill>
                <a:srgbClr val="00FFFF"/>
              </a:solidFill>
              <a:ln w="9525" cap="flat">
                <a:noFill/>
                <a:round/>
                <a:headEnd type="none" w="med" len="med"/>
                <a:tailEnd type="none" w="med" len="med"/>
              </a:ln>
            </p:spPr>
            <p:txBody>
              <a:bodyPr lIns="0" tIns="0" rIns="0" bIns="0"/>
              <a:lstStyle/>
              <a:p>
                <a:endParaRPr lang="en-US"/>
              </a:p>
            </p:txBody>
          </p:sp>
          <p:sp>
            <p:nvSpPr>
              <p:cNvPr id="160785" name="Freeform 17"/>
              <p:cNvSpPr>
                <a:spLocks/>
              </p:cNvSpPr>
              <p:nvPr/>
            </p:nvSpPr>
            <p:spPr bwMode="auto">
              <a:xfrm>
                <a:off x="0" y="0"/>
                <a:ext cx="1950" cy="1348"/>
              </a:xfrm>
              <a:custGeom>
                <a:avLst/>
                <a:gdLst/>
                <a:ahLst/>
                <a:cxnLst>
                  <a:cxn ang="0">
                    <a:pos x="5541" y="0"/>
                  </a:cxn>
                  <a:cxn ang="0">
                    <a:pos x="0" y="9611"/>
                  </a:cxn>
                  <a:cxn ang="0">
                    <a:pos x="13571" y="21600"/>
                  </a:cxn>
                  <a:cxn ang="0">
                    <a:pos x="21600" y="19222"/>
                  </a:cxn>
                  <a:cxn ang="0">
                    <a:pos x="13571" y="9611"/>
                  </a:cxn>
                  <a:cxn ang="0">
                    <a:pos x="5541" y="0"/>
                  </a:cxn>
                  <a:cxn ang="0">
                    <a:pos x="5541" y="0"/>
                  </a:cxn>
                </a:cxnLst>
                <a:rect l="0" t="0" r="r" b="b"/>
                <a:pathLst>
                  <a:path w="21600" h="21600">
                    <a:moveTo>
                      <a:pt x="5541" y="0"/>
                    </a:moveTo>
                    <a:cubicBezTo>
                      <a:pt x="2036" y="2279"/>
                      <a:pt x="0" y="5846"/>
                      <a:pt x="0" y="9611"/>
                    </a:cubicBezTo>
                    <a:cubicBezTo>
                      <a:pt x="0" y="16250"/>
                      <a:pt x="5994" y="21600"/>
                      <a:pt x="13571" y="21600"/>
                    </a:cubicBezTo>
                    <a:cubicBezTo>
                      <a:pt x="16511" y="21501"/>
                      <a:pt x="19225" y="20708"/>
                      <a:pt x="21600" y="19222"/>
                    </a:cubicBezTo>
                    <a:lnTo>
                      <a:pt x="13571" y="9611"/>
                    </a:lnTo>
                    <a:lnTo>
                      <a:pt x="5541" y="0"/>
                    </a:lnTo>
                    <a:close/>
                    <a:moveTo>
                      <a:pt x="5541" y="0"/>
                    </a:moveTo>
                  </a:path>
                </a:pathLst>
              </a:custGeom>
              <a:gradFill rotWithShape="0">
                <a:gsLst>
                  <a:gs pos="0">
                    <a:srgbClr val="005C2C"/>
                  </a:gs>
                  <a:gs pos="100000">
                    <a:srgbClr val="00A850"/>
                  </a:gs>
                </a:gsLst>
                <a:lin ang="0" scaled="1"/>
              </a:gradFill>
              <a:ln w="9525" cap="flat">
                <a:noFill/>
                <a:round/>
                <a:headEnd type="none" w="med" len="med"/>
                <a:tailEnd type="none" w="med" len="med"/>
              </a:ln>
            </p:spPr>
            <p:txBody>
              <a:bodyPr lIns="0" tIns="0" rIns="0" bIns="0"/>
              <a:lstStyle/>
              <a:p>
                <a:endParaRPr lang="en-US"/>
              </a:p>
            </p:txBody>
          </p:sp>
        </p:grpSp>
        <p:sp>
          <p:nvSpPr>
            <p:cNvPr id="160787" name="Rectangle 19"/>
            <p:cNvSpPr>
              <a:spLocks/>
            </p:cNvSpPr>
            <p:nvPr/>
          </p:nvSpPr>
          <p:spPr bwMode="auto">
            <a:xfrm>
              <a:off x="4" y="420"/>
              <a:ext cx="88" cy="180"/>
            </a:xfrm>
            <a:prstGeom prst="rect">
              <a:avLst/>
            </a:prstGeom>
            <a:solidFill>
              <a:srgbClr val="005C2C"/>
            </a:solidFill>
            <a:ln w="9525" cap="flat">
              <a:noFill/>
              <a:miter lim="800000"/>
              <a:headEnd type="none" w="med" len="med"/>
              <a:tailEnd type="none" w="med" len="med"/>
            </a:ln>
          </p:spPr>
          <p:txBody>
            <a:bodyPr lIns="0" tIns="0" rIns="0" bIns="0"/>
            <a:lstStyle/>
            <a:p>
              <a:endParaRPr lang="en-US"/>
            </a:p>
          </p:txBody>
        </p:sp>
      </p:grpSp>
      <p:sp>
        <p:nvSpPr>
          <p:cNvPr id="160789" name="Rectangle 21"/>
          <p:cNvSpPr>
            <a:spLocks noGrp="1" noChangeArrowheads="1"/>
          </p:cNvSpPr>
          <p:nvPr>
            <p:ph type="title"/>
          </p:nvPr>
        </p:nvSpPr>
        <p:spPr>
          <a:solidFill>
            <a:srgbClr val="00B0F0"/>
          </a:solidFill>
          <a:ln/>
        </p:spPr>
        <p:txBody>
          <a:bodyPr>
            <a:normAutofit fontScale="90000"/>
          </a:bodyPr>
          <a:lstStyle/>
          <a:p>
            <a:r>
              <a:rPr lang="en-US" dirty="0"/>
              <a:t>Diabetes: the most common cause of ESRD</a:t>
            </a:r>
          </a:p>
        </p:txBody>
      </p:sp>
      <p:sp>
        <p:nvSpPr>
          <p:cNvPr id="160790" name="Rectangle 22"/>
          <p:cNvSpPr>
            <a:spLocks/>
          </p:cNvSpPr>
          <p:nvPr/>
        </p:nvSpPr>
        <p:spPr bwMode="auto">
          <a:xfrm>
            <a:off x="1386335" y="1543720"/>
            <a:ext cx="6541453" cy="423431"/>
          </a:xfrm>
          <a:prstGeom prst="rect">
            <a:avLst/>
          </a:prstGeom>
          <a:solidFill>
            <a:srgbClr val="002060"/>
          </a:solidFill>
          <a:ln w="9525" cap="flat">
            <a:noFill/>
            <a:miter lim="800000"/>
            <a:headEnd type="none" w="med" len="med"/>
            <a:tailEnd type="none" w="med" len="med"/>
          </a:ln>
        </p:spPr>
        <p:txBody>
          <a:bodyPr wrap="none" lIns="26788" tIns="26788" rIns="26788" bIns="26788">
            <a:spAutoFit/>
          </a:bodyPr>
          <a:lstStyle/>
          <a:p>
            <a:pPr algn="ctr"/>
            <a:r>
              <a:rPr lang="en-US" sz="2400" dirty="0">
                <a:solidFill>
                  <a:srgbClr val="FFFF99"/>
                </a:solidFill>
                <a:latin typeface="Arial" charset="0"/>
                <a:cs typeface="Arial" charset="0"/>
                <a:sym typeface="Arial" charset="0"/>
              </a:rPr>
              <a:t>Primary diagnosis for patients who start dialysis</a:t>
            </a:r>
          </a:p>
        </p:txBody>
      </p:sp>
      <p:sp>
        <p:nvSpPr>
          <p:cNvPr id="160791" name="Rectangle 23"/>
          <p:cNvSpPr>
            <a:spLocks/>
          </p:cNvSpPr>
          <p:nvPr/>
        </p:nvSpPr>
        <p:spPr bwMode="auto">
          <a:xfrm>
            <a:off x="5868511" y="6634758"/>
            <a:ext cx="3350276" cy="230832"/>
          </a:xfrm>
          <a:prstGeom prst="rect">
            <a:avLst/>
          </a:prstGeom>
          <a:noFill/>
          <a:ln w="28575" cap="flat">
            <a:noFill/>
            <a:miter lim="800000"/>
            <a:headEnd type="none" w="med" len="med"/>
            <a:tailEnd type="none" w="med" len="med"/>
          </a:ln>
        </p:spPr>
        <p:txBody>
          <a:bodyPr wrap="none" lIns="0" tIns="0" rIns="0" bIns="0" anchor="b">
            <a:spAutoFit/>
          </a:bodyPr>
          <a:lstStyle/>
          <a:p>
            <a:pPr algn="r"/>
            <a:r>
              <a:rPr lang="en-US" sz="1500" dirty="0">
                <a:latin typeface="Arial" charset="0"/>
                <a:cs typeface="Arial" charset="0"/>
                <a:sym typeface="Arial" charset="0"/>
              </a:rPr>
              <a:t>United States Renal Data System 2000</a:t>
            </a:r>
          </a:p>
        </p:txBody>
      </p:sp>
      <p:sp>
        <p:nvSpPr>
          <p:cNvPr id="160792" name="Line 24"/>
          <p:cNvSpPr>
            <a:spLocks noChangeShapeType="1"/>
          </p:cNvSpPr>
          <p:nvPr/>
        </p:nvSpPr>
        <p:spPr bwMode="auto">
          <a:xfrm rot="10800000" flipH="1">
            <a:off x="5519664" y="5010671"/>
            <a:ext cx="1116" cy="103919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793" name="Line 25"/>
          <p:cNvSpPr>
            <a:spLocks noChangeShapeType="1"/>
          </p:cNvSpPr>
          <p:nvPr/>
        </p:nvSpPr>
        <p:spPr bwMode="auto">
          <a:xfrm>
            <a:off x="7041058" y="2975818"/>
            <a:ext cx="371699" cy="1117"/>
          </a:xfrm>
          <a:prstGeom prst="line">
            <a:avLst/>
          </a:prstGeom>
          <a:noFill/>
          <a:ln w="38100" cap="flat">
            <a:solidFill>
              <a:srgbClr val="FFFF00"/>
            </a:solidFill>
            <a:prstDash val="solid"/>
            <a:round/>
            <a:headEnd type="none" w="med" len="med"/>
            <a:tailEnd type="none" w="med" len="med"/>
          </a:ln>
        </p:spPr>
        <p:txBody>
          <a:bodyPr lIns="0" tIns="0" rIns="0" bIns="0"/>
          <a:lstStyle/>
          <a:p>
            <a:endParaRPr lang="en-US"/>
          </a:p>
        </p:txBody>
      </p:sp>
      <p:sp>
        <p:nvSpPr>
          <p:cNvPr id="160794" name="Line 26"/>
          <p:cNvSpPr>
            <a:spLocks noChangeShapeType="1"/>
          </p:cNvSpPr>
          <p:nvPr/>
        </p:nvSpPr>
        <p:spPr bwMode="auto">
          <a:xfrm>
            <a:off x="7041058" y="3277195"/>
            <a:ext cx="371699" cy="1117"/>
          </a:xfrm>
          <a:prstGeom prst="line">
            <a:avLst/>
          </a:prstGeom>
          <a:noFill/>
          <a:ln w="38100" cap="flat">
            <a:solidFill>
              <a:srgbClr val="6D6FC7"/>
            </a:solidFill>
            <a:prstDash val="solid"/>
            <a:round/>
            <a:headEnd type="none" w="med" len="med"/>
            <a:tailEnd type="none" w="med" len="med"/>
          </a:ln>
        </p:spPr>
        <p:txBody>
          <a:bodyPr lIns="0" tIns="0" rIns="0" bIns="0"/>
          <a:lstStyle/>
          <a:p>
            <a:endParaRPr lang="en-US"/>
          </a:p>
        </p:txBody>
      </p:sp>
      <p:sp>
        <p:nvSpPr>
          <p:cNvPr id="160795" name="Rectangle 27"/>
          <p:cNvSpPr>
            <a:spLocks/>
          </p:cNvSpPr>
          <p:nvPr/>
        </p:nvSpPr>
        <p:spPr bwMode="auto">
          <a:xfrm>
            <a:off x="7400479" y="2783830"/>
            <a:ext cx="1464742"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charset="0"/>
                <a:cs typeface="Arial" charset="0"/>
                <a:sym typeface="Arial" charset="0"/>
              </a:rPr>
              <a:t>No. of patients</a:t>
            </a:r>
          </a:p>
        </p:txBody>
      </p:sp>
      <p:sp>
        <p:nvSpPr>
          <p:cNvPr id="160796" name="Rectangle 28"/>
          <p:cNvSpPr>
            <a:spLocks/>
          </p:cNvSpPr>
          <p:nvPr/>
        </p:nvSpPr>
        <p:spPr bwMode="auto">
          <a:xfrm>
            <a:off x="7401596" y="3089672"/>
            <a:ext cx="770642"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charset="0"/>
                <a:cs typeface="Arial" charset="0"/>
                <a:sym typeface="Arial" charset="0"/>
              </a:rPr>
              <a:t>95% CI</a:t>
            </a:r>
          </a:p>
        </p:txBody>
      </p:sp>
      <p:sp>
        <p:nvSpPr>
          <p:cNvPr id="160797" name="Rectangle 29"/>
          <p:cNvSpPr>
            <a:spLocks/>
          </p:cNvSpPr>
          <p:nvPr/>
        </p:nvSpPr>
        <p:spPr bwMode="auto">
          <a:xfrm>
            <a:off x="2220144" y="6098977"/>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1984</a:t>
            </a:r>
          </a:p>
        </p:txBody>
      </p:sp>
      <p:sp>
        <p:nvSpPr>
          <p:cNvPr id="160798" name="Rectangle 30"/>
          <p:cNvSpPr>
            <a:spLocks/>
          </p:cNvSpPr>
          <p:nvPr/>
        </p:nvSpPr>
        <p:spPr bwMode="auto">
          <a:xfrm>
            <a:off x="3104183" y="6104558"/>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1988</a:t>
            </a:r>
          </a:p>
        </p:txBody>
      </p:sp>
      <p:sp>
        <p:nvSpPr>
          <p:cNvPr id="160799" name="Rectangle 31"/>
          <p:cNvSpPr>
            <a:spLocks/>
          </p:cNvSpPr>
          <p:nvPr/>
        </p:nvSpPr>
        <p:spPr bwMode="auto">
          <a:xfrm>
            <a:off x="3990454" y="6125766"/>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1992</a:t>
            </a:r>
          </a:p>
        </p:txBody>
      </p:sp>
      <p:sp>
        <p:nvSpPr>
          <p:cNvPr id="160800" name="Rectangle 32"/>
          <p:cNvSpPr>
            <a:spLocks/>
          </p:cNvSpPr>
          <p:nvPr/>
        </p:nvSpPr>
        <p:spPr bwMode="auto">
          <a:xfrm>
            <a:off x="4872261" y="6125766"/>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1996</a:t>
            </a:r>
          </a:p>
        </p:txBody>
      </p:sp>
      <p:sp>
        <p:nvSpPr>
          <p:cNvPr id="160801" name="Rectangle 33"/>
          <p:cNvSpPr>
            <a:spLocks/>
          </p:cNvSpPr>
          <p:nvPr/>
        </p:nvSpPr>
        <p:spPr bwMode="auto">
          <a:xfrm>
            <a:off x="5765230" y="6132463"/>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2000</a:t>
            </a:r>
          </a:p>
        </p:txBody>
      </p:sp>
      <p:sp>
        <p:nvSpPr>
          <p:cNvPr id="160802" name="Rectangle 34"/>
          <p:cNvSpPr>
            <a:spLocks/>
          </p:cNvSpPr>
          <p:nvPr/>
        </p:nvSpPr>
        <p:spPr bwMode="auto">
          <a:xfrm>
            <a:off x="6653734" y="6130231"/>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2004</a:t>
            </a:r>
          </a:p>
        </p:txBody>
      </p:sp>
      <p:sp>
        <p:nvSpPr>
          <p:cNvPr id="160803" name="Rectangle 35"/>
          <p:cNvSpPr>
            <a:spLocks/>
          </p:cNvSpPr>
          <p:nvPr/>
        </p:nvSpPr>
        <p:spPr bwMode="auto">
          <a:xfrm>
            <a:off x="7551167" y="6143625"/>
            <a:ext cx="429605"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charset="0"/>
                <a:cs typeface="Arial" charset="0"/>
                <a:sym typeface="Arial" charset="0"/>
              </a:rPr>
              <a:t>2008</a:t>
            </a:r>
          </a:p>
        </p:txBody>
      </p:sp>
      <p:sp>
        <p:nvSpPr>
          <p:cNvPr id="160804" name="Rectangle 36"/>
          <p:cNvSpPr>
            <a:spLocks/>
          </p:cNvSpPr>
          <p:nvPr/>
        </p:nvSpPr>
        <p:spPr bwMode="auto">
          <a:xfrm>
            <a:off x="1995625" y="5919267"/>
            <a:ext cx="121828"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0</a:t>
            </a:r>
          </a:p>
        </p:txBody>
      </p:sp>
      <p:sp>
        <p:nvSpPr>
          <p:cNvPr id="160805" name="Rectangle 37"/>
          <p:cNvSpPr>
            <a:spLocks/>
          </p:cNvSpPr>
          <p:nvPr/>
        </p:nvSpPr>
        <p:spPr bwMode="auto">
          <a:xfrm>
            <a:off x="1751969" y="5485060"/>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100</a:t>
            </a:r>
          </a:p>
        </p:txBody>
      </p:sp>
      <p:sp>
        <p:nvSpPr>
          <p:cNvPr id="160806" name="Rectangle 38"/>
          <p:cNvSpPr>
            <a:spLocks/>
          </p:cNvSpPr>
          <p:nvPr/>
        </p:nvSpPr>
        <p:spPr bwMode="auto">
          <a:xfrm>
            <a:off x="1751969" y="5064249"/>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200</a:t>
            </a:r>
          </a:p>
        </p:txBody>
      </p:sp>
      <p:sp>
        <p:nvSpPr>
          <p:cNvPr id="160807" name="Rectangle 39"/>
          <p:cNvSpPr>
            <a:spLocks/>
          </p:cNvSpPr>
          <p:nvPr/>
        </p:nvSpPr>
        <p:spPr bwMode="auto">
          <a:xfrm>
            <a:off x="1751969" y="4633392"/>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300</a:t>
            </a:r>
          </a:p>
        </p:txBody>
      </p:sp>
      <p:sp>
        <p:nvSpPr>
          <p:cNvPr id="160808" name="Rectangle 40"/>
          <p:cNvSpPr>
            <a:spLocks/>
          </p:cNvSpPr>
          <p:nvPr/>
        </p:nvSpPr>
        <p:spPr bwMode="auto">
          <a:xfrm>
            <a:off x="1751969" y="4200302"/>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400</a:t>
            </a:r>
          </a:p>
        </p:txBody>
      </p:sp>
      <p:sp>
        <p:nvSpPr>
          <p:cNvPr id="160809" name="Rectangle 41"/>
          <p:cNvSpPr>
            <a:spLocks/>
          </p:cNvSpPr>
          <p:nvPr/>
        </p:nvSpPr>
        <p:spPr bwMode="auto">
          <a:xfrm>
            <a:off x="1751969" y="3779490"/>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500</a:t>
            </a:r>
          </a:p>
        </p:txBody>
      </p:sp>
      <p:sp>
        <p:nvSpPr>
          <p:cNvPr id="160810" name="Rectangle 42"/>
          <p:cNvSpPr>
            <a:spLocks/>
          </p:cNvSpPr>
          <p:nvPr/>
        </p:nvSpPr>
        <p:spPr bwMode="auto">
          <a:xfrm>
            <a:off x="1751969" y="3338587"/>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600</a:t>
            </a:r>
          </a:p>
        </p:txBody>
      </p:sp>
      <p:sp>
        <p:nvSpPr>
          <p:cNvPr id="160811" name="Rectangle 43"/>
          <p:cNvSpPr>
            <a:spLocks/>
          </p:cNvSpPr>
          <p:nvPr/>
        </p:nvSpPr>
        <p:spPr bwMode="auto">
          <a:xfrm>
            <a:off x="1751969" y="2916659"/>
            <a:ext cx="365485" cy="261610"/>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700" dirty="0">
                <a:latin typeface="Arial" charset="0"/>
                <a:cs typeface="Arial" charset="0"/>
                <a:sym typeface="Arial" charset="0"/>
              </a:rPr>
              <a:t>700</a:t>
            </a:r>
          </a:p>
        </p:txBody>
      </p:sp>
      <p:sp>
        <p:nvSpPr>
          <p:cNvPr id="160812" name="Freeform 44"/>
          <p:cNvSpPr>
            <a:spLocks/>
          </p:cNvSpPr>
          <p:nvPr/>
        </p:nvSpPr>
        <p:spPr bwMode="auto">
          <a:xfrm>
            <a:off x="2477988" y="5047506"/>
            <a:ext cx="2911078" cy="803672"/>
          </a:xfrm>
          <a:custGeom>
            <a:avLst/>
            <a:gdLst/>
            <a:ahLst/>
            <a:cxnLst>
              <a:cxn ang="0">
                <a:pos x="0" y="21600"/>
              </a:cxn>
              <a:cxn ang="0">
                <a:pos x="5192" y="18146"/>
              </a:cxn>
              <a:cxn ang="0">
                <a:pos x="11108" y="12593"/>
              </a:cxn>
              <a:cxn ang="0">
                <a:pos x="15592" y="7652"/>
              </a:cxn>
              <a:cxn ang="0">
                <a:pos x="21600" y="0"/>
              </a:cxn>
            </a:cxnLst>
            <a:rect l="0" t="0" r="r" b="b"/>
            <a:pathLst>
              <a:path w="21600" h="21600">
                <a:moveTo>
                  <a:pt x="0" y="21600"/>
                </a:moveTo>
                <a:lnTo>
                  <a:pt x="5192" y="18146"/>
                </a:lnTo>
                <a:lnTo>
                  <a:pt x="11108" y="12593"/>
                </a:lnTo>
                <a:lnTo>
                  <a:pt x="15592" y="7652"/>
                </a:lnTo>
                <a:lnTo>
                  <a:pt x="21600" y="0"/>
                </a:lnTo>
              </a:path>
            </a:pathLst>
          </a:custGeom>
          <a:noFill/>
          <a:ln w="38100" cap="flat">
            <a:solidFill>
              <a:srgbClr val="FFFF66"/>
            </a:solidFill>
            <a:prstDash val="solid"/>
            <a:round/>
            <a:headEnd type="none" w="med" len="med"/>
            <a:tailEnd type="none" w="med" len="med"/>
          </a:ln>
        </p:spPr>
        <p:txBody>
          <a:bodyPr lIns="0" tIns="0" rIns="0" bIns="0"/>
          <a:lstStyle/>
          <a:p>
            <a:endParaRPr lang="en-US"/>
          </a:p>
        </p:txBody>
      </p:sp>
      <p:sp>
        <p:nvSpPr>
          <p:cNvPr id="160813" name="Freeform 45"/>
          <p:cNvSpPr>
            <a:spLocks/>
          </p:cNvSpPr>
          <p:nvPr/>
        </p:nvSpPr>
        <p:spPr bwMode="auto">
          <a:xfrm>
            <a:off x="5375672" y="3750469"/>
            <a:ext cx="2790527" cy="1299270"/>
          </a:xfrm>
          <a:custGeom>
            <a:avLst/>
            <a:gdLst/>
            <a:ahLst/>
            <a:cxnLst>
              <a:cxn ang="0">
                <a:pos x="0" y="21600"/>
              </a:cxn>
              <a:cxn ang="0">
                <a:pos x="5948" y="16890"/>
              </a:cxn>
              <a:cxn ang="0">
                <a:pos x="11217" y="12180"/>
              </a:cxn>
              <a:cxn ang="0">
                <a:pos x="16643" y="6171"/>
              </a:cxn>
              <a:cxn ang="0">
                <a:pos x="21600" y="0"/>
              </a:cxn>
            </a:cxnLst>
            <a:rect l="0" t="0" r="r" b="b"/>
            <a:pathLst>
              <a:path w="21600" h="21600">
                <a:moveTo>
                  <a:pt x="0" y="21600"/>
                </a:moveTo>
                <a:lnTo>
                  <a:pt x="5948" y="16890"/>
                </a:lnTo>
                <a:lnTo>
                  <a:pt x="11217" y="12180"/>
                </a:lnTo>
                <a:lnTo>
                  <a:pt x="16643" y="6171"/>
                </a:lnTo>
                <a:lnTo>
                  <a:pt x="21600" y="0"/>
                </a:lnTo>
              </a:path>
            </a:pathLst>
          </a:custGeom>
          <a:noFill/>
          <a:ln w="38100" cap="flat">
            <a:solidFill>
              <a:srgbClr val="6D6FC7"/>
            </a:solidFill>
            <a:prstDash val="solid"/>
            <a:round/>
            <a:headEnd type="none" w="med" len="med"/>
            <a:tailEnd type="none" w="med" len="med"/>
          </a:ln>
        </p:spPr>
        <p:txBody>
          <a:bodyPr lIns="0" tIns="0" rIns="0" bIns="0"/>
          <a:lstStyle/>
          <a:p>
            <a:endParaRPr lang="en-US"/>
          </a:p>
        </p:txBody>
      </p:sp>
      <p:sp>
        <p:nvSpPr>
          <p:cNvPr id="160814" name="Freeform 46"/>
          <p:cNvSpPr>
            <a:spLocks/>
          </p:cNvSpPr>
          <p:nvPr/>
        </p:nvSpPr>
        <p:spPr bwMode="auto">
          <a:xfrm>
            <a:off x="5379021" y="3554016"/>
            <a:ext cx="2783830" cy="1493490"/>
          </a:xfrm>
          <a:custGeom>
            <a:avLst/>
            <a:gdLst/>
            <a:ahLst/>
            <a:cxnLst>
              <a:cxn ang="0">
                <a:pos x="0" y="21600"/>
              </a:cxn>
              <a:cxn ang="0">
                <a:pos x="6433" y="15812"/>
              </a:cxn>
              <a:cxn ang="0">
                <a:pos x="11820" y="11012"/>
              </a:cxn>
              <a:cxn ang="0">
                <a:pos x="16422" y="5929"/>
              </a:cxn>
              <a:cxn ang="0">
                <a:pos x="21600" y="0"/>
              </a:cxn>
            </a:cxnLst>
            <a:rect l="0" t="0" r="r" b="b"/>
            <a:pathLst>
              <a:path w="21600" h="21600">
                <a:moveTo>
                  <a:pt x="0" y="21600"/>
                </a:moveTo>
                <a:lnTo>
                  <a:pt x="6433" y="15812"/>
                </a:lnTo>
                <a:lnTo>
                  <a:pt x="11820" y="11012"/>
                </a:lnTo>
                <a:lnTo>
                  <a:pt x="16422" y="5929"/>
                </a:lnTo>
                <a:lnTo>
                  <a:pt x="21600" y="0"/>
                </a:lnTo>
              </a:path>
            </a:pathLst>
          </a:custGeom>
          <a:noFill/>
          <a:ln w="38100" cap="flat">
            <a:solidFill>
              <a:srgbClr val="6D6FC7"/>
            </a:solidFill>
            <a:prstDash val="solid"/>
            <a:round/>
            <a:headEnd type="none" w="med" len="med"/>
            <a:tailEnd type="none" w="med" len="med"/>
          </a:ln>
        </p:spPr>
        <p:txBody>
          <a:bodyPr lIns="0" tIns="0" rIns="0" bIns="0"/>
          <a:lstStyle/>
          <a:p>
            <a:endParaRPr lang="en-US"/>
          </a:p>
        </p:txBody>
      </p:sp>
      <p:sp>
        <p:nvSpPr>
          <p:cNvPr id="160815" name="Rectangle 47"/>
          <p:cNvSpPr>
            <a:spLocks/>
          </p:cNvSpPr>
          <p:nvPr/>
        </p:nvSpPr>
        <p:spPr bwMode="auto">
          <a:xfrm>
            <a:off x="6852419" y="5546453"/>
            <a:ext cx="1384102" cy="276820"/>
          </a:xfrm>
          <a:prstGeom prst="rect">
            <a:avLst/>
          </a:prstGeom>
          <a:noFill/>
          <a:ln w="9525" cap="flat">
            <a:noFill/>
            <a:miter lim="800000"/>
            <a:headEnd type="none" w="med" len="med"/>
            <a:tailEnd type="none" w="med" len="med"/>
          </a:ln>
        </p:spPr>
        <p:txBody>
          <a:bodyPr lIns="26788" tIns="26788" rIns="26788" bIns="26788"/>
          <a:lstStyle/>
          <a:p>
            <a:pPr algn="ctr"/>
            <a:r>
              <a:rPr lang="en-US" sz="1500" dirty="0">
                <a:latin typeface="Arial" charset="0"/>
                <a:cs typeface="Arial" charset="0"/>
                <a:sym typeface="Arial" charset="0"/>
              </a:rPr>
              <a:t>r</a:t>
            </a:r>
            <a:r>
              <a:rPr lang="en-US" sz="1500" baseline="31000" dirty="0">
                <a:latin typeface="Arial" charset="0"/>
                <a:cs typeface="Arial" charset="0"/>
                <a:sym typeface="Arial" charset="0"/>
              </a:rPr>
              <a:t>2</a:t>
            </a:r>
            <a:r>
              <a:rPr lang="en-US" sz="1500" dirty="0">
                <a:latin typeface="Arial" charset="0"/>
                <a:cs typeface="Arial" charset="0"/>
                <a:sym typeface="Arial" charset="0"/>
              </a:rPr>
              <a:t>=99.8%</a:t>
            </a:r>
          </a:p>
        </p:txBody>
      </p:sp>
      <p:sp>
        <p:nvSpPr>
          <p:cNvPr id="160816" name="Rectangle 48"/>
          <p:cNvSpPr>
            <a:spLocks/>
          </p:cNvSpPr>
          <p:nvPr/>
        </p:nvSpPr>
        <p:spPr bwMode="auto">
          <a:xfrm>
            <a:off x="4512842" y="5296421"/>
            <a:ext cx="845983"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charset="0"/>
                <a:cs typeface="Arial" charset="0"/>
                <a:sym typeface="Arial" charset="0"/>
              </a:rPr>
              <a:t>243,524</a:t>
            </a:r>
          </a:p>
        </p:txBody>
      </p:sp>
      <p:sp>
        <p:nvSpPr>
          <p:cNvPr id="160817" name="Rectangle 49"/>
          <p:cNvSpPr>
            <a:spLocks/>
          </p:cNvSpPr>
          <p:nvPr/>
        </p:nvSpPr>
        <p:spPr bwMode="auto">
          <a:xfrm>
            <a:off x="5979543" y="4833193"/>
            <a:ext cx="845983"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charset="0"/>
                <a:cs typeface="Arial" charset="0"/>
                <a:sym typeface="Arial" charset="0"/>
              </a:rPr>
              <a:t>281,355</a:t>
            </a:r>
          </a:p>
        </p:txBody>
      </p:sp>
      <p:sp>
        <p:nvSpPr>
          <p:cNvPr id="160818" name="Rectangle 50"/>
          <p:cNvSpPr>
            <a:spLocks/>
          </p:cNvSpPr>
          <p:nvPr/>
        </p:nvSpPr>
        <p:spPr bwMode="auto">
          <a:xfrm>
            <a:off x="7201793" y="4577581"/>
            <a:ext cx="845983"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charset="0"/>
                <a:cs typeface="Arial" charset="0"/>
                <a:sym typeface="Arial" charset="0"/>
              </a:rPr>
              <a:t>520,240</a:t>
            </a:r>
          </a:p>
        </p:txBody>
      </p:sp>
      <p:grpSp>
        <p:nvGrpSpPr>
          <p:cNvPr id="8" name="Group 60"/>
          <p:cNvGrpSpPr>
            <a:grpSpLocks/>
          </p:cNvGrpSpPr>
          <p:nvPr/>
        </p:nvGrpSpPr>
        <p:grpSpPr bwMode="auto">
          <a:xfrm>
            <a:off x="2098477" y="3030513"/>
            <a:ext cx="6165949" cy="3016002"/>
            <a:chOff x="0" y="0"/>
            <a:chExt cx="5524" cy="2702"/>
          </a:xfrm>
        </p:grpSpPr>
        <p:sp>
          <p:nvSpPr>
            <p:cNvPr id="160819" name="Freeform 51"/>
            <p:cNvSpPr>
              <a:spLocks/>
            </p:cNvSpPr>
            <p:nvPr/>
          </p:nvSpPr>
          <p:spPr bwMode="auto">
            <a:xfrm>
              <a:off x="102" y="0"/>
              <a:ext cx="5422" cy="2701"/>
            </a:xfrm>
            <a:custGeom>
              <a:avLst/>
              <a:gdLst/>
              <a:ahLst/>
              <a:cxnLst>
                <a:cxn ang="0">
                  <a:pos x="0" y="0"/>
                </a:cxn>
                <a:cxn ang="0">
                  <a:pos x="0" y="21600"/>
                </a:cxn>
                <a:cxn ang="0">
                  <a:pos x="21600" y="21600"/>
                </a:cxn>
              </a:cxnLst>
              <a:rect l="0" t="0" r="r" b="b"/>
              <a:pathLst>
                <a:path w="21600" h="21600">
                  <a:moveTo>
                    <a:pt x="0" y="0"/>
                  </a:moveTo>
                  <a:lnTo>
                    <a:pt x="0" y="21600"/>
                  </a:lnTo>
                  <a:lnTo>
                    <a:pt x="21600" y="21600"/>
                  </a:lnTo>
                </a:path>
              </a:pathLst>
            </a:cu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0" name="Line 52"/>
            <p:cNvSpPr>
              <a:spLocks noChangeShapeType="1"/>
            </p:cNvSpPr>
            <p:nvPr/>
          </p:nvSpPr>
          <p:spPr bwMode="auto">
            <a:xfrm flipH="1">
              <a:off x="0" y="2701"/>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1" name="Line 53"/>
            <p:cNvSpPr>
              <a:spLocks noChangeShapeType="1"/>
            </p:cNvSpPr>
            <p:nvPr/>
          </p:nvSpPr>
          <p:spPr bwMode="auto">
            <a:xfrm flipH="1">
              <a:off x="0" y="10"/>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2" name="Line 54"/>
            <p:cNvSpPr>
              <a:spLocks noChangeShapeType="1"/>
            </p:cNvSpPr>
            <p:nvPr/>
          </p:nvSpPr>
          <p:spPr bwMode="auto">
            <a:xfrm flipH="1">
              <a:off x="0" y="393"/>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3" name="Line 55"/>
            <p:cNvSpPr>
              <a:spLocks noChangeShapeType="1"/>
            </p:cNvSpPr>
            <p:nvPr/>
          </p:nvSpPr>
          <p:spPr bwMode="auto">
            <a:xfrm flipH="1">
              <a:off x="0" y="778"/>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4" name="Line 56"/>
            <p:cNvSpPr>
              <a:spLocks noChangeShapeType="1"/>
            </p:cNvSpPr>
            <p:nvPr/>
          </p:nvSpPr>
          <p:spPr bwMode="auto">
            <a:xfrm flipH="1">
              <a:off x="0" y="1162"/>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5" name="Line 57"/>
            <p:cNvSpPr>
              <a:spLocks noChangeShapeType="1"/>
            </p:cNvSpPr>
            <p:nvPr/>
          </p:nvSpPr>
          <p:spPr bwMode="auto">
            <a:xfrm flipH="1">
              <a:off x="0" y="1547"/>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6" name="Line 58"/>
            <p:cNvSpPr>
              <a:spLocks noChangeShapeType="1"/>
            </p:cNvSpPr>
            <p:nvPr/>
          </p:nvSpPr>
          <p:spPr bwMode="auto">
            <a:xfrm flipH="1">
              <a:off x="0" y="1931"/>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27" name="Line 59"/>
            <p:cNvSpPr>
              <a:spLocks noChangeShapeType="1"/>
            </p:cNvSpPr>
            <p:nvPr/>
          </p:nvSpPr>
          <p:spPr bwMode="auto">
            <a:xfrm flipH="1">
              <a:off x="0" y="2316"/>
              <a:ext cx="9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grpSp>
      <p:sp>
        <p:nvSpPr>
          <p:cNvPr id="160829" name="Line 61"/>
          <p:cNvSpPr>
            <a:spLocks noChangeShapeType="1"/>
          </p:cNvSpPr>
          <p:nvPr/>
        </p:nvSpPr>
        <p:spPr bwMode="auto">
          <a:xfrm rot="10800000" flipH="1">
            <a:off x="2417713"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0" name="Line 62"/>
          <p:cNvSpPr>
            <a:spLocks noChangeShapeType="1"/>
          </p:cNvSpPr>
          <p:nvPr/>
        </p:nvSpPr>
        <p:spPr bwMode="auto">
          <a:xfrm rot="10800000" flipH="1">
            <a:off x="8179594" y="3679031"/>
            <a:ext cx="1117" cy="236636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1" name="Line 63"/>
          <p:cNvSpPr>
            <a:spLocks noChangeShapeType="1"/>
          </p:cNvSpPr>
          <p:nvPr/>
        </p:nvSpPr>
        <p:spPr bwMode="auto">
          <a:xfrm rot="10800000" flipH="1">
            <a:off x="2858617" y="6043166"/>
            <a:ext cx="1116"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2" name="Line 64"/>
          <p:cNvSpPr>
            <a:spLocks noChangeShapeType="1"/>
          </p:cNvSpPr>
          <p:nvPr/>
        </p:nvSpPr>
        <p:spPr bwMode="auto">
          <a:xfrm rot="10800000" flipH="1">
            <a:off x="6846838"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3" name="Line 65"/>
          <p:cNvSpPr>
            <a:spLocks noChangeShapeType="1"/>
          </p:cNvSpPr>
          <p:nvPr/>
        </p:nvSpPr>
        <p:spPr bwMode="auto">
          <a:xfrm rot="10800000" flipH="1">
            <a:off x="7286625"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4" name="Line 66"/>
          <p:cNvSpPr>
            <a:spLocks noChangeShapeType="1"/>
          </p:cNvSpPr>
          <p:nvPr/>
        </p:nvSpPr>
        <p:spPr bwMode="auto">
          <a:xfrm rot="10800000" flipH="1">
            <a:off x="7733109"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5" name="Line 67"/>
          <p:cNvSpPr>
            <a:spLocks noChangeShapeType="1"/>
          </p:cNvSpPr>
          <p:nvPr/>
        </p:nvSpPr>
        <p:spPr bwMode="auto">
          <a:xfrm rot="10800000" flipH="1">
            <a:off x="3303984"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6" name="Line 68"/>
          <p:cNvSpPr>
            <a:spLocks noChangeShapeType="1"/>
          </p:cNvSpPr>
          <p:nvPr/>
        </p:nvSpPr>
        <p:spPr bwMode="auto">
          <a:xfrm rot="10800000" flipH="1">
            <a:off x="3750469"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7" name="Line 69"/>
          <p:cNvSpPr>
            <a:spLocks noChangeShapeType="1"/>
          </p:cNvSpPr>
          <p:nvPr/>
        </p:nvSpPr>
        <p:spPr bwMode="auto">
          <a:xfrm rot="10800000" flipH="1">
            <a:off x="4189140" y="6043166"/>
            <a:ext cx="1116"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8" name="Line 70"/>
          <p:cNvSpPr>
            <a:spLocks noChangeShapeType="1"/>
          </p:cNvSpPr>
          <p:nvPr/>
        </p:nvSpPr>
        <p:spPr bwMode="auto">
          <a:xfrm rot="10800000" flipH="1">
            <a:off x="4632275"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39" name="Line 71"/>
          <p:cNvSpPr>
            <a:spLocks noChangeShapeType="1"/>
          </p:cNvSpPr>
          <p:nvPr/>
        </p:nvSpPr>
        <p:spPr bwMode="auto">
          <a:xfrm rot="10800000" flipH="1">
            <a:off x="5074295"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40" name="Line 72"/>
          <p:cNvSpPr>
            <a:spLocks noChangeShapeType="1"/>
          </p:cNvSpPr>
          <p:nvPr/>
        </p:nvSpPr>
        <p:spPr bwMode="auto">
          <a:xfrm rot="10800000" flipH="1">
            <a:off x="5960566" y="4877842"/>
            <a:ext cx="1117" cy="117202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41" name="Line 73"/>
          <p:cNvSpPr>
            <a:spLocks noChangeShapeType="1"/>
          </p:cNvSpPr>
          <p:nvPr/>
        </p:nvSpPr>
        <p:spPr bwMode="auto">
          <a:xfrm rot="10800000" flipH="1">
            <a:off x="6403703" y="6043166"/>
            <a:ext cx="1116"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42" name="Rectangle 74"/>
          <p:cNvSpPr>
            <a:spLocks/>
          </p:cNvSpPr>
          <p:nvPr/>
        </p:nvSpPr>
        <p:spPr bwMode="auto">
          <a:xfrm>
            <a:off x="289099" y="3647778"/>
            <a:ext cx="1208262" cy="1100540"/>
          </a:xfrm>
          <a:prstGeom prst="rect">
            <a:avLst/>
          </a:prstGeom>
          <a:noFill/>
          <a:ln w="9525" cap="flat">
            <a:noFill/>
            <a:miter lim="800000"/>
            <a:headEnd type="none" w="med" len="med"/>
            <a:tailEnd type="none" w="med" len="med"/>
          </a:ln>
        </p:spPr>
        <p:txBody>
          <a:bodyPr wrap="none" lIns="26788" tIns="26788" rIns="26788" bIns="26788">
            <a:spAutoFit/>
          </a:bodyPr>
          <a:lstStyle/>
          <a:p>
            <a:pPr algn="ctr"/>
            <a:r>
              <a:rPr lang="en-US" sz="1700" dirty="0">
                <a:latin typeface="Arial" charset="0"/>
                <a:cs typeface="Arial" charset="0"/>
                <a:sym typeface="Arial" charset="0"/>
              </a:rPr>
              <a:t>No. of</a:t>
            </a:r>
            <a:br>
              <a:rPr lang="en-US" sz="1700" dirty="0">
                <a:latin typeface="Arial" charset="0"/>
                <a:cs typeface="Arial" charset="0"/>
                <a:sym typeface="Arial" charset="0"/>
              </a:rPr>
            </a:br>
            <a:r>
              <a:rPr lang="en-US" sz="1700" dirty="0">
                <a:latin typeface="Arial" charset="0"/>
                <a:cs typeface="Arial" charset="0"/>
                <a:sym typeface="Arial" charset="0"/>
              </a:rPr>
              <a:t>dialysis</a:t>
            </a:r>
            <a:br>
              <a:rPr lang="en-US" sz="1700" dirty="0">
                <a:latin typeface="Arial" charset="0"/>
                <a:cs typeface="Arial" charset="0"/>
                <a:sym typeface="Arial" charset="0"/>
              </a:rPr>
            </a:br>
            <a:r>
              <a:rPr lang="en-US" sz="1700" dirty="0">
                <a:latin typeface="Arial" charset="0"/>
                <a:cs typeface="Arial" charset="0"/>
                <a:sym typeface="Arial" charset="0"/>
              </a:rPr>
              <a:t>patients</a:t>
            </a:r>
            <a:br>
              <a:rPr lang="en-US" sz="1700" dirty="0">
                <a:latin typeface="Arial" charset="0"/>
                <a:cs typeface="Arial" charset="0"/>
                <a:sym typeface="Arial" charset="0"/>
              </a:rPr>
            </a:br>
            <a:r>
              <a:rPr lang="en-US" sz="1700" dirty="0">
                <a:latin typeface="Arial" charset="0"/>
                <a:cs typeface="Arial" charset="0"/>
                <a:sym typeface="Arial" charset="0"/>
              </a:rPr>
              <a:t>(thousands)</a:t>
            </a:r>
          </a:p>
        </p:txBody>
      </p:sp>
      <p:sp>
        <p:nvSpPr>
          <p:cNvPr id="160843" name="Freeform 75"/>
          <p:cNvSpPr>
            <a:spLocks/>
          </p:cNvSpPr>
          <p:nvPr/>
        </p:nvSpPr>
        <p:spPr bwMode="auto">
          <a:xfrm>
            <a:off x="2685604" y="2606353"/>
            <a:ext cx="2176611" cy="1504652"/>
          </a:xfrm>
          <a:custGeom>
            <a:avLst/>
            <a:gdLst/>
            <a:ahLst/>
            <a:cxnLst>
              <a:cxn ang="0">
                <a:pos x="5541" y="0"/>
              </a:cxn>
              <a:cxn ang="0">
                <a:pos x="0" y="9611"/>
              </a:cxn>
              <a:cxn ang="0">
                <a:pos x="13571" y="21600"/>
              </a:cxn>
              <a:cxn ang="0">
                <a:pos x="21600" y="19222"/>
              </a:cxn>
              <a:cxn ang="0">
                <a:pos x="13571" y="9611"/>
              </a:cxn>
              <a:cxn ang="0">
                <a:pos x="5541" y="0"/>
              </a:cxn>
              <a:cxn ang="0">
                <a:pos x="5541" y="0"/>
              </a:cxn>
            </a:cxnLst>
            <a:rect l="0" t="0" r="r" b="b"/>
            <a:pathLst>
              <a:path w="21600" h="21600">
                <a:moveTo>
                  <a:pt x="5541" y="0"/>
                </a:moveTo>
                <a:cubicBezTo>
                  <a:pt x="2036" y="2279"/>
                  <a:pt x="0" y="5846"/>
                  <a:pt x="0" y="9611"/>
                </a:cubicBezTo>
                <a:cubicBezTo>
                  <a:pt x="0" y="16250"/>
                  <a:pt x="5994" y="21600"/>
                  <a:pt x="13571" y="21600"/>
                </a:cubicBezTo>
                <a:cubicBezTo>
                  <a:pt x="16511" y="21501"/>
                  <a:pt x="19225" y="20708"/>
                  <a:pt x="21600" y="19222"/>
                </a:cubicBezTo>
                <a:lnTo>
                  <a:pt x="13571" y="9611"/>
                </a:lnTo>
                <a:lnTo>
                  <a:pt x="5541" y="0"/>
                </a:lnTo>
                <a:close/>
                <a:moveTo>
                  <a:pt x="5541" y="0"/>
                </a:moveTo>
              </a:path>
            </a:pathLst>
          </a:custGeom>
          <a:gradFill rotWithShape="0">
            <a:gsLst>
              <a:gs pos="0">
                <a:srgbClr val="00A850"/>
              </a:gs>
              <a:gs pos="100000">
                <a:srgbClr val="2EB870"/>
              </a:gs>
            </a:gsLst>
            <a:lin ang="5400000" scaled="1"/>
          </a:gradFill>
          <a:ln w="9525" cap="flat">
            <a:noFill/>
            <a:round/>
            <a:headEnd type="none" w="med" len="med"/>
            <a:tailEnd type="none" w="med" len="med"/>
          </a:ln>
        </p:spPr>
        <p:txBody>
          <a:bodyPr lIns="0" tIns="0" rIns="0" bIns="0"/>
          <a:lstStyle/>
          <a:p>
            <a:endParaRPr lang="en-US"/>
          </a:p>
        </p:txBody>
      </p:sp>
      <p:sp>
        <p:nvSpPr>
          <p:cNvPr id="160844" name="Freeform 76"/>
          <p:cNvSpPr>
            <a:spLocks/>
          </p:cNvSpPr>
          <p:nvPr/>
        </p:nvSpPr>
        <p:spPr bwMode="auto">
          <a:xfrm>
            <a:off x="4196954" y="2682255"/>
            <a:ext cx="1377404" cy="1241227"/>
          </a:xfrm>
          <a:custGeom>
            <a:avLst/>
            <a:gdLst/>
            <a:ahLst/>
            <a:cxnLst>
              <a:cxn ang="0">
                <a:pos x="12674" y="21600"/>
              </a:cxn>
              <a:cxn ang="0">
                <a:pos x="21600" y="9960"/>
              </a:cxn>
              <a:cxn ang="0">
                <a:pos x="15709" y="0"/>
              </a:cxn>
              <a:cxn ang="0">
                <a:pos x="0" y="9960"/>
              </a:cxn>
              <a:cxn ang="0">
                <a:pos x="12674" y="21600"/>
              </a:cxn>
              <a:cxn ang="0">
                <a:pos x="12674" y="21600"/>
              </a:cxn>
            </a:cxnLst>
            <a:rect l="0" t="0" r="r" b="b"/>
            <a:pathLst>
              <a:path w="21600" h="21600">
                <a:moveTo>
                  <a:pt x="12674" y="21600"/>
                </a:moveTo>
                <a:cubicBezTo>
                  <a:pt x="18208" y="18960"/>
                  <a:pt x="21600" y="14520"/>
                  <a:pt x="21600" y="9960"/>
                </a:cubicBezTo>
                <a:cubicBezTo>
                  <a:pt x="21600" y="6240"/>
                  <a:pt x="19458" y="2760"/>
                  <a:pt x="15709" y="0"/>
                </a:cubicBezTo>
                <a:lnTo>
                  <a:pt x="0" y="9960"/>
                </a:lnTo>
                <a:lnTo>
                  <a:pt x="12674" y="21600"/>
                </a:lnTo>
                <a:close/>
                <a:moveTo>
                  <a:pt x="12674" y="21600"/>
                </a:moveTo>
              </a:path>
            </a:pathLst>
          </a:custGeom>
          <a:solidFill>
            <a:srgbClr val="9D78E8"/>
          </a:solidFill>
          <a:ln w="9525" cap="flat">
            <a:noFill/>
            <a:round/>
            <a:headEnd type="none" w="med" len="med"/>
            <a:tailEnd type="none" w="med" len="med"/>
          </a:ln>
        </p:spPr>
        <p:txBody>
          <a:bodyPr lIns="0" tIns="0" rIns="0" bIns="0"/>
          <a:lstStyle/>
          <a:p>
            <a:endParaRPr lang="en-US"/>
          </a:p>
        </p:txBody>
      </p:sp>
      <p:sp>
        <p:nvSpPr>
          <p:cNvPr id="160845" name="Rectangle 77"/>
          <p:cNvSpPr>
            <a:spLocks/>
          </p:cNvSpPr>
          <p:nvPr/>
        </p:nvSpPr>
        <p:spPr bwMode="auto">
          <a:xfrm>
            <a:off x="2906613" y="3171155"/>
            <a:ext cx="862416"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Diabetes</a:t>
            </a:r>
          </a:p>
        </p:txBody>
      </p:sp>
      <p:sp>
        <p:nvSpPr>
          <p:cNvPr id="160846" name="Rectangle 78"/>
          <p:cNvSpPr>
            <a:spLocks/>
          </p:cNvSpPr>
          <p:nvPr/>
        </p:nvSpPr>
        <p:spPr bwMode="auto">
          <a:xfrm>
            <a:off x="3090789" y="3487043"/>
            <a:ext cx="620363"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50.1%</a:t>
            </a:r>
          </a:p>
        </p:txBody>
      </p:sp>
      <p:sp>
        <p:nvSpPr>
          <p:cNvPr id="160847" name="Rectangle 79"/>
          <p:cNvSpPr>
            <a:spLocks/>
          </p:cNvSpPr>
          <p:nvPr/>
        </p:nvSpPr>
        <p:spPr bwMode="auto">
          <a:xfrm>
            <a:off x="5252889" y="2830711"/>
            <a:ext cx="1287212"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Hypertension</a:t>
            </a:r>
          </a:p>
        </p:txBody>
      </p:sp>
      <p:sp>
        <p:nvSpPr>
          <p:cNvPr id="160848" name="Rectangle 80"/>
          <p:cNvSpPr>
            <a:spLocks/>
          </p:cNvSpPr>
          <p:nvPr/>
        </p:nvSpPr>
        <p:spPr bwMode="auto">
          <a:xfrm>
            <a:off x="4973836" y="3115345"/>
            <a:ext cx="437619"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27%</a:t>
            </a:r>
          </a:p>
        </p:txBody>
      </p:sp>
      <p:sp>
        <p:nvSpPr>
          <p:cNvPr id="160849" name="Rectangle 81"/>
          <p:cNvSpPr>
            <a:spLocks/>
          </p:cNvSpPr>
          <p:nvPr/>
        </p:nvSpPr>
        <p:spPr bwMode="auto">
          <a:xfrm>
            <a:off x="4742781" y="2079501"/>
            <a:ext cx="1832233"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err="1">
                <a:latin typeface="Arial" charset="0"/>
                <a:cs typeface="Arial" charset="0"/>
                <a:sym typeface="Arial" charset="0"/>
              </a:rPr>
              <a:t>Glomerulonephritis</a:t>
            </a:r>
            <a:endParaRPr lang="en-US" sz="1700" dirty="0">
              <a:latin typeface="Arial" charset="0"/>
              <a:cs typeface="Arial" charset="0"/>
              <a:sym typeface="Arial" charset="0"/>
            </a:endParaRPr>
          </a:p>
        </p:txBody>
      </p:sp>
      <p:sp>
        <p:nvSpPr>
          <p:cNvPr id="160850" name="Rectangle 82"/>
          <p:cNvSpPr>
            <a:spLocks/>
          </p:cNvSpPr>
          <p:nvPr/>
        </p:nvSpPr>
        <p:spPr bwMode="auto">
          <a:xfrm>
            <a:off x="4414615" y="2419945"/>
            <a:ext cx="437619"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13%</a:t>
            </a:r>
          </a:p>
        </p:txBody>
      </p:sp>
      <p:sp>
        <p:nvSpPr>
          <p:cNvPr id="160851" name="Rectangle 83"/>
          <p:cNvSpPr>
            <a:spLocks/>
          </p:cNvSpPr>
          <p:nvPr/>
        </p:nvSpPr>
        <p:spPr bwMode="auto">
          <a:xfrm>
            <a:off x="3053953" y="2079501"/>
            <a:ext cx="546623"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Other</a:t>
            </a:r>
          </a:p>
        </p:txBody>
      </p:sp>
      <p:sp>
        <p:nvSpPr>
          <p:cNvPr id="160852" name="Rectangle 84"/>
          <p:cNvSpPr>
            <a:spLocks/>
          </p:cNvSpPr>
          <p:nvPr/>
        </p:nvSpPr>
        <p:spPr bwMode="auto">
          <a:xfrm>
            <a:off x="3625453" y="2411015"/>
            <a:ext cx="437619" cy="2616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700" dirty="0">
                <a:latin typeface="Arial" charset="0"/>
                <a:cs typeface="Arial" charset="0"/>
                <a:sym typeface="Arial" charset="0"/>
              </a:rPr>
              <a:t>10%</a:t>
            </a:r>
          </a:p>
        </p:txBody>
      </p:sp>
      <p:sp>
        <p:nvSpPr>
          <p:cNvPr id="160853" name="Freeform 85"/>
          <p:cNvSpPr>
            <a:spLocks/>
          </p:cNvSpPr>
          <p:nvPr/>
        </p:nvSpPr>
        <p:spPr bwMode="auto">
          <a:xfrm>
            <a:off x="5379021" y="3653359"/>
            <a:ext cx="2783830" cy="1396380"/>
          </a:xfrm>
          <a:custGeom>
            <a:avLst/>
            <a:gdLst/>
            <a:ahLst/>
            <a:cxnLst>
              <a:cxn ang="0">
                <a:pos x="0" y="21600"/>
              </a:cxn>
              <a:cxn ang="0">
                <a:pos x="5648" y="16917"/>
              </a:cxn>
              <a:cxn ang="0">
                <a:pos x="11088" y="11933"/>
              </a:cxn>
              <a:cxn ang="0">
                <a:pos x="16265" y="6344"/>
              </a:cxn>
              <a:cxn ang="0">
                <a:pos x="21600" y="0"/>
              </a:cxn>
            </a:cxnLst>
            <a:rect l="0" t="0" r="r" b="b"/>
            <a:pathLst>
              <a:path w="21600" h="21600">
                <a:moveTo>
                  <a:pt x="0" y="21600"/>
                </a:moveTo>
                <a:lnTo>
                  <a:pt x="5648" y="16917"/>
                </a:lnTo>
                <a:lnTo>
                  <a:pt x="11088" y="11933"/>
                </a:lnTo>
                <a:lnTo>
                  <a:pt x="16265" y="6344"/>
                </a:lnTo>
                <a:lnTo>
                  <a:pt x="21600" y="0"/>
                </a:lnTo>
              </a:path>
            </a:pathLst>
          </a:custGeom>
          <a:noFill/>
          <a:ln w="38100" cap="rnd">
            <a:solidFill>
              <a:srgbClr val="FFFF66"/>
            </a:solidFill>
            <a:prstDash val="sysDot"/>
            <a:round/>
            <a:headEnd type="none" w="med" len="med"/>
            <a:tailEnd type="none" w="med" len="med"/>
          </a:ln>
        </p:spPr>
        <p:txBody>
          <a:bodyPr lIns="0" tIns="0" rIns="0" bIns="0"/>
          <a:lstStyle/>
          <a:p>
            <a:endParaRPr lang="en-US"/>
          </a:p>
        </p:txBody>
      </p:sp>
      <p:sp>
        <p:nvSpPr>
          <p:cNvPr id="160854" name="Line 86"/>
          <p:cNvSpPr>
            <a:spLocks noChangeShapeType="1"/>
          </p:cNvSpPr>
          <p:nvPr/>
        </p:nvSpPr>
        <p:spPr bwMode="auto">
          <a:xfrm rot="10800000" flipH="1">
            <a:off x="5960566" y="6043166"/>
            <a:ext cx="1117"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0855" name="Line 87"/>
          <p:cNvSpPr>
            <a:spLocks noChangeShapeType="1"/>
          </p:cNvSpPr>
          <p:nvPr/>
        </p:nvSpPr>
        <p:spPr bwMode="auto">
          <a:xfrm rot="10800000" flipH="1">
            <a:off x="5517431" y="6043166"/>
            <a:ext cx="1116" cy="90413"/>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D3CE854E-03DD-48CC-A5B4-733CE79C50D7}" type="slidenum">
              <a:rPr lang="en-US" smtClean="0"/>
              <a:pPr>
                <a:defRPr/>
              </a:pPr>
              <a:t>100</a:t>
            </a:fld>
            <a:r>
              <a:rPr lang="en-US" smtClean="0"/>
              <a:t>	 Certified 		http://www.uonbi.ac.ke</a:t>
            </a:r>
            <a:endParaRPr lang="en-US"/>
          </a:p>
        </p:txBody>
      </p:sp>
      <p:pic>
        <p:nvPicPr>
          <p:cNvPr id="71684" name="Picture 5" descr="C:\Users\Mcligeyo\Documents\Diana2\IMG_6426.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42" descr="http://www.hdcn.com/symp/11ada/11ada_mar/slide1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1B21C96A-A8ED-423B-970E-DE69FFF2D169}" type="slidenum">
              <a:rPr lang="en-US" smtClean="0"/>
              <a:pPr>
                <a:defRPr/>
              </a:pPr>
              <a:t>102</a:t>
            </a:fld>
            <a:r>
              <a:rPr lang="en-US" smtClean="0"/>
              <a:t>	 Certified 		http://www.uonbi.ac.ke</a:t>
            </a:r>
            <a:endParaRPr lang="en-US"/>
          </a:p>
        </p:txBody>
      </p:sp>
      <p:pic>
        <p:nvPicPr>
          <p:cNvPr id="319492" name="Picture 5" descr="C:\Users\Mcligeyo\Pictures\DIANA 5\1227.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43" descr="http://www.hdcn.com/symp/11ada/11ada_mar/slide1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44" descr="http://www.hdcn.com/symp/11ada/11ada_mar/slide1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45" descr="http://www.hdcn.com/symp/11ada/11ada_mar/slide1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46" descr="http://www.hdcn.com/symp/11ada/11ada_mar/slide1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47" descr="http://www.hdcn.com/symp/11ada/11ada_mar/slide2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1B21C96A-A8ED-423B-970E-DE69FFF2D169}" type="slidenum">
              <a:rPr lang="en-US" smtClean="0"/>
              <a:pPr>
                <a:defRPr/>
              </a:pPr>
              <a:t>108</a:t>
            </a:fld>
            <a:r>
              <a:rPr lang="en-US" smtClean="0"/>
              <a:t>	 Certified 		http://www.uonbi.ac.ke</a:t>
            </a:r>
            <a:endParaRPr lang="en-US"/>
          </a:p>
        </p:txBody>
      </p:sp>
      <p:pic>
        <p:nvPicPr>
          <p:cNvPr id="319492" name="Picture 5" descr="C:\Users\Mcligeyo\Pictures\DIANA 5\1227.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48" descr="http://www.hdcn.com/symp/11ada/11ada_mar/slide2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Grp="1" noChangeArrowheads="1"/>
          </p:cNvSpPr>
          <p:nvPr>
            <p:ph type="title"/>
          </p:nvPr>
        </p:nvSpPr>
        <p:spPr>
          <a:solidFill>
            <a:srgbClr val="00B0F0"/>
          </a:solidFill>
          <a:ln/>
        </p:spPr>
        <p:txBody>
          <a:bodyPr>
            <a:normAutofit fontScale="90000"/>
          </a:bodyPr>
          <a:lstStyle/>
          <a:p>
            <a:r>
              <a:rPr lang="en-US" sz="3900" dirty="0"/>
              <a:t>Change in the pattern of diabetic kidney disease</a:t>
            </a:r>
          </a:p>
        </p:txBody>
      </p:sp>
      <p:sp>
        <p:nvSpPr>
          <p:cNvPr id="163842" name="Rectangle 2"/>
          <p:cNvSpPr>
            <a:spLocks/>
          </p:cNvSpPr>
          <p:nvPr/>
        </p:nvSpPr>
        <p:spPr bwMode="auto">
          <a:xfrm>
            <a:off x="4949279" y="3296171"/>
            <a:ext cx="3052118" cy="307777"/>
          </a:xfrm>
          <a:prstGeom prst="rect">
            <a:avLst/>
          </a:prstGeom>
          <a:solidFill>
            <a:srgbClr val="0070C0"/>
          </a:solidFill>
          <a:ln w="12700" cap="flat">
            <a:noFill/>
            <a:miter lim="800000"/>
            <a:headEnd type="none" w="med" len="med"/>
            <a:tailEnd type="none" w="med" len="med"/>
          </a:ln>
        </p:spPr>
        <p:txBody>
          <a:bodyPr wrap="none" lIns="0" tIns="0" rIns="0" bIns="0" anchor="ctr">
            <a:spAutoFit/>
          </a:bodyPr>
          <a:lstStyle/>
          <a:p>
            <a:r>
              <a:rPr lang="en-US" sz="2000" dirty="0">
                <a:solidFill>
                  <a:srgbClr val="FFFF99"/>
                </a:solidFill>
                <a:latin typeface="Arial" charset="0"/>
                <a:cs typeface="Arial" charset="0"/>
                <a:sym typeface="Arial" charset="0"/>
              </a:rPr>
              <a:t>Chronic </a:t>
            </a:r>
            <a:r>
              <a:rPr lang="en-US" sz="2000" dirty="0" err="1">
                <a:solidFill>
                  <a:srgbClr val="FFFF99"/>
                </a:solidFill>
                <a:latin typeface="Arial" charset="0"/>
                <a:cs typeface="Arial" charset="0"/>
                <a:sym typeface="Arial" charset="0"/>
              </a:rPr>
              <a:t>glomerulonephritis</a:t>
            </a:r>
            <a:endParaRPr lang="en-US" sz="2000" dirty="0">
              <a:solidFill>
                <a:srgbClr val="FFFF99"/>
              </a:solidFill>
              <a:latin typeface="Arial" charset="0"/>
              <a:cs typeface="Arial" charset="0"/>
              <a:sym typeface="Arial" charset="0"/>
            </a:endParaRPr>
          </a:p>
        </p:txBody>
      </p:sp>
      <p:sp>
        <p:nvSpPr>
          <p:cNvPr id="163843" name="Rectangle 3"/>
          <p:cNvSpPr>
            <a:spLocks/>
          </p:cNvSpPr>
          <p:nvPr/>
        </p:nvSpPr>
        <p:spPr bwMode="auto">
          <a:xfrm>
            <a:off x="4949279" y="4434707"/>
            <a:ext cx="2423740" cy="307777"/>
          </a:xfrm>
          <a:prstGeom prst="rect">
            <a:avLst/>
          </a:prstGeom>
          <a:solidFill>
            <a:srgbClr val="0070C0"/>
          </a:solidFill>
          <a:ln w="12700" cap="flat">
            <a:noFill/>
            <a:miter lim="800000"/>
            <a:headEnd type="none" w="med" len="med"/>
            <a:tailEnd type="none" w="med" len="med"/>
          </a:ln>
        </p:spPr>
        <p:txBody>
          <a:bodyPr wrap="none" lIns="0" tIns="0" rIns="0" bIns="0" anchor="ctr">
            <a:spAutoFit/>
          </a:bodyPr>
          <a:lstStyle/>
          <a:p>
            <a:r>
              <a:rPr lang="en-US" sz="2000" dirty="0">
                <a:solidFill>
                  <a:srgbClr val="FFFF00"/>
                </a:solidFill>
                <a:latin typeface="Arial" charset="0"/>
                <a:cs typeface="Arial" charset="0"/>
                <a:sym typeface="Arial" charset="0"/>
              </a:rPr>
              <a:t>Diabetic nephropathy</a:t>
            </a:r>
          </a:p>
        </p:txBody>
      </p:sp>
      <p:sp>
        <p:nvSpPr>
          <p:cNvPr id="163844" name="Freeform 4"/>
          <p:cNvSpPr>
            <a:spLocks/>
          </p:cNvSpPr>
          <p:nvPr/>
        </p:nvSpPr>
        <p:spPr bwMode="auto">
          <a:xfrm>
            <a:off x="1328292" y="3177853"/>
            <a:ext cx="4276204" cy="696516"/>
          </a:xfrm>
          <a:custGeom>
            <a:avLst/>
            <a:gdLst/>
            <a:ahLst/>
            <a:cxnLst>
              <a:cxn ang="0">
                <a:pos x="0" y="0"/>
              </a:cxn>
              <a:cxn ang="0">
                <a:pos x="1972" y="3051"/>
              </a:cxn>
              <a:cxn ang="0">
                <a:pos x="3736" y="1722"/>
              </a:cxn>
              <a:cxn ang="0">
                <a:pos x="5717" y="2706"/>
              </a:cxn>
              <a:cxn ang="0">
                <a:pos x="7697" y="8118"/>
              </a:cxn>
              <a:cxn ang="0">
                <a:pos x="9726" y="11169"/>
              </a:cxn>
              <a:cxn ang="0">
                <a:pos x="11706" y="13186"/>
              </a:cxn>
              <a:cxn ang="0">
                <a:pos x="13743" y="15548"/>
              </a:cxn>
              <a:cxn ang="0">
                <a:pos x="15667" y="17565"/>
              </a:cxn>
              <a:cxn ang="0">
                <a:pos x="17479" y="18894"/>
              </a:cxn>
              <a:cxn ang="0">
                <a:pos x="19676" y="19583"/>
              </a:cxn>
              <a:cxn ang="0">
                <a:pos x="21600" y="21600"/>
              </a:cxn>
            </a:cxnLst>
            <a:rect l="0" t="0" r="r" b="b"/>
            <a:pathLst>
              <a:path w="21600" h="21600">
                <a:moveTo>
                  <a:pt x="0" y="0"/>
                </a:moveTo>
                <a:lnTo>
                  <a:pt x="1972" y="3051"/>
                </a:lnTo>
                <a:lnTo>
                  <a:pt x="3736" y="1722"/>
                </a:lnTo>
                <a:lnTo>
                  <a:pt x="5717" y="2706"/>
                </a:lnTo>
                <a:lnTo>
                  <a:pt x="7697" y="8118"/>
                </a:lnTo>
                <a:lnTo>
                  <a:pt x="9726" y="11169"/>
                </a:lnTo>
                <a:lnTo>
                  <a:pt x="11706" y="13186"/>
                </a:lnTo>
                <a:lnTo>
                  <a:pt x="13743" y="15548"/>
                </a:lnTo>
                <a:lnTo>
                  <a:pt x="15667" y="17565"/>
                </a:lnTo>
                <a:lnTo>
                  <a:pt x="17479" y="18894"/>
                </a:lnTo>
                <a:lnTo>
                  <a:pt x="19676" y="19583"/>
                </a:lnTo>
                <a:lnTo>
                  <a:pt x="21600" y="21600"/>
                </a:lnTo>
              </a:path>
            </a:pathLst>
          </a:custGeom>
          <a:noFill/>
          <a:ln w="38100" cap="flat">
            <a:solidFill>
              <a:srgbClr val="FFFF99"/>
            </a:solidFill>
            <a:prstDash val="solid"/>
            <a:round/>
            <a:headEnd type="none" w="med" len="med"/>
            <a:tailEnd type="none" w="med" len="med"/>
          </a:ln>
        </p:spPr>
        <p:txBody>
          <a:bodyPr lIns="0" tIns="0" rIns="0" bIns="0"/>
          <a:lstStyle/>
          <a:p>
            <a:endParaRPr lang="en-US"/>
          </a:p>
        </p:txBody>
      </p:sp>
      <p:sp>
        <p:nvSpPr>
          <p:cNvPr id="163845" name="Freeform 5"/>
          <p:cNvSpPr>
            <a:spLocks/>
          </p:cNvSpPr>
          <p:nvPr/>
        </p:nvSpPr>
        <p:spPr bwMode="auto">
          <a:xfrm>
            <a:off x="1328292" y="4188024"/>
            <a:ext cx="4276204" cy="651867"/>
          </a:xfrm>
          <a:custGeom>
            <a:avLst/>
            <a:gdLst/>
            <a:ahLst/>
            <a:cxnLst>
              <a:cxn ang="0">
                <a:pos x="0" y="21600"/>
              </a:cxn>
              <a:cxn ang="0">
                <a:pos x="2029" y="18026"/>
              </a:cxn>
              <a:cxn ang="0">
                <a:pos x="3736" y="15504"/>
              </a:cxn>
              <a:cxn ang="0">
                <a:pos x="5821" y="14768"/>
              </a:cxn>
              <a:cxn ang="0">
                <a:pos x="7697" y="11509"/>
              </a:cxn>
              <a:cxn ang="0">
                <a:pos x="9621" y="8304"/>
              </a:cxn>
              <a:cxn ang="0">
                <a:pos x="11650" y="8987"/>
              </a:cxn>
              <a:cxn ang="0">
                <a:pos x="13743" y="6149"/>
              </a:cxn>
              <a:cxn ang="0">
                <a:pos x="15779" y="5413"/>
              </a:cxn>
              <a:cxn ang="0">
                <a:pos x="17703" y="3626"/>
              </a:cxn>
              <a:cxn ang="0">
                <a:pos x="19628" y="2155"/>
              </a:cxn>
              <a:cxn ang="0">
                <a:pos x="21600" y="0"/>
              </a:cxn>
            </a:cxnLst>
            <a:rect l="0" t="0" r="r" b="b"/>
            <a:pathLst>
              <a:path w="21600" h="21600">
                <a:moveTo>
                  <a:pt x="0" y="21600"/>
                </a:moveTo>
                <a:lnTo>
                  <a:pt x="2029" y="18026"/>
                </a:lnTo>
                <a:lnTo>
                  <a:pt x="3736" y="15504"/>
                </a:lnTo>
                <a:lnTo>
                  <a:pt x="5821" y="14768"/>
                </a:lnTo>
                <a:lnTo>
                  <a:pt x="7697" y="11509"/>
                </a:lnTo>
                <a:lnTo>
                  <a:pt x="9621" y="8304"/>
                </a:lnTo>
                <a:lnTo>
                  <a:pt x="11650" y="8987"/>
                </a:lnTo>
                <a:lnTo>
                  <a:pt x="13743" y="6149"/>
                </a:lnTo>
                <a:lnTo>
                  <a:pt x="15779" y="5413"/>
                </a:lnTo>
                <a:lnTo>
                  <a:pt x="17703" y="3626"/>
                </a:lnTo>
                <a:lnTo>
                  <a:pt x="19628" y="2155"/>
                </a:lnTo>
                <a:lnTo>
                  <a:pt x="21600" y="0"/>
                </a:lnTo>
              </a:path>
            </a:pathLst>
          </a:custGeom>
          <a:noFill/>
          <a:ln w="38100" cap="flat">
            <a:solidFill>
              <a:srgbClr val="FF0000"/>
            </a:solidFill>
            <a:prstDash val="dash"/>
            <a:round/>
            <a:headEnd type="none" w="med" len="med"/>
            <a:tailEnd type="none" w="med" len="med"/>
          </a:ln>
        </p:spPr>
        <p:txBody>
          <a:bodyPr lIns="0" tIns="0" rIns="0" bIns="0"/>
          <a:lstStyle/>
          <a:p>
            <a:endParaRPr lang="en-US"/>
          </a:p>
        </p:txBody>
      </p:sp>
      <p:sp>
        <p:nvSpPr>
          <p:cNvPr id="163846" name="Line 6"/>
          <p:cNvSpPr>
            <a:spLocks noChangeShapeType="1"/>
          </p:cNvSpPr>
          <p:nvPr/>
        </p:nvSpPr>
        <p:spPr bwMode="auto">
          <a:xfrm rot="10800000" flipH="1">
            <a:off x="5595566" y="3964781"/>
            <a:ext cx="2046014" cy="232172"/>
          </a:xfrm>
          <a:prstGeom prst="line">
            <a:avLst/>
          </a:prstGeom>
          <a:noFill/>
          <a:ln w="38100" cap="rnd">
            <a:solidFill>
              <a:srgbClr val="FF0000"/>
            </a:solidFill>
            <a:prstDash val="sysDot"/>
            <a:round/>
            <a:headEnd type="none" w="med" len="med"/>
            <a:tailEnd type="none" w="med" len="med"/>
          </a:ln>
        </p:spPr>
        <p:txBody>
          <a:bodyPr lIns="0" tIns="0" rIns="0" bIns="0"/>
          <a:lstStyle/>
          <a:p>
            <a:endParaRPr lang="en-US"/>
          </a:p>
        </p:txBody>
      </p:sp>
      <p:sp>
        <p:nvSpPr>
          <p:cNvPr id="163847" name="Line 7"/>
          <p:cNvSpPr>
            <a:spLocks noChangeShapeType="1"/>
          </p:cNvSpPr>
          <p:nvPr/>
        </p:nvSpPr>
        <p:spPr bwMode="auto">
          <a:xfrm>
            <a:off x="5615657" y="3874368"/>
            <a:ext cx="2025923" cy="164083"/>
          </a:xfrm>
          <a:prstGeom prst="line">
            <a:avLst/>
          </a:prstGeom>
          <a:noFill/>
          <a:ln w="38100" cap="rnd">
            <a:solidFill>
              <a:srgbClr val="FFFF99"/>
            </a:solidFill>
            <a:prstDash val="sysDot"/>
            <a:round/>
            <a:headEnd type="none" w="med" len="med"/>
            <a:tailEnd type="none" w="med" len="med"/>
          </a:ln>
        </p:spPr>
        <p:txBody>
          <a:bodyPr lIns="0" tIns="0" rIns="0" bIns="0"/>
          <a:lstStyle/>
          <a:p>
            <a:endParaRPr lang="en-US"/>
          </a:p>
        </p:txBody>
      </p:sp>
      <p:sp>
        <p:nvSpPr>
          <p:cNvPr id="163848" name="Freeform 8"/>
          <p:cNvSpPr>
            <a:spLocks/>
          </p:cNvSpPr>
          <p:nvPr/>
        </p:nvSpPr>
        <p:spPr bwMode="auto">
          <a:xfrm>
            <a:off x="1336105" y="2205633"/>
            <a:ext cx="6474023" cy="3363144"/>
          </a:xfrm>
          <a:custGeom>
            <a:avLst/>
            <a:gdLst/>
            <a:ahLst/>
            <a:cxnLst>
              <a:cxn ang="0">
                <a:pos x="0" y="0"/>
              </a:cxn>
              <a:cxn ang="0">
                <a:pos x="0" y="21600"/>
              </a:cxn>
              <a:cxn ang="0">
                <a:pos x="21600" y="21600"/>
              </a:cxn>
            </a:cxnLst>
            <a:rect l="0" t="0" r="r" b="b"/>
            <a:pathLst>
              <a:path w="21600" h="21600">
                <a:moveTo>
                  <a:pt x="0" y="0"/>
                </a:moveTo>
                <a:lnTo>
                  <a:pt x="0" y="21600"/>
                </a:lnTo>
                <a:lnTo>
                  <a:pt x="21600" y="21600"/>
                </a:lnTo>
              </a:path>
            </a:pathLst>
          </a:cu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49" name="Rectangle 9"/>
          <p:cNvSpPr>
            <a:spLocks/>
          </p:cNvSpPr>
          <p:nvPr/>
        </p:nvSpPr>
        <p:spPr bwMode="auto">
          <a:xfrm>
            <a:off x="1124441" y="2068339"/>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80</a:t>
            </a:r>
          </a:p>
        </p:txBody>
      </p:sp>
      <p:sp>
        <p:nvSpPr>
          <p:cNvPr id="163850" name="Rectangle 10"/>
          <p:cNvSpPr>
            <a:spLocks/>
          </p:cNvSpPr>
          <p:nvPr/>
        </p:nvSpPr>
        <p:spPr bwMode="auto">
          <a:xfrm>
            <a:off x="1269341" y="5425902"/>
            <a:ext cx="142667"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0</a:t>
            </a:r>
          </a:p>
        </p:txBody>
      </p:sp>
      <p:sp>
        <p:nvSpPr>
          <p:cNvPr id="163851" name="Line 11"/>
          <p:cNvSpPr>
            <a:spLocks noChangeShapeType="1"/>
          </p:cNvSpPr>
          <p:nvPr/>
        </p:nvSpPr>
        <p:spPr bwMode="auto">
          <a:xfrm>
            <a:off x="1226717" y="2205633"/>
            <a:ext cx="108272"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52" name="Line 12"/>
          <p:cNvSpPr>
            <a:spLocks noChangeShapeType="1"/>
          </p:cNvSpPr>
          <p:nvPr/>
        </p:nvSpPr>
        <p:spPr bwMode="auto">
          <a:xfrm>
            <a:off x="1226717" y="5565428"/>
            <a:ext cx="108272"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53" name="Rectangle 13"/>
          <p:cNvSpPr>
            <a:spLocks/>
          </p:cNvSpPr>
          <p:nvPr/>
        </p:nvSpPr>
        <p:spPr bwMode="auto">
          <a:xfrm>
            <a:off x="1124441" y="2906613"/>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60</a:t>
            </a:r>
          </a:p>
        </p:txBody>
      </p:sp>
      <p:sp>
        <p:nvSpPr>
          <p:cNvPr id="163854" name="Line 14"/>
          <p:cNvSpPr>
            <a:spLocks noChangeShapeType="1"/>
          </p:cNvSpPr>
          <p:nvPr/>
        </p:nvSpPr>
        <p:spPr bwMode="auto">
          <a:xfrm>
            <a:off x="1226717" y="3045023"/>
            <a:ext cx="108272"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55" name="Rectangle 15"/>
          <p:cNvSpPr>
            <a:spLocks/>
          </p:cNvSpPr>
          <p:nvPr/>
        </p:nvSpPr>
        <p:spPr bwMode="auto">
          <a:xfrm>
            <a:off x="1090539"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2000</a:t>
            </a:r>
          </a:p>
        </p:txBody>
      </p:sp>
      <p:sp>
        <p:nvSpPr>
          <p:cNvPr id="163856" name="Rectangle 16"/>
          <p:cNvSpPr>
            <a:spLocks/>
          </p:cNvSpPr>
          <p:nvPr/>
        </p:nvSpPr>
        <p:spPr bwMode="auto">
          <a:xfrm>
            <a:off x="1124441" y="4585395"/>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20</a:t>
            </a:r>
          </a:p>
        </p:txBody>
      </p:sp>
      <p:sp>
        <p:nvSpPr>
          <p:cNvPr id="163857" name="Line 17"/>
          <p:cNvSpPr>
            <a:spLocks noChangeShapeType="1"/>
          </p:cNvSpPr>
          <p:nvPr/>
        </p:nvSpPr>
        <p:spPr bwMode="auto">
          <a:xfrm>
            <a:off x="1226717" y="4724922"/>
            <a:ext cx="108272"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58" name="Rectangle 18"/>
          <p:cNvSpPr>
            <a:spLocks/>
          </p:cNvSpPr>
          <p:nvPr/>
        </p:nvSpPr>
        <p:spPr bwMode="auto">
          <a:xfrm>
            <a:off x="1124441" y="3750469"/>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40</a:t>
            </a:r>
          </a:p>
        </p:txBody>
      </p:sp>
      <p:sp>
        <p:nvSpPr>
          <p:cNvPr id="163859" name="Line 19"/>
          <p:cNvSpPr>
            <a:spLocks noChangeShapeType="1"/>
          </p:cNvSpPr>
          <p:nvPr/>
        </p:nvSpPr>
        <p:spPr bwMode="auto">
          <a:xfrm>
            <a:off x="1226717" y="3887763"/>
            <a:ext cx="108272"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60" name="Rectangle 20"/>
          <p:cNvSpPr>
            <a:spLocks/>
          </p:cNvSpPr>
          <p:nvPr/>
        </p:nvSpPr>
        <p:spPr bwMode="auto">
          <a:xfrm>
            <a:off x="7446243"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2008</a:t>
            </a:r>
          </a:p>
        </p:txBody>
      </p:sp>
      <p:sp>
        <p:nvSpPr>
          <p:cNvPr id="163861" name="Line 21"/>
          <p:cNvSpPr>
            <a:spLocks noChangeShapeType="1"/>
          </p:cNvSpPr>
          <p:nvPr/>
        </p:nvSpPr>
        <p:spPr bwMode="auto">
          <a:xfrm rot="10800000" flipH="1">
            <a:off x="1337220" y="5573242"/>
            <a:ext cx="1117"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62" name="Line 22"/>
          <p:cNvSpPr>
            <a:spLocks noChangeShapeType="1"/>
          </p:cNvSpPr>
          <p:nvPr/>
        </p:nvSpPr>
        <p:spPr bwMode="auto">
          <a:xfrm rot="10800000" flipH="1">
            <a:off x="7689578" y="5573242"/>
            <a:ext cx="1116"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63" name="Rectangle 23"/>
          <p:cNvSpPr>
            <a:spLocks/>
          </p:cNvSpPr>
          <p:nvPr/>
        </p:nvSpPr>
        <p:spPr bwMode="auto">
          <a:xfrm>
            <a:off x="599406" y="1865189"/>
            <a:ext cx="2960747" cy="369332"/>
          </a:xfrm>
          <a:prstGeom prst="rect">
            <a:avLst/>
          </a:prstGeom>
          <a:noFill/>
          <a:ln w="28575" cap="flat">
            <a:noFill/>
            <a:miter lim="800000"/>
            <a:headEnd type="none" w="med" len="med"/>
            <a:tailEnd type="none" w="med" len="med"/>
          </a:ln>
        </p:spPr>
        <p:txBody>
          <a:bodyPr wrap="none" lIns="0" tIns="0" rIns="0" bIns="0" anchor="b">
            <a:spAutoFit/>
          </a:bodyPr>
          <a:lstStyle/>
          <a:p>
            <a:r>
              <a:rPr lang="en-US" sz="2400" dirty="0">
                <a:latin typeface="Arial" charset="0"/>
                <a:cs typeface="Arial" charset="0"/>
                <a:sym typeface="Arial" charset="0"/>
              </a:rPr>
              <a:t>Percent of all patients</a:t>
            </a:r>
          </a:p>
        </p:txBody>
      </p:sp>
      <p:sp>
        <p:nvSpPr>
          <p:cNvPr id="163864" name="Rectangle 24"/>
          <p:cNvSpPr>
            <a:spLocks/>
          </p:cNvSpPr>
          <p:nvPr/>
        </p:nvSpPr>
        <p:spPr bwMode="auto">
          <a:xfrm>
            <a:off x="4304109" y="5922615"/>
            <a:ext cx="622542" cy="369332"/>
          </a:xfrm>
          <a:prstGeom prst="rect">
            <a:avLst/>
          </a:prstGeom>
          <a:noFill/>
          <a:ln w="9525" cap="flat">
            <a:noFill/>
            <a:miter lim="800000"/>
            <a:headEnd type="none" w="med" len="med"/>
            <a:tailEnd type="none" w="med" len="med"/>
          </a:ln>
        </p:spPr>
        <p:txBody>
          <a:bodyPr wrap="none" lIns="0" tIns="0" rIns="0" bIns="0">
            <a:spAutoFit/>
          </a:bodyPr>
          <a:lstStyle/>
          <a:p>
            <a:pPr algn="ctr"/>
            <a:r>
              <a:rPr lang="en-US" sz="2400" dirty="0">
                <a:latin typeface="Arial" charset="0"/>
                <a:cs typeface="Arial" charset="0"/>
                <a:sym typeface="Arial" charset="0"/>
              </a:rPr>
              <a:t>Year</a:t>
            </a:r>
          </a:p>
        </p:txBody>
      </p:sp>
      <p:sp>
        <p:nvSpPr>
          <p:cNvPr id="163865" name="Rectangle 25"/>
          <p:cNvSpPr>
            <a:spLocks/>
          </p:cNvSpPr>
          <p:nvPr/>
        </p:nvSpPr>
        <p:spPr bwMode="auto">
          <a:xfrm>
            <a:off x="1885280"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2001</a:t>
            </a:r>
          </a:p>
        </p:txBody>
      </p:sp>
      <p:sp>
        <p:nvSpPr>
          <p:cNvPr id="163866" name="Line 26"/>
          <p:cNvSpPr>
            <a:spLocks noChangeShapeType="1"/>
          </p:cNvSpPr>
          <p:nvPr/>
        </p:nvSpPr>
        <p:spPr bwMode="auto">
          <a:xfrm rot="10800000" flipH="1">
            <a:off x="2101826" y="5573242"/>
            <a:ext cx="1116"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67" name="Rectangle 27"/>
          <p:cNvSpPr>
            <a:spLocks/>
          </p:cNvSpPr>
          <p:nvPr/>
        </p:nvSpPr>
        <p:spPr bwMode="auto">
          <a:xfrm>
            <a:off x="2678907"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2002</a:t>
            </a:r>
          </a:p>
        </p:txBody>
      </p:sp>
      <p:sp>
        <p:nvSpPr>
          <p:cNvPr id="163868" name="Line 28"/>
          <p:cNvSpPr>
            <a:spLocks noChangeShapeType="1"/>
          </p:cNvSpPr>
          <p:nvPr/>
        </p:nvSpPr>
        <p:spPr bwMode="auto">
          <a:xfrm rot="10800000" flipH="1">
            <a:off x="2897683" y="5573242"/>
            <a:ext cx="1117"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69" name="Rectangle 29"/>
          <p:cNvSpPr>
            <a:spLocks/>
          </p:cNvSpPr>
          <p:nvPr/>
        </p:nvSpPr>
        <p:spPr bwMode="auto">
          <a:xfrm>
            <a:off x="3470300"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2003</a:t>
            </a:r>
          </a:p>
        </p:txBody>
      </p:sp>
      <p:sp>
        <p:nvSpPr>
          <p:cNvPr id="163870" name="Line 30"/>
          <p:cNvSpPr>
            <a:spLocks noChangeShapeType="1"/>
          </p:cNvSpPr>
          <p:nvPr/>
        </p:nvSpPr>
        <p:spPr bwMode="auto">
          <a:xfrm rot="10800000" flipH="1">
            <a:off x="3696890" y="5573242"/>
            <a:ext cx="1117"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71" name="Rectangle 31"/>
          <p:cNvSpPr>
            <a:spLocks/>
          </p:cNvSpPr>
          <p:nvPr/>
        </p:nvSpPr>
        <p:spPr bwMode="auto">
          <a:xfrm>
            <a:off x="4268391"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2004</a:t>
            </a:r>
          </a:p>
        </p:txBody>
      </p:sp>
      <p:sp>
        <p:nvSpPr>
          <p:cNvPr id="163872" name="Line 32"/>
          <p:cNvSpPr>
            <a:spLocks noChangeShapeType="1"/>
          </p:cNvSpPr>
          <p:nvPr/>
        </p:nvSpPr>
        <p:spPr bwMode="auto">
          <a:xfrm rot="10800000" flipH="1">
            <a:off x="4491633" y="5573242"/>
            <a:ext cx="1117"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73" name="Rectangle 33"/>
          <p:cNvSpPr>
            <a:spLocks/>
          </p:cNvSpPr>
          <p:nvPr/>
        </p:nvSpPr>
        <p:spPr bwMode="auto">
          <a:xfrm>
            <a:off x="5059784"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2005</a:t>
            </a:r>
          </a:p>
        </p:txBody>
      </p:sp>
      <p:sp>
        <p:nvSpPr>
          <p:cNvPr id="163874" name="Line 34"/>
          <p:cNvSpPr>
            <a:spLocks noChangeShapeType="1"/>
          </p:cNvSpPr>
          <p:nvPr/>
        </p:nvSpPr>
        <p:spPr bwMode="auto">
          <a:xfrm rot="10800000" flipH="1">
            <a:off x="5294189" y="5573242"/>
            <a:ext cx="1116"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75" name="Rectangle 35"/>
          <p:cNvSpPr>
            <a:spLocks/>
          </p:cNvSpPr>
          <p:nvPr/>
        </p:nvSpPr>
        <p:spPr bwMode="auto">
          <a:xfrm>
            <a:off x="6651502"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2007</a:t>
            </a:r>
          </a:p>
        </p:txBody>
      </p:sp>
      <p:sp>
        <p:nvSpPr>
          <p:cNvPr id="163876" name="Line 36"/>
          <p:cNvSpPr>
            <a:spLocks noChangeShapeType="1"/>
          </p:cNvSpPr>
          <p:nvPr/>
        </p:nvSpPr>
        <p:spPr bwMode="auto">
          <a:xfrm rot="10800000" flipH="1">
            <a:off x="6890371" y="5573242"/>
            <a:ext cx="1116"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3877" name="Rectangle 37"/>
          <p:cNvSpPr>
            <a:spLocks/>
          </p:cNvSpPr>
          <p:nvPr/>
        </p:nvSpPr>
        <p:spPr bwMode="auto">
          <a:xfrm>
            <a:off x="5857875" y="5569893"/>
            <a:ext cx="570669" cy="307777"/>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2006</a:t>
            </a:r>
          </a:p>
        </p:txBody>
      </p:sp>
      <p:sp>
        <p:nvSpPr>
          <p:cNvPr id="163878" name="Line 38"/>
          <p:cNvSpPr>
            <a:spLocks noChangeShapeType="1"/>
          </p:cNvSpPr>
          <p:nvPr/>
        </p:nvSpPr>
        <p:spPr bwMode="auto">
          <a:xfrm rot="10800000" flipH="1">
            <a:off x="6092279" y="5582172"/>
            <a:ext cx="1117" cy="10827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49" descr="http://www.hdcn.com/symp/11ada/11ada_mar/slide2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50" descr="http://www.hdcn.com/symp/11ada/11ada_mar/slide2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51" descr="http://www.hdcn.com/symp/11ada/11ada_mar/slide2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52" descr="http://www.hdcn.com/symp/11ada/11ada_mar/slide2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53" descr="http://www.hdcn.com/symp/11ada/11ada_mar/slide2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54" descr="http://www.hdcn.com/symp/11ada/11ada_mar/slide2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158" descr="http://www.hdcn.com/symp/11ada/11ada_yee/slide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159" descr="http://www.hdcn.com/symp/11ada/11ada_yee/slide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160" descr="http://www.hdcn.com/symp/11ada/11ada_yee/slide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161" descr="http://www.hdcn.com/symp/11ada/11ada_yee/slide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30" descr="http://www.hdcn.com/symp/11ada/11ada_mar/slide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162" descr="http://www.hdcn.com/symp/11ada/11ada_yee/slide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164" descr="http://www.hdcn.com/symp/11ada/11ada_yee/slide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165" descr="http://www.hdcn.com/symp/11ada/11ada_yee/slide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166" descr="http://www.hdcn.com/symp/11ada/11ada_yee/slide1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9938" name="Picture 168" descr="http://www.hdcn.com/symp/11ada/11ada_yee/slide1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169" descr="http://www.hdcn.com/symp/11ada/11ada_yee/slide1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170" descr="http://www.hdcn.com/symp/11ada/11ada_yee/slide1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171" descr="http://www.hdcn.com/symp/11ada/11ada_yee/slide1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172" descr="http://www.hdcn.com/symp/11ada/11ada_yee/slide1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173" descr="http://www.hdcn.com/symp/11ada/11ada_yee/slide1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31" descr="http://www.hdcn.com/symp/11ada/11ada_mar/slide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174" descr="http://www.hdcn.com/symp/11ada/11ada_yee/slide1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175" descr="http://www.hdcn.com/symp/11ada/11ada_yee/slide2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176" descr="http://www.hdcn.com/symp/11ada/11ada_yee/slide2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177" descr="http://www.hdcn.com/symp/11ada/11ada_yee/slide2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178" descr="http://www.hdcn.com/symp/11ada/11ada_yee/slide23.gif"/>
          <p:cNvPicPr>
            <a:picLocks noChangeAspect="1" noChangeArrowheads="1"/>
          </p:cNvPicPr>
          <p:nvPr/>
        </p:nvPicPr>
        <p:blipFill>
          <a:blip r:embed="rId2" cstate="print"/>
          <a:srcRect/>
          <a:stretch>
            <a:fillRect/>
          </a:stretch>
        </p:blipFill>
        <p:spPr bwMode="auto">
          <a:xfrm>
            <a:off x="0" y="0"/>
            <a:ext cx="9144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179" descr="http://www.hdcn.com/symp/11ada/11ada_yee/slide2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180" descr="http://www.hdcn.com/symp/11ada/11ada_yee/slide2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181" descr="http://www.hdcn.com/symp/11ada/11ada_yee/slide2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182" descr="http://www.hdcn.com/symp/11ada/11ada_yee/slide27.gif"/>
          <p:cNvPicPr>
            <a:picLocks noChangeAspect="1" noChangeArrowheads="1"/>
          </p:cNvPicPr>
          <p:nvPr/>
        </p:nvPicPr>
        <p:blipFill>
          <a:blip r:embed="rId2" cstate="print"/>
          <a:srcRect/>
          <a:stretch>
            <a:fillRect/>
          </a:stretch>
        </p:blipFill>
        <p:spPr bwMode="auto">
          <a:xfrm>
            <a:off x="0" y="0"/>
            <a:ext cx="91440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183" descr="http://www.hdcn.com/symp/11ada/11ada_yee/slide2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32" descr="http://www.hdcn.com/symp/11ada/11ada_mar/slide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184" descr="http://www.hdcn.com/symp/11ada/11ada_yee/slide2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185" descr="http://www.hdcn.com/symp/11ada/11ada_yee/slide3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186" descr="http://www.hdcn.com/symp/11ada/11ada_yee/slide3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187" descr="http://www.hdcn.com/symp/11ada/11ada_yee/slide3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300" descr="http://www.hdcn.com/symp/11ada/11ada_mol/slide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301" descr="http://www.hdcn.com/symp/11ada/11ada_mol/slide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302" descr="http://www.hdcn.com/symp/11ada/11ada_mol/slide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303" descr="http://www.hdcn.com/symp/11ada/11ada_mol/slide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304" descr="http://www.hdcn.com/symp/11ada/11ada_mol/slide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305" descr="http://www.hdcn.com/symp/11ada/11ada_mol/slide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40" descr="http://www.hdcn.com/symp/11ada/11ada_mar/slide1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306" descr="http://www.hdcn.com/symp/11ada/11ada_mol/slide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307" descr="http://www.hdcn.com/symp/11ada/11ada_mol/slide1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308" descr="http://www.hdcn.com/symp/11ada/11ada_mol/slide1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309" descr="http://www.hdcn.com/symp/11ada/11ada_mol/slide1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310" descr="http://www.hdcn.com/symp/11ada/11ada_mol/slide1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311" descr="http://www.hdcn.com/symp/11ada/11ada_mol/slide1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312" descr="http://www.hdcn.com/symp/11ada/11ada_mol/slide1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313" descr="http://www.hdcn.com/symp/11ada/11ada_mol/slide1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189442"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pic>
        <p:nvPicPr>
          <p:cNvPr id="189443" name="Picture 3"/>
          <p:cNvPicPr>
            <a:picLocks noChangeArrowheads="1"/>
          </p:cNvPicPr>
          <p:nvPr/>
        </p:nvPicPr>
        <p:blipFill>
          <a:blip r:embed="rId2" cstate="print"/>
          <a:srcRect/>
          <a:stretch>
            <a:fillRect/>
          </a:stretch>
        </p:blipFill>
        <p:spPr bwMode="auto">
          <a:xfrm>
            <a:off x="169664" y="3536156"/>
            <a:ext cx="8768953" cy="2071688"/>
          </a:xfrm>
          <a:prstGeom prst="rect">
            <a:avLst/>
          </a:prstGeom>
          <a:noFill/>
          <a:ln w="12700" cap="flat">
            <a:noFill/>
            <a:miter lim="800000"/>
            <a:headEnd/>
            <a:tailEnd/>
          </a:ln>
        </p:spPr>
      </p:pic>
      <p:pic>
        <p:nvPicPr>
          <p:cNvPr id="189444" name="Picture 4"/>
          <p:cNvPicPr>
            <a:picLocks noChangeArrowheads="1"/>
          </p:cNvPicPr>
          <p:nvPr/>
        </p:nvPicPr>
        <p:blipFill>
          <a:blip r:embed="rId3" cstate="print"/>
          <a:srcRect/>
          <a:stretch>
            <a:fillRect/>
          </a:stretch>
        </p:blipFill>
        <p:spPr bwMode="auto">
          <a:xfrm>
            <a:off x="51346" y="668611"/>
            <a:ext cx="9317013" cy="1760264"/>
          </a:xfrm>
          <a:prstGeom prst="rect">
            <a:avLst/>
          </a:prstGeom>
          <a:noFill/>
          <a:ln w="12700" cap="flat">
            <a:noFill/>
            <a:miter lim="800000"/>
            <a:headEnd/>
            <a:tailEnd/>
          </a:ln>
        </p:spPr>
      </p:pic>
      <p:pic>
        <p:nvPicPr>
          <p:cNvPr id="189445" name="Picture 5"/>
          <p:cNvPicPr>
            <a:picLocks noChangeArrowheads="1"/>
          </p:cNvPicPr>
          <p:nvPr/>
        </p:nvPicPr>
        <p:blipFill>
          <a:blip r:embed="rId4" cstate="print"/>
          <a:srcRect/>
          <a:stretch>
            <a:fillRect/>
          </a:stretch>
        </p:blipFill>
        <p:spPr bwMode="auto">
          <a:xfrm>
            <a:off x="4632275" y="6036469"/>
            <a:ext cx="3814093" cy="660797"/>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1"/>
          <p:cNvPicPr>
            <a:picLocks noChangeArrowheads="1"/>
          </p:cNvPicPr>
          <p:nvPr/>
        </p:nvPicPr>
        <p:blipFill>
          <a:blip r:embed="rId2" cstate="print"/>
          <a:srcRect/>
          <a:stretch>
            <a:fillRect/>
          </a:stretch>
        </p:blipFill>
        <p:spPr bwMode="auto">
          <a:xfrm>
            <a:off x="1259086" y="1"/>
            <a:ext cx="6634758" cy="1430982"/>
          </a:xfrm>
          <a:prstGeom prst="rect">
            <a:avLst/>
          </a:prstGeom>
          <a:noFill/>
          <a:ln w="12700" cap="flat">
            <a:noFill/>
            <a:miter lim="800000"/>
            <a:headEnd/>
            <a:tailEnd/>
          </a:ln>
        </p:spPr>
      </p:pic>
      <p:pic>
        <p:nvPicPr>
          <p:cNvPr id="190466" name="Picture 2"/>
          <p:cNvPicPr>
            <a:picLocks noChangeArrowheads="1"/>
          </p:cNvPicPr>
          <p:nvPr/>
        </p:nvPicPr>
        <p:blipFill>
          <a:blip r:embed="rId3" cstate="print"/>
          <a:srcRect/>
          <a:stretch>
            <a:fillRect/>
          </a:stretch>
        </p:blipFill>
        <p:spPr bwMode="auto">
          <a:xfrm>
            <a:off x="404068" y="3759398"/>
            <a:ext cx="8224242" cy="1598414"/>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Grp="1" noChangeArrowheads="1"/>
          </p:cNvSpPr>
          <p:nvPr>
            <p:ph type="title"/>
          </p:nvPr>
        </p:nvSpPr>
        <p:spPr>
          <a:ln/>
        </p:spPr>
        <p:txBody>
          <a:bodyPr/>
          <a:lstStyle/>
          <a:p>
            <a:endParaRPr lang="en-US"/>
          </a:p>
        </p:txBody>
      </p:sp>
      <p:pic>
        <p:nvPicPr>
          <p:cNvPr id="171010" name="Picture 2"/>
          <p:cNvPicPr>
            <a:picLocks noChangeArrowheads="1"/>
          </p:cNvPicPr>
          <p:nvPr/>
        </p:nvPicPr>
        <p:blipFill>
          <a:blip r:embed="rId2" cstate="print"/>
          <a:srcRect/>
          <a:stretch>
            <a:fillRect/>
          </a:stretch>
        </p:blipFill>
        <p:spPr bwMode="auto">
          <a:xfrm>
            <a:off x="-8930" y="571500"/>
            <a:ext cx="9121676" cy="5554266"/>
          </a:xfrm>
          <a:prstGeom prst="rect">
            <a:avLst/>
          </a:prstGeom>
          <a:solidFill>
            <a:srgbClr val="00B0F0"/>
          </a:solidFill>
          <a:ln w="9525" cap="flat">
            <a:solidFill>
              <a:srgbClr val="002060"/>
            </a:solidFill>
            <a:miter lim="800000"/>
            <a:headEnd/>
            <a:tailEnd/>
          </a:ln>
          <a:effectLst>
            <a:outerShdw dist="12700" dir="2700000" algn="ctr" rotWithShape="0">
              <a:schemeClr val="bg2">
                <a:alpha val="75000"/>
              </a:schemeClr>
            </a:outerShdw>
          </a:effectLst>
        </p:spPr>
      </p:pic>
      <p:sp>
        <p:nvSpPr>
          <p:cNvPr id="171011" name="Rectangle 3"/>
          <p:cNvSpPr>
            <a:spLocks/>
          </p:cNvSpPr>
          <p:nvPr/>
        </p:nvSpPr>
        <p:spPr bwMode="auto">
          <a:xfrm>
            <a:off x="4572000" y="6334497"/>
            <a:ext cx="4643438" cy="428625"/>
          </a:xfrm>
          <a:prstGeom prst="rect">
            <a:avLst/>
          </a:prstGeom>
          <a:noFill/>
          <a:ln w="12700" cap="rnd">
            <a:noFill/>
            <a:round/>
            <a:headEnd type="none" w="med" len="med"/>
            <a:tailEnd type="none" w="med" len="med"/>
          </a:ln>
        </p:spPr>
        <p:txBody>
          <a:bodyPr lIns="26788" tIns="26788" rIns="26788" bIns="26788"/>
          <a:lstStyle/>
          <a:p>
            <a:r>
              <a:rPr lang="en-US" sz="2700" dirty="0">
                <a:latin typeface="Arial" charset="0"/>
                <a:cs typeface="Arial" charset="0"/>
                <a:sym typeface="Arial" charset="0"/>
              </a:rPr>
              <a:t>Carl Eric </a:t>
            </a:r>
            <a:r>
              <a:rPr lang="en-US" sz="2700" dirty="0" err="1">
                <a:latin typeface="Arial" charset="0"/>
                <a:cs typeface="Arial" charset="0"/>
                <a:sym typeface="Arial" charset="0"/>
              </a:rPr>
              <a:t>Mogensen</a:t>
            </a:r>
            <a:endParaRPr lang="en-US" sz="2700" dirty="0">
              <a:latin typeface="Arial" charset="0"/>
              <a:cs typeface="Arial" charset="0"/>
              <a:sym typeface="Arial" charset="0"/>
            </a:endParaRPr>
          </a:p>
        </p:txBody>
      </p:sp>
    </p:spTree>
  </p:cSld>
  <p:clrMapOvr>
    <a:masterClrMapping/>
  </p:clrMapOvr>
  <p:transition>
    <p:cover dir="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7890" name="Picture 314" descr="http://www.hdcn.com/symp/11ada/11ada_mol/slide1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315" descr="http://www.hdcn.com/symp/11ada/11ada_mol/slide1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316" descr="http://www.hdcn.com/symp/11ada/11ada_mol/slide1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317" descr="http://www.hdcn.com/symp/11ada/11ada_mol/slide2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318" descr="http://www.hdcn.com/symp/11ada/11ada_mol/slide2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319" descr="http://www.hdcn.com/symp/11ada/11ada_mol/slide2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320" descr="http://www.hdcn.com/symp/11ada/11ada_mol/slide23.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321" descr="http://www.hdcn.com/symp/11ada/11ada_mol/slide2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322" descr="http://www.hdcn.com/symp/11ada/11ada_mol/slide25.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323" descr="http://www.hdcn.com/symp/11ada/11ada_mol/slide2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ChangeArrowheads="1"/>
          </p:cNvSpPr>
          <p:nvPr>
            <p:ph type="title"/>
          </p:nvPr>
        </p:nvSpPr>
        <p:spPr>
          <a:xfrm>
            <a:off x="275705" y="0"/>
            <a:ext cx="8095878" cy="1371600"/>
          </a:xfrm>
          <a:solidFill>
            <a:srgbClr val="00B050"/>
          </a:solidFill>
          <a:ln/>
        </p:spPr>
        <p:txBody>
          <a:bodyPr lIns="0" tIns="0" rIns="912" bIns="0"/>
          <a:lstStyle/>
          <a:p>
            <a:pPr marL="66970"/>
            <a:r>
              <a:rPr lang="en-US" dirty="0"/>
              <a:t>Natural History of Type 2 Diabetic Nephropathy</a:t>
            </a:r>
          </a:p>
        </p:txBody>
      </p:sp>
      <p:grpSp>
        <p:nvGrpSpPr>
          <p:cNvPr id="2" name="Group 58"/>
          <p:cNvGrpSpPr>
            <a:grpSpLocks/>
          </p:cNvGrpSpPr>
          <p:nvPr/>
        </p:nvGrpSpPr>
        <p:grpSpPr bwMode="auto">
          <a:xfrm>
            <a:off x="590476" y="1393032"/>
            <a:ext cx="8018859" cy="4324201"/>
            <a:chOff x="0" y="0"/>
            <a:chExt cx="7184" cy="3874"/>
          </a:xfrm>
        </p:grpSpPr>
        <p:grpSp>
          <p:nvGrpSpPr>
            <p:cNvPr id="3" name="Group 4"/>
            <p:cNvGrpSpPr>
              <a:grpSpLocks/>
            </p:cNvGrpSpPr>
            <p:nvPr/>
          </p:nvGrpSpPr>
          <p:grpSpPr bwMode="auto">
            <a:xfrm>
              <a:off x="308" y="56"/>
              <a:ext cx="6602" cy="315"/>
              <a:chOff x="0" y="0"/>
              <a:chExt cx="6602" cy="315"/>
            </a:xfrm>
          </p:grpSpPr>
          <p:sp>
            <p:nvSpPr>
              <p:cNvPr id="172034" name="Rectangle 2"/>
              <p:cNvSpPr>
                <a:spLocks/>
              </p:cNvSpPr>
              <p:nvPr/>
            </p:nvSpPr>
            <p:spPr bwMode="auto">
              <a:xfrm>
                <a:off x="0" y="0"/>
                <a:ext cx="713" cy="315"/>
              </a:xfrm>
              <a:prstGeom prst="rect">
                <a:avLst/>
              </a:prstGeom>
              <a:solidFill>
                <a:srgbClr val="006462"/>
              </a:solidFill>
              <a:ln w="12700" cap="flat">
                <a:noFill/>
                <a:miter lim="800000"/>
                <a:headEnd type="none" w="med" len="med"/>
                <a:tailEnd type="none" w="med" len="med"/>
              </a:ln>
            </p:spPr>
            <p:txBody>
              <a:bodyPr lIns="0" tIns="0" rIns="0" bIns="0"/>
              <a:lstStyle/>
              <a:p>
                <a:endParaRPr lang="en-US"/>
              </a:p>
            </p:txBody>
          </p:sp>
          <p:sp>
            <p:nvSpPr>
              <p:cNvPr id="172035" name="Rectangle 3"/>
              <p:cNvSpPr>
                <a:spLocks/>
              </p:cNvSpPr>
              <p:nvPr/>
            </p:nvSpPr>
            <p:spPr bwMode="auto">
              <a:xfrm>
                <a:off x="651" y="0"/>
                <a:ext cx="5951" cy="315"/>
              </a:xfrm>
              <a:prstGeom prst="rect">
                <a:avLst/>
              </a:prstGeom>
              <a:solidFill>
                <a:srgbClr val="006462"/>
              </a:solidFill>
              <a:ln w="12700" cap="flat">
                <a:noFill/>
                <a:miter lim="800000"/>
                <a:headEnd type="none" w="med" len="med"/>
                <a:tailEnd type="none" w="med" len="med"/>
              </a:ln>
            </p:spPr>
            <p:txBody>
              <a:bodyPr lIns="0" tIns="0" rIns="0" bIns="0"/>
              <a:lstStyle/>
              <a:p>
                <a:endParaRPr lang="en-US"/>
              </a:p>
            </p:txBody>
          </p:sp>
        </p:grpSp>
        <p:sp>
          <p:nvSpPr>
            <p:cNvPr id="172037" name="Rectangle 5"/>
            <p:cNvSpPr>
              <a:spLocks/>
            </p:cNvSpPr>
            <p:nvPr/>
          </p:nvSpPr>
          <p:spPr bwMode="auto">
            <a:xfrm>
              <a:off x="4262" y="2287"/>
              <a:ext cx="1886" cy="344"/>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38" name="Rectangle 6"/>
            <p:cNvSpPr>
              <a:spLocks/>
            </p:cNvSpPr>
            <p:nvPr/>
          </p:nvSpPr>
          <p:spPr bwMode="auto">
            <a:xfrm>
              <a:off x="4297" y="2234"/>
              <a:ext cx="1920" cy="376"/>
            </a:xfrm>
            <a:prstGeom prst="rect">
              <a:avLst/>
            </a:prstGeom>
            <a:noFill/>
            <a:ln w="12700" cap="flat">
              <a:noFill/>
              <a:miter lim="800000"/>
              <a:headEnd type="none" w="med" len="med"/>
              <a:tailEnd type="none" w="med" len="med"/>
            </a:ln>
          </p:spPr>
          <p:txBody>
            <a:bodyPr lIns="0" tIns="0" rIns="57798" bIns="0"/>
            <a:lstStyle/>
            <a:p>
              <a:pPr marL="40182">
                <a:lnSpc>
                  <a:spcPct val="80000"/>
                </a:lnSpc>
              </a:pPr>
              <a:r>
                <a:rPr lang="en-US" sz="1500" dirty="0">
                  <a:latin typeface="Arial Bold" charset="0"/>
                  <a:cs typeface="Arial Bold" charset="0"/>
                  <a:sym typeface="Arial Bold" charset="0"/>
                </a:rPr>
                <a:t>Rising serum </a:t>
              </a:r>
              <a:br>
                <a:rPr lang="en-US" sz="1500" dirty="0">
                  <a:latin typeface="Arial Bold" charset="0"/>
                  <a:cs typeface="Arial Bold" charset="0"/>
                  <a:sym typeface="Arial Bold" charset="0"/>
                </a:rPr>
              </a:br>
              <a:r>
                <a:rPr lang="en-US" sz="1500" dirty="0" err="1">
                  <a:latin typeface="Arial Bold" charset="0"/>
                  <a:cs typeface="Arial Bold" charset="0"/>
                  <a:sym typeface="Arial Bold" charset="0"/>
                </a:rPr>
                <a:t>creatinine</a:t>
              </a:r>
              <a:r>
                <a:rPr lang="en-US" sz="1500" dirty="0">
                  <a:latin typeface="Arial Bold" charset="0"/>
                  <a:cs typeface="Arial Bold" charset="0"/>
                  <a:sym typeface="Arial Bold" charset="0"/>
                </a:rPr>
                <a:t> levels</a:t>
              </a:r>
            </a:p>
          </p:txBody>
        </p:sp>
        <p:grpSp>
          <p:nvGrpSpPr>
            <p:cNvPr id="4" name="Group 11"/>
            <p:cNvGrpSpPr>
              <a:grpSpLocks/>
            </p:cNvGrpSpPr>
            <p:nvPr/>
          </p:nvGrpSpPr>
          <p:grpSpPr bwMode="auto">
            <a:xfrm>
              <a:off x="3945" y="1912"/>
              <a:ext cx="1886" cy="315"/>
              <a:chOff x="0" y="0"/>
              <a:chExt cx="1886" cy="315"/>
            </a:xfrm>
          </p:grpSpPr>
          <p:sp>
            <p:nvSpPr>
              <p:cNvPr id="172039" name="Rectangle 7"/>
              <p:cNvSpPr>
                <a:spLocks/>
              </p:cNvSpPr>
              <p:nvPr/>
            </p:nvSpPr>
            <p:spPr bwMode="auto">
              <a:xfrm>
                <a:off x="0" y="0"/>
                <a:ext cx="1886"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nvGrpSpPr>
              <p:cNvPr id="5" name="Group 10"/>
              <p:cNvGrpSpPr>
                <a:grpSpLocks/>
              </p:cNvGrpSpPr>
              <p:nvPr/>
            </p:nvGrpSpPr>
            <p:grpSpPr bwMode="auto">
              <a:xfrm>
                <a:off x="412" y="10"/>
                <a:ext cx="1240" cy="264"/>
                <a:chOff x="0" y="0"/>
                <a:chExt cx="1240" cy="264"/>
              </a:xfrm>
            </p:grpSpPr>
            <p:sp>
              <p:nvSpPr>
                <p:cNvPr id="172040" name="Rectangle 8"/>
                <p:cNvSpPr>
                  <a:spLocks/>
                </p:cNvSpPr>
                <p:nvPr/>
              </p:nvSpPr>
              <p:spPr bwMode="auto">
                <a:xfrm>
                  <a:off x="0" y="0"/>
                  <a:ext cx="1208" cy="264"/>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41" name="Rectangle 9"/>
                <p:cNvSpPr>
                  <a:spLocks/>
                </p:cNvSpPr>
                <p:nvPr/>
              </p:nvSpPr>
              <p:spPr bwMode="auto">
                <a:xfrm>
                  <a:off x="0" y="0"/>
                  <a:ext cx="1240"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err="1">
                      <a:latin typeface="Arial Bold" charset="0"/>
                      <a:cs typeface="Arial Bold" charset="0"/>
                      <a:sym typeface="Arial Bold" charset="0"/>
                    </a:rPr>
                    <a:t>Proteinuria</a:t>
                  </a:r>
                  <a:endParaRPr lang="en-US" sz="1500" dirty="0">
                    <a:latin typeface="Arial Bold" charset="0"/>
                    <a:cs typeface="Arial Bold" charset="0"/>
                    <a:sym typeface="Arial Bold" charset="0"/>
                  </a:endParaRPr>
                </a:p>
              </p:txBody>
            </p:sp>
          </p:grpSp>
        </p:grpSp>
        <p:sp>
          <p:nvSpPr>
            <p:cNvPr id="172044" name="Rectangle 12"/>
            <p:cNvSpPr>
              <a:spLocks/>
            </p:cNvSpPr>
            <p:nvPr/>
          </p:nvSpPr>
          <p:spPr bwMode="auto">
            <a:xfrm>
              <a:off x="1000" y="3445"/>
              <a:ext cx="17"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sp>
          <p:nvSpPr>
            <p:cNvPr id="172045" name="Rectangle 13"/>
            <p:cNvSpPr>
              <a:spLocks/>
            </p:cNvSpPr>
            <p:nvPr/>
          </p:nvSpPr>
          <p:spPr bwMode="auto">
            <a:xfrm>
              <a:off x="1846" y="3445"/>
              <a:ext cx="18"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sp>
          <p:nvSpPr>
            <p:cNvPr id="172046" name="Rectangle 14"/>
            <p:cNvSpPr>
              <a:spLocks/>
            </p:cNvSpPr>
            <p:nvPr/>
          </p:nvSpPr>
          <p:spPr bwMode="auto">
            <a:xfrm>
              <a:off x="2605" y="3445"/>
              <a:ext cx="19"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sp>
          <p:nvSpPr>
            <p:cNvPr id="172047" name="Rectangle 15"/>
            <p:cNvSpPr>
              <a:spLocks/>
            </p:cNvSpPr>
            <p:nvPr/>
          </p:nvSpPr>
          <p:spPr bwMode="auto">
            <a:xfrm>
              <a:off x="3720" y="3445"/>
              <a:ext cx="17"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sp>
          <p:nvSpPr>
            <p:cNvPr id="172048" name="Rectangle 16"/>
            <p:cNvSpPr>
              <a:spLocks/>
            </p:cNvSpPr>
            <p:nvPr/>
          </p:nvSpPr>
          <p:spPr bwMode="auto">
            <a:xfrm>
              <a:off x="5327" y="3445"/>
              <a:ext cx="19"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sp>
          <p:nvSpPr>
            <p:cNvPr id="172049" name="Rectangle 17"/>
            <p:cNvSpPr>
              <a:spLocks/>
            </p:cNvSpPr>
            <p:nvPr/>
          </p:nvSpPr>
          <p:spPr bwMode="auto">
            <a:xfrm>
              <a:off x="6897" y="3445"/>
              <a:ext cx="19" cy="44"/>
            </a:xfrm>
            <a:prstGeom prst="rect">
              <a:avLst/>
            </a:prstGeom>
            <a:solidFill>
              <a:srgbClr val="FFFFFF"/>
            </a:solidFill>
            <a:ln w="9525" cap="flat">
              <a:noFill/>
              <a:miter lim="800000"/>
              <a:headEnd type="none" w="med" len="med"/>
              <a:tailEnd type="none" w="med" len="med"/>
            </a:ln>
          </p:spPr>
          <p:txBody>
            <a:bodyPr lIns="0" tIns="0" rIns="0" bIns="0"/>
            <a:lstStyle/>
            <a:p>
              <a:endParaRPr lang="en-US"/>
            </a:p>
          </p:txBody>
        </p:sp>
        <p:grpSp>
          <p:nvGrpSpPr>
            <p:cNvPr id="6" name="Group 22"/>
            <p:cNvGrpSpPr>
              <a:grpSpLocks/>
            </p:cNvGrpSpPr>
            <p:nvPr/>
          </p:nvGrpSpPr>
          <p:grpSpPr bwMode="auto">
            <a:xfrm>
              <a:off x="5021" y="2640"/>
              <a:ext cx="1889" cy="361"/>
              <a:chOff x="0" y="0"/>
              <a:chExt cx="1889" cy="361"/>
            </a:xfrm>
          </p:grpSpPr>
          <p:grpSp>
            <p:nvGrpSpPr>
              <p:cNvPr id="7" name="Group 20"/>
              <p:cNvGrpSpPr>
                <a:grpSpLocks/>
              </p:cNvGrpSpPr>
              <p:nvPr/>
            </p:nvGrpSpPr>
            <p:grpSpPr bwMode="auto">
              <a:xfrm>
                <a:off x="0" y="28"/>
                <a:ext cx="1889" cy="333"/>
                <a:chOff x="0" y="0"/>
                <a:chExt cx="1889" cy="333"/>
              </a:xfrm>
            </p:grpSpPr>
            <p:sp>
              <p:nvSpPr>
                <p:cNvPr id="172050" name="Rectangle 18"/>
                <p:cNvSpPr>
                  <a:spLocks/>
                </p:cNvSpPr>
                <p:nvPr/>
              </p:nvSpPr>
              <p:spPr bwMode="auto">
                <a:xfrm>
                  <a:off x="359" y="0"/>
                  <a:ext cx="1530" cy="333"/>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51" name="Rectangle 19"/>
                <p:cNvSpPr>
                  <a:spLocks/>
                </p:cNvSpPr>
                <p:nvPr/>
              </p:nvSpPr>
              <p:spPr bwMode="auto">
                <a:xfrm>
                  <a:off x="0" y="0"/>
                  <a:ext cx="380" cy="333"/>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sp>
            <p:nvSpPr>
              <p:cNvPr id="172053" name="Rectangle 21"/>
              <p:cNvSpPr>
                <a:spLocks/>
              </p:cNvSpPr>
              <p:nvPr/>
            </p:nvSpPr>
            <p:spPr bwMode="auto">
              <a:xfrm>
                <a:off x="462" y="0"/>
                <a:ext cx="1416" cy="360"/>
              </a:xfrm>
              <a:prstGeom prst="rect">
                <a:avLst/>
              </a:prstGeom>
              <a:noFill/>
              <a:ln w="12700" cap="flat">
                <a:noFill/>
                <a:miter lim="800000"/>
                <a:headEnd type="none" w="med" len="med"/>
                <a:tailEnd type="none" w="med" len="med"/>
              </a:ln>
            </p:spPr>
            <p:txBody>
              <a:bodyPr lIns="0" tIns="0" rIns="57798" bIns="0"/>
              <a:lstStyle/>
              <a:p>
                <a:pPr marL="40182">
                  <a:lnSpc>
                    <a:spcPct val="75000"/>
                  </a:lnSpc>
                </a:pPr>
                <a:r>
                  <a:rPr lang="en-US" sz="1500" dirty="0">
                    <a:latin typeface="Arial Bold" charset="0"/>
                    <a:cs typeface="Arial Bold" charset="0"/>
                    <a:sym typeface="Arial Bold" charset="0"/>
                  </a:rPr>
                  <a:t>End-stage </a:t>
                </a:r>
                <a:br>
                  <a:rPr lang="en-US" sz="1500" dirty="0">
                    <a:latin typeface="Arial Bold" charset="0"/>
                    <a:cs typeface="Arial Bold" charset="0"/>
                    <a:sym typeface="Arial Bold" charset="0"/>
                  </a:rPr>
                </a:br>
                <a:r>
                  <a:rPr lang="en-US" sz="1500" dirty="0">
                    <a:latin typeface="Arial Bold" charset="0"/>
                    <a:cs typeface="Arial Bold" charset="0"/>
                    <a:sym typeface="Arial Bold" charset="0"/>
                  </a:rPr>
                  <a:t>renal disease</a:t>
                </a:r>
              </a:p>
            </p:txBody>
          </p:sp>
        </p:grpSp>
        <p:sp>
          <p:nvSpPr>
            <p:cNvPr id="172055" name="Rectangle 23"/>
            <p:cNvSpPr>
              <a:spLocks/>
            </p:cNvSpPr>
            <p:nvPr/>
          </p:nvSpPr>
          <p:spPr bwMode="auto">
            <a:xfrm>
              <a:off x="1305" y="61"/>
              <a:ext cx="2392"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solidFill>
                    <a:srgbClr val="FFFF00"/>
                  </a:solidFill>
                  <a:latin typeface="Arial Bold" charset="0"/>
                  <a:cs typeface="Arial Bold" charset="0"/>
                  <a:sym typeface="Arial Bold" charset="0"/>
                </a:rPr>
                <a:t>Clinical type 2 diabetes</a:t>
              </a:r>
            </a:p>
          </p:txBody>
        </p:sp>
        <p:grpSp>
          <p:nvGrpSpPr>
            <p:cNvPr id="8" name="Group 29"/>
            <p:cNvGrpSpPr>
              <a:grpSpLocks/>
            </p:cNvGrpSpPr>
            <p:nvPr/>
          </p:nvGrpSpPr>
          <p:grpSpPr bwMode="auto">
            <a:xfrm>
              <a:off x="308" y="430"/>
              <a:ext cx="6602" cy="315"/>
              <a:chOff x="0" y="0"/>
              <a:chExt cx="6602" cy="315"/>
            </a:xfrm>
          </p:grpSpPr>
          <p:sp>
            <p:nvSpPr>
              <p:cNvPr id="172056" name="Rectangle 24"/>
              <p:cNvSpPr>
                <a:spLocks/>
              </p:cNvSpPr>
              <p:nvPr/>
            </p:nvSpPr>
            <p:spPr bwMode="auto">
              <a:xfrm>
                <a:off x="358" y="0"/>
                <a:ext cx="6244"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nvGrpSpPr>
              <p:cNvPr id="9" name="Group 27"/>
              <p:cNvGrpSpPr>
                <a:grpSpLocks/>
              </p:cNvGrpSpPr>
              <p:nvPr/>
            </p:nvGrpSpPr>
            <p:grpSpPr bwMode="auto">
              <a:xfrm>
                <a:off x="1002" y="1"/>
                <a:ext cx="2056" cy="264"/>
                <a:chOff x="0" y="0"/>
                <a:chExt cx="2056" cy="264"/>
              </a:xfrm>
            </p:grpSpPr>
            <p:sp>
              <p:nvSpPr>
                <p:cNvPr id="172057" name="Rectangle 25"/>
                <p:cNvSpPr>
                  <a:spLocks/>
                </p:cNvSpPr>
                <p:nvPr/>
              </p:nvSpPr>
              <p:spPr bwMode="auto">
                <a:xfrm>
                  <a:off x="0" y="0"/>
                  <a:ext cx="2024" cy="264"/>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58" name="Rectangle 26"/>
                <p:cNvSpPr>
                  <a:spLocks/>
                </p:cNvSpPr>
                <p:nvPr/>
              </p:nvSpPr>
              <p:spPr bwMode="auto">
                <a:xfrm>
                  <a:off x="0" y="0"/>
                  <a:ext cx="2056"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latin typeface="Arial Bold" charset="0"/>
                      <a:cs typeface="Arial Bold" charset="0"/>
                      <a:sym typeface="Arial Bold" charset="0"/>
                    </a:rPr>
                    <a:t>Functional changes*</a:t>
                  </a:r>
                </a:p>
              </p:txBody>
            </p:sp>
          </p:grpSp>
          <p:sp>
            <p:nvSpPr>
              <p:cNvPr id="172060" name="Rectangle 28"/>
              <p:cNvSpPr>
                <a:spLocks/>
              </p:cNvSpPr>
              <p:nvPr/>
            </p:nvSpPr>
            <p:spPr bwMode="auto">
              <a:xfrm>
                <a:off x="0" y="0"/>
                <a:ext cx="701"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grpSp>
          <p:nvGrpSpPr>
            <p:cNvPr id="10" name="Group 35"/>
            <p:cNvGrpSpPr>
              <a:grpSpLocks/>
            </p:cNvGrpSpPr>
            <p:nvPr/>
          </p:nvGrpSpPr>
          <p:grpSpPr bwMode="auto">
            <a:xfrm>
              <a:off x="1846" y="802"/>
              <a:ext cx="5064" cy="316"/>
              <a:chOff x="0" y="0"/>
              <a:chExt cx="5064" cy="316"/>
            </a:xfrm>
          </p:grpSpPr>
          <p:sp>
            <p:nvSpPr>
              <p:cNvPr id="172062" name="Rectangle 30"/>
              <p:cNvSpPr>
                <a:spLocks/>
              </p:cNvSpPr>
              <p:nvPr/>
            </p:nvSpPr>
            <p:spPr bwMode="auto">
              <a:xfrm>
                <a:off x="358" y="0"/>
                <a:ext cx="4706" cy="316"/>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63" name="Rectangle 31"/>
              <p:cNvSpPr>
                <a:spLocks/>
              </p:cNvSpPr>
              <p:nvPr/>
            </p:nvSpPr>
            <p:spPr bwMode="auto">
              <a:xfrm>
                <a:off x="0" y="0"/>
                <a:ext cx="548" cy="316"/>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nvGrpSpPr>
              <p:cNvPr id="11" name="Group 34"/>
              <p:cNvGrpSpPr>
                <a:grpSpLocks/>
              </p:cNvGrpSpPr>
              <p:nvPr/>
            </p:nvGrpSpPr>
            <p:grpSpPr bwMode="auto">
              <a:xfrm>
                <a:off x="728" y="7"/>
                <a:ext cx="2376" cy="264"/>
                <a:chOff x="0" y="0"/>
                <a:chExt cx="2376" cy="264"/>
              </a:xfrm>
            </p:grpSpPr>
            <p:sp>
              <p:nvSpPr>
                <p:cNvPr id="172064" name="Rectangle 32"/>
                <p:cNvSpPr>
                  <a:spLocks/>
                </p:cNvSpPr>
                <p:nvPr/>
              </p:nvSpPr>
              <p:spPr bwMode="auto">
                <a:xfrm>
                  <a:off x="0" y="0"/>
                  <a:ext cx="2344" cy="264"/>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65" name="Rectangle 33"/>
                <p:cNvSpPr>
                  <a:spLocks/>
                </p:cNvSpPr>
                <p:nvPr/>
              </p:nvSpPr>
              <p:spPr bwMode="auto">
                <a:xfrm>
                  <a:off x="0" y="0"/>
                  <a:ext cx="2376"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latin typeface="Arial Bold" charset="0"/>
                      <a:cs typeface="Arial Bold" charset="0"/>
                      <a:sym typeface="Arial Bold" charset="0"/>
                    </a:rPr>
                    <a:t>Structural changes</a:t>
                  </a:r>
                  <a:r>
                    <a:rPr lang="en-US" sz="1500" baseline="31000" dirty="0">
                      <a:latin typeface="Arial Bold" charset="0"/>
                      <a:cs typeface="Arial Bold" charset="0"/>
                      <a:sym typeface="Arial Bold" charset="0"/>
                    </a:rPr>
                    <a:t>†</a:t>
                  </a:r>
                </a:p>
              </p:txBody>
            </p:sp>
          </p:grpSp>
        </p:grpSp>
        <p:sp>
          <p:nvSpPr>
            <p:cNvPr id="172068" name="Rectangle 36"/>
            <p:cNvSpPr>
              <a:spLocks/>
            </p:cNvSpPr>
            <p:nvPr/>
          </p:nvSpPr>
          <p:spPr bwMode="auto">
            <a:xfrm>
              <a:off x="1299" y="1176"/>
              <a:ext cx="2649"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nvGrpSpPr>
            <p:cNvPr id="12" name="Group 41"/>
            <p:cNvGrpSpPr>
              <a:grpSpLocks/>
            </p:cNvGrpSpPr>
            <p:nvPr/>
          </p:nvGrpSpPr>
          <p:grpSpPr bwMode="auto">
            <a:xfrm>
              <a:off x="1004" y="1176"/>
              <a:ext cx="2924" cy="315"/>
              <a:chOff x="0" y="0"/>
              <a:chExt cx="2924" cy="315"/>
            </a:xfrm>
          </p:grpSpPr>
          <p:sp>
            <p:nvSpPr>
              <p:cNvPr id="172069" name="Rectangle 37"/>
              <p:cNvSpPr>
                <a:spLocks/>
              </p:cNvSpPr>
              <p:nvPr/>
            </p:nvSpPr>
            <p:spPr bwMode="auto">
              <a:xfrm>
                <a:off x="0" y="0"/>
                <a:ext cx="578"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grpSp>
            <p:nvGrpSpPr>
              <p:cNvPr id="13" name="Group 40"/>
              <p:cNvGrpSpPr>
                <a:grpSpLocks/>
              </p:cNvGrpSpPr>
              <p:nvPr/>
            </p:nvGrpSpPr>
            <p:grpSpPr bwMode="auto">
              <a:xfrm>
                <a:off x="684" y="6"/>
                <a:ext cx="2240" cy="264"/>
                <a:chOff x="0" y="0"/>
                <a:chExt cx="2240" cy="264"/>
              </a:xfrm>
            </p:grpSpPr>
            <p:sp>
              <p:nvSpPr>
                <p:cNvPr id="172070" name="Rectangle 38"/>
                <p:cNvSpPr>
                  <a:spLocks/>
                </p:cNvSpPr>
                <p:nvPr/>
              </p:nvSpPr>
              <p:spPr bwMode="auto">
                <a:xfrm>
                  <a:off x="0" y="0"/>
                  <a:ext cx="2208" cy="264"/>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71" name="Rectangle 39"/>
                <p:cNvSpPr>
                  <a:spLocks/>
                </p:cNvSpPr>
                <p:nvPr/>
              </p:nvSpPr>
              <p:spPr bwMode="auto">
                <a:xfrm>
                  <a:off x="0" y="0"/>
                  <a:ext cx="2240"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latin typeface="Arial Bold" charset="0"/>
                      <a:cs typeface="Arial Bold" charset="0"/>
                      <a:sym typeface="Arial Bold" charset="0"/>
                    </a:rPr>
                    <a:t>Rising blood pressure</a:t>
                  </a:r>
                </a:p>
              </p:txBody>
            </p:sp>
          </p:grpSp>
        </p:grpSp>
        <p:sp>
          <p:nvSpPr>
            <p:cNvPr id="172074" name="Rectangle 42"/>
            <p:cNvSpPr>
              <a:spLocks/>
            </p:cNvSpPr>
            <p:nvPr/>
          </p:nvSpPr>
          <p:spPr bwMode="auto">
            <a:xfrm>
              <a:off x="316" y="3042"/>
              <a:ext cx="713" cy="316"/>
            </a:xfrm>
            <a:prstGeom prst="rect">
              <a:avLst/>
            </a:prstGeom>
            <a:solidFill>
              <a:srgbClr val="00FFFF"/>
            </a:solidFill>
            <a:ln w="12700" cap="flat">
              <a:noFill/>
              <a:miter lim="800000"/>
              <a:headEnd type="none" w="med" len="med"/>
              <a:tailEnd type="none" w="med" len="med"/>
            </a:ln>
          </p:spPr>
          <p:txBody>
            <a:bodyPr lIns="0" tIns="0" rIns="0" bIns="0"/>
            <a:lstStyle/>
            <a:p>
              <a:endParaRPr lang="en-US"/>
            </a:p>
          </p:txBody>
        </p:sp>
        <p:sp>
          <p:nvSpPr>
            <p:cNvPr id="172075" name="Rectangle 43"/>
            <p:cNvSpPr>
              <a:spLocks/>
            </p:cNvSpPr>
            <p:nvPr/>
          </p:nvSpPr>
          <p:spPr bwMode="auto">
            <a:xfrm>
              <a:off x="967" y="3042"/>
              <a:ext cx="5952" cy="316"/>
            </a:xfrm>
            <a:prstGeom prst="rect">
              <a:avLst/>
            </a:prstGeom>
            <a:solidFill>
              <a:srgbClr val="00FFFF"/>
            </a:solidFill>
            <a:ln w="12700" cap="flat">
              <a:noFill/>
              <a:miter lim="800000"/>
              <a:headEnd type="none" w="med" len="med"/>
              <a:tailEnd type="none" w="med" len="med"/>
            </a:ln>
          </p:spPr>
          <p:txBody>
            <a:bodyPr lIns="0" tIns="0" rIns="0" bIns="0"/>
            <a:lstStyle/>
            <a:p>
              <a:endParaRPr lang="en-US"/>
            </a:p>
          </p:txBody>
        </p:sp>
        <p:sp>
          <p:nvSpPr>
            <p:cNvPr id="172076" name="Rectangle 44"/>
            <p:cNvSpPr>
              <a:spLocks/>
            </p:cNvSpPr>
            <p:nvPr/>
          </p:nvSpPr>
          <p:spPr bwMode="auto">
            <a:xfrm>
              <a:off x="3067" y="3042"/>
              <a:ext cx="2392"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solidFill>
                    <a:srgbClr val="003366"/>
                  </a:solidFill>
                  <a:latin typeface="Arial Bold" charset="0"/>
                  <a:cs typeface="Arial Bold" charset="0"/>
                  <a:sym typeface="Arial Bold" charset="0"/>
                </a:rPr>
                <a:t>Cardiovascular death</a:t>
              </a:r>
            </a:p>
          </p:txBody>
        </p:sp>
        <p:sp>
          <p:nvSpPr>
            <p:cNvPr id="172077" name="Rectangle 45"/>
            <p:cNvSpPr>
              <a:spLocks/>
            </p:cNvSpPr>
            <p:nvPr/>
          </p:nvSpPr>
          <p:spPr bwMode="auto">
            <a:xfrm>
              <a:off x="1299" y="1548"/>
              <a:ext cx="2649"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78" name="Rectangle 46"/>
            <p:cNvSpPr>
              <a:spLocks/>
            </p:cNvSpPr>
            <p:nvPr/>
          </p:nvSpPr>
          <p:spPr bwMode="auto">
            <a:xfrm>
              <a:off x="1004" y="1548"/>
              <a:ext cx="578" cy="315"/>
            </a:xfrm>
            <a:prstGeom prst="rect">
              <a:avLst/>
            </a:prstGeom>
            <a:solidFill>
              <a:srgbClr val="6D6FC7"/>
            </a:solidFill>
            <a:ln w="12700" cap="flat">
              <a:noFill/>
              <a:miter lim="800000"/>
              <a:headEnd type="none" w="med" len="med"/>
              <a:tailEnd type="none" w="med" len="med"/>
            </a:ln>
          </p:spPr>
          <p:txBody>
            <a:bodyPr lIns="0" tIns="0" rIns="0" bIns="0"/>
            <a:lstStyle/>
            <a:p>
              <a:endParaRPr lang="en-US"/>
            </a:p>
          </p:txBody>
        </p:sp>
        <p:sp>
          <p:nvSpPr>
            <p:cNvPr id="172079" name="Rectangle 47"/>
            <p:cNvSpPr>
              <a:spLocks/>
            </p:cNvSpPr>
            <p:nvPr/>
          </p:nvSpPr>
          <p:spPr bwMode="auto">
            <a:xfrm>
              <a:off x="1688" y="1555"/>
              <a:ext cx="2000"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err="1">
                  <a:latin typeface="Arial Bold" charset="0"/>
                  <a:cs typeface="Arial Bold" charset="0"/>
                  <a:sym typeface="Arial Bold" charset="0"/>
                </a:rPr>
                <a:t>Microalbuminuria</a:t>
              </a:r>
              <a:endParaRPr lang="en-US" sz="1500" dirty="0">
                <a:latin typeface="Arial Bold" charset="0"/>
                <a:cs typeface="Arial Bold" charset="0"/>
                <a:sym typeface="Arial Bold" charset="0"/>
              </a:endParaRPr>
            </a:p>
          </p:txBody>
        </p:sp>
        <p:grpSp>
          <p:nvGrpSpPr>
            <p:cNvPr id="14" name="Group 50"/>
            <p:cNvGrpSpPr>
              <a:grpSpLocks/>
            </p:cNvGrpSpPr>
            <p:nvPr/>
          </p:nvGrpSpPr>
          <p:grpSpPr bwMode="auto">
            <a:xfrm>
              <a:off x="1001" y="0"/>
              <a:ext cx="5915" cy="3449"/>
              <a:chOff x="0" y="0"/>
              <a:chExt cx="5915" cy="3449"/>
            </a:xfrm>
          </p:grpSpPr>
          <p:sp>
            <p:nvSpPr>
              <p:cNvPr id="172080" name="AutoShape 48"/>
              <p:cNvSpPr>
                <a:spLocks/>
              </p:cNvSpPr>
              <p:nvPr/>
            </p:nvSpPr>
            <p:spPr bwMode="auto">
              <a:xfrm>
                <a:off x="0" y="3429"/>
                <a:ext cx="5915" cy="20"/>
              </a:xfrm>
              <a:custGeom>
                <a:avLst/>
                <a:gdLst>
                  <a:gd name="T0" fmla="*/ 10800 w 21600"/>
                  <a:gd name="T1" fmla="*/ 10800 h 21600"/>
                </a:gdLst>
                <a:ahLst/>
                <a:cxnLst>
                  <a:cxn ang="0">
                    <a:pos x="T0" y="T1"/>
                  </a:cxn>
                </a:cxnLst>
                <a:rect l="0" t="0" r="r" b="b"/>
                <a:pathLst>
                  <a:path w="21600" h="21600">
                    <a:moveTo>
                      <a:pt x="0" y="0"/>
                    </a:moveTo>
                    <a:lnTo>
                      <a:pt x="0" y="21600"/>
                    </a:lnTo>
                    <a:lnTo>
                      <a:pt x="21600" y="20829"/>
                    </a:lnTo>
                    <a:lnTo>
                      <a:pt x="21600" y="1543"/>
                    </a:lnTo>
                    <a:lnTo>
                      <a:pt x="0" y="0"/>
                    </a:lnTo>
                    <a:close/>
                    <a:moveTo>
                      <a:pt x="0" y="0"/>
                    </a:moveTo>
                  </a:path>
                </a:pathLst>
              </a:custGeom>
              <a:solidFill>
                <a:srgbClr val="FFFFFF"/>
              </a:solidFill>
              <a:ln w="12700" cap="flat">
                <a:noFill/>
                <a:round/>
                <a:headEnd type="none" w="med" len="med"/>
                <a:tailEnd type="none" w="med" len="med"/>
              </a:ln>
            </p:spPr>
            <p:txBody>
              <a:bodyPr lIns="0" tIns="0" rIns="0" bIns="0"/>
              <a:lstStyle/>
              <a:p>
                <a:endParaRPr lang="en-US"/>
              </a:p>
            </p:txBody>
          </p:sp>
          <p:sp>
            <p:nvSpPr>
              <p:cNvPr id="172081" name="Rectangle 49"/>
              <p:cNvSpPr>
                <a:spLocks/>
              </p:cNvSpPr>
              <p:nvPr/>
            </p:nvSpPr>
            <p:spPr bwMode="auto">
              <a:xfrm>
                <a:off x="0" y="0"/>
                <a:ext cx="16" cy="3440"/>
              </a:xfrm>
              <a:prstGeom prst="rect">
                <a:avLst/>
              </a:prstGeom>
              <a:solidFill>
                <a:srgbClr val="FFFFFF"/>
              </a:solidFill>
              <a:ln w="12700" cap="flat">
                <a:noFill/>
                <a:miter lim="800000"/>
                <a:headEnd type="none" w="med" len="med"/>
                <a:tailEnd type="none" w="med" len="med"/>
              </a:ln>
            </p:spPr>
            <p:txBody>
              <a:bodyPr lIns="0" tIns="0" rIns="0" bIns="0"/>
              <a:lstStyle/>
              <a:p>
                <a:endParaRPr lang="en-US"/>
              </a:p>
            </p:txBody>
          </p:sp>
        </p:grpSp>
        <p:sp>
          <p:nvSpPr>
            <p:cNvPr id="172083" name="Rectangle 51"/>
            <p:cNvSpPr>
              <a:spLocks/>
            </p:cNvSpPr>
            <p:nvPr/>
          </p:nvSpPr>
          <p:spPr bwMode="auto">
            <a:xfrm>
              <a:off x="0" y="3466"/>
              <a:ext cx="1607" cy="200"/>
            </a:xfrm>
            <a:prstGeom prst="rect">
              <a:avLst/>
            </a:prstGeom>
            <a:noFill/>
            <a:ln w="12700" cap="flat">
              <a:noFill/>
              <a:miter lim="800000"/>
              <a:headEnd type="none" w="med" len="med"/>
              <a:tailEnd type="none" w="med" len="med"/>
            </a:ln>
          </p:spPr>
          <p:txBody>
            <a:bodyPr lIns="0" tIns="0" rIns="57798" bIns="0"/>
            <a:lstStyle/>
            <a:p>
              <a:pPr marL="40182">
                <a:spcBef>
                  <a:spcPts val="914"/>
                </a:spcBef>
              </a:pPr>
              <a:r>
                <a:rPr lang="en-US" sz="1500" dirty="0">
                  <a:latin typeface="Arial Bold" charset="0"/>
                  <a:cs typeface="Arial Bold" charset="0"/>
                  <a:sym typeface="Arial Bold" charset="0"/>
                </a:rPr>
                <a:t>Onset of diabetes</a:t>
              </a:r>
            </a:p>
          </p:txBody>
        </p:sp>
        <p:sp>
          <p:nvSpPr>
            <p:cNvPr id="172084" name="Rectangle 52"/>
            <p:cNvSpPr>
              <a:spLocks/>
            </p:cNvSpPr>
            <p:nvPr/>
          </p:nvSpPr>
          <p:spPr bwMode="auto">
            <a:xfrm>
              <a:off x="1686" y="3466"/>
              <a:ext cx="368" cy="200"/>
            </a:xfrm>
            <a:prstGeom prst="rect">
              <a:avLst/>
            </a:prstGeom>
            <a:noFill/>
            <a:ln w="12700" cap="flat">
              <a:noFill/>
              <a:miter lim="800000"/>
              <a:headEnd type="none" w="med" len="med"/>
              <a:tailEnd type="none" w="med" len="med"/>
            </a:ln>
          </p:spPr>
          <p:txBody>
            <a:bodyPr lIns="0" tIns="0" rIns="57798" bIns="0"/>
            <a:lstStyle/>
            <a:p>
              <a:pPr marL="40182" algn="ctr">
                <a:spcBef>
                  <a:spcPts val="914"/>
                </a:spcBef>
              </a:pPr>
              <a:r>
                <a:rPr lang="en-US" sz="1500" dirty="0">
                  <a:latin typeface="Arial Bold" charset="0"/>
                  <a:cs typeface="Arial Bold" charset="0"/>
                  <a:sym typeface="Arial Bold" charset="0"/>
                </a:rPr>
                <a:t>2</a:t>
              </a:r>
            </a:p>
          </p:txBody>
        </p:sp>
        <p:sp>
          <p:nvSpPr>
            <p:cNvPr id="172085" name="Rectangle 53"/>
            <p:cNvSpPr>
              <a:spLocks/>
            </p:cNvSpPr>
            <p:nvPr/>
          </p:nvSpPr>
          <p:spPr bwMode="auto">
            <a:xfrm>
              <a:off x="2447" y="3466"/>
              <a:ext cx="368" cy="200"/>
            </a:xfrm>
            <a:prstGeom prst="rect">
              <a:avLst/>
            </a:prstGeom>
            <a:noFill/>
            <a:ln w="12700" cap="flat">
              <a:noFill/>
              <a:miter lim="800000"/>
              <a:headEnd type="none" w="med" len="med"/>
              <a:tailEnd type="none" w="med" len="med"/>
            </a:ln>
          </p:spPr>
          <p:txBody>
            <a:bodyPr lIns="0" tIns="0" rIns="57798" bIns="0"/>
            <a:lstStyle/>
            <a:p>
              <a:pPr marL="40182" algn="ctr">
                <a:spcBef>
                  <a:spcPts val="914"/>
                </a:spcBef>
              </a:pPr>
              <a:r>
                <a:rPr lang="en-US" sz="1500" dirty="0">
                  <a:latin typeface="Arial Bold" charset="0"/>
                  <a:cs typeface="Arial Bold" charset="0"/>
                  <a:sym typeface="Arial Bold" charset="0"/>
                </a:rPr>
                <a:t>5</a:t>
              </a:r>
            </a:p>
          </p:txBody>
        </p:sp>
        <p:sp>
          <p:nvSpPr>
            <p:cNvPr id="172086" name="Rectangle 54"/>
            <p:cNvSpPr>
              <a:spLocks/>
            </p:cNvSpPr>
            <p:nvPr/>
          </p:nvSpPr>
          <p:spPr bwMode="auto">
            <a:xfrm>
              <a:off x="3476" y="3466"/>
              <a:ext cx="544" cy="200"/>
            </a:xfrm>
            <a:prstGeom prst="rect">
              <a:avLst/>
            </a:prstGeom>
            <a:noFill/>
            <a:ln w="12700" cap="flat">
              <a:noFill/>
              <a:miter lim="800000"/>
              <a:headEnd type="none" w="med" len="med"/>
              <a:tailEnd type="none" w="med" len="med"/>
            </a:ln>
          </p:spPr>
          <p:txBody>
            <a:bodyPr lIns="0" tIns="0" rIns="57798" bIns="0"/>
            <a:lstStyle/>
            <a:p>
              <a:pPr marL="40182" algn="ctr">
                <a:spcBef>
                  <a:spcPts val="914"/>
                </a:spcBef>
              </a:pPr>
              <a:r>
                <a:rPr lang="en-US" sz="1500" dirty="0">
                  <a:latin typeface="Arial Bold" charset="0"/>
                  <a:cs typeface="Arial Bold" charset="0"/>
                  <a:sym typeface="Arial Bold" charset="0"/>
                </a:rPr>
                <a:t>10</a:t>
              </a:r>
            </a:p>
          </p:txBody>
        </p:sp>
        <p:sp>
          <p:nvSpPr>
            <p:cNvPr id="172087" name="Rectangle 55"/>
            <p:cNvSpPr>
              <a:spLocks/>
            </p:cNvSpPr>
            <p:nvPr/>
          </p:nvSpPr>
          <p:spPr bwMode="auto">
            <a:xfrm>
              <a:off x="5130" y="3466"/>
              <a:ext cx="440" cy="200"/>
            </a:xfrm>
            <a:prstGeom prst="rect">
              <a:avLst/>
            </a:prstGeom>
            <a:noFill/>
            <a:ln w="12700" cap="flat">
              <a:noFill/>
              <a:miter lim="800000"/>
              <a:headEnd type="none" w="med" len="med"/>
              <a:tailEnd type="none" w="med" len="med"/>
            </a:ln>
          </p:spPr>
          <p:txBody>
            <a:bodyPr lIns="0" tIns="0" rIns="57798" bIns="0"/>
            <a:lstStyle/>
            <a:p>
              <a:pPr marL="40182" algn="ctr">
                <a:spcBef>
                  <a:spcPts val="914"/>
                </a:spcBef>
              </a:pPr>
              <a:r>
                <a:rPr lang="en-US" sz="1500" dirty="0">
                  <a:latin typeface="Arial Bold" charset="0"/>
                  <a:cs typeface="Arial Bold" charset="0"/>
                  <a:sym typeface="Arial Bold" charset="0"/>
                </a:rPr>
                <a:t>20</a:t>
              </a:r>
            </a:p>
          </p:txBody>
        </p:sp>
        <p:sp>
          <p:nvSpPr>
            <p:cNvPr id="172088" name="Rectangle 56"/>
            <p:cNvSpPr>
              <a:spLocks/>
            </p:cNvSpPr>
            <p:nvPr/>
          </p:nvSpPr>
          <p:spPr bwMode="auto">
            <a:xfrm>
              <a:off x="6680" y="3466"/>
              <a:ext cx="504" cy="200"/>
            </a:xfrm>
            <a:prstGeom prst="rect">
              <a:avLst/>
            </a:prstGeom>
            <a:noFill/>
            <a:ln w="12700" cap="flat">
              <a:noFill/>
              <a:miter lim="800000"/>
              <a:headEnd type="none" w="med" len="med"/>
              <a:tailEnd type="none" w="med" len="med"/>
            </a:ln>
          </p:spPr>
          <p:txBody>
            <a:bodyPr lIns="0" tIns="0" rIns="57798" bIns="0"/>
            <a:lstStyle/>
            <a:p>
              <a:pPr marL="40182" algn="ctr">
                <a:spcBef>
                  <a:spcPts val="914"/>
                </a:spcBef>
              </a:pPr>
              <a:r>
                <a:rPr lang="en-US" sz="1500" dirty="0">
                  <a:latin typeface="Arial Bold" charset="0"/>
                  <a:cs typeface="Arial Bold" charset="0"/>
                  <a:sym typeface="Arial Bold" charset="0"/>
                </a:rPr>
                <a:t>30</a:t>
              </a:r>
            </a:p>
          </p:txBody>
        </p:sp>
        <p:sp>
          <p:nvSpPr>
            <p:cNvPr id="172089" name="Rectangle 57"/>
            <p:cNvSpPr>
              <a:spLocks/>
            </p:cNvSpPr>
            <p:nvPr/>
          </p:nvSpPr>
          <p:spPr bwMode="auto">
            <a:xfrm>
              <a:off x="3302" y="3658"/>
              <a:ext cx="792" cy="216"/>
            </a:xfrm>
            <a:prstGeom prst="rect">
              <a:avLst/>
            </a:prstGeom>
            <a:noFill/>
            <a:ln w="12700" cap="flat">
              <a:noFill/>
              <a:miter lim="800000"/>
              <a:headEnd type="none" w="med" len="med"/>
              <a:tailEnd type="none" w="med" len="med"/>
            </a:ln>
          </p:spPr>
          <p:txBody>
            <a:bodyPr lIns="0" tIns="0" rIns="57798" bIns="0"/>
            <a:lstStyle/>
            <a:p>
              <a:pPr marL="40182">
                <a:spcBef>
                  <a:spcPts val="1046"/>
                </a:spcBef>
              </a:pPr>
              <a:r>
                <a:rPr lang="en-US" sz="1700" dirty="0">
                  <a:latin typeface="Arial Bold" charset="0"/>
                  <a:cs typeface="Arial Bold" charset="0"/>
                  <a:sym typeface="Arial Bold" charset="0"/>
                </a:rPr>
                <a:t>Years</a:t>
              </a:r>
            </a:p>
          </p:txBody>
        </p:sp>
      </p:grpSp>
      <p:sp>
        <p:nvSpPr>
          <p:cNvPr id="172091" name="Rectangle 59"/>
          <p:cNvSpPr>
            <a:spLocks/>
          </p:cNvSpPr>
          <p:nvPr/>
        </p:nvSpPr>
        <p:spPr bwMode="auto">
          <a:xfrm>
            <a:off x="1618506" y="6092279"/>
            <a:ext cx="5965031" cy="375047"/>
          </a:xfrm>
          <a:prstGeom prst="rect">
            <a:avLst/>
          </a:prstGeom>
          <a:noFill/>
          <a:ln w="12700" cap="flat">
            <a:noFill/>
            <a:miter lim="800000"/>
            <a:headEnd type="none" w="med" len="med"/>
            <a:tailEnd type="none" w="med" len="med"/>
          </a:ln>
        </p:spPr>
        <p:txBody>
          <a:bodyPr lIns="0" tIns="0" rIns="40638" bIns="0"/>
          <a:lstStyle/>
          <a:p>
            <a:pPr marL="40182">
              <a:lnSpc>
                <a:spcPct val="90000"/>
              </a:lnSpc>
            </a:pPr>
            <a:r>
              <a:rPr lang="en-US" sz="1300" dirty="0">
                <a:latin typeface="Arial" charset="0"/>
                <a:cs typeface="Arial" charset="0"/>
                <a:sym typeface="Arial" charset="0"/>
              </a:rPr>
              <a:t>*Kidney size </a:t>
            </a:r>
            <a:r>
              <a:rPr lang="en-US" sz="1300" dirty="0">
                <a:latin typeface="Symbol" charset="2"/>
                <a:ea typeface="Symbol" charset="2"/>
                <a:cs typeface="Symbol" charset="2"/>
                <a:sym typeface="Symbol" charset="2"/>
              </a:rPr>
              <a:t>↑</a:t>
            </a:r>
            <a:r>
              <a:rPr lang="en-US" sz="1300" dirty="0">
                <a:latin typeface="Arial" charset="0"/>
                <a:cs typeface="Arial" charset="0"/>
                <a:sym typeface="Arial" charset="0"/>
              </a:rPr>
              <a:t>, short-term GFR </a:t>
            </a:r>
            <a:r>
              <a:rPr lang="en-US" sz="1300" dirty="0">
                <a:latin typeface="Symbol" charset="2"/>
                <a:ea typeface="Symbol" charset="2"/>
                <a:cs typeface="Symbol" charset="2"/>
                <a:sym typeface="Symbol" charset="2"/>
              </a:rPr>
              <a:t>↑, </a:t>
            </a:r>
            <a:r>
              <a:rPr lang="en-US" sz="1300" dirty="0">
                <a:latin typeface="Arial" charset="0"/>
                <a:cs typeface="Arial" charset="0"/>
                <a:sym typeface="Arial" charset="0"/>
              </a:rPr>
              <a:t>long-term GFR </a:t>
            </a:r>
            <a:r>
              <a:rPr lang="en-US" sz="1300" dirty="0">
                <a:latin typeface="Symbol" charset="2"/>
                <a:ea typeface="Symbol" charset="2"/>
                <a:cs typeface="Symbol" charset="2"/>
                <a:sym typeface="Symbol" charset="2"/>
              </a:rPr>
              <a:t>↓.</a:t>
            </a:r>
          </a:p>
          <a:p>
            <a:pPr marL="40182">
              <a:lnSpc>
                <a:spcPct val="90000"/>
              </a:lnSpc>
            </a:pPr>
            <a:r>
              <a:rPr lang="en-US" sz="1300" baseline="30000" dirty="0">
                <a:latin typeface="Arial" charset="0"/>
                <a:cs typeface="Arial" charset="0"/>
                <a:sym typeface="Arial" charset="0"/>
              </a:rPr>
              <a:t>†</a:t>
            </a:r>
            <a:r>
              <a:rPr lang="en-US" sz="1300" dirty="0">
                <a:latin typeface="Arial" charset="0"/>
                <a:cs typeface="Arial" charset="0"/>
                <a:sym typeface="Arial" charset="0"/>
              </a:rPr>
              <a:t>GBM thickening </a:t>
            </a:r>
            <a:r>
              <a:rPr lang="en-US" sz="1300" dirty="0">
                <a:latin typeface="Symbol" charset="2"/>
                <a:ea typeface="Symbol" charset="2"/>
                <a:cs typeface="Symbol" charset="2"/>
                <a:sym typeface="Symbol" charset="2"/>
              </a:rPr>
              <a:t>↑</a:t>
            </a:r>
            <a:r>
              <a:rPr lang="en-US" sz="1300" dirty="0">
                <a:latin typeface="Arial" charset="0"/>
                <a:cs typeface="Arial" charset="0"/>
                <a:sym typeface="Arial" charset="0"/>
              </a:rPr>
              <a:t>, </a:t>
            </a:r>
            <a:r>
              <a:rPr lang="en-US" sz="1300" dirty="0" err="1">
                <a:latin typeface="Arial" charset="0"/>
                <a:cs typeface="Arial" charset="0"/>
                <a:sym typeface="Arial" charset="0"/>
              </a:rPr>
              <a:t>mesangial</a:t>
            </a:r>
            <a:r>
              <a:rPr lang="en-US" sz="1300" dirty="0">
                <a:latin typeface="Arial" charset="0"/>
                <a:cs typeface="Arial" charset="0"/>
                <a:sym typeface="Arial" charset="0"/>
              </a:rPr>
              <a:t> expansion </a:t>
            </a:r>
            <a:r>
              <a:rPr lang="en-US" sz="1300" dirty="0">
                <a:latin typeface="Symbol" charset="2"/>
                <a:ea typeface="Symbol" charset="2"/>
                <a:cs typeface="Symbol" charset="2"/>
                <a:sym typeface="Symbol" charset="2"/>
              </a:rPr>
              <a:t>↑</a:t>
            </a:r>
            <a:r>
              <a:rPr lang="en-US" sz="1300" dirty="0">
                <a:latin typeface="Arial" charset="0"/>
                <a:cs typeface="Arial" charset="0"/>
                <a:sym typeface="Arial" charset="0"/>
              </a:rPr>
              <a:t>, </a:t>
            </a:r>
            <a:r>
              <a:rPr lang="en-US" sz="1300" dirty="0" err="1">
                <a:latin typeface="Arial" charset="0"/>
                <a:cs typeface="Arial" charset="0"/>
                <a:sym typeface="Arial" charset="0"/>
              </a:rPr>
              <a:t>microvascular</a:t>
            </a:r>
            <a:r>
              <a:rPr lang="en-US" sz="1300" dirty="0">
                <a:latin typeface="Arial" charset="0"/>
                <a:cs typeface="Arial" charset="0"/>
                <a:sym typeface="Arial" charset="0"/>
              </a:rPr>
              <a:t> changes +/-.</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324" descr="http://www.hdcn.com/symp/11ada/11ada_mol/slide2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325" descr="http://www.hdcn.com/symp/11ada/11ada_mol/slide28.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326" descr="http://www.hdcn.com/symp/11ada/11ada_mol/slide29.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327" descr="http://www.hdcn.com/symp/11ada/11ada_mol/slide3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328" descr="http://www.hdcn.com/symp/11ada/11ada_mol/slide31.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329" descr="http://www.hdcn.com/symp/11ada/11ada_mol/slide32.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228600" y="304800"/>
            <a:ext cx="8686800" cy="1252538"/>
          </a:xfrm>
          <a:solidFill>
            <a:srgbClr val="00B0F0"/>
          </a:solidFill>
        </p:spPr>
        <p:txBody>
          <a:bodyPr/>
          <a:lstStyle/>
          <a:p>
            <a:r>
              <a:rPr lang="en-US" b="1" dirty="0" smtClean="0">
                <a:solidFill>
                  <a:srgbClr val="FFFF00"/>
                </a:solidFill>
              </a:rPr>
              <a:t>THANK YOU</a:t>
            </a:r>
          </a:p>
        </p:txBody>
      </p:sp>
      <p:sp>
        <p:nvSpPr>
          <p:cNvPr id="4" name="Footer Placeholder 3"/>
          <p:cNvSpPr>
            <a:spLocks noGrp="1"/>
          </p:cNvSpPr>
          <p:nvPr>
            <p:ph type="ftr" sz="quarter" idx="10"/>
          </p:nvPr>
        </p:nvSpPr>
        <p:spPr/>
        <p:txBody>
          <a:bodyPr/>
          <a:lstStyle/>
          <a:p>
            <a:pPr>
              <a:defRPr/>
            </a:pPr>
            <a:r>
              <a:rPr lang="en-US" smtClean="0"/>
              <a:t>University of Nairobi                                 ISO 9001:2008       </a:t>
            </a:r>
            <a:fld id="{786F6761-340C-4431-9DAE-F0F80DEC4CFE}" type="slidenum">
              <a:rPr lang="en-US" smtClean="0"/>
              <a:pPr>
                <a:defRPr/>
              </a:pPr>
              <a:t>176</a:t>
            </a:fld>
            <a:r>
              <a:rPr lang="en-US" smtClean="0"/>
              <a:t>	 Certified 		http://www.uonbi.ac.ke</a:t>
            </a:r>
            <a:endParaRPr lang="en-US"/>
          </a:p>
        </p:txBody>
      </p:sp>
      <p:pic>
        <p:nvPicPr>
          <p:cNvPr id="33796" name="Picture 2" descr="C:\Users\Mcligeyo\Pictures\D[ANA 9\731.jpg"/>
          <p:cNvPicPr>
            <a:picLocks noGrp="1" noChangeAspect="1" noChangeArrowheads="1"/>
          </p:cNvPicPr>
          <p:nvPr>
            <p:ph idx="1"/>
          </p:nvPr>
        </p:nvPicPr>
        <p:blipFill>
          <a:blip r:embed="rId2" cstate="print"/>
          <a:srcRect/>
          <a:stretch>
            <a:fillRect/>
          </a:stretch>
        </p:blipFill>
        <p:spPr>
          <a:xfrm>
            <a:off x="1524000" y="1600200"/>
            <a:ext cx="6172200" cy="4267200"/>
          </a:xfrm>
          <a:noFill/>
          <a:ln w="76200">
            <a:solidFill>
              <a:srgbClr val="00B0F0"/>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33" descr="http://www.hdcn.com/symp/11ada/11ada_mar/slide6.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34" descr="http://www.hdcn.com/symp/11ada/11ada_mar/slide7.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936097C9-D79E-449E-9986-8F4CDB045123}" type="slidenum">
              <a:rPr lang="en-US" smtClean="0"/>
              <a:pPr>
                <a:defRPr/>
              </a:pPr>
              <a:t>2</a:t>
            </a:fld>
            <a:r>
              <a:rPr lang="en-US" smtClean="0"/>
              <a:t>	 Certified 		http://www.uonbi.ac.ke</a:t>
            </a:r>
            <a:endParaRPr lang="en-US"/>
          </a:p>
        </p:txBody>
      </p:sp>
      <p:pic>
        <p:nvPicPr>
          <p:cNvPr id="408580" name="Picture 5" descr="C:\Users\Mcligeyo\Pictures\DIANA 6\20140705_133816(0).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35" descr="http://www.hdcn.com/symp/11ada/11ada_mar/slide8.gif"/>
          <p:cNvPicPr>
            <a:picLocks noChangeAspect="1" noChangeArrowheads="1"/>
          </p:cNvPicPr>
          <p:nvPr/>
        </p:nvPicPr>
        <p:blipFill>
          <a:blip r:embed="rId2" cstate="print"/>
          <a:srcRect/>
          <a:stretch>
            <a:fillRect/>
          </a:stretch>
        </p:blipFill>
        <p:spPr bwMode="auto">
          <a:xfrm>
            <a:off x="0" y="0"/>
            <a:ext cx="9144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36" descr="http://www.hdcn.com/symp/11ada/11ada_mar/slide9.gif"/>
          <p:cNvPicPr>
            <a:picLocks noChangeAspect="1" noChangeArrowheads="1"/>
          </p:cNvPicPr>
          <p:nvPr/>
        </p:nvPicPr>
        <p:blipFill>
          <a:blip r:embed="rId2" cstate="print"/>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ADA9015F-EFB4-4D7C-AE3F-280F26AA415C}" type="slidenum">
              <a:rPr lang="en-US" smtClean="0"/>
              <a:pPr>
                <a:defRPr/>
              </a:pPr>
              <a:t>22</a:t>
            </a:fld>
            <a:r>
              <a:rPr lang="en-US" smtClean="0"/>
              <a:t>	 Certified 		http://www.uonbi.ac.ke</a:t>
            </a:r>
            <a:endParaRPr lang="en-US"/>
          </a:p>
        </p:txBody>
      </p:sp>
      <p:pic>
        <p:nvPicPr>
          <p:cNvPr id="205828" name="Picture 5" descr="C:\Users\Mcligeyo\Pictures\DPANA 10\20150718_073505.jpg"/>
          <p:cNvPicPr>
            <a:picLocks noGrp="1" noChangeAspect="1" noChangeArrowheads="1"/>
          </p:cNvPicPr>
          <p:nvPr>
            <p:ph idx="1"/>
          </p:nvPr>
        </p:nvPicPr>
        <p:blipFill>
          <a:blip r:embed="rId2" cstate="print"/>
          <a:srcRect/>
          <a:stretch>
            <a:fillRect/>
          </a:stretch>
        </p:blipFill>
        <p:spPr>
          <a:xfrm>
            <a:off x="2274888" y="2674938"/>
            <a:ext cx="4602162" cy="3451225"/>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37" descr="http://www.hdcn.com/symp/11ada/11ada_mar/slide1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38" descr="http://www.hdcn.com/symp/11ada/11ada_mar/slide11.gif"/>
          <p:cNvPicPr>
            <a:picLocks noChangeAspect="1" noChangeArrowheads="1"/>
          </p:cNvPicPr>
          <p:nvPr/>
        </p:nvPicPr>
        <p:blipFill>
          <a:blip r:embed="rId2" cstate="print"/>
          <a:srcRect/>
          <a:stretch>
            <a:fillRect/>
          </a:stretch>
        </p:blipFill>
        <p:spPr bwMode="auto">
          <a:xfrm>
            <a:off x="0" y="0"/>
            <a:ext cx="9144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p:cNvSpPr>
          <p:nvPr/>
        </p:nvSpPr>
        <p:spPr bwMode="auto">
          <a:xfrm>
            <a:off x="6721310" y="6634758"/>
            <a:ext cx="2497479" cy="230832"/>
          </a:xfrm>
          <a:prstGeom prst="rect">
            <a:avLst/>
          </a:prstGeom>
          <a:noFill/>
          <a:ln w="28575" cap="flat">
            <a:noFill/>
            <a:miter lim="800000"/>
            <a:headEnd type="none" w="med" len="med"/>
            <a:tailEnd type="none" w="med" len="med"/>
          </a:ln>
        </p:spPr>
        <p:txBody>
          <a:bodyPr wrap="none" lIns="0" tIns="0" rIns="0" bIns="0" anchor="b">
            <a:spAutoFit/>
          </a:bodyPr>
          <a:lstStyle/>
          <a:p>
            <a:pPr algn="r"/>
            <a:r>
              <a:rPr lang="en-US" sz="1500" dirty="0">
                <a:latin typeface="Arial" charset="0"/>
                <a:cs typeface="Arial" charset="0"/>
                <a:sym typeface="Arial" charset="0"/>
              </a:rPr>
              <a:t>Foley et al </a:t>
            </a:r>
            <a:r>
              <a:rPr lang="en-US" sz="1500" dirty="0" err="1">
                <a:latin typeface="Arial Italic" charset="0"/>
                <a:cs typeface="Arial Italic" charset="0"/>
                <a:sym typeface="Arial Italic" charset="0"/>
              </a:rPr>
              <a:t>Diabetologia</a:t>
            </a:r>
            <a:r>
              <a:rPr lang="en-US" sz="1500" dirty="0">
                <a:latin typeface="Arial" charset="0"/>
                <a:cs typeface="Arial" charset="0"/>
                <a:sym typeface="Arial" charset="0"/>
              </a:rPr>
              <a:t> 1997</a:t>
            </a:r>
          </a:p>
        </p:txBody>
      </p:sp>
      <p:sp>
        <p:nvSpPr>
          <p:cNvPr id="164866" name="Rectangle 2"/>
          <p:cNvSpPr>
            <a:spLocks/>
          </p:cNvSpPr>
          <p:nvPr/>
        </p:nvSpPr>
        <p:spPr bwMode="auto">
          <a:xfrm>
            <a:off x="2071688" y="2417713"/>
            <a:ext cx="796692" cy="261610"/>
          </a:xfrm>
          <a:prstGeom prst="rect">
            <a:avLst/>
          </a:prstGeom>
          <a:noFill/>
          <a:ln w="9525" cap="flat">
            <a:noFill/>
            <a:miter lim="800000"/>
            <a:headEnd type="none" w="med" len="med"/>
            <a:tailEnd type="none" w="med" len="med"/>
          </a:ln>
        </p:spPr>
        <p:txBody>
          <a:bodyPr wrap="none" lIns="0" tIns="0" rIns="0" bIns="0" anchor="ctr">
            <a:spAutoFit/>
          </a:bodyPr>
          <a:lstStyle/>
          <a:p>
            <a:pPr algn="ctr">
              <a:spcBef>
                <a:spcPts val="1072"/>
              </a:spcBef>
            </a:pPr>
            <a:r>
              <a:rPr lang="en-US" sz="1700" dirty="0">
                <a:latin typeface="Arial Italic" charset="0"/>
                <a:cs typeface="Arial Italic" charset="0"/>
                <a:sym typeface="Arial Italic" charset="0"/>
              </a:rPr>
              <a:t>p </a:t>
            </a:r>
            <a:r>
              <a:rPr lang="en-US" sz="1700" dirty="0">
                <a:latin typeface="Arial" charset="0"/>
                <a:cs typeface="Arial" charset="0"/>
                <a:sym typeface="Arial" charset="0"/>
              </a:rPr>
              <a:t>= 0.04</a:t>
            </a:r>
          </a:p>
        </p:txBody>
      </p:sp>
      <p:sp>
        <p:nvSpPr>
          <p:cNvPr id="164867" name="Rectangle 3"/>
          <p:cNvSpPr>
            <a:spLocks/>
          </p:cNvSpPr>
          <p:nvPr/>
        </p:nvSpPr>
        <p:spPr bwMode="auto">
          <a:xfrm>
            <a:off x="6175995" y="2530450"/>
            <a:ext cx="1162177" cy="261610"/>
          </a:xfrm>
          <a:prstGeom prst="rect">
            <a:avLst/>
          </a:prstGeom>
          <a:noFill/>
          <a:ln w="9525" cap="flat">
            <a:noFill/>
            <a:miter lim="800000"/>
            <a:headEnd type="none" w="med" len="med"/>
            <a:tailEnd type="none" w="med" len="med"/>
          </a:ln>
        </p:spPr>
        <p:txBody>
          <a:bodyPr wrap="none" lIns="0" tIns="0" rIns="0" bIns="0" anchor="ctr">
            <a:spAutoFit/>
          </a:bodyPr>
          <a:lstStyle/>
          <a:p>
            <a:pPr algn="ctr">
              <a:spcBef>
                <a:spcPts val="1072"/>
              </a:spcBef>
            </a:pPr>
            <a:r>
              <a:rPr lang="en-US" sz="1700" dirty="0">
                <a:latin typeface="Arial Italic" charset="0"/>
                <a:cs typeface="Arial Italic" charset="0"/>
                <a:sym typeface="Arial Italic" charset="0"/>
              </a:rPr>
              <a:t>p </a:t>
            </a:r>
            <a:r>
              <a:rPr lang="en-US" sz="1700" dirty="0">
                <a:latin typeface="Arial" charset="0"/>
                <a:cs typeface="Arial" charset="0"/>
                <a:sym typeface="Arial" charset="0"/>
              </a:rPr>
              <a:t>&lt; 0.00001</a:t>
            </a:r>
          </a:p>
        </p:txBody>
      </p:sp>
      <p:sp>
        <p:nvSpPr>
          <p:cNvPr id="164868" name="Rectangle 4"/>
          <p:cNvSpPr>
            <a:spLocks/>
          </p:cNvSpPr>
          <p:nvPr/>
        </p:nvSpPr>
        <p:spPr bwMode="auto">
          <a:xfrm>
            <a:off x="4116586" y="3422303"/>
            <a:ext cx="918520" cy="261610"/>
          </a:xfrm>
          <a:prstGeom prst="rect">
            <a:avLst/>
          </a:prstGeom>
          <a:noFill/>
          <a:ln w="9525" cap="flat">
            <a:noFill/>
            <a:miter lim="800000"/>
            <a:headEnd type="none" w="med" len="med"/>
            <a:tailEnd type="none" w="med" len="med"/>
          </a:ln>
        </p:spPr>
        <p:txBody>
          <a:bodyPr wrap="none" lIns="0" tIns="0" rIns="0" bIns="0" anchor="ctr">
            <a:spAutoFit/>
          </a:bodyPr>
          <a:lstStyle/>
          <a:p>
            <a:pPr algn="ctr">
              <a:spcBef>
                <a:spcPts val="1072"/>
              </a:spcBef>
            </a:pPr>
            <a:r>
              <a:rPr lang="en-US" sz="1700" dirty="0">
                <a:latin typeface="Arial Italic" charset="0"/>
                <a:cs typeface="Arial Italic" charset="0"/>
                <a:sym typeface="Arial Italic" charset="0"/>
              </a:rPr>
              <a:t>p </a:t>
            </a:r>
            <a:r>
              <a:rPr lang="en-US" sz="1700" dirty="0">
                <a:latin typeface="Arial" charset="0"/>
                <a:cs typeface="Arial" charset="0"/>
                <a:sym typeface="Arial" charset="0"/>
              </a:rPr>
              <a:t>= 0.003</a:t>
            </a:r>
          </a:p>
        </p:txBody>
      </p:sp>
      <p:sp>
        <p:nvSpPr>
          <p:cNvPr id="164869" name="Rectangle 5"/>
          <p:cNvSpPr>
            <a:spLocks noGrp="1" noChangeArrowheads="1"/>
          </p:cNvSpPr>
          <p:nvPr>
            <p:ph type="title"/>
          </p:nvPr>
        </p:nvSpPr>
        <p:spPr>
          <a:xfrm>
            <a:off x="610568" y="0"/>
            <a:ext cx="8315771" cy="875109"/>
          </a:xfrm>
          <a:solidFill>
            <a:srgbClr val="00B050"/>
          </a:solidFill>
          <a:ln/>
        </p:spPr>
        <p:txBody>
          <a:bodyPr>
            <a:normAutofit fontScale="90000"/>
          </a:bodyPr>
          <a:lstStyle/>
          <a:p>
            <a:r>
              <a:rPr lang="en-US" sz="3100" dirty="0"/>
              <a:t>Diabetic ESRD patients are at particularly high risk of cardiovascular complications</a:t>
            </a:r>
          </a:p>
        </p:txBody>
      </p:sp>
      <p:grpSp>
        <p:nvGrpSpPr>
          <p:cNvPr id="2" name="Group 8"/>
          <p:cNvGrpSpPr>
            <a:grpSpLocks/>
          </p:cNvGrpSpPr>
          <p:nvPr/>
        </p:nvGrpSpPr>
        <p:grpSpPr bwMode="auto">
          <a:xfrm>
            <a:off x="1813843" y="3439047"/>
            <a:ext cx="626194" cy="2126381"/>
            <a:chOff x="0" y="0"/>
            <a:chExt cx="561" cy="1905"/>
          </a:xfrm>
        </p:grpSpPr>
        <p:sp>
          <p:nvSpPr>
            <p:cNvPr id="164870" name="Rectangle 6"/>
            <p:cNvSpPr>
              <a:spLocks/>
            </p:cNvSpPr>
            <p:nvPr/>
          </p:nvSpPr>
          <p:spPr bwMode="auto">
            <a:xfrm>
              <a:off x="0" y="0"/>
              <a:ext cx="515" cy="1905"/>
            </a:xfrm>
            <a:prstGeom prst="rect">
              <a:avLst/>
            </a:prstGeom>
            <a:solidFill>
              <a:srgbClr val="6D6FC7"/>
            </a:solidFill>
            <a:ln w="7938" cap="flat">
              <a:noFill/>
              <a:miter lim="800000"/>
              <a:headEnd type="none" w="med" len="med"/>
              <a:tailEnd type="none" w="med" len="med"/>
            </a:ln>
          </p:spPr>
          <p:txBody>
            <a:bodyPr lIns="0" tIns="0" rIns="0" bIns="0"/>
            <a:lstStyle/>
            <a:p>
              <a:endParaRPr lang="en-US"/>
            </a:p>
          </p:txBody>
        </p:sp>
        <p:sp>
          <p:nvSpPr>
            <p:cNvPr id="164871" name="Rectangle 7"/>
            <p:cNvSpPr>
              <a:spLocks/>
            </p:cNvSpPr>
            <p:nvPr/>
          </p:nvSpPr>
          <p:spPr bwMode="auto">
            <a:xfrm>
              <a:off x="1" y="0"/>
              <a:ext cx="56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38</a:t>
              </a:r>
            </a:p>
          </p:txBody>
        </p:sp>
      </p:grpSp>
      <p:grpSp>
        <p:nvGrpSpPr>
          <p:cNvPr id="3" name="Group 11"/>
          <p:cNvGrpSpPr>
            <a:grpSpLocks/>
          </p:cNvGrpSpPr>
          <p:nvPr/>
        </p:nvGrpSpPr>
        <p:grpSpPr bwMode="auto">
          <a:xfrm>
            <a:off x="3942457" y="4561954"/>
            <a:ext cx="642938" cy="1000125"/>
            <a:chOff x="0" y="0"/>
            <a:chExt cx="576" cy="896"/>
          </a:xfrm>
        </p:grpSpPr>
        <p:sp>
          <p:nvSpPr>
            <p:cNvPr id="164873" name="Rectangle 9"/>
            <p:cNvSpPr>
              <a:spLocks/>
            </p:cNvSpPr>
            <p:nvPr/>
          </p:nvSpPr>
          <p:spPr bwMode="auto">
            <a:xfrm>
              <a:off x="0" y="0"/>
              <a:ext cx="529" cy="896"/>
            </a:xfrm>
            <a:prstGeom prst="rect">
              <a:avLst/>
            </a:prstGeom>
            <a:solidFill>
              <a:srgbClr val="6D6FC7"/>
            </a:solidFill>
            <a:ln w="7938" cap="flat">
              <a:noFill/>
              <a:miter lim="800000"/>
              <a:headEnd type="none" w="med" len="med"/>
              <a:tailEnd type="none" w="med" len="med"/>
            </a:ln>
          </p:spPr>
          <p:txBody>
            <a:bodyPr lIns="0" tIns="0" rIns="0" bIns="0"/>
            <a:lstStyle/>
            <a:p>
              <a:endParaRPr lang="en-US"/>
            </a:p>
          </p:txBody>
        </p:sp>
        <p:sp>
          <p:nvSpPr>
            <p:cNvPr id="164874" name="Rectangle 10"/>
            <p:cNvSpPr>
              <a:spLocks/>
            </p:cNvSpPr>
            <p:nvPr/>
          </p:nvSpPr>
          <p:spPr bwMode="auto">
            <a:xfrm>
              <a:off x="0" y="0"/>
              <a:ext cx="576"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18</a:t>
              </a:r>
            </a:p>
          </p:txBody>
        </p:sp>
      </p:grpSp>
      <p:grpSp>
        <p:nvGrpSpPr>
          <p:cNvPr id="4" name="Group 14"/>
          <p:cNvGrpSpPr>
            <a:grpSpLocks/>
          </p:cNvGrpSpPr>
          <p:nvPr/>
        </p:nvGrpSpPr>
        <p:grpSpPr bwMode="auto">
          <a:xfrm>
            <a:off x="6091164" y="4219277"/>
            <a:ext cx="626194" cy="1348383"/>
            <a:chOff x="0" y="0"/>
            <a:chExt cx="561" cy="1208"/>
          </a:xfrm>
        </p:grpSpPr>
        <p:sp>
          <p:nvSpPr>
            <p:cNvPr id="164876" name="Rectangle 12"/>
            <p:cNvSpPr>
              <a:spLocks/>
            </p:cNvSpPr>
            <p:nvPr/>
          </p:nvSpPr>
          <p:spPr bwMode="auto">
            <a:xfrm>
              <a:off x="0" y="0"/>
              <a:ext cx="514" cy="1208"/>
            </a:xfrm>
            <a:prstGeom prst="rect">
              <a:avLst/>
            </a:prstGeom>
            <a:solidFill>
              <a:srgbClr val="6D6FC7"/>
            </a:solidFill>
            <a:ln w="7938" cap="flat">
              <a:noFill/>
              <a:miter lim="800000"/>
              <a:headEnd type="none" w="med" len="med"/>
              <a:tailEnd type="none" w="med" len="med"/>
            </a:ln>
          </p:spPr>
          <p:txBody>
            <a:bodyPr lIns="0" tIns="0" rIns="0" bIns="0"/>
            <a:lstStyle/>
            <a:p>
              <a:endParaRPr lang="en-US"/>
            </a:p>
          </p:txBody>
        </p:sp>
        <p:sp>
          <p:nvSpPr>
            <p:cNvPr id="164877" name="Rectangle 13"/>
            <p:cNvSpPr>
              <a:spLocks/>
            </p:cNvSpPr>
            <p:nvPr/>
          </p:nvSpPr>
          <p:spPr bwMode="auto">
            <a:xfrm>
              <a:off x="1" y="0"/>
              <a:ext cx="56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24</a:t>
              </a:r>
            </a:p>
          </p:txBody>
        </p:sp>
      </p:grpSp>
      <p:grpSp>
        <p:nvGrpSpPr>
          <p:cNvPr id="5" name="Group 17"/>
          <p:cNvGrpSpPr>
            <a:grpSpLocks/>
          </p:cNvGrpSpPr>
          <p:nvPr/>
        </p:nvGrpSpPr>
        <p:grpSpPr bwMode="auto">
          <a:xfrm>
            <a:off x="2419945" y="2765971"/>
            <a:ext cx="626195" cy="2799457"/>
            <a:chOff x="0" y="0"/>
            <a:chExt cx="561" cy="2508"/>
          </a:xfrm>
        </p:grpSpPr>
        <p:sp>
          <p:nvSpPr>
            <p:cNvPr id="164879" name="Rectangle 15"/>
            <p:cNvSpPr>
              <a:spLocks/>
            </p:cNvSpPr>
            <p:nvPr/>
          </p:nvSpPr>
          <p:spPr bwMode="auto">
            <a:xfrm>
              <a:off x="0" y="0"/>
              <a:ext cx="515" cy="2508"/>
            </a:xfrm>
            <a:prstGeom prst="rect">
              <a:avLst/>
            </a:prstGeom>
            <a:solidFill>
              <a:srgbClr val="006462"/>
            </a:solidFill>
            <a:ln w="7938" cap="flat">
              <a:noFill/>
              <a:miter lim="800000"/>
              <a:headEnd type="none" w="med" len="med"/>
              <a:tailEnd type="none" w="med" len="med"/>
            </a:ln>
          </p:spPr>
          <p:txBody>
            <a:bodyPr lIns="0" tIns="0" rIns="0" bIns="0"/>
            <a:lstStyle/>
            <a:p>
              <a:endParaRPr lang="en-US"/>
            </a:p>
          </p:txBody>
        </p:sp>
        <p:sp>
          <p:nvSpPr>
            <p:cNvPr id="164880" name="Rectangle 16"/>
            <p:cNvSpPr>
              <a:spLocks/>
            </p:cNvSpPr>
            <p:nvPr/>
          </p:nvSpPr>
          <p:spPr bwMode="auto">
            <a:xfrm>
              <a:off x="1" y="0"/>
              <a:ext cx="56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solidFill>
                    <a:srgbClr val="FFFF00"/>
                  </a:solidFill>
                  <a:latin typeface="Arial" charset="0"/>
                  <a:cs typeface="Arial" charset="0"/>
                  <a:sym typeface="Arial" charset="0"/>
                </a:rPr>
                <a:t>50</a:t>
              </a:r>
            </a:p>
          </p:txBody>
        </p:sp>
      </p:grpSp>
      <p:grpSp>
        <p:nvGrpSpPr>
          <p:cNvPr id="6" name="Group 20"/>
          <p:cNvGrpSpPr>
            <a:grpSpLocks/>
          </p:cNvGrpSpPr>
          <p:nvPr/>
        </p:nvGrpSpPr>
        <p:grpSpPr bwMode="auto">
          <a:xfrm>
            <a:off x="4565303" y="3780607"/>
            <a:ext cx="626195" cy="1784821"/>
            <a:chOff x="0" y="0"/>
            <a:chExt cx="561" cy="1599"/>
          </a:xfrm>
        </p:grpSpPr>
        <p:sp>
          <p:nvSpPr>
            <p:cNvPr id="164882" name="Rectangle 18"/>
            <p:cNvSpPr>
              <a:spLocks/>
            </p:cNvSpPr>
            <p:nvPr/>
          </p:nvSpPr>
          <p:spPr bwMode="auto">
            <a:xfrm>
              <a:off x="0" y="0"/>
              <a:ext cx="515" cy="1599"/>
            </a:xfrm>
            <a:prstGeom prst="rect">
              <a:avLst/>
            </a:prstGeom>
            <a:solidFill>
              <a:srgbClr val="006462"/>
            </a:solidFill>
            <a:ln w="7938" cap="flat">
              <a:noFill/>
              <a:miter lim="800000"/>
              <a:headEnd type="none" w="med" len="med"/>
              <a:tailEnd type="none" w="med" len="med"/>
            </a:ln>
          </p:spPr>
          <p:txBody>
            <a:bodyPr lIns="0" tIns="0" rIns="0" bIns="0"/>
            <a:lstStyle/>
            <a:p>
              <a:endParaRPr lang="en-US"/>
            </a:p>
          </p:txBody>
        </p:sp>
        <p:sp>
          <p:nvSpPr>
            <p:cNvPr id="164883" name="Rectangle 19"/>
            <p:cNvSpPr>
              <a:spLocks/>
            </p:cNvSpPr>
            <p:nvPr/>
          </p:nvSpPr>
          <p:spPr bwMode="auto">
            <a:xfrm>
              <a:off x="1" y="0"/>
              <a:ext cx="56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solidFill>
                    <a:srgbClr val="FFFF00"/>
                  </a:solidFill>
                  <a:latin typeface="Arial" charset="0"/>
                  <a:cs typeface="Arial" charset="0"/>
                  <a:sym typeface="Arial" charset="0"/>
                </a:rPr>
                <a:t>32</a:t>
              </a:r>
            </a:p>
          </p:txBody>
        </p:sp>
      </p:grpSp>
      <p:grpSp>
        <p:nvGrpSpPr>
          <p:cNvPr id="7" name="Group 23"/>
          <p:cNvGrpSpPr>
            <a:grpSpLocks/>
          </p:cNvGrpSpPr>
          <p:nvPr/>
        </p:nvGrpSpPr>
        <p:grpSpPr bwMode="auto">
          <a:xfrm>
            <a:off x="6697265" y="2884290"/>
            <a:ext cx="626195" cy="2682255"/>
            <a:chOff x="0" y="0"/>
            <a:chExt cx="561" cy="2403"/>
          </a:xfrm>
        </p:grpSpPr>
        <p:sp>
          <p:nvSpPr>
            <p:cNvPr id="164885" name="Rectangle 21"/>
            <p:cNvSpPr>
              <a:spLocks/>
            </p:cNvSpPr>
            <p:nvPr/>
          </p:nvSpPr>
          <p:spPr bwMode="auto">
            <a:xfrm>
              <a:off x="0" y="0"/>
              <a:ext cx="515" cy="2403"/>
            </a:xfrm>
            <a:prstGeom prst="rect">
              <a:avLst/>
            </a:prstGeom>
            <a:solidFill>
              <a:srgbClr val="006462"/>
            </a:solidFill>
            <a:ln w="7938" cap="flat">
              <a:noFill/>
              <a:miter lim="800000"/>
              <a:headEnd type="none" w="med" len="med"/>
              <a:tailEnd type="none" w="med" len="med"/>
            </a:ln>
          </p:spPr>
          <p:txBody>
            <a:bodyPr lIns="0" tIns="0" rIns="0" bIns="0"/>
            <a:lstStyle/>
            <a:p>
              <a:endParaRPr lang="en-US"/>
            </a:p>
          </p:txBody>
        </p:sp>
        <p:sp>
          <p:nvSpPr>
            <p:cNvPr id="164886" name="Rectangle 22"/>
            <p:cNvSpPr>
              <a:spLocks/>
            </p:cNvSpPr>
            <p:nvPr/>
          </p:nvSpPr>
          <p:spPr bwMode="auto">
            <a:xfrm>
              <a:off x="1" y="0"/>
              <a:ext cx="56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solidFill>
                    <a:srgbClr val="FFFF00"/>
                  </a:solidFill>
                  <a:latin typeface="Arial" charset="0"/>
                  <a:cs typeface="Arial" charset="0"/>
                  <a:sym typeface="Arial" charset="0"/>
                </a:rPr>
                <a:t>48</a:t>
              </a:r>
            </a:p>
          </p:txBody>
        </p:sp>
      </p:grpSp>
      <p:sp>
        <p:nvSpPr>
          <p:cNvPr id="164888" name="Rectangle 24"/>
          <p:cNvSpPr>
            <a:spLocks/>
          </p:cNvSpPr>
          <p:nvPr/>
        </p:nvSpPr>
        <p:spPr bwMode="auto">
          <a:xfrm>
            <a:off x="1753568" y="5565428"/>
            <a:ext cx="1226297" cy="615553"/>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Concentric</a:t>
            </a:r>
            <a:br>
              <a:rPr lang="en-US" sz="2000" dirty="0">
                <a:latin typeface="Arial" charset="0"/>
                <a:cs typeface="Arial" charset="0"/>
                <a:sym typeface="Arial" charset="0"/>
              </a:rPr>
            </a:br>
            <a:r>
              <a:rPr lang="en-US" sz="2000" dirty="0">
                <a:latin typeface="Arial" charset="0"/>
                <a:cs typeface="Arial" charset="0"/>
                <a:sym typeface="Arial" charset="0"/>
              </a:rPr>
              <a:t>LVH</a:t>
            </a:r>
          </a:p>
        </p:txBody>
      </p:sp>
      <p:sp>
        <p:nvSpPr>
          <p:cNvPr id="164889" name="Rectangle 25"/>
          <p:cNvSpPr>
            <a:spLocks/>
          </p:cNvSpPr>
          <p:nvPr/>
        </p:nvSpPr>
        <p:spPr bwMode="auto">
          <a:xfrm>
            <a:off x="3815209" y="5565428"/>
            <a:ext cx="1538884" cy="615553"/>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err="1">
                <a:latin typeface="Arial" charset="0"/>
                <a:cs typeface="Arial" charset="0"/>
                <a:sym typeface="Arial" charset="0"/>
              </a:rPr>
              <a:t>Ischaemic</a:t>
            </a:r>
            <a:r>
              <a:rPr lang="en-US" sz="2000" dirty="0">
                <a:latin typeface="Arial" charset="0"/>
                <a:cs typeface="Arial" charset="0"/>
                <a:sym typeface="Arial" charset="0"/>
              </a:rPr>
              <a:t/>
            </a:r>
            <a:br>
              <a:rPr lang="en-US" sz="2000" dirty="0">
                <a:latin typeface="Arial" charset="0"/>
                <a:cs typeface="Arial" charset="0"/>
                <a:sym typeface="Arial" charset="0"/>
              </a:rPr>
            </a:br>
            <a:r>
              <a:rPr lang="en-US" sz="2000" dirty="0">
                <a:latin typeface="Arial" charset="0"/>
                <a:cs typeface="Arial" charset="0"/>
                <a:sym typeface="Arial" charset="0"/>
              </a:rPr>
              <a:t>heart disease</a:t>
            </a:r>
          </a:p>
        </p:txBody>
      </p:sp>
      <p:sp>
        <p:nvSpPr>
          <p:cNvPr id="164890" name="Rectangle 26"/>
          <p:cNvSpPr>
            <a:spLocks/>
          </p:cNvSpPr>
          <p:nvPr/>
        </p:nvSpPr>
        <p:spPr bwMode="auto">
          <a:xfrm>
            <a:off x="6208366" y="5565428"/>
            <a:ext cx="884858" cy="615553"/>
          </a:xfrm>
          <a:prstGeom prst="rect">
            <a:avLst/>
          </a:prstGeom>
          <a:noFill/>
          <a:ln w="9525" cap="flat">
            <a:noFill/>
            <a:miter lim="800000"/>
            <a:headEnd type="none" w="med" len="med"/>
            <a:tailEnd type="none" w="med" len="med"/>
          </a:ln>
        </p:spPr>
        <p:txBody>
          <a:bodyPr wrap="none" lIns="0" tIns="0" rIns="0" bIns="0">
            <a:spAutoFit/>
          </a:bodyPr>
          <a:lstStyle/>
          <a:p>
            <a:pPr algn="ctr"/>
            <a:r>
              <a:rPr lang="en-US" sz="2000" dirty="0">
                <a:latin typeface="Arial" charset="0"/>
                <a:cs typeface="Arial" charset="0"/>
                <a:sym typeface="Arial" charset="0"/>
              </a:rPr>
              <a:t>Cardiac</a:t>
            </a:r>
            <a:br>
              <a:rPr lang="en-US" sz="2000" dirty="0">
                <a:latin typeface="Arial" charset="0"/>
                <a:cs typeface="Arial" charset="0"/>
                <a:sym typeface="Arial" charset="0"/>
              </a:rPr>
            </a:br>
            <a:r>
              <a:rPr lang="en-US" sz="2000" dirty="0">
                <a:latin typeface="Arial" charset="0"/>
                <a:cs typeface="Arial" charset="0"/>
                <a:sym typeface="Arial" charset="0"/>
              </a:rPr>
              <a:t>failure</a:t>
            </a:r>
          </a:p>
        </p:txBody>
      </p:sp>
      <p:sp>
        <p:nvSpPr>
          <p:cNvPr id="164891" name="Rectangle 27"/>
          <p:cNvSpPr>
            <a:spLocks/>
          </p:cNvSpPr>
          <p:nvPr/>
        </p:nvSpPr>
        <p:spPr bwMode="auto">
          <a:xfrm>
            <a:off x="6433840" y="1660922"/>
            <a:ext cx="191988" cy="178594"/>
          </a:xfrm>
          <a:prstGeom prst="rect">
            <a:avLst/>
          </a:prstGeom>
          <a:solidFill>
            <a:srgbClr val="6D6FC7"/>
          </a:solidFill>
          <a:ln w="8001" cap="flat">
            <a:noFill/>
            <a:miter lim="800000"/>
            <a:headEnd type="none" w="med" len="med"/>
            <a:tailEnd type="none" w="med" len="med"/>
          </a:ln>
        </p:spPr>
        <p:txBody>
          <a:bodyPr lIns="0" tIns="0" rIns="0" bIns="0"/>
          <a:lstStyle/>
          <a:p>
            <a:endParaRPr lang="en-US"/>
          </a:p>
        </p:txBody>
      </p:sp>
      <p:sp>
        <p:nvSpPr>
          <p:cNvPr id="164892" name="Rectangle 28"/>
          <p:cNvSpPr>
            <a:spLocks/>
          </p:cNvSpPr>
          <p:nvPr/>
        </p:nvSpPr>
        <p:spPr bwMode="auto">
          <a:xfrm>
            <a:off x="6709545" y="1581671"/>
            <a:ext cx="2226572" cy="307777"/>
          </a:xfrm>
          <a:prstGeom prst="rect">
            <a:avLst/>
          </a:prstGeom>
          <a:noFill/>
          <a:ln w="9525" cap="flat">
            <a:noFill/>
            <a:miter lim="800000"/>
            <a:headEnd type="none" w="med" len="med"/>
            <a:tailEnd type="none" w="med" len="med"/>
          </a:ln>
        </p:spPr>
        <p:txBody>
          <a:bodyPr wrap="none" lIns="0" tIns="0" rIns="0" bIns="0">
            <a:spAutoFit/>
          </a:bodyPr>
          <a:lstStyle/>
          <a:p>
            <a:r>
              <a:rPr lang="en-US" sz="2000" dirty="0">
                <a:latin typeface="Arial" charset="0"/>
                <a:cs typeface="Arial" charset="0"/>
                <a:sym typeface="Arial" charset="0"/>
              </a:rPr>
              <a:t>Non-diabetic ESRD</a:t>
            </a:r>
          </a:p>
        </p:txBody>
      </p:sp>
      <p:sp>
        <p:nvSpPr>
          <p:cNvPr id="164893" name="Rectangle 29"/>
          <p:cNvSpPr>
            <a:spLocks/>
          </p:cNvSpPr>
          <p:nvPr/>
        </p:nvSpPr>
        <p:spPr bwMode="auto">
          <a:xfrm>
            <a:off x="6433840" y="1985739"/>
            <a:ext cx="191988" cy="178594"/>
          </a:xfrm>
          <a:prstGeom prst="rect">
            <a:avLst/>
          </a:prstGeom>
          <a:solidFill>
            <a:srgbClr val="006462"/>
          </a:solidFill>
          <a:ln w="8001" cap="flat">
            <a:noFill/>
            <a:miter lim="800000"/>
            <a:headEnd type="none" w="med" len="med"/>
            <a:tailEnd type="none" w="med" len="med"/>
          </a:ln>
        </p:spPr>
        <p:txBody>
          <a:bodyPr lIns="0" tIns="0" rIns="0" bIns="0"/>
          <a:lstStyle/>
          <a:p>
            <a:endParaRPr lang="en-US"/>
          </a:p>
        </p:txBody>
      </p:sp>
      <p:sp>
        <p:nvSpPr>
          <p:cNvPr id="164894" name="Rectangle 30"/>
          <p:cNvSpPr>
            <a:spLocks/>
          </p:cNvSpPr>
          <p:nvPr/>
        </p:nvSpPr>
        <p:spPr bwMode="auto">
          <a:xfrm>
            <a:off x="6709545" y="1902024"/>
            <a:ext cx="1713611" cy="307777"/>
          </a:xfrm>
          <a:prstGeom prst="rect">
            <a:avLst/>
          </a:prstGeom>
          <a:noFill/>
          <a:ln w="9525" cap="flat">
            <a:noFill/>
            <a:miter lim="800000"/>
            <a:headEnd type="none" w="med" len="med"/>
            <a:tailEnd type="none" w="med" len="med"/>
          </a:ln>
        </p:spPr>
        <p:txBody>
          <a:bodyPr wrap="none" lIns="0" tIns="0" rIns="0" bIns="0">
            <a:spAutoFit/>
          </a:bodyPr>
          <a:lstStyle/>
          <a:p>
            <a:r>
              <a:rPr lang="en-US" sz="2000" dirty="0">
                <a:latin typeface="Arial" charset="0"/>
                <a:cs typeface="Arial" charset="0"/>
                <a:sym typeface="Arial" charset="0"/>
              </a:rPr>
              <a:t>Diabetic ESRD</a:t>
            </a:r>
          </a:p>
        </p:txBody>
      </p:sp>
      <p:sp>
        <p:nvSpPr>
          <p:cNvPr id="164895" name="Rectangle 31"/>
          <p:cNvSpPr>
            <a:spLocks/>
          </p:cNvSpPr>
          <p:nvPr/>
        </p:nvSpPr>
        <p:spPr bwMode="auto">
          <a:xfrm>
            <a:off x="953244" y="1865189"/>
            <a:ext cx="5102359" cy="369332"/>
          </a:xfrm>
          <a:prstGeom prst="rect">
            <a:avLst/>
          </a:prstGeom>
          <a:noFill/>
          <a:ln w="28575" cap="flat">
            <a:noFill/>
            <a:miter lim="800000"/>
            <a:headEnd type="none" w="med" len="med"/>
            <a:tailEnd type="none" w="med" len="med"/>
          </a:ln>
        </p:spPr>
        <p:txBody>
          <a:bodyPr wrap="none" lIns="0" tIns="0" rIns="0" bIns="0" anchor="b">
            <a:spAutoFit/>
          </a:bodyPr>
          <a:lstStyle/>
          <a:p>
            <a:r>
              <a:rPr lang="en-US" sz="2400" dirty="0">
                <a:latin typeface="Arial" charset="0"/>
                <a:cs typeface="Arial" charset="0"/>
                <a:sym typeface="Arial" charset="0"/>
              </a:rPr>
              <a:t>Prevalence at initiation of dialysis (%)</a:t>
            </a:r>
          </a:p>
        </p:txBody>
      </p:sp>
      <p:sp>
        <p:nvSpPr>
          <p:cNvPr id="164896" name="Rectangle 32"/>
          <p:cNvSpPr>
            <a:spLocks/>
          </p:cNvSpPr>
          <p:nvPr/>
        </p:nvSpPr>
        <p:spPr bwMode="auto">
          <a:xfrm>
            <a:off x="1127789" y="2068339"/>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60</a:t>
            </a:r>
          </a:p>
        </p:txBody>
      </p:sp>
      <p:sp>
        <p:nvSpPr>
          <p:cNvPr id="164897" name="Rectangle 33"/>
          <p:cNvSpPr>
            <a:spLocks/>
          </p:cNvSpPr>
          <p:nvPr/>
        </p:nvSpPr>
        <p:spPr bwMode="auto">
          <a:xfrm>
            <a:off x="1127789" y="3187899"/>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40</a:t>
            </a:r>
          </a:p>
        </p:txBody>
      </p:sp>
      <p:sp>
        <p:nvSpPr>
          <p:cNvPr id="164898" name="Rectangle 34"/>
          <p:cNvSpPr>
            <a:spLocks/>
          </p:cNvSpPr>
          <p:nvPr/>
        </p:nvSpPr>
        <p:spPr bwMode="auto">
          <a:xfrm>
            <a:off x="1127789" y="3750469"/>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30</a:t>
            </a:r>
          </a:p>
        </p:txBody>
      </p:sp>
      <p:sp>
        <p:nvSpPr>
          <p:cNvPr id="164899" name="Rectangle 35"/>
          <p:cNvSpPr>
            <a:spLocks/>
          </p:cNvSpPr>
          <p:nvPr/>
        </p:nvSpPr>
        <p:spPr bwMode="auto">
          <a:xfrm>
            <a:off x="1127789" y="4306342"/>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20</a:t>
            </a:r>
          </a:p>
        </p:txBody>
      </p:sp>
      <p:sp>
        <p:nvSpPr>
          <p:cNvPr id="164900" name="Rectangle 36"/>
          <p:cNvSpPr>
            <a:spLocks/>
          </p:cNvSpPr>
          <p:nvPr/>
        </p:nvSpPr>
        <p:spPr bwMode="auto">
          <a:xfrm>
            <a:off x="1127789" y="4865564"/>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10</a:t>
            </a:r>
          </a:p>
        </p:txBody>
      </p:sp>
      <p:sp>
        <p:nvSpPr>
          <p:cNvPr id="164901" name="Rectangle 37"/>
          <p:cNvSpPr>
            <a:spLocks/>
          </p:cNvSpPr>
          <p:nvPr/>
        </p:nvSpPr>
        <p:spPr bwMode="auto">
          <a:xfrm>
            <a:off x="1270458" y="5425902"/>
            <a:ext cx="142667"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0</a:t>
            </a:r>
          </a:p>
        </p:txBody>
      </p:sp>
      <p:sp>
        <p:nvSpPr>
          <p:cNvPr id="164902" name="Line 38"/>
          <p:cNvSpPr>
            <a:spLocks noChangeShapeType="1"/>
          </p:cNvSpPr>
          <p:nvPr/>
        </p:nvSpPr>
        <p:spPr bwMode="auto">
          <a:xfrm>
            <a:off x="1337220" y="2205633"/>
            <a:ext cx="1117" cy="335533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3" name="Line 39"/>
          <p:cNvSpPr>
            <a:spLocks noChangeShapeType="1"/>
          </p:cNvSpPr>
          <p:nvPr/>
        </p:nvSpPr>
        <p:spPr bwMode="auto">
          <a:xfrm>
            <a:off x="1230065" y="2205633"/>
            <a:ext cx="107156"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4" name="Line 40"/>
          <p:cNvSpPr>
            <a:spLocks noChangeShapeType="1"/>
          </p:cNvSpPr>
          <p:nvPr/>
        </p:nvSpPr>
        <p:spPr bwMode="auto">
          <a:xfrm>
            <a:off x="1230065" y="3330773"/>
            <a:ext cx="107156"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5" name="Line 41"/>
          <p:cNvSpPr>
            <a:spLocks noChangeShapeType="1"/>
          </p:cNvSpPr>
          <p:nvPr/>
        </p:nvSpPr>
        <p:spPr bwMode="auto">
          <a:xfrm>
            <a:off x="1230065" y="3887763"/>
            <a:ext cx="107156"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6" name="Line 42"/>
          <p:cNvSpPr>
            <a:spLocks noChangeShapeType="1"/>
          </p:cNvSpPr>
          <p:nvPr/>
        </p:nvSpPr>
        <p:spPr bwMode="auto">
          <a:xfrm>
            <a:off x="1230065" y="4445869"/>
            <a:ext cx="107156"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7" name="Line 43"/>
          <p:cNvSpPr>
            <a:spLocks noChangeShapeType="1"/>
          </p:cNvSpPr>
          <p:nvPr/>
        </p:nvSpPr>
        <p:spPr bwMode="auto">
          <a:xfrm>
            <a:off x="1230065" y="5005090"/>
            <a:ext cx="107156"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8" name="Line 44"/>
          <p:cNvSpPr>
            <a:spLocks noChangeShapeType="1"/>
          </p:cNvSpPr>
          <p:nvPr/>
        </p:nvSpPr>
        <p:spPr bwMode="auto">
          <a:xfrm>
            <a:off x="1230065" y="5565428"/>
            <a:ext cx="107156"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4909" name="Rectangle 45"/>
          <p:cNvSpPr>
            <a:spLocks/>
          </p:cNvSpPr>
          <p:nvPr/>
        </p:nvSpPr>
        <p:spPr bwMode="auto">
          <a:xfrm>
            <a:off x="1127789" y="2626445"/>
            <a:ext cx="285335"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50</a:t>
            </a:r>
          </a:p>
        </p:txBody>
      </p:sp>
      <p:sp>
        <p:nvSpPr>
          <p:cNvPr id="164910" name="Line 46"/>
          <p:cNvSpPr>
            <a:spLocks noChangeShapeType="1"/>
          </p:cNvSpPr>
          <p:nvPr/>
        </p:nvSpPr>
        <p:spPr bwMode="auto">
          <a:xfrm>
            <a:off x="1230065" y="2768203"/>
            <a:ext cx="107156"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p:cNvSpPr>
          <p:nvPr/>
        </p:nvSpPr>
        <p:spPr bwMode="auto">
          <a:xfrm>
            <a:off x="1410891" y="1745754"/>
            <a:ext cx="2176475" cy="423431"/>
          </a:xfrm>
          <a:prstGeom prst="rect">
            <a:avLst/>
          </a:prstGeom>
          <a:noFill/>
          <a:ln w="12700" cap="flat">
            <a:noFill/>
            <a:miter lim="800000"/>
            <a:headEnd type="none" w="med" len="med"/>
            <a:tailEnd type="none" w="med" len="med"/>
          </a:ln>
        </p:spPr>
        <p:txBody>
          <a:bodyPr wrap="none" lIns="26788" tIns="26788" rIns="26788" bIns="26788">
            <a:spAutoFit/>
          </a:bodyPr>
          <a:lstStyle/>
          <a:p>
            <a:r>
              <a:rPr lang="en-US" sz="2400" dirty="0">
                <a:latin typeface="Arial Bold" charset="0"/>
                <a:cs typeface="Arial Bold" charset="0"/>
                <a:sym typeface="Arial Bold" charset="0"/>
              </a:rPr>
              <a:t>2-year mortality</a:t>
            </a:r>
          </a:p>
        </p:txBody>
      </p:sp>
      <p:grpSp>
        <p:nvGrpSpPr>
          <p:cNvPr id="2" name="Group 32"/>
          <p:cNvGrpSpPr>
            <a:grpSpLocks/>
          </p:cNvGrpSpPr>
          <p:nvPr/>
        </p:nvGrpSpPr>
        <p:grpSpPr bwMode="auto">
          <a:xfrm>
            <a:off x="4382245" y="2351857"/>
            <a:ext cx="4161234" cy="4277320"/>
            <a:chOff x="0" y="0"/>
            <a:chExt cx="3728" cy="3832"/>
          </a:xfrm>
        </p:grpSpPr>
        <p:sp>
          <p:nvSpPr>
            <p:cNvPr id="165890" name="Freeform 2"/>
            <p:cNvSpPr>
              <a:spLocks/>
            </p:cNvSpPr>
            <p:nvPr/>
          </p:nvSpPr>
          <p:spPr bwMode="auto">
            <a:xfrm>
              <a:off x="1053" y="581"/>
              <a:ext cx="2604" cy="2293"/>
            </a:xfrm>
            <a:custGeom>
              <a:avLst/>
              <a:gdLst/>
              <a:ahLst/>
              <a:cxnLst>
                <a:cxn ang="0">
                  <a:pos x="0" y="0"/>
                </a:cxn>
                <a:cxn ang="0">
                  <a:pos x="0" y="1179"/>
                </a:cxn>
                <a:cxn ang="0">
                  <a:pos x="965" y="1179"/>
                </a:cxn>
                <a:cxn ang="0">
                  <a:pos x="965" y="3698"/>
                </a:cxn>
                <a:cxn ang="0">
                  <a:pos x="1887" y="3698"/>
                </a:cxn>
                <a:cxn ang="0">
                  <a:pos x="1887" y="4931"/>
                </a:cxn>
                <a:cxn ang="0">
                  <a:pos x="2810" y="4931"/>
                </a:cxn>
                <a:cxn ang="0">
                  <a:pos x="2852" y="7504"/>
                </a:cxn>
                <a:cxn ang="0">
                  <a:pos x="4739" y="7504"/>
                </a:cxn>
                <a:cxn ang="0">
                  <a:pos x="4739" y="8200"/>
                </a:cxn>
                <a:cxn ang="0">
                  <a:pos x="5704" y="8200"/>
                </a:cxn>
                <a:cxn ang="0">
                  <a:pos x="5704" y="8683"/>
                </a:cxn>
                <a:cxn ang="0">
                  <a:pos x="6543" y="8736"/>
                </a:cxn>
                <a:cxn ang="0">
                  <a:pos x="6585" y="10023"/>
                </a:cxn>
                <a:cxn ang="0">
                  <a:pos x="7591" y="10023"/>
                </a:cxn>
                <a:cxn ang="0">
                  <a:pos x="7591" y="12596"/>
                </a:cxn>
                <a:cxn ang="0">
                  <a:pos x="8514" y="12542"/>
                </a:cxn>
                <a:cxn ang="0">
                  <a:pos x="8514" y="15168"/>
                </a:cxn>
                <a:cxn ang="0">
                  <a:pos x="9395" y="15168"/>
                </a:cxn>
                <a:cxn ang="0">
                  <a:pos x="9437" y="16455"/>
                </a:cxn>
                <a:cxn ang="0">
                  <a:pos x="11366" y="16455"/>
                </a:cxn>
                <a:cxn ang="0">
                  <a:pos x="11366" y="17044"/>
                </a:cxn>
                <a:cxn ang="0">
                  <a:pos x="12247" y="17044"/>
                </a:cxn>
                <a:cxn ang="0">
                  <a:pos x="12247" y="17741"/>
                </a:cxn>
                <a:cxn ang="0">
                  <a:pos x="13170" y="17741"/>
                </a:cxn>
                <a:cxn ang="0">
                  <a:pos x="13170" y="18331"/>
                </a:cxn>
                <a:cxn ang="0">
                  <a:pos x="15980" y="18331"/>
                </a:cxn>
                <a:cxn ang="0">
                  <a:pos x="15980" y="18974"/>
                </a:cxn>
                <a:cxn ang="0">
                  <a:pos x="18790" y="18974"/>
                </a:cxn>
                <a:cxn ang="0">
                  <a:pos x="18790" y="19670"/>
                </a:cxn>
                <a:cxn ang="0">
                  <a:pos x="19713" y="19670"/>
                </a:cxn>
                <a:cxn ang="0">
                  <a:pos x="19755" y="20314"/>
                </a:cxn>
                <a:cxn ang="0">
                  <a:pos x="20677" y="20260"/>
                </a:cxn>
                <a:cxn ang="0">
                  <a:pos x="20677" y="20903"/>
                </a:cxn>
                <a:cxn ang="0">
                  <a:pos x="21600" y="20903"/>
                </a:cxn>
                <a:cxn ang="0">
                  <a:pos x="21600" y="21600"/>
                </a:cxn>
              </a:cxnLst>
              <a:rect l="0" t="0" r="r" b="b"/>
              <a:pathLst>
                <a:path w="21600" h="21600">
                  <a:moveTo>
                    <a:pt x="0" y="0"/>
                  </a:moveTo>
                  <a:cubicBezTo>
                    <a:pt x="0" y="389"/>
                    <a:pt x="0" y="791"/>
                    <a:pt x="0" y="1179"/>
                  </a:cubicBezTo>
                  <a:lnTo>
                    <a:pt x="965" y="1179"/>
                  </a:lnTo>
                  <a:lnTo>
                    <a:pt x="965" y="3698"/>
                  </a:lnTo>
                  <a:lnTo>
                    <a:pt x="1887" y="3698"/>
                  </a:lnTo>
                  <a:lnTo>
                    <a:pt x="1887" y="4931"/>
                  </a:lnTo>
                  <a:lnTo>
                    <a:pt x="2810" y="4931"/>
                  </a:lnTo>
                  <a:lnTo>
                    <a:pt x="2852" y="7504"/>
                  </a:lnTo>
                  <a:lnTo>
                    <a:pt x="4739" y="7504"/>
                  </a:lnTo>
                  <a:lnTo>
                    <a:pt x="4739" y="8200"/>
                  </a:lnTo>
                  <a:lnTo>
                    <a:pt x="5704" y="8200"/>
                  </a:lnTo>
                  <a:lnTo>
                    <a:pt x="5704" y="8683"/>
                  </a:lnTo>
                  <a:lnTo>
                    <a:pt x="6543" y="8736"/>
                  </a:lnTo>
                  <a:lnTo>
                    <a:pt x="6585" y="10023"/>
                  </a:lnTo>
                  <a:lnTo>
                    <a:pt x="7591" y="10023"/>
                  </a:lnTo>
                  <a:lnTo>
                    <a:pt x="7591" y="12596"/>
                  </a:lnTo>
                  <a:lnTo>
                    <a:pt x="8514" y="12542"/>
                  </a:lnTo>
                  <a:lnTo>
                    <a:pt x="8514" y="15168"/>
                  </a:lnTo>
                  <a:lnTo>
                    <a:pt x="9395" y="15168"/>
                  </a:lnTo>
                  <a:lnTo>
                    <a:pt x="9437" y="16455"/>
                  </a:lnTo>
                  <a:lnTo>
                    <a:pt x="11366" y="16455"/>
                  </a:lnTo>
                  <a:lnTo>
                    <a:pt x="11366" y="17044"/>
                  </a:lnTo>
                  <a:lnTo>
                    <a:pt x="12247" y="17044"/>
                  </a:lnTo>
                  <a:lnTo>
                    <a:pt x="12247" y="17741"/>
                  </a:lnTo>
                  <a:lnTo>
                    <a:pt x="13170" y="17741"/>
                  </a:lnTo>
                  <a:lnTo>
                    <a:pt x="13170" y="18331"/>
                  </a:lnTo>
                  <a:lnTo>
                    <a:pt x="15980" y="18331"/>
                  </a:lnTo>
                  <a:lnTo>
                    <a:pt x="15980" y="18974"/>
                  </a:lnTo>
                  <a:lnTo>
                    <a:pt x="18790" y="18974"/>
                  </a:lnTo>
                  <a:lnTo>
                    <a:pt x="18790" y="19670"/>
                  </a:lnTo>
                  <a:lnTo>
                    <a:pt x="19713" y="19670"/>
                  </a:lnTo>
                  <a:lnTo>
                    <a:pt x="19755" y="20314"/>
                  </a:lnTo>
                  <a:lnTo>
                    <a:pt x="20677" y="20260"/>
                  </a:lnTo>
                  <a:lnTo>
                    <a:pt x="20677" y="20903"/>
                  </a:lnTo>
                  <a:lnTo>
                    <a:pt x="21600" y="20903"/>
                  </a:lnTo>
                  <a:lnTo>
                    <a:pt x="21600" y="21600"/>
                  </a:lnTo>
                </a:path>
              </a:pathLst>
            </a:custGeom>
            <a:noFill/>
            <a:ln w="22225" cap="flat">
              <a:solidFill>
                <a:schemeClr val="tx1"/>
              </a:solidFill>
              <a:prstDash val="solid"/>
              <a:round/>
              <a:headEnd type="none" w="med" len="med"/>
              <a:tailEnd type="none" w="med" len="med"/>
            </a:ln>
          </p:spPr>
          <p:txBody>
            <a:bodyPr lIns="0" tIns="0" rIns="0" bIns="0"/>
            <a:lstStyle/>
            <a:p>
              <a:endParaRPr lang="en-US"/>
            </a:p>
          </p:txBody>
        </p:sp>
        <p:sp>
          <p:nvSpPr>
            <p:cNvPr id="165891" name="Freeform 3"/>
            <p:cNvSpPr>
              <a:spLocks/>
            </p:cNvSpPr>
            <p:nvPr/>
          </p:nvSpPr>
          <p:spPr bwMode="auto">
            <a:xfrm>
              <a:off x="1048" y="584"/>
              <a:ext cx="2609" cy="1016"/>
            </a:xfrm>
            <a:custGeom>
              <a:avLst/>
              <a:gdLst/>
              <a:ahLst/>
              <a:cxnLst>
                <a:cxn ang="0">
                  <a:pos x="0" y="0"/>
                </a:cxn>
                <a:cxn ang="0">
                  <a:pos x="1036" y="0"/>
                </a:cxn>
                <a:cxn ang="0">
                  <a:pos x="1036" y="789"/>
                </a:cxn>
                <a:cxn ang="0">
                  <a:pos x="1884" y="789"/>
                </a:cxn>
                <a:cxn ang="0">
                  <a:pos x="1884" y="1304"/>
                </a:cxn>
                <a:cxn ang="0">
                  <a:pos x="3767" y="1304"/>
                </a:cxn>
                <a:cxn ang="0">
                  <a:pos x="3767" y="2730"/>
                </a:cxn>
                <a:cxn ang="0">
                  <a:pos x="4741" y="2730"/>
                </a:cxn>
                <a:cxn ang="0">
                  <a:pos x="4741" y="3580"/>
                </a:cxn>
                <a:cxn ang="0">
                  <a:pos x="5724" y="3580"/>
                </a:cxn>
                <a:cxn ang="0">
                  <a:pos x="5724" y="4702"/>
                </a:cxn>
                <a:cxn ang="0">
                  <a:pos x="6572" y="4702"/>
                </a:cxn>
                <a:cxn ang="0">
                  <a:pos x="6572" y="6431"/>
                </a:cxn>
                <a:cxn ang="0">
                  <a:pos x="7535" y="6431"/>
                </a:cxn>
                <a:cxn ang="0">
                  <a:pos x="7535" y="8070"/>
                </a:cxn>
                <a:cxn ang="0">
                  <a:pos x="8508" y="8070"/>
                </a:cxn>
                <a:cxn ang="0">
                  <a:pos x="8508" y="9374"/>
                </a:cxn>
                <a:cxn ang="0">
                  <a:pos x="10392" y="9374"/>
                </a:cxn>
                <a:cxn ang="0">
                  <a:pos x="10392" y="9890"/>
                </a:cxn>
                <a:cxn ang="0">
                  <a:pos x="12244" y="9890"/>
                </a:cxn>
                <a:cxn ang="0">
                  <a:pos x="12244" y="11589"/>
                </a:cxn>
                <a:cxn ang="0">
                  <a:pos x="13165" y="11528"/>
                </a:cxn>
                <a:cxn ang="0">
                  <a:pos x="13165" y="12226"/>
                </a:cxn>
                <a:cxn ang="0">
                  <a:pos x="14128" y="12226"/>
                </a:cxn>
                <a:cxn ang="0">
                  <a:pos x="14128" y="13985"/>
                </a:cxn>
                <a:cxn ang="0">
                  <a:pos x="15028" y="13985"/>
                </a:cxn>
                <a:cxn ang="0">
                  <a:pos x="15028" y="15017"/>
                </a:cxn>
                <a:cxn ang="0">
                  <a:pos x="15991" y="15017"/>
                </a:cxn>
                <a:cxn ang="0">
                  <a:pos x="15991" y="15866"/>
                </a:cxn>
                <a:cxn ang="0">
                  <a:pos x="18753" y="15866"/>
                </a:cxn>
                <a:cxn ang="0">
                  <a:pos x="18753" y="16716"/>
                </a:cxn>
                <a:cxn ang="0">
                  <a:pos x="19737" y="16716"/>
                </a:cxn>
                <a:cxn ang="0">
                  <a:pos x="19737" y="18081"/>
                </a:cxn>
                <a:cxn ang="0">
                  <a:pos x="20700" y="18081"/>
                </a:cxn>
                <a:cxn ang="0">
                  <a:pos x="20700" y="20356"/>
                </a:cxn>
                <a:cxn ang="0">
                  <a:pos x="21600" y="20356"/>
                </a:cxn>
                <a:cxn ang="0">
                  <a:pos x="21600" y="21600"/>
                </a:cxn>
              </a:cxnLst>
              <a:rect l="0" t="0" r="r" b="b"/>
              <a:pathLst>
                <a:path w="21600" h="21600">
                  <a:moveTo>
                    <a:pt x="0" y="0"/>
                  </a:moveTo>
                  <a:lnTo>
                    <a:pt x="1036" y="0"/>
                  </a:lnTo>
                  <a:lnTo>
                    <a:pt x="1036" y="789"/>
                  </a:lnTo>
                  <a:lnTo>
                    <a:pt x="1884" y="789"/>
                  </a:lnTo>
                  <a:lnTo>
                    <a:pt x="1884" y="1304"/>
                  </a:lnTo>
                  <a:lnTo>
                    <a:pt x="3767" y="1304"/>
                  </a:lnTo>
                  <a:lnTo>
                    <a:pt x="3767" y="2730"/>
                  </a:lnTo>
                  <a:lnTo>
                    <a:pt x="4741" y="2730"/>
                  </a:lnTo>
                  <a:lnTo>
                    <a:pt x="4741" y="3580"/>
                  </a:lnTo>
                  <a:lnTo>
                    <a:pt x="5724" y="3580"/>
                  </a:lnTo>
                  <a:lnTo>
                    <a:pt x="5724" y="4702"/>
                  </a:lnTo>
                  <a:lnTo>
                    <a:pt x="6572" y="4702"/>
                  </a:lnTo>
                  <a:lnTo>
                    <a:pt x="6572" y="6431"/>
                  </a:lnTo>
                  <a:lnTo>
                    <a:pt x="7535" y="6431"/>
                  </a:lnTo>
                  <a:lnTo>
                    <a:pt x="7535" y="8070"/>
                  </a:lnTo>
                  <a:lnTo>
                    <a:pt x="8508" y="8070"/>
                  </a:lnTo>
                  <a:lnTo>
                    <a:pt x="8508" y="9374"/>
                  </a:lnTo>
                  <a:lnTo>
                    <a:pt x="10392" y="9374"/>
                  </a:lnTo>
                  <a:lnTo>
                    <a:pt x="10392" y="9890"/>
                  </a:lnTo>
                  <a:lnTo>
                    <a:pt x="12244" y="9890"/>
                  </a:lnTo>
                  <a:lnTo>
                    <a:pt x="12244" y="11589"/>
                  </a:lnTo>
                  <a:lnTo>
                    <a:pt x="13165" y="11528"/>
                  </a:lnTo>
                  <a:lnTo>
                    <a:pt x="13165" y="12226"/>
                  </a:lnTo>
                  <a:lnTo>
                    <a:pt x="14128" y="12226"/>
                  </a:lnTo>
                  <a:lnTo>
                    <a:pt x="14128" y="13985"/>
                  </a:lnTo>
                  <a:lnTo>
                    <a:pt x="15028" y="13985"/>
                  </a:lnTo>
                  <a:lnTo>
                    <a:pt x="15028" y="15017"/>
                  </a:lnTo>
                  <a:lnTo>
                    <a:pt x="15991" y="15017"/>
                  </a:lnTo>
                  <a:lnTo>
                    <a:pt x="15991" y="15866"/>
                  </a:lnTo>
                  <a:lnTo>
                    <a:pt x="18753" y="15866"/>
                  </a:lnTo>
                  <a:lnTo>
                    <a:pt x="18753" y="16716"/>
                  </a:lnTo>
                  <a:lnTo>
                    <a:pt x="19737" y="16716"/>
                  </a:lnTo>
                  <a:lnTo>
                    <a:pt x="19737" y="18081"/>
                  </a:lnTo>
                  <a:lnTo>
                    <a:pt x="20700" y="18081"/>
                  </a:lnTo>
                  <a:lnTo>
                    <a:pt x="20700" y="20356"/>
                  </a:lnTo>
                  <a:lnTo>
                    <a:pt x="21600" y="20356"/>
                  </a:lnTo>
                  <a:lnTo>
                    <a:pt x="21600" y="21600"/>
                  </a:lnTo>
                </a:path>
              </a:pathLst>
            </a:custGeom>
            <a:noFill/>
            <a:ln w="22225" cap="flat">
              <a:solidFill>
                <a:srgbClr val="00CCFF"/>
              </a:solidFill>
              <a:prstDash val="solid"/>
              <a:round/>
              <a:headEnd type="none" w="med" len="med"/>
              <a:tailEnd type="none" w="med" len="med"/>
            </a:ln>
          </p:spPr>
          <p:txBody>
            <a:bodyPr lIns="0" tIns="0" rIns="0" bIns="0"/>
            <a:lstStyle/>
            <a:p>
              <a:endParaRPr lang="en-US"/>
            </a:p>
          </p:txBody>
        </p:sp>
        <p:sp>
          <p:nvSpPr>
            <p:cNvPr id="165892" name="Line 4"/>
            <p:cNvSpPr>
              <a:spLocks noChangeShapeType="1"/>
            </p:cNvSpPr>
            <p:nvPr/>
          </p:nvSpPr>
          <p:spPr bwMode="auto">
            <a:xfrm>
              <a:off x="901" y="570"/>
              <a:ext cx="1" cy="2699"/>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3" name="Line 5"/>
            <p:cNvSpPr>
              <a:spLocks noChangeShapeType="1"/>
            </p:cNvSpPr>
            <p:nvPr/>
          </p:nvSpPr>
          <p:spPr bwMode="auto">
            <a:xfrm rot="10800000">
              <a:off x="901" y="3252"/>
              <a:ext cx="2762"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4" name="Line 6"/>
            <p:cNvSpPr>
              <a:spLocks noChangeShapeType="1"/>
            </p:cNvSpPr>
            <p:nvPr/>
          </p:nvSpPr>
          <p:spPr bwMode="auto">
            <a:xfrm rot="10800000">
              <a:off x="846" y="564"/>
              <a:ext cx="65"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5" name="Line 7"/>
            <p:cNvSpPr>
              <a:spLocks noChangeShapeType="1"/>
            </p:cNvSpPr>
            <p:nvPr/>
          </p:nvSpPr>
          <p:spPr bwMode="auto">
            <a:xfrm rot="10800000">
              <a:off x="839" y="1103"/>
              <a:ext cx="72"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6" name="Line 8"/>
            <p:cNvSpPr>
              <a:spLocks noChangeShapeType="1"/>
            </p:cNvSpPr>
            <p:nvPr/>
          </p:nvSpPr>
          <p:spPr bwMode="auto">
            <a:xfrm rot="10800000">
              <a:off x="839" y="1649"/>
              <a:ext cx="72"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7" name="Line 9"/>
            <p:cNvSpPr>
              <a:spLocks noChangeShapeType="1"/>
            </p:cNvSpPr>
            <p:nvPr/>
          </p:nvSpPr>
          <p:spPr bwMode="auto">
            <a:xfrm rot="10800000">
              <a:off x="832" y="2187"/>
              <a:ext cx="72"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8" name="Line 10"/>
            <p:cNvSpPr>
              <a:spLocks noChangeShapeType="1"/>
            </p:cNvSpPr>
            <p:nvPr/>
          </p:nvSpPr>
          <p:spPr bwMode="auto">
            <a:xfrm rot="10800000">
              <a:off x="832" y="2724"/>
              <a:ext cx="72" cy="6"/>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899" name="Line 11"/>
            <p:cNvSpPr>
              <a:spLocks noChangeShapeType="1"/>
            </p:cNvSpPr>
            <p:nvPr/>
          </p:nvSpPr>
          <p:spPr bwMode="auto">
            <a:xfrm rot="10800000">
              <a:off x="832" y="3254"/>
              <a:ext cx="72" cy="5"/>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0" name="Line 12"/>
            <p:cNvSpPr>
              <a:spLocks noChangeShapeType="1"/>
            </p:cNvSpPr>
            <p:nvPr/>
          </p:nvSpPr>
          <p:spPr bwMode="auto">
            <a:xfrm rot="10800000">
              <a:off x="900" y="3258"/>
              <a:ext cx="3" cy="82"/>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1" name="Line 13"/>
            <p:cNvSpPr>
              <a:spLocks noChangeShapeType="1"/>
            </p:cNvSpPr>
            <p:nvPr/>
          </p:nvSpPr>
          <p:spPr bwMode="auto">
            <a:xfrm rot="10800000" flipH="1">
              <a:off x="1583" y="3257"/>
              <a:ext cx="4" cy="88"/>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2" name="Line 14"/>
            <p:cNvSpPr>
              <a:spLocks noChangeShapeType="1"/>
            </p:cNvSpPr>
            <p:nvPr/>
          </p:nvSpPr>
          <p:spPr bwMode="auto">
            <a:xfrm rot="10800000">
              <a:off x="2273" y="3258"/>
              <a:ext cx="3" cy="82"/>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3" name="Line 15"/>
            <p:cNvSpPr>
              <a:spLocks noChangeShapeType="1"/>
            </p:cNvSpPr>
            <p:nvPr/>
          </p:nvSpPr>
          <p:spPr bwMode="auto">
            <a:xfrm rot="10800000" flipH="1">
              <a:off x="2956" y="3257"/>
              <a:ext cx="4" cy="83"/>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4" name="Line 16"/>
            <p:cNvSpPr>
              <a:spLocks noChangeShapeType="1"/>
            </p:cNvSpPr>
            <p:nvPr/>
          </p:nvSpPr>
          <p:spPr bwMode="auto">
            <a:xfrm rot="10800000">
              <a:off x="3646" y="3258"/>
              <a:ext cx="3" cy="82"/>
            </a:xfrm>
            <a:prstGeom prst="line">
              <a:avLst/>
            </a:prstGeom>
            <a:noFill/>
            <a:ln w="25400" cap="flat">
              <a:solidFill>
                <a:schemeClr val="tx1"/>
              </a:solidFill>
              <a:prstDash val="solid"/>
              <a:round/>
              <a:headEnd type="none" w="med" len="med"/>
              <a:tailEnd type="none" w="med" len="med"/>
            </a:ln>
          </p:spPr>
          <p:txBody>
            <a:bodyPr lIns="0" tIns="0" rIns="0" bIns="0"/>
            <a:lstStyle/>
            <a:p>
              <a:endParaRPr lang="en-US"/>
            </a:p>
          </p:txBody>
        </p:sp>
        <p:sp>
          <p:nvSpPr>
            <p:cNvPr id="165905" name="Rectangle 17"/>
            <p:cNvSpPr>
              <a:spLocks/>
            </p:cNvSpPr>
            <p:nvPr/>
          </p:nvSpPr>
          <p:spPr bwMode="auto">
            <a:xfrm>
              <a:off x="463" y="432"/>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1.0</a:t>
              </a:r>
            </a:p>
          </p:txBody>
        </p:sp>
        <p:sp>
          <p:nvSpPr>
            <p:cNvPr id="165906" name="Rectangle 18"/>
            <p:cNvSpPr>
              <a:spLocks/>
            </p:cNvSpPr>
            <p:nvPr/>
          </p:nvSpPr>
          <p:spPr bwMode="auto">
            <a:xfrm>
              <a:off x="463" y="961"/>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0.9</a:t>
              </a:r>
            </a:p>
          </p:txBody>
        </p:sp>
        <p:sp>
          <p:nvSpPr>
            <p:cNvPr id="165907" name="Rectangle 19"/>
            <p:cNvSpPr>
              <a:spLocks/>
            </p:cNvSpPr>
            <p:nvPr/>
          </p:nvSpPr>
          <p:spPr bwMode="auto">
            <a:xfrm>
              <a:off x="463" y="1507"/>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0.8</a:t>
              </a:r>
            </a:p>
          </p:txBody>
        </p:sp>
        <p:sp>
          <p:nvSpPr>
            <p:cNvPr id="165908" name="Rectangle 20"/>
            <p:cNvSpPr>
              <a:spLocks/>
            </p:cNvSpPr>
            <p:nvPr/>
          </p:nvSpPr>
          <p:spPr bwMode="auto">
            <a:xfrm>
              <a:off x="463" y="2044"/>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0.7</a:t>
              </a:r>
            </a:p>
          </p:txBody>
        </p:sp>
        <p:sp>
          <p:nvSpPr>
            <p:cNvPr id="165909" name="Rectangle 21"/>
            <p:cNvSpPr>
              <a:spLocks/>
            </p:cNvSpPr>
            <p:nvPr/>
          </p:nvSpPr>
          <p:spPr bwMode="auto">
            <a:xfrm>
              <a:off x="463" y="2582"/>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0.6</a:t>
              </a:r>
            </a:p>
          </p:txBody>
        </p:sp>
        <p:sp>
          <p:nvSpPr>
            <p:cNvPr id="165910" name="Rectangle 22"/>
            <p:cNvSpPr>
              <a:spLocks/>
            </p:cNvSpPr>
            <p:nvPr/>
          </p:nvSpPr>
          <p:spPr bwMode="auto">
            <a:xfrm>
              <a:off x="463" y="3111"/>
              <a:ext cx="309"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0.5</a:t>
              </a:r>
            </a:p>
          </p:txBody>
        </p:sp>
        <p:sp>
          <p:nvSpPr>
            <p:cNvPr id="165911" name="Rectangle 23"/>
            <p:cNvSpPr>
              <a:spLocks/>
            </p:cNvSpPr>
            <p:nvPr/>
          </p:nvSpPr>
          <p:spPr bwMode="auto">
            <a:xfrm>
              <a:off x="775" y="3308"/>
              <a:ext cx="165"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0</a:t>
              </a:r>
            </a:p>
          </p:txBody>
        </p:sp>
        <p:sp>
          <p:nvSpPr>
            <p:cNvPr id="165912" name="Rectangle 24"/>
            <p:cNvSpPr>
              <a:spLocks/>
            </p:cNvSpPr>
            <p:nvPr/>
          </p:nvSpPr>
          <p:spPr bwMode="auto">
            <a:xfrm>
              <a:off x="1457" y="3308"/>
              <a:ext cx="165"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6</a:t>
              </a:r>
            </a:p>
          </p:txBody>
        </p:sp>
        <p:sp>
          <p:nvSpPr>
            <p:cNvPr id="165913" name="Rectangle 25"/>
            <p:cNvSpPr>
              <a:spLocks/>
            </p:cNvSpPr>
            <p:nvPr/>
          </p:nvSpPr>
          <p:spPr bwMode="auto">
            <a:xfrm>
              <a:off x="2094" y="3308"/>
              <a:ext cx="261"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12</a:t>
              </a:r>
            </a:p>
          </p:txBody>
        </p:sp>
        <p:sp>
          <p:nvSpPr>
            <p:cNvPr id="165914" name="Rectangle 26"/>
            <p:cNvSpPr>
              <a:spLocks/>
            </p:cNvSpPr>
            <p:nvPr/>
          </p:nvSpPr>
          <p:spPr bwMode="auto">
            <a:xfrm>
              <a:off x="2777" y="3308"/>
              <a:ext cx="261"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18</a:t>
              </a:r>
            </a:p>
          </p:txBody>
        </p:sp>
        <p:sp>
          <p:nvSpPr>
            <p:cNvPr id="165915" name="Rectangle 27"/>
            <p:cNvSpPr>
              <a:spLocks/>
            </p:cNvSpPr>
            <p:nvPr/>
          </p:nvSpPr>
          <p:spPr bwMode="auto">
            <a:xfrm>
              <a:off x="3467" y="3308"/>
              <a:ext cx="261"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24</a:t>
              </a:r>
            </a:p>
          </p:txBody>
        </p:sp>
        <p:sp>
          <p:nvSpPr>
            <p:cNvPr id="165916" name="Rectangle 28"/>
            <p:cNvSpPr>
              <a:spLocks/>
            </p:cNvSpPr>
            <p:nvPr/>
          </p:nvSpPr>
          <p:spPr bwMode="auto">
            <a:xfrm>
              <a:off x="2619" y="1938"/>
              <a:ext cx="780" cy="483"/>
            </a:xfrm>
            <a:prstGeom prst="rect">
              <a:avLst/>
            </a:prstGeom>
            <a:noFill/>
            <a:ln w="12700" cap="flat">
              <a:noFill/>
              <a:miter lim="800000"/>
              <a:headEnd type="none" w="med" len="med"/>
              <a:tailEnd type="none" w="med" len="med"/>
            </a:ln>
          </p:spPr>
          <p:txBody>
            <a:bodyPr wrap="none" lIns="38100" tIns="38100" rIns="38100" bIns="38100">
              <a:spAutoFit/>
            </a:bodyPr>
            <a:lstStyle/>
            <a:p>
              <a:pPr algn="ctr"/>
              <a:r>
                <a:rPr lang="en-US" sz="1500" dirty="0">
                  <a:latin typeface="Arial Bold" charset="0"/>
                  <a:cs typeface="Arial Bold" charset="0"/>
                  <a:sym typeface="Arial Bold" charset="0"/>
                </a:rPr>
                <a:t>Diabetics</a:t>
              </a:r>
            </a:p>
            <a:p>
              <a:pPr algn="ctr"/>
              <a:r>
                <a:rPr lang="en-US" sz="1500" dirty="0">
                  <a:latin typeface="Arial Bold" charset="0"/>
                  <a:cs typeface="Arial Bold" charset="0"/>
                  <a:sym typeface="Arial Bold" charset="0"/>
                </a:rPr>
                <a:t>(n=81)</a:t>
              </a:r>
            </a:p>
          </p:txBody>
        </p:sp>
        <p:sp>
          <p:nvSpPr>
            <p:cNvPr id="165917" name="Rectangle 29"/>
            <p:cNvSpPr>
              <a:spLocks/>
            </p:cNvSpPr>
            <p:nvPr/>
          </p:nvSpPr>
          <p:spPr bwMode="auto">
            <a:xfrm>
              <a:off x="2380" y="539"/>
              <a:ext cx="1126" cy="483"/>
            </a:xfrm>
            <a:prstGeom prst="rect">
              <a:avLst/>
            </a:prstGeom>
            <a:noFill/>
            <a:ln w="12700" cap="flat">
              <a:noFill/>
              <a:miter lim="800000"/>
              <a:headEnd type="none" w="med" len="med"/>
              <a:tailEnd type="none" w="med" len="med"/>
            </a:ln>
          </p:spPr>
          <p:txBody>
            <a:bodyPr wrap="none" lIns="38100" tIns="38100" rIns="38100" bIns="38100">
              <a:spAutoFit/>
            </a:bodyPr>
            <a:lstStyle/>
            <a:p>
              <a:pPr algn="ctr"/>
              <a:r>
                <a:rPr lang="en-US" sz="1500" dirty="0">
                  <a:latin typeface="Arial Bold" charset="0"/>
                  <a:cs typeface="Arial Bold" charset="0"/>
                  <a:sym typeface="Arial Bold" charset="0"/>
                </a:rPr>
                <a:t>Non-diabetics</a:t>
              </a:r>
            </a:p>
            <a:p>
              <a:pPr algn="ctr"/>
              <a:r>
                <a:rPr lang="en-US" sz="1500" dirty="0">
                  <a:latin typeface="Arial Bold" charset="0"/>
                  <a:cs typeface="Arial Bold" charset="0"/>
                  <a:sym typeface="Arial Bold" charset="0"/>
                </a:rPr>
                <a:t>(n=199)</a:t>
              </a:r>
            </a:p>
          </p:txBody>
        </p:sp>
        <p:sp>
          <p:nvSpPr>
            <p:cNvPr id="165918" name="Rectangle 30"/>
            <p:cNvSpPr>
              <a:spLocks/>
            </p:cNvSpPr>
            <p:nvPr/>
          </p:nvSpPr>
          <p:spPr bwMode="auto">
            <a:xfrm>
              <a:off x="1883" y="3556"/>
              <a:ext cx="635"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Months</a:t>
              </a:r>
            </a:p>
          </p:txBody>
        </p:sp>
        <p:sp>
          <p:nvSpPr>
            <p:cNvPr id="165919" name="Rectangle 31"/>
            <p:cNvSpPr>
              <a:spLocks/>
            </p:cNvSpPr>
            <p:nvPr/>
          </p:nvSpPr>
          <p:spPr bwMode="auto">
            <a:xfrm>
              <a:off x="0" y="0"/>
              <a:ext cx="731" cy="483"/>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Bold" charset="0"/>
                  <a:cs typeface="Arial Bold" charset="0"/>
                  <a:sym typeface="Arial Bold" charset="0"/>
                </a:rPr>
                <a:t>Survival </a:t>
              </a:r>
            </a:p>
            <a:p>
              <a:r>
                <a:rPr lang="en-US" sz="1500" dirty="0">
                  <a:latin typeface="Arial Bold" charset="0"/>
                  <a:cs typeface="Arial Bold" charset="0"/>
                  <a:sym typeface="Arial Bold" charset="0"/>
                </a:rPr>
                <a:t>rate</a:t>
              </a:r>
            </a:p>
          </p:txBody>
        </p:sp>
      </p:grpSp>
      <p:sp>
        <p:nvSpPr>
          <p:cNvPr id="165921" name="Rectangle 33"/>
          <p:cNvSpPr>
            <a:spLocks/>
          </p:cNvSpPr>
          <p:nvPr/>
        </p:nvSpPr>
        <p:spPr bwMode="auto">
          <a:xfrm>
            <a:off x="5829971" y="1745754"/>
            <a:ext cx="2057853" cy="423431"/>
          </a:xfrm>
          <a:prstGeom prst="rect">
            <a:avLst/>
          </a:prstGeom>
          <a:noFill/>
          <a:ln w="12700" cap="flat">
            <a:noFill/>
            <a:miter lim="800000"/>
            <a:headEnd type="none" w="med" len="med"/>
            <a:tailEnd type="none" w="med" len="med"/>
          </a:ln>
        </p:spPr>
        <p:txBody>
          <a:bodyPr wrap="none" lIns="26788" tIns="26788" rIns="26788" bIns="26788">
            <a:spAutoFit/>
          </a:bodyPr>
          <a:lstStyle/>
          <a:p>
            <a:r>
              <a:rPr lang="en-US" sz="2400" dirty="0">
                <a:latin typeface="Arial Bold" charset="0"/>
                <a:cs typeface="Arial Bold" charset="0"/>
                <a:sym typeface="Arial Bold" charset="0"/>
              </a:rPr>
              <a:t>2-year survival</a:t>
            </a:r>
          </a:p>
        </p:txBody>
      </p:sp>
      <p:sp>
        <p:nvSpPr>
          <p:cNvPr id="165922" name="Line 34"/>
          <p:cNvSpPr>
            <a:spLocks noChangeShapeType="1"/>
          </p:cNvSpPr>
          <p:nvPr/>
        </p:nvSpPr>
        <p:spPr bwMode="auto">
          <a:xfrm>
            <a:off x="991195" y="5982890"/>
            <a:ext cx="3098602"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23" name="Rectangle 35"/>
          <p:cNvSpPr>
            <a:spLocks/>
          </p:cNvSpPr>
          <p:nvPr/>
        </p:nvSpPr>
        <p:spPr bwMode="auto">
          <a:xfrm>
            <a:off x="1321594" y="4857750"/>
            <a:ext cx="459879" cy="1122908"/>
          </a:xfrm>
          <a:prstGeom prst="rect">
            <a:avLst/>
          </a:prstGeom>
          <a:solidFill>
            <a:srgbClr val="00CCFF"/>
          </a:solidFill>
          <a:ln w="8001" cap="flat">
            <a:solidFill>
              <a:srgbClr val="00CCFF"/>
            </a:solidFill>
            <a:prstDash val="solid"/>
            <a:miter lim="800000"/>
            <a:headEnd type="none" w="med" len="med"/>
            <a:tailEnd type="none" w="med" len="med"/>
          </a:ln>
        </p:spPr>
        <p:txBody>
          <a:bodyPr lIns="0" tIns="0" rIns="0" bIns="0"/>
          <a:lstStyle/>
          <a:p>
            <a:endParaRPr lang="en-US"/>
          </a:p>
        </p:txBody>
      </p:sp>
      <p:sp>
        <p:nvSpPr>
          <p:cNvPr id="165924" name="Rectangle 36"/>
          <p:cNvSpPr>
            <a:spLocks/>
          </p:cNvSpPr>
          <p:nvPr/>
        </p:nvSpPr>
        <p:spPr bwMode="auto">
          <a:xfrm>
            <a:off x="2866430" y="5295305"/>
            <a:ext cx="459879" cy="687586"/>
          </a:xfrm>
          <a:prstGeom prst="rect">
            <a:avLst/>
          </a:prstGeom>
          <a:solidFill>
            <a:srgbClr val="00CCFF"/>
          </a:solidFill>
          <a:ln w="8001" cap="flat">
            <a:solidFill>
              <a:srgbClr val="00CCFF"/>
            </a:solidFill>
            <a:prstDash val="solid"/>
            <a:miter lim="800000"/>
            <a:headEnd type="none" w="med" len="med"/>
            <a:tailEnd type="none" w="med" len="med"/>
          </a:ln>
        </p:spPr>
        <p:txBody>
          <a:bodyPr lIns="0" tIns="0" rIns="0" bIns="0"/>
          <a:lstStyle/>
          <a:p>
            <a:endParaRPr lang="en-US"/>
          </a:p>
        </p:txBody>
      </p:sp>
      <p:sp>
        <p:nvSpPr>
          <p:cNvPr id="165925" name="Rectangle 37"/>
          <p:cNvSpPr>
            <a:spLocks/>
          </p:cNvSpPr>
          <p:nvPr/>
        </p:nvSpPr>
        <p:spPr bwMode="auto">
          <a:xfrm>
            <a:off x="1768079" y="3447976"/>
            <a:ext cx="454298" cy="2532682"/>
          </a:xfrm>
          <a:prstGeom prst="rect">
            <a:avLst/>
          </a:prstGeom>
          <a:solidFill>
            <a:srgbClr val="FFFF99"/>
          </a:solidFill>
          <a:ln w="8001" cap="flat">
            <a:solidFill>
              <a:schemeClr val="tx1"/>
            </a:solidFill>
            <a:prstDash val="solid"/>
            <a:miter lim="800000"/>
            <a:headEnd type="none" w="med" len="med"/>
            <a:tailEnd type="none" w="med" len="med"/>
          </a:ln>
        </p:spPr>
        <p:txBody>
          <a:bodyPr lIns="0" tIns="0" rIns="0" bIns="0"/>
          <a:lstStyle/>
          <a:p>
            <a:endParaRPr lang="en-US"/>
          </a:p>
        </p:txBody>
      </p:sp>
      <p:sp>
        <p:nvSpPr>
          <p:cNvPr id="165926" name="Rectangle 38"/>
          <p:cNvSpPr>
            <a:spLocks/>
          </p:cNvSpPr>
          <p:nvPr/>
        </p:nvSpPr>
        <p:spPr bwMode="auto">
          <a:xfrm>
            <a:off x="3317379" y="4116586"/>
            <a:ext cx="454298" cy="1866305"/>
          </a:xfrm>
          <a:prstGeom prst="rect">
            <a:avLst/>
          </a:prstGeom>
          <a:solidFill>
            <a:srgbClr val="FFFF99"/>
          </a:solidFill>
          <a:ln w="8001" cap="flat">
            <a:solidFill>
              <a:schemeClr val="tx1"/>
            </a:solidFill>
            <a:prstDash val="solid"/>
            <a:miter lim="800000"/>
            <a:headEnd type="none" w="med" len="med"/>
            <a:tailEnd type="none" w="med" len="med"/>
          </a:ln>
        </p:spPr>
        <p:txBody>
          <a:bodyPr lIns="0" tIns="0" rIns="0" bIns="0"/>
          <a:lstStyle/>
          <a:p>
            <a:endParaRPr lang="en-US"/>
          </a:p>
        </p:txBody>
      </p:sp>
      <p:sp>
        <p:nvSpPr>
          <p:cNvPr id="165927" name="Line 39"/>
          <p:cNvSpPr>
            <a:spLocks noChangeShapeType="1"/>
          </p:cNvSpPr>
          <p:nvPr/>
        </p:nvSpPr>
        <p:spPr bwMode="auto">
          <a:xfrm>
            <a:off x="991195" y="2961308"/>
            <a:ext cx="1117" cy="301935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28" name="Line 40"/>
          <p:cNvSpPr>
            <a:spLocks noChangeShapeType="1"/>
          </p:cNvSpPr>
          <p:nvPr/>
        </p:nvSpPr>
        <p:spPr bwMode="auto">
          <a:xfrm>
            <a:off x="921990" y="5982890"/>
            <a:ext cx="68089" cy="1117"/>
          </a:xfrm>
          <a:prstGeom prst="line">
            <a:avLst/>
          </a:prstGeom>
          <a:noFill/>
          <a:ln w="7938" cap="flat">
            <a:solidFill>
              <a:schemeClr val="tx1"/>
            </a:solidFill>
            <a:prstDash val="solid"/>
            <a:round/>
            <a:headEnd type="none" w="med" len="med"/>
            <a:tailEnd type="none" w="med" len="med"/>
          </a:ln>
        </p:spPr>
        <p:txBody>
          <a:bodyPr lIns="0" tIns="0" rIns="0" bIns="0"/>
          <a:lstStyle/>
          <a:p>
            <a:endParaRPr lang="en-US"/>
          </a:p>
        </p:txBody>
      </p:sp>
      <p:sp>
        <p:nvSpPr>
          <p:cNvPr id="165929" name="Line 41"/>
          <p:cNvSpPr>
            <a:spLocks noChangeShapeType="1"/>
          </p:cNvSpPr>
          <p:nvPr/>
        </p:nvSpPr>
        <p:spPr bwMode="auto">
          <a:xfrm>
            <a:off x="921990" y="5381254"/>
            <a:ext cx="68089"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30" name="Line 42"/>
          <p:cNvSpPr>
            <a:spLocks noChangeShapeType="1"/>
          </p:cNvSpPr>
          <p:nvPr/>
        </p:nvSpPr>
        <p:spPr bwMode="auto">
          <a:xfrm>
            <a:off x="921990" y="4771802"/>
            <a:ext cx="68089"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31" name="Line 43"/>
          <p:cNvSpPr>
            <a:spLocks noChangeShapeType="1"/>
          </p:cNvSpPr>
          <p:nvPr/>
        </p:nvSpPr>
        <p:spPr bwMode="auto">
          <a:xfrm>
            <a:off x="921990" y="4171281"/>
            <a:ext cx="68089" cy="223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32" name="Line 44"/>
          <p:cNvSpPr>
            <a:spLocks noChangeShapeType="1"/>
          </p:cNvSpPr>
          <p:nvPr/>
        </p:nvSpPr>
        <p:spPr bwMode="auto">
          <a:xfrm>
            <a:off x="921990" y="3561830"/>
            <a:ext cx="68089"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33" name="Line 45"/>
          <p:cNvSpPr>
            <a:spLocks noChangeShapeType="1"/>
          </p:cNvSpPr>
          <p:nvPr/>
        </p:nvSpPr>
        <p:spPr bwMode="auto">
          <a:xfrm>
            <a:off x="921990" y="2961309"/>
            <a:ext cx="68089" cy="223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65934" name="Rectangle 46"/>
          <p:cNvSpPr>
            <a:spLocks/>
          </p:cNvSpPr>
          <p:nvPr/>
        </p:nvSpPr>
        <p:spPr bwMode="auto">
          <a:xfrm>
            <a:off x="638473" y="5847830"/>
            <a:ext cx="278923"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0%</a:t>
            </a:r>
          </a:p>
        </p:txBody>
      </p:sp>
      <p:sp>
        <p:nvSpPr>
          <p:cNvPr id="165935" name="Rectangle 47"/>
          <p:cNvSpPr>
            <a:spLocks/>
          </p:cNvSpPr>
          <p:nvPr/>
        </p:nvSpPr>
        <p:spPr bwMode="auto">
          <a:xfrm>
            <a:off x="529084" y="5247308"/>
            <a:ext cx="386324"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10%</a:t>
            </a:r>
          </a:p>
        </p:txBody>
      </p:sp>
      <p:sp>
        <p:nvSpPr>
          <p:cNvPr id="165936" name="Rectangle 48"/>
          <p:cNvSpPr>
            <a:spLocks/>
          </p:cNvSpPr>
          <p:nvPr/>
        </p:nvSpPr>
        <p:spPr bwMode="auto">
          <a:xfrm>
            <a:off x="529084" y="4637857"/>
            <a:ext cx="386324"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20%</a:t>
            </a:r>
          </a:p>
        </p:txBody>
      </p:sp>
      <p:sp>
        <p:nvSpPr>
          <p:cNvPr id="165937" name="Rectangle 49"/>
          <p:cNvSpPr>
            <a:spLocks/>
          </p:cNvSpPr>
          <p:nvPr/>
        </p:nvSpPr>
        <p:spPr bwMode="auto">
          <a:xfrm>
            <a:off x="529084" y="4036219"/>
            <a:ext cx="386324"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30%</a:t>
            </a:r>
          </a:p>
        </p:txBody>
      </p:sp>
      <p:sp>
        <p:nvSpPr>
          <p:cNvPr id="165938" name="Rectangle 50"/>
          <p:cNvSpPr>
            <a:spLocks/>
          </p:cNvSpPr>
          <p:nvPr/>
        </p:nvSpPr>
        <p:spPr bwMode="auto">
          <a:xfrm>
            <a:off x="529084" y="3429000"/>
            <a:ext cx="386324"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40%</a:t>
            </a:r>
          </a:p>
        </p:txBody>
      </p:sp>
      <p:sp>
        <p:nvSpPr>
          <p:cNvPr id="165939" name="Rectangle 51"/>
          <p:cNvSpPr>
            <a:spLocks/>
          </p:cNvSpPr>
          <p:nvPr/>
        </p:nvSpPr>
        <p:spPr bwMode="auto">
          <a:xfrm>
            <a:off x="529084" y="2828479"/>
            <a:ext cx="386324"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50%</a:t>
            </a:r>
          </a:p>
        </p:txBody>
      </p:sp>
      <p:sp>
        <p:nvSpPr>
          <p:cNvPr id="165940" name="Rectangle 52"/>
          <p:cNvSpPr>
            <a:spLocks/>
          </p:cNvSpPr>
          <p:nvPr/>
        </p:nvSpPr>
        <p:spPr bwMode="auto">
          <a:xfrm>
            <a:off x="2453432" y="2434456"/>
            <a:ext cx="122783" cy="123899"/>
          </a:xfrm>
          <a:prstGeom prst="rect">
            <a:avLst/>
          </a:prstGeom>
          <a:solidFill>
            <a:srgbClr val="00CCFF"/>
          </a:solidFill>
          <a:ln w="8001" cap="flat">
            <a:solidFill>
              <a:srgbClr val="00CCFF"/>
            </a:solidFill>
            <a:prstDash val="solid"/>
            <a:miter lim="800000"/>
            <a:headEnd type="none" w="med" len="med"/>
            <a:tailEnd type="none" w="med" len="med"/>
          </a:ln>
        </p:spPr>
        <p:txBody>
          <a:bodyPr lIns="0" tIns="0" rIns="0" bIns="0"/>
          <a:lstStyle/>
          <a:p>
            <a:endParaRPr lang="en-US"/>
          </a:p>
        </p:txBody>
      </p:sp>
      <p:sp>
        <p:nvSpPr>
          <p:cNvPr id="165941" name="Rectangle 53"/>
          <p:cNvSpPr>
            <a:spLocks/>
          </p:cNvSpPr>
          <p:nvPr/>
        </p:nvSpPr>
        <p:spPr bwMode="auto">
          <a:xfrm>
            <a:off x="2664396" y="2373065"/>
            <a:ext cx="1179810"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Non-diabetics</a:t>
            </a:r>
          </a:p>
        </p:txBody>
      </p:sp>
      <p:sp>
        <p:nvSpPr>
          <p:cNvPr id="165942" name="Rectangle 54"/>
          <p:cNvSpPr>
            <a:spLocks/>
          </p:cNvSpPr>
          <p:nvPr/>
        </p:nvSpPr>
        <p:spPr bwMode="auto">
          <a:xfrm>
            <a:off x="2453432" y="2720206"/>
            <a:ext cx="122783" cy="123899"/>
          </a:xfrm>
          <a:prstGeom prst="rect">
            <a:avLst/>
          </a:prstGeom>
          <a:solidFill>
            <a:srgbClr val="FFFFFF"/>
          </a:solidFill>
          <a:ln w="8001" cap="flat">
            <a:solidFill>
              <a:schemeClr val="tx1"/>
            </a:solidFill>
            <a:prstDash val="solid"/>
            <a:miter lim="800000"/>
            <a:headEnd type="none" w="med" len="med"/>
            <a:tailEnd type="none" w="med" len="med"/>
          </a:ln>
        </p:spPr>
        <p:txBody>
          <a:bodyPr lIns="0" tIns="0" rIns="0" bIns="0"/>
          <a:lstStyle/>
          <a:p>
            <a:endParaRPr lang="en-US"/>
          </a:p>
        </p:txBody>
      </p:sp>
      <p:sp>
        <p:nvSpPr>
          <p:cNvPr id="165943" name="Rectangle 55"/>
          <p:cNvSpPr>
            <a:spLocks/>
          </p:cNvSpPr>
          <p:nvPr/>
        </p:nvSpPr>
        <p:spPr bwMode="auto">
          <a:xfrm>
            <a:off x="2671093" y="2658815"/>
            <a:ext cx="793487" cy="230832"/>
          </a:xfrm>
          <a:prstGeom prst="rect">
            <a:avLst/>
          </a:prstGeom>
          <a:noFill/>
          <a:ln w="9525" cap="flat">
            <a:noFill/>
            <a:miter lim="800000"/>
            <a:headEnd type="none" w="med" len="med"/>
            <a:tailEnd type="none" w="med" len="med"/>
          </a:ln>
        </p:spPr>
        <p:txBody>
          <a:bodyPr wrap="none" lIns="0" tIns="0" rIns="0" bIns="0">
            <a:spAutoFit/>
          </a:bodyPr>
          <a:lstStyle/>
          <a:p>
            <a:pPr algn="ctr"/>
            <a:r>
              <a:rPr lang="en-US" sz="1500" dirty="0">
                <a:latin typeface="Arial Bold" charset="0"/>
                <a:cs typeface="Arial Bold" charset="0"/>
                <a:sym typeface="Arial Bold" charset="0"/>
              </a:rPr>
              <a:t>Diabetics</a:t>
            </a:r>
          </a:p>
        </p:txBody>
      </p:sp>
      <p:sp>
        <p:nvSpPr>
          <p:cNvPr id="165944" name="Rectangle 56"/>
          <p:cNvSpPr>
            <a:spLocks/>
          </p:cNvSpPr>
          <p:nvPr/>
        </p:nvSpPr>
        <p:spPr bwMode="auto">
          <a:xfrm>
            <a:off x="2729137" y="6013029"/>
            <a:ext cx="1102463"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CV mortality</a:t>
            </a:r>
          </a:p>
        </p:txBody>
      </p:sp>
      <p:sp>
        <p:nvSpPr>
          <p:cNvPr id="165945" name="Rectangle 57"/>
          <p:cNvSpPr>
            <a:spLocks/>
          </p:cNvSpPr>
          <p:nvPr/>
        </p:nvSpPr>
        <p:spPr bwMode="auto">
          <a:xfrm>
            <a:off x="1310432" y="6013029"/>
            <a:ext cx="781863" cy="515764"/>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Total</a:t>
            </a:r>
          </a:p>
          <a:p>
            <a:pPr algn="ctr"/>
            <a:r>
              <a:rPr lang="en-US" sz="1500" dirty="0">
                <a:latin typeface="Arial Bold" charset="0"/>
                <a:cs typeface="Arial Bold" charset="0"/>
                <a:sym typeface="Arial Bold" charset="0"/>
              </a:rPr>
              <a:t>mortality</a:t>
            </a:r>
          </a:p>
        </p:txBody>
      </p:sp>
      <p:sp>
        <p:nvSpPr>
          <p:cNvPr id="165946" name="Rectangle 58"/>
          <p:cNvSpPr>
            <a:spLocks/>
          </p:cNvSpPr>
          <p:nvPr/>
        </p:nvSpPr>
        <p:spPr bwMode="auto">
          <a:xfrm>
            <a:off x="1348383" y="4498330"/>
            <a:ext cx="440423"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19%</a:t>
            </a:r>
          </a:p>
        </p:txBody>
      </p:sp>
      <p:sp>
        <p:nvSpPr>
          <p:cNvPr id="165947" name="Rectangle 59"/>
          <p:cNvSpPr>
            <a:spLocks/>
          </p:cNvSpPr>
          <p:nvPr/>
        </p:nvSpPr>
        <p:spPr bwMode="auto">
          <a:xfrm>
            <a:off x="1799332" y="3101951"/>
            <a:ext cx="440423"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42%</a:t>
            </a:r>
          </a:p>
        </p:txBody>
      </p:sp>
      <p:sp>
        <p:nvSpPr>
          <p:cNvPr id="165948" name="Rectangle 60"/>
          <p:cNvSpPr>
            <a:spLocks/>
          </p:cNvSpPr>
          <p:nvPr/>
        </p:nvSpPr>
        <p:spPr bwMode="auto">
          <a:xfrm>
            <a:off x="2899916" y="4942582"/>
            <a:ext cx="426124"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11%</a:t>
            </a:r>
          </a:p>
        </p:txBody>
      </p:sp>
      <p:sp>
        <p:nvSpPr>
          <p:cNvPr id="165949" name="Rectangle 61"/>
          <p:cNvSpPr>
            <a:spLocks/>
          </p:cNvSpPr>
          <p:nvPr/>
        </p:nvSpPr>
        <p:spPr bwMode="auto">
          <a:xfrm>
            <a:off x="3334123" y="3761631"/>
            <a:ext cx="440423"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r>
              <a:rPr lang="en-US" sz="1500" dirty="0">
                <a:latin typeface="Arial Bold" charset="0"/>
                <a:cs typeface="Arial Bold" charset="0"/>
                <a:sym typeface="Arial Bold" charset="0"/>
              </a:rPr>
              <a:t>31%</a:t>
            </a:r>
          </a:p>
        </p:txBody>
      </p:sp>
      <p:sp>
        <p:nvSpPr>
          <p:cNvPr id="165950" name="Rectangle 62"/>
          <p:cNvSpPr>
            <a:spLocks/>
          </p:cNvSpPr>
          <p:nvPr/>
        </p:nvSpPr>
        <p:spPr bwMode="auto">
          <a:xfrm>
            <a:off x="2370832" y="2294930"/>
            <a:ext cx="1651992" cy="660797"/>
          </a:xfrm>
          <a:prstGeom prst="rect">
            <a:avLst/>
          </a:prstGeom>
          <a:noFill/>
          <a:ln w="15875" cap="flat">
            <a:solidFill>
              <a:schemeClr val="tx1"/>
            </a:solidFill>
            <a:prstDash val="solid"/>
            <a:miter lim="800000"/>
            <a:headEnd type="none" w="med" len="med"/>
            <a:tailEnd type="none" w="med" len="med"/>
          </a:ln>
        </p:spPr>
        <p:txBody>
          <a:bodyPr lIns="0" tIns="0" rIns="0" bIns="0"/>
          <a:lstStyle/>
          <a:p>
            <a:endParaRPr lang="en-US"/>
          </a:p>
        </p:txBody>
      </p:sp>
      <p:sp>
        <p:nvSpPr>
          <p:cNvPr id="165951" name="Rectangle 63"/>
          <p:cNvSpPr>
            <a:spLocks noGrp="1" noChangeArrowheads="1"/>
          </p:cNvSpPr>
          <p:nvPr>
            <p:ph type="title"/>
          </p:nvPr>
        </p:nvSpPr>
        <p:spPr>
          <a:solidFill>
            <a:srgbClr val="00B050"/>
          </a:solidFill>
          <a:ln/>
        </p:spPr>
        <p:txBody>
          <a:bodyPr/>
          <a:lstStyle/>
          <a:p>
            <a:r>
              <a:rPr lang="en-US" dirty="0"/>
              <a:t>Mortality among HD patients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2F753552-F57B-4784-94AC-7D8912AEEE65}" type="slidenum">
              <a:rPr lang="en-US" smtClean="0"/>
              <a:pPr>
                <a:defRPr/>
              </a:pPr>
              <a:t>27</a:t>
            </a:fld>
            <a:r>
              <a:rPr lang="en-US" smtClean="0"/>
              <a:t>	 Certified 		http://www.uonbi.ac.ke</a:t>
            </a:r>
            <a:endParaRPr lang="en-US"/>
          </a:p>
        </p:txBody>
      </p:sp>
      <p:pic>
        <p:nvPicPr>
          <p:cNvPr id="31748" name="Picture 2" descr="C:\Users\Mcligeyo\Pictures\DIANA 4\IMG_7398.JPG"/>
          <p:cNvPicPr>
            <a:picLocks noGrp="1" noChangeAspect="1" noChangeArrowheads="1"/>
          </p:cNvPicPr>
          <p:nvPr>
            <p:ph idx="1"/>
          </p:nvPr>
        </p:nvPicPr>
        <p:blipFill>
          <a:blip r:embed="rId2" cstate="print"/>
          <a:srcRect/>
          <a:stretch>
            <a:fillRect/>
          </a:stretch>
        </p:blipFill>
        <p:spPr>
          <a:xfrm>
            <a:off x="1295400" y="1600200"/>
            <a:ext cx="6819900" cy="45720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ChangeArrowheads="1"/>
          </p:cNvSpPr>
          <p:nvPr>
            <p:ph type="title"/>
          </p:nvPr>
        </p:nvSpPr>
        <p:spPr>
          <a:xfrm>
            <a:off x="275705" y="169664"/>
            <a:ext cx="8095878" cy="1429867"/>
          </a:xfrm>
          <a:solidFill>
            <a:srgbClr val="00B050"/>
          </a:solidFill>
          <a:ln/>
        </p:spPr>
        <p:txBody>
          <a:bodyPr>
            <a:normAutofit fontScale="90000"/>
          </a:bodyPr>
          <a:lstStyle/>
          <a:p>
            <a:r>
              <a:rPr lang="en-US" dirty="0" err="1"/>
              <a:t>Proteinuria</a:t>
            </a:r>
            <a:r>
              <a:rPr lang="en-US" dirty="0"/>
              <a:t> Predicts Stroke and </a:t>
            </a:r>
            <a:br>
              <a:rPr lang="en-US" dirty="0"/>
            </a:br>
            <a:r>
              <a:rPr lang="en-US" dirty="0"/>
              <a:t>CHD Events in Type 2 Diabetes</a:t>
            </a:r>
          </a:p>
        </p:txBody>
      </p:sp>
      <p:sp>
        <p:nvSpPr>
          <p:cNvPr id="167938" name="Rectangle 2"/>
          <p:cNvSpPr>
            <a:spLocks/>
          </p:cNvSpPr>
          <p:nvPr/>
        </p:nvSpPr>
        <p:spPr bwMode="auto">
          <a:xfrm>
            <a:off x="292447" y="5947172"/>
            <a:ext cx="4068589" cy="419695"/>
          </a:xfrm>
          <a:prstGeom prst="rect">
            <a:avLst/>
          </a:prstGeom>
          <a:noFill/>
          <a:ln w="12700" cap="flat">
            <a:noFill/>
            <a:miter lim="800000"/>
            <a:headEnd type="none" w="med" len="med"/>
            <a:tailEnd type="none" w="med" len="med"/>
          </a:ln>
        </p:spPr>
        <p:txBody>
          <a:bodyPr lIns="26788" tIns="26788" rIns="26788" bIns="26788"/>
          <a:lstStyle/>
          <a:p>
            <a:r>
              <a:rPr lang="en-US" sz="1300" dirty="0">
                <a:latin typeface="Arial" charset="0"/>
                <a:cs typeface="Arial" charset="0"/>
                <a:sym typeface="Arial" charset="0"/>
              </a:rPr>
              <a:t>U-Prot = Urinary protein concentration.</a:t>
            </a:r>
          </a:p>
          <a:p>
            <a:r>
              <a:rPr lang="en-US" sz="1300" dirty="0" err="1">
                <a:latin typeface="Arial" charset="0"/>
                <a:cs typeface="Arial" charset="0"/>
                <a:sym typeface="Arial" charset="0"/>
              </a:rPr>
              <a:t>Miettinen</a:t>
            </a:r>
            <a:r>
              <a:rPr lang="en-US" sz="1300" dirty="0">
                <a:latin typeface="Arial" charset="0"/>
                <a:cs typeface="Arial" charset="0"/>
                <a:sym typeface="Arial" charset="0"/>
              </a:rPr>
              <a:t> H et al.  </a:t>
            </a:r>
            <a:r>
              <a:rPr lang="en-US" sz="1300" dirty="0">
                <a:latin typeface="Arial Italic" charset="0"/>
                <a:cs typeface="Arial Italic" charset="0"/>
                <a:sym typeface="Arial Italic" charset="0"/>
              </a:rPr>
              <a:t>Stroke.</a:t>
            </a:r>
            <a:r>
              <a:rPr lang="en-US" sz="1300" dirty="0">
                <a:latin typeface="Arial" charset="0"/>
                <a:cs typeface="Arial" charset="0"/>
                <a:sym typeface="Arial" charset="0"/>
              </a:rPr>
              <a:t> 1996;27:2033-2039.</a:t>
            </a:r>
          </a:p>
        </p:txBody>
      </p:sp>
      <p:grpSp>
        <p:nvGrpSpPr>
          <p:cNvPr id="2" name="Group 9"/>
          <p:cNvGrpSpPr>
            <a:grpSpLocks/>
          </p:cNvGrpSpPr>
          <p:nvPr/>
        </p:nvGrpSpPr>
        <p:grpSpPr bwMode="auto">
          <a:xfrm>
            <a:off x="1553766" y="2347392"/>
            <a:ext cx="1606228" cy="2954610"/>
            <a:chOff x="0" y="0"/>
            <a:chExt cx="1439" cy="2646"/>
          </a:xfrm>
        </p:grpSpPr>
        <p:sp>
          <p:nvSpPr>
            <p:cNvPr id="167939" name="Freeform 3"/>
            <p:cNvSpPr>
              <a:spLocks/>
            </p:cNvSpPr>
            <p:nvPr/>
          </p:nvSpPr>
          <p:spPr bwMode="auto">
            <a:xfrm>
              <a:off x="0" y="0"/>
              <a:ext cx="100" cy="8"/>
            </a:xfrm>
            <a:custGeom>
              <a:avLst/>
              <a:gdLst/>
              <a:ahLst/>
              <a:cxnLst>
                <a:cxn ang="0">
                  <a:pos x="21600" y="10800"/>
                </a:cxn>
                <a:cxn ang="0">
                  <a:pos x="20520" y="0"/>
                </a:cxn>
                <a:cxn ang="0">
                  <a:pos x="0" y="0"/>
                </a:cxn>
                <a:cxn ang="0">
                  <a:pos x="0" y="21600"/>
                </a:cxn>
                <a:cxn ang="0">
                  <a:pos x="20520" y="21600"/>
                </a:cxn>
                <a:cxn ang="0">
                  <a:pos x="21600" y="10800"/>
                </a:cxn>
                <a:cxn ang="0">
                  <a:pos x="21600" y="0"/>
                </a:cxn>
                <a:cxn ang="0">
                  <a:pos x="20520" y="0"/>
                </a:cxn>
                <a:cxn ang="0">
                  <a:pos x="21600" y="10800"/>
                </a:cxn>
                <a:cxn ang="0">
                  <a:pos x="21600" y="10800"/>
                </a:cxn>
              </a:cxnLst>
              <a:rect l="0" t="0" r="r" b="b"/>
              <a:pathLst>
                <a:path w="21600" h="21600">
                  <a:moveTo>
                    <a:pt x="21600" y="10800"/>
                  </a:moveTo>
                  <a:lnTo>
                    <a:pt x="20520" y="0"/>
                  </a:lnTo>
                  <a:lnTo>
                    <a:pt x="0" y="0"/>
                  </a:lnTo>
                  <a:lnTo>
                    <a:pt x="0" y="21600"/>
                  </a:lnTo>
                  <a:lnTo>
                    <a:pt x="20520" y="21600"/>
                  </a:lnTo>
                  <a:lnTo>
                    <a:pt x="21600" y="10800"/>
                  </a:lnTo>
                  <a:lnTo>
                    <a:pt x="21600" y="0"/>
                  </a:lnTo>
                  <a:lnTo>
                    <a:pt x="20520" y="0"/>
                  </a:lnTo>
                  <a:lnTo>
                    <a:pt x="21600" y="10800"/>
                  </a:lnTo>
                  <a:close/>
                  <a:moveTo>
                    <a:pt x="21600" y="10800"/>
                  </a:moveTo>
                </a:path>
              </a:pathLst>
            </a:cu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67940" name="Freeform 4"/>
            <p:cNvSpPr>
              <a:spLocks/>
            </p:cNvSpPr>
            <p:nvPr/>
          </p:nvSpPr>
          <p:spPr bwMode="auto">
            <a:xfrm>
              <a:off x="89" y="5"/>
              <a:ext cx="8" cy="2584"/>
            </a:xfrm>
            <a:custGeom>
              <a:avLst/>
              <a:gdLst/>
              <a:ahLst/>
              <a:cxnLst>
                <a:cxn ang="0">
                  <a:pos x="12000" y="21600"/>
                </a:cxn>
                <a:cxn ang="0">
                  <a:pos x="21600" y="21552"/>
                </a:cxn>
                <a:cxn ang="0">
                  <a:pos x="21600" y="0"/>
                </a:cxn>
                <a:cxn ang="0">
                  <a:pos x="0" y="0"/>
                </a:cxn>
                <a:cxn ang="0">
                  <a:pos x="0" y="21552"/>
                </a:cxn>
                <a:cxn ang="0">
                  <a:pos x="12000" y="21600"/>
                </a:cxn>
                <a:cxn ang="0">
                  <a:pos x="0" y="21552"/>
                </a:cxn>
                <a:cxn ang="0">
                  <a:pos x="0" y="21600"/>
                </a:cxn>
                <a:cxn ang="0">
                  <a:pos x="12000" y="21600"/>
                </a:cxn>
                <a:cxn ang="0">
                  <a:pos x="12000" y="21600"/>
                </a:cxn>
              </a:cxnLst>
              <a:rect l="0" t="0" r="r" b="b"/>
              <a:pathLst>
                <a:path w="21600" h="21600">
                  <a:moveTo>
                    <a:pt x="12000" y="21600"/>
                  </a:moveTo>
                  <a:lnTo>
                    <a:pt x="21600" y="21552"/>
                  </a:lnTo>
                  <a:lnTo>
                    <a:pt x="21600" y="0"/>
                  </a:lnTo>
                  <a:lnTo>
                    <a:pt x="0" y="0"/>
                  </a:lnTo>
                  <a:lnTo>
                    <a:pt x="0" y="21552"/>
                  </a:lnTo>
                  <a:lnTo>
                    <a:pt x="12000" y="21600"/>
                  </a:lnTo>
                  <a:lnTo>
                    <a:pt x="0" y="21552"/>
                  </a:lnTo>
                  <a:lnTo>
                    <a:pt x="0" y="21600"/>
                  </a:lnTo>
                  <a:lnTo>
                    <a:pt x="12000" y="21600"/>
                  </a:lnTo>
                  <a:close/>
                  <a:moveTo>
                    <a:pt x="12000" y="21600"/>
                  </a:moveTo>
                </a:path>
              </a:pathLst>
            </a:custGeom>
            <a:solidFill>
              <a:srgbClr val="FFFFFF"/>
            </a:solidFill>
            <a:ln w="12700" cap="flat">
              <a:solidFill>
                <a:schemeClr val="tx1"/>
              </a:solidFill>
              <a:prstDash val="solid"/>
              <a:round/>
              <a:headEnd type="none" w="med" len="med"/>
              <a:tailEnd type="none" w="med" len="med"/>
            </a:ln>
          </p:spPr>
          <p:txBody>
            <a:bodyPr lIns="0" tIns="0" rIns="0" bIns="0"/>
            <a:lstStyle/>
            <a:p>
              <a:endParaRPr lang="en-US"/>
            </a:p>
          </p:txBody>
        </p:sp>
        <p:sp>
          <p:nvSpPr>
            <p:cNvPr id="167941" name="Rectangle 5"/>
            <p:cNvSpPr>
              <a:spLocks/>
            </p:cNvSpPr>
            <p:nvPr/>
          </p:nvSpPr>
          <p:spPr bwMode="auto">
            <a:xfrm>
              <a:off x="2" y="850"/>
              <a:ext cx="106" cy="13"/>
            </a:xfrm>
            <a:prstGeom prst="rect">
              <a:avLst/>
            </a:prstGeom>
            <a:solidFill>
              <a:srgbClr val="FFFFFF"/>
            </a:solidFill>
            <a:ln w="12700" cap="flat">
              <a:solidFill>
                <a:schemeClr val="tx1"/>
              </a:solidFill>
              <a:prstDash val="solid"/>
              <a:miter lim="800000"/>
              <a:headEnd type="none" w="med" len="med"/>
              <a:tailEnd type="none" w="med" len="med"/>
            </a:ln>
          </p:spPr>
          <p:txBody>
            <a:bodyPr lIns="0" tIns="0" rIns="0" bIns="0"/>
            <a:lstStyle/>
            <a:p>
              <a:endParaRPr lang="en-US"/>
            </a:p>
          </p:txBody>
        </p:sp>
        <p:sp>
          <p:nvSpPr>
            <p:cNvPr id="167942" name="Rectangle 6"/>
            <p:cNvSpPr>
              <a:spLocks/>
            </p:cNvSpPr>
            <p:nvPr/>
          </p:nvSpPr>
          <p:spPr bwMode="auto">
            <a:xfrm>
              <a:off x="2" y="2575"/>
              <a:ext cx="106" cy="13"/>
            </a:xfrm>
            <a:prstGeom prst="rect">
              <a:avLst/>
            </a:prstGeom>
            <a:solidFill>
              <a:srgbClr val="FFFFFF"/>
            </a:solidFill>
            <a:ln w="12700" cap="flat">
              <a:solidFill>
                <a:schemeClr val="tx1"/>
              </a:solidFill>
              <a:prstDash val="solid"/>
              <a:miter lim="800000"/>
              <a:headEnd type="none" w="med" len="med"/>
              <a:tailEnd type="none" w="med" len="med"/>
            </a:ln>
          </p:spPr>
          <p:txBody>
            <a:bodyPr lIns="0" tIns="0" rIns="0" bIns="0"/>
            <a:lstStyle/>
            <a:p>
              <a:endParaRPr lang="en-US"/>
            </a:p>
          </p:txBody>
        </p:sp>
        <p:sp>
          <p:nvSpPr>
            <p:cNvPr id="167943" name="Rectangle 7"/>
            <p:cNvSpPr>
              <a:spLocks/>
            </p:cNvSpPr>
            <p:nvPr/>
          </p:nvSpPr>
          <p:spPr bwMode="auto">
            <a:xfrm>
              <a:off x="625" y="2582"/>
              <a:ext cx="24" cy="64"/>
            </a:xfrm>
            <a:prstGeom prst="rect">
              <a:avLst/>
            </a:prstGeom>
            <a:solidFill>
              <a:srgbClr val="FFFFFF"/>
            </a:solidFill>
            <a:ln w="12700" cap="flat">
              <a:solidFill>
                <a:schemeClr val="tx1"/>
              </a:solidFill>
              <a:prstDash val="solid"/>
              <a:miter lim="800000"/>
              <a:headEnd type="none" w="med" len="med"/>
              <a:tailEnd type="none" w="med" len="med"/>
            </a:ln>
          </p:spPr>
          <p:txBody>
            <a:bodyPr lIns="0" tIns="0" rIns="0" bIns="0"/>
            <a:lstStyle/>
            <a:p>
              <a:endParaRPr lang="en-US"/>
            </a:p>
          </p:txBody>
        </p:sp>
        <p:sp>
          <p:nvSpPr>
            <p:cNvPr id="167944" name="Rectangle 8"/>
            <p:cNvSpPr>
              <a:spLocks/>
            </p:cNvSpPr>
            <p:nvPr/>
          </p:nvSpPr>
          <p:spPr bwMode="auto">
            <a:xfrm>
              <a:off x="1413" y="2582"/>
              <a:ext cx="26" cy="64"/>
            </a:xfrm>
            <a:prstGeom prst="rect">
              <a:avLst/>
            </a:prstGeom>
            <a:solidFill>
              <a:srgbClr val="FFFFFF"/>
            </a:solidFill>
            <a:ln w="12700" cap="flat">
              <a:solidFill>
                <a:schemeClr val="tx1"/>
              </a:solidFill>
              <a:prstDash val="solid"/>
              <a:miter lim="800000"/>
              <a:headEnd type="none" w="med" len="med"/>
              <a:tailEnd type="none" w="med" len="med"/>
            </a:ln>
          </p:spPr>
          <p:txBody>
            <a:bodyPr lIns="0" tIns="0" rIns="0" bIns="0"/>
            <a:lstStyle/>
            <a:p>
              <a:endParaRPr lang="en-US"/>
            </a:p>
          </p:txBody>
        </p:sp>
      </p:grpSp>
      <p:grpSp>
        <p:nvGrpSpPr>
          <p:cNvPr id="3" name="Group 46"/>
          <p:cNvGrpSpPr>
            <a:grpSpLocks/>
          </p:cNvGrpSpPr>
          <p:nvPr/>
        </p:nvGrpSpPr>
        <p:grpSpPr bwMode="auto">
          <a:xfrm>
            <a:off x="1662038" y="2358554"/>
            <a:ext cx="2869778" cy="1888629"/>
            <a:chOff x="0" y="0"/>
            <a:chExt cx="2571" cy="1691"/>
          </a:xfrm>
        </p:grpSpPr>
        <p:grpSp>
          <p:nvGrpSpPr>
            <p:cNvPr id="4" name="Group 44"/>
            <p:cNvGrpSpPr>
              <a:grpSpLocks/>
            </p:cNvGrpSpPr>
            <p:nvPr/>
          </p:nvGrpSpPr>
          <p:grpSpPr bwMode="auto">
            <a:xfrm>
              <a:off x="96" y="29"/>
              <a:ext cx="2475" cy="1662"/>
              <a:chOff x="0" y="0"/>
              <a:chExt cx="2475" cy="1662"/>
            </a:xfrm>
          </p:grpSpPr>
          <p:sp>
            <p:nvSpPr>
              <p:cNvPr id="167946" name="Freeform 10"/>
              <p:cNvSpPr>
                <a:spLocks/>
              </p:cNvSpPr>
              <p:nvPr/>
            </p:nvSpPr>
            <p:spPr bwMode="auto">
              <a:xfrm>
                <a:off x="2347" y="1648"/>
                <a:ext cx="128" cy="14"/>
              </a:xfrm>
              <a:custGeom>
                <a:avLst/>
                <a:gdLst/>
                <a:ahLst/>
                <a:cxnLst>
                  <a:cxn ang="0">
                    <a:pos x="0" y="19440"/>
                  </a:cxn>
                  <a:cxn ang="0">
                    <a:pos x="655" y="21600"/>
                  </a:cxn>
                  <a:cxn ang="0">
                    <a:pos x="21600" y="21600"/>
                  </a:cxn>
                  <a:cxn ang="0">
                    <a:pos x="21600" y="0"/>
                  </a:cxn>
                  <a:cxn ang="0">
                    <a:pos x="655" y="0"/>
                  </a:cxn>
                  <a:cxn ang="0">
                    <a:pos x="0" y="19440"/>
                  </a:cxn>
                  <a:cxn ang="0">
                    <a:pos x="0" y="19440"/>
                  </a:cxn>
                </a:cxnLst>
                <a:rect l="0" t="0" r="r" b="b"/>
                <a:pathLst>
                  <a:path w="21600" h="21600">
                    <a:moveTo>
                      <a:pt x="0" y="19440"/>
                    </a:moveTo>
                    <a:lnTo>
                      <a:pt x="655" y="21600"/>
                    </a:lnTo>
                    <a:lnTo>
                      <a:pt x="21600" y="21600"/>
                    </a:lnTo>
                    <a:lnTo>
                      <a:pt x="21600" y="0"/>
                    </a:lnTo>
                    <a:lnTo>
                      <a:pt x="655" y="0"/>
                    </a:lnTo>
                    <a:lnTo>
                      <a:pt x="0" y="19440"/>
                    </a:lnTo>
                    <a:close/>
                    <a:moveTo>
                      <a:pt x="0" y="1944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47" name="Freeform 11"/>
              <p:cNvSpPr>
                <a:spLocks/>
              </p:cNvSpPr>
              <p:nvPr/>
            </p:nvSpPr>
            <p:spPr bwMode="auto">
              <a:xfrm>
                <a:off x="2277" y="1609"/>
                <a:ext cx="77" cy="52"/>
              </a:xfrm>
              <a:custGeom>
                <a:avLst/>
                <a:gdLst/>
                <a:ahLst/>
                <a:cxnLst>
                  <a:cxn ang="0">
                    <a:pos x="1062" y="0"/>
                  </a:cxn>
                  <a:cxn ang="0">
                    <a:pos x="0" y="6000"/>
                  </a:cxn>
                  <a:cxn ang="0">
                    <a:pos x="19475" y="21600"/>
                  </a:cxn>
                  <a:cxn ang="0">
                    <a:pos x="21600" y="16200"/>
                  </a:cxn>
                  <a:cxn ang="0">
                    <a:pos x="2125" y="600"/>
                  </a:cxn>
                  <a:cxn ang="0">
                    <a:pos x="1062" y="0"/>
                  </a:cxn>
                  <a:cxn ang="0">
                    <a:pos x="1062" y="0"/>
                  </a:cxn>
                </a:cxnLst>
                <a:rect l="0" t="0" r="r" b="b"/>
                <a:pathLst>
                  <a:path w="21600" h="21600">
                    <a:moveTo>
                      <a:pt x="1062" y="0"/>
                    </a:moveTo>
                    <a:lnTo>
                      <a:pt x="0" y="6000"/>
                    </a:lnTo>
                    <a:lnTo>
                      <a:pt x="19475" y="21600"/>
                    </a:lnTo>
                    <a:lnTo>
                      <a:pt x="21600" y="16200"/>
                    </a:lnTo>
                    <a:lnTo>
                      <a:pt x="2125" y="600"/>
                    </a:lnTo>
                    <a:lnTo>
                      <a:pt x="1062" y="0"/>
                    </a:lnTo>
                    <a:close/>
                    <a:moveTo>
                      <a:pt x="1062"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48" name="Freeform 12"/>
              <p:cNvSpPr>
                <a:spLocks/>
              </p:cNvSpPr>
              <p:nvPr/>
            </p:nvSpPr>
            <p:spPr bwMode="auto">
              <a:xfrm>
                <a:off x="2215" y="1598"/>
                <a:ext cx="66" cy="27"/>
              </a:xfrm>
              <a:custGeom>
                <a:avLst/>
                <a:gdLst/>
                <a:ahLst/>
                <a:cxnLst>
                  <a:cxn ang="0">
                    <a:pos x="0" y="9095"/>
                  </a:cxn>
                  <a:cxn ang="0">
                    <a:pos x="1662" y="11368"/>
                  </a:cxn>
                  <a:cxn ang="0">
                    <a:pos x="21185" y="21600"/>
                  </a:cxn>
                  <a:cxn ang="0">
                    <a:pos x="21600" y="9095"/>
                  </a:cxn>
                  <a:cxn ang="0">
                    <a:pos x="2492" y="0"/>
                  </a:cxn>
                  <a:cxn ang="0">
                    <a:pos x="0" y="9095"/>
                  </a:cxn>
                  <a:cxn ang="0">
                    <a:pos x="415" y="11368"/>
                  </a:cxn>
                  <a:cxn ang="0">
                    <a:pos x="1662" y="11368"/>
                  </a:cxn>
                  <a:cxn ang="0">
                    <a:pos x="0" y="9095"/>
                  </a:cxn>
                  <a:cxn ang="0">
                    <a:pos x="0" y="9095"/>
                  </a:cxn>
                </a:cxnLst>
                <a:rect l="0" t="0" r="r" b="b"/>
                <a:pathLst>
                  <a:path w="21600" h="21600">
                    <a:moveTo>
                      <a:pt x="0" y="9095"/>
                    </a:moveTo>
                    <a:lnTo>
                      <a:pt x="1662" y="11368"/>
                    </a:lnTo>
                    <a:lnTo>
                      <a:pt x="21185" y="21600"/>
                    </a:lnTo>
                    <a:lnTo>
                      <a:pt x="21600" y="9095"/>
                    </a:lnTo>
                    <a:lnTo>
                      <a:pt x="2492" y="0"/>
                    </a:lnTo>
                    <a:lnTo>
                      <a:pt x="0" y="9095"/>
                    </a:lnTo>
                    <a:lnTo>
                      <a:pt x="415" y="11368"/>
                    </a:lnTo>
                    <a:lnTo>
                      <a:pt x="1662" y="11368"/>
                    </a:lnTo>
                    <a:lnTo>
                      <a:pt x="0" y="9095"/>
                    </a:lnTo>
                    <a:close/>
                    <a:moveTo>
                      <a:pt x="0" y="9095"/>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49" name="Freeform 13"/>
              <p:cNvSpPr>
                <a:spLocks/>
              </p:cNvSpPr>
              <p:nvPr/>
            </p:nvSpPr>
            <p:spPr bwMode="auto">
              <a:xfrm>
                <a:off x="2191" y="1551"/>
                <a:ext cx="37" cy="58"/>
              </a:xfrm>
              <a:custGeom>
                <a:avLst/>
                <a:gdLst/>
                <a:ahLst/>
                <a:cxnLst>
                  <a:cxn ang="0">
                    <a:pos x="6703" y="0"/>
                  </a:cxn>
                  <a:cxn ang="0">
                    <a:pos x="0" y="3161"/>
                  </a:cxn>
                  <a:cxn ang="0">
                    <a:pos x="14152" y="21600"/>
                  </a:cxn>
                  <a:cxn ang="0">
                    <a:pos x="21600" y="18966"/>
                  </a:cxn>
                  <a:cxn ang="0">
                    <a:pos x="8938" y="1054"/>
                  </a:cxn>
                  <a:cxn ang="0">
                    <a:pos x="6703" y="0"/>
                  </a:cxn>
                  <a:cxn ang="0">
                    <a:pos x="6703" y="0"/>
                  </a:cxn>
                </a:cxnLst>
                <a:rect l="0" t="0" r="r" b="b"/>
                <a:pathLst>
                  <a:path w="21600" h="21600">
                    <a:moveTo>
                      <a:pt x="6703" y="0"/>
                    </a:moveTo>
                    <a:lnTo>
                      <a:pt x="0" y="3161"/>
                    </a:lnTo>
                    <a:lnTo>
                      <a:pt x="14152" y="21600"/>
                    </a:lnTo>
                    <a:lnTo>
                      <a:pt x="21600" y="18966"/>
                    </a:lnTo>
                    <a:lnTo>
                      <a:pt x="8938" y="1054"/>
                    </a:lnTo>
                    <a:lnTo>
                      <a:pt x="6703" y="0"/>
                    </a:lnTo>
                    <a:close/>
                    <a:moveTo>
                      <a:pt x="6703"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0" name="Freeform 14"/>
              <p:cNvSpPr>
                <a:spLocks/>
              </p:cNvSpPr>
              <p:nvPr/>
            </p:nvSpPr>
            <p:spPr bwMode="auto">
              <a:xfrm>
                <a:off x="2138" y="1524"/>
                <a:ext cx="65" cy="39"/>
              </a:xfrm>
              <a:custGeom>
                <a:avLst/>
                <a:gdLst/>
                <a:ahLst/>
                <a:cxnLst>
                  <a:cxn ang="0">
                    <a:pos x="0" y="5600"/>
                  </a:cxn>
                  <a:cxn ang="0">
                    <a:pos x="847" y="7200"/>
                  </a:cxn>
                  <a:cxn ang="0">
                    <a:pos x="19059" y="21600"/>
                  </a:cxn>
                  <a:cxn ang="0">
                    <a:pos x="21600" y="15200"/>
                  </a:cxn>
                  <a:cxn ang="0">
                    <a:pos x="2965" y="0"/>
                  </a:cxn>
                  <a:cxn ang="0">
                    <a:pos x="0" y="5600"/>
                  </a:cxn>
                  <a:cxn ang="0">
                    <a:pos x="0" y="5600"/>
                  </a:cxn>
                </a:cxnLst>
                <a:rect l="0" t="0" r="r" b="b"/>
                <a:pathLst>
                  <a:path w="21600" h="21600">
                    <a:moveTo>
                      <a:pt x="0" y="5600"/>
                    </a:moveTo>
                    <a:lnTo>
                      <a:pt x="847" y="7200"/>
                    </a:lnTo>
                    <a:lnTo>
                      <a:pt x="19059" y="21600"/>
                    </a:lnTo>
                    <a:lnTo>
                      <a:pt x="21600" y="15200"/>
                    </a:lnTo>
                    <a:lnTo>
                      <a:pt x="2965" y="0"/>
                    </a:lnTo>
                    <a:lnTo>
                      <a:pt x="0" y="5600"/>
                    </a:lnTo>
                    <a:close/>
                    <a:moveTo>
                      <a:pt x="0" y="560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1" name="Freeform 15"/>
              <p:cNvSpPr>
                <a:spLocks/>
              </p:cNvSpPr>
              <p:nvPr/>
            </p:nvSpPr>
            <p:spPr bwMode="auto">
              <a:xfrm>
                <a:off x="2094" y="1467"/>
                <a:ext cx="56" cy="67"/>
              </a:xfrm>
              <a:custGeom>
                <a:avLst/>
                <a:gdLst/>
                <a:ahLst/>
                <a:cxnLst>
                  <a:cxn ang="0">
                    <a:pos x="4418" y="0"/>
                  </a:cxn>
                  <a:cxn ang="0">
                    <a:pos x="0" y="3677"/>
                  </a:cxn>
                  <a:cxn ang="0">
                    <a:pos x="17182" y="21600"/>
                  </a:cxn>
                  <a:cxn ang="0">
                    <a:pos x="21600" y="18843"/>
                  </a:cxn>
                  <a:cxn ang="0">
                    <a:pos x="4909" y="460"/>
                  </a:cxn>
                  <a:cxn ang="0">
                    <a:pos x="4418" y="0"/>
                  </a:cxn>
                  <a:cxn ang="0">
                    <a:pos x="4418" y="0"/>
                  </a:cxn>
                </a:cxnLst>
                <a:rect l="0" t="0" r="r" b="b"/>
                <a:pathLst>
                  <a:path w="21600" h="21600">
                    <a:moveTo>
                      <a:pt x="4418" y="0"/>
                    </a:moveTo>
                    <a:lnTo>
                      <a:pt x="0" y="3677"/>
                    </a:lnTo>
                    <a:lnTo>
                      <a:pt x="17182" y="21600"/>
                    </a:lnTo>
                    <a:lnTo>
                      <a:pt x="21600" y="18843"/>
                    </a:lnTo>
                    <a:lnTo>
                      <a:pt x="4909" y="460"/>
                    </a:lnTo>
                    <a:lnTo>
                      <a:pt x="4418" y="0"/>
                    </a:lnTo>
                    <a:close/>
                    <a:moveTo>
                      <a:pt x="4418"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2" name="Freeform 16"/>
              <p:cNvSpPr>
                <a:spLocks/>
              </p:cNvSpPr>
              <p:nvPr/>
            </p:nvSpPr>
            <p:spPr bwMode="auto">
              <a:xfrm>
                <a:off x="2031" y="1416"/>
                <a:ext cx="74" cy="63"/>
              </a:xfrm>
              <a:custGeom>
                <a:avLst/>
                <a:gdLst/>
                <a:ahLst/>
                <a:cxnLst>
                  <a:cxn ang="0">
                    <a:pos x="1464" y="0"/>
                  </a:cxn>
                  <a:cxn ang="0">
                    <a:pos x="0" y="4418"/>
                  </a:cxn>
                  <a:cxn ang="0">
                    <a:pos x="19037" y="21600"/>
                  </a:cxn>
                  <a:cxn ang="0">
                    <a:pos x="21600" y="17182"/>
                  </a:cxn>
                  <a:cxn ang="0">
                    <a:pos x="2563" y="0"/>
                  </a:cxn>
                  <a:cxn ang="0">
                    <a:pos x="1464" y="0"/>
                  </a:cxn>
                  <a:cxn ang="0">
                    <a:pos x="1464" y="0"/>
                  </a:cxn>
                </a:cxnLst>
                <a:rect l="0" t="0" r="r" b="b"/>
                <a:pathLst>
                  <a:path w="21600" h="21600">
                    <a:moveTo>
                      <a:pt x="1464" y="0"/>
                    </a:moveTo>
                    <a:lnTo>
                      <a:pt x="0" y="4418"/>
                    </a:lnTo>
                    <a:lnTo>
                      <a:pt x="19037" y="21600"/>
                    </a:lnTo>
                    <a:lnTo>
                      <a:pt x="21600" y="17182"/>
                    </a:lnTo>
                    <a:lnTo>
                      <a:pt x="2563" y="0"/>
                    </a:lnTo>
                    <a:lnTo>
                      <a:pt x="1464" y="0"/>
                    </a:lnTo>
                    <a:close/>
                    <a:moveTo>
                      <a:pt x="1464"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3" name="Freeform 17"/>
              <p:cNvSpPr>
                <a:spLocks/>
              </p:cNvSpPr>
              <p:nvPr/>
            </p:nvSpPr>
            <p:spPr bwMode="auto">
              <a:xfrm>
                <a:off x="1955" y="1392"/>
                <a:ext cx="81" cy="37"/>
              </a:xfrm>
              <a:custGeom>
                <a:avLst/>
                <a:gdLst/>
                <a:ahLst/>
                <a:cxnLst>
                  <a:cxn ang="0">
                    <a:pos x="0" y="7477"/>
                  </a:cxn>
                  <a:cxn ang="0">
                    <a:pos x="675" y="8308"/>
                  </a:cxn>
                  <a:cxn ang="0">
                    <a:pos x="20588" y="21600"/>
                  </a:cxn>
                  <a:cxn ang="0">
                    <a:pos x="21600" y="13292"/>
                  </a:cxn>
                  <a:cxn ang="0">
                    <a:pos x="2025" y="0"/>
                  </a:cxn>
                  <a:cxn ang="0">
                    <a:pos x="0" y="7477"/>
                  </a:cxn>
                  <a:cxn ang="0">
                    <a:pos x="0" y="7477"/>
                  </a:cxn>
                </a:cxnLst>
                <a:rect l="0" t="0" r="r" b="b"/>
                <a:pathLst>
                  <a:path w="21600" h="21600">
                    <a:moveTo>
                      <a:pt x="0" y="7477"/>
                    </a:moveTo>
                    <a:lnTo>
                      <a:pt x="675" y="8308"/>
                    </a:lnTo>
                    <a:lnTo>
                      <a:pt x="20588" y="21600"/>
                    </a:lnTo>
                    <a:lnTo>
                      <a:pt x="21600" y="13292"/>
                    </a:lnTo>
                    <a:lnTo>
                      <a:pt x="2025" y="0"/>
                    </a:lnTo>
                    <a:lnTo>
                      <a:pt x="0" y="7477"/>
                    </a:lnTo>
                    <a:close/>
                    <a:moveTo>
                      <a:pt x="0" y="7477"/>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4" name="Freeform 18"/>
              <p:cNvSpPr>
                <a:spLocks/>
              </p:cNvSpPr>
              <p:nvPr/>
            </p:nvSpPr>
            <p:spPr bwMode="auto">
              <a:xfrm>
                <a:off x="1893" y="1352"/>
                <a:ext cx="71" cy="59"/>
              </a:xfrm>
              <a:custGeom>
                <a:avLst/>
                <a:gdLst/>
                <a:ahLst/>
                <a:cxnLst>
                  <a:cxn ang="0">
                    <a:pos x="1543" y="0"/>
                  </a:cxn>
                  <a:cxn ang="0">
                    <a:pos x="0" y="5268"/>
                  </a:cxn>
                  <a:cxn ang="0">
                    <a:pos x="18900" y="21600"/>
                  </a:cxn>
                  <a:cxn ang="0">
                    <a:pos x="21600" y="17385"/>
                  </a:cxn>
                  <a:cxn ang="0">
                    <a:pos x="2700" y="527"/>
                  </a:cxn>
                  <a:cxn ang="0">
                    <a:pos x="1543" y="0"/>
                  </a:cxn>
                  <a:cxn ang="0">
                    <a:pos x="1543" y="0"/>
                  </a:cxn>
                </a:cxnLst>
                <a:rect l="0" t="0" r="r" b="b"/>
                <a:pathLst>
                  <a:path w="21600" h="21600">
                    <a:moveTo>
                      <a:pt x="1543" y="0"/>
                    </a:moveTo>
                    <a:lnTo>
                      <a:pt x="0" y="5268"/>
                    </a:lnTo>
                    <a:lnTo>
                      <a:pt x="18900" y="21600"/>
                    </a:lnTo>
                    <a:lnTo>
                      <a:pt x="21600" y="17385"/>
                    </a:lnTo>
                    <a:lnTo>
                      <a:pt x="2700" y="527"/>
                    </a:lnTo>
                    <a:lnTo>
                      <a:pt x="1543" y="0"/>
                    </a:lnTo>
                    <a:close/>
                    <a:moveTo>
                      <a:pt x="1543"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5" name="Freeform 19"/>
              <p:cNvSpPr>
                <a:spLocks/>
              </p:cNvSpPr>
              <p:nvPr/>
            </p:nvSpPr>
            <p:spPr bwMode="auto">
              <a:xfrm>
                <a:off x="1827" y="1336"/>
                <a:ext cx="71" cy="26"/>
              </a:xfrm>
              <a:custGeom>
                <a:avLst/>
                <a:gdLst/>
                <a:ahLst/>
                <a:cxnLst>
                  <a:cxn ang="0">
                    <a:pos x="0" y="10800"/>
                  </a:cxn>
                  <a:cxn ang="0">
                    <a:pos x="771" y="12000"/>
                  </a:cxn>
                  <a:cxn ang="0">
                    <a:pos x="21214" y="21600"/>
                  </a:cxn>
                  <a:cxn ang="0">
                    <a:pos x="21600" y="9600"/>
                  </a:cxn>
                  <a:cxn ang="0">
                    <a:pos x="1543" y="0"/>
                  </a:cxn>
                  <a:cxn ang="0">
                    <a:pos x="0" y="10800"/>
                  </a:cxn>
                  <a:cxn ang="0">
                    <a:pos x="0" y="10800"/>
                  </a:cxn>
                </a:cxnLst>
                <a:rect l="0" t="0" r="r" b="b"/>
                <a:pathLst>
                  <a:path w="21600" h="21600">
                    <a:moveTo>
                      <a:pt x="0" y="10800"/>
                    </a:moveTo>
                    <a:lnTo>
                      <a:pt x="771" y="12000"/>
                    </a:lnTo>
                    <a:lnTo>
                      <a:pt x="21214" y="21600"/>
                    </a:lnTo>
                    <a:lnTo>
                      <a:pt x="21600" y="9600"/>
                    </a:lnTo>
                    <a:lnTo>
                      <a:pt x="1543" y="0"/>
                    </a:lnTo>
                    <a:lnTo>
                      <a:pt x="0" y="10800"/>
                    </a:lnTo>
                    <a:close/>
                    <a:moveTo>
                      <a:pt x="0" y="1080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6" name="Freeform 20"/>
              <p:cNvSpPr>
                <a:spLocks/>
              </p:cNvSpPr>
              <p:nvPr/>
            </p:nvSpPr>
            <p:spPr bwMode="auto">
              <a:xfrm>
                <a:off x="1744" y="1271"/>
                <a:ext cx="92" cy="80"/>
              </a:xfrm>
              <a:custGeom>
                <a:avLst/>
                <a:gdLst/>
                <a:ahLst/>
                <a:cxnLst>
                  <a:cxn ang="0">
                    <a:pos x="2367" y="0"/>
                  </a:cxn>
                  <a:cxn ang="0">
                    <a:pos x="0" y="3471"/>
                  </a:cxn>
                  <a:cxn ang="0">
                    <a:pos x="19529" y="21600"/>
                  </a:cxn>
                  <a:cxn ang="0">
                    <a:pos x="21600" y="18900"/>
                  </a:cxn>
                  <a:cxn ang="0">
                    <a:pos x="2367" y="0"/>
                  </a:cxn>
                  <a:cxn ang="0">
                    <a:pos x="2367" y="0"/>
                  </a:cxn>
                </a:cxnLst>
                <a:rect l="0" t="0" r="r" b="b"/>
                <a:pathLst>
                  <a:path w="21600" h="21600">
                    <a:moveTo>
                      <a:pt x="2367" y="0"/>
                    </a:moveTo>
                    <a:lnTo>
                      <a:pt x="0" y="3471"/>
                    </a:lnTo>
                    <a:lnTo>
                      <a:pt x="19529" y="21600"/>
                    </a:lnTo>
                    <a:lnTo>
                      <a:pt x="21600" y="18900"/>
                    </a:lnTo>
                    <a:lnTo>
                      <a:pt x="2367" y="0"/>
                    </a:lnTo>
                    <a:close/>
                    <a:moveTo>
                      <a:pt x="2367"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7" name="Freeform 21"/>
              <p:cNvSpPr>
                <a:spLocks/>
              </p:cNvSpPr>
              <p:nvPr/>
            </p:nvSpPr>
            <p:spPr bwMode="auto">
              <a:xfrm>
                <a:off x="1687" y="1227"/>
                <a:ext cx="67" cy="56"/>
              </a:xfrm>
              <a:custGeom>
                <a:avLst/>
                <a:gdLst/>
                <a:ahLst/>
                <a:cxnLst>
                  <a:cxn ang="0">
                    <a:pos x="0" y="3240"/>
                  </a:cxn>
                  <a:cxn ang="0">
                    <a:pos x="815" y="3780"/>
                  </a:cxn>
                  <a:cxn ang="0">
                    <a:pos x="18340" y="21600"/>
                  </a:cxn>
                  <a:cxn ang="0">
                    <a:pos x="21600" y="16740"/>
                  </a:cxn>
                  <a:cxn ang="0">
                    <a:pos x="3668" y="0"/>
                  </a:cxn>
                  <a:cxn ang="0">
                    <a:pos x="0" y="3240"/>
                  </a:cxn>
                  <a:cxn ang="0">
                    <a:pos x="0" y="3240"/>
                  </a:cxn>
                </a:cxnLst>
                <a:rect l="0" t="0" r="r" b="b"/>
                <a:pathLst>
                  <a:path w="21600" h="21600">
                    <a:moveTo>
                      <a:pt x="0" y="3240"/>
                    </a:moveTo>
                    <a:lnTo>
                      <a:pt x="815" y="3780"/>
                    </a:lnTo>
                    <a:lnTo>
                      <a:pt x="18340" y="21600"/>
                    </a:lnTo>
                    <a:lnTo>
                      <a:pt x="21600" y="16740"/>
                    </a:lnTo>
                    <a:lnTo>
                      <a:pt x="3668" y="0"/>
                    </a:lnTo>
                    <a:lnTo>
                      <a:pt x="0" y="3240"/>
                    </a:lnTo>
                    <a:close/>
                    <a:moveTo>
                      <a:pt x="0" y="324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8" name="Freeform 22"/>
              <p:cNvSpPr>
                <a:spLocks/>
              </p:cNvSpPr>
              <p:nvPr/>
            </p:nvSpPr>
            <p:spPr bwMode="auto">
              <a:xfrm>
                <a:off x="1550" y="1022"/>
                <a:ext cx="150" cy="213"/>
              </a:xfrm>
              <a:custGeom>
                <a:avLst/>
                <a:gdLst/>
                <a:ahLst/>
                <a:cxnLst>
                  <a:cxn ang="0">
                    <a:pos x="1281" y="0"/>
                  </a:cxn>
                  <a:cxn ang="0">
                    <a:pos x="0" y="1008"/>
                  </a:cxn>
                  <a:cxn ang="0">
                    <a:pos x="19769" y="21600"/>
                  </a:cxn>
                  <a:cxn ang="0">
                    <a:pos x="21600" y="20880"/>
                  </a:cxn>
                  <a:cxn ang="0">
                    <a:pos x="1831" y="144"/>
                  </a:cxn>
                  <a:cxn ang="0">
                    <a:pos x="1281" y="0"/>
                  </a:cxn>
                  <a:cxn ang="0">
                    <a:pos x="1281" y="0"/>
                  </a:cxn>
                </a:cxnLst>
                <a:rect l="0" t="0" r="r" b="b"/>
                <a:pathLst>
                  <a:path w="21600" h="21600">
                    <a:moveTo>
                      <a:pt x="1281" y="0"/>
                    </a:moveTo>
                    <a:lnTo>
                      <a:pt x="0" y="1008"/>
                    </a:lnTo>
                    <a:lnTo>
                      <a:pt x="19769" y="21600"/>
                    </a:lnTo>
                    <a:lnTo>
                      <a:pt x="21600" y="20880"/>
                    </a:lnTo>
                    <a:lnTo>
                      <a:pt x="1831" y="144"/>
                    </a:lnTo>
                    <a:lnTo>
                      <a:pt x="1281" y="0"/>
                    </a:lnTo>
                    <a:close/>
                    <a:moveTo>
                      <a:pt x="1281"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59" name="Freeform 23"/>
              <p:cNvSpPr>
                <a:spLocks/>
              </p:cNvSpPr>
              <p:nvPr/>
            </p:nvSpPr>
            <p:spPr bwMode="auto">
              <a:xfrm>
                <a:off x="1486" y="999"/>
                <a:ext cx="73" cy="37"/>
              </a:xfrm>
              <a:custGeom>
                <a:avLst/>
                <a:gdLst/>
                <a:ahLst/>
                <a:cxnLst>
                  <a:cxn ang="0">
                    <a:pos x="0" y="6646"/>
                  </a:cxn>
                  <a:cxn ang="0">
                    <a:pos x="372" y="7477"/>
                  </a:cxn>
                  <a:cxn ang="0">
                    <a:pos x="20483" y="21600"/>
                  </a:cxn>
                  <a:cxn ang="0">
                    <a:pos x="21600" y="13292"/>
                  </a:cxn>
                  <a:cxn ang="0">
                    <a:pos x="2234" y="0"/>
                  </a:cxn>
                  <a:cxn ang="0">
                    <a:pos x="0" y="6646"/>
                  </a:cxn>
                  <a:cxn ang="0">
                    <a:pos x="0" y="6646"/>
                  </a:cxn>
                </a:cxnLst>
                <a:rect l="0" t="0" r="r" b="b"/>
                <a:pathLst>
                  <a:path w="21600" h="21600">
                    <a:moveTo>
                      <a:pt x="0" y="6646"/>
                    </a:moveTo>
                    <a:lnTo>
                      <a:pt x="372" y="7477"/>
                    </a:lnTo>
                    <a:lnTo>
                      <a:pt x="20483" y="21600"/>
                    </a:lnTo>
                    <a:lnTo>
                      <a:pt x="21600" y="13292"/>
                    </a:lnTo>
                    <a:lnTo>
                      <a:pt x="2234" y="0"/>
                    </a:lnTo>
                    <a:lnTo>
                      <a:pt x="0" y="6646"/>
                    </a:lnTo>
                    <a:close/>
                    <a:moveTo>
                      <a:pt x="0" y="6646"/>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0" name="Freeform 24"/>
              <p:cNvSpPr>
                <a:spLocks/>
              </p:cNvSpPr>
              <p:nvPr/>
            </p:nvSpPr>
            <p:spPr bwMode="auto">
              <a:xfrm>
                <a:off x="1401" y="947"/>
                <a:ext cx="94" cy="64"/>
              </a:xfrm>
              <a:custGeom>
                <a:avLst/>
                <a:gdLst/>
                <a:ahLst/>
                <a:cxnLst>
                  <a:cxn ang="0">
                    <a:pos x="0" y="3360"/>
                  </a:cxn>
                  <a:cxn ang="0">
                    <a:pos x="876" y="4320"/>
                  </a:cxn>
                  <a:cxn ang="0">
                    <a:pos x="19557" y="21600"/>
                  </a:cxn>
                  <a:cxn ang="0">
                    <a:pos x="21600" y="17760"/>
                  </a:cxn>
                  <a:cxn ang="0">
                    <a:pos x="2627" y="0"/>
                  </a:cxn>
                  <a:cxn ang="0">
                    <a:pos x="0" y="3360"/>
                  </a:cxn>
                  <a:cxn ang="0">
                    <a:pos x="0" y="3360"/>
                  </a:cxn>
                </a:cxnLst>
                <a:rect l="0" t="0" r="r" b="b"/>
                <a:pathLst>
                  <a:path w="21600" h="21600">
                    <a:moveTo>
                      <a:pt x="0" y="3360"/>
                    </a:moveTo>
                    <a:lnTo>
                      <a:pt x="876" y="4320"/>
                    </a:lnTo>
                    <a:lnTo>
                      <a:pt x="19557" y="21600"/>
                    </a:lnTo>
                    <a:lnTo>
                      <a:pt x="21600" y="17760"/>
                    </a:lnTo>
                    <a:lnTo>
                      <a:pt x="2627" y="0"/>
                    </a:lnTo>
                    <a:lnTo>
                      <a:pt x="0" y="3360"/>
                    </a:lnTo>
                    <a:close/>
                    <a:moveTo>
                      <a:pt x="0" y="336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1" name="Freeform 25"/>
              <p:cNvSpPr>
                <a:spLocks/>
              </p:cNvSpPr>
              <p:nvPr/>
            </p:nvSpPr>
            <p:spPr bwMode="auto">
              <a:xfrm>
                <a:off x="1360" y="884"/>
                <a:ext cx="54" cy="73"/>
              </a:xfrm>
              <a:custGeom>
                <a:avLst/>
                <a:gdLst/>
                <a:ahLst/>
                <a:cxnLst>
                  <a:cxn ang="0">
                    <a:pos x="5023" y="0"/>
                  </a:cxn>
                  <a:cxn ang="0">
                    <a:pos x="0" y="2541"/>
                  </a:cxn>
                  <a:cxn ang="0">
                    <a:pos x="16577" y="21600"/>
                  </a:cxn>
                  <a:cxn ang="0">
                    <a:pos x="21600" y="19482"/>
                  </a:cxn>
                  <a:cxn ang="0">
                    <a:pos x="5023" y="424"/>
                  </a:cxn>
                  <a:cxn ang="0">
                    <a:pos x="5023" y="0"/>
                  </a:cxn>
                  <a:cxn ang="0">
                    <a:pos x="5023" y="0"/>
                  </a:cxn>
                </a:cxnLst>
                <a:rect l="0" t="0" r="r" b="b"/>
                <a:pathLst>
                  <a:path w="21600" h="21600">
                    <a:moveTo>
                      <a:pt x="5023" y="0"/>
                    </a:moveTo>
                    <a:lnTo>
                      <a:pt x="0" y="2541"/>
                    </a:lnTo>
                    <a:lnTo>
                      <a:pt x="16577" y="21600"/>
                    </a:lnTo>
                    <a:lnTo>
                      <a:pt x="21600" y="19482"/>
                    </a:lnTo>
                    <a:lnTo>
                      <a:pt x="5023" y="424"/>
                    </a:lnTo>
                    <a:lnTo>
                      <a:pt x="5023" y="0"/>
                    </a:lnTo>
                    <a:close/>
                    <a:moveTo>
                      <a:pt x="5023"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2" name="Freeform 26"/>
              <p:cNvSpPr>
                <a:spLocks/>
              </p:cNvSpPr>
              <p:nvPr/>
            </p:nvSpPr>
            <p:spPr bwMode="auto">
              <a:xfrm>
                <a:off x="1304" y="822"/>
                <a:ext cx="72" cy="72"/>
              </a:xfrm>
              <a:custGeom>
                <a:avLst/>
                <a:gdLst/>
                <a:ahLst/>
                <a:cxnLst>
                  <a:cxn ang="0">
                    <a:pos x="2800" y="0"/>
                  </a:cxn>
                  <a:cxn ang="0">
                    <a:pos x="0" y="3388"/>
                  </a:cxn>
                  <a:cxn ang="0">
                    <a:pos x="17600" y="21600"/>
                  </a:cxn>
                  <a:cxn ang="0">
                    <a:pos x="21600" y="18635"/>
                  </a:cxn>
                  <a:cxn ang="0">
                    <a:pos x="4000" y="424"/>
                  </a:cxn>
                  <a:cxn ang="0">
                    <a:pos x="2800" y="0"/>
                  </a:cxn>
                  <a:cxn ang="0">
                    <a:pos x="2800" y="0"/>
                  </a:cxn>
                </a:cxnLst>
                <a:rect l="0" t="0" r="r" b="b"/>
                <a:pathLst>
                  <a:path w="21600" h="21600">
                    <a:moveTo>
                      <a:pt x="2800" y="0"/>
                    </a:moveTo>
                    <a:lnTo>
                      <a:pt x="0" y="3388"/>
                    </a:lnTo>
                    <a:lnTo>
                      <a:pt x="17600" y="21600"/>
                    </a:lnTo>
                    <a:lnTo>
                      <a:pt x="21600" y="18635"/>
                    </a:lnTo>
                    <a:lnTo>
                      <a:pt x="4000" y="424"/>
                    </a:lnTo>
                    <a:lnTo>
                      <a:pt x="2800" y="0"/>
                    </a:lnTo>
                    <a:close/>
                    <a:moveTo>
                      <a:pt x="2800"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3" name="Freeform 27"/>
              <p:cNvSpPr>
                <a:spLocks/>
              </p:cNvSpPr>
              <p:nvPr/>
            </p:nvSpPr>
            <p:spPr bwMode="auto">
              <a:xfrm>
                <a:off x="1218" y="796"/>
                <a:ext cx="95" cy="40"/>
              </a:xfrm>
              <a:custGeom>
                <a:avLst/>
                <a:gdLst/>
                <a:ahLst/>
                <a:cxnLst>
                  <a:cxn ang="0">
                    <a:pos x="1152" y="0"/>
                  </a:cxn>
                  <a:cxn ang="0">
                    <a:pos x="0" y="6943"/>
                  </a:cxn>
                  <a:cxn ang="0">
                    <a:pos x="20448" y="21600"/>
                  </a:cxn>
                  <a:cxn ang="0">
                    <a:pos x="21600" y="13886"/>
                  </a:cxn>
                  <a:cxn ang="0">
                    <a:pos x="1152" y="0"/>
                  </a:cxn>
                  <a:cxn ang="0">
                    <a:pos x="1152" y="0"/>
                  </a:cxn>
                </a:cxnLst>
                <a:rect l="0" t="0" r="r" b="b"/>
                <a:pathLst>
                  <a:path w="21600" h="21600">
                    <a:moveTo>
                      <a:pt x="1152" y="0"/>
                    </a:moveTo>
                    <a:lnTo>
                      <a:pt x="0" y="6943"/>
                    </a:lnTo>
                    <a:lnTo>
                      <a:pt x="20448" y="21600"/>
                    </a:lnTo>
                    <a:lnTo>
                      <a:pt x="21600" y="13886"/>
                    </a:lnTo>
                    <a:lnTo>
                      <a:pt x="1152" y="0"/>
                    </a:lnTo>
                    <a:close/>
                    <a:moveTo>
                      <a:pt x="1152"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4" name="Freeform 28"/>
              <p:cNvSpPr>
                <a:spLocks/>
              </p:cNvSpPr>
              <p:nvPr/>
            </p:nvSpPr>
            <p:spPr bwMode="auto">
              <a:xfrm>
                <a:off x="1143" y="776"/>
                <a:ext cx="80" cy="33"/>
              </a:xfrm>
              <a:custGeom>
                <a:avLst/>
                <a:gdLst/>
                <a:ahLst/>
                <a:cxnLst>
                  <a:cxn ang="0">
                    <a:pos x="0" y="9391"/>
                  </a:cxn>
                  <a:cxn ang="0">
                    <a:pos x="343" y="9391"/>
                  </a:cxn>
                  <a:cxn ang="0">
                    <a:pos x="20229" y="21600"/>
                  </a:cxn>
                  <a:cxn ang="0">
                    <a:pos x="21600" y="13148"/>
                  </a:cxn>
                  <a:cxn ang="0">
                    <a:pos x="1371" y="0"/>
                  </a:cxn>
                  <a:cxn ang="0">
                    <a:pos x="0" y="9391"/>
                  </a:cxn>
                  <a:cxn ang="0">
                    <a:pos x="0" y="9391"/>
                  </a:cxn>
                </a:cxnLst>
                <a:rect l="0" t="0" r="r" b="b"/>
                <a:pathLst>
                  <a:path w="21600" h="21600">
                    <a:moveTo>
                      <a:pt x="0" y="9391"/>
                    </a:moveTo>
                    <a:lnTo>
                      <a:pt x="343" y="9391"/>
                    </a:lnTo>
                    <a:lnTo>
                      <a:pt x="20229" y="21600"/>
                    </a:lnTo>
                    <a:lnTo>
                      <a:pt x="21600" y="13148"/>
                    </a:lnTo>
                    <a:lnTo>
                      <a:pt x="1371" y="0"/>
                    </a:lnTo>
                    <a:lnTo>
                      <a:pt x="0" y="9391"/>
                    </a:lnTo>
                    <a:close/>
                    <a:moveTo>
                      <a:pt x="0" y="9391"/>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5" name="Freeform 29"/>
              <p:cNvSpPr>
                <a:spLocks/>
              </p:cNvSpPr>
              <p:nvPr/>
            </p:nvSpPr>
            <p:spPr bwMode="auto">
              <a:xfrm>
                <a:off x="1033" y="736"/>
                <a:ext cx="116" cy="56"/>
              </a:xfrm>
              <a:custGeom>
                <a:avLst/>
                <a:gdLst/>
                <a:ahLst/>
                <a:cxnLst>
                  <a:cxn ang="0">
                    <a:pos x="0" y="4985"/>
                  </a:cxn>
                  <a:cxn ang="0">
                    <a:pos x="237" y="5538"/>
                  </a:cxn>
                  <a:cxn ang="0">
                    <a:pos x="20651" y="21600"/>
                  </a:cxn>
                  <a:cxn ang="0">
                    <a:pos x="21600" y="16062"/>
                  </a:cxn>
                  <a:cxn ang="0">
                    <a:pos x="1187" y="0"/>
                  </a:cxn>
                  <a:cxn ang="0">
                    <a:pos x="0" y="4985"/>
                  </a:cxn>
                  <a:cxn ang="0">
                    <a:pos x="0" y="4985"/>
                  </a:cxn>
                </a:cxnLst>
                <a:rect l="0" t="0" r="r" b="b"/>
                <a:pathLst>
                  <a:path w="21600" h="21600">
                    <a:moveTo>
                      <a:pt x="0" y="4985"/>
                    </a:moveTo>
                    <a:lnTo>
                      <a:pt x="237" y="5538"/>
                    </a:lnTo>
                    <a:lnTo>
                      <a:pt x="20651" y="21600"/>
                    </a:lnTo>
                    <a:lnTo>
                      <a:pt x="21600" y="16062"/>
                    </a:lnTo>
                    <a:lnTo>
                      <a:pt x="1187" y="0"/>
                    </a:lnTo>
                    <a:lnTo>
                      <a:pt x="0" y="4985"/>
                    </a:lnTo>
                    <a:close/>
                    <a:moveTo>
                      <a:pt x="0" y="4985"/>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6" name="Freeform 30"/>
              <p:cNvSpPr>
                <a:spLocks/>
              </p:cNvSpPr>
              <p:nvPr/>
            </p:nvSpPr>
            <p:spPr bwMode="auto">
              <a:xfrm>
                <a:off x="945" y="685"/>
                <a:ext cx="95" cy="63"/>
              </a:xfrm>
              <a:custGeom>
                <a:avLst/>
                <a:gdLst/>
                <a:ahLst/>
                <a:cxnLst>
                  <a:cxn ang="0">
                    <a:pos x="0" y="3927"/>
                  </a:cxn>
                  <a:cxn ang="0">
                    <a:pos x="288" y="4418"/>
                  </a:cxn>
                  <a:cxn ang="0">
                    <a:pos x="20160" y="21600"/>
                  </a:cxn>
                  <a:cxn ang="0">
                    <a:pos x="21600" y="17182"/>
                  </a:cxn>
                  <a:cxn ang="0">
                    <a:pos x="2016" y="0"/>
                  </a:cxn>
                  <a:cxn ang="0">
                    <a:pos x="0" y="3927"/>
                  </a:cxn>
                  <a:cxn ang="0">
                    <a:pos x="0" y="3927"/>
                  </a:cxn>
                </a:cxnLst>
                <a:rect l="0" t="0" r="r" b="b"/>
                <a:pathLst>
                  <a:path w="21600" h="21600">
                    <a:moveTo>
                      <a:pt x="0" y="3927"/>
                    </a:moveTo>
                    <a:lnTo>
                      <a:pt x="288" y="4418"/>
                    </a:lnTo>
                    <a:lnTo>
                      <a:pt x="20160" y="21600"/>
                    </a:lnTo>
                    <a:lnTo>
                      <a:pt x="21600" y="17182"/>
                    </a:lnTo>
                    <a:lnTo>
                      <a:pt x="2016" y="0"/>
                    </a:lnTo>
                    <a:lnTo>
                      <a:pt x="0" y="3927"/>
                    </a:lnTo>
                    <a:close/>
                    <a:moveTo>
                      <a:pt x="0" y="3927"/>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7" name="Freeform 31"/>
              <p:cNvSpPr>
                <a:spLocks/>
              </p:cNvSpPr>
              <p:nvPr/>
            </p:nvSpPr>
            <p:spPr bwMode="auto">
              <a:xfrm>
                <a:off x="901" y="608"/>
                <a:ext cx="56" cy="88"/>
              </a:xfrm>
              <a:custGeom>
                <a:avLst/>
                <a:gdLst/>
                <a:ahLst/>
                <a:cxnLst>
                  <a:cxn ang="0">
                    <a:pos x="4320" y="0"/>
                  </a:cxn>
                  <a:cxn ang="0">
                    <a:pos x="0" y="2090"/>
                  </a:cxn>
                  <a:cxn ang="0">
                    <a:pos x="16800" y="21600"/>
                  </a:cxn>
                  <a:cxn ang="0">
                    <a:pos x="21600" y="19858"/>
                  </a:cxn>
                  <a:cxn ang="0">
                    <a:pos x="5760" y="348"/>
                  </a:cxn>
                  <a:cxn ang="0">
                    <a:pos x="4320" y="0"/>
                  </a:cxn>
                  <a:cxn ang="0">
                    <a:pos x="4320" y="0"/>
                  </a:cxn>
                </a:cxnLst>
                <a:rect l="0" t="0" r="r" b="b"/>
                <a:pathLst>
                  <a:path w="21600" h="21600">
                    <a:moveTo>
                      <a:pt x="4320" y="0"/>
                    </a:moveTo>
                    <a:lnTo>
                      <a:pt x="0" y="2090"/>
                    </a:lnTo>
                    <a:lnTo>
                      <a:pt x="16800" y="21600"/>
                    </a:lnTo>
                    <a:lnTo>
                      <a:pt x="21600" y="19858"/>
                    </a:lnTo>
                    <a:lnTo>
                      <a:pt x="5760" y="348"/>
                    </a:lnTo>
                    <a:lnTo>
                      <a:pt x="4320" y="0"/>
                    </a:lnTo>
                    <a:close/>
                    <a:moveTo>
                      <a:pt x="4320"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8" name="Freeform 32"/>
              <p:cNvSpPr>
                <a:spLocks/>
              </p:cNvSpPr>
              <p:nvPr/>
            </p:nvSpPr>
            <p:spPr bwMode="auto">
              <a:xfrm>
                <a:off x="836" y="554"/>
                <a:ext cx="76" cy="64"/>
              </a:xfrm>
              <a:custGeom>
                <a:avLst/>
                <a:gdLst/>
                <a:ahLst/>
                <a:cxnLst>
                  <a:cxn ang="0">
                    <a:pos x="2880" y="0"/>
                  </a:cxn>
                  <a:cxn ang="0">
                    <a:pos x="0" y="3840"/>
                  </a:cxn>
                  <a:cxn ang="0">
                    <a:pos x="19080" y="21600"/>
                  </a:cxn>
                  <a:cxn ang="0">
                    <a:pos x="21600" y="18240"/>
                  </a:cxn>
                  <a:cxn ang="0">
                    <a:pos x="2880" y="0"/>
                  </a:cxn>
                  <a:cxn ang="0">
                    <a:pos x="2880" y="0"/>
                  </a:cxn>
                </a:cxnLst>
                <a:rect l="0" t="0" r="r" b="b"/>
                <a:pathLst>
                  <a:path w="21600" h="21600">
                    <a:moveTo>
                      <a:pt x="2880" y="0"/>
                    </a:moveTo>
                    <a:lnTo>
                      <a:pt x="0" y="3840"/>
                    </a:lnTo>
                    <a:lnTo>
                      <a:pt x="19080" y="21600"/>
                    </a:lnTo>
                    <a:lnTo>
                      <a:pt x="21600" y="18240"/>
                    </a:lnTo>
                    <a:lnTo>
                      <a:pt x="2880" y="0"/>
                    </a:lnTo>
                    <a:close/>
                    <a:moveTo>
                      <a:pt x="2880"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69" name="Freeform 33"/>
              <p:cNvSpPr>
                <a:spLocks/>
              </p:cNvSpPr>
              <p:nvPr/>
            </p:nvSpPr>
            <p:spPr bwMode="auto">
              <a:xfrm>
                <a:off x="747" y="499"/>
                <a:ext cx="99" cy="72"/>
              </a:xfrm>
              <a:custGeom>
                <a:avLst/>
                <a:gdLst/>
                <a:ahLst/>
                <a:cxnLst>
                  <a:cxn ang="0">
                    <a:pos x="0" y="3600"/>
                  </a:cxn>
                  <a:cxn ang="0">
                    <a:pos x="0" y="3600"/>
                  </a:cxn>
                  <a:cxn ang="0">
                    <a:pos x="19413" y="21600"/>
                  </a:cxn>
                  <a:cxn ang="0">
                    <a:pos x="21600" y="17550"/>
                  </a:cxn>
                  <a:cxn ang="0">
                    <a:pos x="2187" y="0"/>
                  </a:cxn>
                  <a:cxn ang="0">
                    <a:pos x="0" y="3600"/>
                  </a:cxn>
                  <a:cxn ang="0">
                    <a:pos x="0" y="3600"/>
                  </a:cxn>
                </a:cxnLst>
                <a:rect l="0" t="0" r="r" b="b"/>
                <a:pathLst>
                  <a:path w="21600" h="21600">
                    <a:moveTo>
                      <a:pt x="0" y="3600"/>
                    </a:moveTo>
                    <a:lnTo>
                      <a:pt x="0" y="3600"/>
                    </a:lnTo>
                    <a:lnTo>
                      <a:pt x="19413" y="21600"/>
                    </a:lnTo>
                    <a:lnTo>
                      <a:pt x="21600" y="17550"/>
                    </a:lnTo>
                    <a:lnTo>
                      <a:pt x="2187" y="0"/>
                    </a:lnTo>
                    <a:lnTo>
                      <a:pt x="0" y="3600"/>
                    </a:lnTo>
                    <a:close/>
                    <a:moveTo>
                      <a:pt x="0" y="360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0" name="Freeform 34"/>
              <p:cNvSpPr>
                <a:spLocks/>
              </p:cNvSpPr>
              <p:nvPr/>
            </p:nvSpPr>
            <p:spPr bwMode="auto">
              <a:xfrm>
                <a:off x="668" y="445"/>
                <a:ext cx="89" cy="65"/>
              </a:xfrm>
              <a:custGeom>
                <a:avLst/>
                <a:gdLst/>
                <a:ahLst/>
                <a:cxnLst>
                  <a:cxn ang="0">
                    <a:pos x="0" y="4226"/>
                  </a:cxn>
                  <a:cxn ang="0">
                    <a:pos x="0" y="4226"/>
                  </a:cxn>
                  <a:cxn ang="0">
                    <a:pos x="19131" y="21600"/>
                  </a:cxn>
                  <a:cxn ang="0">
                    <a:pos x="21600" y="17843"/>
                  </a:cxn>
                  <a:cxn ang="0">
                    <a:pos x="2160" y="0"/>
                  </a:cxn>
                  <a:cxn ang="0">
                    <a:pos x="0" y="4226"/>
                  </a:cxn>
                  <a:cxn ang="0">
                    <a:pos x="0" y="4226"/>
                  </a:cxn>
                </a:cxnLst>
                <a:rect l="0" t="0" r="r" b="b"/>
                <a:pathLst>
                  <a:path w="21600" h="21600">
                    <a:moveTo>
                      <a:pt x="0" y="4226"/>
                    </a:moveTo>
                    <a:lnTo>
                      <a:pt x="0" y="4226"/>
                    </a:lnTo>
                    <a:lnTo>
                      <a:pt x="19131" y="21600"/>
                    </a:lnTo>
                    <a:lnTo>
                      <a:pt x="21600" y="17843"/>
                    </a:lnTo>
                    <a:lnTo>
                      <a:pt x="2160" y="0"/>
                    </a:lnTo>
                    <a:lnTo>
                      <a:pt x="0" y="4226"/>
                    </a:lnTo>
                    <a:close/>
                    <a:moveTo>
                      <a:pt x="0" y="4226"/>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1" name="Freeform 35"/>
              <p:cNvSpPr>
                <a:spLocks/>
              </p:cNvSpPr>
              <p:nvPr/>
            </p:nvSpPr>
            <p:spPr bwMode="auto">
              <a:xfrm>
                <a:off x="599" y="385"/>
                <a:ext cx="81" cy="72"/>
              </a:xfrm>
              <a:custGeom>
                <a:avLst/>
                <a:gdLst/>
                <a:ahLst/>
                <a:cxnLst>
                  <a:cxn ang="0">
                    <a:pos x="2363" y="0"/>
                  </a:cxn>
                  <a:cxn ang="0">
                    <a:pos x="0" y="2965"/>
                  </a:cxn>
                  <a:cxn ang="0">
                    <a:pos x="18562" y="21600"/>
                  </a:cxn>
                  <a:cxn ang="0">
                    <a:pos x="21600" y="17788"/>
                  </a:cxn>
                  <a:cxn ang="0">
                    <a:pos x="2363" y="0"/>
                  </a:cxn>
                  <a:cxn ang="0">
                    <a:pos x="2363" y="0"/>
                  </a:cxn>
                </a:cxnLst>
                <a:rect l="0" t="0" r="r" b="b"/>
                <a:pathLst>
                  <a:path w="21600" h="21600">
                    <a:moveTo>
                      <a:pt x="2363" y="0"/>
                    </a:moveTo>
                    <a:lnTo>
                      <a:pt x="0" y="2965"/>
                    </a:lnTo>
                    <a:lnTo>
                      <a:pt x="18562" y="21600"/>
                    </a:lnTo>
                    <a:lnTo>
                      <a:pt x="21600" y="17788"/>
                    </a:lnTo>
                    <a:lnTo>
                      <a:pt x="2363" y="0"/>
                    </a:lnTo>
                    <a:close/>
                    <a:moveTo>
                      <a:pt x="2363"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2" name="Freeform 36"/>
              <p:cNvSpPr>
                <a:spLocks/>
              </p:cNvSpPr>
              <p:nvPr/>
            </p:nvSpPr>
            <p:spPr bwMode="auto">
              <a:xfrm>
                <a:off x="535" y="347"/>
                <a:ext cx="73" cy="51"/>
              </a:xfrm>
              <a:custGeom>
                <a:avLst/>
                <a:gdLst/>
                <a:ahLst/>
                <a:cxnLst>
                  <a:cxn ang="0">
                    <a:pos x="0" y="4800"/>
                  </a:cxn>
                  <a:cxn ang="0">
                    <a:pos x="0" y="4800"/>
                  </a:cxn>
                  <a:cxn ang="0">
                    <a:pos x="18947" y="21600"/>
                  </a:cxn>
                  <a:cxn ang="0">
                    <a:pos x="21600" y="16200"/>
                  </a:cxn>
                  <a:cxn ang="0">
                    <a:pos x="2274" y="0"/>
                  </a:cxn>
                  <a:cxn ang="0">
                    <a:pos x="0" y="4800"/>
                  </a:cxn>
                  <a:cxn ang="0">
                    <a:pos x="0" y="4800"/>
                  </a:cxn>
                </a:cxnLst>
                <a:rect l="0" t="0" r="r" b="b"/>
                <a:pathLst>
                  <a:path w="21600" h="21600">
                    <a:moveTo>
                      <a:pt x="0" y="4800"/>
                    </a:moveTo>
                    <a:lnTo>
                      <a:pt x="0" y="4800"/>
                    </a:lnTo>
                    <a:lnTo>
                      <a:pt x="18947" y="21600"/>
                    </a:lnTo>
                    <a:lnTo>
                      <a:pt x="21600" y="16200"/>
                    </a:lnTo>
                    <a:lnTo>
                      <a:pt x="2274" y="0"/>
                    </a:lnTo>
                    <a:lnTo>
                      <a:pt x="0" y="4800"/>
                    </a:lnTo>
                    <a:close/>
                    <a:moveTo>
                      <a:pt x="0" y="480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3" name="Freeform 37"/>
              <p:cNvSpPr>
                <a:spLocks/>
              </p:cNvSpPr>
              <p:nvPr/>
            </p:nvSpPr>
            <p:spPr bwMode="auto">
              <a:xfrm>
                <a:off x="456" y="298"/>
                <a:ext cx="90" cy="60"/>
              </a:xfrm>
              <a:custGeom>
                <a:avLst/>
                <a:gdLst/>
                <a:ahLst/>
                <a:cxnLst>
                  <a:cxn ang="0">
                    <a:pos x="0" y="3600"/>
                  </a:cxn>
                  <a:cxn ang="0">
                    <a:pos x="304" y="4629"/>
                  </a:cxn>
                  <a:cxn ang="0">
                    <a:pos x="19166" y="21600"/>
                  </a:cxn>
                  <a:cxn ang="0">
                    <a:pos x="21600" y="17486"/>
                  </a:cxn>
                  <a:cxn ang="0">
                    <a:pos x="2434" y="0"/>
                  </a:cxn>
                  <a:cxn ang="0">
                    <a:pos x="0" y="3600"/>
                  </a:cxn>
                  <a:cxn ang="0">
                    <a:pos x="0" y="3600"/>
                  </a:cxn>
                </a:cxnLst>
                <a:rect l="0" t="0" r="r" b="b"/>
                <a:pathLst>
                  <a:path w="21600" h="21600">
                    <a:moveTo>
                      <a:pt x="0" y="3600"/>
                    </a:moveTo>
                    <a:lnTo>
                      <a:pt x="304" y="4629"/>
                    </a:lnTo>
                    <a:lnTo>
                      <a:pt x="19166" y="21600"/>
                    </a:lnTo>
                    <a:lnTo>
                      <a:pt x="21600" y="17486"/>
                    </a:lnTo>
                    <a:lnTo>
                      <a:pt x="2434" y="0"/>
                    </a:lnTo>
                    <a:lnTo>
                      <a:pt x="0" y="3600"/>
                    </a:lnTo>
                    <a:close/>
                    <a:moveTo>
                      <a:pt x="0" y="360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4" name="Freeform 38"/>
              <p:cNvSpPr>
                <a:spLocks/>
              </p:cNvSpPr>
              <p:nvPr/>
            </p:nvSpPr>
            <p:spPr bwMode="auto">
              <a:xfrm>
                <a:off x="404" y="226"/>
                <a:ext cx="64" cy="82"/>
              </a:xfrm>
              <a:custGeom>
                <a:avLst/>
                <a:gdLst/>
                <a:ahLst/>
                <a:cxnLst>
                  <a:cxn ang="0">
                    <a:pos x="2541" y="0"/>
                  </a:cxn>
                  <a:cxn ang="0">
                    <a:pos x="0" y="2979"/>
                  </a:cxn>
                  <a:cxn ang="0">
                    <a:pos x="17365" y="21600"/>
                  </a:cxn>
                  <a:cxn ang="0">
                    <a:pos x="21600" y="19366"/>
                  </a:cxn>
                  <a:cxn ang="0">
                    <a:pos x="4235" y="372"/>
                  </a:cxn>
                  <a:cxn ang="0">
                    <a:pos x="2541" y="0"/>
                  </a:cxn>
                  <a:cxn ang="0">
                    <a:pos x="4235" y="372"/>
                  </a:cxn>
                  <a:cxn ang="0">
                    <a:pos x="3812" y="0"/>
                  </a:cxn>
                  <a:cxn ang="0">
                    <a:pos x="2541" y="0"/>
                  </a:cxn>
                  <a:cxn ang="0">
                    <a:pos x="2541" y="0"/>
                  </a:cxn>
                </a:cxnLst>
                <a:rect l="0" t="0" r="r" b="b"/>
                <a:pathLst>
                  <a:path w="21600" h="21600">
                    <a:moveTo>
                      <a:pt x="2541" y="0"/>
                    </a:moveTo>
                    <a:lnTo>
                      <a:pt x="0" y="2979"/>
                    </a:lnTo>
                    <a:lnTo>
                      <a:pt x="17365" y="21600"/>
                    </a:lnTo>
                    <a:lnTo>
                      <a:pt x="21600" y="19366"/>
                    </a:lnTo>
                    <a:lnTo>
                      <a:pt x="4235" y="372"/>
                    </a:lnTo>
                    <a:lnTo>
                      <a:pt x="2541" y="0"/>
                    </a:lnTo>
                    <a:lnTo>
                      <a:pt x="4235" y="372"/>
                    </a:lnTo>
                    <a:lnTo>
                      <a:pt x="3812" y="0"/>
                    </a:lnTo>
                    <a:lnTo>
                      <a:pt x="2541" y="0"/>
                    </a:lnTo>
                    <a:close/>
                    <a:moveTo>
                      <a:pt x="2541"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5" name="Freeform 39"/>
              <p:cNvSpPr>
                <a:spLocks/>
              </p:cNvSpPr>
              <p:nvPr/>
            </p:nvSpPr>
            <p:spPr bwMode="auto">
              <a:xfrm>
                <a:off x="323" y="217"/>
                <a:ext cx="89" cy="24"/>
              </a:xfrm>
              <a:custGeom>
                <a:avLst/>
                <a:gdLst/>
                <a:ahLst/>
                <a:cxnLst>
                  <a:cxn ang="0">
                    <a:pos x="0" y="12150"/>
                  </a:cxn>
                  <a:cxn ang="0">
                    <a:pos x="1543" y="14850"/>
                  </a:cxn>
                  <a:cxn ang="0">
                    <a:pos x="21600" y="21600"/>
                  </a:cxn>
                  <a:cxn ang="0">
                    <a:pos x="21600" y="8100"/>
                  </a:cxn>
                  <a:cxn ang="0">
                    <a:pos x="1851" y="0"/>
                  </a:cxn>
                  <a:cxn ang="0">
                    <a:pos x="0" y="12150"/>
                  </a:cxn>
                  <a:cxn ang="0">
                    <a:pos x="0" y="12150"/>
                  </a:cxn>
                </a:cxnLst>
                <a:rect l="0" t="0" r="r" b="b"/>
                <a:pathLst>
                  <a:path w="21600" h="21600">
                    <a:moveTo>
                      <a:pt x="0" y="12150"/>
                    </a:moveTo>
                    <a:lnTo>
                      <a:pt x="1543" y="14850"/>
                    </a:lnTo>
                    <a:lnTo>
                      <a:pt x="21600" y="21600"/>
                    </a:lnTo>
                    <a:lnTo>
                      <a:pt x="21600" y="8100"/>
                    </a:lnTo>
                    <a:lnTo>
                      <a:pt x="1851" y="0"/>
                    </a:lnTo>
                    <a:lnTo>
                      <a:pt x="0" y="12150"/>
                    </a:lnTo>
                    <a:close/>
                    <a:moveTo>
                      <a:pt x="0" y="1215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6" name="Freeform 40"/>
              <p:cNvSpPr>
                <a:spLocks/>
              </p:cNvSpPr>
              <p:nvPr/>
            </p:nvSpPr>
            <p:spPr bwMode="auto">
              <a:xfrm>
                <a:off x="257" y="146"/>
                <a:ext cx="77" cy="84"/>
              </a:xfrm>
              <a:custGeom>
                <a:avLst/>
                <a:gdLst/>
                <a:ahLst/>
                <a:cxnLst>
                  <a:cxn ang="0">
                    <a:pos x="2479" y="0"/>
                  </a:cxn>
                  <a:cxn ang="0">
                    <a:pos x="0" y="3295"/>
                  </a:cxn>
                  <a:cxn ang="0">
                    <a:pos x="18413" y="21600"/>
                  </a:cxn>
                  <a:cxn ang="0">
                    <a:pos x="21600" y="19037"/>
                  </a:cxn>
                  <a:cxn ang="0">
                    <a:pos x="3187" y="366"/>
                  </a:cxn>
                  <a:cxn ang="0">
                    <a:pos x="2479" y="0"/>
                  </a:cxn>
                  <a:cxn ang="0">
                    <a:pos x="2479" y="0"/>
                  </a:cxn>
                </a:cxnLst>
                <a:rect l="0" t="0" r="r" b="b"/>
                <a:pathLst>
                  <a:path w="21600" h="21600">
                    <a:moveTo>
                      <a:pt x="2479" y="0"/>
                    </a:moveTo>
                    <a:lnTo>
                      <a:pt x="0" y="3295"/>
                    </a:lnTo>
                    <a:lnTo>
                      <a:pt x="18413" y="21600"/>
                    </a:lnTo>
                    <a:lnTo>
                      <a:pt x="21600" y="19037"/>
                    </a:lnTo>
                    <a:lnTo>
                      <a:pt x="3187" y="366"/>
                    </a:lnTo>
                    <a:lnTo>
                      <a:pt x="2479" y="0"/>
                    </a:lnTo>
                    <a:close/>
                    <a:moveTo>
                      <a:pt x="2479"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7" name="Freeform 41"/>
              <p:cNvSpPr>
                <a:spLocks/>
              </p:cNvSpPr>
              <p:nvPr/>
            </p:nvSpPr>
            <p:spPr bwMode="auto">
              <a:xfrm>
                <a:off x="168" y="88"/>
                <a:ext cx="98" cy="73"/>
              </a:xfrm>
              <a:custGeom>
                <a:avLst/>
                <a:gdLst/>
                <a:ahLst/>
                <a:cxnLst>
                  <a:cxn ang="0">
                    <a:pos x="1938" y="0"/>
                  </a:cxn>
                  <a:cxn ang="0">
                    <a:pos x="0" y="3388"/>
                  </a:cxn>
                  <a:cxn ang="0">
                    <a:pos x="19662" y="21600"/>
                  </a:cxn>
                  <a:cxn ang="0">
                    <a:pos x="21600" y="17788"/>
                  </a:cxn>
                  <a:cxn ang="0">
                    <a:pos x="1938" y="0"/>
                  </a:cxn>
                  <a:cxn ang="0">
                    <a:pos x="1938" y="0"/>
                  </a:cxn>
                </a:cxnLst>
                <a:rect l="0" t="0" r="r" b="b"/>
                <a:pathLst>
                  <a:path w="21600" h="21600">
                    <a:moveTo>
                      <a:pt x="1938" y="0"/>
                    </a:moveTo>
                    <a:lnTo>
                      <a:pt x="0" y="3388"/>
                    </a:lnTo>
                    <a:lnTo>
                      <a:pt x="19662" y="21600"/>
                    </a:lnTo>
                    <a:lnTo>
                      <a:pt x="21600" y="17788"/>
                    </a:lnTo>
                    <a:lnTo>
                      <a:pt x="1938" y="0"/>
                    </a:lnTo>
                    <a:close/>
                    <a:moveTo>
                      <a:pt x="1938"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8" name="Freeform 42"/>
              <p:cNvSpPr>
                <a:spLocks/>
              </p:cNvSpPr>
              <p:nvPr/>
            </p:nvSpPr>
            <p:spPr bwMode="auto">
              <a:xfrm>
                <a:off x="78" y="27"/>
                <a:ext cx="98" cy="71"/>
              </a:xfrm>
              <a:custGeom>
                <a:avLst/>
                <a:gdLst/>
                <a:ahLst/>
                <a:cxnLst>
                  <a:cxn ang="0">
                    <a:pos x="1662" y="0"/>
                  </a:cxn>
                  <a:cxn ang="0">
                    <a:pos x="0" y="3456"/>
                  </a:cxn>
                  <a:cxn ang="0">
                    <a:pos x="19662" y="21600"/>
                  </a:cxn>
                  <a:cxn ang="0">
                    <a:pos x="21600" y="18144"/>
                  </a:cxn>
                  <a:cxn ang="0">
                    <a:pos x="1938" y="0"/>
                  </a:cxn>
                  <a:cxn ang="0">
                    <a:pos x="1662" y="0"/>
                  </a:cxn>
                  <a:cxn ang="0">
                    <a:pos x="1662" y="0"/>
                  </a:cxn>
                </a:cxnLst>
                <a:rect l="0" t="0" r="r" b="b"/>
                <a:pathLst>
                  <a:path w="21600" h="21600">
                    <a:moveTo>
                      <a:pt x="1662" y="0"/>
                    </a:moveTo>
                    <a:lnTo>
                      <a:pt x="0" y="3456"/>
                    </a:lnTo>
                    <a:lnTo>
                      <a:pt x="19662" y="21600"/>
                    </a:lnTo>
                    <a:lnTo>
                      <a:pt x="21600" y="18144"/>
                    </a:lnTo>
                    <a:lnTo>
                      <a:pt x="1938" y="0"/>
                    </a:lnTo>
                    <a:lnTo>
                      <a:pt x="1662" y="0"/>
                    </a:lnTo>
                    <a:close/>
                    <a:moveTo>
                      <a:pt x="1662"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sp>
            <p:nvSpPr>
              <p:cNvPr id="167979" name="Freeform 43"/>
              <p:cNvSpPr>
                <a:spLocks/>
              </p:cNvSpPr>
              <p:nvPr/>
            </p:nvSpPr>
            <p:spPr bwMode="auto">
              <a:xfrm>
                <a:off x="0" y="0"/>
                <a:ext cx="85" cy="39"/>
              </a:xfrm>
              <a:custGeom>
                <a:avLst/>
                <a:gdLst/>
                <a:ahLst/>
                <a:cxnLst>
                  <a:cxn ang="0">
                    <a:pos x="635" y="0"/>
                  </a:cxn>
                  <a:cxn ang="0">
                    <a:pos x="0" y="7714"/>
                  </a:cxn>
                  <a:cxn ang="0">
                    <a:pos x="20012" y="21600"/>
                  </a:cxn>
                  <a:cxn ang="0">
                    <a:pos x="21600" y="14657"/>
                  </a:cxn>
                  <a:cxn ang="0">
                    <a:pos x="635" y="0"/>
                  </a:cxn>
                  <a:cxn ang="0">
                    <a:pos x="635" y="0"/>
                  </a:cxn>
                </a:cxnLst>
                <a:rect l="0" t="0" r="r" b="b"/>
                <a:pathLst>
                  <a:path w="21600" h="21600">
                    <a:moveTo>
                      <a:pt x="635" y="0"/>
                    </a:moveTo>
                    <a:lnTo>
                      <a:pt x="0" y="7714"/>
                    </a:lnTo>
                    <a:lnTo>
                      <a:pt x="20012" y="21600"/>
                    </a:lnTo>
                    <a:lnTo>
                      <a:pt x="21600" y="14657"/>
                    </a:lnTo>
                    <a:lnTo>
                      <a:pt x="635" y="0"/>
                    </a:lnTo>
                    <a:close/>
                    <a:moveTo>
                      <a:pt x="635" y="0"/>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grpSp>
        <p:sp>
          <p:nvSpPr>
            <p:cNvPr id="167981" name="Freeform 45"/>
            <p:cNvSpPr>
              <a:spLocks/>
            </p:cNvSpPr>
            <p:nvPr/>
          </p:nvSpPr>
          <p:spPr bwMode="auto">
            <a:xfrm>
              <a:off x="0" y="0"/>
              <a:ext cx="98" cy="43"/>
            </a:xfrm>
            <a:custGeom>
              <a:avLst/>
              <a:gdLst/>
              <a:ahLst/>
              <a:cxnLst>
                <a:cxn ang="0">
                  <a:pos x="0" y="6968"/>
                </a:cxn>
                <a:cxn ang="0">
                  <a:pos x="21046" y="21600"/>
                </a:cxn>
                <a:cxn ang="0">
                  <a:pos x="21600" y="14632"/>
                </a:cxn>
                <a:cxn ang="0">
                  <a:pos x="1108" y="0"/>
                </a:cxn>
                <a:cxn ang="0">
                  <a:pos x="0" y="6968"/>
                </a:cxn>
                <a:cxn ang="0">
                  <a:pos x="0" y="6968"/>
                </a:cxn>
              </a:cxnLst>
              <a:rect l="0" t="0" r="r" b="b"/>
              <a:pathLst>
                <a:path w="21600" h="21600">
                  <a:moveTo>
                    <a:pt x="0" y="6968"/>
                  </a:moveTo>
                  <a:lnTo>
                    <a:pt x="21046" y="21600"/>
                  </a:lnTo>
                  <a:lnTo>
                    <a:pt x="21600" y="14632"/>
                  </a:lnTo>
                  <a:lnTo>
                    <a:pt x="1108" y="0"/>
                  </a:lnTo>
                  <a:lnTo>
                    <a:pt x="0" y="6968"/>
                  </a:lnTo>
                  <a:close/>
                  <a:moveTo>
                    <a:pt x="0" y="6968"/>
                  </a:moveTo>
                </a:path>
              </a:pathLst>
            </a:custGeom>
            <a:solidFill>
              <a:srgbClr val="75C5F0"/>
            </a:solidFill>
            <a:ln w="28575" cap="flat">
              <a:solidFill>
                <a:srgbClr val="00FF00"/>
              </a:solidFill>
              <a:prstDash val="solid"/>
              <a:round/>
              <a:headEnd type="none" w="med" len="med"/>
              <a:tailEnd type="none" w="med" len="med"/>
            </a:ln>
          </p:spPr>
          <p:txBody>
            <a:bodyPr lIns="0" tIns="0" rIns="0" bIns="0"/>
            <a:lstStyle/>
            <a:p>
              <a:endParaRPr lang="en-US"/>
            </a:p>
          </p:txBody>
        </p:sp>
      </p:grpSp>
      <p:grpSp>
        <p:nvGrpSpPr>
          <p:cNvPr id="5" name="Group 63"/>
          <p:cNvGrpSpPr>
            <a:grpSpLocks/>
          </p:cNvGrpSpPr>
          <p:nvPr/>
        </p:nvGrpSpPr>
        <p:grpSpPr bwMode="auto">
          <a:xfrm>
            <a:off x="1667619" y="2354089"/>
            <a:ext cx="2873127" cy="1000125"/>
            <a:chOff x="0" y="0"/>
            <a:chExt cx="2574" cy="896"/>
          </a:xfrm>
        </p:grpSpPr>
        <p:sp>
          <p:nvSpPr>
            <p:cNvPr id="167983" name="Freeform 47"/>
            <p:cNvSpPr>
              <a:spLocks/>
            </p:cNvSpPr>
            <p:nvPr/>
          </p:nvSpPr>
          <p:spPr bwMode="auto">
            <a:xfrm>
              <a:off x="2331" y="881"/>
              <a:ext cx="243" cy="15"/>
            </a:xfrm>
            <a:custGeom>
              <a:avLst/>
              <a:gdLst/>
              <a:ahLst/>
              <a:cxnLst>
                <a:cxn ang="0">
                  <a:pos x="0" y="19440"/>
                </a:cxn>
                <a:cxn ang="0">
                  <a:pos x="338" y="21600"/>
                </a:cxn>
                <a:cxn ang="0">
                  <a:pos x="21600" y="21600"/>
                </a:cxn>
                <a:cxn ang="0">
                  <a:pos x="21600" y="0"/>
                </a:cxn>
                <a:cxn ang="0">
                  <a:pos x="338" y="0"/>
                </a:cxn>
                <a:cxn ang="0">
                  <a:pos x="0" y="19440"/>
                </a:cxn>
                <a:cxn ang="0">
                  <a:pos x="0" y="19440"/>
                </a:cxn>
              </a:cxnLst>
              <a:rect l="0" t="0" r="r" b="b"/>
              <a:pathLst>
                <a:path w="21600" h="21600">
                  <a:moveTo>
                    <a:pt x="0" y="19440"/>
                  </a:moveTo>
                  <a:lnTo>
                    <a:pt x="338" y="21600"/>
                  </a:lnTo>
                  <a:lnTo>
                    <a:pt x="21600" y="21600"/>
                  </a:lnTo>
                  <a:lnTo>
                    <a:pt x="21600" y="0"/>
                  </a:lnTo>
                  <a:lnTo>
                    <a:pt x="338" y="0"/>
                  </a:lnTo>
                  <a:lnTo>
                    <a:pt x="0" y="19440"/>
                  </a:lnTo>
                  <a:close/>
                  <a:moveTo>
                    <a:pt x="0" y="1944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4" name="Freeform 48"/>
            <p:cNvSpPr>
              <a:spLocks/>
            </p:cNvSpPr>
            <p:nvPr/>
          </p:nvSpPr>
          <p:spPr bwMode="auto">
            <a:xfrm>
              <a:off x="2236" y="804"/>
              <a:ext cx="105" cy="90"/>
            </a:xfrm>
            <a:custGeom>
              <a:avLst/>
              <a:gdLst/>
              <a:ahLst/>
              <a:cxnLst>
                <a:cxn ang="0">
                  <a:pos x="1822" y="0"/>
                </a:cxn>
                <a:cxn ang="0">
                  <a:pos x="0" y="2400"/>
                </a:cxn>
                <a:cxn ang="0">
                  <a:pos x="19518" y="21600"/>
                </a:cxn>
                <a:cxn ang="0">
                  <a:pos x="21600" y="19200"/>
                </a:cxn>
                <a:cxn ang="0">
                  <a:pos x="2342" y="0"/>
                </a:cxn>
                <a:cxn ang="0">
                  <a:pos x="1822" y="0"/>
                </a:cxn>
                <a:cxn ang="0">
                  <a:pos x="1822" y="0"/>
                </a:cxn>
              </a:cxnLst>
              <a:rect l="0" t="0" r="r" b="b"/>
              <a:pathLst>
                <a:path w="21600" h="21600">
                  <a:moveTo>
                    <a:pt x="1822" y="0"/>
                  </a:moveTo>
                  <a:lnTo>
                    <a:pt x="0" y="2400"/>
                  </a:lnTo>
                  <a:lnTo>
                    <a:pt x="19518" y="21600"/>
                  </a:lnTo>
                  <a:lnTo>
                    <a:pt x="21600" y="19200"/>
                  </a:lnTo>
                  <a:lnTo>
                    <a:pt x="2342" y="0"/>
                  </a:lnTo>
                  <a:lnTo>
                    <a:pt x="1822" y="0"/>
                  </a:lnTo>
                  <a:close/>
                  <a:moveTo>
                    <a:pt x="1822"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5" name="Freeform 49"/>
            <p:cNvSpPr>
              <a:spLocks/>
            </p:cNvSpPr>
            <p:nvPr/>
          </p:nvSpPr>
          <p:spPr bwMode="auto">
            <a:xfrm>
              <a:off x="2168" y="770"/>
              <a:ext cx="77" cy="47"/>
            </a:xfrm>
            <a:custGeom>
              <a:avLst/>
              <a:gdLst/>
              <a:ahLst/>
              <a:cxnLst>
                <a:cxn ang="0">
                  <a:pos x="1062" y="0"/>
                </a:cxn>
                <a:cxn ang="0">
                  <a:pos x="0" y="6545"/>
                </a:cxn>
                <a:cxn ang="0">
                  <a:pos x="19475" y="21600"/>
                </a:cxn>
                <a:cxn ang="0">
                  <a:pos x="21600" y="16364"/>
                </a:cxn>
                <a:cxn ang="0">
                  <a:pos x="2125" y="0"/>
                </a:cxn>
                <a:cxn ang="0">
                  <a:pos x="1062" y="0"/>
                </a:cxn>
                <a:cxn ang="0">
                  <a:pos x="1062" y="0"/>
                </a:cxn>
              </a:cxnLst>
              <a:rect l="0" t="0" r="r" b="b"/>
              <a:pathLst>
                <a:path w="21600" h="21600">
                  <a:moveTo>
                    <a:pt x="1062" y="0"/>
                  </a:moveTo>
                  <a:lnTo>
                    <a:pt x="0" y="6545"/>
                  </a:lnTo>
                  <a:lnTo>
                    <a:pt x="19475" y="21600"/>
                  </a:lnTo>
                  <a:lnTo>
                    <a:pt x="21600" y="16364"/>
                  </a:lnTo>
                  <a:lnTo>
                    <a:pt x="2125" y="0"/>
                  </a:lnTo>
                  <a:lnTo>
                    <a:pt x="1062" y="0"/>
                  </a:lnTo>
                  <a:close/>
                  <a:moveTo>
                    <a:pt x="1062"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6" name="Freeform 50"/>
            <p:cNvSpPr>
              <a:spLocks/>
            </p:cNvSpPr>
            <p:nvPr/>
          </p:nvSpPr>
          <p:spPr bwMode="auto">
            <a:xfrm>
              <a:off x="1984" y="739"/>
              <a:ext cx="188" cy="44"/>
            </a:xfrm>
            <a:custGeom>
              <a:avLst/>
              <a:gdLst/>
              <a:ahLst/>
              <a:cxnLst>
                <a:cxn ang="0">
                  <a:pos x="0" y="6271"/>
                </a:cxn>
                <a:cxn ang="0">
                  <a:pos x="0" y="6271"/>
                </a:cxn>
                <a:cxn ang="0">
                  <a:pos x="21455" y="21600"/>
                </a:cxn>
                <a:cxn ang="0">
                  <a:pos x="21600" y="14632"/>
                </a:cxn>
                <a:cxn ang="0">
                  <a:pos x="145" y="0"/>
                </a:cxn>
                <a:cxn ang="0">
                  <a:pos x="0" y="6271"/>
                </a:cxn>
                <a:cxn ang="0">
                  <a:pos x="0" y="6271"/>
                </a:cxn>
              </a:cxnLst>
              <a:rect l="0" t="0" r="r" b="b"/>
              <a:pathLst>
                <a:path w="21600" h="21600">
                  <a:moveTo>
                    <a:pt x="0" y="6271"/>
                  </a:moveTo>
                  <a:lnTo>
                    <a:pt x="0" y="6271"/>
                  </a:lnTo>
                  <a:lnTo>
                    <a:pt x="21455" y="21600"/>
                  </a:lnTo>
                  <a:lnTo>
                    <a:pt x="21600" y="14632"/>
                  </a:lnTo>
                  <a:lnTo>
                    <a:pt x="145" y="0"/>
                  </a:lnTo>
                  <a:lnTo>
                    <a:pt x="0" y="6271"/>
                  </a:lnTo>
                  <a:close/>
                  <a:moveTo>
                    <a:pt x="0" y="6271"/>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7" name="Freeform 51"/>
            <p:cNvSpPr>
              <a:spLocks/>
            </p:cNvSpPr>
            <p:nvPr/>
          </p:nvSpPr>
          <p:spPr bwMode="auto">
            <a:xfrm>
              <a:off x="1827" y="714"/>
              <a:ext cx="158" cy="40"/>
            </a:xfrm>
            <a:custGeom>
              <a:avLst/>
              <a:gdLst/>
              <a:ahLst/>
              <a:cxnLst>
                <a:cxn ang="0">
                  <a:pos x="0" y="7714"/>
                </a:cxn>
                <a:cxn ang="0">
                  <a:pos x="346" y="7714"/>
                </a:cxn>
                <a:cxn ang="0">
                  <a:pos x="21427" y="21600"/>
                </a:cxn>
                <a:cxn ang="0">
                  <a:pos x="21600" y="14657"/>
                </a:cxn>
                <a:cxn ang="0">
                  <a:pos x="864" y="0"/>
                </a:cxn>
                <a:cxn ang="0">
                  <a:pos x="0" y="7714"/>
                </a:cxn>
                <a:cxn ang="0">
                  <a:pos x="0" y="7714"/>
                </a:cxn>
              </a:cxnLst>
              <a:rect l="0" t="0" r="r" b="b"/>
              <a:pathLst>
                <a:path w="21600" h="21600">
                  <a:moveTo>
                    <a:pt x="0" y="7714"/>
                  </a:moveTo>
                  <a:lnTo>
                    <a:pt x="346" y="7714"/>
                  </a:lnTo>
                  <a:lnTo>
                    <a:pt x="21427" y="21600"/>
                  </a:lnTo>
                  <a:lnTo>
                    <a:pt x="21600" y="14657"/>
                  </a:lnTo>
                  <a:lnTo>
                    <a:pt x="864" y="0"/>
                  </a:lnTo>
                  <a:lnTo>
                    <a:pt x="0" y="7714"/>
                  </a:lnTo>
                  <a:close/>
                  <a:moveTo>
                    <a:pt x="0" y="7714"/>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8" name="Freeform 52"/>
            <p:cNvSpPr>
              <a:spLocks/>
            </p:cNvSpPr>
            <p:nvPr/>
          </p:nvSpPr>
          <p:spPr bwMode="auto">
            <a:xfrm>
              <a:off x="1644" y="614"/>
              <a:ext cx="190" cy="112"/>
            </a:xfrm>
            <a:custGeom>
              <a:avLst/>
              <a:gdLst/>
              <a:ahLst/>
              <a:cxnLst>
                <a:cxn ang="0">
                  <a:pos x="0" y="2461"/>
                </a:cxn>
                <a:cxn ang="0">
                  <a:pos x="0" y="2461"/>
                </a:cxn>
                <a:cxn ang="0">
                  <a:pos x="20742" y="21600"/>
                </a:cxn>
                <a:cxn ang="0">
                  <a:pos x="21600" y="18866"/>
                </a:cxn>
                <a:cxn ang="0">
                  <a:pos x="858" y="0"/>
                </a:cxn>
                <a:cxn ang="0">
                  <a:pos x="0" y="2461"/>
                </a:cxn>
                <a:cxn ang="0">
                  <a:pos x="0" y="2461"/>
                </a:cxn>
              </a:cxnLst>
              <a:rect l="0" t="0" r="r" b="b"/>
              <a:pathLst>
                <a:path w="21600" h="21600">
                  <a:moveTo>
                    <a:pt x="0" y="2461"/>
                  </a:moveTo>
                  <a:lnTo>
                    <a:pt x="0" y="2461"/>
                  </a:lnTo>
                  <a:lnTo>
                    <a:pt x="20742" y="21600"/>
                  </a:lnTo>
                  <a:lnTo>
                    <a:pt x="21600" y="18866"/>
                  </a:lnTo>
                  <a:lnTo>
                    <a:pt x="858" y="0"/>
                  </a:lnTo>
                  <a:lnTo>
                    <a:pt x="0" y="2461"/>
                  </a:lnTo>
                  <a:close/>
                  <a:moveTo>
                    <a:pt x="0" y="2461"/>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89" name="Freeform 53"/>
            <p:cNvSpPr>
              <a:spLocks/>
            </p:cNvSpPr>
            <p:nvPr/>
          </p:nvSpPr>
          <p:spPr bwMode="auto">
            <a:xfrm>
              <a:off x="1513" y="529"/>
              <a:ext cx="138" cy="98"/>
            </a:xfrm>
            <a:custGeom>
              <a:avLst/>
              <a:gdLst/>
              <a:ahLst/>
              <a:cxnLst>
                <a:cxn ang="0">
                  <a:pos x="1585" y="0"/>
                </a:cxn>
                <a:cxn ang="0">
                  <a:pos x="0" y="2504"/>
                </a:cxn>
                <a:cxn ang="0">
                  <a:pos x="20411" y="21600"/>
                </a:cxn>
                <a:cxn ang="0">
                  <a:pos x="21600" y="18783"/>
                </a:cxn>
                <a:cxn ang="0">
                  <a:pos x="1585" y="0"/>
                </a:cxn>
                <a:cxn ang="0">
                  <a:pos x="1585" y="0"/>
                </a:cxn>
              </a:cxnLst>
              <a:rect l="0" t="0" r="r" b="b"/>
              <a:pathLst>
                <a:path w="21600" h="21600">
                  <a:moveTo>
                    <a:pt x="1585" y="0"/>
                  </a:moveTo>
                  <a:lnTo>
                    <a:pt x="0" y="2504"/>
                  </a:lnTo>
                  <a:lnTo>
                    <a:pt x="20411" y="21600"/>
                  </a:lnTo>
                  <a:lnTo>
                    <a:pt x="21600" y="18783"/>
                  </a:lnTo>
                  <a:lnTo>
                    <a:pt x="1585" y="0"/>
                  </a:lnTo>
                  <a:close/>
                  <a:moveTo>
                    <a:pt x="1585"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0" name="Freeform 54"/>
            <p:cNvSpPr>
              <a:spLocks/>
            </p:cNvSpPr>
            <p:nvPr/>
          </p:nvSpPr>
          <p:spPr bwMode="auto">
            <a:xfrm>
              <a:off x="1459" y="493"/>
              <a:ext cx="65" cy="47"/>
            </a:xfrm>
            <a:custGeom>
              <a:avLst/>
              <a:gdLst/>
              <a:ahLst/>
              <a:cxnLst>
                <a:cxn ang="0">
                  <a:pos x="2541" y="0"/>
                </a:cxn>
                <a:cxn ang="0">
                  <a:pos x="0" y="6545"/>
                </a:cxn>
                <a:cxn ang="0">
                  <a:pos x="18212" y="21600"/>
                </a:cxn>
                <a:cxn ang="0">
                  <a:pos x="21600" y="16364"/>
                </a:cxn>
                <a:cxn ang="0">
                  <a:pos x="2965" y="655"/>
                </a:cxn>
                <a:cxn ang="0">
                  <a:pos x="2541" y="0"/>
                </a:cxn>
                <a:cxn ang="0">
                  <a:pos x="2541" y="0"/>
                </a:cxn>
              </a:cxnLst>
              <a:rect l="0" t="0" r="r" b="b"/>
              <a:pathLst>
                <a:path w="21600" h="21600">
                  <a:moveTo>
                    <a:pt x="2541" y="0"/>
                  </a:moveTo>
                  <a:lnTo>
                    <a:pt x="0" y="6545"/>
                  </a:lnTo>
                  <a:lnTo>
                    <a:pt x="18212" y="21600"/>
                  </a:lnTo>
                  <a:lnTo>
                    <a:pt x="21600" y="16364"/>
                  </a:lnTo>
                  <a:lnTo>
                    <a:pt x="2965" y="655"/>
                  </a:lnTo>
                  <a:lnTo>
                    <a:pt x="2541" y="0"/>
                  </a:lnTo>
                  <a:close/>
                  <a:moveTo>
                    <a:pt x="2541"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1" name="Freeform 55"/>
            <p:cNvSpPr>
              <a:spLocks/>
            </p:cNvSpPr>
            <p:nvPr/>
          </p:nvSpPr>
          <p:spPr bwMode="auto">
            <a:xfrm>
              <a:off x="1361" y="456"/>
              <a:ext cx="106" cy="51"/>
            </a:xfrm>
            <a:custGeom>
              <a:avLst/>
              <a:gdLst/>
              <a:ahLst/>
              <a:cxnLst>
                <a:cxn ang="0">
                  <a:pos x="1029" y="0"/>
                </a:cxn>
                <a:cxn ang="0">
                  <a:pos x="0" y="6000"/>
                </a:cxn>
                <a:cxn ang="0">
                  <a:pos x="20314" y="21600"/>
                </a:cxn>
                <a:cxn ang="0">
                  <a:pos x="21600" y="15600"/>
                </a:cxn>
                <a:cxn ang="0">
                  <a:pos x="1029" y="0"/>
                </a:cxn>
                <a:cxn ang="0">
                  <a:pos x="1029" y="0"/>
                </a:cxn>
              </a:cxnLst>
              <a:rect l="0" t="0" r="r" b="b"/>
              <a:pathLst>
                <a:path w="21600" h="21600">
                  <a:moveTo>
                    <a:pt x="1029" y="0"/>
                  </a:moveTo>
                  <a:lnTo>
                    <a:pt x="0" y="6000"/>
                  </a:lnTo>
                  <a:lnTo>
                    <a:pt x="20314" y="21600"/>
                  </a:lnTo>
                  <a:lnTo>
                    <a:pt x="21600" y="15600"/>
                  </a:lnTo>
                  <a:lnTo>
                    <a:pt x="1029" y="0"/>
                  </a:lnTo>
                  <a:close/>
                  <a:moveTo>
                    <a:pt x="1029"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2" name="Freeform 56"/>
            <p:cNvSpPr>
              <a:spLocks/>
            </p:cNvSpPr>
            <p:nvPr/>
          </p:nvSpPr>
          <p:spPr bwMode="auto">
            <a:xfrm>
              <a:off x="1195" y="399"/>
              <a:ext cx="168" cy="71"/>
            </a:xfrm>
            <a:custGeom>
              <a:avLst/>
              <a:gdLst/>
              <a:ahLst/>
              <a:cxnLst>
                <a:cxn ang="0">
                  <a:pos x="480" y="0"/>
                </a:cxn>
                <a:cxn ang="0">
                  <a:pos x="0" y="4320"/>
                </a:cxn>
                <a:cxn ang="0">
                  <a:pos x="20960" y="21600"/>
                </a:cxn>
                <a:cxn ang="0">
                  <a:pos x="21600" y="17280"/>
                </a:cxn>
                <a:cxn ang="0">
                  <a:pos x="640" y="0"/>
                </a:cxn>
                <a:cxn ang="0">
                  <a:pos x="480" y="0"/>
                </a:cxn>
                <a:cxn ang="0">
                  <a:pos x="480" y="0"/>
                </a:cxn>
              </a:cxnLst>
              <a:rect l="0" t="0" r="r" b="b"/>
              <a:pathLst>
                <a:path w="21600" h="21600">
                  <a:moveTo>
                    <a:pt x="480" y="0"/>
                  </a:moveTo>
                  <a:lnTo>
                    <a:pt x="0" y="4320"/>
                  </a:lnTo>
                  <a:lnTo>
                    <a:pt x="20960" y="21600"/>
                  </a:lnTo>
                  <a:lnTo>
                    <a:pt x="21600" y="17280"/>
                  </a:lnTo>
                  <a:lnTo>
                    <a:pt x="640" y="0"/>
                  </a:lnTo>
                  <a:lnTo>
                    <a:pt x="480" y="0"/>
                  </a:lnTo>
                  <a:close/>
                  <a:moveTo>
                    <a:pt x="480"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3" name="Freeform 57"/>
            <p:cNvSpPr>
              <a:spLocks/>
            </p:cNvSpPr>
            <p:nvPr/>
          </p:nvSpPr>
          <p:spPr bwMode="auto">
            <a:xfrm>
              <a:off x="968" y="369"/>
              <a:ext cx="231" cy="44"/>
            </a:xfrm>
            <a:custGeom>
              <a:avLst/>
              <a:gdLst/>
              <a:ahLst/>
              <a:cxnLst>
                <a:cxn ang="0">
                  <a:pos x="0" y="6968"/>
                </a:cxn>
                <a:cxn ang="0">
                  <a:pos x="236" y="6968"/>
                </a:cxn>
                <a:cxn ang="0">
                  <a:pos x="21482" y="21600"/>
                </a:cxn>
                <a:cxn ang="0">
                  <a:pos x="21600" y="14632"/>
                </a:cxn>
                <a:cxn ang="0">
                  <a:pos x="354" y="0"/>
                </a:cxn>
                <a:cxn ang="0">
                  <a:pos x="0" y="6968"/>
                </a:cxn>
                <a:cxn ang="0">
                  <a:pos x="0" y="6968"/>
                </a:cxn>
              </a:cxnLst>
              <a:rect l="0" t="0" r="r" b="b"/>
              <a:pathLst>
                <a:path w="21600" h="21600">
                  <a:moveTo>
                    <a:pt x="0" y="6968"/>
                  </a:moveTo>
                  <a:lnTo>
                    <a:pt x="236" y="6968"/>
                  </a:lnTo>
                  <a:lnTo>
                    <a:pt x="21482" y="21600"/>
                  </a:lnTo>
                  <a:lnTo>
                    <a:pt x="21600" y="14632"/>
                  </a:lnTo>
                  <a:lnTo>
                    <a:pt x="354" y="0"/>
                  </a:lnTo>
                  <a:lnTo>
                    <a:pt x="0" y="6968"/>
                  </a:lnTo>
                  <a:close/>
                  <a:moveTo>
                    <a:pt x="0" y="6968"/>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4" name="Freeform 58"/>
            <p:cNvSpPr>
              <a:spLocks/>
            </p:cNvSpPr>
            <p:nvPr/>
          </p:nvSpPr>
          <p:spPr bwMode="auto">
            <a:xfrm>
              <a:off x="775" y="263"/>
              <a:ext cx="200" cy="121"/>
            </a:xfrm>
            <a:custGeom>
              <a:avLst/>
              <a:gdLst/>
              <a:ahLst/>
              <a:cxnLst>
                <a:cxn ang="0">
                  <a:pos x="820" y="0"/>
                </a:cxn>
                <a:cxn ang="0">
                  <a:pos x="0" y="2541"/>
                </a:cxn>
                <a:cxn ang="0">
                  <a:pos x="20780" y="21600"/>
                </a:cxn>
                <a:cxn ang="0">
                  <a:pos x="21600" y="19059"/>
                </a:cxn>
                <a:cxn ang="0">
                  <a:pos x="820" y="254"/>
                </a:cxn>
                <a:cxn ang="0">
                  <a:pos x="820" y="0"/>
                </a:cxn>
                <a:cxn ang="0">
                  <a:pos x="820" y="0"/>
                </a:cxn>
              </a:cxnLst>
              <a:rect l="0" t="0" r="r" b="b"/>
              <a:pathLst>
                <a:path w="21600" h="21600">
                  <a:moveTo>
                    <a:pt x="820" y="0"/>
                  </a:moveTo>
                  <a:lnTo>
                    <a:pt x="0" y="2541"/>
                  </a:lnTo>
                  <a:lnTo>
                    <a:pt x="20780" y="21600"/>
                  </a:lnTo>
                  <a:lnTo>
                    <a:pt x="21600" y="19059"/>
                  </a:lnTo>
                  <a:lnTo>
                    <a:pt x="820" y="254"/>
                  </a:lnTo>
                  <a:lnTo>
                    <a:pt x="820" y="0"/>
                  </a:lnTo>
                  <a:close/>
                  <a:moveTo>
                    <a:pt x="820"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5" name="Freeform 59"/>
            <p:cNvSpPr>
              <a:spLocks/>
            </p:cNvSpPr>
            <p:nvPr/>
          </p:nvSpPr>
          <p:spPr bwMode="auto">
            <a:xfrm>
              <a:off x="585" y="192"/>
              <a:ext cx="198" cy="85"/>
            </a:xfrm>
            <a:custGeom>
              <a:avLst/>
              <a:gdLst/>
              <a:ahLst/>
              <a:cxnLst>
                <a:cxn ang="0">
                  <a:pos x="0" y="3600"/>
                </a:cxn>
                <a:cxn ang="0">
                  <a:pos x="0" y="3600"/>
                </a:cxn>
                <a:cxn ang="0">
                  <a:pos x="20912" y="21600"/>
                </a:cxn>
                <a:cxn ang="0">
                  <a:pos x="21600" y="18000"/>
                </a:cxn>
                <a:cxn ang="0">
                  <a:pos x="550" y="0"/>
                </a:cxn>
                <a:cxn ang="0">
                  <a:pos x="0" y="3600"/>
                </a:cxn>
                <a:cxn ang="0">
                  <a:pos x="0" y="3600"/>
                </a:cxn>
              </a:cxnLst>
              <a:rect l="0" t="0" r="r" b="b"/>
              <a:pathLst>
                <a:path w="21600" h="21600">
                  <a:moveTo>
                    <a:pt x="0" y="3600"/>
                  </a:moveTo>
                  <a:lnTo>
                    <a:pt x="0" y="3600"/>
                  </a:lnTo>
                  <a:lnTo>
                    <a:pt x="20912" y="21600"/>
                  </a:lnTo>
                  <a:lnTo>
                    <a:pt x="21600" y="18000"/>
                  </a:lnTo>
                  <a:lnTo>
                    <a:pt x="550" y="0"/>
                  </a:lnTo>
                  <a:lnTo>
                    <a:pt x="0" y="3600"/>
                  </a:lnTo>
                  <a:close/>
                  <a:moveTo>
                    <a:pt x="0" y="360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6" name="Freeform 60"/>
            <p:cNvSpPr>
              <a:spLocks/>
            </p:cNvSpPr>
            <p:nvPr/>
          </p:nvSpPr>
          <p:spPr bwMode="auto">
            <a:xfrm>
              <a:off x="457" y="139"/>
              <a:ext cx="133" cy="67"/>
            </a:xfrm>
            <a:custGeom>
              <a:avLst/>
              <a:gdLst/>
              <a:ahLst/>
              <a:cxnLst>
                <a:cxn ang="0">
                  <a:pos x="823" y="0"/>
                </a:cxn>
                <a:cxn ang="0">
                  <a:pos x="0" y="4596"/>
                </a:cxn>
                <a:cxn ang="0">
                  <a:pos x="20777" y="21600"/>
                </a:cxn>
                <a:cxn ang="0">
                  <a:pos x="21600" y="17004"/>
                </a:cxn>
                <a:cxn ang="0">
                  <a:pos x="823" y="0"/>
                </a:cxn>
                <a:cxn ang="0">
                  <a:pos x="823" y="0"/>
                </a:cxn>
              </a:cxnLst>
              <a:rect l="0" t="0" r="r" b="b"/>
              <a:pathLst>
                <a:path w="21600" h="21600">
                  <a:moveTo>
                    <a:pt x="823" y="0"/>
                  </a:moveTo>
                  <a:lnTo>
                    <a:pt x="0" y="4596"/>
                  </a:lnTo>
                  <a:lnTo>
                    <a:pt x="20777" y="21600"/>
                  </a:lnTo>
                  <a:lnTo>
                    <a:pt x="21600" y="17004"/>
                  </a:lnTo>
                  <a:lnTo>
                    <a:pt x="823" y="0"/>
                  </a:lnTo>
                  <a:close/>
                  <a:moveTo>
                    <a:pt x="823"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7" name="Freeform 61"/>
            <p:cNvSpPr>
              <a:spLocks/>
            </p:cNvSpPr>
            <p:nvPr/>
          </p:nvSpPr>
          <p:spPr bwMode="auto">
            <a:xfrm>
              <a:off x="260" y="62"/>
              <a:ext cx="202" cy="88"/>
            </a:xfrm>
            <a:custGeom>
              <a:avLst/>
              <a:gdLst/>
              <a:ahLst/>
              <a:cxnLst>
                <a:cxn ang="0">
                  <a:pos x="675" y="0"/>
                </a:cxn>
                <a:cxn ang="0">
                  <a:pos x="0" y="3375"/>
                </a:cxn>
                <a:cxn ang="0">
                  <a:pos x="21060" y="21600"/>
                </a:cxn>
                <a:cxn ang="0">
                  <a:pos x="21600" y="18225"/>
                </a:cxn>
                <a:cxn ang="0">
                  <a:pos x="675" y="0"/>
                </a:cxn>
                <a:cxn ang="0">
                  <a:pos x="675" y="0"/>
                </a:cxn>
              </a:cxnLst>
              <a:rect l="0" t="0" r="r" b="b"/>
              <a:pathLst>
                <a:path w="21600" h="21600">
                  <a:moveTo>
                    <a:pt x="675" y="0"/>
                  </a:moveTo>
                  <a:lnTo>
                    <a:pt x="0" y="3375"/>
                  </a:lnTo>
                  <a:lnTo>
                    <a:pt x="21060" y="21600"/>
                  </a:lnTo>
                  <a:lnTo>
                    <a:pt x="21600" y="18225"/>
                  </a:lnTo>
                  <a:lnTo>
                    <a:pt x="675" y="0"/>
                  </a:lnTo>
                  <a:close/>
                  <a:moveTo>
                    <a:pt x="675" y="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sp>
          <p:nvSpPr>
            <p:cNvPr id="167998" name="Freeform 62"/>
            <p:cNvSpPr>
              <a:spLocks/>
            </p:cNvSpPr>
            <p:nvPr/>
          </p:nvSpPr>
          <p:spPr bwMode="auto">
            <a:xfrm>
              <a:off x="0" y="0"/>
              <a:ext cx="266" cy="76"/>
            </a:xfrm>
            <a:custGeom>
              <a:avLst/>
              <a:gdLst/>
              <a:ahLst/>
              <a:cxnLst>
                <a:cxn ang="0">
                  <a:pos x="0" y="4000"/>
                </a:cxn>
                <a:cxn ang="0">
                  <a:pos x="21293" y="21600"/>
                </a:cxn>
                <a:cxn ang="0">
                  <a:pos x="21600" y="17600"/>
                </a:cxn>
                <a:cxn ang="0">
                  <a:pos x="307" y="0"/>
                </a:cxn>
                <a:cxn ang="0">
                  <a:pos x="0" y="4000"/>
                </a:cxn>
                <a:cxn ang="0">
                  <a:pos x="0" y="4000"/>
                </a:cxn>
              </a:cxnLst>
              <a:rect l="0" t="0" r="r" b="b"/>
              <a:pathLst>
                <a:path w="21600" h="21600">
                  <a:moveTo>
                    <a:pt x="0" y="4000"/>
                  </a:moveTo>
                  <a:lnTo>
                    <a:pt x="21293" y="21600"/>
                  </a:lnTo>
                  <a:lnTo>
                    <a:pt x="21600" y="17600"/>
                  </a:lnTo>
                  <a:lnTo>
                    <a:pt x="307" y="0"/>
                  </a:lnTo>
                  <a:lnTo>
                    <a:pt x="0" y="4000"/>
                  </a:lnTo>
                  <a:close/>
                  <a:moveTo>
                    <a:pt x="0" y="4000"/>
                  </a:moveTo>
                </a:path>
              </a:pathLst>
            </a:custGeom>
            <a:solidFill>
              <a:srgbClr val="FFF500"/>
            </a:solidFill>
            <a:ln w="28575" cap="flat">
              <a:solidFill>
                <a:srgbClr val="00FFFF"/>
              </a:solidFill>
              <a:prstDash val="solid"/>
              <a:round/>
              <a:headEnd type="none" w="med" len="med"/>
              <a:tailEnd type="none" w="med" len="med"/>
            </a:ln>
          </p:spPr>
          <p:txBody>
            <a:bodyPr lIns="0" tIns="0" rIns="0" bIns="0"/>
            <a:lstStyle/>
            <a:p>
              <a:endParaRPr lang="en-US"/>
            </a:p>
          </p:txBody>
        </p:sp>
      </p:grpSp>
      <p:grpSp>
        <p:nvGrpSpPr>
          <p:cNvPr id="6" name="Group 87"/>
          <p:cNvGrpSpPr>
            <a:grpSpLocks/>
          </p:cNvGrpSpPr>
          <p:nvPr/>
        </p:nvGrpSpPr>
        <p:grpSpPr bwMode="auto">
          <a:xfrm>
            <a:off x="1656457" y="2344043"/>
            <a:ext cx="2876476" cy="707678"/>
            <a:chOff x="0" y="0"/>
            <a:chExt cx="2577" cy="634"/>
          </a:xfrm>
        </p:grpSpPr>
        <p:sp>
          <p:nvSpPr>
            <p:cNvPr id="168000" name="Freeform 64"/>
            <p:cNvSpPr>
              <a:spLocks/>
            </p:cNvSpPr>
            <p:nvPr/>
          </p:nvSpPr>
          <p:spPr bwMode="auto">
            <a:xfrm>
              <a:off x="1319" y="278"/>
              <a:ext cx="73" cy="49"/>
            </a:xfrm>
            <a:custGeom>
              <a:avLst/>
              <a:gdLst/>
              <a:ahLst/>
              <a:cxnLst>
                <a:cxn ang="0">
                  <a:pos x="1117" y="0"/>
                </a:cxn>
                <a:cxn ang="0">
                  <a:pos x="0" y="6353"/>
                </a:cxn>
                <a:cxn ang="0">
                  <a:pos x="19366" y="21600"/>
                </a:cxn>
                <a:cxn ang="0">
                  <a:pos x="21600" y="15882"/>
                </a:cxn>
                <a:cxn ang="0">
                  <a:pos x="1490" y="635"/>
                </a:cxn>
                <a:cxn ang="0">
                  <a:pos x="1117" y="0"/>
                </a:cxn>
                <a:cxn ang="0">
                  <a:pos x="1117" y="0"/>
                </a:cxn>
              </a:cxnLst>
              <a:rect l="0" t="0" r="r" b="b"/>
              <a:pathLst>
                <a:path w="21600" h="21600">
                  <a:moveTo>
                    <a:pt x="1117" y="0"/>
                  </a:moveTo>
                  <a:lnTo>
                    <a:pt x="0" y="6353"/>
                  </a:lnTo>
                  <a:lnTo>
                    <a:pt x="19366" y="21600"/>
                  </a:lnTo>
                  <a:lnTo>
                    <a:pt x="21600" y="15882"/>
                  </a:lnTo>
                  <a:lnTo>
                    <a:pt x="1490" y="635"/>
                  </a:lnTo>
                  <a:lnTo>
                    <a:pt x="1117" y="0"/>
                  </a:lnTo>
                  <a:close/>
                  <a:moveTo>
                    <a:pt x="1117"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grpSp>
          <p:nvGrpSpPr>
            <p:cNvPr id="7" name="Group 86"/>
            <p:cNvGrpSpPr>
              <a:grpSpLocks/>
            </p:cNvGrpSpPr>
            <p:nvPr/>
          </p:nvGrpSpPr>
          <p:grpSpPr bwMode="auto">
            <a:xfrm>
              <a:off x="0" y="0"/>
              <a:ext cx="2577" cy="634"/>
              <a:chOff x="0" y="0"/>
              <a:chExt cx="2577" cy="634"/>
            </a:xfrm>
          </p:grpSpPr>
          <p:sp>
            <p:nvSpPr>
              <p:cNvPr id="168001" name="Freeform 65"/>
              <p:cNvSpPr>
                <a:spLocks/>
              </p:cNvSpPr>
              <p:nvPr/>
            </p:nvSpPr>
            <p:spPr bwMode="auto">
              <a:xfrm>
                <a:off x="2467" y="619"/>
                <a:ext cx="110" cy="15"/>
              </a:xfrm>
              <a:custGeom>
                <a:avLst/>
                <a:gdLst/>
                <a:ahLst/>
                <a:cxnLst>
                  <a:cxn ang="0">
                    <a:pos x="0" y="19440"/>
                  </a:cxn>
                  <a:cxn ang="0">
                    <a:pos x="993" y="21600"/>
                  </a:cxn>
                  <a:cxn ang="0">
                    <a:pos x="21600" y="21600"/>
                  </a:cxn>
                  <a:cxn ang="0">
                    <a:pos x="21600" y="0"/>
                  </a:cxn>
                  <a:cxn ang="0">
                    <a:pos x="993" y="0"/>
                  </a:cxn>
                  <a:cxn ang="0">
                    <a:pos x="0" y="19440"/>
                  </a:cxn>
                  <a:cxn ang="0">
                    <a:pos x="0" y="19440"/>
                  </a:cxn>
                </a:cxnLst>
                <a:rect l="0" t="0" r="r" b="b"/>
                <a:pathLst>
                  <a:path w="21600" h="21600">
                    <a:moveTo>
                      <a:pt x="0" y="19440"/>
                    </a:moveTo>
                    <a:lnTo>
                      <a:pt x="993" y="21600"/>
                    </a:lnTo>
                    <a:lnTo>
                      <a:pt x="21600" y="21600"/>
                    </a:lnTo>
                    <a:lnTo>
                      <a:pt x="21600" y="0"/>
                    </a:lnTo>
                    <a:lnTo>
                      <a:pt x="993" y="0"/>
                    </a:lnTo>
                    <a:lnTo>
                      <a:pt x="0" y="19440"/>
                    </a:lnTo>
                    <a:close/>
                    <a:moveTo>
                      <a:pt x="0" y="1944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2" name="Freeform 66"/>
              <p:cNvSpPr>
                <a:spLocks/>
              </p:cNvSpPr>
              <p:nvPr/>
            </p:nvSpPr>
            <p:spPr bwMode="auto">
              <a:xfrm>
                <a:off x="2388" y="556"/>
                <a:ext cx="87" cy="75"/>
              </a:xfrm>
              <a:custGeom>
                <a:avLst/>
                <a:gdLst/>
                <a:ahLst/>
                <a:cxnLst>
                  <a:cxn ang="0">
                    <a:pos x="1565" y="0"/>
                  </a:cxn>
                  <a:cxn ang="0">
                    <a:pos x="0" y="3260"/>
                  </a:cxn>
                  <a:cxn ang="0">
                    <a:pos x="19409" y="21600"/>
                  </a:cxn>
                  <a:cxn ang="0">
                    <a:pos x="21600" y="18747"/>
                  </a:cxn>
                  <a:cxn ang="0">
                    <a:pos x="2504" y="0"/>
                  </a:cxn>
                  <a:cxn ang="0">
                    <a:pos x="1565" y="0"/>
                  </a:cxn>
                  <a:cxn ang="0">
                    <a:pos x="1565" y="0"/>
                  </a:cxn>
                </a:cxnLst>
                <a:rect l="0" t="0" r="r" b="b"/>
                <a:pathLst>
                  <a:path w="21600" h="21600">
                    <a:moveTo>
                      <a:pt x="1565" y="0"/>
                    </a:moveTo>
                    <a:lnTo>
                      <a:pt x="0" y="3260"/>
                    </a:lnTo>
                    <a:lnTo>
                      <a:pt x="19409" y="21600"/>
                    </a:lnTo>
                    <a:lnTo>
                      <a:pt x="21600" y="18747"/>
                    </a:lnTo>
                    <a:lnTo>
                      <a:pt x="2504" y="0"/>
                    </a:lnTo>
                    <a:lnTo>
                      <a:pt x="1565" y="0"/>
                    </a:lnTo>
                    <a:close/>
                    <a:moveTo>
                      <a:pt x="1565"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3" name="Freeform 67"/>
              <p:cNvSpPr>
                <a:spLocks/>
              </p:cNvSpPr>
              <p:nvPr/>
            </p:nvSpPr>
            <p:spPr bwMode="auto">
              <a:xfrm>
                <a:off x="2301" y="536"/>
                <a:ext cx="94" cy="32"/>
              </a:xfrm>
              <a:custGeom>
                <a:avLst/>
                <a:gdLst/>
                <a:ahLst/>
                <a:cxnLst>
                  <a:cxn ang="0">
                    <a:pos x="876" y="0"/>
                  </a:cxn>
                  <a:cxn ang="0">
                    <a:pos x="0" y="9000"/>
                  </a:cxn>
                  <a:cxn ang="0">
                    <a:pos x="20724" y="21600"/>
                  </a:cxn>
                  <a:cxn ang="0">
                    <a:pos x="21600" y="12600"/>
                  </a:cxn>
                  <a:cxn ang="0">
                    <a:pos x="876" y="0"/>
                  </a:cxn>
                  <a:cxn ang="0">
                    <a:pos x="876" y="0"/>
                  </a:cxn>
                </a:cxnLst>
                <a:rect l="0" t="0" r="r" b="b"/>
                <a:pathLst>
                  <a:path w="21600" h="21600">
                    <a:moveTo>
                      <a:pt x="876" y="0"/>
                    </a:moveTo>
                    <a:lnTo>
                      <a:pt x="0" y="9000"/>
                    </a:lnTo>
                    <a:lnTo>
                      <a:pt x="20724" y="21600"/>
                    </a:lnTo>
                    <a:lnTo>
                      <a:pt x="21600" y="12600"/>
                    </a:lnTo>
                    <a:lnTo>
                      <a:pt x="876" y="0"/>
                    </a:lnTo>
                    <a:close/>
                    <a:moveTo>
                      <a:pt x="876"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4" name="Freeform 68"/>
              <p:cNvSpPr>
                <a:spLocks/>
              </p:cNvSpPr>
              <p:nvPr/>
            </p:nvSpPr>
            <p:spPr bwMode="auto">
              <a:xfrm>
                <a:off x="2191" y="515"/>
                <a:ext cx="112" cy="32"/>
              </a:xfrm>
              <a:custGeom>
                <a:avLst/>
                <a:gdLst/>
                <a:ahLst/>
                <a:cxnLst>
                  <a:cxn ang="0">
                    <a:pos x="720" y="0"/>
                  </a:cxn>
                  <a:cxn ang="0">
                    <a:pos x="0" y="9000"/>
                  </a:cxn>
                  <a:cxn ang="0">
                    <a:pos x="20880" y="21600"/>
                  </a:cxn>
                  <a:cxn ang="0">
                    <a:pos x="21600" y="12600"/>
                  </a:cxn>
                  <a:cxn ang="0">
                    <a:pos x="720" y="0"/>
                  </a:cxn>
                  <a:cxn ang="0">
                    <a:pos x="720" y="0"/>
                  </a:cxn>
                </a:cxnLst>
                <a:rect l="0" t="0" r="r" b="b"/>
                <a:pathLst>
                  <a:path w="21600" h="21600">
                    <a:moveTo>
                      <a:pt x="720" y="0"/>
                    </a:moveTo>
                    <a:lnTo>
                      <a:pt x="0" y="9000"/>
                    </a:lnTo>
                    <a:lnTo>
                      <a:pt x="20880" y="21600"/>
                    </a:lnTo>
                    <a:lnTo>
                      <a:pt x="21600" y="12600"/>
                    </a:lnTo>
                    <a:lnTo>
                      <a:pt x="720" y="0"/>
                    </a:lnTo>
                    <a:close/>
                    <a:moveTo>
                      <a:pt x="720"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5" name="Freeform 69"/>
              <p:cNvSpPr>
                <a:spLocks/>
              </p:cNvSpPr>
              <p:nvPr/>
            </p:nvSpPr>
            <p:spPr bwMode="auto">
              <a:xfrm>
                <a:off x="2065" y="497"/>
                <a:ext cx="130" cy="33"/>
              </a:xfrm>
              <a:custGeom>
                <a:avLst/>
                <a:gdLst/>
                <a:ahLst/>
                <a:cxnLst>
                  <a:cxn ang="0">
                    <a:pos x="0" y="9391"/>
                  </a:cxn>
                  <a:cxn ang="0">
                    <a:pos x="419" y="10330"/>
                  </a:cxn>
                  <a:cxn ang="0">
                    <a:pos x="21390" y="21600"/>
                  </a:cxn>
                  <a:cxn ang="0">
                    <a:pos x="21600" y="12209"/>
                  </a:cxn>
                  <a:cxn ang="0">
                    <a:pos x="1049" y="0"/>
                  </a:cxn>
                  <a:cxn ang="0">
                    <a:pos x="0" y="9391"/>
                  </a:cxn>
                  <a:cxn ang="0">
                    <a:pos x="0" y="9391"/>
                  </a:cxn>
                </a:cxnLst>
                <a:rect l="0" t="0" r="r" b="b"/>
                <a:pathLst>
                  <a:path w="21600" h="21600">
                    <a:moveTo>
                      <a:pt x="0" y="9391"/>
                    </a:moveTo>
                    <a:lnTo>
                      <a:pt x="419" y="10330"/>
                    </a:lnTo>
                    <a:lnTo>
                      <a:pt x="21390" y="21600"/>
                    </a:lnTo>
                    <a:lnTo>
                      <a:pt x="21600" y="12209"/>
                    </a:lnTo>
                    <a:lnTo>
                      <a:pt x="1049" y="0"/>
                    </a:lnTo>
                    <a:lnTo>
                      <a:pt x="0" y="9391"/>
                    </a:lnTo>
                    <a:close/>
                    <a:moveTo>
                      <a:pt x="0" y="9391"/>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6" name="Freeform 70"/>
              <p:cNvSpPr>
                <a:spLocks/>
              </p:cNvSpPr>
              <p:nvPr/>
            </p:nvSpPr>
            <p:spPr bwMode="auto">
              <a:xfrm>
                <a:off x="1994" y="453"/>
                <a:ext cx="78" cy="58"/>
              </a:xfrm>
              <a:custGeom>
                <a:avLst/>
                <a:gdLst/>
                <a:ahLst/>
                <a:cxnLst>
                  <a:cxn ang="0">
                    <a:pos x="1394" y="0"/>
                  </a:cxn>
                  <a:cxn ang="0">
                    <a:pos x="0" y="4215"/>
                  </a:cxn>
                  <a:cxn ang="0">
                    <a:pos x="19510" y="21600"/>
                  </a:cxn>
                  <a:cxn ang="0">
                    <a:pos x="21600" y="16859"/>
                  </a:cxn>
                  <a:cxn ang="0">
                    <a:pos x="2439" y="527"/>
                  </a:cxn>
                  <a:cxn ang="0">
                    <a:pos x="1394" y="0"/>
                  </a:cxn>
                  <a:cxn ang="0">
                    <a:pos x="1394" y="0"/>
                  </a:cxn>
                </a:cxnLst>
                <a:rect l="0" t="0" r="r" b="b"/>
                <a:pathLst>
                  <a:path w="21600" h="21600">
                    <a:moveTo>
                      <a:pt x="1394" y="0"/>
                    </a:moveTo>
                    <a:lnTo>
                      <a:pt x="0" y="4215"/>
                    </a:lnTo>
                    <a:lnTo>
                      <a:pt x="19510" y="21600"/>
                    </a:lnTo>
                    <a:lnTo>
                      <a:pt x="21600" y="16859"/>
                    </a:lnTo>
                    <a:lnTo>
                      <a:pt x="2439" y="527"/>
                    </a:lnTo>
                    <a:lnTo>
                      <a:pt x="1394" y="0"/>
                    </a:lnTo>
                    <a:close/>
                    <a:moveTo>
                      <a:pt x="1394"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7" name="Freeform 71"/>
              <p:cNvSpPr>
                <a:spLocks/>
              </p:cNvSpPr>
              <p:nvPr/>
            </p:nvSpPr>
            <p:spPr bwMode="auto">
              <a:xfrm>
                <a:off x="1922" y="449"/>
                <a:ext cx="77" cy="18"/>
              </a:xfrm>
              <a:custGeom>
                <a:avLst/>
                <a:gdLst/>
                <a:ahLst/>
                <a:cxnLst>
                  <a:cxn ang="0">
                    <a:pos x="0" y="16615"/>
                  </a:cxn>
                  <a:cxn ang="0">
                    <a:pos x="708" y="16615"/>
                  </a:cxn>
                  <a:cxn ang="0">
                    <a:pos x="21246" y="21600"/>
                  </a:cxn>
                  <a:cxn ang="0">
                    <a:pos x="21600" y="4985"/>
                  </a:cxn>
                  <a:cxn ang="0">
                    <a:pos x="708" y="0"/>
                  </a:cxn>
                  <a:cxn ang="0">
                    <a:pos x="0" y="16615"/>
                  </a:cxn>
                  <a:cxn ang="0">
                    <a:pos x="0" y="16615"/>
                  </a:cxn>
                </a:cxnLst>
                <a:rect l="0" t="0" r="r" b="b"/>
                <a:pathLst>
                  <a:path w="21600" h="21600">
                    <a:moveTo>
                      <a:pt x="0" y="16615"/>
                    </a:moveTo>
                    <a:lnTo>
                      <a:pt x="708" y="16615"/>
                    </a:lnTo>
                    <a:lnTo>
                      <a:pt x="21246" y="21600"/>
                    </a:lnTo>
                    <a:lnTo>
                      <a:pt x="21600" y="4985"/>
                    </a:lnTo>
                    <a:lnTo>
                      <a:pt x="708" y="0"/>
                    </a:lnTo>
                    <a:lnTo>
                      <a:pt x="0" y="16615"/>
                    </a:lnTo>
                    <a:close/>
                    <a:moveTo>
                      <a:pt x="0" y="16615"/>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8" name="Freeform 72"/>
              <p:cNvSpPr>
                <a:spLocks/>
              </p:cNvSpPr>
              <p:nvPr/>
            </p:nvSpPr>
            <p:spPr bwMode="auto">
              <a:xfrm>
                <a:off x="1727" y="382"/>
                <a:ext cx="199" cy="81"/>
              </a:xfrm>
              <a:custGeom>
                <a:avLst/>
                <a:gdLst/>
                <a:ahLst/>
                <a:cxnLst>
                  <a:cxn ang="0">
                    <a:pos x="0" y="3411"/>
                  </a:cxn>
                  <a:cxn ang="0">
                    <a:pos x="275" y="3411"/>
                  </a:cxn>
                  <a:cxn ang="0">
                    <a:pos x="21187" y="21600"/>
                  </a:cxn>
                  <a:cxn ang="0">
                    <a:pos x="21600" y="17811"/>
                  </a:cxn>
                  <a:cxn ang="0">
                    <a:pos x="825" y="0"/>
                  </a:cxn>
                  <a:cxn ang="0">
                    <a:pos x="0" y="3411"/>
                  </a:cxn>
                  <a:cxn ang="0">
                    <a:pos x="0" y="3411"/>
                  </a:cxn>
                </a:cxnLst>
                <a:rect l="0" t="0" r="r" b="b"/>
                <a:pathLst>
                  <a:path w="21600" h="21600">
                    <a:moveTo>
                      <a:pt x="0" y="3411"/>
                    </a:moveTo>
                    <a:lnTo>
                      <a:pt x="275" y="3411"/>
                    </a:lnTo>
                    <a:lnTo>
                      <a:pt x="21187" y="21600"/>
                    </a:lnTo>
                    <a:lnTo>
                      <a:pt x="21600" y="17811"/>
                    </a:lnTo>
                    <a:lnTo>
                      <a:pt x="825" y="0"/>
                    </a:lnTo>
                    <a:lnTo>
                      <a:pt x="0" y="3411"/>
                    </a:lnTo>
                    <a:close/>
                    <a:moveTo>
                      <a:pt x="0" y="3411"/>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09" name="Freeform 73"/>
              <p:cNvSpPr>
                <a:spLocks/>
              </p:cNvSpPr>
              <p:nvPr/>
            </p:nvSpPr>
            <p:spPr bwMode="auto">
              <a:xfrm>
                <a:off x="1641" y="324"/>
                <a:ext cx="96" cy="71"/>
              </a:xfrm>
              <a:custGeom>
                <a:avLst/>
                <a:gdLst/>
                <a:ahLst/>
                <a:cxnLst>
                  <a:cxn ang="0">
                    <a:pos x="1421" y="0"/>
                  </a:cxn>
                  <a:cxn ang="0">
                    <a:pos x="0" y="4320"/>
                  </a:cxn>
                  <a:cxn ang="0">
                    <a:pos x="19326" y="21600"/>
                  </a:cxn>
                  <a:cxn ang="0">
                    <a:pos x="21600" y="17712"/>
                  </a:cxn>
                  <a:cxn ang="0">
                    <a:pos x="2274" y="432"/>
                  </a:cxn>
                  <a:cxn ang="0">
                    <a:pos x="1421" y="0"/>
                  </a:cxn>
                  <a:cxn ang="0">
                    <a:pos x="1421" y="0"/>
                  </a:cxn>
                </a:cxnLst>
                <a:rect l="0" t="0" r="r" b="b"/>
                <a:pathLst>
                  <a:path w="21600" h="21600">
                    <a:moveTo>
                      <a:pt x="1421" y="0"/>
                    </a:moveTo>
                    <a:lnTo>
                      <a:pt x="0" y="4320"/>
                    </a:lnTo>
                    <a:lnTo>
                      <a:pt x="19326" y="21600"/>
                    </a:lnTo>
                    <a:lnTo>
                      <a:pt x="21600" y="17712"/>
                    </a:lnTo>
                    <a:lnTo>
                      <a:pt x="2274" y="432"/>
                    </a:lnTo>
                    <a:lnTo>
                      <a:pt x="1421" y="0"/>
                    </a:lnTo>
                    <a:close/>
                    <a:moveTo>
                      <a:pt x="1421"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0" name="Freeform 74"/>
              <p:cNvSpPr>
                <a:spLocks/>
              </p:cNvSpPr>
              <p:nvPr/>
            </p:nvSpPr>
            <p:spPr bwMode="auto">
              <a:xfrm>
                <a:off x="1385" y="302"/>
                <a:ext cx="263" cy="37"/>
              </a:xfrm>
              <a:custGeom>
                <a:avLst/>
                <a:gdLst/>
                <a:ahLst/>
                <a:cxnLst>
                  <a:cxn ang="0">
                    <a:pos x="0" y="7477"/>
                  </a:cxn>
                  <a:cxn ang="0">
                    <a:pos x="208" y="8308"/>
                  </a:cxn>
                  <a:cxn ang="0">
                    <a:pos x="21392" y="21600"/>
                  </a:cxn>
                  <a:cxn ang="0">
                    <a:pos x="21600" y="12462"/>
                  </a:cxn>
                  <a:cxn ang="0">
                    <a:pos x="312" y="0"/>
                  </a:cxn>
                  <a:cxn ang="0">
                    <a:pos x="0" y="7477"/>
                  </a:cxn>
                  <a:cxn ang="0">
                    <a:pos x="0" y="7477"/>
                  </a:cxn>
                </a:cxnLst>
                <a:rect l="0" t="0" r="r" b="b"/>
                <a:pathLst>
                  <a:path w="21600" h="21600">
                    <a:moveTo>
                      <a:pt x="0" y="7477"/>
                    </a:moveTo>
                    <a:lnTo>
                      <a:pt x="208" y="8308"/>
                    </a:lnTo>
                    <a:lnTo>
                      <a:pt x="21392" y="21600"/>
                    </a:lnTo>
                    <a:lnTo>
                      <a:pt x="21600" y="12462"/>
                    </a:lnTo>
                    <a:lnTo>
                      <a:pt x="312" y="0"/>
                    </a:lnTo>
                    <a:lnTo>
                      <a:pt x="0" y="7477"/>
                    </a:lnTo>
                    <a:close/>
                    <a:moveTo>
                      <a:pt x="0" y="7477"/>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1" name="Freeform 75"/>
              <p:cNvSpPr>
                <a:spLocks/>
              </p:cNvSpPr>
              <p:nvPr/>
            </p:nvSpPr>
            <p:spPr bwMode="auto">
              <a:xfrm>
                <a:off x="1177" y="263"/>
                <a:ext cx="146" cy="20"/>
              </a:xfrm>
              <a:custGeom>
                <a:avLst/>
                <a:gdLst/>
                <a:ahLst/>
                <a:cxnLst>
                  <a:cxn ang="0">
                    <a:pos x="0" y="15429"/>
                  </a:cxn>
                  <a:cxn ang="0">
                    <a:pos x="563" y="18514"/>
                  </a:cxn>
                  <a:cxn ang="0">
                    <a:pos x="21224" y="21600"/>
                  </a:cxn>
                  <a:cxn ang="0">
                    <a:pos x="21600" y="4629"/>
                  </a:cxn>
                  <a:cxn ang="0">
                    <a:pos x="563" y="0"/>
                  </a:cxn>
                  <a:cxn ang="0">
                    <a:pos x="0" y="15429"/>
                  </a:cxn>
                  <a:cxn ang="0">
                    <a:pos x="0" y="15429"/>
                  </a:cxn>
                </a:cxnLst>
                <a:rect l="0" t="0" r="r" b="b"/>
                <a:pathLst>
                  <a:path w="21600" h="21600">
                    <a:moveTo>
                      <a:pt x="0" y="15429"/>
                    </a:moveTo>
                    <a:lnTo>
                      <a:pt x="563" y="18514"/>
                    </a:lnTo>
                    <a:lnTo>
                      <a:pt x="21224" y="21600"/>
                    </a:lnTo>
                    <a:lnTo>
                      <a:pt x="21600" y="4629"/>
                    </a:lnTo>
                    <a:lnTo>
                      <a:pt x="563" y="0"/>
                    </a:lnTo>
                    <a:lnTo>
                      <a:pt x="0" y="15429"/>
                    </a:lnTo>
                    <a:close/>
                    <a:moveTo>
                      <a:pt x="0" y="15429"/>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2" name="Freeform 76"/>
              <p:cNvSpPr>
                <a:spLocks/>
              </p:cNvSpPr>
              <p:nvPr/>
            </p:nvSpPr>
            <p:spPr bwMode="auto">
              <a:xfrm>
                <a:off x="1119" y="240"/>
                <a:ext cx="65" cy="37"/>
              </a:xfrm>
              <a:custGeom>
                <a:avLst/>
                <a:gdLst/>
                <a:ahLst/>
                <a:cxnLst>
                  <a:cxn ang="0">
                    <a:pos x="1271" y="0"/>
                  </a:cxn>
                  <a:cxn ang="0">
                    <a:pos x="0" y="8308"/>
                  </a:cxn>
                  <a:cxn ang="0">
                    <a:pos x="19482" y="21600"/>
                  </a:cxn>
                  <a:cxn ang="0">
                    <a:pos x="21600" y="14954"/>
                  </a:cxn>
                  <a:cxn ang="0">
                    <a:pos x="1694" y="1662"/>
                  </a:cxn>
                  <a:cxn ang="0">
                    <a:pos x="1271" y="0"/>
                  </a:cxn>
                  <a:cxn ang="0">
                    <a:pos x="1271" y="0"/>
                  </a:cxn>
                </a:cxnLst>
                <a:rect l="0" t="0" r="r" b="b"/>
                <a:pathLst>
                  <a:path w="21600" h="21600">
                    <a:moveTo>
                      <a:pt x="1271" y="0"/>
                    </a:moveTo>
                    <a:lnTo>
                      <a:pt x="0" y="8308"/>
                    </a:lnTo>
                    <a:lnTo>
                      <a:pt x="19482" y="21600"/>
                    </a:lnTo>
                    <a:lnTo>
                      <a:pt x="21600" y="14954"/>
                    </a:lnTo>
                    <a:lnTo>
                      <a:pt x="1694" y="1662"/>
                    </a:lnTo>
                    <a:lnTo>
                      <a:pt x="1271" y="0"/>
                    </a:lnTo>
                    <a:close/>
                    <a:moveTo>
                      <a:pt x="1271"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3" name="Freeform 77"/>
              <p:cNvSpPr>
                <a:spLocks/>
              </p:cNvSpPr>
              <p:nvPr/>
            </p:nvSpPr>
            <p:spPr bwMode="auto">
              <a:xfrm>
                <a:off x="937" y="240"/>
                <a:ext cx="186" cy="17"/>
              </a:xfrm>
              <a:custGeom>
                <a:avLst/>
                <a:gdLst/>
                <a:ahLst/>
                <a:cxnLst>
                  <a:cxn ang="0">
                    <a:pos x="0" y="21600"/>
                  </a:cxn>
                  <a:cxn ang="0">
                    <a:pos x="0" y="21600"/>
                  </a:cxn>
                  <a:cxn ang="0">
                    <a:pos x="21600" y="21600"/>
                  </a:cxn>
                  <a:cxn ang="0">
                    <a:pos x="21600" y="0"/>
                  </a:cxn>
                  <a:cxn ang="0">
                    <a:pos x="0" y="0"/>
                  </a:cxn>
                  <a:cxn ang="0">
                    <a:pos x="0" y="21600"/>
                  </a:cxn>
                  <a:cxn ang="0">
                    <a:pos x="0" y="21600"/>
                  </a:cxn>
                </a:cxnLst>
                <a:rect l="0" t="0" r="r" b="b"/>
                <a:pathLst>
                  <a:path w="21600" h="21600">
                    <a:moveTo>
                      <a:pt x="0" y="21600"/>
                    </a:moveTo>
                    <a:lnTo>
                      <a:pt x="0" y="21600"/>
                    </a:lnTo>
                    <a:lnTo>
                      <a:pt x="21600" y="21600"/>
                    </a:lnTo>
                    <a:lnTo>
                      <a:pt x="21600" y="0"/>
                    </a:lnTo>
                    <a:lnTo>
                      <a:pt x="0" y="0"/>
                    </a:lnTo>
                    <a:lnTo>
                      <a:pt x="0" y="21600"/>
                    </a:lnTo>
                    <a:close/>
                    <a:moveTo>
                      <a:pt x="0" y="2160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4" name="Freeform 78"/>
              <p:cNvSpPr>
                <a:spLocks/>
              </p:cNvSpPr>
              <p:nvPr/>
            </p:nvSpPr>
            <p:spPr bwMode="auto">
              <a:xfrm>
                <a:off x="827" y="223"/>
                <a:ext cx="113" cy="32"/>
              </a:xfrm>
              <a:custGeom>
                <a:avLst/>
                <a:gdLst/>
                <a:ahLst/>
                <a:cxnLst>
                  <a:cxn ang="0">
                    <a:pos x="0" y="9000"/>
                  </a:cxn>
                  <a:cxn ang="0">
                    <a:pos x="0" y="9000"/>
                  </a:cxn>
                  <a:cxn ang="0">
                    <a:pos x="21115" y="21600"/>
                  </a:cxn>
                  <a:cxn ang="0">
                    <a:pos x="21600" y="10800"/>
                  </a:cxn>
                  <a:cxn ang="0">
                    <a:pos x="485" y="0"/>
                  </a:cxn>
                  <a:cxn ang="0">
                    <a:pos x="0" y="9000"/>
                  </a:cxn>
                  <a:cxn ang="0">
                    <a:pos x="0" y="9000"/>
                  </a:cxn>
                </a:cxnLst>
                <a:rect l="0" t="0" r="r" b="b"/>
                <a:pathLst>
                  <a:path w="21600" h="21600">
                    <a:moveTo>
                      <a:pt x="0" y="9000"/>
                    </a:moveTo>
                    <a:lnTo>
                      <a:pt x="0" y="9000"/>
                    </a:lnTo>
                    <a:lnTo>
                      <a:pt x="21115" y="21600"/>
                    </a:lnTo>
                    <a:lnTo>
                      <a:pt x="21600" y="10800"/>
                    </a:lnTo>
                    <a:lnTo>
                      <a:pt x="485" y="0"/>
                    </a:lnTo>
                    <a:lnTo>
                      <a:pt x="0" y="9000"/>
                    </a:lnTo>
                    <a:close/>
                    <a:moveTo>
                      <a:pt x="0" y="900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5" name="Freeform 79"/>
              <p:cNvSpPr>
                <a:spLocks/>
              </p:cNvSpPr>
              <p:nvPr/>
            </p:nvSpPr>
            <p:spPr bwMode="auto">
              <a:xfrm>
                <a:off x="720" y="196"/>
                <a:ext cx="111" cy="41"/>
              </a:xfrm>
              <a:custGeom>
                <a:avLst/>
                <a:gdLst/>
                <a:ahLst/>
                <a:cxnLst>
                  <a:cxn ang="0">
                    <a:pos x="0" y="7448"/>
                  </a:cxn>
                  <a:cxn ang="0">
                    <a:pos x="245" y="7448"/>
                  </a:cxn>
                  <a:cxn ang="0">
                    <a:pos x="20864" y="21600"/>
                  </a:cxn>
                  <a:cxn ang="0">
                    <a:pos x="21600" y="14152"/>
                  </a:cxn>
                  <a:cxn ang="0">
                    <a:pos x="982" y="0"/>
                  </a:cxn>
                  <a:cxn ang="0">
                    <a:pos x="0" y="7448"/>
                  </a:cxn>
                  <a:cxn ang="0">
                    <a:pos x="0" y="7448"/>
                  </a:cxn>
                </a:cxnLst>
                <a:rect l="0" t="0" r="r" b="b"/>
                <a:pathLst>
                  <a:path w="21600" h="21600">
                    <a:moveTo>
                      <a:pt x="0" y="7448"/>
                    </a:moveTo>
                    <a:lnTo>
                      <a:pt x="245" y="7448"/>
                    </a:lnTo>
                    <a:lnTo>
                      <a:pt x="20864" y="21600"/>
                    </a:lnTo>
                    <a:lnTo>
                      <a:pt x="21600" y="14152"/>
                    </a:lnTo>
                    <a:lnTo>
                      <a:pt x="982" y="0"/>
                    </a:lnTo>
                    <a:lnTo>
                      <a:pt x="0" y="7448"/>
                    </a:lnTo>
                    <a:close/>
                    <a:moveTo>
                      <a:pt x="0" y="7448"/>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6" name="Freeform 80"/>
              <p:cNvSpPr>
                <a:spLocks/>
              </p:cNvSpPr>
              <p:nvPr/>
            </p:nvSpPr>
            <p:spPr bwMode="auto">
              <a:xfrm>
                <a:off x="661" y="170"/>
                <a:ext cx="66" cy="40"/>
              </a:xfrm>
              <a:custGeom>
                <a:avLst/>
                <a:gdLst/>
                <a:ahLst/>
                <a:cxnLst>
                  <a:cxn ang="0">
                    <a:pos x="2038" y="0"/>
                  </a:cxn>
                  <a:cxn ang="0">
                    <a:pos x="0" y="7714"/>
                  </a:cxn>
                  <a:cxn ang="0">
                    <a:pos x="19155" y="21600"/>
                  </a:cxn>
                  <a:cxn ang="0">
                    <a:pos x="21600" y="13886"/>
                  </a:cxn>
                  <a:cxn ang="0">
                    <a:pos x="2445" y="0"/>
                  </a:cxn>
                  <a:cxn ang="0">
                    <a:pos x="2038" y="0"/>
                  </a:cxn>
                  <a:cxn ang="0">
                    <a:pos x="2038" y="0"/>
                  </a:cxn>
                </a:cxnLst>
                <a:rect l="0" t="0" r="r" b="b"/>
                <a:pathLst>
                  <a:path w="21600" h="21600">
                    <a:moveTo>
                      <a:pt x="2038" y="0"/>
                    </a:moveTo>
                    <a:lnTo>
                      <a:pt x="0" y="7714"/>
                    </a:lnTo>
                    <a:lnTo>
                      <a:pt x="19155" y="21600"/>
                    </a:lnTo>
                    <a:lnTo>
                      <a:pt x="21600" y="13886"/>
                    </a:lnTo>
                    <a:lnTo>
                      <a:pt x="2445" y="0"/>
                    </a:lnTo>
                    <a:lnTo>
                      <a:pt x="2038" y="0"/>
                    </a:lnTo>
                    <a:close/>
                    <a:moveTo>
                      <a:pt x="2038"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7" name="Freeform 81"/>
              <p:cNvSpPr>
                <a:spLocks/>
              </p:cNvSpPr>
              <p:nvPr/>
            </p:nvSpPr>
            <p:spPr bwMode="auto">
              <a:xfrm>
                <a:off x="577" y="150"/>
                <a:ext cx="90" cy="32"/>
              </a:xfrm>
              <a:custGeom>
                <a:avLst/>
                <a:gdLst/>
                <a:ahLst/>
                <a:cxnLst>
                  <a:cxn ang="0">
                    <a:pos x="0" y="9000"/>
                  </a:cxn>
                  <a:cxn ang="0">
                    <a:pos x="0" y="9000"/>
                  </a:cxn>
                  <a:cxn ang="0">
                    <a:pos x="20687" y="21600"/>
                  </a:cxn>
                  <a:cxn ang="0">
                    <a:pos x="21600" y="12600"/>
                  </a:cxn>
                  <a:cxn ang="0">
                    <a:pos x="913" y="0"/>
                  </a:cxn>
                  <a:cxn ang="0">
                    <a:pos x="0" y="9000"/>
                  </a:cxn>
                  <a:cxn ang="0">
                    <a:pos x="0" y="9000"/>
                  </a:cxn>
                </a:cxnLst>
                <a:rect l="0" t="0" r="r" b="b"/>
                <a:pathLst>
                  <a:path w="21600" h="21600">
                    <a:moveTo>
                      <a:pt x="0" y="9000"/>
                    </a:moveTo>
                    <a:lnTo>
                      <a:pt x="0" y="9000"/>
                    </a:lnTo>
                    <a:lnTo>
                      <a:pt x="20687" y="21600"/>
                    </a:lnTo>
                    <a:lnTo>
                      <a:pt x="21600" y="12600"/>
                    </a:lnTo>
                    <a:lnTo>
                      <a:pt x="913" y="0"/>
                    </a:lnTo>
                    <a:lnTo>
                      <a:pt x="0" y="9000"/>
                    </a:lnTo>
                    <a:close/>
                    <a:moveTo>
                      <a:pt x="0" y="900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8" name="Freeform 82"/>
              <p:cNvSpPr>
                <a:spLocks/>
              </p:cNvSpPr>
              <p:nvPr/>
            </p:nvSpPr>
            <p:spPr bwMode="auto">
              <a:xfrm>
                <a:off x="388" y="86"/>
                <a:ext cx="194" cy="78"/>
              </a:xfrm>
              <a:custGeom>
                <a:avLst/>
                <a:gdLst/>
                <a:ahLst/>
                <a:cxnLst>
                  <a:cxn ang="0">
                    <a:pos x="701" y="0"/>
                  </a:cxn>
                  <a:cxn ang="0">
                    <a:pos x="0" y="3927"/>
                  </a:cxn>
                  <a:cxn ang="0">
                    <a:pos x="21039" y="21600"/>
                  </a:cxn>
                  <a:cxn ang="0">
                    <a:pos x="21600" y="17673"/>
                  </a:cxn>
                  <a:cxn ang="0">
                    <a:pos x="701" y="0"/>
                  </a:cxn>
                  <a:cxn ang="0">
                    <a:pos x="701" y="0"/>
                  </a:cxn>
                </a:cxnLst>
                <a:rect l="0" t="0" r="r" b="b"/>
                <a:pathLst>
                  <a:path w="21600" h="21600">
                    <a:moveTo>
                      <a:pt x="701" y="0"/>
                    </a:moveTo>
                    <a:lnTo>
                      <a:pt x="0" y="3927"/>
                    </a:lnTo>
                    <a:lnTo>
                      <a:pt x="21039" y="21600"/>
                    </a:lnTo>
                    <a:lnTo>
                      <a:pt x="21600" y="17673"/>
                    </a:lnTo>
                    <a:lnTo>
                      <a:pt x="701" y="0"/>
                    </a:lnTo>
                    <a:close/>
                    <a:moveTo>
                      <a:pt x="701"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19" name="Freeform 83"/>
              <p:cNvSpPr>
                <a:spLocks/>
              </p:cNvSpPr>
              <p:nvPr/>
            </p:nvSpPr>
            <p:spPr bwMode="auto">
              <a:xfrm>
                <a:off x="285" y="63"/>
                <a:ext cx="109" cy="37"/>
              </a:xfrm>
              <a:custGeom>
                <a:avLst/>
                <a:gdLst/>
                <a:ahLst/>
                <a:cxnLst>
                  <a:cxn ang="0">
                    <a:pos x="0" y="8308"/>
                  </a:cxn>
                  <a:cxn ang="0">
                    <a:pos x="251" y="8308"/>
                  </a:cxn>
                  <a:cxn ang="0">
                    <a:pos x="20847" y="21600"/>
                  </a:cxn>
                  <a:cxn ang="0">
                    <a:pos x="21600" y="13292"/>
                  </a:cxn>
                  <a:cxn ang="0">
                    <a:pos x="1005" y="0"/>
                  </a:cxn>
                  <a:cxn ang="0">
                    <a:pos x="0" y="8308"/>
                  </a:cxn>
                  <a:cxn ang="0">
                    <a:pos x="0" y="8308"/>
                  </a:cxn>
                </a:cxnLst>
                <a:rect l="0" t="0" r="r" b="b"/>
                <a:pathLst>
                  <a:path w="21600" h="21600">
                    <a:moveTo>
                      <a:pt x="0" y="8308"/>
                    </a:moveTo>
                    <a:lnTo>
                      <a:pt x="251" y="8308"/>
                    </a:lnTo>
                    <a:lnTo>
                      <a:pt x="20847" y="21600"/>
                    </a:lnTo>
                    <a:lnTo>
                      <a:pt x="21600" y="13292"/>
                    </a:lnTo>
                    <a:lnTo>
                      <a:pt x="1005" y="0"/>
                    </a:lnTo>
                    <a:lnTo>
                      <a:pt x="0" y="8308"/>
                    </a:lnTo>
                    <a:close/>
                    <a:moveTo>
                      <a:pt x="0" y="8308"/>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20" name="Freeform 84"/>
              <p:cNvSpPr>
                <a:spLocks/>
              </p:cNvSpPr>
              <p:nvPr/>
            </p:nvSpPr>
            <p:spPr bwMode="auto">
              <a:xfrm>
                <a:off x="203" y="19"/>
                <a:ext cx="90" cy="59"/>
              </a:xfrm>
              <a:custGeom>
                <a:avLst/>
                <a:gdLst/>
                <a:ahLst/>
                <a:cxnLst>
                  <a:cxn ang="0">
                    <a:pos x="1217" y="0"/>
                  </a:cxn>
                  <a:cxn ang="0">
                    <a:pos x="0" y="4741"/>
                  </a:cxn>
                  <a:cxn ang="0">
                    <a:pos x="19775" y="21600"/>
                  </a:cxn>
                  <a:cxn ang="0">
                    <a:pos x="21600" y="16859"/>
                  </a:cxn>
                  <a:cxn ang="0">
                    <a:pos x="2130" y="0"/>
                  </a:cxn>
                  <a:cxn ang="0">
                    <a:pos x="1217" y="0"/>
                  </a:cxn>
                  <a:cxn ang="0">
                    <a:pos x="1217" y="0"/>
                  </a:cxn>
                </a:cxnLst>
                <a:rect l="0" t="0" r="r" b="b"/>
                <a:pathLst>
                  <a:path w="21600" h="21600">
                    <a:moveTo>
                      <a:pt x="1217" y="0"/>
                    </a:moveTo>
                    <a:lnTo>
                      <a:pt x="0" y="4741"/>
                    </a:lnTo>
                    <a:lnTo>
                      <a:pt x="19775" y="21600"/>
                    </a:lnTo>
                    <a:lnTo>
                      <a:pt x="21600" y="16859"/>
                    </a:lnTo>
                    <a:lnTo>
                      <a:pt x="2130" y="0"/>
                    </a:lnTo>
                    <a:lnTo>
                      <a:pt x="1217" y="0"/>
                    </a:lnTo>
                    <a:close/>
                    <a:moveTo>
                      <a:pt x="1217" y="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sp>
            <p:nvSpPr>
              <p:cNvPr id="168021" name="Freeform 85"/>
              <p:cNvSpPr>
                <a:spLocks/>
              </p:cNvSpPr>
              <p:nvPr/>
            </p:nvSpPr>
            <p:spPr bwMode="auto">
              <a:xfrm>
                <a:off x="0" y="0"/>
                <a:ext cx="208" cy="32"/>
              </a:xfrm>
              <a:custGeom>
                <a:avLst/>
                <a:gdLst/>
                <a:ahLst/>
                <a:cxnLst>
                  <a:cxn ang="0">
                    <a:pos x="0" y="9000"/>
                  </a:cxn>
                  <a:cxn ang="0">
                    <a:pos x="21469" y="21600"/>
                  </a:cxn>
                  <a:cxn ang="0">
                    <a:pos x="21600" y="12600"/>
                  </a:cxn>
                  <a:cxn ang="0">
                    <a:pos x="131" y="0"/>
                  </a:cxn>
                  <a:cxn ang="0">
                    <a:pos x="0" y="9000"/>
                  </a:cxn>
                  <a:cxn ang="0">
                    <a:pos x="0" y="9000"/>
                  </a:cxn>
                </a:cxnLst>
                <a:rect l="0" t="0" r="r" b="b"/>
                <a:pathLst>
                  <a:path w="21600" h="21600">
                    <a:moveTo>
                      <a:pt x="0" y="9000"/>
                    </a:moveTo>
                    <a:lnTo>
                      <a:pt x="21469" y="21600"/>
                    </a:lnTo>
                    <a:lnTo>
                      <a:pt x="21600" y="12600"/>
                    </a:lnTo>
                    <a:lnTo>
                      <a:pt x="131" y="0"/>
                    </a:lnTo>
                    <a:lnTo>
                      <a:pt x="0" y="9000"/>
                    </a:lnTo>
                    <a:close/>
                    <a:moveTo>
                      <a:pt x="0" y="9000"/>
                    </a:moveTo>
                  </a:path>
                </a:pathLst>
              </a:custGeom>
              <a:solidFill>
                <a:srgbClr val="DD137B"/>
              </a:solidFill>
              <a:ln w="28575" cap="flat">
                <a:solidFill>
                  <a:srgbClr val="6D6FC7"/>
                </a:solidFill>
                <a:prstDash val="solid"/>
                <a:round/>
                <a:headEnd type="none" w="med" len="med"/>
                <a:tailEnd type="none" w="med" len="med"/>
              </a:ln>
            </p:spPr>
            <p:txBody>
              <a:bodyPr lIns="0" tIns="0" rIns="0" bIns="0"/>
              <a:lstStyle/>
              <a:p>
                <a:endParaRPr lang="en-US"/>
              </a:p>
            </p:txBody>
          </p:sp>
        </p:grpSp>
      </p:grpSp>
      <p:sp>
        <p:nvSpPr>
          <p:cNvPr id="168024" name="Rectangle 88"/>
          <p:cNvSpPr>
            <a:spLocks/>
          </p:cNvSpPr>
          <p:nvPr/>
        </p:nvSpPr>
        <p:spPr bwMode="auto">
          <a:xfrm>
            <a:off x="1183184" y="2185541"/>
            <a:ext cx="428625"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1</a:t>
            </a:r>
          </a:p>
        </p:txBody>
      </p:sp>
      <p:sp>
        <p:nvSpPr>
          <p:cNvPr id="168025" name="Rectangle 89"/>
          <p:cNvSpPr>
            <a:spLocks/>
          </p:cNvSpPr>
          <p:nvPr/>
        </p:nvSpPr>
        <p:spPr bwMode="auto">
          <a:xfrm>
            <a:off x="1005706" y="2673326"/>
            <a:ext cx="607219"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0.9</a:t>
            </a:r>
          </a:p>
        </p:txBody>
      </p:sp>
      <p:sp>
        <p:nvSpPr>
          <p:cNvPr id="168026" name="Rectangle 90"/>
          <p:cNvSpPr>
            <a:spLocks/>
          </p:cNvSpPr>
          <p:nvPr/>
        </p:nvSpPr>
        <p:spPr bwMode="auto">
          <a:xfrm>
            <a:off x="891853" y="3133205"/>
            <a:ext cx="723305"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0.8</a:t>
            </a:r>
          </a:p>
        </p:txBody>
      </p:sp>
      <p:sp>
        <p:nvSpPr>
          <p:cNvPr id="168027" name="Rectangle 91"/>
          <p:cNvSpPr>
            <a:spLocks/>
          </p:cNvSpPr>
          <p:nvPr/>
        </p:nvSpPr>
        <p:spPr bwMode="auto">
          <a:xfrm>
            <a:off x="1057052" y="3614291"/>
            <a:ext cx="553641"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0.7</a:t>
            </a:r>
          </a:p>
        </p:txBody>
      </p:sp>
      <p:sp>
        <p:nvSpPr>
          <p:cNvPr id="168028" name="Rectangle 92"/>
          <p:cNvSpPr>
            <a:spLocks/>
          </p:cNvSpPr>
          <p:nvPr/>
        </p:nvSpPr>
        <p:spPr bwMode="auto">
          <a:xfrm>
            <a:off x="1005706" y="4079751"/>
            <a:ext cx="607219"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0.6</a:t>
            </a:r>
          </a:p>
        </p:txBody>
      </p:sp>
      <p:sp>
        <p:nvSpPr>
          <p:cNvPr id="168029" name="Rectangle 93"/>
          <p:cNvSpPr>
            <a:spLocks/>
          </p:cNvSpPr>
          <p:nvPr/>
        </p:nvSpPr>
        <p:spPr bwMode="auto">
          <a:xfrm>
            <a:off x="980033" y="4555257"/>
            <a:ext cx="634008"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0.5</a:t>
            </a:r>
          </a:p>
        </p:txBody>
      </p:sp>
      <p:sp>
        <p:nvSpPr>
          <p:cNvPr id="168030" name="Rectangle 94"/>
          <p:cNvSpPr>
            <a:spLocks/>
          </p:cNvSpPr>
          <p:nvPr/>
        </p:nvSpPr>
        <p:spPr bwMode="auto">
          <a:xfrm>
            <a:off x="1183184" y="5060901"/>
            <a:ext cx="428625"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a:t>
            </a:r>
          </a:p>
        </p:txBody>
      </p:sp>
      <p:sp>
        <p:nvSpPr>
          <p:cNvPr id="168031" name="Rectangle 95"/>
          <p:cNvSpPr>
            <a:spLocks/>
          </p:cNvSpPr>
          <p:nvPr/>
        </p:nvSpPr>
        <p:spPr bwMode="auto">
          <a:xfrm>
            <a:off x="1417588" y="5298654"/>
            <a:ext cx="428625"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a:t>
            </a:r>
          </a:p>
        </p:txBody>
      </p:sp>
      <p:sp>
        <p:nvSpPr>
          <p:cNvPr id="168032" name="Rectangle 96"/>
          <p:cNvSpPr>
            <a:spLocks/>
          </p:cNvSpPr>
          <p:nvPr/>
        </p:nvSpPr>
        <p:spPr bwMode="auto">
          <a:xfrm>
            <a:off x="1674316" y="5298654"/>
            <a:ext cx="64293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10</a:t>
            </a:r>
          </a:p>
        </p:txBody>
      </p:sp>
      <p:sp>
        <p:nvSpPr>
          <p:cNvPr id="168033" name="Rectangle 97"/>
          <p:cNvSpPr>
            <a:spLocks/>
          </p:cNvSpPr>
          <p:nvPr/>
        </p:nvSpPr>
        <p:spPr bwMode="auto">
          <a:xfrm>
            <a:off x="2047131" y="5298654"/>
            <a:ext cx="491133"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20</a:t>
            </a:r>
          </a:p>
        </p:txBody>
      </p:sp>
      <p:sp>
        <p:nvSpPr>
          <p:cNvPr id="168034" name="Rectangle 98"/>
          <p:cNvSpPr>
            <a:spLocks/>
          </p:cNvSpPr>
          <p:nvPr/>
        </p:nvSpPr>
        <p:spPr bwMode="auto">
          <a:xfrm>
            <a:off x="2320603" y="5298654"/>
            <a:ext cx="517922"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30</a:t>
            </a:r>
          </a:p>
        </p:txBody>
      </p:sp>
      <p:sp>
        <p:nvSpPr>
          <p:cNvPr id="168035" name="Rectangle 99"/>
          <p:cNvSpPr>
            <a:spLocks/>
          </p:cNvSpPr>
          <p:nvPr/>
        </p:nvSpPr>
        <p:spPr bwMode="auto">
          <a:xfrm>
            <a:off x="2607469" y="5298654"/>
            <a:ext cx="517922"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40</a:t>
            </a:r>
          </a:p>
        </p:txBody>
      </p:sp>
      <p:sp>
        <p:nvSpPr>
          <p:cNvPr id="168036" name="Rectangle 100"/>
          <p:cNvSpPr>
            <a:spLocks/>
          </p:cNvSpPr>
          <p:nvPr/>
        </p:nvSpPr>
        <p:spPr bwMode="auto">
          <a:xfrm>
            <a:off x="2912195" y="5298654"/>
            <a:ext cx="508992"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50</a:t>
            </a:r>
          </a:p>
        </p:txBody>
      </p:sp>
      <p:sp>
        <p:nvSpPr>
          <p:cNvPr id="168037" name="Rectangle 101"/>
          <p:cNvSpPr>
            <a:spLocks/>
          </p:cNvSpPr>
          <p:nvPr/>
        </p:nvSpPr>
        <p:spPr bwMode="auto">
          <a:xfrm>
            <a:off x="3235896" y="5298654"/>
            <a:ext cx="491133"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60</a:t>
            </a:r>
          </a:p>
        </p:txBody>
      </p:sp>
      <p:sp>
        <p:nvSpPr>
          <p:cNvPr id="168038" name="Rectangle 102"/>
          <p:cNvSpPr>
            <a:spLocks/>
          </p:cNvSpPr>
          <p:nvPr/>
        </p:nvSpPr>
        <p:spPr bwMode="auto">
          <a:xfrm>
            <a:off x="3493740" y="5298654"/>
            <a:ext cx="517922"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70</a:t>
            </a:r>
          </a:p>
        </p:txBody>
      </p:sp>
      <p:sp>
        <p:nvSpPr>
          <p:cNvPr id="168039" name="Rectangle 103"/>
          <p:cNvSpPr>
            <a:spLocks/>
          </p:cNvSpPr>
          <p:nvPr/>
        </p:nvSpPr>
        <p:spPr bwMode="auto">
          <a:xfrm>
            <a:off x="3780607" y="5298654"/>
            <a:ext cx="553641"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80</a:t>
            </a:r>
          </a:p>
        </p:txBody>
      </p:sp>
      <p:sp>
        <p:nvSpPr>
          <p:cNvPr id="168040" name="Rectangle 104"/>
          <p:cNvSpPr>
            <a:spLocks/>
          </p:cNvSpPr>
          <p:nvPr/>
        </p:nvSpPr>
        <p:spPr bwMode="auto">
          <a:xfrm>
            <a:off x="4064124" y="5298654"/>
            <a:ext cx="598289"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90</a:t>
            </a:r>
          </a:p>
        </p:txBody>
      </p:sp>
      <p:sp>
        <p:nvSpPr>
          <p:cNvPr id="168041" name="Rectangle 105"/>
          <p:cNvSpPr>
            <a:spLocks/>
          </p:cNvSpPr>
          <p:nvPr/>
        </p:nvSpPr>
        <p:spPr bwMode="auto">
          <a:xfrm rot="-5400000">
            <a:off x="-507876" y="3574108"/>
            <a:ext cx="2256979" cy="508992"/>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Survival curves  for CV mortality</a:t>
            </a:r>
          </a:p>
        </p:txBody>
      </p:sp>
      <p:sp>
        <p:nvSpPr>
          <p:cNvPr id="168042" name="Rectangle 106"/>
          <p:cNvSpPr>
            <a:spLocks/>
          </p:cNvSpPr>
          <p:nvPr/>
        </p:nvSpPr>
        <p:spPr bwMode="auto">
          <a:xfrm>
            <a:off x="1899791" y="5565428"/>
            <a:ext cx="2225725"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Months</a:t>
            </a:r>
          </a:p>
        </p:txBody>
      </p:sp>
      <p:sp>
        <p:nvSpPr>
          <p:cNvPr id="168043" name="Rectangle 107"/>
          <p:cNvSpPr>
            <a:spLocks/>
          </p:cNvSpPr>
          <p:nvPr/>
        </p:nvSpPr>
        <p:spPr bwMode="auto">
          <a:xfrm>
            <a:off x="4373315" y="3023816"/>
            <a:ext cx="419695"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A</a:t>
            </a:r>
          </a:p>
        </p:txBody>
      </p:sp>
      <p:sp>
        <p:nvSpPr>
          <p:cNvPr id="168044" name="Rectangle 108"/>
          <p:cNvSpPr>
            <a:spLocks/>
          </p:cNvSpPr>
          <p:nvPr/>
        </p:nvSpPr>
        <p:spPr bwMode="auto">
          <a:xfrm>
            <a:off x="4373315" y="3355330"/>
            <a:ext cx="419695"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B</a:t>
            </a:r>
          </a:p>
        </p:txBody>
      </p:sp>
      <p:sp>
        <p:nvSpPr>
          <p:cNvPr id="168045" name="Rectangle 109"/>
          <p:cNvSpPr>
            <a:spLocks/>
          </p:cNvSpPr>
          <p:nvPr/>
        </p:nvSpPr>
        <p:spPr bwMode="auto">
          <a:xfrm>
            <a:off x="4373315" y="4257229"/>
            <a:ext cx="419695"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C</a:t>
            </a:r>
          </a:p>
        </p:txBody>
      </p:sp>
      <p:sp>
        <p:nvSpPr>
          <p:cNvPr id="168046" name="Rectangle 110"/>
          <p:cNvSpPr>
            <a:spLocks/>
          </p:cNvSpPr>
          <p:nvPr/>
        </p:nvSpPr>
        <p:spPr bwMode="auto">
          <a:xfrm>
            <a:off x="1808262" y="4493865"/>
            <a:ext cx="2234654"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Overall:  </a:t>
            </a:r>
            <a:r>
              <a:rPr lang="en-US" sz="1500" dirty="0">
                <a:latin typeface="Arial Bold Italic" charset="0"/>
                <a:cs typeface="Arial Bold Italic" charset="0"/>
                <a:sym typeface="Arial Bold Italic" charset="0"/>
              </a:rPr>
              <a:t>p</a:t>
            </a:r>
            <a:r>
              <a:rPr lang="en-US" sz="1500" dirty="0">
                <a:latin typeface="Arial Bold" charset="0"/>
                <a:cs typeface="Arial Bold" charset="0"/>
                <a:sym typeface="Arial Bold" charset="0"/>
              </a:rPr>
              <a:t>&lt;0.001</a:t>
            </a:r>
          </a:p>
        </p:txBody>
      </p:sp>
      <p:sp>
        <p:nvSpPr>
          <p:cNvPr id="168047" name="Rectangle 111"/>
          <p:cNvSpPr>
            <a:spLocks/>
          </p:cNvSpPr>
          <p:nvPr/>
        </p:nvSpPr>
        <p:spPr bwMode="auto">
          <a:xfrm>
            <a:off x="1177603" y="1818308"/>
            <a:ext cx="188639" cy="200918"/>
          </a:xfrm>
          <a:prstGeom prst="rect">
            <a:avLst/>
          </a:prstGeom>
          <a:solidFill>
            <a:srgbClr val="6D6FC7"/>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48" name="Rectangle 112"/>
          <p:cNvSpPr>
            <a:spLocks/>
          </p:cNvSpPr>
          <p:nvPr/>
        </p:nvSpPr>
        <p:spPr bwMode="auto">
          <a:xfrm>
            <a:off x="1340570" y="1753568"/>
            <a:ext cx="2268141"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A: U-Prot &lt;150 mg/L</a:t>
            </a:r>
          </a:p>
        </p:txBody>
      </p:sp>
      <p:sp>
        <p:nvSpPr>
          <p:cNvPr id="168049" name="Rectangle 113"/>
          <p:cNvSpPr>
            <a:spLocks/>
          </p:cNvSpPr>
          <p:nvPr/>
        </p:nvSpPr>
        <p:spPr bwMode="auto">
          <a:xfrm>
            <a:off x="3616523" y="1818308"/>
            <a:ext cx="188640" cy="200918"/>
          </a:xfrm>
          <a:prstGeom prst="rect">
            <a:avLst/>
          </a:prstGeom>
          <a:solidFill>
            <a:srgbClr val="00FFFF"/>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50" name="Rectangle 114"/>
          <p:cNvSpPr>
            <a:spLocks/>
          </p:cNvSpPr>
          <p:nvPr/>
        </p:nvSpPr>
        <p:spPr bwMode="auto">
          <a:xfrm>
            <a:off x="3764980" y="1753568"/>
            <a:ext cx="2643188"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charset="0"/>
                <a:cs typeface="Arial Bold" charset="0"/>
                <a:sym typeface="Arial Bold" charset="0"/>
              </a:rPr>
              <a:t>B: U-Prot 150–300 mg/L</a:t>
            </a:r>
          </a:p>
        </p:txBody>
      </p:sp>
      <p:grpSp>
        <p:nvGrpSpPr>
          <p:cNvPr id="8" name="Group 117"/>
          <p:cNvGrpSpPr>
            <a:grpSpLocks/>
          </p:cNvGrpSpPr>
          <p:nvPr/>
        </p:nvGrpSpPr>
        <p:grpSpPr bwMode="auto">
          <a:xfrm>
            <a:off x="6290965" y="1753568"/>
            <a:ext cx="2411016" cy="276820"/>
            <a:chOff x="0" y="0"/>
            <a:chExt cx="2160" cy="248"/>
          </a:xfrm>
        </p:grpSpPr>
        <p:sp>
          <p:nvSpPr>
            <p:cNvPr id="168051" name="Rectangle 115"/>
            <p:cNvSpPr>
              <a:spLocks/>
            </p:cNvSpPr>
            <p:nvPr/>
          </p:nvSpPr>
          <p:spPr bwMode="auto">
            <a:xfrm>
              <a:off x="0" y="58"/>
              <a:ext cx="169" cy="179"/>
            </a:xfrm>
            <a:prstGeom prst="rect">
              <a:avLst/>
            </a:prstGeom>
            <a:solidFill>
              <a:srgbClr val="00FF00"/>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52" name="Rectangle 116"/>
            <p:cNvSpPr>
              <a:spLocks/>
            </p:cNvSpPr>
            <p:nvPr/>
          </p:nvSpPr>
          <p:spPr bwMode="auto">
            <a:xfrm>
              <a:off x="127" y="0"/>
              <a:ext cx="2033" cy="248"/>
            </a:xfrm>
            <a:prstGeom prst="rect">
              <a:avLst/>
            </a:prstGeom>
            <a:noFill/>
            <a:ln w="12700" cap="flat">
              <a:noFill/>
              <a:miter lim="800000"/>
              <a:headEnd type="none" w="med" len="med"/>
              <a:tailEnd type="none" w="med" len="med"/>
            </a:ln>
          </p:spPr>
          <p:txBody>
            <a:bodyPr lIns="38100" tIns="38100" rIns="38100" bIns="38100"/>
            <a:lstStyle/>
            <a:p>
              <a:pPr>
                <a:spcBef>
                  <a:spcPts val="958"/>
                </a:spcBef>
              </a:pPr>
              <a:r>
                <a:rPr lang="en-US" sz="1500" dirty="0">
                  <a:latin typeface="Arial Bold" charset="0"/>
                  <a:cs typeface="Arial Bold" charset="0"/>
                  <a:sym typeface="Arial Bold" charset="0"/>
                </a:rPr>
                <a:t>C: U-Prot &gt;300 mg/L</a:t>
              </a:r>
            </a:p>
          </p:txBody>
        </p:sp>
      </p:grpSp>
      <p:sp>
        <p:nvSpPr>
          <p:cNvPr id="168054" name="Rectangle 118"/>
          <p:cNvSpPr>
            <a:spLocks/>
          </p:cNvSpPr>
          <p:nvPr/>
        </p:nvSpPr>
        <p:spPr bwMode="auto">
          <a:xfrm>
            <a:off x="6206133" y="5284143"/>
            <a:ext cx="120550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Stroke</a:t>
            </a:r>
          </a:p>
        </p:txBody>
      </p:sp>
      <p:sp>
        <p:nvSpPr>
          <p:cNvPr id="168055" name="Rectangle 119"/>
          <p:cNvSpPr>
            <a:spLocks/>
          </p:cNvSpPr>
          <p:nvPr/>
        </p:nvSpPr>
        <p:spPr bwMode="auto">
          <a:xfrm>
            <a:off x="7514332" y="5284143"/>
            <a:ext cx="120550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CHD events</a:t>
            </a:r>
          </a:p>
        </p:txBody>
      </p:sp>
      <p:sp>
        <p:nvSpPr>
          <p:cNvPr id="168056" name="Rectangle 120"/>
          <p:cNvSpPr>
            <a:spLocks/>
          </p:cNvSpPr>
          <p:nvPr/>
        </p:nvSpPr>
        <p:spPr bwMode="auto">
          <a:xfrm>
            <a:off x="6216179" y="2553891"/>
            <a:ext cx="1919883" cy="276820"/>
          </a:xfrm>
          <a:prstGeom prst="rect">
            <a:avLst/>
          </a:prstGeom>
          <a:noFill/>
          <a:ln w="12700" cap="flat">
            <a:noFill/>
            <a:miter lim="800000"/>
            <a:headEnd type="none" w="med" len="med"/>
            <a:tailEnd type="none" w="med" len="med"/>
          </a:ln>
        </p:spPr>
        <p:txBody>
          <a:bodyPr lIns="26788" tIns="26788" rIns="26788" bIns="26788"/>
          <a:lstStyle/>
          <a:p>
            <a:pPr>
              <a:spcBef>
                <a:spcPts val="958"/>
              </a:spcBef>
            </a:pPr>
            <a:r>
              <a:rPr lang="en-US" sz="1500" dirty="0">
                <a:latin typeface="Arial Bold Italic" charset="0"/>
                <a:cs typeface="Arial Bold Italic" charset="0"/>
                <a:sym typeface="Arial Bold Italic" charset="0"/>
              </a:rPr>
              <a:t>p</a:t>
            </a:r>
            <a:r>
              <a:rPr lang="en-US" sz="1500" dirty="0">
                <a:latin typeface="Arial Bold" charset="0"/>
                <a:cs typeface="Arial Bold" charset="0"/>
                <a:sym typeface="Arial Bold" charset="0"/>
              </a:rPr>
              <a:t>&lt;0.001</a:t>
            </a:r>
          </a:p>
        </p:txBody>
      </p:sp>
      <p:sp>
        <p:nvSpPr>
          <p:cNvPr id="168057" name="Rectangle 121"/>
          <p:cNvSpPr>
            <a:spLocks/>
          </p:cNvSpPr>
          <p:nvPr/>
        </p:nvSpPr>
        <p:spPr bwMode="auto">
          <a:xfrm rot="-5400000">
            <a:off x="3844230" y="3727029"/>
            <a:ext cx="2946797"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Incidence (%)</a:t>
            </a:r>
          </a:p>
        </p:txBody>
      </p:sp>
      <p:sp>
        <p:nvSpPr>
          <p:cNvPr id="168058" name="Rectangle 122"/>
          <p:cNvSpPr>
            <a:spLocks/>
          </p:cNvSpPr>
          <p:nvPr/>
        </p:nvSpPr>
        <p:spPr bwMode="auto">
          <a:xfrm>
            <a:off x="5602263" y="5065365"/>
            <a:ext cx="428625"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0</a:t>
            </a:r>
          </a:p>
        </p:txBody>
      </p:sp>
      <p:sp>
        <p:nvSpPr>
          <p:cNvPr id="168059" name="Rectangle 123"/>
          <p:cNvSpPr>
            <a:spLocks/>
          </p:cNvSpPr>
          <p:nvPr/>
        </p:nvSpPr>
        <p:spPr bwMode="auto">
          <a:xfrm>
            <a:off x="5423669" y="4344293"/>
            <a:ext cx="607219"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10</a:t>
            </a:r>
          </a:p>
        </p:txBody>
      </p:sp>
      <p:sp>
        <p:nvSpPr>
          <p:cNvPr id="168060" name="Rectangle 124"/>
          <p:cNvSpPr>
            <a:spLocks/>
          </p:cNvSpPr>
          <p:nvPr/>
        </p:nvSpPr>
        <p:spPr bwMode="auto">
          <a:xfrm>
            <a:off x="5385718" y="3634383"/>
            <a:ext cx="642938"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20</a:t>
            </a:r>
          </a:p>
        </p:txBody>
      </p:sp>
      <p:sp>
        <p:nvSpPr>
          <p:cNvPr id="168061" name="Rectangle 125"/>
          <p:cNvSpPr>
            <a:spLocks/>
          </p:cNvSpPr>
          <p:nvPr/>
        </p:nvSpPr>
        <p:spPr bwMode="auto">
          <a:xfrm>
            <a:off x="5360045" y="2938984"/>
            <a:ext cx="669727"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30</a:t>
            </a:r>
          </a:p>
        </p:txBody>
      </p:sp>
      <p:sp>
        <p:nvSpPr>
          <p:cNvPr id="168062" name="Rectangle 126"/>
          <p:cNvSpPr>
            <a:spLocks/>
          </p:cNvSpPr>
          <p:nvPr/>
        </p:nvSpPr>
        <p:spPr bwMode="auto">
          <a:xfrm>
            <a:off x="5385718" y="2223492"/>
            <a:ext cx="642938" cy="276820"/>
          </a:xfrm>
          <a:prstGeom prst="rect">
            <a:avLst/>
          </a:prstGeom>
          <a:noFill/>
          <a:ln w="12700" cap="flat">
            <a:noFill/>
            <a:miter lim="800000"/>
            <a:headEnd type="none" w="med" len="med"/>
            <a:tailEnd type="none" w="med" len="med"/>
          </a:ln>
        </p:spPr>
        <p:txBody>
          <a:bodyPr lIns="26788" tIns="26788" rIns="26788" bIns="26788"/>
          <a:lstStyle/>
          <a:p>
            <a:pPr algn="r">
              <a:spcBef>
                <a:spcPts val="958"/>
              </a:spcBef>
            </a:pPr>
            <a:r>
              <a:rPr lang="en-US" sz="1500" dirty="0">
                <a:latin typeface="Arial Bold" charset="0"/>
                <a:cs typeface="Arial Bold" charset="0"/>
                <a:sym typeface="Arial Bold" charset="0"/>
              </a:rPr>
              <a:t>40</a:t>
            </a:r>
          </a:p>
        </p:txBody>
      </p:sp>
      <p:sp>
        <p:nvSpPr>
          <p:cNvPr id="168063" name="Rectangle 127"/>
          <p:cNvSpPr>
            <a:spLocks/>
          </p:cNvSpPr>
          <p:nvPr/>
        </p:nvSpPr>
        <p:spPr bwMode="auto">
          <a:xfrm>
            <a:off x="6283152" y="4763989"/>
            <a:ext cx="360536" cy="490017"/>
          </a:xfrm>
          <a:prstGeom prst="rect">
            <a:avLst/>
          </a:prstGeom>
          <a:solidFill>
            <a:srgbClr val="6D6FC7"/>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64" name="Rectangle 128"/>
          <p:cNvSpPr>
            <a:spLocks/>
          </p:cNvSpPr>
          <p:nvPr/>
        </p:nvSpPr>
        <p:spPr bwMode="auto">
          <a:xfrm>
            <a:off x="6630294" y="4439172"/>
            <a:ext cx="360536" cy="814834"/>
          </a:xfrm>
          <a:prstGeom prst="rect">
            <a:avLst/>
          </a:prstGeom>
          <a:solidFill>
            <a:srgbClr val="00FFFF"/>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65" name="Rectangle 129"/>
          <p:cNvSpPr>
            <a:spLocks/>
          </p:cNvSpPr>
          <p:nvPr/>
        </p:nvSpPr>
        <p:spPr bwMode="auto">
          <a:xfrm>
            <a:off x="6978551" y="3589735"/>
            <a:ext cx="358304" cy="1659806"/>
          </a:xfrm>
          <a:prstGeom prst="rect">
            <a:avLst/>
          </a:prstGeom>
          <a:solidFill>
            <a:srgbClr val="00FF00"/>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66" name="Rectangle 130"/>
          <p:cNvSpPr>
            <a:spLocks/>
          </p:cNvSpPr>
          <p:nvPr/>
        </p:nvSpPr>
        <p:spPr bwMode="auto">
          <a:xfrm>
            <a:off x="7566795" y="4002732"/>
            <a:ext cx="362768" cy="1251273"/>
          </a:xfrm>
          <a:prstGeom prst="rect">
            <a:avLst/>
          </a:prstGeom>
          <a:solidFill>
            <a:srgbClr val="6D6FC7"/>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67" name="Rectangle 131"/>
          <p:cNvSpPr>
            <a:spLocks/>
          </p:cNvSpPr>
          <p:nvPr/>
        </p:nvSpPr>
        <p:spPr bwMode="auto">
          <a:xfrm>
            <a:off x="7916168" y="3455789"/>
            <a:ext cx="357188" cy="1799332"/>
          </a:xfrm>
          <a:prstGeom prst="rect">
            <a:avLst/>
          </a:prstGeom>
          <a:solidFill>
            <a:srgbClr val="00FFFF"/>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68068" name="Rectangle 132"/>
          <p:cNvSpPr>
            <a:spLocks/>
          </p:cNvSpPr>
          <p:nvPr/>
        </p:nvSpPr>
        <p:spPr bwMode="auto">
          <a:xfrm>
            <a:off x="8261077" y="2733601"/>
            <a:ext cx="360536" cy="2520404"/>
          </a:xfrm>
          <a:prstGeom prst="rect">
            <a:avLst/>
          </a:prstGeom>
          <a:solidFill>
            <a:srgbClr val="00FF00"/>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9" name="Group 139"/>
          <p:cNvGrpSpPr>
            <a:grpSpLocks/>
          </p:cNvGrpSpPr>
          <p:nvPr/>
        </p:nvGrpSpPr>
        <p:grpSpPr bwMode="auto">
          <a:xfrm>
            <a:off x="5934895" y="2418830"/>
            <a:ext cx="2886521" cy="2836292"/>
            <a:chOff x="0" y="0"/>
            <a:chExt cx="2586" cy="2541"/>
          </a:xfrm>
        </p:grpSpPr>
        <p:sp>
          <p:nvSpPr>
            <p:cNvPr id="168069" name="Line 133"/>
            <p:cNvSpPr>
              <a:spLocks noChangeShapeType="1"/>
            </p:cNvSpPr>
            <p:nvPr/>
          </p:nvSpPr>
          <p:spPr bwMode="auto">
            <a:xfrm rot="10800000" flipH="1">
              <a:off x="115" y="8"/>
              <a:ext cx="1" cy="2532"/>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68070" name="Line 134"/>
            <p:cNvSpPr>
              <a:spLocks noChangeShapeType="1"/>
            </p:cNvSpPr>
            <p:nvPr/>
          </p:nvSpPr>
          <p:spPr bwMode="auto">
            <a:xfrm flipH="1">
              <a:off x="0" y="2540"/>
              <a:ext cx="258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68071" name="Line 135"/>
            <p:cNvSpPr>
              <a:spLocks noChangeShapeType="1"/>
            </p:cNvSpPr>
            <p:nvPr/>
          </p:nvSpPr>
          <p:spPr bwMode="auto">
            <a:xfrm>
              <a:off x="0" y="1237"/>
              <a:ext cx="115"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68072" name="Line 136"/>
            <p:cNvSpPr>
              <a:spLocks noChangeShapeType="1"/>
            </p:cNvSpPr>
            <p:nvPr/>
          </p:nvSpPr>
          <p:spPr bwMode="auto">
            <a:xfrm>
              <a:off x="0" y="632"/>
              <a:ext cx="115"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68073" name="Line 137"/>
            <p:cNvSpPr>
              <a:spLocks noChangeShapeType="1"/>
            </p:cNvSpPr>
            <p:nvPr/>
          </p:nvSpPr>
          <p:spPr bwMode="auto">
            <a:xfrm>
              <a:off x="10" y="0"/>
              <a:ext cx="124"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68074" name="Line 138"/>
            <p:cNvSpPr>
              <a:spLocks noChangeShapeType="1"/>
            </p:cNvSpPr>
            <p:nvPr/>
          </p:nvSpPr>
          <p:spPr bwMode="auto">
            <a:xfrm>
              <a:off x="0" y="1885"/>
              <a:ext cx="115"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p:cNvSpPr>
          <p:nvPr/>
        </p:nvSpPr>
        <p:spPr bwMode="auto">
          <a:xfrm>
            <a:off x="6831918" y="6634758"/>
            <a:ext cx="2386871" cy="230832"/>
          </a:xfrm>
          <a:prstGeom prst="rect">
            <a:avLst/>
          </a:prstGeom>
          <a:noFill/>
          <a:ln w="28575" cap="flat">
            <a:noFill/>
            <a:miter lim="800000"/>
            <a:headEnd type="none" w="med" len="med"/>
            <a:tailEnd type="none" w="med" len="med"/>
          </a:ln>
        </p:spPr>
        <p:txBody>
          <a:bodyPr wrap="none" lIns="0" tIns="0" rIns="0" bIns="0" anchor="b">
            <a:spAutoFit/>
          </a:bodyPr>
          <a:lstStyle/>
          <a:p>
            <a:pPr algn="r"/>
            <a:r>
              <a:rPr lang="en-US" sz="1500" dirty="0">
                <a:latin typeface="Arial" charset="0"/>
                <a:cs typeface="Arial" charset="0"/>
                <a:sym typeface="Arial" charset="0"/>
              </a:rPr>
              <a:t>Mattock et al </a:t>
            </a:r>
            <a:r>
              <a:rPr lang="en-US" sz="1500" dirty="0">
                <a:latin typeface="Arial Italic" charset="0"/>
                <a:cs typeface="Arial Italic" charset="0"/>
                <a:sym typeface="Arial Italic" charset="0"/>
              </a:rPr>
              <a:t>Diabetes</a:t>
            </a:r>
            <a:r>
              <a:rPr lang="en-US" sz="1500" dirty="0">
                <a:latin typeface="Arial" charset="0"/>
                <a:cs typeface="Arial" charset="0"/>
                <a:sym typeface="Arial" charset="0"/>
              </a:rPr>
              <a:t> 1998</a:t>
            </a:r>
          </a:p>
        </p:txBody>
      </p:sp>
      <p:graphicFrame>
        <p:nvGraphicFramePr>
          <p:cNvPr id="169986" name="Group 2"/>
          <p:cNvGraphicFramePr>
            <a:graphicFrameLocks noGrp="1"/>
          </p:cNvGraphicFramePr>
          <p:nvPr/>
        </p:nvGraphicFramePr>
        <p:xfrm>
          <a:off x="611683" y="1934394"/>
          <a:ext cx="8099227" cy="2983632"/>
        </p:xfrm>
        <a:graphic>
          <a:graphicData uri="http://schemas.openxmlformats.org/drawingml/2006/table">
            <a:tbl>
              <a:tblPr/>
              <a:tblGrid>
                <a:gridCol w="2761506"/>
                <a:gridCol w="1464469"/>
                <a:gridCol w="1342802"/>
                <a:gridCol w="1197694"/>
                <a:gridCol w="1332756"/>
              </a:tblGrid>
              <a:tr h="920874">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endPar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endParaRPr>
                    </a:p>
                  </a:txBody>
                  <a:tcPr marL="0" marR="0" marT="0" marB="0" anchor="b" horzOverflow="overflow">
                    <a:lnL cap="flat">
                      <a:noFill/>
                    </a:lnL>
                    <a:lnR cap="flat">
                      <a:noFill/>
                    </a:lnR>
                    <a:lnT w="19050" cap="flat" cmpd="sng" algn="ctr">
                      <a:solidFill>
                        <a:srgbClr val="FFFF99"/>
                      </a:solidFill>
                      <a:prstDash val="solid"/>
                      <a:round/>
                      <a:headEnd type="none" w="med" len="med"/>
                      <a:tailEnd type="none" w="med" len="med"/>
                    </a:lnT>
                    <a:lnB w="19050" cap="flat" cmpd="sng" algn="ctr">
                      <a:solidFill>
                        <a:srgbClr val="FFFF99"/>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rgbClr val="FFFF99"/>
                          </a:solidFill>
                          <a:effectLst/>
                          <a:latin typeface="Arial" charset="0"/>
                          <a:ea typeface="ヒラギノ角ゴ ProN W3" charset="0"/>
                          <a:cs typeface="ヒラギノ角ゴ ProN W3" charset="0"/>
                          <a:sym typeface="Arial" charset="0"/>
                        </a:rPr>
                        <a:t>All cause</a:t>
                      </a:r>
                    </a:p>
                  </a:txBody>
                  <a:tcPr marL="0" marR="0" marT="0" marB="0" anchor="b" horzOverflow="overflow">
                    <a:lnL cap="flat">
                      <a:noFill/>
                    </a:lnL>
                    <a:lnR cap="flat">
                      <a:noFill/>
                    </a:lnR>
                    <a:lnT w="19050" cap="flat" cmpd="sng" algn="ctr">
                      <a:solidFill>
                        <a:srgbClr val="FFFF99"/>
                      </a:solidFill>
                      <a:prstDash val="solid"/>
                      <a:round/>
                      <a:headEnd type="none" w="med" len="med"/>
                      <a:tailEnd type="none" w="med" len="med"/>
                    </a:lnT>
                    <a:lnB w="19050" cap="flat" cmpd="sng" algn="ctr">
                      <a:solidFill>
                        <a:srgbClr val="FFFF99"/>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rgbClr val="FFFF99"/>
                          </a:solidFill>
                          <a:effectLst/>
                          <a:latin typeface="Arial" charset="0"/>
                          <a:ea typeface="ヒラギノ角ゴ ProN W3" charset="0"/>
                          <a:cs typeface="ヒラギノ角ゴ ProN W3" charset="0"/>
                          <a:sym typeface="Arial" charset="0"/>
                        </a:rPr>
                        <a:t>CHD</a:t>
                      </a:r>
                    </a:p>
                  </a:txBody>
                  <a:tcPr marL="0" marR="0" marT="0" marB="0" anchor="b" horzOverflow="overflow">
                    <a:lnL cap="flat">
                      <a:noFill/>
                    </a:lnL>
                    <a:lnR cap="flat">
                      <a:noFill/>
                    </a:lnR>
                    <a:lnT w="19050" cap="flat" cmpd="sng" algn="ctr">
                      <a:solidFill>
                        <a:srgbClr val="FFFF99"/>
                      </a:solidFill>
                      <a:prstDash val="solid"/>
                      <a:round/>
                      <a:headEnd type="none" w="med" len="med"/>
                      <a:tailEnd type="none" w="med" len="med"/>
                    </a:lnT>
                    <a:lnB w="19050" cap="flat" cmpd="sng" algn="ctr">
                      <a:solidFill>
                        <a:srgbClr val="FFFF99"/>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rgbClr val="FFFF99"/>
                          </a:solidFill>
                          <a:effectLst/>
                          <a:latin typeface="Arial" charset="0"/>
                          <a:ea typeface="ヒラギノ角ゴ ProN W3" charset="0"/>
                          <a:cs typeface="ヒラギノ角ゴ ProN W3" charset="0"/>
                          <a:sym typeface="Arial" charset="0"/>
                        </a:rPr>
                        <a:t>Stroke</a:t>
                      </a:r>
                    </a:p>
                  </a:txBody>
                  <a:tcPr marL="0" marR="0" marT="0" marB="0" anchor="b" horzOverflow="overflow">
                    <a:lnL cap="flat">
                      <a:noFill/>
                    </a:lnL>
                    <a:lnR cap="flat">
                      <a:noFill/>
                    </a:lnR>
                    <a:lnT w="19050" cap="flat" cmpd="sng" algn="ctr">
                      <a:solidFill>
                        <a:srgbClr val="FFFF99"/>
                      </a:solidFill>
                      <a:prstDash val="solid"/>
                      <a:round/>
                      <a:headEnd type="none" w="med" len="med"/>
                      <a:tailEnd type="none" w="med" len="med"/>
                    </a:lnT>
                    <a:lnB w="19050" cap="flat" cmpd="sng" algn="ctr">
                      <a:solidFill>
                        <a:srgbClr val="FFFF99"/>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rgbClr val="FFFF99"/>
                          </a:solidFill>
                          <a:effectLst/>
                          <a:latin typeface="Arial" charset="0"/>
                          <a:ea typeface="ヒラギノ角ゴ ProN W3" charset="0"/>
                          <a:cs typeface="ヒラギノ角ゴ ProN W3" charset="0"/>
                          <a:sym typeface="Arial" charset="0"/>
                        </a:rPr>
                        <a:t>Other</a:t>
                      </a:r>
                    </a:p>
                  </a:txBody>
                  <a:tcPr marL="0" marR="0" marT="0" marB="0" anchor="b" horzOverflow="overflow">
                    <a:lnL cap="flat">
                      <a:noFill/>
                    </a:lnL>
                    <a:lnR cap="flat">
                      <a:noFill/>
                    </a:lnR>
                    <a:lnT w="19050" cap="flat" cmpd="sng" algn="ctr">
                      <a:solidFill>
                        <a:srgbClr val="FFFF99"/>
                      </a:solidFill>
                      <a:prstDash val="solid"/>
                      <a:round/>
                      <a:headEnd type="none" w="med" len="med"/>
                      <a:tailEnd type="none" w="med" len="med"/>
                    </a:lnT>
                    <a:lnB w="19050" cap="flat" cmpd="sng" algn="ctr">
                      <a:solidFill>
                        <a:srgbClr val="FFFF99"/>
                      </a:solidFill>
                      <a:prstDash val="solid"/>
                      <a:round/>
                      <a:headEnd type="none" w="med" len="med"/>
                      <a:tailEnd type="none" w="med" len="med"/>
                    </a:lnB>
                    <a:lnTlToBr>
                      <a:noFill/>
                    </a:lnTlToBr>
                    <a:lnBlToTr>
                      <a:noFill/>
                    </a:lnBlToTr>
                    <a:solidFill>
                      <a:srgbClr val="0070C0"/>
                    </a:solidFill>
                  </a:tcPr>
                </a:tc>
              </a:tr>
              <a:tr h="1031379">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Arial" charset="0"/>
                        </a:rPr>
                        <a:t>Microalbuminuria</a:t>
                      </a: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
                      </a:r>
                      <a:b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b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(n=37)</a:t>
                      </a:r>
                    </a:p>
                  </a:txBody>
                  <a:tcPr marL="0" marR="0" marT="0" marB="0" horzOverflow="overflow">
                    <a:lnL cap="flat">
                      <a:noFill/>
                    </a:lnL>
                    <a:lnR cap="flat">
                      <a:noFill/>
                    </a:lnR>
                    <a:lnT w="19050" cap="flat" cmpd="sng" algn="ctr">
                      <a:solidFill>
                        <a:srgbClr val="FFFF99"/>
                      </a:solidFill>
                      <a:prstDash val="solid"/>
                      <a:round/>
                      <a:headEnd type="none" w="med" len="med"/>
                      <a:tailEnd type="none" w="med" len="med"/>
                    </a:lnT>
                    <a:lnB cap="flat">
                      <a:noFill/>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18 (49%)</a:t>
                      </a:r>
                    </a:p>
                  </a:txBody>
                  <a:tcPr marL="0" marR="0" marT="0" marB="0" horzOverflow="overflow">
                    <a:lnL cap="flat">
                      <a:noFill/>
                    </a:lnL>
                    <a:lnR cap="flat">
                      <a:noFill/>
                    </a:lnR>
                    <a:lnT w="19050" cap="flat" cmpd="sng" algn="ctr">
                      <a:solidFill>
                        <a:srgbClr val="FFFF99"/>
                      </a:solidFill>
                      <a:prstDash val="solid"/>
                      <a:round/>
                      <a:headEnd type="none" w="med" len="med"/>
                      <a:tailEnd type="none" w="med" len="med"/>
                    </a:lnT>
                    <a:lnB cap="flat">
                      <a:noFill/>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13 (72%)</a:t>
                      </a:r>
                    </a:p>
                  </a:txBody>
                  <a:tcPr marL="0" marR="0" marT="0" marB="0" horzOverflow="overflow">
                    <a:lnL cap="flat">
                      <a:noFill/>
                    </a:lnL>
                    <a:lnR cap="flat">
                      <a:noFill/>
                    </a:lnR>
                    <a:lnT w="19050" cap="flat" cmpd="sng" algn="ctr">
                      <a:solidFill>
                        <a:srgbClr val="FFFF99"/>
                      </a:solidFill>
                      <a:prstDash val="solid"/>
                      <a:round/>
                      <a:headEnd type="none" w="med" len="med"/>
                      <a:tailEnd type="none" w="med" len="med"/>
                    </a:lnT>
                    <a:lnB cap="flat">
                      <a:noFill/>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2 (11%)</a:t>
                      </a:r>
                    </a:p>
                  </a:txBody>
                  <a:tcPr marL="0" marR="0" marT="0" marB="0" horzOverflow="overflow">
                    <a:lnL cap="flat">
                      <a:noFill/>
                    </a:lnL>
                    <a:lnR cap="flat">
                      <a:noFill/>
                    </a:lnR>
                    <a:lnT w="19050" cap="flat" cmpd="sng" algn="ctr">
                      <a:solidFill>
                        <a:srgbClr val="FFFF99"/>
                      </a:solidFill>
                      <a:prstDash val="solid"/>
                      <a:round/>
                      <a:headEnd type="none" w="med" len="med"/>
                      <a:tailEnd type="none" w="med" len="med"/>
                    </a:lnT>
                    <a:lnB cap="flat">
                      <a:noFill/>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3 (17%)</a:t>
                      </a:r>
                    </a:p>
                  </a:txBody>
                  <a:tcPr marL="0" marR="0" marT="0" marB="0" horzOverflow="overflow">
                    <a:lnL cap="flat">
                      <a:noFill/>
                    </a:lnL>
                    <a:lnR cap="flat">
                      <a:noFill/>
                    </a:lnR>
                    <a:lnT w="19050" cap="flat" cmpd="sng" algn="ctr">
                      <a:solidFill>
                        <a:srgbClr val="FFFF99"/>
                      </a:solidFill>
                      <a:prstDash val="solid"/>
                      <a:round/>
                      <a:headEnd type="none" w="med" len="med"/>
                      <a:tailEnd type="none" w="med" len="med"/>
                    </a:lnT>
                    <a:lnB cap="flat">
                      <a:noFill/>
                    </a:lnB>
                    <a:lnTlToBr>
                      <a:noFill/>
                    </a:lnTlToBr>
                    <a:lnBlToTr>
                      <a:noFill/>
                    </a:lnBlToTr>
                    <a:solidFill>
                      <a:srgbClr val="00B0F0"/>
                    </a:solidFill>
                  </a:tcPr>
                </a:tc>
              </a:tr>
              <a:tr h="1031379">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Arial" charset="0"/>
                        </a:rPr>
                        <a:t>Normoalbuminuria</a:t>
                      </a: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 (n=109)</a:t>
                      </a:r>
                    </a:p>
                  </a:txBody>
                  <a:tcPr marL="0" marR="0" marT="0" marB="0" horzOverflow="overflow">
                    <a:lnL cap="flat">
                      <a:noFill/>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18 (17%)</a:t>
                      </a:r>
                    </a:p>
                  </a:txBody>
                  <a:tcPr marL="0" marR="0" marT="0" marB="0" horzOverflow="overflow">
                    <a:lnL cap="flat">
                      <a:noFill/>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7 (39%)</a:t>
                      </a:r>
                    </a:p>
                  </a:txBody>
                  <a:tcPr marL="0" marR="0" marT="0" marB="0" horzOverflow="overflow">
                    <a:lnL cap="flat">
                      <a:noFill/>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0 (0%)</a:t>
                      </a:r>
                    </a:p>
                  </a:txBody>
                  <a:tcPr marL="0" marR="0" marT="0" marB="0" horzOverflow="overflow">
                    <a:lnL cap="flat">
                      <a:noFill/>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ct val="100000"/>
                        <a:buFont typeface="Arial" charset="0"/>
                        <a:buNone/>
                        <a:tabLst>
                          <a:tab pos="1295400" algn="l"/>
                          <a:tab pos="18288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Arial" charset="0"/>
                        </a:rPr>
                        <a:t>11 (61%)</a:t>
                      </a:r>
                    </a:p>
                  </a:txBody>
                  <a:tcPr marL="0" marR="0" marT="0" marB="0" horzOverflow="overflow">
                    <a:lnL cap="flat">
                      <a:noFill/>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00B0F0"/>
                    </a:solidFill>
                  </a:tcPr>
                </a:tc>
              </a:tr>
            </a:tbl>
          </a:graphicData>
        </a:graphic>
      </p:graphicFrame>
      <p:sp>
        <p:nvSpPr>
          <p:cNvPr id="170040" name="Rectangle 56"/>
          <p:cNvSpPr>
            <a:spLocks noGrp="1" noChangeArrowheads="1"/>
          </p:cNvSpPr>
          <p:nvPr>
            <p:ph type="title"/>
          </p:nvPr>
        </p:nvSpPr>
        <p:spPr>
          <a:xfrm>
            <a:off x="599406" y="140643"/>
            <a:ext cx="8315771" cy="1458888"/>
          </a:xfrm>
          <a:solidFill>
            <a:srgbClr val="00B050"/>
          </a:solidFill>
          <a:ln/>
        </p:spPr>
        <p:txBody>
          <a:bodyPr/>
          <a:lstStyle/>
          <a:p>
            <a:r>
              <a:rPr lang="en-US" dirty="0"/>
              <a:t>Mortality in type 2 diabetes with </a:t>
            </a:r>
            <a:br>
              <a:rPr lang="en-US" dirty="0"/>
            </a:br>
            <a:r>
              <a:rPr lang="en-US" dirty="0"/>
              <a:t>and without </a:t>
            </a:r>
            <a:r>
              <a:rPr lang="en-US" dirty="0" err="1"/>
              <a:t>microalbuminuria</a:t>
            </a:r>
            <a:endParaRPr lang="en-US" dirty="0"/>
          </a:p>
        </p:txBody>
      </p:sp>
    </p:spTree>
  </p:cSld>
  <p:clrMapOvr>
    <a:masterClrMapping/>
  </p:clrMapOvr>
  <p:transition>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D4C06AE0-20D7-4125-8085-5CFF10BC21A9}" type="slidenum">
              <a:rPr lang="en-US" smtClean="0"/>
              <a:pPr>
                <a:defRPr/>
              </a:pPr>
              <a:t>3</a:t>
            </a:fld>
            <a:r>
              <a:rPr lang="en-US" smtClean="0"/>
              <a:t>	 Certified 		http://www.uonbi.ac.ke</a:t>
            </a:r>
            <a:endParaRPr lang="en-US"/>
          </a:p>
        </p:txBody>
      </p:sp>
      <p:pic>
        <p:nvPicPr>
          <p:cNvPr id="449540" name="Picture 5" descr="E:\PICTURES - SAMSUNG TAB\20140424_153635(0).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176130"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pic>
        <p:nvPicPr>
          <p:cNvPr id="176131" name="Picture 3"/>
          <p:cNvPicPr>
            <a:picLocks noChangeArrowheads="1"/>
          </p:cNvPicPr>
          <p:nvPr/>
        </p:nvPicPr>
        <p:blipFill>
          <a:blip r:embed="rId2" cstate="print"/>
          <a:srcRect/>
          <a:stretch>
            <a:fillRect/>
          </a:stretch>
        </p:blipFill>
        <p:spPr bwMode="auto">
          <a:xfrm>
            <a:off x="77019" y="1081609"/>
            <a:ext cx="8988846" cy="4691434"/>
          </a:xfrm>
          <a:prstGeom prst="rect">
            <a:avLst/>
          </a:prstGeom>
          <a:noFill/>
          <a:ln w="12700" cap="flat">
            <a:noFill/>
            <a:miter lim="800000"/>
            <a:headEnd/>
            <a:tailEnd/>
          </a:ln>
        </p:spPr>
      </p:pic>
      <p:sp>
        <p:nvSpPr>
          <p:cNvPr id="176132" name="Rectangle 4"/>
          <p:cNvSpPr>
            <a:spLocks/>
          </p:cNvSpPr>
          <p:nvPr/>
        </p:nvSpPr>
        <p:spPr bwMode="auto">
          <a:xfrm>
            <a:off x="2758158" y="6250781"/>
            <a:ext cx="6269756" cy="187523"/>
          </a:xfrm>
          <a:prstGeom prst="rect">
            <a:avLst/>
          </a:prstGeom>
          <a:noFill/>
          <a:ln w="12700" cap="flat">
            <a:noFill/>
            <a:miter lim="800000"/>
            <a:headEnd type="none" w="med" len="med"/>
            <a:tailEnd type="none" w="med" len="med"/>
          </a:ln>
        </p:spPr>
        <p:txBody>
          <a:bodyPr lIns="0" tIns="0" rIns="0" bIns="0"/>
          <a:lstStyle/>
          <a:p>
            <a:pPr>
              <a:lnSpc>
                <a:spcPts val="1125"/>
              </a:lnSpc>
            </a:pPr>
            <a:r>
              <a:rPr lang="en-US" sz="2500" dirty="0">
                <a:solidFill>
                  <a:srgbClr val="FFFF33"/>
                </a:solidFill>
                <a:latin typeface="Arial" charset="0"/>
                <a:cs typeface="Arial" charset="0"/>
                <a:sym typeface="Arial" charset="0"/>
              </a:rPr>
              <a:t>N </a:t>
            </a:r>
            <a:r>
              <a:rPr lang="en-US" sz="2500" dirty="0" err="1">
                <a:solidFill>
                  <a:srgbClr val="FFFF33"/>
                </a:solidFill>
                <a:latin typeface="Arial" charset="0"/>
                <a:cs typeface="Arial" charset="0"/>
                <a:sym typeface="Arial" charset="0"/>
              </a:rPr>
              <a:t>Engl</a:t>
            </a:r>
            <a:r>
              <a:rPr lang="en-US" sz="2500" dirty="0">
                <a:solidFill>
                  <a:srgbClr val="FFFF33"/>
                </a:solidFill>
                <a:latin typeface="Arial" charset="0"/>
                <a:cs typeface="Arial" charset="0"/>
                <a:sym typeface="Arial" charset="0"/>
              </a:rPr>
              <a:t> J Med 2004; 351:1941-1951</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Grp="1" noChangeArrowheads="1"/>
          </p:cNvSpPr>
          <p:nvPr>
            <p:ph type="title"/>
          </p:nvPr>
        </p:nvSpPr>
        <p:spPr>
          <a:xfrm>
            <a:off x="0" y="2275954"/>
            <a:ext cx="9144000" cy="4031754"/>
          </a:xfrm>
          <a:solidFill>
            <a:srgbClr val="FFFF00"/>
          </a:solidFill>
          <a:ln/>
        </p:spPr>
        <p:txBody>
          <a:bodyPr/>
          <a:lstStyle/>
          <a:p>
            <a:r>
              <a:rPr lang="en-US" sz="3100" dirty="0">
                <a:solidFill>
                  <a:srgbClr val="005A58"/>
                </a:solidFill>
              </a:rPr>
              <a:t>Conclusions</a:t>
            </a:r>
            <a:br>
              <a:rPr lang="en-US" sz="3100" dirty="0">
                <a:solidFill>
                  <a:srgbClr val="005A58"/>
                </a:solidFill>
              </a:rPr>
            </a:br>
            <a:r>
              <a:rPr lang="en-US" sz="3100" dirty="0">
                <a:solidFill>
                  <a:srgbClr val="005A58"/>
                </a:solidFill>
                <a:latin typeface="Arial Bold" charset="0"/>
                <a:cs typeface="Arial Bold" charset="0"/>
                <a:sym typeface="Arial Bold" charset="0"/>
              </a:rPr>
              <a:t>In subjects with type 2 diabetes and hypertension but with </a:t>
            </a:r>
            <a:r>
              <a:rPr lang="en-US" sz="3100" dirty="0" err="1">
                <a:solidFill>
                  <a:srgbClr val="005A58"/>
                </a:solidFill>
                <a:latin typeface="Arial Bold" charset="0"/>
                <a:cs typeface="Arial Bold" charset="0"/>
                <a:sym typeface="Arial Bold" charset="0"/>
              </a:rPr>
              <a:t>normoalbuminuria</a:t>
            </a:r>
            <a:r>
              <a:rPr lang="en-US" sz="3100" dirty="0">
                <a:solidFill>
                  <a:srgbClr val="005A58"/>
                </a:solidFill>
                <a:latin typeface="Arial Bold" charset="0"/>
                <a:cs typeface="Arial Bold" charset="0"/>
                <a:sym typeface="Arial Bold" charset="0"/>
              </a:rPr>
              <a:t>, the use of </a:t>
            </a:r>
            <a:r>
              <a:rPr lang="en-US" sz="3100" dirty="0" err="1">
                <a:solidFill>
                  <a:srgbClr val="005A58"/>
                </a:solidFill>
                <a:latin typeface="Arial Bold" charset="0"/>
                <a:cs typeface="Arial Bold" charset="0"/>
                <a:sym typeface="Arial Bold" charset="0"/>
              </a:rPr>
              <a:t>trandolapril</a:t>
            </a:r>
            <a:r>
              <a:rPr lang="en-US" sz="3100" dirty="0">
                <a:solidFill>
                  <a:srgbClr val="005A58"/>
                </a:solidFill>
                <a:latin typeface="Arial Bold" charset="0"/>
                <a:cs typeface="Arial Bold" charset="0"/>
                <a:sym typeface="Arial Bold" charset="0"/>
              </a:rPr>
              <a:t> plus </a:t>
            </a:r>
            <a:r>
              <a:rPr lang="en-US" sz="3100" dirty="0" err="1">
                <a:solidFill>
                  <a:srgbClr val="005A58"/>
                </a:solidFill>
                <a:latin typeface="Arial Bold" charset="0"/>
                <a:cs typeface="Arial Bold" charset="0"/>
                <a:sym typeface="Arial Bold" charset="0"/>
              </a:rPr>
              <a:t>verapamil</a:t>
            </a:r>
            <a:r>
              <a:rPr lang="en-US" sz="3100" dirty="0">
                <a:solidFill>
                  <a:srgbClr val="005A58"/>
                </a:solidFill>
                <a:latin typeface="Arial Bold" charset="0"/>
                <a:cs typeface="Arial Bold" charset="0"/>
                <a:sym typeface="Arial Bold" charset="0"/>
              </a:rPr>
              <a:t> and </a:t>
            </a:r>
            <a:r>
              <a:rPr lang="en-US" sz="3100" dirty="0" err="1">
                <a:solidFill>
                  <a:srgbClr val="005A58"/>
                </a:solidFill>
                <a:latin typeface="Arial Bold" charset="0"/>
                <a:cs typeface="Arial Bold" charset="0"/>
                <a:sym typeface="Arial Bold" charset="0"/>
              </a:rPr>
              <a:t>trandolapril</a:t>
            </a:r>
            <a:r>
              <a:rPr lang="en-US" sz="3100" dirty="0">
                <a:solidFill>
                  <a:srgbClr val="005A58"/>
                </a:solidFill>
                <a:latin typeface="Arial Bold" charset="0"/>
                <a:cs typeface="Arial Bold" charset="0"/>
                <a:sym typeface="Arial Bold" charset="0"/>
              </a:rPr>
              <a:t> alone decreased the incidence of </a:t>
            </a:r>
            <a:r>
              <a:rPr lang="en-US" sz="3100" dirty="0" err="1">
                <a:solidFill>
                  <a:srgbClr val="005A58"/>
                </a:solidFill>
                <a:latin typeface="Arial Bold" charset="0"/>
                <a:cs typeface="Arial Bold" charset="0"/>
                <a:sym typeface="Arial Bold" charset="0"/>
              </a:rPr>
              <a:t>microalbuminuria</a:t>
            </a:r>
            <a:r>
              <a:rPr lang="en-US" sz="3100" dirty="0">
                <a:solidFill>
                  <a:srgbClr val="005A58"/>
                </a:solidFill>
                <a:latin typeface="Arial Bold" charset="0"/>
                <a:cs typeface="Arial Bold" charset="0"/>
                <a:sym typeface="Arial Bold" charset="0"/>
              </a:rPr>
              <a:t> to a similar extent. The effect of </a:t>
            </a:r>
            <a:r>
              <a:rPr lang="en-US" sz="3100" dirty="0" err="1">
                <a:solidFill>
                  <a:srgbClr val="005A58"/>
                </a:solidFill>
                <a:latin typeface="Arial Bold" charset="0"/>
                <a:cs typeface="Arial Bold" charset="0"/>
                <a:sym typeface="Arial Bold" charset="0"/>
              </a:rPr>
              <a:t>verapamil</a:t>
            </a:r>
            <a:r>
              <a:rPr lang="en-US" sz="3100" dirty="0">
                <a:solidFill>
                  <a:srgbClr val="005A58"/>
                </a:solidFill>
                <a:latin typeface="Arial Bold" charset="0"/>
                <a:cs typeface="Arial Bold" charset="0"/>
                <a:sym typeface="Arial Bold" charset="0"/>
              </a:rPr>
              <a:t> alone was similar to that of placebo</a:t>
            </a:r>
            <a:endParaRPr lang="en-US" sz="3100" dirty="0">
              <a:solidFill>
                <a:srgbClr val="005A58"/>
              </a:solidFill>
              <a:latin typeface="Arial Bold" charset="0"/>
              <a:ea typeface="ヒラギノ角ゴ ProN W6" charset="0"/>
              <a:cs typeface="ヒラギノ角ゴ ProN W6" charset="0"/>
              <a:sym typeface="Arial Bold" charset="0"/>
            </a:endParaRPr>
          </a:p>
        </p:txBody>
      </p:sp>
      <p:pic>
        <p:nvPicPr>
          <p:cNvPr id="177154" name="Picture 2"/>
          <p:cNvPicPr>
            <a:picLocks noChangeArrowheads="1"/>
          </p:cNvPicPr>
          <p:nvPr/>
        </p:nvPicPr>
        <p:blipFill>
          <a:blip r:embed="rId2" cstate="print"/>
          <a:srcRect/>
          <a:stretch>
            <a:fillRect/>
          </a:stretch>
        </p:blipFill>
        <p:spPr bwMode="auto">
          <a:xfrm>
            <a:off x="1186533" y="0"/>
            <a:ext cx="7354714" cy="2204517"/>
          </a:xfrm>
          <a:prstGeom prst="rect">
            <a:avLst/>
          </a:prstGeom>
          <a:noFill/>
          <a:ln w="9525" cap="flat">
            <a:noFill/>
            <a:miter lim="800000"/>
            <a:headEnd/>
            <a:tailEnd/>
          </a:ln>
        </p:spPr>
      </p:pic>
      <p:pic>
        <p:nvPicPr>
          <p:cNvPr id="177155" name="Picture 3"/>
          <p:cNvPicPr>
            <a:picLocks noChangeArrowheads="1"/>
          </p:cNvPicPr>
          <p:nvPr/>
        </p:nvPicPr>
        <p:blipFill>
          <a:blip r:embed="rId3" cstate="print"/>
          <a:srcRect/>
          <a:stretch>
            <a:fillRect/>
          </a:stretch>
        </p:blipFill>
        <p:spPr bwMode="auto">
          <a:xfrm>
            <a:off x="0" y="6408167"/>
            <a:ext cx="9144000" cy="449833"/>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5AFD9A3-766C-4AF6-96F4-211937EA87E2}" type="slidenum">
              <a:rPr lang="en-US" smtClean="0"/>
              <a:pPr>
                <a:defRPr/>
              </a:pPr>
              <a:t>32</a:t>
            </a:fld>
            <a:r>
              <a:rPr lang="en-US" smtClean="0"/>
              <a:t>	 Certified 		http://www.uonbi.ac.ke</a:t>
            </a:r>
            <a:endParaRPr lang="en-US"/>
          </a:p>
        </p:txBody>
      </p:sp>
      <p:pic>
        <p:nvPicPr>
          <p:cNvPr id="110596" name="Picture 2" descr="C:\Users\Mcligeyo\Documents\pictures 1000\2016-03-15 camera pictures 800(2)\camera pictures 800(2) 479.JPG"/>
          <p:cNvPicPr>
            <a:picLocks noGrp="1" noChangeAspect="1" noChangeArrowheads="1"/>
          </p:cNvPicPr>
          <p:nvPr>
            <p:ph idx="1"/>
          </p:nvPr>
        </p:nvPicPr>
        <p:blipFill>
          <a:blip r:embed="rId2" cstate="print"/>
          <a:srcRect/>
          <a:stretch>
            <a:fillRect/>
          </a:stretch>
        </p:blipFill>
        <p:spPr>
          <a:xfrm>
            <a:off x="2274888" y="2674938"/>
            <a:ext cx="4602162" cy="3451225"/>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E1BFE0AF-D27A-4660-A793-164C6FF74CBC}" type="slidenum">
              <a:rPr lang="en-US" smtClean="0"/>
              <a:pPr>
                <a:defRPr/>
              </a:pPr>
              <a:t>33</a:t>
            </a:fld>
            <a:r>
              <a:rPr lang="en-US" smtClean="0"/>
              <a:t>	 Certified 		http://www.uonbi.ac.ke</a:t>
            </a:r>
            <a:endParaRPr lang="en-US"/>
          </a:p>
        </p:txBody>
      </p:sp>
      <p:pic>
        <p:nvPicPr>
          <p:cNvPr id="80900" name="Picture 5" descr="C:\Users\Mcligeyo\Documents\Diana 1\WhatsApp Images\IMG-20141209-WA0001.jpg"/>
          <p:cNvPicPr>
            <a:picLocks noGrp="1" noChangeAspect="1" noChangeArrowheads="1"/>
          </p:cNvPicPr>
          <p:nvPr>
            <p:ph idx="1"/>
          </p:nvPr>
        </p:nvPicPr>
        <p:blipFill>
          <a:blip r:embed="rId2" cstate="print"/>
          <a:srcRect/>
          <a:stretch>
            <a:fillRect/>
          </a:stretch>
        </p:blipFill>
        <p:spPr>
          <a:xfrm>
            <a:off x="3605213" y="2674938"/>
            <a:ext cx="1941512" cy="3451225"/>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6B743EBB-BB62-4C01-9DF2-0405DC8645D4}" type="slidenum">
              <a:rPr lang="en-US" smtClean="0"/>
              <a:pPr>
                <a:defRPr/>
              </a:pPr>
              <a:t>34</a:t>
            </a:fld>
            <a:r>
              <a:rPr lang="en-US" smtClean="0"/>
              <a:t>	 Certified 		http://www.uonbi.ac.ke</a:t>
            </a:r>
            <a:endParaRPr lang="en-US"/>
          </a:p>
        </p:txBody>
      </p:sp>
      <p:pic>
        <p:nvPicPr>
          <p:cNvPr id="182276" name="Picture 2" descr="C:\Users\Mcligeyo\PICTURES - DIANA 1 TO 3\diana 1\IMG_6983.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DC0DA187-661A-4F55-B21B-2AA9F6FBD6A1}" type="slidenum">
              <a:rPr lang="en-US" smtClean="0"/>
              <a:pPr>
                <a:defRPr/>
              </a:pPr>
              <a:t>35</a:t>
            </a:fld>
            <a:r>
              <a:rPr lang="en-US" smtClean="0"/>
              <a:t>	 Certified 		http://www.uonbi.ac.ke</a:t>
            </a:r>
            <a:endParaRPr lang="en-US"/>
          </a:p>
        </p:txBody>
      </p:sp>
      <p:pic>
        <p:nvPicPr>
          <p:cNvPr id="185348" name="Picture 2" descr="C:\Users\Mcligeyo\PICTURES - DIANA 1 TO 3\diana 1\IMG_7041.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876858B1-7F0B-4E88-ABE1-7CA5ACF2DC87}" type="slidenum">
              <a:rPr lang="en-US" smtClean="0"/>
              <a:pPr>
                <a:defRPr/>
              </a:pPr>
              <a:t>36</a:t>
            </a:fld>
            <a:r>
              <a:rPr lang="en-US" smtClean="0"/>
              <a:t>	 Certified 		http://www.uonbi.ac.ke</a:t>
            </a:r>
            <a:endParaRPr lang="en-US"/>
          </a:p>
        </p:txBody>
      </p:sp>
      <p:pic>
        <p:nvPicPr>
          <p:cNvPr id="113668" name="Picture 2" descr="C:\Users\Mcligeyo\Documents\pictures 1000\2016-03-15 camera pictures 800(2)\camera pictures 800(2) 303.JPG"/>
          <p:cNvPicPr>
            <a:picLocks noGrp="1" noChangeAspect="1" noChangeArrowheads="1"/>
          </p:cNvPicPr>
          <p:nvPr>
            <p:ph idx="1"/>
          </p:nvPr>
        </p:nvPicPr>
        <p:blipFill>
          <a:blip r:embed="rId2" cstate="print"/>
          <a:srcRect/>
          <a:stretch>
            <a:fillRect/>
          </a:stretch>
        </p:blipFill>
        <p:spPr>
          <a:xfrm>
            <a:off x="1506538" y="2674938"/>
            <a:ext cx="6138862" cy="3451225"/>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C10FAB66-8CA0-47C0-B3D1-7D39AA33034C}" type="slidenum">
              <a:rPr lang="en-US" smtClean="0"/>
              <a:pPr>
                <a:defRPr/>
              </a:pPr>
              <a:t>37</a:t>
            </a:fld>
            <a:r>
              <a:rPr lang="en-US" smtClean="0"/>
              <a:t>	 Certified 		http://www.uonbi.ac.ke</a:t>
            </a:r>
            <a:endParaRPr lang="en-US"/>
          </a:p>
        </p:txBody>
      </p:sp>
      <p:pic>
        <p:nvPicPr>
          <p:cNvPr id="112644" name="Picture 2" descr="C:\Users\Mcligeyo\Documents\pictures 1000\2016-03-15 camera pictures 800(2)\camera pictures 800(2) 392.JPG"/>
          <p:cNvPicPr>
            <a:picLocks noGrp="1" noChangeAspect="1" noChangeArrowheads="1"/>
          </p:cNvPicPr>
          <p:nvPr>
            <p:ph idx="1"/>
          </p:nvPr>
        </p:nvPicPr>
        <p:blipFill>
          <a:blip r:embed="rId2" cstate="print"/>
          <a:srcRect/>
          <a:stretch>
            <a:fillRect/>
          </a:stretch>
        </p:blipFill>
        <p:spPr>
          <a:xfrm>
            <a:off x="1506538" y="2674938"/>
            <a:ext cx="6138862" cy="3451225"/>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1C2FFBE1-AE6F-4BF9-A9CA-3FA15C4CB74D}" type="slidenum">
              <a:rPr lang="en-US" smtClean="0"/>
              <a:pPr>
                <a:defRPr/>
              </a:pPr>
              <a:t>38</a:t>
            </a:fld>
            <a:r>
              <a:rPr lang="en-US" smtClean="0"/>
              <a:t>	 Certified 		http://www.uonbi.ac.ke</a:t>
            </a:r>
            <a:endParaRPr lang="en-US"/>
          </a:p>
        </p:txBody>
      </p:sp>
      <p:pic>
        <p:nvPicPr>
          <p:cNvPr id="199684" name="Picture 5" descr="C:\Users\Mcligeyo\Pictures\DPANA 10\20150131_185512.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178178"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pic>
        <p:nvPicPr>
          <p:cNvPr id="178179" name="Picture 3"/>
          <p:cNvPicPr>
            <a:picLocks noChangeArrowheads="1"/>
          </p:cNvPicPr>
          <p:nvPr/>
        </p:nvPicPr>
        <p:blipFill>
          <a:blip r:embed="rId2" cstate="print"/>
          <a:srcRect/>
          <a:stretch>
            <a:fillRect/>
          </a:stretch>
        </p:blipFill>
        <p:spPr bwMode="auto">
          <a:xfrm>
            <a:off x="1051471" y="915293"/>
            <a:ext cx="7323460" cy="3668986"/>
          </a:xfrm>
          <a:prstGeom prst="rect">
            <a:avLst/>
          </a:prstGeom>
          <a:noFill/>
          <a:ln w="12700" cap="flat">
            <a:noFill/>
            <a:miter lim="800000"/>
            <a:headEnd/>
            <a:tailEnd/>
          </a:ln>
        </p:spPr>
      </p:pic>
      <p:sp>
        <p:nvSpPr>
          <p:cNvPr id="178180" name="Rectangle 4"/>
          <p:cNvSpPr>
            <a:spLocks/>
          </p:cNvSpPr>
          <p:nvPr/>
        </p:nvSpPr>
        <p:spPr bwMode="auto">
          <a:xfrm>
            <a:off x="2673326" y="406301"/>
            <a:ext cx="3750255" cy="538609"/>
          </a:xfrm>
          <a:prstGeom prst="rect">
            <a:avLst/>
          </a:prstGeom>
          <a:noFill/>
          <a:ln w="12700" cap="flat">
            <a:noFill/>
            <a:miter lim="800000"/>
            <a:headEnd type="none" w="med" len="med"/>
            <a:tailEnd type="none" w="med" len="med"/>
          </a:ln>
        </p:spPr>
        <p:txBody>
          <a:bodyPr wrap="none" lIns="0" tIns="0" rIns="40638" bIns="0" anchor="ctr">
            <a:spAutoFit/>
          </a:bodyPr>
          <a:lstStyle/>
          <a:p>
            <a:pPr marL="40182"/>
            <a:r>
              <a:rPr lang="en-US" sz="3500" dirty="0">
                <a:solidFill>
                  <a:srgbClr val="FAFD00"/>
                </a:solidFill>
                <a:latin typeface="Times New Roman Bold" charset="0"/>
                <a:cs typeface="Times New Roman Bold" charset="0"/>
                <a:sym typeface="Times New Roman Bold" charset="0"/>
              </a:rPr>
              <a:t>ROADMAP TRIAL</a:t>
            </a:r>
          </a:p>
        </p:txBody>
      </p:sp>
      <p:sp>
        <p:nvSpPr>
          <p:cNvPr id="178181" name="Rectangle 5"/>
          <p:cNvSpPr>
            <a:spLocks/>
          </p:cNvSpPr>
          <p:nvPr/>
        </p:nvSpPr>
        <p:spPr bwMode="auto">
          <a:xfrm>
            <a:off x="4143375" y="6216179"/>
            <a:ext cx="1065674" cy="538609"/>
          </a:xfrm>
          <a:prstGeom prst="rect">
            <a:avLst/>
          </a:prstGeom>
          <a:noFill/>
          <a:ln w="12700" cap="flat">
            <a:noFill/>
            <a:miter lim="800000"/>
            <a:headEnd type="none" w="med" len="med"/>
            <a:tailEnd type="none" w="med" len="med"/>
          </a:ln>
        </p:spPr>
        <p:txBody>
          <a:bodyPr wrap="none" lIns="0" tIns="0" rIns="40638" bIns="0" anchor="ctr">
            <a:spAutoFit/>
          </a:bodyPr>
          <a:lstStyle/>
          <a:p>
            <a:pPr marL="40182"/>
            <a:r>
              <a:rPr lang="en-US" sz="3500" dirty="0">
                <a:latin typeface="Times New Roman Bold" charset="0"/>
                <a:cs typeface="Times New Roman Bold" charset="0"/>
                <a:sym typeface="Times New Roman Bold" charset="0"/>
              </a:rPr>
              <a:t>2011</a:t>
            </a:r>
          </a:p>
        </p:txBody>
      </p:sp>
      <p:pic>
        <p:nvPicPr>
          <p:cNvPr id="178182" name="Picture 6"/>
          <p:cNvPicPr>
            <a:picLocks noChangeArrowheads="1"/>
          </p:cNvPicPr>
          <p:nvPr/>
        </p:nvPicPr>
        <p:blipFill>
          <a:blip r:embed="rId3" cstate="print"/>
          <a:srcRect/>
          <a:stretch>
            <a:fillRect/>
          </a:stretch>
        </p:blipFill>
        <p:spPr bwMode="auto">
          <a:xfrm>
            <a:off x="982266" y="4509492"/>
            <a:ext cx="7304484" cy="1777008"/>
          </a:xfrm>
          <a:prstGeom prst="rect">
            <a:avLst/>
          </a:prstGeom>
          <a:noFill/>
          <a:ln w="25400" cap="flat">
            <a:noFill/>
            <a:round/>
            <a:headEnd/>
            <a:tailEnd/>
          </a:ln>
        </p:spPr>
      </p:pic>
      <p:pic>
        <p:nvPicPr>
          <p:cNvPr id="178183" name="Picture 7"/>
          <p:cNvPicPr>
            <a:picLocks noChangeArrowheads="1"/>
          </p:cNvPicPr>
          <p:nvPr/>
        </p:nvPicPr>
        <p:blipFill>
          <a:blip r:embed="rId4" cstate="print"/>
          <a:srcRect/>
          <a:stretch>
            <a:fillRect/>
          </a:stretch>
        </p:blipFill>
        <p:spPr bwMode="auto">
          <a:xfrm>
            <a:off x="5598914" y="6285385"/>
            <a:ext cx="3562945" cy="358303"/>
          </a:xfrm>
          <a:prstGeom prst="rect">
            <a:avLst/>
          </a:prstGeom>
          <a:noFill/>
          <a:ln w="25400" cap="flat">
            <a:noFill/>
            <a:round/>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1"/>
          <p:cNvSpPr>
            <a:spLocks noGrp="1"/>
          </p:cNvSpPr>
          <p:nvPr>
            <p:ph idx="1"/>
          </p:nvPr>
        </p:nvSpPr>
        <p:spPr>
          <a:xfrm>
            <a:off x="0" y="2674938"/>
            <a:ext cx="9144000" cy="3451225"/>
          </a:xfrm>
        </p:spPr>
        <p:txBody>
          <a:bodyPr>
            <a:normAutofit fontScale="92500"/>
          </a:bodyPr>
          <a:lstStyle/>
          <a:p>
            <a:pPr algn="ctr">
              <a:buFont typeface="Symbol" pitchFamily="18" charset="2"/>
              <a:buNone/>
            </a:pPr>
            <a:r>
              <a:rPr lang="en-US" b="1" smtClean="0">
                <a:latin typeface="Arial" charset="0"/>
                <a:cs typeface="Arial" charset="0"/>
              </a:rPr>
              <a:t>S. O. MCLIGEYO</a:t>
            </a:r>
          </a:p>
          <a:p>
            <a:pPr algn="ctr">
              <a:buFont typeface="Symbol" pitchFamily="18" charset="2"/>
              <a:buNone/>
            </a:pPr>
            <a:r>
              <a:rPr lang="en-US" b="1" smtClean="0">
                <a:latin typeface="Arial" charset="0"/>
                <a:cs typeface="Arial" charset="0"/>
              </a:rPr>
              <a:t>CHAIRMAN, KENYA RENAL ASSOCIATION</a:t>
            </a:r>
          </a:p>
          <a:p>
            <a:pPr algn="ctr">
              <a:buFont typeface="Symbol" pitchFamily="18" charset="2"/>
              <a:buNone/>
            </a:pPr>
            <a:r>
              <a:rPr lang="en-US" b="1" smtClean="0">
                <a:latin typeface="Arial" charset="0"/>
                <a:cs typeface="Arial" charset="0"/>
              </a:rPr>
              <a:t>PROFESSOR OF INTERNAL MEDICINE</a:t>
            </a:r>
          </a:p>
          <a:p>
            <a:pPr algn="ctr">
              <a:buFont typeface="Symbol" pitchFamily="18" charset="2"/>
              <a:buNone/>
            </a:pPr>
            <a:r>
              <a:rPr lang="en-US" b="1" smtClean="0">
                <a:latin typeface="Arial" charset="0"/>
                <a:cs typeface="Arial" charset="0"/>
              </a:rPr>
              <a:t>CONSULTANT PHYSICIAN AND NEPHROLOGIST</a:t>
            </a:r>
          </a:p>
          <a:p>
            <a:pPr algn="ctr">
              <a:buFont typeface="Symbol" pitchFamily="18" charset="2"/>
              <a:buNone/>
            </a:pPr>
            <a:r>
              <a:rPr lang="en-US" b="1" smtClean="0">
                <a:latin typeface="Arial" charset="0"/>
                <a:cs typeface="Arial" charset="0"/>
              </a:rPr>
              <a:t>DEPUTY DIRECTOR, GRADUATE SCHOOL, UON</a:t>
            </a:r>
            <a:endParaRPr lang="en-US" smtClean="0"/>
          </a:p>
        </p:txBody>
      </p:sp>
      <p:sp>
        <p:nvSpPr>
          <p:cNvPr id="119811" name="Title 2"/>
          <p:cNvSpPr>
            <a:spLocks noGrp="1"/>
          </p:cNvSpPr>
          <p:nvPr>
            <p:ph type="title"/>
          </p:nvPr>
        </p:nvSpPr>
        <p:spPr>
          <a:xfrm>
            <a:off x="1447800" y="304800"/>
            <a:ext cx="6324600" cy="1252538"/>
          </a:xfrm>
        </p:spPr>
        <p:txBody>
          <a:bodyPr/>
          <a:lstStyle/>
          <a:p>
            <a:r>
              <a:rPr lang="en-US" sz="2800" b="1" smtClean="0">
                <a:latin typeface="Arial" charset="0"/>
                <a:cs typeface="Arial" charset="0"/>
              </a:rPr>
              <a:t>THE EVOLUTION OF NEPHROLOGY SERVICES IN KENYA</a:t>
            </a:r>
            <a:endParaRPr lang="en-US" sz="2800"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AE2769D2-0B32-4D43-9B02-E5AB15E8756E}" type="slidenum">
              <a:rPr lang="en-US" smtClean="0"/>
              <a:pPr>
                <a:defRPr/>
              </a:pPr>
              <a:t>4</a:t>
            </a:fld>
            <a:r>
              <a:rPr lang="en-US" smtClean="0"/>
              <a:t>	 Certified 		http://www.uonbi.ac.ke</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266954" y="1936627"/>
            <a:ext cx="320423" cy="3170038"/>
            <a:chOff x="-17" y="0"/>
            <a:chExt cx="286" cy="2840"/>
          </a:xfrm>
        </p:grpSpPr>
        <p:sp>
          <p:nvSpPr>
            <p:cNvPr id="179201" name="Rectangle 1"/>
            <p:cNvSpPr>
              <a:spLocks/>
            </p:cNvSpPr>
            <p:nvPr/>
          </p:nvSpPr>
          <p:spPr bwMode="auto">
            <a:xfrm>
              <a:off x="92" y="2537"/>
              <a:ext cx="17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0</a:t>
              </a:r>
            </a:p>
          </p:txBody>
        </p:sp>
        <p:sp>
          <p:nvSpPr>
            <p:cNvPr id="179202" name="Rectangle 2"/>
            <p:cNvSpPr>
              <a:spLocks/>
            </p:cNvSpPr>
            <p:nvPr/>
          </p:nvSpPr>
          <p:spPr bwMode="auto">
            <a:xfrm>
              <a:off x="92" y="1901"/>
              <a:ext cx="17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5</a:t>
              </a:r>
            </a:p>
          </p:txBody>
        </p:sp>
        <p:sp>
          <p:nvSpPr>
            <p:cNvPr id="179203" name="Rectangle 3"/>
            <p:cNvSpPr>
              <a:spLocks/>
            </p:cNvSpPr>
            <p:nvPr/>
          </p:nvSpPr>
          <p:spPr bwMode="auto">
            <a:xfrm>
              <a:off x="-17" y="1270"/>
              <a:ext cx="286"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10</a:t>
              </a:r>
            </a:p>
          </p:txBody>
        </p:sp>
        <p:sp>
          <p:nvSpPr>
            <p:cNvPr id="179204" name="Rectangle 4"/>
            <p:cNvSpPr>
              <a:spLocks/>
            </p:cNvSpPr>
            <p:nvPr/>
          </p:nvSpPr>
          <p:spPr bwMode="auto">
            <a:xfrm>
              <a:off x="-17" y="634"/>
              <a:ext cx="286"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15</a:t>
              </a:r>
            </a:p>
          </p:txBody>
        </p:sp>
        <p:sp>
          <p:nvSpPr>
            <p:cNvPr id="179205" name="Rectangle 5"/>
            <p:cNvSpPr>
              <a:spLocks/>
            </p:cNvSpPr>
            <p:nvPr/>
          </p:nvSpPr>
          <p:spPr bwMode="auto">
            <a:xfrm>
              <a:off x="-17" y="0"/>
              <a:ext cx="286"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20</a:t>
              </a:r>
            </a:p>
          </p:txBody>
        </p:sp>
      </p:grpSp>
      <p:sp>
        <p:nvSpPr>
          <p:cNvPr id="179207" name="Rectangle 7"/>
          <p:cNvSpPr>
            <a:spLocks/>
          </p:cNvSpPr>
          <p:nvPr/>
        </p:nvSpPr>
        <p:spPr bwMode="auto">
          <a:xfrm>
            <a:off x="2350741" y="5038576"/>
            <a:ext cx="175927"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0</a:t>
            </a:r>
          </a:p>
        </p:txBody>
      </p:sp>
      <p:sp>
        <p:nvSpPr>
          <p:cNvPr id="179208" name="Rectangle 8"/>
          <p:cNvSpPr>
            <a:spLocks/>
          </p:cNvSpPr>
          <p:nvPr/>
        </p:nvSpPr>
        <p:spPr bwMode="auto">
          <a:xfrm>
            <a:off x="3096370" y="5038576"/>
            <a:ext cx="175927"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3</a:t>
            </a:r>
          </a:p>
        </p:txBody>
      </p:sp>
      <p:sp>
        <p:nvSpPr>
          <p:cNvPr id="179209" name="Rectangle 9"/>
          <p:cNvSpPr>
            <a:spLocks/>
          </p:cNvSpPr>
          <p:nvPr/>
        </p:nvSpPr>
        <p:spPr bwMode="auto">
          <a:xfrm>
            <a:off x="3810745" y="5038576"/>
            <a:ext cx="175927"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6</a:t>
            </a:r>
          </a:p>
        </p:txBody>
      </p:sp>
      <p:sp>
        <p:nvSpPr>
          <p:cNvPr id="179210" name="Rectangle 10"/>
          <p:cNvSpPr>
            <a:spLocks/>
          </p:cNvSpPr>
          <p:nvPr/>
        </p:nvSpPr>
        <p:spPr bwMode="auto">
          <a:xfrm>
            <a:off x="5264051" y="5038576"/>
            <a:ext cx="297756"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12</a:t>
            </a:r>
          </a:p>
        </p:txBody>
      </p:sp>
      <p:sp>
        <p:nvSpPr>
          <p:cNvPr id="179211" name="Rectangle 11"/>
          <p:cNvSpPr>
            <a:spLocks/>
          </p:cNvSpPr>
          <p:nvPr/>
        </p:nvSpPr>
        <p:spPr bwMode="auto">
          <a:xfrm>
            <a:off x="6754193" y="5038576"/>
            <a:ext cx="297756"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18</a:t>
            </a:r>
          </a:p>
        </p:txBody>
      </p:sp>
      <p:sp>
        <p:nvSpPr>
          <p:cNvPr id="179212" name="Rectangle 12"/>
          <p:cNvSpPr>
            <a:spLocks/>
          </p:cNvSpPr>
          <p:nvPr/>
        </p:nvSpPr>
        <p:spPr bwMode="auto">
          <a:xfrm>
            <a:off x="7802315" y="5038576"/>
            <a:ext cx="297756"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22</a:t>
            </a:r>
          </a:p>
        </p:txBody>
      </p:sp>
      <p:sp>
        <p:nvSpPr>
          <p:cNvPr id="179213" name="Rectangle 13"/>
          <p:cNvSpPr>
            <a:spLocks/>
          </p:cNvSpPr>
          <p:nvPr/>
        </p:nvSpPr>
        <p:spPr bwMode="auto">
          <a:xfrm>
            <a:off x="8300145" y="5038576"/>
            <a:ext cx="297756" cy="315709"/>
          </a:xfrm>
          <a:prstGeom prst="rect">
            <a:avLst/>
          </a:prstGeom>
          <a:noFill/>
          <a:ln w="12700" cap="flat">
            <a:noFill/>
            <a:miter lim="800000"/>
            <a:headEnd type="none" w="med" len="med"/>
            <a:tailEnd type="none" w="med" len="med"/>
          </a:ln>
        </p:spPr>
        <p:txBody>
          <a:bodyPr wrap="none" lIns="26788" tIns="26788" rIns="26788" bIns="26788">
            <a:spAutoFit/>
          </a:bodyPr>
          <a:lstStyle/>
          <a:p>
            <a:pPr algn="just">
              <a:spcBef>
                <a:spcPts val="642"/>
              </a:spcBef>
            </a:pPr>
            <a:r>
              <a:rPr lang="en-US" sz="1700" dirty="0">
                <a:latin typeface="Arial" charset="0"/>
                <a:cs typeface="Arial" charset="0"/>
                <a:sym typeface="Arial" charset="0"/>
              </a:rPr>
              <a:t>24</a:t>
            </a:r>
          </a:p>
        </p:txBody>
      </p:sp>
      <p:grpSp>
        <p:nvGrpSpPr>
          <p:cNvPr id="3" name="Group 28"/>
          <p:cNvGrpSpPr>
            <a:grpSpLocks/>
          </p:cNvGrpSpPr>
          <p:nvPr/>
        </p:nvGrpSpPr>
        <p:grpSpPr bwMode="auto">
          <a:xfrm>
            <a:off x="2411016" y="2109639"/>
            <a:ext cx="6064374" cy="2915543"/>
            <a:chOff x="0" y="0"/>
            <a:chExt cx="5433" cy="2612"/>
          </a:xfrm>
        </p:grpSpPr>
        <p:sp>
          <p:nvSpPr>
            <p:cNvPr id="179214" name="Line 14"/>
            <p:cNvSpPr>
              <a:spLocks noChangeShapeType="1"/>
            </p:cNvSpPr>
            <p:nvPr/>
          </p:nvSpPr>
          <p:spPr bwMode="auto">
            <a:xfrm>
              <a:off x="50" y="0"/>
              <a:ext cx="1" cy="2538"/>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15" name="Line 15"/>
            <p:cNvSpPr>
              <a:spLocks noChangeShapeType="1"/>
            </p:cNvSpPr>
            <p:nvPr/>
          </p:nvSpPr>
          <p:spPr bwMode="auto">
            <a:xfrm>
              <a:off x="0" y="2538"/>
              <a:ext cx="5433"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16" name="Line 16"/>
            <p:cNvSpPr>
              <a:spLocks noChangeShapeType="1"/>
            </p:cNvSpPr>
            <p:nvPr/>
          </p:nvSpPr>
          <p:spPr bwMode="auto">
            <a:xfrm>
              <a:off x="50"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17" name="Line 17"/>
            <p:cNvSpPr>
              <a:spLocks noChangeShapeType="1"/>
            </p:cNvSpPr>
            <p:nvPr/>
          </p:nvSpPr>
          <p:spPr bwMode="auto">
            <a:xfrm>
              <a:off x="726"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18" name="Line 18"/>
            <p:cNvSpPr>
              <a:spLocks noChangeShapeType="1"/>
            </p:cNvSpPr>
            <p:nvPr/>
          </p:nvSpPr>
          <p:spPr bwMode="auto">
            <a:xfrm>
              <a:off x="1395"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19" name="Line 19"/>
            <p:cNvSpPr>
              <a:spLocks noChangeShapeType="1"/>
            </p:cNvSpPr>
            <p:nvPr/>
          </p:nvSpPr>
          <p:spPr bwMode="auto">
            <a:xfrm>
              <a:off x="2742"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0" name="Line 20"/>
            <p:cNvSpPr>
              <a:spLocks noChangeShapeType="1"/>
            </p:cNvSpPr>
            <p:nvPr/>
          </p:nvSpPr>
          <p:spPr bwMode="auto">
            <a:xfrm>
              <a:off x="4080"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1" name="Line 21"/>
            <p:cNvSpPr>
              <a:spLocks noChangeShapeType="1"/>
            </p:cNvSpPr>
            <p:nvPr/>
          </p:nvSpPr>
          <p:spPr bwMode="auto">
            <a:xfrm>
              <a:off x="4977"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2" name="Line 22"/>
            <p:cNvSpPr>
              <a:spLocks noChangeShapeType="1"/>
            </p:cNvSpPr>
            <p:nvPr/>
          </p:nvSpPr>
          <p:spPr bwMode="auto">
            <a:xfrm>
              <a:off x="5425" y="2538"/>
              <a:ext cx="1" cy="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3" name="Line 23"/>
            <p:cNvSpPr>
              <a:spLocks noChangeShapeType="1"/>
            </p:cNvSpPr>
            <p:nvPr/>
          </p:nvSpPr>
          <p:spPr bwMode="auto">
            <a:xfrm flipH="1">
              <a:off x="1" y="2538"/>
              <a:ext cx="49"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4" name="Line 24"/>
            <p:cNvSpPr>
              <a:spLocks noChangeShapeType="1"/>
            </p:cNvSpPr>
            <p:nvPr/>
          </p:nvSpPr>
          <p:spPr bwMode="auto">
            <a:xfrm flipH="1">
              <a:off x="1" y="1904"/>
              <a:ext cx="49"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5" name="Line 25"/>
            <p:cNvSpPr>
              <a:spLocks noChangeShapeType="1"/>
            </p:cNvSpPr>
            <p:nvPr/>
          </p:nvSpPr>
          <p:spPr bwMode="auto">
            <a:xfrm flipH="1">
              <a:off x="1" y="1243"/>
              <a:ext cx="49"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6" name="Line 26"/>
            <p:cNvSpPr>
              <a:spLocks noChangeShapeType="1"/>
            </p:cNvSpPr>
            <p:nvPr/>
          </p:nvSpPr>
          <p:spPr bwMode="auto">
            <a:xfrm flipH="1">
              <a:off x="1" y="617"/>
              <a:ext cx="49"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79227" name="Line 27"/>
            <p:cNvSpPr>
              <a:spLocks noChangeShapeType="1"/>
            </p:cNvSpPr>
            <p:nvPr/>
          </p:nvSpPr>
          <p:spPr bwMode="auto">
            <a:xfrm flipH="1">
              <a:off x="1" y="1"/>
              <a:ext cx="49"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sp>
        <p:nvSpPr>
          <p:cNvPr id="179229" name="Freeform 29"/>
          <p:cNvSpPr>
            <a:spLocks/>
          </p:cNvSpPr>
          <p:nvPr/>
        </p:nvSpPr>
        <p:spPr bwMode="auto">
          <a:xfrm>
            <a:off x="2466826" y="3320728"/>
            <a:ext cx="5959451" cy="1616273"/>
          </a:xfrm>
          <a:custGeom>
            <a:avLst/>
            <a:gdLst/>
            <a:ahLst/>
            <a:cxnLst>
              <a:cxn ang="0">
                <a:pos x="0" y="21600"/>
              </a:cxn>
              <a:cxn ang="0">
                <a:pos x="2397" y="21459"/>
              </a:cxn>
              <a:cxn ang="0">
                <a:pos x="2568" y="20098"/>
              </a:cxn>
              <a:cxn ang="0">
                <a:pos x="2740" y="18171"/>
              </a:cxn>
              <a:cxn ang="0">
                <a:pos x="2770" y="16651"/>
              </a:cxn>
              <a:cxn ang="0">
                <a:pos x="2841" y="14865"/>
              </a:cxn>
              <a:cxn ang="0">
                <a:pos x="10404" y="14318"/>
              </a:cxn>
              <a:cxn ang="0">
                <a:pos x="10404" y="13080"/>
              </a:cxn>
              <a:cxn ang="0">
                <a:pos x="10919" y="13080"/>
              </a:cxn>
              <a:cxn ang="0">
                <a:pos x="11156" y="12249"/>
              </a:cxn>
              <a:cxn ang="0">
                <a:pos x="11262" y="11012"/>
              </a:cxn>
              <a:cxn ang="0">
                <a:pos x="15404" y="11012"/>
              </a:cxn>
              <a:cxn ang="0">
                <a:pos x="15404" y="10181"/>
              </a:cxn>
              <a:cxn ang="0">
                <a:pos x="15883" y="10181"/>
              </a:cxn>
              <a:cxn ang="0">
                <a:pos x="15914" y="9227"/>
              </a:cxn>
              <a:cxn ang="0">
                <a:pos x="16086" y="7707"/>
              </a:cxn>
              <a:cxn ang="0">
                <a:pos x="16292" y="6187"/>
              </a:cxn>
              <a:cxn ang="0">
                <a:pos x="17251" y="6469"/>
              </a:cxn>
              <a:cxn ang="0">
                <a:pos x="17286" y="5232"/>
              </a:cxn>
              <a:cxn ang="0">
                <a:pos x="20778" y="5232"/>
              </a:cxn>
              <a:cxn ang="0">
                <a:pos x="20844" y="3853"/>
              </a:cxn>
              <a:cxn ang="0">
                <a:pos x="21459" y="3995"/>
              </a:cxn>
              <a:cxn ang="0">
                <a:pos x="21494" y="1927"/>
              </a:cxn>
              <a:cxn ang="0">
                <a:pos x="21600" y="0"/>
              </a:cxn>
            </a:cxnLst>
            <a:rect l="0" t="0" r="r" b="b"/>
            <a:pathLst>
              <a:path w="21600" h="21600">
                <a:moveTo>
                  <a:pt x="0" y="21600"/>
                </a:moveTo>
                <a:lnTo>
                  <a:pt x="2397" y="21459"/>
                </a:lnTo>
                <a:lnTo>
                  <a:pt x="2568" y="20098"/>
                </a:lnTo>
                <a:lnTo>
                  <a:pt x="2740" y="18171"/>
                </a:lnTo>
                <a:lnTo>
                  <a:pt x="2770" y="16651"/>
                </a:lnTo>
                <a:lnTo>
                  <a:pt x="2841" y="14865"/>
                </a:lnTo>
                <a:lnTo>
                  <a:pt x="10404" y="14318"/>
                </a:lnTo>
                <a:lnTo>
                  <a:pt x="10404" y="13080"/>
                </a:lnTo>
                <a:lnTo>
                  <a:pt x="10919" y="13080"/>
                </a:lnTo>
                <a:lnTo>
                  <a:pt x="11156" y="12249"/>
                </a:lnTo>
                <a:lnTo>
                  <a:pt x="11262" y="11012"/>
                </a:lnTo>
                <a:lnTo>
                  <a:pt x="15404" y="11012"/>
                </a:lnTo>
                <a:lnTo>
                  <a:pt x="15404" y="10181"/>
                </a:lnTo>
                <a:lnTo>
                  <a:pt x="15883" y="10181"/>
                </a:lnTo>
                <a:lnTo>
                  <a:pt x="15914" y="9227"/>
                </a:lnTo>
                <a:lnTo>
                  <a:pt x="16086" y="7707"/>
                </a:lnTo>
                <a:lnTo>
                  <a:pt x="16292" y="6187"/>
                </a:lnTo>
                <a:lnTo>
                  <a:pt x="17251" y="6469"/>
                </a:lnTo>
                <a:lnTo>
                  <a:pt x="17286" y="5232"/>
                </a:lnTo>
                <a:lnTo>
                  <a:pt x="20778" y="5232"/>
                </a:lnTo>
                <a:lnTo>
                  <a:pt x="20844" y="3853"/>
                </a:lnTo>
                <a:lnTo>
                  <a:pt x="21459" y="3995"/>
                </a:lnTo>
                <a:lnTo>
                  <a:pt x="21494" y="1927"/>
                </a:lnTo>
                <a:lnTo>
                  <a:pt x="21600" y="0"/>
                </a:lnTo>
              </a:path>
            </a:pathLst>
          </a:custGeom>
          <a:noFill/>
          <a:ln w="38100" cap="flat">
            <a:solidFill>
              <a:srgbClr val="FF66FF"/>
            </a:solidFill>
            <a:prstDash val="solid"/>
            <a:round/>
            <a:headEnd type="none" w="med" len="med"/>
            <a:tailEnd type="none" w="med" len="med"/>
          </a:ln>
        </p:spPr>
        <p:txBody>
          <a:bodyPr lIns="0" tIns="0" rIns="0" bIns="0"/>
          <a:lstStyle/>
          <a:p>
            <a:endParaRPr lang="en-US"/>
          </a:p>
        </p:txBody>
      </p:sp>
      <p:sp>
        <p:nvSpPr>
          <p:cNvPr id="179230" name="Freeform 30"/>
          <p:cNvSpPr>
            <a:spLocks/>
          </p:cNvSpPr>
          <p:nvPr/>
        </p:nvSpPr>
        <p:spPr bwMode="auto">
          <a:xfrm>
            <a:off x="2456781" y="2519288"/>
            <a:ext cx="5922615" cy="2414364"/>
          </a:xfrm>
          <a:custGeom>
            <a:avLst/>
            <a:gdLst/>
            <a:ahLst/>
            <a:cxnLst>
              <a:cxn ang="0">
                <a:pos x="0" y="21600"/>
              </a:cxn>
              <a:cxn ang="0">
                <a:pos x="2376" y="21600"/>
              </a:cxn>
              <a:cxn ang="0">
                <a:pos x="2447" y="20962"/>
              </a:cxn>
              <a:cxn ang="0">
                <a:pos x="2620" y="19486"/>
              </a:cxn>
              <a:cxn ang="0">
                <a:pos x="2620" y="18199"/>
              </a:cxn>
              <a:cxn ang="0">
                <a:pos x="2757" y="16085"/>
              </a:cxn>
              <a:cxn ang="0">
                <a:pos x="2823" y="15258"/>
              </a:cxn>
              <a:cxn ang="0">
                <a:pos x="2965" y="14892"/>
              </a:cxn>
              <a:cxn ang="0">
                <a:pos x="3031" y="14337"/>
              </a:cxn>
              <a:cxn ang="0">
                <a:pos x="3447" y="14431"/>
              </a:cxn>
              <a:cxn ang="0">
                <a:pos x="3514" y="13699"/>
              </a:cxn>
              <a:cxn ang="0">
                <a:pos x="3823" y="13699"/>
              </a:cxn>
              <a:cxn ang="0">
                <a:pos x="3894" y="13050"/>
              </a:cxn>
              <a:cxn ang="0">
                <a:pos x="5545" y="12955"/>
              </a:cxn>
              <a:cxn ang="0">
                <a:pos x="5545" y="12223"/>
              </a:cxn>
              <a:cxn ang="0">
                <a:pos x="10094" y="12318"/>
              </a:cxn>
              <a:cxn ang="0">
                <a:pos x="10130" y="11396"/>
              </a:cxn>
              <a:cxn ang="0">
                <a:pos x="10678" y="11396"/>
              </a:cxn>
              <a:cxn ang="0">
                <a:pos x="10749" y="10841"/>
              </a:cxn>
              <a:cxn ang="0">
                <a:pos x="10988" y="10841"/>
              </a:cxn>
              <a:cxn ang="0">
                <a:pos x="11023" y="9377"/>
              </a:cxn>
              <a:cxn ang="0">
                <a:pos x="11333" y="9105"/>
              </a:cxn>
              <a:cxn ang="0">
                <a:pos x="11404" y="7724"/>
              </a:cxn>
              <a:cxn ang="0">
                <a:pos x="15949" y="7724"/>
              </a:cxn>
              <a:cxn ang="0">
                <a:pos x="15949" y="6897"/>
              </a:cxn>
              <a:cxn ang="0">
                <a:pos x="16223" y="6897"/>
              </a:cxn>
              <a:cxn ang="0">
                <a:pos x="16223" y="6153"/>
              </a:cxn>
              <a:cxn ang="0">
                <a:pos x="16467" y="6153"/>
              </a:cxn>
              <a:cxn ang="0">
                <a:pos x="16467" y="5326"/>
              </a:cxn>
              <a:cxn ang="0">
                <a:pos x="16604" y="4783"/>
              </a:cxn>
              <a:cxn ang="0">
                <a:pos x="16741" y="3767"/>
              </a:cxn>
              <a:cxn ang="0">
                <a:pos x="16776" y="3130"/>
              </a:cxn>
              <a:cxn ang="0">
                <a:pos x="17015" y="3130"/>
              </a:cxn>
              <a:cxn ang="0">
                <a:pos x="17122" y="2386"/>
              </a:cxn>
              <a:cxn ang="0">
                <a:pos x="21494" y="2386"/>
              </a:cxn>
              <a:cxn ang="0">
                <a:pos x="21494" y="1287"/>
              </a:cxn>
              <a:cxn ang="0">
                <a:pos x="21600" y="0"/>
              </a:cxn>
            </a:cxnLst>
            <a:rect l="0" t="0" r="r" b="b"/>
            <a:pathLst>
              <a:path w="21600" h="21600">
                <a:moveTo>
                  <a:pt x="0" y="21600"/>
                </a:moveTo>
                <a:lnTo>
                  <a:pt x="2376" y="21600"/>
                </a:lnTo>
                <a:lnTo>
                  <a:pt x="2447" y="20962"/>
                </a:lnTo>
                <a:lnTo>
                  <a:pt x="2620" y="19486"/>
                </a:lnTo>
                <a:lnTo>
                  <a:pt x="2620" y="18199"/>
                </a:lnTo>
                <a:lnTo>
                  <a:pt x="2757" y="16085"/>
                </a:lnTo>
                <a:lnTo>
                  <a:pt x="2823" y="15258"/>
                </a:lnTo>
                <a:lnTo>
                  <a:pt x="2965" y="14892"/>
                </a:lnTo>
                <a:lnTo>
                  <a:pt x="3031" y="14337"/>
                </a:lnTo>
                <a:lnTo>
                  <a:pt x="3447" y="14431"/>
                </a:lnTo>
                <a:lnTo>
                  <a:pt x="3514" y="13699"/>
                </a:lnTo>
                <a:lnTo>
                  <a:pt x="3823" y="13699"/>
                </a:lnTo>
                <a:lnTo>
                  <a:pt x="3894" y="13050"/>
                </a:lnTo>
                <a:lnTo>
                  <a:pt x="5545" y="12955"/>
                </a:lnTo>
                <a:lnTo>
                  <a:pt x="5545" y="12223"/>
                </a:lnTo>
                <a:lnTo>
                  <a:pt x="10094" y="12318"/>
                </a:lnTo>
                <a:lnTo>
                  <a:pt x="10130" y="11396"/>
                </a:lnTo>
                <a:lnTo>
                  <a:pt x="10678" y="11396"/>
                </a:lnTo>
                <a:lnTo>
                  <a:pt x="10749" y="10841"/>
                </a:lnTo>
                <a:lnTo>
                  <a:pt x="10988" y="10841"/>
                </a:lnTo>
                <a:lnTo>
                  <a:pt x="11023" y="9377"/>
                </a:lnTo>
                <a:lnTo>
                  <a:pt x="11333" y="9105"/>
                </a:lnTo>
                <a:lnTo>
                  <a:pt x="11404" y="7724"/>
                </a:lnTo>
                <a:lnTo>
                  <a:pt x="15949" y="7724"/>
                </a:lnTo>
                <a:lnTo>
                  <a:pt x="15949" y="6897"/>
                </a:lnTo>
                <a:lnTo>
                  <a:pt x="16223" y="6897"/>
                </a:lnTo>
                <a:lnTo>
                  <a:pt x="16223" y="6153"/>
                </a:lnTo>
                <a:lnTo>
                  <a:pt x="16467" y="6153"/>
                </a:lnTo>
                <a:lnTo>
                  <a:pt x="16467" y="5326"/>
                </a:lnTo>
                <a:lnTo>
                  <a:pt x="16604" y="4783"/>
                </a:lnTo>
                <a:lnTo>
                  <a:pt x="16741" y="3767"/>
                </a:lnTo>
                <a:lnTo>
                  <a:pt x="16776" y="3130"/>
                </a:lnTo>
                <a:lnTo>
                  <a:pt x="17015" y="3130"/>
                </a:lnTo>
                <a:lnTo>
                  <a:pt x="17122" y="2386"/>
                </a:lnTo>
                <a:lnTo>
                  <a:pt x="21494" y="2386"/>
                </a:lnTo>
                <a:lnTo>
                  <a:pt x="21494" y="1287"/>
                </a:lnTo>
                <a:lnTo>
                  <a:pt x="21600" y="0"/>
                </a:lnTo>
              </a:path>
            </a:pathLst>
          </a:cu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179231" name="Freeform 31"/>
          <p:cNvSpPr>
            <a:spLocks/>
          </p:cNvSpPr>
          <p:nvPr/>
        </p:nvSpPr>
        <p:spPr bwMode="auto">
          <a:xfrm>
            <a:off x="2466826" y="4196953"/>
            <a:ext cx="5951637" cy="732234"/>
          </a:xfrm>
          <a:custGeom>
            <a:avLst/>
            <a:gdLst/>
            <a:ahLst/>
            <a:cxnLst>
              <a:cxn ang="0">
                <a:pos x="0" y="21600"/>
              </a:cxn>
              <a:cxn ang="0">
                <a:pos x="2365" y="21600"/>
              </a:cxn>
              <a:cxn ang="0">
                <a:pos x="2572" y="20710"/>
              </a:cxn>
              <a:cxn ang="0">
                <a:pos x="2775" y="17690"/>
              </a:cxn>
              <a:cxn ang="0">
                <a:pos x="2982" y="17690"/>
              </a:cxn>
              <a:cxn ang="0">
                <a:pos x="10047" y="17690"/>
              </a:cxn>
              <a:cxn ang="0">
                <a:pos x="10219" y="16181"/>
              </a:cxn>
              <a:cxn ang="0">
                <a:pos x="10456" y="15290"/>
              </a:cxn>
              <a:cxn ang="0">
                <a:pos x="10628" y="13161"/>
              </a:cxn>
              <a:cxn ang="0">
                <a:pos x="11174" y="12581"/>
              </a:cxn>
              <a:cxn ang="0">
                <a:pos x="11280" y="10452"/>
              </a:cxn>
              <a:cxn ang="0">
                <a:pos x="11624" y="10452"/>
              </a:cxn>
              <a:cxn ang="0">
                <a:pos x="16046" y="10452"/>
              </a:cxn>
              <a:cxn ang="0">
                <a:pos x="16046" y="6852"/>
              </a:cxn>
              <a:cxn ang="0">
                <a:pos x="16248" y="4723"/>
              </a:cxn>
              <a:cxn ang="0">
                <a:pos x="16491" y="4413"/>
              </a:cxn>
              <a:cxn ang="0">
                <a:pos x="16526" y="2323"/>
              </a:cxn>
              <a:cxn ang="0">
                <a:pos x="21600" y="2323"/>
              </a:cxn>
              <a:cxn ang="0">
                <a:pos x="21530" y="0"/>
              </a:cxn>
            </a:cxnLst>
            <a:rect l="0" t="0" r="r" b="b"/>
            <a:pathLst>
              <a:path w="21600" h="21600">
                <a:moveTo>
                  <a:pt x="0" y="21600"/>
                </a:moveTo>
                <a:lnTo>
                  <a:pt x="2365" y="21600"/>
                </a:lnTo>
                <a:lnTo>
                  <a:pt x="2572" y="20710"/>
                </a:lnTo>
                <a:lnTo>
                  <a:pt x="2775" y="17690"/>
                </a:lnTo>
                <a:lnTo>
                  <a:pt x="2982" y="17690"/>
                </a:lnTo>
                <a:lnTo>
                  <a:pt x="10047" y="17690"/>
                </a:lnTo>
                <a:lnTo>
                  <a:pt x="10219" y="16181"/>
                </a:lnTo>
                <a:lnTo>
                  <a:pt x="10456" y="15290"/>
                </a:lnTo>
                <a:lnTo>
                  <a:pt x="10628" y="13161"/>
                </a:lnTo>
                <a:lnTo>
                  <a:pt x="11174" y="12581"/>
                </a:lnTo>
                <a:lnTo>
                  <a:pt x="11280" y="10452"/>
                </a:lnTo>
                <a:lnTo>
                  <a:pt x="11624" y="10452"/>
                </a:lnTo>
                <a:lnTo>
                  <a:pt x="16046" y="10452"/>
                </a:lnTo>
                <a:lnTo>
                  <a:pt x="16046" y="6852"/>
                </a:lnTo>
                <a:lnTo>
                  <a:pt x="16248" y="4723"/>
                </a:lnTo>
                <a:lnTo>
                  <a:pt x="16491" y="4413"/>
                </a:lnTo>
                <a:lnTo>
                  <a:pt x="16526" y="2323"/>
                </a:lnTo>
                <a:lnTo>
                  <a:pt x="21600" y="2323"/>
                </a:lnTo>
                <a:lnTo>
                  <a:pt x="21530" y="0"/>
                </a:lnTo>
              </a:path>
            </a:pathLst>
          </a:custGeom>
          <a:noFill/>
          <a:ln w="38100" cap="flat">
            <a:solidFill>
              <a:srgbClr val="FFFF99"/>
            </a:solidFill>
            <a:prstDash val="solid"/>
            <a:round/>
            <a:headEnd type="none" w="med" len="med"/>
            <a:tailEnd type="none" w="med" len="med"/>
          </a:ln>
        </p:spPr>
        <p:txBody>
          <a:bodyPr lIns="0" tIns="0" rIns="0" bIns="0"/>
          <a:lstStyle/>
          <a:p>
            <a:endParaRPr lang="en-US"/>
          </a:p>
        </p:txBody>
      </p:sp>
      <p:sp>
        <p:nvSpPr>
          <p:cNvPr id="179232" name="Rectangle 32"/>
          <p:cNvSpPr>
            <a:spLocks/>
          </p:cNvSpPr>
          <p:nvPr/>
        </p:nvSpPr>
        <p:spPr bwMode="auto">
          <a:xfrm>
            <a:off x="2427759" y="5265167"/>
            <a:ext cx="6222876" cy="294680"/>
          </a:xfrm>
          <a:prstGeom prst="rect">
            <a:avLst/>
          </a:prstGeom>
          <a:noFill/>
          <a:ln w="12700" cap="flat">
            <a:noFill/>
            <a:miter lim="800000"/>
            <a:headEnd type="none" w="med" len="med"/>
            <a:tailEnd type="none" w="med" len="med"/>
          </a:ln>
        </p:spPr>
        <p:txBody>
          <a:bodyPr lIns="26788" tIns="26788" rIns="26788" bIns="26788"/>
          <a:lstStyle/>
          <a:p>
            <a:pPr algn="ctr">
              <a:spcBef>
                <a:spcPts val="642"/>
              </a:spcBef>
            </a:pPr>
            <a:r>
              <a:rPr lang="en-US" sz="1700" dirty="0">
                <a:latin typeface="Arial" charset="0"/>
                <a:cs typeface="Arial" charset="0"/>
                <a:sym typeface="Arial" charset="0"/>
              </a:rPr>
              <a:t>Follow-up (mo)</a:t>
            </a:r>
          </a:p>
        </p:txBody>
      </p:sp>
      <p:sp>
        <p:nvSpPr>
          <p:cNvPr id="179233" name="Rectangle 33"/>
          <p:cNvSpPr>
            <a:spLocks/>
          </p:cNvSpPr>
          <p:nvPr/>
        </p:nvSpPr>
        <p:spPr bwMode="auto">
          <a:xfrm>
            <a:off x="597174" y="2820665"/>
            <a:ext cx="1554881" cy="544711"/>
          </a:xfrm>
          <a:prstGeom prst="rect">
            <a:avLst/>
          </a:prstGeom>
          <a:noFill/>
          <a:ln w="12700" cap="flat">
            <a:noFill/>
            <a:miter lim="800000"/>
            <a:headEnd type="none" w="med" len="med"/>
            <a:tailEnd type="none" w="med" len="med"/>
          </a:ln>
        </p:spPr>
        <p:txBody>
          <a:bodyPr lIns="26788" tIns="26788" rIns="26788" bIns="26788"/>
          <a:lstStyle/>
          <a:p>
            <a:pPr algn="ctr"/>
            <a:r>
              <a:rPr lang="en-US" sz="1700" dirty="0">
                <a:latin typeface="Arial" charset="0"/>
                <a:cs typeface="Arial" charset="0"/>
                <a:sym typeface="Arial" charset="0"/>
              </a:rPr>
              <a:t>Subjects</a:t>
            </a:r>
          </a:p>
          <a:p>
            <a:pPr algn="ctr"/>
            <a:r>
              <a:rPr lang="en-US" sz="1700" dirty="0">
                <a:latin typeface="Arial" charset="0"/>
                <a:cs typeface="Arial" charset="0"/>
                <a:sym typeface="Arial" charset="0"/>
              </a:rPr>
              <a:t>(%)</a:t>
            </a:r>
          </a:p>
        </p:txBody>
      </p:sp>
      <p:sp>
        <p:nvSpPr>
          <p:cNvPr id="179234" name="Rectangle 34"/>
          <p:cNvSpPr>
            <a:spLocks/>
          </p:cNvSpPr>
          <p:nvPr/>
        </p:nvSpPr>
        <p:spPr bwMode="auto">
          <a:xfrm>
            <a:off x="3128739" y="2076152"/>
            <a:ext cx="2071688" cy="794742"/>
          </a:xfrm>
          <a:prstGeom prst="rect">
            <a:avLst/>
          </a:prstGeom>
          <a:noFill/>
          <a:ln w="12700" cap="flat">
            <a:noFill/>
            <a:miter lim="800000"/>
            <a:headEnd type="none" w="med" len="med"/>
            <a:tailEnd type="none" w="med" len="med"/>
          </a:ln>
        </p:spPr>
        <p:txBody>
          <a:bodyPr lIns="26788" tIns="26788" rIns="26788" bIns="26788"/>
          <a:lstStyle/>
          <a:p>
            <a:r>
              <a:rPr lang="en-US" sz="1700" dirty="0">
                <a:latin typeface="Arial" charset="0"/>
                <a:cs typeface="Arial" charset="0"/>
                <a:sym typeface="Arial" charset="0"/>
              </a:rPr>
              <a:t>Control</a:t>
            </a:r>
          </a:p>
          <a:p>
            <a:r>
              <a:rPr lang="en-US" sz="1700" dirty="0" err="1">
                <a:latin typeface="Arial" charset="0"/>
                <a:cs typeface="Arial" charset="0"/>
                <a:sym typeface="Arial" charset="0"/>
              </a:rPr>
              <a:t>Irbesartan</a:t>
            </a:r>
            <a:r>
              <a:rPr lang="en-US" sz="1700" dirty="0">
                <a:latin typeface="Arial" charset="0"/>
                <a:cs typeface="Arial" charset="0"/>
                <a:sym typeface="Arial" charset="0"/>
              </a:rPr>
              <a:t> 150 mg</a:t>
            </a:r>
          </a:p>
          <a:p>
            <a:r>
              <a:rPr lang="en-US" sz="1700" dirty="0" err="1">
                <a:latin typeface="Arial" charset="0"/>
                <a:cs typeface="Arial" charset="0"/>
                <a:sym typeface="Arial" charset="0"/>
              </a:rPr>
              <a:t>Irbesartan</a:t>
            </a:r>
            <a:r>
              <a:rPr lang="en-US" sz="1700" dirty="0">
                <a:latin typeface="Arial" charset="0"/>
                <a:cs typeface="Arial" charset="0"/>
                <a:sym typeface="Arial" charset="0"/>
              </a:rPr>
              <a:t> 300 mg</a:t>
            </a:r>
          </a:p>
        </p:txBody>
      </p:sp>
      <p:sp>
        <p:nvSpPr>
          <p:cNvPr id="179235" name="Line 35"/>
          <p:cNvSpPr>
            <a:spLocks noChangeShapeType="1"/>
          </p:cNvSpPr>
          <p:nvPr/>
        </p:nvSpPr>
        <p:spPr bwMode="auto">
          <a:xfrm flipH="1">
            <a:off x="2745879" y="2275955"/>
            <a:ext cx="383977" cy="1116"/>
          </a:xfrm>
          <a:prstGeom prst="line">
            <a:avLst/>
          </a:prstGeom>
          <a:noFill/>
          <a:ln w="38100" cap="flat">
            <a:solidFill>
              <a:schemeClr val="tx1"/>
            </a:solidFill>
            <a:prstDash val="solid"/>
            <a:round/>
            <a:headEnd type="none" w="med" len="med"/>
            <a:tailEnd type="none" w="med" len="med"/>
          </a:ln>
        </p:spPr>
        <p:txBody>
          <a:bodyPr lIns="0" tIns="0" rIns="0" bIns="0"/>
          <a:lstStyle/>
          <a:p>
            <a:endParaRPr lang="en-US"/>
          </a:p>
        </p:txBody>
      </p:sp>
      <p:sp>
        <p:nvSpPr>
          <p:cNvPr id="179236" name="Line 36"/>
          <p:cNvSpPr>
            <a:spLocks noChangeShapeType="1"/>
          </p:cNvSpPr>
          <p:nvPr/>
        </p:nvSpPr>
        <p:spPr bwMode="auto">
          <a:xfrm flipH="1">
            <a:off x="2745879" y="2523754"/>
            <a:ext cx="383977" cy="1116"/>
          </a:xfrm>
          <a:prstGeom prst="line">
            <a:avLst/>
          </a:prstGeom>
          <a:noFill/>
          <a:ln w="38100" cap="flat">
            <a:solidFill>
              <a:srgbClr val="FF66FF"/>
            </a:solidFill>
            <a:prstDash val="solid"/>
            <a:round/>
            <a:headEnd type="none" w="med" len="med"/>
            <a:tailEnd type="none" w="med" len="med"/>
          </a:ln>
        </p:spPr>
        <p:txBody>
          <a:bodyPr lIns="0" tIns="0" rIns="0" bIns="0"/>
          <a:lstStyle/>
          <a:p>
            <a:endParaRPr lang="en-US"/>
          </a:p>
        </p:txBody>
      </p:sp>
      <p:sp>
        <p:nvSpPr>
          <p:cNvPr id="179237" name="Line 37"/>
          <p:cNvSpPr>
            <a:spLocks noChangeShapeType="1"/>
          </p:cNvSpPr>
          <p:nvPr/>
        </p:nvSpPr>
        <p:spPr bwMode="auto">
          <a:xfrm flipH="1">
            <a:off x="2745879" y="2794992"/>
            <a:ext cx="383977" cy="1117"/>
          </a:xfrm>
          <a:prstGeom prst="line">
            <a:avLst/>
          </a:prstGeom>
          <a:noFill/>
          <a:ln w="38100" cap="flat">
            <a:solidFill>
              <a:srgbClr val="FFFF99"/>
            </a:solidFill>
            <a:prstDash val="solid"/>
            <a:round/>
            <a:headEnd type="none" w="med" len="med"/>
            <a:tailEnd type="none" w="med" len="med"/>
          </a:ln>
        </p:spPr>
        <p:txBody>
          <a:bodyPr lIns="0" tIns="0" rIns="0" bIns="0"/>
          <a:lstStyle/>
          <a:p>
            <a:endParaRPr lang="en-US"/>
          </a:p>
        </p:txBody>
      </p:sp>
      <p:sp>
        <p:nvSpPr>
          <p:cNvPr id="179238" name="Rectangle 38"/>
          <p:cNvSpPr>
            <a:spLocks noGrp="1" noChangeArrowheads="1"/>
          </p:cNvSpPr>
          <p:nvPr>
            <p:ph type="title"/>
          </p:nvPr>
        </p:nvSpPr>
        <p:spPr>
          <a:xfrm>
            <a:off x="196453" y="0"/>
            <a:ext cx="8688586" cy="1425402"/>
          </a:xfrm>
          <a:ln/>
        </p:spPr>
        <p:txBody>
          <a:bodyPr anchor="b"/>
          <a:lstStyle/>
          <a:p>
            <a:r>
              <a:rPr lang="en-US" sz="4800" dirty="0"/>
              <a:t>IRMA 2 Primary Endpoint</a:t>
            </a:r>
            <a:br>
              <a:rPr lang="en-US" sz="4800" dirty="0"/>
            </a:br>
            <a:r>
              <a:rPr lang="en-US" sz="3900" dirty="0"/>
              <a:t>Time to Overt </a:t>
            </a:r>
            <a:r>
              <a:rPr lang="en-US" sz="3900" dirty="0" err="1"/>
              <a:t>Proteinuria</a:t>
            </a:r>
            <a:endParaRPr lang="en-US" sz="3900" dirty="0"/>
          </a:p>
        </p:txBody>
      </p:sp>
      <p:sp>
        <p:nvSpPr>
          <p:cNvPr id="179239" name="Rectangle 39"/>
          <p:cNvSpPr>
            <a:spLocks/>
          </p:cNvSpPr>
          <p:nvPr/>
        </p:nvSpPr>
        <p:spPr bwMode="auto">
          <a:xfrm>
            <a:off x="687586" y="5866805"/>
            <a:ext cx="4723805" cy="232172"/>
          </a:xfrm>
          <a:prstGeom prst="rect">
            <a:avLst/>
          </a:prstGeom>
          <a:noFill/>
          <a:ln w="12700" cap="flat">
            <a:noFill/>
            <a:miter lim="800000"/>
            <a:headEnd type="none" w="med" len="med"/>
            <a:tailEnd type="none" w="med" len="med"/>
          </a:ln>
        </p:spPr>
        <p:txBody>
          <a:bodyPr lIns="26788" tIns="26788" rIns="26788" bIns="26788"/>
          <a:lstStyle/>
          <a:p>
            <a:pPr>
              <a:spcBef>
                <a:spcPts val="835"/>
              </a:spcBef>
            </a:pPr>
            <a:r>
              <a:rPr lang="en-US" sz="1300" dirty="0" err="1">
                <a:latin typeface="Arial" charset="0"/>
                <a:cs typeface="Arial" charset="0"/>
                <a:sym typeface="Arial" charset="0"/>
              </a:rPr>
              <a:t>Parving</a:t>
            </a:r>
            <a:r>
              <a:rPr lang="en-US" sz="1300" dirty="0">
                <a:latin typeface="Arial" charset="0"/>
                <a:cs typeface="Arial" charset="0"/>
                <a:sym typeface="Arial" charset="0"/>
              </a:rPr>
              <a:t> H-H, et al.  </a:t>
            </a:r>
            <a:r>
              <a:rPr lang="en-US" sz="1300" dirty="0">
                <a:latin typeface="Arial Italic" charset="0"/>
                <a:cs typeface="Arial Italic" charset="0"/>
                <a:sym typeface="Arial Italic" charset="0"/>
              </a:rPr>
              <a:t>N </a:t>
            </a:r>
            <a:r>
              <a:rPr lang="en-US" sz="1300" dirty="0" err="1">
                <a:latin typeface="Arial Italic" charset="0"/>
                <a:cs typeface="Arial Italic" charset="0"/>
                <a:sym typeface="Arial Italic" charset="0"/>
              </a:rPr>
              <a:t>Engl</a:t>
            </a:r>
            <a:r>
              <a:rPr lang="en-US" sz="1300" dirty="0">
                <a:latin typeface="Arial Italic" charset="0"/>
                <a:cs typeface="Arial Italic" charset="0"/>
                <a:sym typeface="Arial Italic" charset="0"/>
              </a:rPr>
              <a:t> J Med</a:t>
            </a:r>
            <a:r>
              <a:rPr lang="en-US" sz="1300" dirty="0">
                <a:latin typeface="Arial" charset="0"/>
                <a:cs typeface="Arial" charset="0"/>
                <a:sym typeface="Arial" charset="0"/>
              </a:rPr>
              <a:t> 2001;345:870-878.</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
          <p:cNvSpPr>
            <a:spLocks noGrp="1" noChangeArrowheads="1"/>
          </p:cNvSpPr>
          <p:nvPr>
            <p:ph type="title"/>
          </p:nvPr>
        </p:nvSpPr>
        <p:spPr>
          <a:xfrm>
            <a:off x="250031" y="0"/>
            <a:ext cx="8527852" cy="1143000"/>
          </a:xfrm>
          <a:ln/>
        </p:spPr>
        <p:txBody>
          <a:bodyPr/>
          <a:lstStyle/>
          <a:p>
            <a:r>
              <a:rPr lang="en-US" sz="3400" dirty="0"/>
              <a:t>IRMA 2 Normalization of Urinary Albumin Excretion Rate</a:t>
            </a:r>
          </a:p>
        </p:txBody>
      </p:sp>
      <p:grpSp>
        <p:nvGrpSpPr>
          <p:cNvPr id="2" name="Group 42"/>
          <p:cNvGrpSpPr>
            <a:grpSpLocks/>
          </p:cNvGrpSpPr>
          <p:nvPr/>
        </p:nvGrpSpPr>
        <p:grpSpPr bwMode="auto">
          <a:xfrm>
            <a:off x="1695521" y="1704455"/>
            <a:ext cx="5383489" cy="4569768"/>
            <a:chOff x="-18" y="0"/>
            <a:chExt cx="4822" cy="4094"/>
          </a:xfrm>
        </p:grpSpPr>
        <p:grpSp>
          <p:nvGrpSpPr>
            <p:cNvPr id="3" name="Group 14"/>
            <p:cNvGrpSpPr>
              <a:grpSpLocks/>
            </p:cNvGrpSpPr>
            <p:nvPr/>
          </p:nvGrpSpPr>
          <p:grpSpPr bwMode="auto">
            <a:xfrm>
              <a:off x="190" y="186"/>
              <a:ext cx="4614" cy="3000"/>
              <a:chOff x="0" y="0"/>
              <a:chExt cx="4613" cy="3000"/>
            </a:xfrm>
          </p:grpSpPr>
          <p:sp>
            <p:nvSpPr>
              <p:cNvPr id="181250" name="Line 2"/>
              <p:cNvSpPr>
                <a:spLocks noChangeShapeType="1"/>
              </p:cNvSpPr>
              <p:nvPr/>
            </p:nvSpPr>
            <p:spPr bwMode="auto">
              <a:xfrm>
                <a:off x="53" y="2999"/>
                <a:ext cx="4560"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1" name="Line 3"/>
              <p:cNvSpPr>
                <a:spLocks noChangeShapeType="1"/>
              </p:cNvSpPr>
              <p:nvPr/>
            </p:nvSpPr>
            <p:spPr bwMode="auto">
              <a:xfrm rot="10800000" flipH="1">
                <a:off x="63" y="0"/>
                <a:ext cx="1" cy="2999"/>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2" name="Line 4"/>
              <p:cNvSpPr>
                <a:spLocks noChangeShapeType="1"/>
              </p:cNvSpPr>
              <p:nvPr/>
            </p:nvSpPr>
            <p:spPr bwMode="auto">
              <a:xfrm flipH="1">
                <a:off x="0" y="0"/>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3" name="Line 5"/>
              <p:cNvSpPr>
                <a:spLocks noChangeShapeType="1"/>
              </p:cNvSpPr>
              <p:nvPr/>
            </p:nvSpPr>
            <p:spPr bwMode="auto">
              <a:xfrm flipH="1">
                <a:off x="0" y="354"/>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4" name="Line 6"/>
              <p:cNvSpPr>
                <a:spLocks noChangeShapeType="1"/>
              </p:cNvSpPr>
              <p:nvPr/>
            </p:nvSpPr>
            <p:spPr bwMode="auto">
              <a:xfrm flipH="1">
                <a:off x="0" y="678"/>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5" name="Line 7"/>
              <p:cNvSpPr>
                <a:spLocks noChangeShapeType="1"/>
              </p:cNvSpPr>
              <p:nvPr/>
            </p:nvSpPr>
            <p:spPr bwMode="auto">
              <a:xfrm flipH="1">
                <a:off x="0" y="1006"/>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6" name="Line 8"/>
              <p:cNvSpPr>
                <a:spLocks noChangeShapeType="1"/>
              </p:cNvSpPr>
              <p:nvPr/>
            </p:nvSpPr>
            <p:spPr bwMode="auto">
              <a:xfrm flipH="1">
                <a:off x="0" y="1338"/>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7" name="Line 9"/>
              <p:cNvSpPr>
                <a:spLocks noChangeShapeType="1"/>
              </p:cNvSpPr>
              <p:nvPr/>
            </p:nvSpPr>
            <p:spPr bwMode="auto">
              <a:xfrm flipH="1">
                <a:off x="0" y="1671"/>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8" name="Line 10"/>
              <p:cNvSpPr>
                <a:spLocks noChangeShapeType="1"/>
              </p:cNvSpPr>
              <p:nvPr/>
            </p:nvSpPr>
            <p:spPr bwMode="auto">
              <a:xfrm flipH="1">
                <a:off x="0" y="1992"/>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59" name="Line 11"/>
              <p:cNvSpPr>
                <a:spLocks noChangeShapeType="1"/>
              </p:cNvSpPr>
              <p:nvPr/>
            </p:nvSpPr>
            <p:spPr bwMode="auto">
              <a:xfrm flipH="1">
                <a:off x="0" y="2323"/>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60" name="Line 12"/>
              <p:cNvSpPr>
                <a:spLocks noChangeShapeType="1"/>
              </p:cNvSpPr>
              <p:nvPr/>
            </p:nvSpPr>
            <p:spPr bwMode="auto">
              <a:xfrm flipH="1">
                <a:off x="0" y="2654"/>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61" name="Line 13"/>
              <p:cNvSpPr>
                <a:spLocks noChangeShapeType="1"/>
              </p:cNvSpPr>
              <p:nvPr/>
            </p:nvSpPr>
            <p:spPr bwMode="auto">
              <a:xfrm flipH="1">
                <a:off x="0" y="2998"/>
                <a:ext cx="66"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sp>
          <p:nvSpPr>
            <p:cNvPr id="181263" name="Rectangle 15"/>
            <p:cNvSpPr>
              <a:spLocks/>
            </p:cNvSpPr>
            <p:nvPr/>
          </p:nvSpPr>
          <p:spPr bwMode="auto">
            <a:xfrm>
              <a:off x="508" y="1801"/>
              <a:ext cx="1060" cy="1384"/>
            </a:xfrm>
            <a:prstGeom prst="rect">
              <a:avLst/>
            </a:prstGeom>
            <a:solidFill>
              <a:srgbClr val="006462"/>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81264" name="Rectangle 16"/>
            <p:cNvSpPr>
              <a:spLocks/>
            </p:cNvSpPr>
            <p:nvPr/>
          </p:nvSpPr>
          <p:spPr bwMode="auto">
            <a:xfrm>
              <a:off x="1982" y="1594"/>
              <a:ext cx="1065" cy="1591"/>
            </a:xfrm>
            <a:prstGeom prst="rect">
              <a:avLst/>
            </a:prstGeom>
            <a:solidFill>
              <a:srgbClr val="6D6FC7"/>
            </a:solidFill>
            <a:ln w="9525" cap="flat">
              <a:solidFill>
                <a:schemeClr val="tx1"/>
              </a:solidFill>
              <a:prstDash val="solid"/>
              <a:miter lim="800000"/>
              <a:headEnd type="none" w="med" len="med"/>
              <a:tailEnd type="none" w="med" len="med"/>
            </a:ln>
          </p:spPr>
          <p:txBody>
            <a:bodyPr lIns="0" tIns="0" rIns="0" bIns="0"/>
            <a:lstStyle/>
            <a:p>
              <a:endParaRPr lang="en-US"/>
            </a:p>
          </p:txBody>
        </p:sp>
        <p:sp>
          <p:nvSpPr>
            <p:cNvPr id="181265" name="Rectangle 17"/>
            <p:cNvSpPr>
              <a:spLocks/>
            </p:cNvSpPr>
            <p:nvPr/>
          </p:nvSpPr>
          <p:spPr bwMode="auto">
            <a:xfrm>
              <a:off x="3408" y="1008"/>
              <a:ext cx="1059" cy="2177"/>
            </a:xfrm>
            <a:prstGeom prst="rect">
              <a:avLst/>
            </a:prstGeom>
            <a:solidFill>
              <a:srgbClr val="00FF00"/>
            </a:solidFill>
            <a:ln w="9525" cap="flat">
              <a:solidFill>
                <a:schemeClr val="tx1"/>
              </a:solidFill>
              <a:prstDash val="solid"/>
              <a:miter lim="800000"/>
              <a:headEnd type="none" w="med" len="med"/>
              <a:tailEnd type="none" w="med" len="med"/>
            </a:ln>
          </p:spPr>
          <p:txBody>
            <a:bodyPr lIns="0" tIns="0" rIns="0" bIns="0"/>
            <a:lstStyle/>
            <a:p>
              <a:endParaRPr lang="en-US"/>
            </a:p>
          </p:txBody>
        </p:sp>
        <p:grpSp>
          <p:nvGrpSpPr>
            <p:cNvPr id="4" name="Group 28"/>
            <p:cNvGrpSpPr>
              <a:grpSpLocks/>
            </p:cNvGrpSpPr>
            <p:nvPr/>
          </p:nvGrpSpPr>
          <p:grpSpPr bwMode="auto">
            <a:xfrm>
              <a:off x="-18" y="0"/>
              <a:ext cx="287" cy="3301"/>
              <a:chOff x="-18" y="0"/>
              <a:chExt cx="287" cy="3301"/>
            </a:xfrm>
          </p:grpSpPr>
          <p:sp>
            <p:nvSpPr>
              <p:cNvPr id="181266" name="Rectangle 18"/>
              <p:cNvSpPr>
                <a:spLocks/>
              </p:cNvSpPr>
              <p:nvPr/>
            </p:nvSpPr>
            <p:spPr bwMode="auto">
              <a:xfrm>
                <a:off x="-18" y="675"/>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35</a:t>
                </a:r>
              </a:p>
            </p:txBody>
          </p:sp>
          <p:sp>
            <p:nvSpPr>
              <p:cNvPr id="181267" name="Rectangle 19"/>
              <p:cNvSpPr>
                <a:spLocks/>
              </p:cNvSpPr>
              <p:nvPr/>
            </p:nvSpPr>
            <p:spPr bwMode="auto">
              <a:xfrm>
                <a:off x="-18" y="0"/>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45</a:t>
                </a:r>
              </a:p>
            </p:txBody>
          </p:sp>
          <p:sp>
            <p:nvSpPr>
              <p:cNvPr id="181268" name="Rectangle 20"/>
              <p:cNvSpPr>
                <a:spLocks/>
              </p:cNvSpPr>
              <p:nvPr/>
            </p:nvSpPr>
            <p:spPr bwMode="auto">
              <a:xfrm>
                <a:off x="-18" y="354"/>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40</a:t>
                </a:r>
              </a:p>
            </p:txBody>
          </p:sp>
          <p:sp>
            <p:nvSpPr>
              <p:cNvPr id="181269" name="Rectangle 21"/>
              <p:cNvSpPr>
                <a:spLocks/>
              </p:cNvSpPr>
              <p:nvPr/>
            </p:nvSpPr>
            <p:spPr bwMode="auto">
              <a:xfrm>
                <a:off x="-18" y="1006"/>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30</a:t>
                </a:r>
              </a:p>
            </p:txBody>
          </p:sp>
          <p:sp>
            <p:nvSpPr>
              <p:cNvPr id="181270" name="Rectangle 22"/>
              <p:cNvSpPr>
                <a:spLocks/>
              </p:cNvSpPr>
              <p:nvPr/>
            </p:nvSpPr>
            <p:spPr bwMode="auto">
              <a:xfrm>
                <a:off x="-18" y="1338"/>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25</a:t>
                </a:r>
              </a:p>
            </p:txBody>
          </p:sp>
          <p:sp>
            <p:nvSpPr>
              <p:cNvPr id="181271" name="Rectangle 23"/>
              <p:cNvSpPr>
                <a:spLocks/>
              </p:cNvSpPr>
              <p:nvPr/>
            </p:nvSpPr>
            <p:spPr bwMode="auto">
              <a:xfrm>
                <a:off x="-18" y="1671"/>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20</a:t>
                </a:r>
              </a:p>
            </p:txBody>
          </p:sp>
          <p:sp>
            <p:nvSpPr>
              <p:cNvPr id="181272" name="Rectangle 24"/>
              <p:cNvSpPr>
                <a:spLocks/>
              </p:cNvSpPr>
              <p:nvPr/>
            </p:nvSpPr>
            <p:spPr bwMode="auto">
              <a:xfrm>
                <a:off x="-18" y="1992"/>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15</a:t>
                </a:r>
              </a:p>
            </p:txBody>
          </p:sp>
          <p:sp>
            <p:nvSpPr>
              <p:cNvPr id="181273" name="Rectangle 25"/>
              <p:cNvSpPr>
                <a:spLocks/>
              </p:cNvSpPr>
              <p:nvPr/>
            </p:nvSpPr>
            <p:spPr bwMode="auto">
              <a:xfrm>
                <a:off x="-18" y="2323"/>
                <a:ext cx="287"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10</a:t>
                </a:r>
              </a:p>
            </p:txBody>
          </p:sp>
          <p:sp>
            <p:nvSpPr>
              <p:cNvPr id="181274" name="Rectangle 26"/>
              <p:cNvSpPr>
                <a:spLocks/>
              </p:cNvSpPr>
              <p:nvPr/>
            </p:nvSpPr>
            <p:spPr bwMode="auto">
              <a:xfrm>
                <a:off x="91" y="2655"/>
                <a:ext cx="178"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5</a:t>
                </a:r>
              </a:p>
            </p:txBody>
          </p:sp>
          <p:sp>
            <p:nvSpPr>
              <p:cNvPr id="181275" name="Rectangle 27"/>
              <p:cNvSpPr>
                <a:spLocks/>
              </p:cNvSpPr>
              <p:nvPr/>
            </p:nvSpPr>
            <p:spPr bwMode="auto">
              <a:xfrm>
                <a:off x="91" y="2998"/>
                <a:ext cx="178" cy="303"/>
              </a:xfrm>
              <a:prstGeom prst="rect">
                <a:avLst/>
              </a:prstGeom>
              <a:noFill/>
              <a:ln w="12700" cap="flat">
                <a:noFill/>
                <a:miter lim="800000"/>
                <a:headEnd type="none" w="med" len="med"/>
                <a:tailEnd type="none" w="med" len="med"/>
              </a:ln>
            </p:spPr>
            <p:txBody>
              <a:bodyPr wrap="none" lIns="38100" tIns="38100" rIns="38100" bIns="38100">
                <a:spAutoFit/>
              </a:bodyPr>
              <a:lstStyle/>
              <a:p>
                <a:pPr algn="r">
                  <a:spcBef>
                    <a:spcPts val="642"/>
                  </a:spcBef>
                </a:pPr>
                <a:r>
                  <a:rPr lang="en-US" sz="1700" dirty="0">
                    <a:latin typeface="Arial" charset="0"/>
                    <a:cs typeface="Arial" charset="0"/>
                    <a:sym typeface="Arial" charset="0"/>
                  </a:rPr>
                  <a:t>0</a:t>
                </a:r>
              </a:p>
            </p:txBody>
          </p:sp>
        </p:grpSp>
        <p:sp>
          <p:nvSpPr>
            <p:cNvPr id="181277" name="Rectangle 29"/>
            <p:cNvSpPr>
              <a:spLocks/>
            </p:cNvSpPr>
            <p:nvPr/>
          </p:nvSpPr>
          <p:spPr bwMode="auto">
            <a:xfrm>
              <a:off x="502" y="3212"/>
              <a:ext cx="1232" cy="488"/>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Control</a:t>
              </a:r>
              <a:br>
                <a:rPr lang="en-US" sz="1700" dirty="0">
                  <a:latin typeface="Arial" charset="0"/>
                  <a:cs typeface="Arial" charset="0"/>
                  <a:sym typeface="Arial" charset="0"/>
                </a:rPr>
              </a:br>
              <a:r>
                <a:rPr lang="en-US" sz="1700" dirty="0">
                  <a:latin typeface="Arial" charset="0"/>
                  <a:cs typeface="Arial" charset="0"/>
                  <a:sym typeface="Arial" charset="0"/>
                </a:rPr>
                <a:t>(n=201)</a:t>
              </a:r>
            </a:p>
          </p:txBody>
        </p:sp>
        <p:sp>
          <p:nvSpPr>
            <p:cNvPr id="181278" name="Rectangle 30"/>
            <p:cNvSpPr>
              <a:spLocks/>
            </p:cNvSpPr>
            <p:nvPr/>
          </p:nvSpPr>
          <p:spPr bwMode="auto">
            <a:xfrm>
              <a:off x="1954" y="3212"/>
              <a:ext cx="1246" cy="488"/>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150 mg</a:t>
              </a:r>
              <a:br>
                <a:rPr lang="en-US" sz="1700" dirty="0">
                  <a:latin typeface="Arial" charset="0"/>
                  <a:cs typeface="Arial" charset="0"/>
                  <a:sym typeface="Arial" charset="0"/>
                </a:rPr>
              </a:br>
              <a:r>
                <a:rPr lang="en-US" sz="1700" dirty="0">
                  <a:latin typeface="Arial" charset="0"/>
                  <a:cs typeface="Arial" charset="0"/>
                  <a:sym typeface="Arial" charset="0"/>
                </a:rPr>
                <a:t>(n=195)</a:t>
              </a:r>
            </a:p>
          </p:txBody>
        </p:sp>
        <p:sp>
          <p:nvSpPr>
            <p:cNvPr id="181279" name="Rectangle 31"/>
            <p:cNvSpPr>
              <a:spLocks/>
            </p:cNvSpPr>
            <p:nvPr/>
          </p:nvSpPr>
          <p:spPr bwMode="auto">
            <a:xfrm>
              <a:off x="3405" y="3212"/>
              <a:ext cx="1232" cy="488"/>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300 mg</a:t>
              </a:r>
              <a:br>
                <a:rPr lang="en-US" sz="1700" dirty="0">
                  <a:latin typeface="Arial" charset="0"/>
                  <a:cs typeface="Arial" charset="0"/>
                  <a:sym typeface="Arial" charset="0"/>
                </a:rPr>
              </a:br>
              <a:r>
                <a:rPr lang="en-US" sz="1700" dirty="0">
                  <a:latin typeface="Arial" charset="0"/>
                  <a:cs typeface="Arial" charset="0"/>
                  <a:sym typeface="Arial" charset="0"/>
                </a:rPr>
                <a:t>(n=194)</a:t>
              </a:r>
            </a:p>
          </p:txBody>
        </p:sp>
        <p:sp>
          <p:nvSpPr>
            <p:cNvPr id="181280" name="Rectangle 32"/>
            <p:cNvSpPr>
              <a:spLocks/>
            </p:cNvSpPr>
            <p:nvPr/>
          </p:nvSpPr>
          <p:spPr bwMode="auto">
            <a:xfrm>
              <a:off x="2006" y="3830"/>
              <a:ext cx="2670"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err="1">
                  <a:latin typeface="Arial" charset="0"/>
                  <a:cs typeface="Arial" charset="0"/>
                  <a:sym typeface="Arial" charset="0"/>
                </a:rPr>
                <a:t>Irbesartan</a:t>
              </a:r>
              <a:endParaRPr lang="en-US" sz="1700" dirty="0">
                <a:latin typeface="Arial" charset="0"/>
                <a:cs typeface="Arial" charset="0"/>
                <a:sym typeface="Arial" charset="0"/>
              </a:endParaRPr>
            </a:p>
          </p:txBody>
        </p:sp>
        <p:sp>
          <p:nvSpPr>
            <p:cNvPr id="181281" name="Line 33"/>
            <p:cNvSpPr>
              <a:spLocks noChangeShapeType="1"/>
            </p:cNvSpPr>
            <p:nvPr/>
          </p:nvSpPr>
          <p:spPr bwMode="auto">
            <a:xfrm>
              <a:off x="1979" y="3817"/>
              <a:ext cx="2494"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82" name="Rectangle 34"/>
            <p:cNvSpPr>
              <a:spLocks/>
            </p:cNvSpPr>
            <p:nvPr/>
          </p:nvSpPr>
          <p:spPr bwMode="auto">
            <a:xfrm>
              <a:off x="1964" y="1280"/>
              <a:ext cx="1246"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24</a:t>
              </a:r>
            </a:p>
          </p:txBody>
        </p:sp>
        <p:sp>
          <p:nvSpPr>
            <p:cNvPr id="181283" name="Rectangle 35"/>
            <p:cNvSpPr>
              <a:spLocks/>
            </p:cNvSpPr>
            <p:nvPr/>
          </p:nvSpPr>
          <p:spPr bwMode="auto">
            <a:xfrm>
              <a:off x="3385" y="681"/>
              <a:ext cx="1232"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34</a:t>
              </a:r>
            </a:p>
          </p:txBody>
        </p:sp>
        <p:sp>
          <p:nvSpPr>
            <p:cNvPr id="181284" name="Rectangle 36"/>
            <p:cNvSpPr>
              <a:spLocks/>
            </p:cNvSpPr>
            <p:nvPr/>
          </p:nvSpPr>
          <p:spPr bwMode="auto">
            <a:xfrm>
              <a:off x="475" y="1452"/>
              <a:ext cx="1232" cy="264"/>
            </a:xfrm>
            <a:prstGeom prst="rect">
              <a:avLst/>
            </a:prstGeom>
            <a:noFill/>
            <a:ln w="12700" cap="flat">
              <a:noFill/>
              <a:miter lim="800000"/>
              <a:headEnd type="none" w="med" len="med"/>
              <a:tailEnd type="none" w="med" len="med"/>
            </a:ln>
          </p:spPr>
          <p:txBody>
            <a:bodyPr lIns="38100" tIns="38100" rIns="38100" bIns="38100"/>
            <a:lstStyle/>
            <a:p>
              <a:pPr algn="ctr"/>
              <a:r>
                <a:rPr lang="en-US" sz="1700" dirty="0">
                  <a:latin typeface="Arial" charset="0"/>
                  <a:cs typeface="Arial" charset="0"/>
                  <a:sym typeface="Arial" charset="0"/>
                </a:rPr>
                <a:t>21</a:t>
              </a:r>
            </a:p>
          </p:txBody>
        </p:sp>
        <p:sp>
          <p:nvSpPr>
            <p:cNvPr id="181285" name="Rectangle 37"/>
            <p:cNvSpPr>
              <a:spLocks/>
            </p:cNvSpPr>
            <p:nvPr/>
          </p:nvSpPr>
          <p:spPr bwMode="auto">
            <a:xfrm>
              <a:off x="1085" y="79"/>
              <a:ext cx="2966" cy="248"/>
            </a:xfrm>
            <a:prstGeom prst="rect">
              <a:avLst/>
            </a:prstGeom>
            <a:noFill/>
            <a:ln w="12700" cap="flat">
              <a:noFill/>
              <a:miter lim="800000"/>
              <a:headEnd type="none" w="med" len="med"/>
              <a:tailEnd type="none" w="med" len="med"/>
            </a:ln>
          </p:spPr>
          <p:txBody>
            <a:bodyPr lIns="38100" tIns="38100" rIns="38100" bIns="38100"/>
            <a:lstStyle/>
            <a:p>
              <a:pPr algn="ctr"/>
              <a:r>
                <a:rPr lang="en-US" sz="1500" dirty="0">
                  <a:latin typeface="Arial Italic" charset="0"/>
                  <a:cs typeface="Arial Italic" charset="0"/>
                  <a:sym typeface="Arial Italic" charset="0"/>
                </a:rPr>
                <a:t>P</a:t>
              </a:r>
              <a:r>
                <a:rPr lang="en-US" sz="1500" dirty="0">
                  <a:latin typeface="Arial" charset="0"/>
                  <a:cs typeface="Arial" charset="0"/>
                  <a:sym typeface="Arial" charset="0"/>
                </a:rPr>
                <a:t>=0.006</a:t>
              </a:r>
            </a:p>
          </p:txBody>
        </p:sp>
        <p:sp>
          <p:nvSpPr>
            <p:cNvPr id="181286" name="Line 38"/>
            <p:cNvSpPr>
              <a:spLocks noChangeShapeType="1"/>
            </p:cNvSpPr>
            <p:nvPr/>
          </p:nvSpPr>
          <p:spPr bwMode="auto">
            <a:xfrm rot="10800000" flipH="1">
              <a:off x="1067" y="237"/>
              <a:ext cx="1" cy="1236"/>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87" name="Line 39"/>
            <p:cNvSpPr>
              <a:spLocks noChangeShapeType="1"/>
            </p:cNvSpPr>
            <p:nvPr/>
          </p:nvSpPr>
          <p:spPr bwMode="auto">
            <a:xfrm rot="10800000" flipH="1">
              <a:off x="3924" y="237"/>
              <a:ext cx="1" cy="47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88" name="Line 40"/>
            <p:cNvSpPr>
              <a:spLocks noChangeShapeType="1"/>
            </p:cNvSpPr>
            <p:nvPr/>
          </p:nvSpPr>
          <p:spPr bwMode="auto">
            <a:xfrm>
              <a:off x="1071" y="231"/>
              <a:ext cx="983"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1289" name="Line 41"/>
            <p:cNvSpPr>
              <a:spLocks noChangeShapeType="1"/>
            </p:cNvSpPr>
            <p:nvPr/>
          </p:nvSpPr>
          <p:spPr bwMode="auto">
            <a:xfrm>
              <a:off x="2924" y="231"/>
              <a:ext cx="994"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sp>
        <p:nvSpPr>
          <p:cNvPr id="181291" name="Rectangle 43"/>
          <p:cNvSpPr>
            <a:spLocks/>
          </p:cNvSpPr>
          <p:nvPr/>
        </p:nvSpPr>
        <p:spPr bwMode="auto">
          <a:xfrm rot="-5400000">
            <a:off x="-131713" y="3423419"/>
            <a:ext cx="1727895" cy="294680"/>
          </a:xfrm>
          <a:prstGeom prst="rect">
            <a:avLst/>
          </a:prstGeom>
          <a:noFill/>
          <a:ln w="12700" cap="flat">
            <a:noFill/>
            <a:miter lim="800000"/>
            <a:headEnd type="none" w="med" len="med"/>
            <a:tailEnd type="none" w="med" len="med"/>
          </a:ln>
        </p:spPr>
        <p:txBody>
          <a:bodyPr lIns="26788" tIns="26788" rIns="26788" bIns="26788"/>
          <a:lstStyle/>
          <a:p>
            <a:pPr algn="ctr"/>
            <a:r>
              <a:rPr lang="en-US" sz="1700" dirty="0">
                <a:latin typeface="Arial" charset="0"/>
                <a:cs typeface="Arial" charset="0"/>
                <a:sym typeface="Arial" charset="0"/>
              </a:rPr>
              <a:t>Subjects (%)</a:t>
            </a:r>
          </a:p>
        </p:txBody>
      </p:sp>
      <p:sp>
        <p:nvSpPr>
          <p:cNvPr id="181292" name="Rectangle 44"/>
          <p:cNvSpPr>
            <a:spLocks/>
          </p:cNvSpPr>
          <p:nvPr/>
        </p:nvSpPr>
        <p:spPr bwMode="auto">
          <a:xfrm>
            <a:off x="272355" y="6332265"/>
            <a:ext cx="5643563" cy="232172"/>
          </a:xfrm>
          <a:prstGeom prst="rect">
            <a:avLst/>
          </a:prstGeom>
          <a:noFill/>
          <a:ln w="12700" cap="flat">
            <a:noFill/>
            <a:miter lim="800000"/>
            <a:headEnd type="none" w="med" len="med"/>
            <a:tailEnd type="none" w="med" len="med"/>
          </a:ln>
        </p:spPr>
        <p:txBody>
          <a:bodyPr lIns="26788" tIns="26788" rIns="26788" bIns="26788"/>
          <a:lstStyle/>
          <a:p>
            <a:pPr>
              <a:spcBef>
                <a:spcPts val="835"/>
              </a:spcBef>
            </a:pPr>
            <a:r>
              <a:rPr lang="en-US" sz="1300" dirty="0" err="1">
                <a:latin typeface="Arial" charset="0"/>
                <a:cs typeface="Arial" charset="0"/>
                <a:sym typeface="Arial" charset="0"/>
              </a:rPr>
              <a:t>Parving</a:t>
            </a:r>
            <a:r>
              <a:rPr lang="en-US" sz="1300" dirty="0">
                <a:latin typeface="Arial" charset="0"/>
                <a:cs typeface="Arial" charset="0"/>
                <a:sym typeface="Arial" charset="0"/>
              </a:rPr>
              <a:t> H-H et al. </a:t>
            </a:r>
            <a:r>
              <a:rPr lang="en-US" sz="1300" dirty="0">
                <a:latin typeface="Arial Italic" charset="0"/>
                <a:cs typeface="Arial Italic" charset="0"/>
                <a:sym typeface="Arial Italic" charset="0"/>
              </a:rPr>
              <a:t>N </a:t>
            </a:r>
            <a:r>
              <a:rPr lang="en-US" sz="1300" dirty="0" err="1">
                <a:latin typeface="Arial Italic" charset="0"/>
                <a:cs typeface="Arial Italic" charset="0"/>
                <a:sym typeface="Arial Italic" charset="0"/>
              </a:rPr>
              <a:t>Engl</a:t>
            </a:r>
            <a:r>
              <a:rPr lang="en-US" sz="1300" dirty="0">
                <a:latin typeface="Arial Italic" charset="0"/>
                <a:cs typeface="Arial Italic" charset="0"/>
                <a:sym typeface="Arial Italic" charset="0"/>
              </a:rPr>
              <a:t> J Med.</a:t>
            </a:r>
            <a:r>
              <a:rPr lang="en-US" sz="1300" dirty="0">
                <a:latin typeface="Arial" charset="0"/>
                <a:cs typeface="Arial" charset="0"/>
                <a:sym typeface="Arial" charset="0"/>
              </a:rPr>
              <a:t> 2001;345:870-878.</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Grp="1" noChangeArrowheads="1"/>
          </p:cNvSpPr>
          <p:nvPr>
            <p:ph type="title"/>
          </p:nvPr>
        </p:nvSpPr>
        <p:spPr>
          <a:xfrm>
            <a:off x="539131" y="5543104"/>
            <a:ext cx="8315771" cy="1314896"/>
          </a:xfrm>
          <a:solidFill>
            <a:srgbClr val="FFFF00"/>
          </a:solidFill>
          <a:ln/>
        </p:spPr>
        <p:txBody>
          <a:bodyPr/>
          <a:lstStyle/>
          <a:p>
            <a:r>
              <a:rPr lang="en-US" sz="2000" dirty="0" err="1">
                <a:solidFill>
                  <a:srgbClr val="005A58"/>
                </a:solidFill>
              </a:rPr>
              <a:t>Telmisartan</a:t>
            </a:r>
            <a:r>
              <a:rPr lang="en-US" sz="2000" dirty="0">
                <a:solidFill>
                  <a:srgbClr val="005A58"/>
                </a:solidFill>
              </a:rPr>
              <a:t> is not inferior to </a:t>
            </a:r>
            <a:r>
              <a:rPr lang="en-US" sz="2000" dirty="0" err="1">
                <a:solidFill>
                  <a:srgbClr val="005A58"/>
                </a:solidFill>
              </a:rPr>
              <a:t>enalapril</a:t>
            </a:r>
            <a:r>
              <a:rPr lang="en-US" sz="2000" dirty="0">
                <a:solidFill>
                  <a:srgbClr val="005A58"/>
                </a:solidFill>
              </a:rPr>
              <a:t> in providing long-term </a:t>
            </a:r>
            <a:r>
              <a:rPr lang="en-US" sz="2000" dirty="0" err="1">
                <a:solidFill>
                  <a:srgbClr val="005A58"/>
                </a:solidFill>
              </a:rPr>
              <a:t>renoprotection</a:t>
            </a:r>
            <a:r>
              <a:rPr lang="en-US" sz="2000" dirty="0">
                <a:solidFill>
                  <a:srgbClr val="005A58"/>
                </a:solidFill>
              </a:rPr>
              <a:t> in persons</a:t>
            </a:r>
            <a:br>
              <a:rPr lang="en-US" sz="2000" dirty="0">
                <a:solidFill>
                  <a:srgbClr val="005A58"/>
                </a:solidFill>
              </a:rPr>
            </a:br>
            <a:r>
              <a:rPr lang="en-US" sz="2000" dirty="0">
                <a:solidFill>
                  <a:srgbClr val="005A58"/>
                </a:solidFill>
              </a:rPr>
              <a:t>with type 2 diabetes and early </a:t>
            </a:r>
            <a:r>
              <a:rPr lang="en-US" sz="2000" dirty="0" err="1">
                <a:solidFill>
                  <a:srgbClr val="005A58"/>
                </a:solidFill>
              </a:rPr>
              <a:t>nephroapthy</a:t>
            </a:r>
            <a:endParaRPr lang="en-US" sz="2000" dirty="0">
              <a:solidFill>
                <a:srgbClr val="005A58"/>
              </a:solidFill>
            </a:endParaRPr>
          </a:p>
        </p:txBody>
      </p:sp>
      <p:pic>
        <p:nvPicPr>
          <p:cNvPr id="183298" name="Picture 2"/>
          <p:cNvPicPr>
            <a:picLocks noChangeArrowheads="1"/>
          </p:cNvPicPr>
          <p:nvPr/>
        </p:nvPicPr>
        <p:blipFill>
          <a:blip r:embed="rId2" cstate="print"/>
          <a:srcRect/>
          <a:stretch>
            <a:fillRect/>
          </a:stretch>
        </p:blipFill>
        <p:spPr bwMode="auto">
          <a:xfrm>
            <a:off x="500063" y="373931"/>
            <a:ext cx="8360420" cy="2022574"/>
          </a:xfrm>
          <a:prstGeom prst="rect">
            <a:avLst/>
          </a:prstGeom>
          <a:noFill/>
          <a:ln w="9525" cap="flat">
            <a:noFill/>
            <a:miter lim="800000"/>
            <a:headEnd/>
            <a:tailEnd/>
          </a:ln>
        </p:spPr>
      </p:pic>
      <p:sp>
        <p:nvSpPr>
          <p:cNvPr id="183299" name="Rectangle 3"/>
          <p:cNvSpPr>
            <a:spLocks noGrp="1" noChangeArrowheads="1"/>
          </p:cNvSpPr>
          <p:nvPr>
            <p:ph type="body" idx="1"/>
          </p:nvPr>
        </p:nvSpPr>
        <p:spPr>
          <a:xfrm>
            <a:off x="610568" y="2491383"/>
            <a:ext cx="7782223" cy="3051721"/>
          </a:xfrm>
          <a:ln/>
        </p:spPr>
        <p:txBody>
          <a:bodyPr/>
          <a:lstStyle/>
          <a:p>
            <a:pPr marL="214305" indent="-214305">
              <a:spcBef>
                <a:spcPct val="0"/>
              </a:spcBef>
            </a:pPr>
            <a:r>
              <a:rPr lang="en-US" sz="2700" dirty="0"/>
              <a:t>The DETAIL (Diabetics Exposed to </a:t>
            </a:r>
            <a:r>
              <a:rPr lang="en-US" sz="2700" dirty="0" err="1"/>
              <a:t>Telmisartan</a:t>
            </a:r>
            <a:r>
              <a:rPr lang="en-US" sz="2700" dirty="0"/>
              <a:t> and </a:t>
            </a:r>
            <a:r>
              <a:rPr lang="en-US" sz="2700" dirty="0" err="1"/>
              <a:t>Enalapril</a:t>
            </a:r>
            <a:r>
              <a:rPr lang="en-US" sz="2700" dirty="0"/>
              <a:t>) study was designed to demonstrate that the </a:t>
            </a:r>
            <a:r>
              <a:rPr lang="en-US" sz="2700" dirty="0" err="1"/>
              <a:t>renoprotective</a:t>
            </a:r>
            <a:r>
              <a:rPr lang="en-US" sz="2700" dirty="0"/>
              <a:t> effect of </a:t>
            </a:r>
            <a:r>
              <a:rPr lang="en-US" sz="2700" dirty="0" err="1"/>
              <a:t>telmisartan</a:t>
            </a:r>
            <a:r>
              <a:rPr lang="en-US" sz="2700" dirty="0"/>
              <a:t> an </a:t>
            </a:r>
            <a:r>
              <a:rPr lang="en-US" sz="2700" dirty="0" err="1"/>
              <a:t>angiotensin</a:t>
            </a:r>
            <a:r>
              <a:rPr lang="en-US" sz="2700" dirty="0"/>
              <a:t> II–receptor blocker, was similar (i.e., not inferior) to that of once-daily </a:t>
            </a:r>
            <a:r>
              <a:rPr lang="en-US" sz="2700" dirty="0" err="1"/>
              <a:t>enalapril</a:t>
            </a:r>
            <a:endParaRPr lang="en-US" sz="27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p:cNvSpPr>
          <p:nvPr/>
        </p:nvSpPr>
        <p:spPr bwMode="auto">
          <a:xfrm>
            <a:off x="5688211" y="1435447"/>
            <a:ext cx="1803797" cy="544711"/>
          </a:xfrm>
          <a:prstGeom prst="rect">
            <a:avLst/>
          </a:prstGeom>
          <a:noFill/>
          <a:ln w="12700" cap="flat">
            <a:noFill/>
            <a:miter lim="800000"/>
            <a:headEnd type="none" w="med" len="med"/>
            <a:tailEnd type="none" w="med" len="med"/>
          </a:ln>
        </p:spPr>
        <p:txBody>
          <a:bodyPr lIns="26788" tIns="26788" rIns="26788" bIns="26788" anchor="b"/>
          <a:lstStyle/>
          <a:p>
            <a:pPr marL="4277168" indent="-4277168" algn="ctr">
              <a:tabLst>
                <a:tab pos="4277168" algn="l"/>
                <a:tab pos="4277168" algn="l"/>
                <a:tab pos="4277168" algn="l"/>
                <a:tab pos="4277168" algn="l"/>
                <a:tab pos="4277168" algn="l"/>
                <a:tab pos="4277168" algn="l"/>
              </a:tabLst>
            </a:pPr>
            <a:r>
              <a:rPr lang="en-US" sz="1700" dirty="0" err="1">
                <a:latin typeface="Arial Bold" charset="0"/>
                <a:cs typeface="Arial Bold" charset="0"/>
                <a:sym typeface="Arial Bold" charset="0"/>
              </a:rPr>
              <a:t>Irbesartan</a:t>
            </a:r>
            <a:endParaRPr lang="en-US" sz="1700" dirty="0">
              <a:latin typeface="Arial Bold" charset="0"/>
              <a:cs typeface="Arial Bold" charset="0"/>
              <a:sym typeface="Arial Bold" charset="0"/>
            </a:endParaRPr>
          </a:p>
          <a:p>
            <a:pPr marL="4277168" indent="-4277168" algn="ctr">
              <a:tabLst>
                <a:tab pos="4277168" algn="l"/>
                <a:tab pos="4277168" algn="l"/>
                <a:tab pos="4277168" algn="l"/>
                <a:tab pos="4277168" algn="l"/>
                <a:tab pos="4277168" algn="l"/>
                <a:tab pos="4277168" algn="l"/>
              </a:tabLst>
            </a:pPr>
            <a:r>
              <a:rPr lang="en-US" sz="1700" dirty="0">
                <a:latin typeface="Arial Bold" charset="0"/>
                <a:cs typeface="Arial Bold" charset="0"/>
                <a:sym typeface="Arial Bold" charset="0"/>
              </a:rPr>
              <a:t>300 mg/d</a:t>
            </a:r>
          </a:p>
        </p:txBody>
      </p:sp>
      <p:sp>
        <p:nvSpPr>
          <p:cNvPr id="184322" name="Rectangle 2"/>
          <p:cNvSpPr>
            <a:spLocks/>
          </p:cNvSpPr>
          <p:nvPr/>
        </p:nvSpPr>
        <p:spPr bwMode="auto">
          <a:xfrm>
            <a:off x="5923732" y="2020342"/>
            <a:ext cx="1188764" cy="2867546"/>
          </a:xfrm>
          <a:prstGeom prst="rect">
            <a:avLst/>
          </a:prstGeom>
          <a:solidFill>
            <a:srgbClr val="6D6FC7"/>
          </a:solidFill>
          <a:ln w="9525" cap="flat">
            <a:solidFill>
              <a:srgbClr val="FFFF99"/>
            </a:solidFill>
            <a:prstDash val="solid"/>
            <a:miter lim="800000"/>
            <a:headEnd type="none" w="med" len="med"/>
            <a:tailEnd type="none" w="med" len="med"/>
          </a:ln>
        </p:spPr>
        <p:txBody>
          <a:bodyPr lIns="0" tIns="0" rIns="0" bIns="0"/>
          <a:lstStyle/>
          <a:p>
            <a:endParaRPr lang="en-US"/>
          </a:p>
        </p:txBody>
      </p:sp>
      <p:sp>
        <p:nvSpPr>
          <p:cNvPr id="184323" name="Rectangle 3"/>
          <p:cNvSpPr>
            <a:spLocks/>
          </p:cNvSpPr>
          <p:nvPr/>
        </p:nvSpPr>
        <p:spPr bwMode="auto">
          <a:xfrm>
            <a:off x="5988472" y="4942582"/>
            <a:ext cx="120550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-1.1±2.7</a:t>
            </a:r>
          </a:p>
        </p:txBody>
      </p:sp>
      <p:sp>
        <p:nvSpPr>
          <p:cNvPr id="184324" name="Rectangle 4"/>
          <p:cNvSpPr>
            <a:spLocks/>
          </p:cNvSpPr>
          <p:nvPr/>
        </p:nvSpPr>
        <p:spPr bwMode="auto">
          <a:xfrm>
            <a:off x="610568" y="3698007"/>
            <a:ext cx="1035844" cy="517922"/>
          </a:xfrm>
          <a:prstGeom prst="rect">
            <a:avLst/>
          </a:prstGeom>
          <a:noFill/>
          <a:ln w="9525" cap="flat">
            <a:noFill/>
            <a:miter lim="800000"/>
            <a:headEnd type="none" w="med" len="med"/>
            <a:tailEnd type="none" w="med" len="med"/>
          </a:ln>
        </p:spPr>
        <p:txBody>
          <a:bodyPr lIns="0" tIns="0" rIns="0" bIns="0"/>
          <a:lstStyle/>
          <a:p>
            <a:pPr algn="ctr"/>
            <a:r>
              <a:rPr lang="en-US" sz="1700" dirty="0">
                <a:latin typeface="Symbol" charset="2"/>
                <a:ea typeface="Symbol" charset="2"/>
                <a:cs typeface="Symbol" charset="2"/>
                <a:sym typeface="Symbol" charset="2"/>
              </a:rPr>
              <a:t>Δ </a:t>
            </a:r>
            <a:r>
              <a:rPr lang="en-US" sz="1700" dirty="0">
                <a:latin typeface="Arial Bold" charset="0"/>
                <a:cs typeface="Arial Bold" charset="0"/>
                <a:sym typeface="Arial Bold" charset="0"/>
              </a:rPr>
              <a:t>UPE</a:t>
            </a:r>
          </a:p>
          <a:p>
            <a:pPr algn="ctr"/>
            <a:r>
              <a:rPr lang="en-US" sz="1700" dirty="0">
                <a:latin typeface="Arial Bold" charset="0"/>
                <a:cs typeface="Arial Bold" charset="0"/>
                <a:sym typeface="Arial Bold" charset="0"/>
              </a:rPr>
              <a:t>(g/24h)</a:t>
            </a:r>
          </a:p>
        </p:txBody>
      </p:sp>
      <p:sp>
        <p:nvSpPr>
          <p:cNvPr id="184325" name="Rectangle 5"/>
          <p:cNvSpPr>
            <a:spLocks/>
          </p:cNvSpPr>
          <p:nvPr/>
        </p:nvSpPr>
        <p:spPr bwMode="auto">
          <a:xfrm>
            <a:off x="4049613" y="1435447"/>
            <a:ext cx="1866305" cy="544711"/>
          </a:xfrm>
          <a:prstGeom prst="rect">
            <a:avLst/>
          </a:prstGeom>
          <a:noFill/>
          <a:ln w="12700" cap="flat">
            <a:noFill/>
            <a:miter lim="800000"/>
            <a:headEnd type="none" w="med" len="med"/>
            <a:tailEnd type="none" w="med" len="med"/>
          </a:ln>
        </p:spPr>
        <p:txBody>
          <a:bodyPr lIns="26788" tIns="26788" rIns="26788" bIns="26788" anchor="b"/>
          <a:lstStyle/>
          <a:p>
            <a:pPr marL="4277168" indent="-4277168" algn="ctr">
              <a:tabLst>
                <a:tab pos="4277168" algn="l"/>
                <a:tab pos="4277168" algn="l"/>
                <a:tab pos="4277168" algn="l"/>
                <a:tab pos="4277168" algn="l"/>
                <a:tab pos="4277168" algn="l"/>
                <a:tab pos="4277168" algn="l"/>
              </a:tabLst>
            </a:pPr>
            <a:r>
              <a:rPr lang="en-US" sz="1700" dirty="0" err="1">
                <a:latin typeface="Arial Bold" charset="0"/>
                <a:cs typeface="Arial Bold" charset="0"/>
                <a:sym typeface="Arial Bold" charset="0"/>
              </a:rPr>
              <a:t>Amlodipine</a:t>
            </a:r>
            <a:endParaRPr lang="en-US" sz="1700" dirty="0">
              <a:latin typeface="Arial Bold" charset="0"/>
              <a:cs typeface="Arial Bold" charset="0"/>
              <a:sym typeface="Arial Bold" charset="0"/>
            </a:endParaRPr>
          </a:p>
          <a:p>
            <a:pPr marL="4277168" indent="-4277168" algn="ctr">
              <a:tabLst>
                <a:tab pos="4277168" algn="l"/>
                <a:tab pos="4277168" algn="l"/>
                <a:tab pos="4277168" algn="l"/>
                <a:tab pos="4277168" algn="l"/>
                <a:tab pos="4277168" algn="l"/>
                <a:tab pos="4277168" algn="l"/>
              </a:tabLst>
            </a:pPr>
            <a:r>
              <a:rPr lang="en-US" sz="1700" dirty="0">
                <a:latin typeface="Arial Bold" charset="0"/>
                <a:cs typeface="Arial Bold" charset="0"/>
                <a:sym typeface="Arial Bold" charset="0"/>
              </a:rPr>
              <a:t>10 mg/d</a:t>
            </a:r>
          </a:p>
        </p:txBody>
      </p:sp>
      <p:sp>
        <p:nvSpPr>
          <p:cNvPr id="184326" name="Rectangle 6"/>
          <p:cNvSpPr>
            <a:spLocks/>
          </p:cNvSpPr>
          <p:nvPr/>
        </p:nvSpPr>
        <p:spPr bwMode="auto">
          <a:xfrm>
            <a:off x="4555257" y="5730627"/>
            <a:ext cx="818731"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spcBef>
                <a:spcPts val="958"/>
              </a:spcBef>
            </a:pPr>
            <a:r>
              <a:rPr lang="en-US" sz="1500" dirty="0">
                <a:latin typeface="Arial Bold Italic" charset="0"/>
                <a:cs typeface="Arial Bold Italic" charset="0"/>
                <a:sym typeface="Arial Bold Italic" charset="0"/>
              </a:rPr>
              <a:t>P</a:t>
            </a:r>
            <a:r>
              <a:rPr lang="en-US" sz="6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&lt;</a:t>
            </a:r>
            <a:r>
              <a:rPr lang="en-US" sz="6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.0001</a:t>
            </a:r>
          </a:p>
        </p:txBody>
      </p:sp>
      <p:sp>
        <p:nvSpPr>
          <p:cNvPr id="184327" name="Rectangle 7"/>
          <p:cNvSpPr>
            <a:spLocks/>
          </p:cNvSpPr>
          <p:nvPr/>
        </p:nvSpPr>
        <p:spPr bwMode="auto">
          <a:xfrm>
            <a:off x="3867672" y="5351115"/>
            <a:ext cx="597517"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spcBef>
                <a:spcPts val="958"/>
              </a:spcBef>
            </a:pPr>
            <a:r>
              <a:rPr lang="en-US" sz="1500" dirty="0">
                <a:latin typeface="Arial Bold Italic" charset="0"/>
                <a:cs typeface="Arial Bold Italic" charset="0"/>
                <a:sym typeface="Arial Bold Italic" charset="0"/>
              </a:rPr>
              <a:t>P</a:t>
            </a:r>
            <a:r>
              <a:rPr lang="en-US" sz="6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a:t>
            </a:r>
            <a:r>
              <a:rPr lang="en-US" sz="4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NS</a:t>
            </a:r>
          </a:p>
        </p:txBody>
      </p:sp>
      <p:sp>
        <p:nvSpPr>
          <p:cNvPr id="184328" name="Rectangle 8"/>
          <p:cNvSpPr>
            <a:spLocks/>
          </p:cNvSpPr>
          <p:nvPr/>
        </p:nvSpPr>
        <p:spPr bwMode="auto">
          <a:xfrm>
            <a:off x="5358929" y="5351115"/>
            <a:ext cx="818731" cy="284932"/>
          </a:xfrm>
          <a:prstGeom prst="rect">
            <a:avLst/>
          </a:prstGeom>
          <a:noFill/>
          <a:ln w="12700" cap="flat">
            <a:noFill/>
            <a:miter lim="800000"/>
            <a:headEnd type="none" w="med" len="med"/>
            <a:tailEnd type="none" w="med" len="med"/>
          </a:ln>
        </p:spPr>
        <p:txBody>
          <a:bodyPr wrap="none" lIns="26788" tIns="26788" rIns="26788" bIns="26788">
            <a:spAutoFit/>
          </a:bodyPr>
          <a:lstStyle/>
          <a:p>
            <a:pPr algn="ctr">
              <a:spcBef>
                <a:spcPts val="958"/>
              </a:spcBef>
            </a:pPr>
            <a:r>
              <a:rPr lang="en-US" sz="1500" dirty="0">
                <a:latin typeface="Arial Bold Italic" charset="0"/>
                <a:cs typeface="Arial Bold Italic" charset="0"/>
                <a:sym typeface="Arial Bold Italic" charset="0"/>
              </a:rPr>
              <a:t>P</a:t>
            </a:r>
            <a:r>
              <a:rPr lang="en-US" sz="6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&lt;</a:t>
            </a:r>
            <a:r>
              <a:rPr lang="en-US" sz="600" dirty="0">
                <a:latin typeface="Arial Bold Italic" charset="0"/>
                <a:cs typeface="Arial Bold Italic" charset="0"/>
                <a:sym typeface="Arial Bold Italic" charset="0"/>
              </a:rPr>
              <a:t> </a:t>
            </a:r>
            <a:r>
              <a:rPr lang="en-US" sz="1500" dirty="0">
                <a:latin typeface="Arial Bold" charset="0"/>
                <a:cs typeface="Arial Bold" charset="0"/>
                <a:sym typeface="Arial Bold" charset="0"/>
              </a:rPr>
              <a:t>.0001</a:t>
            </a:r>
          </a:p>
        </p:txBody>
      </p:sp>
      <p:sp>
        <p:nvSpPr>
          <p:cNvPr id="184329" name="Rectangle 9"/>
          <p:cNvSpPr>
            <a:spLocks/>
          </p:cNvSpPr>
          <p:nvPr/>
        </p:nvSpPr>
        <p:spPr bwMode="auto">
          <a:xfrm>
            <a:off x="4314156" y="2020342"/>
            <a:ext cx="1198811" cy="256729"/>
          </a:xfrm>
          <a:prstGeom prst="rect">
            <a:avLst/>
          </a:prstGeom>
          <a:solidFill>
            <a:srgbClr val="00FF00"/>
          </a:solidFill>
          <a:ln w="9525" cap="flat">
            <a:solidFill>
              <a:srgbClr val="00FF00"/>
            </a:solidFill>
            <a:prstDash val="solid"/>
            <a:miter lim="800000"/>
            <a:headEnd type="none" w="med" len="med"/>
            <a:tailEnd type="none" w="med" len="med"/>
          </a:ln>
        </p:spPr>
        <p:txBody>
          <a:bodyPr lIns="0" tIns="0" rIns="0" bIns="0"/>
          <a:lstStyle/>
          <a:p>
            <a:endParaRPr lang="en-US"/>
          </a:p>
        </p:txBody>
      </p:sp>
      <p:sp>
        <p:nvSpPr>
          <p:cNvPr id="184330" name="Rectangle 10"/>
          <p:cNvSpPr>
            <a:spLocks/>
          </p:cNvSpPr>
          <p:nvPr/>
        </p:nvSpPr>
        <p:spPr bwMode="auto">
          <a:xfrm>
            <a:off x="4382244" y="2325068"/>
            <a:ext cx="120550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-0.1±2.9</a:t>
            </a:r>
          </a:p>
        </p:txBody>
      </p:sp>
      <p:sp>
        <p:nvSpPr>
          <p:cNvPr id="184331" name="Rectangle 11"/>
          <p:cNvSpPr>
            <a:spLocks/>
          </p:cNvSpPr>
          <p:nvPr/>
        </p:nvSpPr>
        <p:spPr bwMode="auto">
          <a:xfrm>
            <a:off x="2510359" y="1435447"/>
            <a:ext cx="1830586" cy="544711"/>
          </a:xfrm>
          <a:prstGeom prst="rect">
            <a:avLst/>
          </a:prstGeom>
          <a:noFill/>
          <a:ln w="12700" cap="flat">
            <a:noFill/>
            <a:miter lim="800000"/>
            <a:headEnd type="none" w="med" len="med"/>
            <a:tailEnd type="none" w="med" len="med"/>
          </a:ln>
        </p:spPr>
        <p:txBody>
          <a:bodyPr lIns="26788" tIns="26788" rIns="26788" bIns="26788" anchor="b"/>
          <a:lstStyle/>
          <a:p>
            <a:pPr marL="4277168" indent="-4277168" algn="ctr">
              <a:tabLst>
                <a:tab pos="4277168" algn="l"/>
                <a:tab pos="4277168" algn="l"/>
                <a:tab pos="4277168" algn="l"/>
                <a:tab pos="4277168" algn="l"/>
                <a:tab pos="4277168" algn="l"/>
                <a:tab pos="4277168" algn="l"/>
              </a:tabLst>
            </a:pPr>
            <a:endParaRPr lang="en-US" sz="1700" dirty="0">
              <a:latin typeface="Arial Bold" charset="0"/>
              <a:ea typeface="Lucida Grande" charset="0"/>
              <a:cs typeface="Lucida Grande" charset="0"/>
              <a:sym typeface="Arial Bold" charset="0"/>
            </a:endParaRPr>
          </a:p>
          <a:p>
            <a:pPr marL="4277168" indent="-4277168" algn="ctr">
              <a:tabLst>
                <a:tab pos="4277168" algn="l"/>
                <a:tab pos="4277168" algn="l"/>
                <a:tab pos="4277168" algn="l"/>
                <a:tab pos="4277168" algn="l"/>
                <a:tab pos="4277168" algn="l"/>
                <a:tab pos="4277168" algn="l"/>
              </a:tabLst>
            </a:pPr>
            <a:r>
              <a:rPr lang="en-US" sz="1700" dirty="0">
                <a:latin typeface="Arial Bold" charset="0"/>
                <a:ea typeface="Lucida Grande" charset="0"/>
                <a:cs typeface="Lucida Grande" charset="0"/>
                <a:sym typeface="Arial Bold" charset="0"/>
              </a:rPr>
              <a:t>Placebo</a:t>
            </a:r>
          </a:p>
        </p:txBody>
      </p:sp>
      <p:sp>
        <p:nvSpPr>
          <p:cNvPr id="184332" name="Rectangle 12"/>
          <p:cNvSpPr>
            <a:spLocks/>
          </p:cNvSpPr>
          <p:nvPr/>
        </p:nvSpPr>
        <p:spPr bwMode="auto">
          <a:xfrm>
            <a:off x="2714625" y="2020342"/>
            <a:ext cx="1188765" cy="781348"/>
          </a:xfrm>
          <a:prstGeom prst="rect">
            <a:avLst/>
          </a:prstGeom>
          <a:solidFill>
            <a:srgbClr val="006462"/>
          </a:solidFill>
          <a:ln w="9525" cap="flat">
            <a:solidFill>
              <a:srgbClr val="FFFF99"/>
            </a:solidFill>
            <a:prstDash val="solid"/>
            <a:miter lim="800000"/>
            <a:headEnd type="none" w="med" len="med"/>
            <a:tailEnd type="none" w="med" len="med"/>
          </a:ln>
        </p:spPr>
        <p:txBody>
          <a:bodyPr lIns="0" tIns="0" rIns="0" bIns="0"/>
          <a:lstStyle/>
          <a:p>
            <a:endParaRPr lang="en-US"/>
          </a:p>
        </p:txBody>
      </p:sp>
      <p:sp>
        <p:nvSpPr>
          <p:cNvPr id="184333" name="Rectangle 13"/>
          <p:cNvSpPr>
            <a:spLocks/>
          </p:cNvSpPr>
          <p:nvPr/>
        </p:nvSpPr>
        <p:spPr bwMode="auto">
          <a:xfrm>
            <a:off x="2780482" y="2821781"/>
            <a:ext cx="1205508" cy="276820"/>
          </a:xfrm>
          <a:prstGeom prst="rect">
            <a:avLst/>
          </a:prstGeom>
          <a:noFill/>
          <a:ln w="12700" cap="flat">
            <a:noFill/>
            <a:miter lim="800000"/>
            <a:headEnd type="none" w="med" len="med"/>
            <a:tailEnd type="none" w="med" len="med"/>
          </a:ln>
        </p:spPr>
        <p:txBody>
          <a:bodyPr lIns="26788" tIns="26788" rIns="26788" bIns="26788"/>
          <a:lstStyle/>
          <a:p>
            <a:pPr algn="ctr">
              <a:spcBef>
                <a:spcPts val="958"/>
              </a:spcBef>
            </a:pPr>
            <a:r>
              <a:rPr lang="en-US" sz="1500" dirty="0">
                <a:latin typeface="Arial Bold" charset="0"/>
                <a:cs typeface="Arial Bold" charset="0"/>
                <a:sym typeface="Arial Bold" charset="0"/>
              </a:rPr>
              <a:t>-0.3±4.3</a:t>
            </a:r>
          </a:p>
        </p:txBody>
      </p:sp>
      <p:grpSp>
        <p:nvGrpSpPr>
          <p:cNvPr id="2" name="Group 33"/>
          <p:cNvGrpSpPr>
            <a:grpSpLocks/>
          </p:cNvGrpSpPr>
          <p:nvPr/>
        </p:nvGrpSpPr>
        <p:grpSpPr bwMode="auto">
          <a:xfrm>
            <a:off x="1730127" y="2020342"/>
            <a:ext cx="5824389" cy="4032871"/>
            <a:chOff x="0" y="0"/>
            <a:chExt cx="5218" cy="3613"/>
          </a:xfrm>
        </p:grpSpPr>
        <p:grpSp>
          <p:nvGrpSpPr>
            <p:cNvPr id="3" name="Group 31"/>
            <p:cNvGrpSpPr>
              <a:grpSpLocks/>
            </p:cNvGrpSpPr>
            <p:nvPr/>
          </p:nvGrpSpPr>
          <p:grpSpPr bwMode="auto">
            <a:xfrm>
              <a:off x="0" y="0"/>
              <a:ext cx="462" cy="3613"/>
              <a:chOff x="0" y="0"/>
              <a:chExt cx="462" cy="3613"/>
            </a:xfrm>
          </p:grpSpPr>
          <p:sp>
            <p:nvSpPr>
              <p:cNvPr id="184334" name="Line 14"/>
              <p:cNvSpPr>
                <a:spLocks noChangeShapeType="1"/>
              </p:cNvSpPr>
              <p:nvPr/>
            </p:nvSpPr>
            <p:spPr bwMode="auto">
              <a:xfrm>
                <a:off x="461" y="0"/>
                <a:ext cx="1" cy="3499"/>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35" name="Line 15"/>
              <p:cNvSpPr>
                <a:spLocks noChangeShapeType="1"/>
              </p:cNvSpPr>
              <p:nvPr/>
            </p:nvSpPr>
            <p:spPr bwMode="auto">
              <a:xfrm>
                <a:off x="353" y="3489"/>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36" name="Line 16"/>
              <p:cNvSpPr>
                <a:spLocks noChangeShapeType="1"/>
              </p:cNvSpPr>
              <p:nvPr/>
            </p:nvSpPr>
            <p:spPr bwMode="auto">
              <a:xfrm>
                <a:off x="353" y="3029"/>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37" name="Line 17"/>
              <p:cNvSpPr>
                <a:spLocks noChangeShapeType="1"/>
              </p:cNvSpPr>
              <p:nvPr/>
            </p:nvSpPr>
            <p:spPr bwMode="auto">
              <a:xfrm>
                <a:off x="353" y="2568"/>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38" name="Line 18"/>
              <p:cNvSpPr>
                <a:spLocks noChangeShapeType="1"/>
              </p:cNvSpPr>
              <p:nvPr/>
            </p:nvSpPr>
            <p:spPr bwMode="auto">
              <a:xfrm>
                <a:off x="353" y="2098"/>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39" name="Line 19"/>
              <p:cNvSpPr>
                <a:spLocks noChangeShapeType="1"/>
              </p:cNvSpPr>
              <p:nvPr/>
            </p:nvSpPr>
            <p:spPr bwMode="auto">
              <a:xfrm>
                <a:off x="353" y="1629"/>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40" name="Line 20"/>
              <p:cNvSpPr>
                <a:spLocks noChangeShapeType="1"/>
              </p:cNvSpPr>
              <p:nvPr/>
            </p:nvSpPr>
            <p:spPr bwMode="auto">
              <a:xfrm>
                <a:off x="353" y="1169"/>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41" name="Line 21"/>
              <p:cNvSpPr>
                <a:spLocks noChangeShapeType="1"/>
              </p:cNvSpPr>
              <p:nvPr/>
            </p:nvSpPr>
            <p:spPr bwMode="auto">
              <a:xfrm>
                <a:off x="353" y="700"/>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42" name="Line 22"/>
              <p:cNvSpPr>
                <a:spLocks noChangeShapeType="1"/>
              </p:cNvSpPr>
              <p:nvPr/>
            </p:nvSpPr>
            <p:spPr bwMode="auto">
              <a:xfrm>
                <a:off x="353" y="230"/>
                <a:ext cx="109"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sp>
            <p:nvSpPr>
              <p:cNvPr id="184343" name="Rectangle 23"/>
              <p:cNvSpPr>
                <a:spLocks/>
              </p:cNvSpPr>
              <p:nvPr/>
            </p:nvSpPr>
            <p:spPr bwMode="auto">
              <a:xfrm>
                <a:off x="0" y="3379"/>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-1.5</a:t>
                </a:r>
              </a:p>
            </p:txBody>
          </p:sp>
          <p:sp>
            <p:nvSpPr>
              <p:cNvPr id="184344" name="Rectangle 24"/>
              <p:cNvSpPr>
                <a:spLocks/>
              </p:cNvSpPr>
              <p:nvPr/>
            </p:nvSpPr>
            <p:spPr bwMode="auto">
              <a:xfrm>
                <a:off x="0" y="2917"/>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-1.3</a:t>
                </a:r>
              </a:p>
            </p:txBody>
          </p:sp>
          <p:sp>
            <p:nvSpPr>
              <p:cNvPr id="184345" name="Rectangle 25"/>
              <p:cNvSpPr>
                <a:spLocks/>
              </p:cNvSpPr>
              <p:nvPr/>
            </p:nvSpPr>
            <p:spPr bwMode="auto">
              <a:xfrm>
                <a:off x="0" y="2457"/>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-1.1</a:t>
                </a:r>
              </a:p>
            </p:txBody>
          </p:sp>
          <p:sp>
            <p:nvSpPr>
              <p:cNvPr id="184346" name="Rectangle 26"/>
              <p:cNvSpPr>
                <a:spLocks/>
              </p:cNvSpPr>
              <p:nvPr/>
            </p:nvSpPr>
            <p:spPr bwMode="auto">
              <a:xfrm>
                <a:off x="0" y="1988"/>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-0.9</a:t>
                </a:r>
              </a:p>
            </p:txBody>
          </p:sp>
          <p:sp>
            <p:nvSpPr>
              <p:cNvPr id="184347" name="Rectangle 27"/>
              <p:cNvSpPr>
                <a:spLocks/>
              </p:cNvSpPr>
              <p:nvPr/>
            </p:nvSpPr>
            <p:spPr bwMode="auto">
              <a:xfrm>
                <a:off x="0" y="1518"/>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-0.7</a:t>
                </a:r>
              </a:p>
            </p:txBody>
          </p:sp>
          <p:sp>
            <p:nvSpPr>
              <p:cNvPr id="184348" name="Rectangle 28"/>
              <p:cNvSpPr>
                <a:spLocks/>
              </p:cNvSpPr>
              <p:nvPr/>
            </p:nvSpPr>
            <p:spPr bwMode="auto">
              <a:xfrm>
                <a:off x="0" y="1057"/>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-0.5</a:t>
                </a:r>
              </a:p>
            </p:txBody>
          </p:sp>
          <p:sp>
            <p:nvSpPr>
              <p:cNvPr id="184349" name="Rectangle 29"/>
              <p:cNvSpPr>
                <a:spLocks/>
              </p:cNvSpPr>
              <p:nvPr/>
            </p:nvSpPr>
            <p:spPr bwMode="auto">
              <a:xfrm>
                <a:off x="0" y="589"/>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-0.3</a:t>
                </a:r>
              </a:p>
            </p:txBody>
          </p:sp>
          <p:sp>
            <p:nvSpPr>
              <p:cNvPr id="184350" name="Rectangle 30"/>
              <p:cNvSpPr>
                <a:spLocks/>
              </p:cNvSpPr>
              <p:nvPr/>
            </p:nvSpPr>
            <p:spPr bwMode="auto">
              <a:xfrm>
                <a:off x="0" y="120"/>
                <a:ext cx="337" cy="234"/>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Bold" charset="0"/>
                    <a:cs typeface="Arial Bold" charset="0"/>
                    <a:sym typeface="Arial Bold" charset="0"/>
                  </a:rPr>
                  <a:t>-0.1</a:t>
                </a:r>
              </a:p>
            </p:txBody>
          </p:sp>
        </p:grpSp>
        <p:sp>
          <p:nvSpPr>
            <p:cNvPr id="184352" name="Line 32"/>
            <p:cNvSpPr>
              <a:spLocks noChangeShapeType="1"/>
            </p:cNvSpPr>
            <p:nvPr/>
          </p:nvSpPr>
          <p:spPr bwMode="auto">
            <a:xfrm>
              <a:off x="461" y="0"/>
              <a:ext cx="4757" cy="1"/>
            </a:xfrm>
            <a:prstGeom prst="line">
              <a:avLst/>
            </a:prstGeom>
            <a:noFill/>
            <a:ln w="12700" cap="flat">
              <a:solidFill>
                <a:schemeClr val="tx1"/>
              </a:solidFill>
              <a:prstDash val="solid"/>
              <a:round/>
              <a:headEnd type="none" w="med" len="med"/>
              <a:tailEnd type="none" w="med" len="med"/>
            </a:ln>
          </p:spPr>
          <p:txBody>
            <a:bodyPr lIns="0" tIns="0" rIns="0" bIns="0"/>
            <a:lstStyle/>
            <a:p>
              <a:endParaRPr lang="en-US"/>
            </a:p>
          </p:txBody>
        </p:sp>
      </p:grpSp>
      <p:cxnSp>
        <p:nvCxnSpPr>
          <p:cNvPr id="184354" name="AutoShape 34"/>
          <p:cNvCxnSpPr>
            <a:cxnSpLocks noChangeShapeType="1"/>
            <a:stCxn id="184327" idx="0"/>
            <a:endCxn id="184333" idx="0"/>
          </p:cNvCxnSpPr>
          <p:nvPr/>
        </p:nvCxnSpPr>
        <p:spPr bwMode="auto">
          <a:xfrm rot="16200000" flipV="1">
            <a:off x="2510167" y="3694850"/>
            <a:ext cx="2529334" cy="783195"/>
          </a:xfrm>
          <a:prstGeom prst="straightConnector1">
            <a:avLst/>
          </a:prstGeom>
          <a:noFill/>
          <a:ln w="12700" cap="flat">
            <a:solidFill>
              <a:schemeClr val="tx1"/>
            </a:solidFill>
            <a:prstDash val="solid"/>
            <a:miter lim="800000"/>
            <a:headEnd type="none" w="med" len="med"/>
            <a:tailEnd type="none" w="med" len="med"/>
          </a:ln>
        </p:spPr>
      </p:cxnSp>
      <p:cxnSp>
        <p:nvCxnSpPr>
          <p:cNvPr id="184355" name="AutoShape 35"/>
          <p:cNvCxnSpPr>
            <a:cxnSpLocks noChangeShapeType="1"/>
            <a:stCxn id="184327" idx="0"/>
            <a:endCxn id="184330" idx="0"/>
          </p:cNvCxnSpPr>
          <p:nvPr/>
        </p:nvCxnSpPr>
        <p:spPr bwMode="auto">
          <a:xfrm rot="5400000" flipH="1" flipV="1">
            <a:off x="3062691" y="3428809"/>
            <a:ext cx="3026047" cy="818567"/>
          </a:xfrm>
          <a:prstGeom prst="straightConnector1">
            <a:avLst/>
          </a:prstGeom>
          <a:noFill/>
          <a:ln w="12700" cap="flat">
            <a:solidFill>
              <a:schemeClr val="tx1"/>
            </a:solidFill>
            <a:prstDash val="solid"/>
            <a:miter lim="800000"/>
            <a:headEnd type="none" w="med" len="med"/>
            <a:tailEnd type="none" w="med" len="med"/>
          </a:ln>
        </p:spPr>
      </p:cxnSp>
      <p:cxnSp>
        <p:nvCxnSpPr>
          <p:cNvPr id="184356" name="AutoShape 36"/>
          <p:cNvCxnSpPr>
            <a:cxnSpLocks noChangeShapeType="1"/>
            <a:stCxn id="184328" idx="0"/>
            <a:endCxn id="184330" idx="0"/>
          </p:cNvCxnSpPr>
          <p:nvPr/>
        </p:nvCxnSpPr>
        <p:spPr bwMode="auto">
          <a:xfrm rot="16200000" flipV="1">
            <a:off x="3863624" y="3446443"/>
            <a:ext cx="3026047" cy="783297"/>
          </a:xfrm>
          <a:prstGeom prst="straightConnector1">
            <a:avLst/>
          </a:prstGeom>
          <a:noFill/>
          <a:ln w="12700" cap="flat">
            <a:solidFill>
              <a:schemeClr val="tx1"/>
            </a:solidFill>
            <a:prstDash val="solid"/>
            <a:miter lim="800000"/>
            <a:headEnd type="none" w="med" len="med"/>
            <a:tailEnd type="none" w="med" len="med"/>
          </a:ln>
        </p:spPr>
      </p:cxnSp>
      <p:cxnSp>
        <p:nvCxnSpPr>
          <p:cNvPr id="184357" name="AutoShape 37"/>
          <p:cNvCxnSpPr>
            <a:cxnSpLocks noChangeShapeType="1"/>
            <a:stCxn id="184328" idx="0"/>
            <a:endCxn id="184323" idx="0"/>
          </p:cNvCxnSpPr>
          <p:nvPr/>
        </p:nvCxnSpPr>
        <p:spPr bwMode="auto">
          <a:xfrm rot="5400000" flipH="1" flipV="1">
            <a:off x="5975494" y="4735384"/>
            <a:ext cx="408533" cy="822931"/>
          </a:xfrm>
          <a:prstGeom prst="straightConnector1">
            <a:avLst/>
          </a:prstGeom>
          <a:noFill/>
          <a:ln w="12700" cap="flat">
            <a:solidFill>
              <a:schemeClr val="tx1"/>
            </a:solidFill>
            <a:prstDash val="solid"/>
            <a:miter lim="800000"/>
            <a:headEnd type="none" w="med" len="med"/>
            <a:tailEnd type="none" w="med" len="med"/>
          </a:ln>
        </p:spPr>
      </p:cxnSp>
      <p:cxnSp>
        <p:nvCxnSpPr>
          <p:cNvPr id="184358" name="AutoShape 38"/>
          <p:cNvCxnSpPr>
            <a:cxnSpLocks noChangeShapeType="1"/>
            <a:stCxn id="184326" idx="0"/>
            <a:endCxn id="184323" idx="0"/>
          </p:cNvCxnSpPr>
          <p:nvPr/>
        </p:nvCxnSpPr>
        <p:spPr bwMode="auto">
          <a:xfrm rot="5400000" flipH="1" flipV="1">
            <a:off x="5383902" y="4523304"/>
            <a:ext cx="788045" cy="1626603"/>
          </a:xfrm>
          <a:prstGeom prst="straightConnector1">
            <a:avLst/>
          </a:prstGeom>
          <a:noFill/>
          <a:ln w="12700" cap="flat">
            <a:solidFill>
              <a:schemeClr val="tx1"/>
            </a:solidFill>
            <a:prstDash val="solid"/>
            <a:miter lim="800000"/>
            <a:headEnd type="none" w="med" len="med"/>
            <a:tailEnd type="none" w="med" len="med"/>
          </a:ln>
        </p:spPr>
      </p:cxnSp>
      <p:cxnSp>
        <p:nvCxnSpPr>
          <p:cNvPr id="184359" name="AutoShape 39"/>
          <p:cNvCxnSpPr>
            <a:cxnSpLocks noChangeShapeType="1"/>
            <a:stCxn id="184326" idx="0"/>
            <a:endCxn id="184333" idx="0"/>
          </p:cNvCxnSpPr>
          <p:nvPr/>
        </p:nvCxnSpPr>
        <p:spPr bwMode="auto">
          <a:xfrm rot="16200000" flipV="1">
            <a:off x="2719507" y="3485510"/>
            <a:ext cx="2908846" cy="1581387"/>
          </a:xfrm>
          <a:prstGeom prst="straightConnector1">
            <a:avLst/>
          </a:prstGeom>
          <a:noFill/>
          <a:ln w="12700" cap="flat">
            <a:solidFill>
              <a:schemeClr val="tx1"/>
            </a:solidFill>
            <a:prstDash val="solid"/>
            <a:miter lim="800000"/>
            <a:headEnd type="none" w="med" len="med"/>
            <a:tailEnd type="none" w="med" len="med"/>
          </a:ln>
        </p:spPr>
      </p:cxnSp>
      <p:sp>
        <p:nvSpPr>
          <p:cNvPr id="184360" name="Rectangle 40"/>
          <p:cNvSpPr>
            <a:spLocks/>
          </p:cNvSpPr>
          <p:nvPr/>
        </p:nvSpPr>
        <p:spPr bwMode="auto">
          <a:xfrm>
            <a:off x="302494" y="6232922"/>
            <a:ext cx="5706070" cy="232172"/>
          </a:xfrm>
          <a:prstGeom prst="rect">
            <a:avLst/>
          </a:prstGeom>
          <a:noFill/>
          <a:ln w="12700" cap="flat">
            <a:noFill/>
            <a:miter lim="800000"/>
            <a:headEnd type="none" w="med" len="med"/>
            <a:tailEnd type="none" w="med" len="med"/>
          </a:ln>
        </p:spPr>
        <p:txBody>
          <a:bodyPr lIns="26788" tIns="26788" rIns="26788" bIns="26788"/>
          <a:lstStyle/>
          <a:p>
            <a:r>
              <a:rPr lang="en-US" sz="1300" dirty="0">
                <a:latin typeface="Arial" charset="0"/>
                <a:cs typeface="Arial" charset="0"/>
                <a:sym typeface="Arial" charset="0"/>
              </a:rPr>
              <a:t>Lewis EJ et al. </a:t>
            </a:r>
            <a:r>
              <a:rPr lang="en-US" sz="1300" dirty="0">
                <a:latin typeface="Arial Italic" charset="0"/>
                <a:cs typeface="Arial Italic" charset="0"/>
                <a:sym typeface="Arial Italic" charset="0"/>
              </a:rPr>
              <a:t>N </a:t>
            </a:r>
            <a:r>
              <a:rPr lang="en-US" sz="1300" dirty="0" err="1">
                <a:latin typeface="Arial Italic" charset="0"/>
                <a:cs typeface="Arial Italic" charset="0"/>
                <a:sym typeface="Arial Italic" charset="0"/>
              </a:rPr>
              <a:t>Engl</a:t>
            </a:r>
            <a:r>
              <a:rPr lang="en-US" sz="1300" dirty="0">
                <a:latin typeface="Arial Italic" charset="0"/>
                <a:cs typeface="Arial Italic" charset="0"/>
                <a:sym typeface="Arial Italic" charset="0"/>
              </a:rPr>
              <a:t> J Med.</a:t>
            </a:r>
            <a:r>
              <a:rPr lang="en-US" sz="1300" dirty="0">
                <a:latin typeface="Arial" charset="0"/>
                <a:cs typeface="Arial" charset="0"/>
                <a:sym typeface="Arial" charset="0"/>
              </a:rPr>
              <a:t> 2001;345:851-860.</a:t>
            </a:r>
          </a:p>
        </p:txBody>
      </p:sp>
      <p:sp>
        <p:nvSpPr>
          <p:cNvPr id="184361" name="Rectangle 41"/>
          <p:cNvSpPr>
            <a:spLocks noGrp="1" noChangeArrowheads="1"/>
          </p:cNvSpPr>
          <p:nvPr>
            <p:ph type="title"/>
          </p:nvPr>
        </p:nvSpPr>
        <p:spPr>
          <a:ln/>
        </p:spPr>
        <p:txBody>
          <a:bodyPr/>
          <a:lstStyle/>
          <a:p>
            <a:r>
              <a:rPr lang="en-US"/>
              <a:t>IDNT: Changes in Proteinuria</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Grp="1" noChangeArrowheads="1"/>
          </p:cNvSpPr>
          <p:nvPr>
            <p:ph type="title"/>
          </p:nvPr>
        </p:nvSpPr>
        <p:spPr>
          <a:xfrm>
            <a:off x="274588" y="71437"/>
            <a:ext cx="8492133" cy="1526977"/>
          </a:xfrm>
          <a:ln/>
        </p:spPr>
        <p:txBody>
          <a:bodyPr/>
          <a:lstStyle/>
          <a:p>
            <a:r>
              <a:rPr lang="en-US" sz="3400" dirty="0"/>
              <a:t>Primary Endpoint: IDNT Time to Doubling of Serum </a:t>
            </a:r>
            <a:r>
              <a:rPr lang="en-US" sz="3400" dirty="0" err="1"/>
              <a:t>Creatinine</a:t>
            </a:r>
            <a:r>
              <a:rPr lang="en-US" sz="3400" dirty="0"/>
              <a:t>, ESRD, or Death</a:t>
            </a:r>
          </a:p>
        </p:txBody>
      </p:sp>
      <p:sp>
        <p:nvSpPr>
          <p:cNvPr id="185346" name="Rectangle 2"/>
          <p:cNvSpPr>
            <a:spLocks/>
          </p:cNvSpPr>
          <p:nvPr/>
        </p:nvSpPr>
        <p:spPr bwMode="auto">
          <a:xfrm rot="-5400000">
            <a:off x="-650751" y="3262685"/>
            <a:ext cx="2846338" cy="491133"/>
          </a:xfrm>
          <a:prstGeom prst="rect">
            <a:avLst/>
          </a:prstGeom>
          <a:noFill/>
          <a:ln w="9525" cap="flat">
            <a:noFill/>
            <a:miter lim="800000"/>
            <a:headEnd type="none" w="med" len="med"/>
            <a:tailEnd type="none" w="med" len="med"/>
          </a:ln>
        </p:spPr>
        <p:txBody>
          <a:bodyPr lIns="0" tIns="0" rIns="0" bIns="0"/>
          <a:lstStyle/>
          <a:p>
            <a:pPr algn="ctr"/>
            <a:r>
              <a:rPr lang="en-US" sz="1700" dirty="0">
                <a:latin typeface="Arial Bold" charset="0"/>
                <a:cs typeface="Arial Bold" charset="0"/>
                <a:sym typeface="Arial Bold" charset="0"/>
              </a:rPr>
              <a:t>Subjects reaching primary endpoint (%)</a:t>
            </a:r>
          </a:p>
        </p:txBody>
      </p:sp>
      <p:grpSp>
        <p:nvGrpSpPr>
          <p:cNvPr id="2" name="Group 24"/>
          <p:cNvGrpSpPr>
            <a:grpSpLocks/>
          </p:cNvGrpSpPr>
          <p:nvPr/>
        </p:nvGrpSpPr>
        <p:grpSpPr bwMode="auto">
          <a:xfrm>
            <a:off x="1621855" y="1817192"/>
            <a:ext cx="6429375" cy="3503786"/>
            <a:chOff x="0" y="0"/>
            <a:chExt cx="5760" cy="3139"/>
          </a:xfrm>
        </p:grpSpPr>
        <p:sp>
          <p:nvSpPr>
            <p:cNvPr id="185347" name="Line 3"/>
            <p:cNvSpPr>
              <a:spLocks noChangeShapeType="1"/>
            </p:cNvSpPr>
            <p:nvPr/>
          </p:nvSpPr>
          <p:spPr bwMode="auto">
            <a:xfrm rot="10800000" flipH="1">
              <a:off x="7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48" name="Line 4"/>
            <p:cNvSpPr>
              <a:spLocks noChangeShapeType="1"/>
            </p:cNvSpPr>
            <p:nvPr/>
          </p:nvSpPr>
          <p:spPr bwMode="auto">
            <a:xfrm rot="10800000" flipH="1">
              <a:off x="622"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49" name="Line 5"/>
            <p:cNvSpPr>
              <a:spLocks noChangeShapeType="1"/>
            </p:cNvSpPr>
            <p:nvPr/>
          </p:nvSpPr>
          <p:spPr bwMode="auto">
            <a:xfrm rot="10800000" flipH="1">
              <a:off x="118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0" name="Line 6"/>
            <p:cNvSpPr>
              <a:spLocks noChangeShapeType="1"/>
            </p:cNvSpPr>
            <p:nvPr/>
          </p:nvSpPr>
          <p:spPr bwMode="auto">
            <a:xfrm rot="10800000" flipH="1">
              <a:off x="1741"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1" name="Line 7"/>
            <p:cNvSpPr>
              <a:spLocks noChangeShapeType="1"/>
            </p:cNvSpPr>
            <p:nvPr/>
          </p:nvSpPr>
          <p:spPr bwMode="auto">
            <a:xfrm rot="10800000" flipH="1">
              <a:off x="230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2" name="Line 8"/>
            <p:cNvSpPr>
              <a:spLocks noChangeShapeType="1"/>
            </p:cNvSpPr>
            <p:nvPr/>
          </p:nvSpPr>
          <p:spPr bwMode="auto">
            <a:xfrm rot="10800000" flipH="1">
              <a:off x="286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3" name="Line 9"/>
            <p:cNvSpPr>
              <a:spLocks noChangeShapeType="1"/>
            </p:cNvSpPr>
            <p:nvPr/>
          </p:nvSpPr>
          <p:spPr bwMode="auto">
            <a:xfrm rot="10800000" flipH="1">
              <a:off x="3421"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4" name="Line 10"/>
            <p:cNvSpPr>
              <a:spLocks noChangeShapeType="1"/>
            </p:cNvSpPr>
            <p:nvPr/>
          </p:nvSpPr>
          <p:spPr bwMode="auto">
            <a:xfrm rot="10800000" flipH="1">
              <a:off x="398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5" name="Line 11"/>
            <p:cNvSpPr>
              <a:spLocks noChangeShapeType="1"/>
            </p:cNvSpPr>
            <p:nvPr/>
          </p:nvSpPr>
          <p:spPr bwMode="auto">
            <a:xfrm rot="10800000" flipH="1">
              <a:off x="4540"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6" name="Line 12"/>
            <p:cNvSpPr>
              <a:spLocks noChangeShapeType="1"/>
            </p:cNvSpPr>
            <p:nvPr/>
          </p:nvSpPr>
          <p:spPr bwMode="auto">
            <a:xfrm rot="10800000" flipH="1">
              <a:off x="5098" y="3080"/>
              <a:ext cx="1" cy="5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7" name="Line 13"/>
            <p:cNvSpPr>
              <a:spLocks noChangeShapeType="1"/>
            </p:cNvSpPr>
            <p:nvPr/>
          </p:nvSpPr>
          <p:spPr bwMode="auto">
            <a:xfrm>
              <a:off x="0" y="2955"/>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8" name="Line 14"/>
            <p:cNvSpPr>
              <a:spLocks noChangeShapeType="1"/>
            </p:cNvSpPr>
            <p:nvPr/>
          </p:nvSpPr>
          <p:spPr bwMode="auto">
            <a:xfrm>
              <a:off x="0" y="2541"/>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59" name="Line 15"/>
            <p:cNvSpPr>
              <a:spLocks noChangeShapeType="1"/>
            </p:cNvSpPr>
            <p:nvPr/>
          </p:nvSpPr>
          <p:spPr bwMode="auto">
            <a:xfrm>
              <a:off x="0" y="2127"/>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0" name="Line 16"/>
            <p:cNvSpPr>
              <a:spLocks noChangeShapeType="1"/>
            </p:cNvSpPr>
            <p:nvPr/>
          </p:nvSpPr>
          <p:spPr bwMode="auto">
            <a:xfrm>
              <a:off x="0" y="1713"/>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1" name="Line 17"/>
            <p:cNvSpPr>
              <a:spLocks noChangeShapeType="1"/>
            </p:cNvSpPr>
            <p:nvPr/>
          </p:nvSpPr>
          <p:spPr bwMode="auto">
            <a:xfrm>
              <a:off x="0" y="1298"/>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2" name="Line 18"/>
            <p:cNvSpPr>
              <a:spLocks noChangeShapeType="1"/>
            </p:cNvSpPr>
            <p:nvPr/>
          </p:nvSpPr>
          <p:spPr bwMode="auto">
            <a:xfrm>
              <a:off x="0" y="884"/>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3" name="Line 19"/>
            <p:cNvSpPr>
              <a:spLocks noChangeShapeType="1"/>
            </p:cNvSpPr>
            <p:nvPr/>
          </p:nvSpPr>
          <p:spPr bwMode="auto">
            <a:xfrm>
              <a:off x="0" y="470"/>
              <a:ext cx="71" cy="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4" name="Line 20"/>
            <p:cNvSpPr>
              <a:spLocks noChangeShapeType="1"/>
            </p:cNvSpPr>
            <p:nvPr/>
          </p:nvSpPr>
          <p:spPr bwMode="auto">
            <a:xfrm>
              <a:off x="71" y="3080"/>
              <a:ext cx="5689"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5" name="Line 21"/>
            <p:cNvSpPr>
              <a:spLocks noChangeShapeType="1"/>
            </p:cNvSpPr>
            <p:nvPr/>
          </p:nvSpPr>
          <p:spPr bwMode="auto">
            <a:xfrm rot="10800000" flipH="1">
              <a:off x="71" y="0"/>
              <a:ext cx="0" cy="3080"/>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6" name="Line 22"/>
            <p:cNvSpPr>
              <a:spLocks noChangeShapeType="1"/>
            </p:cNvSpPr>
            <p:nvPr/>
          </p:nvSpPr>
          <p:spPr bwMode="auto">
            <a:xfrm rot="10800000" flipH="1">
              <a:off x="5753" y="3080"/>
              <a:ext cx="1" cy="59"/>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5367" name="Line 23"/>
            <p:cNvSpPr>
              <a:spLocks noChangeShapeType="1"/>
            </p:cNvSpPr>
            <p:nvPr/>
          </p:nvSpPr>
          <p:spPr bwMode="auto">
            <a:xfrm>
              <a:off x="0" y="0"/>
              <a:ext cx="71" cy="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grpSp>
      <p:sp>
        <p:nvSpPr>
          <p:cNvPr id="185369" name="Freeform 25"/>
          <p:cNvSpPr>
            <a:spLocks/>
          </p:cNvSpPr>
          <p:nvPr/>
        </p:nvSpPr>
        <p:spPr bwMode="auto">
          <a:xfrm>
            <a:off x="1699990" y="2549426"/>
            <a:ext cx="5658073" cy="2579564"/>
          </a:xfrm>
          <a:custGeom>
            <a:avLst/>
            <a:gdLst/>
            <a:ahLst/>
            <a:cxnLst>
              <a:cxn ang="0">
                <a:pos x="877" y="21412"/>
              </a:cxn>
              <a:cxn ang="0">
                <a:pos x="1571" y="21224"/>
              </a:cxn>
              <a:cxn ang="0">
                <a:pos x="2055" y="20959"/>
              </a:cxn>
              <a:cxn ang="0">
                <a:pos x="2420" y="20763"/>
              </a:cxn>
              <a:cxn ang="0">
                <a:pos x="2498" y="20379"/>
              </a:cxn>
              <a:cxn ang="0">
                <a:pos x="2918" y="20191"/>
              </a:cxn>
              <a:cxn ang="0">
                <a:pos x="3201" y="19926"/>
              </a:cxn>
              <a:cxn ang="0">
                <a:pos x="3516" y="19730"/>
              </a:cxn>
              <a:cxn ang="0">
                <a:pos x="3585" y="19473"/>
              </a:cxn>
              <a:cxn ang="0">
                <a:pos x="3900" y="19285"/>
              </a:cxn>
              <a:cxn ang="0">
                <a:pos x="4329" y="19021"/>
              </a:cxn>
              <a:cxn ang="0">
                <a:pos x="4644" y="18824"/>
              </a:cxn>
              <a:cxn ang="0">
                <a:pos x="4708" y="18568"/>
              </a:cxn>
              <a:cxn ang="0">
                <a:pos x="4914" y="18312"/>
              </a:cxn>
              <a:cxn ang="0">
                <a:pos x="5087" y="18047"/>
              </a:cxn>
              <a:cxn ang="0">
                <a:pos x="5845" y="17851"/>
              </a:cxn>
              <a:cxn ang="0">
                <a:pos x="5973" y="17458"/>
              </a:cxn>
              <a:cxn ang="0">
                <a:pos x="6393" y="17201"/>
              </a:cxn>
              <a:cxn ang="0">
                <a:pos x="6471" y="16937"/>
              </a:cxn>
              <a:cxn ang="0">
                <a:pos x="6809" y="16749"/>
              </a:cxn>
              <a:cxn ang="0">
                <a:pos x="6991" y="16475"/>
              </a:cxn>
              <a:cxn ang="0">
                <a:pos x="7087" y="16219"/>
              </a:cxn>
              <a:cxn ang="0">
                <a:pos x="7174" y="15886"/>
              </a:cxn>
              <a:cxn ang="0">
                <a:pos x="7412" y="15698"/>
              </a:cxn>
              <a:cxn ang="0">
                <a:pos x="7713" y="15433"/>
              </a:cxn>
              <a:cxn ang="0">
                <a:pos x="7973" y="15169"/>
              </a:cxn>
              <a:cxn ang="0">
                <a:pos x="8352" y="14904"/>
              </a:cxn>
              <a:cxn ang="0">
                <a:pos x="8512" y="14579"/>
              </a:cxn>
              <a:cxn ang="0">
                <a:pos x="8814" y="14315"/>
              </a:cxn>
              <a:cxn ang="0">
                <a:pos x="9215" y="14110"/>
              </a:cxn>
              <a:cxn ang="0">
                <a:pos x="9421" y="13836"/>
              </a:cxn>
              <a:cxn ang="0">
                <a:pos x="9567" y="13623"/>
              </a:cxn>
              <a:cxn ang="0">
                <a:pos x="9645" y="13264"/>
              </a:cxn>
              <a:cxn ang="0">
                <a:pos x="10037" y="12811"/>
              </a:cxn>
              <a:cxn ang="0">
                <a:pos x="10302" y="12521"/>
              </a:cxn>
              <a:cxn ang="0">
                <a:pos x="10499" y="12282"/>
              </a:cxn>
              <a:cxn ang="0">
                <a:pos x="10613" y="11966"/>
              </a:cxn>
              <a:cxn ang="0">
                <a:pos x="10809" y="11727"/>
              </a:cxn>
              <a:cxn ang="0">
                <a:pos x="11371" y="11402"/>
              </a:cxn>
              <a:cxn ang="0">
                <a:pos x="11608" y="11154"/>
              </a:cxn>
              <a:cxn ang="0">
                <a:pos x="11773" y="10804"/>
              </a:cxn>
              <a:cxn ang="0">
                <a:pos x="12024" y="10531"/>
              </a:cxn>
              <a:cxn ang="0">
                <a:pos x="12234" y="10164"/>
              </a:cxn>
              <a:cxn ang="0">
                <a:pos x="12668" y="9771"/>
              </a:cxn>
              <a:cxn ang="0">
                <a:pos x="12978" y="9284"/>
              </a:cxn>
              <a:cxn ang="0">
                <a:pos x="13175" y="8977"/>
              </a:cxn>
              <a:cxn ang="0">
                <a:pos x="13618" y="8225"/>
              </a:cxn>
              <a:cxn ang="0">
                <a:pos x="14353" y="7883"/>
              </a:cxn>
              <a:cxn ang="0">
                <a:pos x="14558" y="7396"/>
              </a:cxn>
              <a:cxn ang="0">
                <a:pos x="15252" y="7004"/>
              </a:cxn>
              <a:cxn ang="0">
                <a:pos x="15563" y="6457"/>
              </a:cxn>
              <a:cxn ang="0">
                <a:pos x="15887" y="6021"/>
              </a:cxn>
              <a:cxn ang="0">
                <a:pos x="16426" y="5423"/>
              </a:cxn>
              <a:cxn ang="0">
                <a:pos x="17380" y="4937"/>
              </a:cxn>
              <a:cxn ang="0">
                <a:pos x="18088" y="4048"/>
              </a:cxn>
              <a:cxn ang="0">
                <a:pos x="19029" y="3169"/>
              </a:cxn>
              <a:cxn ang="0">
                <a:pos x="19367" y="1802"/>
              </a:cxn>
            </a:cxnLst>
            <a:rect l="0" t="0" r="r" b="b"/>
            <a:pathLst>
              <a:path w="21600" h="21600">
                <a:moveTo>
                  <a:pt x="0" y="21600"/>
                </a:moveTo>
                <a:lnTo>
                  <a:pt x="228" y="21600"/>
                </a:lnTo>
                <a:lnTo>
                  <a:pt x="228" y="21549"/>
                </a:lnTo>
                <a:lnTo>
                  <a:pt x="758" y="21549"/>
                </a:lnTo>
                <a:lnTo>
                  <a:pt x="758" y="21480"/>
                </a:lnTo>
                <a:lnTo>
                  <a:pt x="877" y="21480"/>
                </a:lnTo>
                <a:lnTo>
                  <a:pt x="877" y="21412"/>
                </a:lnTo>
                <a:lnTo>
                  <a:pt x="941" y="21412"/>
                </a:lnTo>
                <a:lnTo>
                  <a:pt x="941" y="21344"/>
                </a:lnTo>
                <a:lnTo>
                  <a:pt x="1050" y="21344"/>
                </a:lnTo>
                <a:lnTo>
                  <a:pt x="1050" y="21284"/>
                </a:lnTo>
                <a:lnTo>
                  <a:pt x="1256" y="21284"/>
                </a:lnTo>
                <a:lnTo>
                  <a:pt x="1256" y="21224"/>
                </a:lnTo>
                <a:lnTo>
                  <a:pt x="1571" y="21224"/>
                </a:lnTo>
                <a:lnTo>
                  <a:pt x="1571" y="21156"/>
                </a:lnTo>
                <a:lnTo>
                  <a:pt x="1895" y="21156"/>
                </a:lnTo>
                <a:lnTo>
                  <a:pt x="1895" y="21088"/>
                </a:lnTo>
                <a:lnTo>
                  <a:pt x="2041" y="21088"/>
                </a:lnTo>
                <a:lnTo>
                  <a:pt x="2041" y="21028"/>
                </a:lnTo>
                <a:lnTo>
                  <a:pt x="2055" y="21028"/>
                </a:lnTo>
                <a:lnTo>
                  <a:pt x="2055" y="20959"/>
                </a:lnTo>
                <a:lnTo>
                  <a:pt x="2160" y="20959"/>
                </a:lnTo>
                <a:lnTo>
                  <a:pt x="2160" y="20900"/>
                </a:lnTo>
                <a:lnTo>
                  <a:pt x="2238" y="20900"/>
                </a:lnTo>
                <a:lnTo>
                  <a:pt x="2238" y="20831"/>
                </a:lnTo>
                <a:lnTo>
                  <a:pt x="2365" y="20831"/>
                </a:lnTo>
                <a:lnTo>
                  <a:pt x="2365" y="20763"/>
                </a:lnTo>
                <a:lnTo>
                  <a:pt x="2420" y="20763"/>
                </a:lnTo>
                <a:lnTo>
                  <a:pt x="2420" y="20635"/>
                </a:lnTo>
                <a:lnTo>
                  <a:pt x="2443" y="20635"/>
                </a:lnTo>
                <a:lnTo>
                  <a:pt x="2443" y="20575"/>
                </a:lnTo>
                <a:lnTo>
                  <a:pt x="2457" y="20575"/>
                </a:lnTo>
                <a:lnTo>
                  <a:pt x="2457" y="20507"/>
                </a:lnTo>
                <a:lnTo>
                  <a:pt x="2498" y="20507"/>
                </a:lnTo>
                <a:lnTo>
                  <a:pt x="2498" y="20379"/>
                </a:lnTo>
                <a:lnTo>
                  <a:pt x="2507" y="20379"/>
                </a:lnTo>
                <a:lnTo>
                  <a:pt x="2507" y="20310"/>
                </a:lnTo>
                <a:lnTo>
                  <a:pt x="2681" y="20310"/>
                </a:lnTo>
                <a:lnTo>
                  <a:pt x="2681" y="20251"/>
                </a:lnTo>
                <a:lnTo>
                  <a:pt x="2786" y="20251"/>
                </a:lnTo>
                <a:lnTo>
                  <a:pt x="2786" y="20191"/>
                </a:lnTo>
                <a:lnTo>
                  <a:pt x="2918" y="20191"/>
                </a:lnTo>
                <a:lnTo>
                  <a:pt x="2918" y="20122"/>
                </a:lnTo>
                <a:lnTo>
                  <a:pt x="3137" y="20122"/>
                </a:lnTo>
                <a:lnTo>
                  <a:pt x="3137" y="20054"/>
                </a:lnTo>
                <a:lnTo>
                  <a:pt x="3156" y="20054"/>
                </a:lnTo>
                <a:lnTo>
                  <a:pt x="3156" y="19986"/>
                </a:lnTo>
                <a:lnTo>
                  <a:pt x="3201" y="19986"/>
                </a:lnTo>
                <a:lnTo>
                  <a:pt x="3201" y="19926"/>
                </a:lnTo>
                <a:lnTo>
                  <a:pt x="3306" y="19926"/>
                </a:lnTo>
                <a:lnTo>
                  <a:pt x="3306" y="19866"/>
                </a:lnTo>
                <a:lnTo>
                  <a:pt x="3338" y="19866"/>
                </a:lnTo>
                <a:lnTo>
                  <a:pt x="3338" y="19798"/>
                </a:lnTo>
                <a:lnTo>
                  <a:pt x="3425" y="19798"/>
                </a:lnTo>
                <a:lnTo>
                  <a:pt x="3425" y="19730"/>
                </a:lnTo>
                <a:lnTo>
                  <a:pt x="3516" y="19730"/>
                </a:lnTo>
                <a:lnTo>
                  <a:pt x="3516" y="19670"/>
                </a:lnTo>
                <a:lnTo>
                  <a:pt x="3530" y="19670"/>
                </a:lnTo>
                <a:lnTo>
                  <a:pt x="3530" y="19610"/>
                </a:lnTo>
                <a:lnTo>
                  <a:pt x="3557" y="19610"/>
                </a:lnTo>
                <a:lnTo>
                  <a:pt x="3557" y="19542"/>
                </a:lnTo>
                <a:lnTo>
                  <a:pt x="3585" y="19542"/>
                </a:lnTo>
                <a:lnTo>
                  <a:pt x="3585" y="19473"/>
                </a:lnTo>
                <a:lnTo>
                  <a:pt x="3699" y="19473"/>
                </a:lnTo>
                <a:lnTo>
                  <a:pt x="3699" y="19405"/>
                </a:lnTo>
                <a:lnTo>
                  <a:pt x="3749" y="19405"/>
                </a:lnTo>
                <a:lnTo>
                  <a:pt x="3749" y="19345"/>
                </a:lnTo>
                <a:lnTo>
                  <a:pt x="3831" y="19345"/>
                </a:lnTo>
                <a:lnTo>
                  <a:pt x="3831" y="19285"/>
                </a:lnTo>
                <a:lnTo>
                  <a:pt x="3900" y="19285"/>
                </a:lnTo>
                <a:lnTo>
                  <a:pt x="3900" y="19217"/>
                </a:lnTo>
                <a:lnTo>
                  <a:pt x="4041" y="19217"/>
                </a:lnTo>
                <a:lnTo>
                  <a:pt x="4041" y="19149"/>
                </a:lnTo>
                <a:lnTo>
                  <a:pt x="4288" y="19149"/>
                </a:lnTo>
                <a:lnTo>
                  <a:pt x="4288" y="19080"/>
                </a:lnTo>
                <a:lnTo>
                  <a:pt x="4329" y="19080"/>
                </a:lnTo>
                <a:lnTo>
                  <a:pt x="4329" y="19021"/>
                </a:lnTo>
                <a:lnTo>
                  <a:pt x="4548" y="19021"/>
                </a:lnTo>
                <a:lnTo>
                  <a:pt x="4548" y="18961"/>
                </a:lnTo>
                <a:lnTo>
                  <a:pt x="4612" y="18961"/>
                </a:lnTo>
                <a:lnTo>
                  <a:pt x="4612" y="18893"/>
                </a:lnTo>
                <a:lnTo>
                  <a:pt x="4626" y="18893"/>
                </a:lnTo>
                <a:lnTo>
                  <a:pt x="4626" y="18824"/>
                </a:lnTo>
                <a:lnTo>
                  <a:pt x="4644" y="18824"/>
                </a:lnTo>
                <a:lnTo>
                  <a:pt x="4644" y="18756"/>
                </a:lnTo>
                <a:lnTo>
                  <a:pt x="4667" y="18756"/>
                </a:lnTo>
                <a:lnTo>
                  <a:pt x="4667" y="18705"/>
                </a:lnTo>
                <a:lnTo>
                  <a:pt x="4681" y="18705"/>
                </a:lnTo>
                <a:lnTo>
                  <a:pt x="4681" y="18636"/>
                </a:lnTo>
                <a:lnTo>
                  <a:pt x="4708" y="18636"/>
                </a:lnTo>
                <a:lnTo>
                  <a:pt x="4708" y="18568"/>
                </a:lnTo>
                <a:lnTo>
                  <a:pt x="4772" y="18568"/>
                </a:lnTo>
                <a:lnTo>
                  <a:pt x="4772" y="18431"/>
                </a:lnTo>
                <a:lnTo>
                  <a:pt x="4850" y="18431"/>
                </a:lnTo>
                <a:lnTo>
                  <a:pt x="4850" y="18380"/>
                </a:lnTo>
                <a:lnTo>
                  <a:pt x="4905" y="18380"/>
                </a:lnTo>
                <a:lnTo>
                  <a:pt x="4905" y="18312"/>
                </a:lnTo>
                <a:lnTo>
                  <a:pt x="4914" y="18312"/>
                </a:lnTo>
                <a:lnTo>
                  <a:pt x="4914" y="18243"/>
                </a:lnTo>
                <a:lnTo>
                  <a:pt x="4982" y="18243"/>
                </a:lnTo>
                <a:lnTo>
                  <a:pt x="4982" y="18175"/>
                </a:lnTo>
                <a:lnTo>
                  <a:pt x="5055" y="18175"/>
                </a:lnTo>
                <a:lnTo>
                  <a:pt x="5055" y="18107"/>
                </a:lnTo>
                <a:lnTo>
                  <a:pt x="5087" y="18107"/>
                </a:lnTo>
                <a:lnTo>
                  <a:pt x="5087" y="18047"/>
                </a:lnTo>
                <a:lnTo>
                  <a:pt x="5124" y="18047"/>
                </a:lnTo>
                <a:lnTo>
                  <a:pt x="5124" y="17987"/>
                </a:lnTo>
                <a:lnTo>
                  <a:pt x="5361" y="17987"/>
                </a:lnTo>
                <a:lnTo>
                  <a:pt x="5361" y="17919"/>
                </a:lnTo>
                <a:lnTo>
                  <a:pt x="5672" y="17919"/>
                </a:lnTo>
                <a:lnTo>
                  <a:pt x="5672" y="17851"/>
                </a:lnTo>
                <a:lnTo>
                  <a:pt x="5845" y="17851"/>
                </a:lnTo>
                <a:lnTo>
                  <a:pt x="5845" y="17782"/>
                </a:lnTo>
                <a:lnTo>
                  <a:pt x="5918" y="17782"/>
                </a:lnTo>
                <a:lnTo>
                  <a:pt x="5918" y="17722"/>
                </a:lnTo>
                <a:lnTo>
                  <a:pt x="5964" y="17722"/>
                </a:lnTo>
                <a:lnTo>
                  <a:pt x="5964" y="17526"/>
                </a:lnTo>
                <a:lnTo>
                  <a:pt x="5973" y="17526"/>
                </a:lnTo>
                <a:lnTo>
                  <a:pt x="5973" y="17458"/>
                </a:lnTo>
                <a:lnTo>
                  <a:pt x="6064" y="17458"/>
                </a:lnTo>
                <a:lnTo>
                  <a:pt x="6064" y="17330"/>
                </a:lnTo>
                <a:lnTo>
                  <a:pt x="6197" y="17330"/>
                </a:lnTo>
                <a:lnTo>
                  <a:pt x="6197" y="17261"/>
                </a:lnTo>
                <a:lnTo>
                  <a:pt x="6338" y="17261"/>
                </a:lnTo>
                <a:lnTo>
                  <a:pt x="6338" y="17201"/>
                </a:lnTo>
                <a:lnTo>
                  <a:pt x="6393" y="17201"/>
                </a:lnTo>
                <a:lnTo>
                  <a:pt x="6393" y="17133"/>
                </a:lnTo>
                <a:lnTo>
                  <a:pt x="6407" y="17133"/>
                </a:lnTo>
                <a:lnTo>
                  <a:pt x="6407" y="17073"/>
                </a:lnTo>
                <a:lnTo>
                  <a:pt x="6416" y="17073"/>
                </a:lnTo>
                <a:lnTo>
                  <a:pt x="6416" y="17005"/>
                </a:lnTo>
                <a:lnTo>
                  <a:pt x="6471" y="17005"/>
                </a:lnTo>
                <a:lnTo>
                  <a:pt x="6471" y="16937"/>
                </a:lnTo>
                <a:lnTo>
                  <a:pt x="6512" y="16937"/>
                </a:lnTo>
                <a:lnTo>
                  <a:pt x="6512" y="16868"/>
                </a:lnTo>
                <a:lnTo>
                  <a:pt x="6526" y="16868"/>
                </a:lnTo>
                <a:lnTo>
                  <a:pt x="6526" y="16800"/>
                </a:lnTo>
                <a:lnTo>
                  <a:pt x="6740" y="16800"/>
                </a:lnTo>
                <a:lnTo>
                  <a:pt x="6740" y="16749"/>
                </a:lnTo>
                <a:lnTo>
                  <a:pt x="6809" y="16749"/>
                </a:lnTo>
                <a:lnTo>
                  <a:pt x="6809" y="16680"/>
                </a:lnTo>
                <a:lnTo>
                  <a:pt x="6836" y="16680"/>
                </a:lnTo>
                <a:lnTo>
                  <a:pt x="6836" y="16612"/>
                </a:lnTo>
                <a:lnTo>
                  <a:pt x="6978" y="16612"/>
                </a:lnTo>
                <a:lnTo>
                  <a:pt x="6978" y="16544"/>
                </a:lnTo>
                <a:lnTo>
                  <a:pt x="6991" y="16544"/>
                </a:lnTo>
                <a:lnTo>
                  <a:pt x="6991" y="16475"/>
                </a:lnTo>
                <a:lnTo>
                  <a:pt x="7033" y="16475"/>
                </a:lnTo>
                <a:lnTo>
                  <a:pt x="7033" y="16416"/>
                </a:lnTo>
                <a:lnTo>
                  <a:pt x="7055" y="16416"/>
                </a:lnTo>
                <a:lnTo>
                  <a:pt x="7055" y="16347"/>
                </a:lnTo>
                <a:lnTo>
                  <a:pt x="7074" y="16347"/>
                </a:lnTo>
                <a:lnTo>
                  <a:pt x="7074" y="16219"/>
                </a:lnTo>
                <a:lnTo>
                  <a:pt x="7087" y="16219"/>
                </a:lnTo>
                <a:lnTo>
                  <a:pt x="7087" y="16151"/>
                </a:lnTo>
                <a:lnTo>
                  <a:pt x="7096" y="16151"/>
                </a:lnTo>
                <a:lnTo>
                  <a:pt x="7096" y="16091"/>
                </a:lnTo>
                <a:lnTo>
                  <a:pt x="7138" y="16091"/>
                </a:lnTo>
                <a:lnTo>
                  <a:pt x="7138" y="16023"/>
                </a:lnTo>
                <a:lnTo>
                  <a:pt x="7174" y="16023"/>
                </a:lnTo>
                <a:lnTo>
                  <a:pt x="7174" y="15886"/>
                </a:lnTo>
                <a:lnTo>
                  <a:pt x="7215" y="15886"/>
                </a:lnTo>
                <a:lnTo>
                  <a:pt x="7215" y="15826"/>
                </a:lnTo>
                <a:lnTo>
                  <a:pt x="7229" y="15826"/>
                </a:lnTo>
                <a:lnTo>
                  <a:pt x="7229" y="15767"/>
                </a:lnTo>
                <a:lnTo>
                  <a:pt x="7348" y="15767"/>
                </a:lnTo>
                <a:lnTo>
                  <a:pt x="7348" y="15698"/>
                </a:lnTo>
                <a:lnTo>
                  <a:pt x="7412" y="15698"/>
                </a:lnTo>
                <a:lnTo>
                  <a:pt x="7412" y="15630"/>
                </a:lnTo>
                <a:lnTo>
                  <a:pt x="7462" y="15630"/>
                </a:lnTo>
                <a:lnTo>
                  <a:pt x="7462" y="15562"/>
                </a:lnTo>
                <a:lnTo>
                  <a:pt x="7617" y="15562"/>
                </a:lnTo>
                <a:lnTo>
                  <a:pt x="7617" y="15493"/>
                </a:lnTo>
                <a:lnTo>
                  <a:pt x="7713" y="15493"/>
                </a:lnTo>
                <a:lnTo>
                  <a:pt x="7713" y="15433"/>
                </a:lnTo>
                <a:lnTo>
                  <a:pt x="7722" y="15433"/>
                </a:lnTo>
                <a:lnTo>
                  <a:pt x="7722" y="15365"/>
                </a:lnTo>
                <a:lnTo>
                  <a:pt x="7818" y="15365"/>
                </a:lnTo>
                <a:lnTo>
                  <a:pt x="7818" y="15305"/>
                </a:lnTo>
                <a:lnTo>
                  <a:pt x="7918" y="15305"/>
                </a:lnTo>
                <a:lnTo>
                  <a:pt x="7918" y="15169"/>
                </a:lnTo>
                <a:lnTo>
                  <a:pt x="7973" y="15169"/>
                </a:lnTo>
                <a:lnTo>
                  <a:pt x="7973" y="15109"/>
                </a:lnTo>
                <a:lnTo>
                  <a:pt x="8220" y="15109"/>
                </a:lnTo>
                <a:lnTo>
                  <a:pt x="8220" y="15041"/>
                </a:lnTo>
                <a:lnTo>
                  <a:pt x="8339" y="15041"/>
                </a:lnTo>
                <a:lnTo>
                  <a:pt x="8339" y="14972"/>
                </a:lnTo>
                <a:lnTo>
                  <a:pt x="8352" y="14972"/>
                </a:lnTo>
                <a:lnTo>
                  <a:pt x="8352" y="14904"/>
                </a:lnTo>
                <a:lnTo>
                  <a:pt x="8416" y="14904"/>
                </a:lnTo>
                <a:lnTo>
                  <a:pt x="8416" y="14716"/>
                </a:lnTo>
                <a:lnTo>
                  <a:pt x="8425" y="14716"/>
                </a:lnTo>
                <a:lnTo>
                  <a:pt x="8425" y="14648"/>
                </a:lnTo>
                <a:lnTo>
                  <a:pt x="8444" y="14648"/>
                </a:lnTo>
                <a:lnTo>
                  <a:pt x="8444" y="14579"/>
                </a:lnTo>
                <a:lnTo>
                  <a:pt x="8512" y="14579"/>
                </a:lnTo>
                <a:lnTo>
                  <a:pt x="8512" y="14511"/>
                </a:lnTo>
                <a:lnTo>
                  <a:pt x="8535" y="14511"/>
                </a:lnTo>
                <a:lnTo>
                  <a:pt x="8535" y="14443"/>
                </a:lnTo>
                <a:lnTo>
                  <a:pt x="8576" y="14443"/>
                </a:lnTo>
                <a:lnTo>
                  <a:pt x="8576" y="14383"/>
                </a:lnTo>
                <a:lnTo>
                  <a:pt x="8814" y="14383"/>
                </a:lnTo>
                <a:lnTo>
                  <a:pt x="8814" y="14315"/>
                </a:lnTo>
                <a:lnTo>
                  <a:pt x="8964" y="14315"/>
                </a:lnTo>
                <a:lnTo>
                  <a:pt x="8964" y="14246"/>
                </a:lnTo>
                <a:lnTo>
                  <a:pt x="9033" y="14246"/>
                </a:lnTo>
                <a:lnTo>
                  <a:pt x="9033" y="14178"/>
                </a:lnTo>
                <a:lnTo>
                  <a:pt x="9161" y="14178"/>
                </a:lnTo>
                <a:lnTo>
                  <a:pt x="9161" y="14110"/>
                </a:lnTo>
                <a:lnTo>
                  <a:pt x="9215" y="14110"/>
                </a:lnTo>
                <a:lnTo>
                  <a:pt x="9215" y="14050"/>
                </a:lnTo>
                <a:lnTo>
                  <a:pt x="9288" y="14050"/>
                </a:lnTo>
                <a:lnTo>
                  <a:pt x="9288" y="13981"/>
                </a:lnTo>
                <a:lnTo>
                  <a:pt x="9384" y="13981"/>
                </a:lnTo>
                <a:lnTo>
                  <a:pt x="9384" y="13905"/>
                </a:lnTo>
                <a:lnTo>
                  <a:pt x="9421" y="13905"/>
                </a:lnTo>
                <a:lnTo>
                  <a:pt x="9421" y="13836"/>
                </a:lnTo>
                <a:lnTo>
                  <a:pt x="9462" y="13836"/>
                </a:lnTo>
                <a:lnTo>
                  <a:pt x="9462" y="13768"/>
                </a:lnTo>
                <a:lnTo>
                  <a:pt x="9517" y="13768"/>
                </a:lnTo>
                <a:lnTo>
                  <a:pt x="9517" y="13691"/>
                </a:lnTo>
                <a:lnTo>
                  <a:pt x="9558" y="13691"/>
                </a:lnTo>
                <a:lnTo>
                  <a:pt x="9558" y="13623"/>
                </a:lnTo>
                <a:lnTo>
                  <a:pt x="9567" y="13623"/>
                </a:lnTo>
                <a:lnTo>
                  <a:pt x="9567" y="13563"/>
                </a:lnTo>
                <a:lnTo>
                  <a:pt x="9594" y="13563"/>
                </a:lnTo>
                <a:lnTo>
                  <a:pt x="9594" y="13486"/>
                </a:lnTo>
                <a:lnTo>
                  <a:pt x="9622" y="13486"/>
                </a:lnTo>
                <a:lnTo>
                  <a:pt x="9622" y="13418"/>
                </a:lnTo>
                <a:lnTo>
                  <a:pt x="9645" y="13418"/>
                </a:lnTo>
                <a:lnTo>
                  <a:pt x="9645" y="13264"/>
                </a:lnTo>
                <a:lnTo>
                  <a:pt x="9804" y="13264"/>
                </a:lnTo>
                <a:lnTo>
                  <a:pt x="9804" y="13119"/>
                </a:lnTo>
                <a:lnTo>
                  <a:pt x="9882" y="13119"/>
                </a:lnTo>
                <a:lnTo>
                  <a:pt x="9882" y="12888"/>
                </a:lnTo>
                <a:lnTo>
                  <a:pt x="9983" y="12888"/>
                </a:lnTo>
                <a:lnTo>
                  <a:pt x="9983" y="12811"/>
                </a:lnTo>
                <a:lnTo>
                  <a:pt x="10037" y="12811"/>
                </a:lnTo>
                <a:lnTo>
                  <a:pt x="10037" y="12752"/>
                </a:lnTo>
                <a:lnTo>
                  <a:pt x="10101" y="12752"/>
                </a:lnTo>
                <a:lnTo>
                  <a:pt x="10101" y="12675"/>
                </a:lnTo>
                <a:lnTo>
                  <a:pt x="10247" y="12675"/>
                </a:lnTo>
                <a:lnTo>
                  <a:pt x="10247" y="12598"/>
                </a:lnTo>
                <a:lnTo>
                  <a:pt x="10302" y="12598"/>
                </a:lnTo>
                <a:lnTo>
                  <a:pt x="10302" y="12521"/>
                </a:lnTo>
                <a:lnTo>
                  <a:pt x="10380" y="12521"/>
                </a:lnTo>
                <a:lnTo>
                  <a:pt x="10380" y="12436"/>
                </a:lnTo>
                <a:lnTo>
                  <a:pt x="10412" y="12436"/>
                </a:lnTo>
                <a:lnTo>
                  <a:pt x="10412" y="12359"/>
                </a:lnTo>
                <a:lnTo>
                  <a:pt x="10444" y="12359"/>
                </a:lnTo>
                <a:lnTo>
                  <a:pt x="10444" y="12282"/>
                </a:lnTo>
                <a:lnTo>
                  <a:pt x="10499" y="12282"/>
                </a:lnTo>
                <a:lnTo>
                  <a:pt x="10499" y="12205"/>
                </a:lnTo>
                <a:lnTo>
                  <a:pt x="10544" y="12205"/>
                </a:lnTo>
                <a:lnTo>
                  <a:pt x="10544" y="12128"/>
                </a:lnTo>
                <a:lnTo>
                  <a:pt x="10563" y="12128"/>
                </a:lnTo>
                <a:lnTo>
                  <a:pt x="10563" y="12051"/>
                </a:lnTo>
                <a:lnTo>
                  <a:pt x="10613" y="12051"/>
                </a:lnTo>
                <a:lnTo>
                  <a:pt x="10613" y="11966"/>
                </a:lnTo>
                <a:lnTo>
                  <a:pt x="10640" y="11966"/>
                </a:lnTo>
                <a:lnTo>
                  <a:pt x="10640" y="11889"/>
                </a:lnTo>
                <a:lnTo>
                  <a:pt x="10663" y="11889"/>
                </a:lnTo>
                <a:lnTo>
                  <a:pt x="10663" y="11812"/>
                </a:lnTo>
                <a:lnTo>
                  <a:pt x="10782" y="11812"/>
                </a:lnTo>
                <a:lnTo>
                  <a:pt x="10782" y="11727"/>
                </a:lnTo>
                <a:lnTo>
                  <a:pt x="10809" y="11727"/>
                </a:lnTo>
                <a:lnTo>
                  <a:pt x="10809" y="11650"/>
                </a:lnTo>
                <a:lnTo>
                  <a:pt x="10846" y="11650"/>
                </a:lnTo>
                <a:lnTo>
                  <a:pt x="10846" y="11573"/>
                </a:lnTo>
                <a:lnTo>
                  <a:pt x="11211" y="11573"/>
                </a:lnTo>
                <a:lnTo>
                  <a:pt x="11211" y="11488"/>
                </a:lnTo>
                <a:lnTo>
                  <a:pt x="11371" y="11488"/>
                </a:lnTo>
                <a:lnTo>
                  <a:pt x="11371" y="11402"/>
                </a:lnTo>
                <a:lnTo>
                  <a:pt x="11448" y="11402"/>
                </a:lnTo>
                <a:lnTo>
                  <a:pt x="11448" y="11317"/>
                </a:lnTo>
                <a:lnTo>
                  <a:pt x="11567" y="11317"/>
                </a:lnTo>
                <a:lnTo>
                  <a:pt x="11567" y="11240"/>
                </a:lnTo>
                <a:lnTo>
                  <a:pt x="11581" y="11240"/>
                </a:lnTo>
                <a:lnTo>
                  <a:pt x="11581" y="11154"/>
                </a:lnTo>
                <a:lnTo>
                  <a:pt x="11608" y="11154"/>
                </a:lnTo>
                <a:lnTo>
                  <a:pt x="11608" y="11069"/>
                </a:lnTo>
                <a:lnTo>
                  <a:pt x="11631" y="11069"/>
                </a:lnTo>
                <a:lnTo>
                  <a:pt x="11631" y="10984"/>
                </a:lnTo>
                <a:lnTo>
                  <a:pt x="11736" y="10984"/>
                </a:lnTo>
                <a:lnTo>
                  <a:pt x="11736" y="10898"/>
                </a:lnTo>
                <a:lnTo>
                  <a:pt x="11773" y="10898"/>
                </a:lnTo>
                <a:lnTo>
                  <a:pt x="11773" y="10804"/>
                </a:lnTo>
                <a:lnTo>
                  <a:pt x="11891" y="10804"/>
                </a:lnTo>
                <a:lnTo>
                  <a:pt x="11891" y="10719"/>
                </a:lnTo>
                <a:lnTo>
                  <a:pt x="11933" y="10719"/>
                </a:lnTo>
                <a:lnTo>
                  <a:pt x="11933" y="10633"/>
                </a:lnTo>
                <a:lnTo>
                  <a:pt x="11955" y="10633"/>
                </a:lnTo>
                <a:lnTo>
                  <a:pt x="11955" y="10531"/>
                </a:lnTo>
                <a:lnTo>
                  <a:pt x="12024" y="10531"/>
                </a:lnTo>
                <a:lnTo>
                  <a:pt x="12024" y="10437"/>
                </a:lnTo>
                <a:lnTo>
                  <a:pt x="12097" y="10437"/>
                </a:lnTo>
                <a:lnTo>
                  <a:pt x="12097" y="10352"/>
                </a:lnTo>
                <a:lnTo>
                  <a:pt x="12170" y="10352"/>
                </a:lnTo>
                <a:lnTo>
                  <a:pt x="12170" y="10258"/>
                </a:lnTo>
                <a:lnTo>
                  <a:pt x="12234" y="10258"/>
                </a:lnTo>
                <a:lnTo>
                  <a:pt x="12234" y="10164"/>
                </a:lnTo>
                <a:lnTo>
                  <a:pt x="12334" y="10164"/>
                </a:lnTo>
                <a:lnTo>
                  <a:pt x="12334" y="10070"/>
                </a:lnTo>
                <a:lnTo>
                  <a:pt x="12595" y="10070"/>
                </a:lnTo>
                <a:lnTo>
                  <a:pt x="12595" y="9967"/>
                </a:lnTo>
                <a:lnTo>
                  <a:pt x="12649" y="9967"/>
                </a:lnTo>
                <a:lnTo>
                  <a:pt x="12649" y="9771"/>
                </a:lnTo>
                <a:lnTo>
                  <a:pt x="12668" y="9771"/>
                </a:lnTo>
                <a:lnTo>
                  <a:pt x="12668" y="9677"/>
                </a:lnTo>
                <a:lnTo>
                  <a:pt x="12755" y="9677"/>
                </a:lnTo>
                <a:lnTo>
                  <a:pt x="12755" y="9583"/>
                </a:lnTo>
                <a:lnTo>
                  <a:pt x="12873" y="9583"/>
                </a:lnTo>
                <a:lnTo>
                  <a:pt x="12873" y="9489"/>
                </a:lnTo>
                <a:lnTo>
                  <a:pt x="12978" y="9489"/>
                </a:lnTo>
                <a:lnTo>
                  <a:pt x="12978" y="9284"/>
                </a:lnTo>
                <a:lnTo>
                  <a:pt x="13006" y="9284"/>
                </a:lnTo>
                <a:lnTo>
                  <a:pt x="13006" y="9181"/>
                </a:lnTo>
                <a:lnTo>
                  <a:pt x="13079" y="9181"/>
                </a:lnTo>
                <a:lnTo>
                  <a:pt x="13079" y="9070"/>
                </a:lnTo>
                <a:lnTo>
                  <a:pt x="13111" y="9070"/>
                </a:lnTo>
                <a:lnTo>
                  <a:pt x="13111" y="8977"/>
                </a:lnTo>
                <a:lnTo>
                  <a:pt x="13175" y="8977"/>
                </a:lnTo>
                <a:lnTo>
                  <a:pt x="13175" y="8772"/>
                </a:lnTo>
                <a:lnTo>
                  <a:pt x="13188" y="8772"/>
                </a:lnTo>
                <a:lnTo>
                  <a:pt x="13188" y="8660"/>
                </a:lnTo>
                <a:lnTo>
                  <a:pt x="13408" y="8660"/>
                </a:lnTo>
                <a:lnTo>
                  <a:pt x="13408" y="8447"/>
                </a:lnTo>
                <a:lnTo>
                  <a:pt x="13618" y="8447"/>
                </a:lnTo>
                <a:lnTo>
                  <a:pt x="13618" y="8225"/>
                </a:lnTo>
                <a:lnTo>
                  <a:pt x="13736" y="8225"/>
                </a:lnTo>
                <a:lnTo>
                  <a:pt x="13736" y="8114"/>
                </a:lnTo>
                <a:lnTo>
                  <a:pt x="14102" y="8114"/>
                </a:lnTo>
                <a:lnTo>
                  <a:pt x="14102" y="7994"/>
                </a:lnTo>
                <a:lnTo>
                  <a:pt x="14298" y="7994"/>
                </a:lnTo>
                <a:lnTo>
                  <a:pt x="14298" y="7883"/>
                </a:lnTo>
                <a:lnTo>
                  <a:pt x="14353" y="7883"/>
                </a:lnTo>
                <a:lnTo>
                  <a:pt x="14353" y="7755"/>
                </a:lnTo>
                <a:lnTo>
                  <a:pt x="14389" y="7755"/>
                </a:lnTo>
                <a:lnTo>
                  <a:pt x="14389" y="7644"/>
                </a:lnTo>
                <a:lnTo>
                  <a:pt x="14440" y="7644"/>
                </a:lnTo>
                <a:lnTo>
                  <a:pt x="14440" y="7516"/>
                </a:lnTo>
                <a:lnTo>
                  <a:pt x="14558" y="7516"/>
                </a:lnTo>
                <a:lnTo>
                  <a:pt x="14558" y="7396"/>
                </a:lnTo>
                <a:lnTo>
                  <a:pt x="14883" y="7396"/>
                </a:lnTo>
                <a:lnTo>
                  <a:pt x="14883" y="7260"/>
                </a:lnTo>
                <a:lnTo>
                  <a:pt x="14915" y="7260"/>
                </a:lnTo>
                <a:lnTo>
                  <a:pt x="14915" y="7140"/>
                </a:lnTo>
                <a:lnTo>
                  <a:pt x="15225" y="7140"/>
                </a:lnTo>
                <a:lnTo>
                  <a:pt x="15225" y="7004"/>
                </a:lnTo>
                <a:lnTo>
                  <a:pt x="15252" y="7004"/>
                </a:lnTo>
                <a:lnTo>
                  <a:pt x="15252" y="6867"/>
                </a:lnTo>
                <a:lnTo>
                  <a:pt x="15412" y="6867"/>
                </a:lnTo>
                <a:lnTo>
                  <a:pt x="15412" y="6739"/>
                </a:lnTo>
                <a:lnTo>
                  <a:pt x="15540" y="6739"/>
                </a:lnTo>
                <a:lnTo>
                  <a:pt x="15540" y="6594"/>
                </a:lnTo>
                <a:lnTo>
                  <a:pt x="15563" y="6594"/>
                </a:lnTo>
                <a:lnTo>
                  <a:pt x="15563" y="6457"/>
                </a:lnTo>
                <a:lnTo>
                  <a:pt x="15668" y="6457"/>
                </a:lnTo>
                <a:lnTo>
                  <a:pt x="15668" y="6320"/>
                </a:lnTo>
                <a:lnTo>
                  <a:pt x="15695" y="6320"/>
                </a:lnTo>
                <a:lnTo>
                  <a:pt x="15695" y="6167"/>
                </a:lnTo>
                <a:lnTo>
                  <a:pt x="15759" y="6167"/>
                </a:lnTo>
                <a:lnTo>
                  <a:pt x="15759" y="6021"/>
                </a:lnTo>
                <a:lnTo>
                  <a:pt x="15887" y="6021"/>
                </a:lnTo>
                <a:lnTo>
                  <a:pt x="15887" y="5876"/>
                </a:lnTo>
                <a:lnTo>
                  <a:pt x="15928" y="5876"/>
                </a:lnTo>
                <a:lnTo>
                  <a:pt x="15928" y="5722"/>
                </a:lnTo>
                <a:lnTo>
                  <a:pt x="16284" y="5722"/>
                </a:lnTo>
                <a:lnTo>
                  <a:pt x="16284" y="5569"/>
                </a:lnTo>
                <a:lnTo>
                  <a:pt x="16426" y="5569"/>
                </a:lnTo>
                <a:lnTo>
                  <a:pt x="16426" y="5423"/>
                </a:lnTo>
                <a:lnTo>
                  <a:pt x="16490" y="5423"/>
                </a:lnTo>
                <a:lnTo>
                  <a:pt x="16490" y="5261"/>
                </a:lnTo>
                <a:lnTo>
                  <a:pt x="16664" y="5261"/>
                </a:lnTo>
                <a:lnTo>
                  <a:pt x="16664" y="5107"/>
                </a:lnTo>
                <a:lnTo>
                  <a:pt x="16782" y="5107"/>
                </a:lnTo>
                <a:lnTo>
                  <a:pt x="16782" y="4937"/>
                </a:lnTo>
                <a:lnTo>
                  <a:pt x="17380" y="4937"/>
                </a:lnTo>
                <a:lnTo>
                  <a:pt x="17380" y="4740"/>
                </a:lnTo>
                <a:lnTo>
                  <a:pt x="17732" y="4740"/>
                </a:lnTo>
                <a:lnTo>
                  <a:pt x="17732" y="4535"/>
                </a:lnTo>
                <a:lnTo>
                  <a:pt x="17755" y="4535"/>
                </a:lnTo>
                <a:lnTo>
                  <a:pt x="17755" y="4313"/>
                </a:lnTo>
                <a:lnTo>
                  <a:pt x="18088" y="4313"/>
                </a:lnTo>
                <a:lnTo>
                  <a:pt x="18088" y="4048"/>
                </a:lnTo>
                <a:lnTo>
                  <a:pt x="18490" y="4048"/>
                </a:lnTo>
                <a:lnTo>
                  <a:pt x="18490" y="3767"/>
                </a:lnTo>
                <a:lnTo>
                  <a:pt x="18855" y="3767"/>
                </a:lnTo>
                <a:lnTo>
                  <a:pt x="18855" y="3476"/>
                </a:lnTo>
                <a:lnTo>
                  <a:pt x="18924" y="3476"/>
                </a:lnTo>
                <a:lnTo>
                  <a:pt x="18924" y="3169"/>
                </a:lnTo>
                <a:lnTo>
                  <a:pt x="19029" y="3169"/>
                </a:lnTo>
                <a:lnTo>
                  <a:pt x="19029" y="2861"/>
                </a:lnTo>
                <a:lnTo>
                  <a:pt x="19038" y="2861"/>
                </a:lnTo>
                <a:lnTo>
                  <a:pt x="19038" y="2545"/>
                </a:lnTo>
                <a:lnTo>
                  <a:pt x="19157" y="2545"/>
                </a:lnTo>
                <a:lnTo>
                  <a:pt x="19157" y="2212"/>
                </a:lnTo>
                <a:lnTo>
                  <a:pt x="19367" y="2212"/>
                </a:lnTo>
                <a:lnTo>
                  <a:pt x="19367" y="1802"/>
                </a:lnTo>
                <a:lnTo>
                  <a:pt x="20239" y="1802"/>
                </a:lnTo>
                <a:lnTo>
                  <a:pt x="20239" y="922"/>
                </a:lnTo>
                <a:lnTo>
                  <a:pt x="20294" y="922"/>
                </a:lnTo>
                <a:lnTo>
                  <a:pt x="20294" y="0"/>
                </a:lnTo>
                <a:lnTo>
                  <a:pt x="21600" y="0"/>
                </a:lnTo>
              </a:path>
            </a:pathLst>
          </a:custGeom>
          <a:noFill/>
          <a:ln w="39688" cap="flat">
            <a:solidFill>
              <a:srgbClr val="00FFFF"/>
            </a:solidFill>
            <a:prstDash val="solid"/>
            <a:round/>
            <a:headEnd type="none" w="med" len="med"/>
            <a:tailEnd type="none" w="med" len="med"/>
          </a:ln>
        </p:spPr>
        <p:txBody>
          <a:bodyPr lIns="0" tIns="0" rIns="0" bIns="0"/>
          <a:lstStyle/>
          <a:p>
            <a:endParaRPr lang="en-US"/>
          </a:p>
        </p:txBody>
      </p:sp>
      <p:sp>
        <p:nvSpPr>
          <p:cNvPr id="185370" name="Freeform 26"/>
          <p:cNvSpPr>
            <a:spLocks/>
          </p:cNvSpPr>
          <p:nvPr/>
        </p:nvSpPr>
        <p:spPr bwMode="auto">
          <a:xfrm>
            <a:off x="1699990" y="2111871"/>
            <a:ext cx="5900291" cy="3017119"/>
          </a:xfrm>
          <a:custGeom>
            <a:avLst/>
            <a:gdLst/>
            <a:ahLst/>
            <a:cxnLst>
              <a:cxn ang="0">
                <a:pos x="250" y="21439"/>
              </a:cxn>
              <a:cxn ang="0">
                <a:pos x="1038" y="21220"/>
              </a:cxn>
              <a:cxn ang="0">
                <a:pos x="1103" y="21001"/>
              </a:cxn>
              <a:cxn ang="0">
                <a:pos x="1721" y="20826"/>
              </a:cxn>
              <a:cxn ang="0">
                <a:pos x="2268" y="20607"/>
              </a:cxn>
              <a:cxn ang="0">
                <a:pos x="2960" y="20387"/>
              </a:cxn>
              <a:cxn ang="0">
                <a:pos x="3245" y="20168"/>
              </a:cxn>
              <a:cxn ang="0">
                <a:pos x="3420" y="19993"/>
              </a:cxn>
              <a:cxn ang="0">
                <a:pos x="3674" y="19715"/>
              </a:cxn>
              <a:cxn ang="0">
                <a:pos x="4164" y="19547"/>
              </a:cxn>
              <a:cxn ang="0">
                <a:pos x="4278" y="19328"/>
              </a:cxn>
              <a:cxn ang="0">
                <a:pos x="4462" y="19153"/>
              </a:cxn>
              <a:cxn ang="0">
                <a:pos x="4751" y="18817"/>
              </a:cxn>
              <a:cxn ang="0">
                <a:pos x="5014" y="18649"/>
              </a:cxn>
              <a:cxn ang="0">
                <a:pos x="5276" y="18430"/>
              </a:cxn>
              <a:cxn ang="0">
                <a:pos x="5719" y="18196"/>
              </a:cxn>
              <a:cxn ang="0">
                <a:pos x="5841" y="17918"/>
              </a:cxn>
              <a:cxn ang="0">
                <a:pos x="6029" y="17750"/>
              </a:cxn>
              <a:cxn ang="0">
                <a:pos x="6507" y="17524"/>
              </a:cxn>
              <a:cxn ang="0">
                <a:pos x="6704" y="17356"/>
              </a:cxn>
              <a:cxn ang="0">
                <a:pos x="6844" y="17130"/>
              </a:cxn>
              <a:cxn ang="0">
                <a:pos x="6940" y="16910"/>
              </a:cxn>
              <a:cxn ang="0">
                <a:pos x="7146" y="16625"/>
              </a:cxn>
              <a:cxn ang="0">
                <a:pos x="7820" y="16457"/>
              </a:cxn>
              <a:cxn ang="0">
                <a:pos x="7912" y="16173"/>
              </a:cxn>
              <a:cxn ang="0">
                <a:pos x="7982" y="15946"/>
              </a:cxn>
              <a:cxn ang="0">
                <a:pos x="8232" y="15669"/>
              </a:cxn>
              <a:cxn ang="0">
                <a:pos x="8346" y="15501"/>
              </a:cxn>
              <a:cxn ang="0">
                <a:pos x="8595" y="15201"/>
              </a:cxn>
              <a:cxn ang="0">
                <a:pos x="9059" y="15026"/>
              </a:cxn>
              <a:cxn ang="0">
                <a:pos x="9147" y="14661"/>
              </a:cxn>
              <a:cxn ang="0">
                <a:pos x="9335" y="14405"/>
              </a:cxn>
              <a:cxn ang="0">
                <a:pos x="9764" y="14135"/>
              </a:cxn>
              <a:cxn ang="0">
                <a:pos x="10277" y="13930"/>
              </a:cxn>
              <a:cxn ang="0">
                <a:pos x="10399" y="13652"/>
              </a:cxn>
              <a:cxn ang="0">
                <a:pos x="10605" y="13433"/>
              </a:cxn>
              <a:cxn ang="0">
                <a:pos x="10916" y="13148"/>
              </a:cxn>
              <a:cxn ang="0">
                <a:pos x="11415" y="12856"/>
              </a:cxn>
              <a:cxn ang="0">
                <a:pos x="11477" y="12469"/>
              </a:cxn>
              <a:cxn ang="0">
                <a:pos x="11792" y="11994"/>
              </a:cxn>
              <a:cxn ang="0">
                <a:pos x="12282" y="11680"/>
              </a:cxn>
              <a:cxn ang="0">
                <a:pos x="12444" y="11425"/>
              </a:cxn>
              <a:cxn ang="0">
                <a:pos x="12541" y="11001"/>
              </a:cxn>
              <a:cxn ang="0">
                <a:pos x="12654" y="10738"/>
              </a:cxn>
              <a:cxn ang="0">
                <a:pos x="12895" y="10380"/>
              </a:cxn>
              <a:cxn ang="0">
                <a:pos x="13548" y="10007"/>
              </a:cxn>
              <a:cxn ang="0">
                <a:pos x="13710" y="9321"/>
              </a:cxn>
              <a:cxn ang="0">
                <a:pos x="13876" y="9021"/>
              </a:cxn>
              <a:cxn ang="0">
                <a:pos x="14310" y="8605"/>
              </a:cxn>
              <a:cxn ang="0">
                <a:pos x="14761" y="8276"/>
              </a:cxn>
              <a:cxn ang="0">
                <a:pos x="14962" y="7838"/>
              </a:cxn>
              <a:cxn ang="0">
                <a:pos x="15400" y="7487"/>
              </a:cxn>
              <a:cxn ang="0">
                <a:pos x="15991" y="6976"/>
              </a:cxn>
              <a:cxn ang="0">
                <a:pos x="16144" y="6582"/>
              </a:cxn>
              <a:cxn ang="0">
                <a:pos x="16416" y="6034"/>
              </a:cxn>
              <a:cxn ang="0">
                <a:pos x="16954" y="5588"/>
              </a:cxn>
              <a:cxn ang="0">
                <a:pos x="17396" y="4894"/>
              </a:cxn>
              <a:cxn ang="0">
                <a:pos x="18723" y="4229"/>
              </a:cxn>
            </a:cxnLst>
            <a:rect l="0" t="0" r="r" b="b"/>
            <a:pathLst>
              <a:path w="21600" h="21600">
                <a:moveTo>
                  <a:pt x="0" y="21600"/>
                </a:moveTo>
                <a:lnTo>
                  <a:pt x="166" y="21600"/>
                </a:lnTo>
                <a:lnTo>
                  <a:pt x="166" y="21556"/>
                </a:lnTo>
                <a:lnTo>
                  <a:pt x="219" y="21556"/>
                </a:lnTo>
                <a:lnTo>
                  <a:pt x="219" y="21498"/>
                </a:lnTo>
                <a:lnTo>
                  <a:pt x="250" y="21498"/>
                </a:lnTo>
                <a:lnTo>
                  <a:pt x="250" y="21439"/>
                </a:lnTo>
                <a:lnTo>
                  <a:pt x="552" y="21439"/>
                </a:lnTo>
                <a:lnTo>
                  <a:pt x="552" y="21381"/>
                </a:lnTo>
                <a:lnTo>
                  <a:pt x="591" y="21381"/>
                </a:lnTo>
                <a:lnTo>
                  <a:pt x="591" y="21330"/>
                </a:lnTo>
                <a:lnTo>
                  <a:pt x="968" y="21330"/>
                </a:lnTo>
                <a:lnTo>
                  <a:pt x="968" y="21220"/>
                </a:lnTo>
                <a:lnTo>
                  <a:pt x="1038" y="21220"/>
                </a:lnTo>
                <a:lnTo>
                  <a:pt x="1038" y="21162"/>
                </a:lnTo>
                <a:lnTo>
                  <a:pt x="1055" y="21162"/>
                </a:lnTo>
                <a:lnTo>
                  <a:pt x="1055" y="21103"/>
                </a:lnTo>
                <a:lnTo>
                  <a:pt x="1090" y="21103"/>
                </a:lnTo>
                <a:lnTo>
                  <a:pt x="1090" y="21052"/>
                </a:lnTo>
                <a:lnTo>
                  <a:pt x="1103" y="21052"/>
                </a:lnTo>
                <a:lnTo>
                  <a:pt x="1103" y="21001"/>
                </a:lnTo>
                <a:lnTo>
                  <a:pt x="1279" y="21001"/>
                </a:lnTo>
                <a:lnTo>
                  <a:pt x="1279" y="20943"/>
                </a:lnTo>
                <a:lnTo>
                  <a:pt x="1480" y="20943"/>
                </a:lnTo>
                <a:lnTo>
                  <a:pt x="1480" y="20884"/>
                </a:lnTo>
                <a:lnTo>
                  <a:pt x="1708" y="20884"/>
                </a:lnTo>
                <a:lnTo>
                  <a:pt x="1708" y="20826"/>
                </a:lnTo>
                <a:lnTo>
                  <a:pt x="1721" y="20826"/>
                </a:lnTo>
                <a:lnTo>
                  <a:pt x="1721" y="20775"/>
                </a:lnTo>
                <a:lnTo>
                  <a:pt x="2132" y="20775"/>
                </a:lnTo>
                <a:lnTo>
                  <a:pt x="2132" y="20723"/>
                </a:lnTo>
                <a:lnTo>
                  <a:pt x="2167" y="20723"/>
                </a:lnTo>
                <a:lnTo>
                  <a:pt x="2167" y="20665"/>
                </a:lnTo>
                <a:lnTo>
                  <a:pt x="2268" y="20665"/>
                </a:lnTo>
                <a:lnTo>
                  <a:pt x="2268" y="20607"/>
                </a:lnTo>
                <a:lnTo>
                  <a:pt x="2294" y="20607"/>
                </a:lnTo>
                <a:lnTo>
                  <a:pt x="2294" y="20497"/>
                </a:lnTo>
                <a:lnTo>
                  <a:pt x="2334" y="20497"/>
                </a:lnTo>
                <a:lnTo>
                  <a:pt x="2334" y="20446"/>
                </a:lnTo>
                <a:lnTo>
                  <a:pt x="2767" y="20446"/>
                </a:lnTo>
                <a:lnTo>
                  <a:pt x="2767" y="20387"/>
                </a:lnTo>
                <a:lnTo>
                  <a:pt x="2960" y="20387"/>
                </a:lnTo>
                <a:lnTo>
                  <a:pt x="2960" y="20329"/>
                </a:lnTo>
                <a:lnTo>
                  <a:pt x="3069" y="20329"/>
                </a:lnTo>
                <a:lnTo>
                  <a:pt x="3069" y="20271"/>
                </a:lnTo>
                <a:lnTo>
                  <a:pt x="3223" y="20271"/>
                </a:lnTo>
                <a:lnTo>
                  <a:pt x="3223" y="20212"/>
                </a:lnTo>
                <a:lnTo>
                  <a:pt x="3245" y="20212"/>
                </a:lnTo>
                <a:lnTo>
                  <a:pt x="3245" y="20168"/>
                </a:lnTo>
                <a:lnTo>
                  <a:pt x="3275" y="20168"/>
                </a:lnTo>
                <a:lnTo>
                  <a:pt x="3275" y="20110"/>
                </a:lnTo>
                <a:lnTo>
                  <a:pt x="3358" y="20110"/>
                </a:lnTo>
                <a:lnTo>
                  <a:pt x="3358" y="20051"/>
                </a:lnTo>
                <a:lnTo>
                  <a:pt x="3411" y="20051"/>
                </a:lnTo>
                <a:lnTo>
                  <a:pt x="3411" y="19993"/>
                </a:lnTo>
                <a:lnTo>
                  <a:pt x="3420" y="19993"/>
                </a:lnTo>
                <a:lnTo>
                  <a:pt x="3420" y="19883"/>
                </a:lnTo>
                <a:lnTo>
                  <a:pt x="3450" y="19883"/>
                </a:lnTo>
                <a:lnTo>
                  <a:pt x="3450" y="19825"/>
                </a:lnTo>
                <a:lnTo>
                  <a:pt x="3459" y="19825"/>
                </a:lnTo>
                <a:lnTo>
                  <a:pt x="3459" y="19774"/>
                </a:lnTo>
                <a:lnTo>
                  <a:pt x="3674" y="19774"/>
                </a:lnTo>
                <a:lnTo>
                  <a:pt x="3674" y="19715"/>
                </a:lnTo>
                <a:lnTo>
                  <a:pt x="3770" y="19715"/>
                </a:lnTo>
                <a:lnTo>
                  <a:pt x="3770" y="19657"/>
                </a:lnTo>
                <a:lnTo>
                  <a:pt x="3875" y="19657"/>
                </a:lnTo>
                <a:lnTo>
                  <a:pt x="3875" y="19606"/>
                </a:lnTo>
                <a:lnTo>
                  <a:pt x="3998" y="19606"/>
                </a:lnTo>
                <a:lnTo>
                  <a:pt x="3998" y="19547"/>
                </a:lnTo>
                <a:lnTo>
                  <a:pt x="4164" y="19547"/>
                </a:lnTo>
                <a:lnTo>
                  <a:pt x="4164" y="19489"/>
                </a:lnTo>
                <a:lnTo>
                  <a:pt x="4199" y="19489"/>
                </a:lnTo>
                <a:lnTo>
                  <a:pt x="4199" y="19431"/>
                </a:lnTo>
                <a:lnTo>
                  <a:pt x="4247" y="19431"/>
                </a:lnTo>
                <a:lnTo>
                  <a:pt x="4247" y="19379"/>
                </a:lnTo>
                <a:lnTo>
                  <a:pt x="4278" y="19379"/>
                </a:lnTo>
                <a:lnTo>
                  <a:pt x="4278" y="19328"/>
                </a:lnTo>
                <a:lnTo>
                  <a:pt x="4309" y="19328"/>
                </a:lnTo>
                <a:lnTo>
                  <a:pt x="4309" y="19270"/>
                </a:lnTo>
                <a:lnTo>
                  <a:pt x="4374" y="19270"/>
                </a:lnTo>
                <a:lnTo>
                  <a:pt x="4374" y="19211"/>
                </a:lnTo>
                <a:lnTo>
                  <a:pt x="4401" y="19211"/>
                </a:lnTo>
                <a:lnTo>
                  <a:pt x="4401" y="19153"/>
                </a:lnTo>
                <a:lnTo>
                  <a:pt x="4462" y="19153"/>
                </a:lnTo>
                <a:lnTo>
                  <a:pt x="4462" y="19094"/>
                </a:lnTo>
                <a:lnTo>
                  <a:pt x="4576" y="19094"/>
                </a:lnTo>
                <a:lnTo>
                  <a:pt x="4576" y="18985"/>
                </a:lnTo>
                <a:lnTo>
                  <a:pt x="4589" y="18985"/>
                </a:lnTo>
                <a:lnTo>
                  <a:pt x="4589" y="18875"/>
                </a:lnTo>
                <a:lnTo>
                  <a:pt x="4751" y="18875"/>
                </a:lnTo>
                <a:lnTo>
                  <a:pt x="4751" y="18817"/>
                </a:lnTo>
                <a:lnTo>
                  <a:pt x="4764" y="18817"/>
                </a:lnTo>
                <a:lnTo>
                  <a:pt x="4764" y="18766"/>
                </a:lnTo>
                <a:lnTo>
                  <a:pt x="4952" y="18766"/>
                </a:lnTo>
                <a:lnTo>
                  <a:pt x="4952" y="18707"/>
                </a:lnTo>
                <a:lnTo>
                  <a:pt x="5000" y="18707"/>
                </a:lnTo>
                <a:lnTo>
                  <a:pt x="5000" y="18649"/>
                </a:lnTo>
                <a:lnTo>
                  <a:pt x="5014" y="18649"/>
                </a:lnTo>
                <a:lnTo>
                  <a:pt x="5014" y="18590"/>
                </a:lnTo>
                <a:lnTo>
                  <a:pt x="5088" y="18590"/>
                </a:lnTo>
                <a:lnTo>
                  <a:pt x="5088" y="18532"/>
                </a:lnTo>
                <a:lnTo>
                  <a:pt x="5114" y="18532"/>
                </a:lnTo>
                <a:lnTo>
                  <a:pt x="5114" y="18474"/>
                </a:lnTo>
                <a:lnTo>
                  <a:pt x="5276" y="18474"/>
                </a:lnTo>
                <a:lnTo>
                  <a:pt x="5276" y="18430"/>
                </a:lnTo>
                <a:lnTo>
                  <a:pt x="5565" y="18430"/>
                </a:lnTo>
                <a:lnTo>
                  <a:pt x="5565" y="18371"/>
                </a:lnTo>
                <a:lnTo>
                  <a:pt x="5653" y="18371"/>
                </a:lnTo>
                <a:lnTo>
                  <a:pt x="5653" y="18313"/>
                </a:lnTo>
                <a:lnTo>
                  <a:pt x="5705" y="18313"/>
                </a:lnTo>
                <a:lnTo>
                  <a:pt x="5705" y="18196"/>
                </a:lnTo>
                <a:lnTo>
                  <a:pt x="5719" y="18196"/>
                </a:lnTo>
                <a:lnTo>
                  <a:pt x="5719" y="18086"/>
                </a:lnTo>
                <a:lnTo>
                  <a:pt x="5740" y="18086"/>
                </a:lnTo>
                <a:lnTo>
                  <a:pt x="5740" y="18028"/>
                </a:lnTo>
                <a:lnTo>
                  <a:pt x="5767" y="18028"/>
                </a:lnTo>
                <a:lnTo>
                  <a:pt x="5767" y="17970"/>
                </a:lnTo>
                <a:lnTo>
                  <a:pt x="5841" y="17970"/>
                </a:lnTo>
                <a:lnTo>
                  <a:pt x="5841" y="17918"/>
                </a:lnTo>
                <a:lnTo>
                  <a:pt x="5854" y="17918"/>
                </a:lnTo>
                <a:lnTo>
                  <a:pt x="5854" y="17867"/>
                </a:lnTo>
                <a:lnTo>
                  <a:pt x="5916" y="17867"/>
                </a:lnTo>
                <a:lnTo>
                  <a:pt x="5916" y="17809"/>
                </a:lnTo>
                <a:lnTo>
                  <a:pt x="5924" y="17809"/>
                </a:lnTo>
                <a:lnTo>
                  <a:pt x="5924" y="17750"/>
                </a:lnTo>
                <a:lnTo>
                  <a:pt x="6029" y="17750"/>
                </a:lnTo>
                <a:lnTo>
                  <a:pt x="6029" y="17692"/>
                </a:lnTo>
                <a:lnTo>
                  <a:pt x="6069" y="17692"/>
                </a:lnTo>
                <a:lnTo>
                  <a:pt x="6069" y="17634"/>
                </a:lnTo>
                <a:lnTo>
                  <a:pt x="6441" y="17634"/>
                </a:lnTo>
                <a:lnTo>
                  <a:pt x="6441" y="17582"/>
                </a:lnTo>
                <a:lnTo>
                  <a:pt x="6507" y="17582"/>
                </a:lnTo>
                <a:lnTo>
                  <a:pt x="6507" y="17524"/>
                </a:lnTo>
                <a:lnTo>
                  <a:pt x="6607" y="17524"/>
                </a:lnTo>
                <a:lnTo>
                  <a:pt x="6607" y="17473"/>
                </a:lnTo>
                <a:lnTo>
                  <a:pt x="6682" y="17473"/>
                </a:lnTo>
                <a:lnTo>
                  <a:pt x="6682" y="17414"/>
                </a:lnTo>
                <a:lnTo>
                  <a:pt x="6691" y="17414"/>
                </a:lnTo>
                <a:lnTo>
                  <a:pt x="6691" y="17356"/>
                </a:lnTo>
                <a:lnTo>
                  <a:pt x="6704" y="17356"/>
                </a:lnTo>
                <a:lnTo>
                  <a:pt x="6704" y="17305"/>
                </a:lnTo>
                <a:lnTo>
                  <a:pt x="6796" y="17305"/>
                </a:lnTo>
                <a:lnTo>
                  <a:pt x="6796" y="17246"/>
                </a:lnTo>
                <a:lnTo>
                  <a:pt x="6826" y="17246"/>
                </a:lnTo>
                <a:lnTo>
                  <a:pt x="6826" y="17188"/>
                </a:lnTo>
                <a:lnTo>
                  <a:pt x="6844" y="17188"/>
                </a:lnTo>
                <a:lnTo>
                  <a:pt x="6844" y="17130"/>
                </a:lnTo>
                <a:lnTo>
                  <a:pt x="6857" y="17130"/>
                </a:lnTo>
                <a:lnTo>
                  <a:pt x="6857" y="17071"/>
                </a:lnTo>
                <a:lnTo>
                  <a:pt x="6879" y="17071"/>
                </a:lnTo>
                <a:lnTo>
                  <a:pt x="6879" y="16969"/>
                </a:lnTo>
                <a:lnTo>
                  <a:pt x="6918" y="16969"/>
                </a:lnTo>
                <a:lnTo>
                  <a:pt x="6918" y="16910"/>
                </a:lnTo>
                <a:lnTo>
                  <a:pt x="6940" y="16910"/>
                </a:lnTo>
                <a:lnTo>
                  <a:pt x="6940" y="16852"/>
                </a:lnTo>
                <a:lnTo>
                  <a:pt x="6971" y="16852"/>
                </a:lnTo>
                <a:lnTo>
                  <a:pt x="6971" y="16735"/>
                </a:lnTo>
                <a:lnTo>
                  <a:pt x="7032" y="16735"/>
                </a:lnTo>
                <a:lnTo>
                  <a:pt x="7032" y="16684"/>
                </a:lnTo>
                <a:lnTo>
                  <a:pt x="7146" y="16684"/>
                </a:lnTo>
                <a:lnTo>
                  <a:pt x="7146" y="16625"/>
                </a:lnTo>
                <a:lnTo>
                  <a:pt x="7155" y="16625"/>
                </a:lnTo>
                <a:lnTo>
                  <a:pt x="7155" y="16567"/>
                </a:lnTo>
                <a:lnTo>
                  <a:pt x="7282" y="16567"/>
                </a:lnTo>
                <a:lnTo>
                  <a:pt x="7282" y="16509"/>
                </a:lnTo>
                <a:lnTo>
                  <a:pt x="7654" y="16509"/>
                </a:lnTo>
                <a:lnTo>
                  <a:pt x="7654" y="16457"/>
                </a:lnTo>
                <a:lnTo>
                  <a:pt x="7820" y="16457"/>
                </a:lnTo>
                <a:lnTo>
                  <a:pt x="7820" y="16406"/>
                </a:lnTo>
                <a:lnTo>
                  <a:pt x="7829" y="16406"/>
                </a:lnTo>
                <a:lnTo>
                  <a:pt x="7829" y="16348"/>
                </a:lnTo>
                <a:lnTo>
                  <a:pt x="7842" y="16348"/>
                </a:lnTo>
                <a:lnTo>
                  <a:pt x="7842" y="16231"/>
                </a:lnTo>
                <a:lnTo>
                  <a:pt x="7912" y="16231"/>
                </a:lnTo>
                <a:lnTo>
                  <a:pt x="7912" y="16173"/>
                </a:lnTo>
                <a:lnTo>
                  <a:pt x="7921" y="16173"/>
                </a:lnTo>
                <a:lnTo>
                  <a:pt x="7921" y="16121"/>
                </a:lnTo>
                <a:lnTo>
                  <a:pt x="7943" y="16121"/>
                </a:lnTo>
                <a:lnTo>
                  <a:pt x="7943" y="16063"/>
                </a:lnTo>
                <a:lnTo>
                  <a:pt x="7974" y="16063"/>
                </a:lnTo>
                <a:lnTo>
                  <a:pt x="7974" y="15946"/>
                </a:lnTo>
                <a:lnTo>
                  <a:pt x="7982" y="15946"/>
                </a:lnTo>
                <a:lnTo>
                  <a:pt x="7982" y="15895"/>
                </a:lnTo>
                <a:lnTo>
                  <a:pt x="8009" y="15895"/>
                </a:lnTo>
                <a:lnTo>
                  <a:pt x="8009" y="15785"/>
                </a:lnTo>
                <a:lnTo>
                  <a:pt x="8017" y="15785"/>
                </a:lnTo>
                <a:lnTo>
                  <a:pt x="8017" y="15727"/>
                </a:lnTo>
                <a:lnTo>
                  <a:pt x="8232" y="15727"/>
                </a:lnTo>
                <a:lnTo>
                  <a:pt x="8232" y="15669"/>
                </a:lnTo>
                <a:lnTo>
                  <a:pt x="8258" y="15669"/>
                </a:lnTo>
                <a:lnTo>
                  <a:pt x="8258" y="15610"/>
                </a:lnTo>
                <a:lnTo>
                  <a:pt x="8284" y="15610"/>
                </a:lnTo>
                <a:lnTo>
                  <a:pt x="8284" y="15552"/>
                </a:lnTo>
                <a:lnTo>
                  <a:pt x="8306" y="15552"/>
                </a:lnTo>
                <a:lnTo>
                  <a:pt x="8306" y="15501"/>
                </a:lnTo>
                <a:lnTo>
                  <a:pt x="8346" y="15501"/>
                </a:lnTo>
                <a:lnTo>
                  <a:pt x="8346" y="15442"/>
                </a:lnTo>
                <a:lnTo>
                  <a:pt x="8451" y="15442"/>
                </a:lnTo>
                <a:lnTo>
                  <a:pt x="8451" y="15384"/>
                </a:lnTo>
                <a:lnTo>
                  <a:pt x="8481" y="15384"/>
                </a:lnTo>
                <a:lnTo>
                  <a:pt x="8481" y="15260"/>
                </a:lnTo>
                <a:lnTo>
                  <a:pt x="8595" y="15260"/>
                </a:lnTo>
                <a:lnTo>
                  <a:pt x="8595" y="15201"/>
                </a:lnTo>
                <a:lnTo>
                  <a:pt x="8709" y="15201"/>
                </a:lnTo>
                <a:lnTo>
                  <a:pt x="8709" y="15150"/>
                </a:lnTo>
                <a:lnTo>
                  <a:pt x="8823" y="15150"/>
                </a:lnTo>
                <a:lnTo>
                  <a:pt x="8823" y="15092"/>
                </a:lnTo>
                <a:lnTo>
                  <a:pt x="8959" y="15092"/>
                </a:lnTo>
                <a:lnTo>
                  <a:pt x="8959" y="15026"/>
                </a:lnTo>
                <a:lnTo>
                  <a:pt x="9059" y="15026"/>
                </a:lnTo>
                <a:lnTo>
                  <a:pt x="9059" y="14967"/>
                </a:lnTo>
                <a:lnTo>
                  <a:pt x="9125" y="14967"/>
                </a:lnTo>
                <a:lnTo>
                  <a:pt x="9125" y="14843"/>
                </a:lnTo>
                <a:lnTo>
                  <a:pt x="9134" y="14843"/>
                </a:lnTo>
                <a:lnTo>
                  <a:pt x="9134" y="14726"/>
                </a:lnTo>
                <a:lnTo>
                  <a:pt x="9147" y="14726"/>
                </a:lnTo>
                <a:lnTo>
                  <a:pt x="9147" y="14661"/>
                </a:lnTo>
                <a:lnTo>
                  <a:pt x="9165" y="14661"/>
                </a:lnTo>
                <a:lnTo>
                  <a:pt x="9165" y="14595"/>
                </a:lnTo>
                <a:lnTo>
                  <a:pt x="9239" y="14595"/>
                </a:lnTo>
                <a:lnTo>
                  <a:pt x="9239" y="14471"/>
                </a:lnTo>
                <a:lnTo>
                  <a:pt x="9322" y="14471"/>
                </a:lnTo>
                <a:lnTo>
                  <a:pt x="9322" y="14405"/>
                </a:lnTo>
                <a:lnTo>
                  <a:pt x="9335" y="14405"/>
                </a:lnTo>
                <a:lnTo>
                  <a:pt x="9335" y="14339"/>
                </a:lnTo>
                <a:lnTo>
                  <a:pt x="9445" y="14339"/>
                </a:lnTo>
                <a:lnTo>
                  <a:pt x="9445" y="14273"/>
                </a:lnTo>
                <a:lnTo>
                  <a:pt x="9738" y="14273"/>
                </a:lnTo>
                <a:lnTo>
                  <a:pt x="9738" y="14208"/>
                </a:lnTo>
                <a:lnTo>
                  <a:pt x="9764" y="14208"/>
                </a:lnTo>
                <a:lnTo>
                  <a:pt x="9764" y="14135"/>
                </a:lnTo>
                <a:lnTo>
                  <a:pt x="10097" y="14135"/>
                </a:lnTo>
                <a:lnTo>
                  <a:pt x="10097" y="14069"/>
                </a:lnTo>
                <a:lnTo>
                  <a:pt x="10110" y="14069"/>
                </a:lnTo>
                <a:lnTo>
                  <a:pt x="10110" y="13996"/>
                </a:lnTo>
                <a:lnTo>
                  <a:pt x="10137" y="13996"/>
                </a:lnTo>
                <a:lnTo>
                  <a:pt x="10137" y="13930"/>
                </a:lnTo>
                <a:lnTo>
                  <a:pt x="10277" y="13930"/>
                </a:lnTo>
                <a:lnTo>
                  <a:pt x="10277" y="13857"/>
                </a:lnTo>
                <a:lnTo>
                  <a:pt x="10303" y="13857"/>
                </a:lnTo>
                <a:lnTo>
                  <a:pt x="10303" y="13791"/>
                </a:lnTo>
                <a:lnTo>
                  <a:pt x="10338" y="13791"/>
                </a:lnTo>
                <a:lnTo>
                  <a:pt x="10338" y="13718"/>
                </a:lnTo>
                <a:lnTo>
                  <a:pt x="10399" y="13718"/>
                </a:lnTo>
                <a:lnTo>
                  <a:pt x="10399" y="13652"/>
                </a:lnTo>
                <a:lnTo>
                  <a:pt x="10439" y="13652"/>
                </a:lnTo>
                <a:lnTo>
                  <a:pt x="10439" y="13579"/>
                </a:lnTo>
                <a:lnTo>
                  <a:pt x="10452" y="13579"/>
                </a:lnTo>
                <a:lnTo>
                  <a:pt x="10452" y="13506"/>
                </a:lnTo>
                <a:lnTo>
                  <a:pt x="10461" y="13506"/>
                </a:lnTo>
                <a:lnTo>
                  <a:pt x="10461" y="13433"/>
                </a:lnTo>
                <a:lnTo>
                  <a:pt x="10605" y="13433"/>
                </a:lnTo>
                <a:lnTo>
                  <a:pt x="10605" y="13368"/>
                </a:lnTo>
                <a:lnTo>
                  <a:pt x="10614" y="13368"/>
                </a:lnTo>
                <a:lnTo>
                  <a:pt x="10614" y="13295"/>
                </a:lnTo>
                <a:lnTo>
                  <a:pt x="10627" y="13295"/>
                </a:lnTo>
                <a:lnTo>
                  <a:pt x="10627" y="13222"/>
                </a:lnTo>
                <a:lnTo>
                  <a:pt x="10916" y="13222"/>
                </a:lnTo>
                <a:lnTo>
                  <a:pt x="10916" y="13148"/>
                </a:lnTo>
                <a:lnTo>
                  <a:pt x="11030" y="13148"/>
                </a:lnTo>
                <a:lnTo>
                  <a:pt x="11030" y="13075"/>
                </a:lnTo>
                <a:lnTo>
                  <a:pt x="11205" y="13075"/>
                </a:lnTo>
                <a:lnTo>
                  <a:pt x="11205" y="12929"/>
                </a:lnTo>
                <a:lnTo>
                  <a:pt x="11301" y="12929"/>
                </a:lnTo>
                <a:lnTo>
                  <a:pt x="11301" y="12856"/>
                </a:lnTo>
                <a:lnTo>
                  <a:pt x="11415" y="12856"/>
                </a:lnTo>
                <a:lnTo>
                  <a:pt x="11415" y="12696"/>
                </a:lnTo>
                <a:lnTo>
                  <a:pt x="11441" y="12696"/>
                </a:lnTo>
                <a:lnTo>
                  <a:pt x="11441" y="12623"/>
                </a:lnTo>
                <a:lnTo>
                  <a:pt x="11455" y="12623"/>
                </a:lnTo>
                <a:lnTo>
                  <a:pt x="11455" y="12542"/>
                </a:lnTo>
                <a:lnTo>
                  <a:pt x="11477" y="12542"/>
                </a:lnTo>
                <a:lnTo>
                  <a:pt x="11477" y="12469"/>
                </a:lnTo>
                <a:lnTo>
                  <a:pt x="11494" y="12469"/>
                </a:lnTo>
                <a:lnTo>
                  <a:pt x="11494" y="12235"/>
                </a:lnTo>
                <a:lnTo>
                  <a:pt x="11555" y="12235"/>
                </a:lnTo>
                <a:lnTo>
                  <a:pt x="11555" y="12082"/>
                </a:lnTo>
                <a:lnTo>
                  <a:pt x="11691" y="12082"/>
                </a:lnTo>
                <a:lnTo>
                  <a:pt x="11691" y="11994"/>
                </a:lnTo>
                <a:lnTo>
                  <a:pt x="11792" y="11994"/>
                </a:lnTo>
                <a:lnTo>
                  <a:pt x="11792" y="11921"/>
                </a:lnTo>
                <a:lnTo>
                  <a:pt x="11857" y="11921"/>
                </a:lnTo>
                <a:lnTo>
                  <a:pt x="11857" y="11841"/>
                </a:lnTo>
                <a:lnTo>
                  <a:pt x="12033" y="11841"/>
                </a:lnTo>
                <a:lnTo>
                  <a:pt x="12033" y="11761"/>
                </a:lnTo>
                <a:lnTo>
                  <a:pt x="12282" y="11761"/>
                </a:lnTo>
                <a:lnTo>
                  <a:pt x="12282" y="11680"/>
                </a:lnTo>
                <a:lnTo>
                  <a:pt x="12383" y="11680"/>
                </a:lnTo>
                <a:lnTo>
                  <a:pt x="12383" y="11593"/>
                </a:lnTo>
                <a:lnTo>
                  <a:pt x="12396" y="11593"/>
                </a:lnTo>
                <a:lnTo>
                  <a:pt x="12396" y="11505"/>
                </a:lnTo>
                <a:lnTo>
                  <a:pt x="12418" y="11505"/>
                </a:lnTo>
                <a:lnTo>
                  <a:pt x="12418" y="11425"/>
                </a:lnTo>
                <a:lnTo>
                  <a:pt x="12444" y="11425"/>
                </a:lnTo>
                <a:lnTo>
                  <a:pt x="12444" y="11337"/>
                </a:lnTo>
                <a:lnTo>
                  <a:pt x="12479" y="11337"/>
                </a:lnTo>
                <a:lnTo>
                  <a:pt x="12479" y="11257"/>
                </a:lnTo>
                <a:lnTo>
                  <a:pt x="12510" y="11257"/>
                </a:lnTo>
                <a:lnTo>
                  <a:pt x="12510" y="11176"/>
                </a:lnTo>
                <a:lnTo>
                  <a:pt x="12541" y="11176"/>
                </a:lnTo>
                <a:lnTo>
                  <a:pt x="12541" y="11001"/>
                </a:lnTo>
                <a:lnTo>
                  <a:pt x="12571" y="11001"/>
                </a:lnTo>
                <a:lnTo>
                  <a:pt x="12571" y="10913"/>
                </a:lnTo>
                <a:lnTo>
                  <a:pt x="12580" y="10913"/>
                </a:lnTo>
                <a:lnTo>
                  <a:pt x="12580" y="10833"/>
                </a:lnTo>
                <a:lnTo>
                  <a:pt x="12615" y="10833"/>
                </a:lnTo>
                <a:lnTo>
                  <a:pt x="12615" y="10738"/>
                </a:lnTo>
                <a:lnTo>
                  <a:pt x="12654" y="10738"/>
                </a:lnTo>
                <a:lnTo>
                  <a:pt x="12654" y="10650"/>
                </a:lnTo>
                <a:lnTo>
                  <a:pt x="12830" y="10650"/>
                </a:lnTo>
                <a:lnTo>
                  <a:pt x="12830" y="10563"/>
                </a:lnTo>
                <a:lnTo>
                  <a:pt x="12856" y="10563"/>
                </a:lnTo>
                <a:lnTo>
                  <a:pt x="12856" y="10475"/>
                </a:lnTo>
                <a:lnTo>
                  <a:pt x="12895" y="10475"/>
                </a:lnTo>
                <a:lnTo>
                  <a:pt x="12895" y="10380"/>
                </a:lnTo>
                <a:lnTo>
                  <a:pt x="12956" y="10380"/>
                </a:lnTo>
                <a:lnTo>
                  <a:pt x="12956" y="10292"/>
                </a:lnTo>
                <a:lnTo>
                  <a:pt x="13171" y="10292"/>
                </a:lnTo>
                <a:lnTo>
                  <a:pt x="13171" y="10197"/>
                </a:lnTo>
                <a:lnTo>
                  <a:pt x="13421" y="10197"/>
                </a:lnTo>
                <a:lnTo>
                  <a:pt x="13421" y="10007"/>
                </a:lnTo>
                <a:lnTo>
                  <a:pt x="13548" y="10007"/>
                </a:lnTo>
                <a:lnTo>
                  <a:pt x="13548" y="9905"/>
                </a:lnTo>
                <a:lnTo>
                  <a:pt x="13609" y="9905"/>
                </a:lnTo>
                <a:lnTo>
                  <a:pt x="13609" y="9723"/>
                </a:lnTo>
                <a:lnTo>
                  <a:pt x="13701" y="9723"/>
                </a:lnTo>
                <a:lnTo>
                  <a:pt x="13701" y="9430"/>
                </a:lnTo>
                <a:lnTo>
                  <a:pt x="13710" y="9430"/>
                </a:lnTo>
                <a:lnTo>
                  <a:pt x="13710" y="9321"/>
                </a:lnTo>
                <a:lnTo>
                  <a:pt x="13771" y="9321"/>
                </a:lnTo>
                <a:lnTo>
                  <a:pt x="13771" y="9226"/>
                </a:lnTo>
                <a:lnTo>
                  <a:pt x="13784" y="9226"/>
                </a:lnTo>
                <a:lnTo>
                  <a:pt x="13784" y="9116"/>
                </a:lnTo>
                <a:lnTo>
                  <a:pt x="13823" y="9116"/>
                </a:lnTo>
                <a:lnTo>
                  <a:pt x="13823" y="9021"/>
                </a:lnTo>
                <a:lnTo>
                  <a:pt x="13876" y="9021"/>
                </a:lnTo>
                <a:lnTo>
                  <a:pt x="13876" y="8912"/>
                </a:lnTo>
                <a:lnTo>
                  <a:pt x="14095" y="8912"/>
                </a:lnTo>
                <a:lnTo>
                  <a:pt x="14095" y="8809"/>
                </a:lnTo>
                <a:lnTo>
                  <a:pt x="14134" y="8809"/>
                </a:lnTo>
                <a:lnTo>
                  <a:pt x="14134" y="8707"/>
                </a:lnTo>
                <a:lnTo>
                  <a:pt x="14310" y="8707"/>
                </a:lnTo>
                <a:lnTo>
                  <a:pt x="14310" y="8605"/>
                </a:lnTo>
                <a:lnTo>
                  <a:pt x="14336" y="8605"/>
                </a:lnTo>
                <a:lnTo>
                  <a:pt x="14336" y="8495"/>
                </a:lnTo>
                <a:lnTo>
                  <a:pt x="14511" y="8495"/>
                </a:lnTo>
                <a:lnTo>
                  <a:pt x="14511" y="8393"/>
                </a:lnTo>
                <a:lnTo>
                  <a:pt x="14673" y="8393"/>
                </a:lnTo>
                <a:lnTo>
                  <a:pt x="14673" y="8276"/>
                </a:lnTo>
                <a:lnTo>
                  <a:pt x="14761" y="8276"/>
                </a:lnTo>
                <a:lnTo>
                  <a:pt x="14761" y="8167"/>
                </a:lnTo>
                <a:lnTo>
                  <a:pt x="14901" y="8167"/>
                </a:lnTo>
                <a:lnTo>
                  <a:pt x="14901" y="8057"/>
                </a:lnTo>
                <a:lnTo>
                  <a:pt x="14923" y="8057"/>
                </a:lnTo>
                <a:lnTo>
                  <a:pt x="14923" y="7940"/>
                </a:lnTo>
                <a:lnTo>
                  <a:pt x="14962" y="7940"/>
                </a:lnTo>
                <a:lnTo>
                  <a:pt x="14962" y="7838"/>
                </a:lnTo>
                <a:lnTo>
                  <a:pt x="15050" y="7838"/>
                </a:lnTo>
                <a:lnTo>
                  <a:pt x="15050" y="7721"/>
                </a:lnTo>
                <a:lnTo>
                  <a:pt x="15273" y="7721"/>
                </a:lnTo>
                <a:lnTo>
                  <a:pt x="15273" y="7597"/>
                </a:lnTo>
                <a:lnTo>
                  <a:pt x="15299" y="7597"/>
                </a:lnTo>
                <a:lnTo>
                  <a:pt x="15299" y="7487"/>
                </a:lnTo>
                <a:lnTo>
                  <a:pt x="15400" y="7487"/>
                </a:lnTo>
                <a:lnTo>
                  <a:pt x="15400" y="7363"/>
                </a:lnTo>
                <a:lnTo>
                  <a:pt x="15903" y="7363"/>
                </a:lnTo>
                <a:lnTo>
                  <a:pt x="15903" y="7232"/>
                </a:lnTo>
                <a:lnTo>
                  <a:pt x="15978" y="7232"/>
                </a:lnTo>
                <a:lnTo>
                  <a:pt x="15978" y="7100"/>
                </a:lnTo>
                <a:lnTo>
                  <a:pt x="15991" y="7100"/>
                </a:lnTo>
                <a:lnTo>
                  <a:pt x="15991" y="6976"/>
                </a:lnTo>
                <a:lnTo>
                  <a:pt x="16074" y="6976"/>
                </a:lnTo>
                <a:lnTo>
                  <a:pt x="16074" y="6845"/>
                </a:lnTo>
                <a:lnTo>
                  <a:pt x="16092" y="6845"/>
                </a:lnTo>
                <a:lnTo>
                  <a:pt x="16092" y="6720"/>
                </a:lnTo>
                <a:lnTo>
                  <a:pt x="16114" y="6720"/>
                </a:lnTo>
                <a:lnTo>
                  <a:pt x="16114" y="6582"/>
                </a:lnTo>
                <a:lnTo>
                  <a:pt x="16144" y="6582"/>
                </a:lnTo>
                <a:lnTo>
                  <a:pt x="16144" y="6450"/>
                </a:lnTo>
                <a:lnTo>
                  <a:pt x="16175" y="6450"/>
                </a:lnTo>
                <a:lnTo>
                  <a:pt x="16175" y="6319"/>
                </a:lnTo>
                <a:lnTo>
                  <a:pt x="16328" y="6319"/>
                </a:lnTo>
                <a:lnTo>
                  <a:pt x="16328" y="6180"/>
                </a:lnTo>
                <a:lnTo>
                  <a:pt x="16416" y="6180"/>
                </a:lnTo>
                <a:lnTo>
                  <a:pt x="16416" y="6034"/>
                </a:lnTo>
                <a:lnTo>
                  <a:pt x="16516" y="6034"/>
                </a:lnTo>
                <a:lnTo>
                  <a:pt x="16516" y="5895"/>
                </a:lnTo>
                <a:lnTo>
                  <a:pt x="16630" y="5895"/>
                </a:lnTo>
                <a:lnTo>
                  <a:pt x="16630" y="5749"/>
                </a:lnTo>
                <a:lnTo>
                  <a:pt x="16941" y="5749"/>
                </a:lnTo>
                <a:lnTo>
                  <a:pt x="16941" y="5588"/>
                </a:lnTo>
                <a:lnTo>
                  <a:pt x="16954" y="5588"/>
                </a:lnTo>
                <a:lnTo>
                  <a:pt x="16954" y="5435"/>
                </a:lnTo>
                <a:lnTo>
                  <a:pt x="17178" y="5435"/>
                </a:lnTo>
                <a:lnTo>
                  <a:pt x="17178" y="5267"/>
                </a:lnTo>
                <a:lnTo>
                  <a:pt x="17283" y="5267"/>
                </a:lnTo>
                <a:lnTo>
                  <a:pt x="17283" y="5084"/>
                </a:lnTo>
                <a:lnTo>
                  <a:pt x="17396" y="5084"/>
                </a:lnTo>
                <a:lnTo>
                  <a:pt x="17396" y="4894"/>
                </a:lnTo>
                <a:lnTo>
                  <a:pt x="17458" y="4894"/>
                </a:lnTo>
                <a:lnTo>
                  <a:pt x="17458" y="4712"/>
                </a:lnTo>
                <a:lnTo>
                  <a:pt x="18005" y="4712"/>
                </a:lnTo>
                <a:lnTo>
                  <a:pt x="18005" y="4485"/>
                </a:lnTo>
                <a:lnTo>
                  <a:pt x="18154" y="4485"/>
                </a:lnTo>
                <a:lnTo>
                  <a:pt x="18154" y="4229"/>
                </a:lnTo>
                <a:lnTo>
                  <a:pt x="18723" y="4229"/>
                </a:lnTo>
                <a:lnTo>
                  <a:pt x="18723" y="3893"/>
                </a:lnTo>
                <a:lnTo>
                  <a:pt x="19647" y="3893"/>
                </a:lnTo>
                <a:lnTo>
                  <a:pt x="19647" y="3185"/>
                </a:lnTo>
                <a:lnTo>
                  <a:pt x="20786" y="3185"/>
                </a:lnTo>
                <a:lnTo>
                  <a:pt x="20786" y="0"/>
                </a:lnTo>
                <a:lnTo>
                  <a:pt x="21600" y="0"/>
                </a:lnTo>
              </a:path>
            </a:pathLst>
          </a:custGeom>
          <a:noFill/>
          <a:ln w="39751" cap="flat">
            <a:solidFill>
              <a:srgbClr val="00FF00"/>
            </a:solidFill>
            <a:prstDash val="solid"/>
            <a:round/>
            <a:headEnd type="none" w="med" len="med"/>
            <a:tailEnd type="none" w="med" len="med"/>
          </a:ln>
        </p:spPr>
        <p:txBody>
          <a:bodyPr lIns="0" tIns="0" rIns="0" bIns="0"/>
          <a:lstStyle/>
          <a:p>
            <a:endParaRPr lang="en-US"/>
          </a:p>
        </p:txBody>
      </p:sp>
      <p:sp>
        <p:nvSpPr>
          <p:cNvPr id="185371" name="Freeform 27"/>
          <p:cNvSpPr>
            <a:spLocks/>
          </p:cNvSpPr>
          <p:nvPr/>
        </p:nvSpPr>
        <p:spPr bwMode="auto">
          <a:xfrm>
            <a:off x="1699990" y="2920008"/>
            <a:ext cx="5749602" cy="2207865"/>
          </a:xfrm>
          <a:custGeom>
            <a:avLst/>
            <a:gdLst/>
            <a:ahLst/>
            <a:cxnLst>
              <a:cxn ang="0">
                <a:pos x="350" y="21460"/>
              </a:cxn>
              <a:cxn ang="0">
                <a:pos x="822" y="21231"/>
              </a:cxn>
              <a:cxn ang="0">
                <a:pos x="1083" y="21022"/>
              </a:cxn>
              <a:cxn ang="0">
                <a:pos x="1545" y="20802"/>
              </a:cxn>
              <a:cxn ang="0">
                <a:pos x="1689" y="20583"/>
              </a:cxn>
              <a:cxn ang="0">
                <a:pos x="2008" y="20274"/>
              </a:cxn>
              <a:cxn ang="0">
                <a:pos x="2341" y="20064"/>
              </a:cxn>
              <a:cxn ang="0">
                <a:pos x="2466" y="19845"/>
              </a:cxn>
              <a:cxn ang="0">
                <a:pos x="3064" y="19616"/>
              </a:cxn>
              <a:cxn ang="0">
                <a:pos x="3392" y="19396"/>
              </a:cxn>
              <a:cxn ang="0">
                <a:pos x="3527" y="19177"/>
              </a:cxn>
              <a:cxn ang="0">
                <a:pos x="3805" y="18947"/>
              </a:cxn>
              <a:cxn ang="0">
                <a:pos x="4142" y="18728"/>
              </a:cxn>
              <a:cxn ang="0">
                <a:pos x="4241" y="18509"/>
              </a:cxn>
              <a:cxn ang="0">
                <a:pos x="4645" y="18279"/>
              </a:cxn>
              <a:cxn ang="0">
                <a:pos x="4874" y="17990"/>
              </a:cxn>
              <a:cxn ang="0">
                <a:pos x="5121" y="17771"/>
              </a:cxn>
              <a:cxn ang="0">
                <a:pos x="5593" y="17551"/>
              </a:cxn>
              <a:cxn ang="0">
                <a:pos x="5822" y="17242"/>
              </a:cxn>
              <a:cxn ang="0">
                <a:pos x="5980" y="16953"/>
              </a:cxn>
              <a:cxn ang="0">
                <a:pos x="6263" y="16654"/>
              </a:cxn>
              <a:cxn ang="0">
                <a:pos x="6662" y="16434"/>
              </a:cxn>
              <a:cxn ang="0">
                <a:pos x="6918" y="16215"/>
              </a:cxn>
              <a:cxn ang="0">
                <a:pos x="7058" y="15986"/>
              </a:cxn>
              <a:cxn ang="0">
                <a:pos x="7408" y="15766"/>
              </a:cxn>
              <a:cxn ang="0">
                <a:pos x="7597" y="15547"/>
              </a:cxn>
              <a:cxn ang="0">
                <a:pos x="8100" y="15317"/>
              </a:cxn>
              <a:cxn ang="0">
                <a:pos x="8181" y="15018"/>
              </a:cxn>
              <a:cxn ang="0">
                <a:pos x="8244" y="14719"/>
              </a:cxn>
              <a:cxn ang="0">
                <a:pos x="8383" y="14500"/>
              </a:cxn>
              <a:cxn ang="0">
                <a:pos x="8563" y="14260"/>
              </a:cxn>
              <a:cxn ang="0">
                <a:pos x="8742" y="14041"/>
              </a:cxn>
              <a:cxn ang="0">
                <a:pos x="9012" y="13802"/>
              </a:cxn>
              <a:cxn ang="0">
                <a:pos x="9232" y="13572"/>
              </a:cxn>
              <a:cxn ang="0">
                <a:pos x="9385" y="13323"/>
              </a:cxn>
              <a:cxn ang="0">
                <a:pos x="9565" y="13054"/>
              </a:cxn>
              <a:cxn ang="0">
                <a:pos x="9690" y="12804"/>
              </a:cxn>
              <a:cxn ang="0">
                <a:pos x="10144" y="12535"/>
              </a:cxn>
              <a:cxn ang="0">
                <a:pos x="10427" y="12256"/>
              </a:cxn>
              <a:cxn ang="0">
                <a:pos x="10656" y="11977"/>
              </a:cxn>
              <a:cxn ang="0">
                <a:pos x="11097" y="11688"/>
              </a:cxn>
              <a:cxn ang="0">
                <a:pos x="11276" y="11398"/>
              </a:cxn>
              <a:cxn ang="0">
                <a:pos x="11636" y="11099"/>
              </a:cxn>
              <a:cxn ang="0">
                <a:pos x="11892" y="10790"/>
              </a:cxn>
              <a:cxn ang="0">
                <a:pos x="12251" y="10461"/>
              </a:cxn>
              <a:cxn ang="0">
                <a:pos x="12610" y="10002"/>
              </a:cxn>
              <a:cxn ang="0">
                <a:pos x="12880" y="9663"/>
              </a:cxn>
              <a:cxn ang="0">
                <a:pos x="13100" y="9294"/>
              </a:cxn>
              <a:cxn ang="0">
                <a:pos x="13770" y="8925"/>
              </a:cxn>
              <a:cxn ang="0">
                <a:pos x="14309" y="8536"/>
              </a:cxn>
              <a:cxn ang="0">
                <a:pos x="14960" y="8098"/>
              </a:cxn>
              <a:cxn ang="0">
                <a:pos x="15364" y="7649"/>
              </a:cxn>
              <a:cxn ang="0">
                <a:pos x="15778" y="7160"/>
              </a:cxn>
              <a:cxn ang="0">
                <a:pos x="16470" y="6632"/>
              </a:cxn>
              <a:cxn ang="0">
                <a:pos x="17000" y="5804"/>
              </a:cxn>
              <a:cxn ang="0">
                <a:pos x="17188" y="5176"/>
              </a:cxn>
              <a:cxn ang="0">
                <a:pos x="17561" y="4488"/>
              </a:cxn>
              <a:cxn ang="0">
                <a:pos x="17894" y="3710"/>
              </a:cxn>
              <a:cxn ang="0">
                <a:pos x="19466" y="2752"/>
              </a:cxn>
              <a:cxn ang="0">
                <a:pos x="20104" y="947"/>
              </a:cxn>
            </a:cxnLst>
            <a:rect l="0" t="0" r="r" b="b"/>
            <a:pathLst>
              <a:path w="21600" h="21600">
                <a:moveTo>
                  <a:pt x="0" y="21600"/>
                </a:moveTo>
                <a:lnTo>
                  <a:pt x="67" y="21600"/>
                </a:lnTo>
                <a:lnTo>
                  <a:pt x="67" y="21540"/>
                </a:lnTo>
                <a:lnTo>
                  <a:pt x="157" y="21540"/>
                </a:lnTo>
                <a:lnTo>
                  <a:pt x="157" y="21460"/>
                </a:lnTo>
                <a:lnTo>
                  <a:pt x="350" y="21460"/>
                </a:lnTo>
                <a:lnTo>
                  <a:pt x="350" y="21391"/>
                </a:lnTo>
                <a:lnTo>
                  <a:pt x="503" y="21391"/>
                </a:lnTo>
                <a:lnTo>
                  <a:pt x="503" y="21311"/>
                </a:lnTo>
                <a:lnTo>
                  <a:pt x="580" y="21311"/>
                </a:lnTo>
                <a:lnTo>
                  <a:pt x="580" y="21231"/>
                </a:lnTo>
                <a:lnTo>
                  <a:pt x="822" y="21231"/>
                </a:lnTo>
                <a:lnTo>
                  <a:pt x="822" y="21171"/>
                </a:lnTo>
                <a:lnTo>
                  <a:pt x="863" y="21171"/>
                </a:lnTo>
                <a:lnTo>
                  <a:pt x="863" y="21091"/>
                </a:lnTo>
                <a:lnTo>
                  <a:pt x="1056" y="21091"/>
                </a:lnTo>
                <a:lnTo>
                  <a:pt x="1056" y="21022"/>
                </a:lnTo>
                <a:lnTo>
                  <a:pt x="1083" y="21022"/>
                </a:lnTo>
                <a:lnTo>
                  <a:pt x="1083" y="20942"/>
                </a:lnTo>
                <a:lnTo>
                  <a:pt x="1132" y="20942"/>
                </a:lnTo>
                <a:lnTo>
                  <a:pt x="1132" y="20872"/>
                </a:lnTo>
                <a:lnTo>
                  <a:pt x="1150" y="20872"/>
                </a:lnTo>
                <a:lnTo>
                  <a:pt x="1150" y="20802"/>
                </a:lnTo>
                <a:lnTo>
                  <a:pt x="1545" y="20802"/>
                </a:lnTo>
                <a:lnTo>
                  <a:pt x="1545" y="20722"/>
                </a:lnTo>
                <a:lnTo>
                  <a:pt x="1554" y="20722"/>
                </a:lnTo>
                <a:lnTo>
                  <a:pt x="1554" y="20653"/>
                </a:lnTo>
                <a:lnTo>
                  <a:pt x="1586" y="20653"/>
                </a:lnTo>
                <a:lnTo>
                  <a:pt x="1586" y="20583"/>
                </a:lnTo>
                <a:lnTo>
                  <a:pt x="1689" y="20583"/>
                </a:lnTo>
                <a:lnTo>
                  <a:pt x="1689" y="20503"/>
                </a:lnTo>
                <a:lnTo>
                  <a:pt x="1815" y="20503"/>
                </a:lnTo>
                <a:lnTo>
                  <a:pt x="1815" y="20353"/>
                </a:lnTo>
                <a:lnTo>
                  <a:pt x="1914" y="20353"/>
                </a:lnTo>
                <a:lnTo>
                  <a:pt x="1914" y="20274"/>
                </a:lnTo>
                <a:lnTo>
                  <a:pt x="2008" y="20274"/>
                </a:lnTo>
                <a:lnTo>
                  <a:pt x="2008" y="20214"/>
                </a:lnTo>
                <a:lnTo>
                  <a:pt x="2188" y="20214"/>
                </a:lnTo>
                <a:lnTo>
                  <a:pt x="2188" y="20134"/>
                </a:lnTo>
                <a:lnTo>
                  <a:pt x="2327" y="20134"/>
                </a:lnTo>
                <a:lnTo>
                  <a:pt x="2327" y="20064"/>
                </a:lnTo>
                <a:lnTo>
                  <a:pt x="2341" y="20064"/>
                </a:lnTo>
                <a:lnTo>
                  <a:pt x="2341" y="19984"/>
                </a:lnTo>
                <a:lnTo>
                  <a:pt x="2395" y="19984"/>
                </a:lnTo>
                <a:lnTo>
                  <a:pt x="2395" y="19905"/>
                </a:lnTo>
                <a:lnTo>
                  <a:pt x="2417" y="19905"/>
                </a:lnTo>
                <a:lnTo>
                  <a:pt x="2417" y="19845"/>
                </a:lnTo>
                <a:lnTo>
                  <a:pt x="2466" y="19845"/>
                </a:lnTo>
                <a:lnTo>
                  <a:pt x="2466" y="19765"/>
                </a:lnTo>
                <a:lnTo>
                  <a:pt x="2754" y="19765"/>
                </a:lnTo>
                <a:lnTo>
                  <a:pt x="2754" y="19695"/>
                </a:lnTo>
                <a:lnTo>
                  <a:pt x="3010" y="19695"/>
                </a:lnTo>
                <a:lnTo>
                  <a:pt x="3010" y="19616"/>
                </a:lnTo>
                <a:lnTo>
                  <a:pt x="3064" y="19616"/>
                </a:lnTo>
                <a:lnTo>
                  <a:pt x="3064" y="19546"/>
                </a:lnTo>
                <a:lnTo>
                  <a:pt x="3104" y="19546"/>
                </a:lnTo>
                <a:lnTo>
                  <a:pt x="3104" y="19476"/>
                </a:lnTo>
                <a:lnTo>
                  <a:pt x="3284" y="19476"/>
                </a:lnTo>
                <a:lnTo>
                  <a:pt x="3284" y="19396"/>
                </a:lnTo>
                <a:lnTo>
                  <a:pt x="3392" y="19396"/>
                </a:lnTo>
                <a:lnTo>
                  <a:pt x="3392" y="19316"/>
                </a:lnTo>
                <a:lnTo>
                  <a:pt x="3473" y="19316"/>
                </a:lnTo>
                <a:lnTo>
                  <a:pt x="3473" y="19257"/>
                </a:lnTo>
                <a:lnTo>
                  <a:pt x="3509" y="19257"/>
                </a:lnTo>
                <a:lnTo>
                  <a:pt x="3509" y="19177"/>
                </a:lnTo>
                <a:lnTo>
                  <a:pt x="3527" y="19177"/>
                </a:lnTo>
                <a:lnTo>
                  <a:pt x="3527" y="19107"/>
                </a:lnTo>
                <a:lnTo>
                  <a:pt x="3572" y="19107"/>
                </a:lnTo>
                <a:lnTo>
                  <a:pt x="3572" y="19027"/>
                </a:lnTo>
                <a:lnTo>
                  <a:pt x="3756" y="19027"/>
                </a:lnTo>
                <a:lnTo>
                  <a:pt x="3756" y="18947"/>
                </a:lnTo>
                <a:lnTo>
                  <a:pt x="3805" y="18947"/>
                </a:lnTo>
                <a:lnTo>
                  <a:pt x="3805" y="18888"/>
                </a:lnTo>
                <a:lnTo>
                  <a:pt x="3935" y="18888"/>
                </a:lnTo>
                <a:lnTo>
                  <a:pt x="3935" y="18808"/>
                </a:lnTo>
                <a:lnTo>
                  <a:pt x="3998" y="18808"/>
                </a:lnTo>
                <a:lnTo>
                  <a:pt x="3998" y="18728"/>
                </a:lnTo>
                <a:lnTo>
                  <a:pt x="4142" y="18728"/>
                </a:lnTo>
                <a:lnTo>
                  <a:pt x="4142" y="18658"/>
                </a:lnTo>
                <a:lnTo>
                  <a:pt x="4192" y="18658"/>
                </a:lnTo>
                <a:lnTo>
                  <a:pt x="4192" y="18588"/>
                </a:lnTo>
                <a:lnTo>
                  <a:pt x="4218" y="18588"/>
                </a:lnTo>
                <a:lnTo>
                  <a:pt x="4218" y="18509"/>
                </a:lnTo>
                <a:lnTo>
                  <a:pt x="4241" y="18509"/>
                </a:lnTo>
                <a:lnTo>
                  <a:pt x="4241" y="18439"/>
                </a:lnTo>
                <a:lnTo>
                  <a:pt x="4528" y="18439"/>
                </a:lnTo>
                <a:lnTo>
                  <a:pt x="4528" y="18359"/>
                </a:lnTo>
                <a:lnTo>
                  <a:pt x="4632" y="18359"/>
                </a:lnTo>
                <a:lnTo>
                  <a:pt x="4632" y="18279"/>
                </a:lnTo>
                <a:lnTo>
                  <a:pt x="4645" y="18279"/>
                </a:lnTo>
                <a:lnTo>
                  <a:pt x="4645" y="18140"/>
                </a:lnTo>
                <a:lnTo>
                  <a:pt x="4722" y="18140"/>
                </a:lnTo>
                <a:lnTo>
                  <a:pt x="4722" y="18070"/>
                </a:lnTo>
                <a:lnTo>
                  <a:pt x="4762" y="18070"/>
                </a:lnTo>
                <a:lnTo>
                  <a:pt x="4762" y="17990"/>
                </a:lnTo>
                <a:lnTo>
                  <a:pt x="4874" y="17990"/>
                </a:lnTo>
                <a:lnTo>
                  <a:pt x="4874" y="17920"/>
                </a:lnTo>
                <a:lnTo>
                  <a:pt x="5018" y="17920"/>
                </a:lnTo>
                <a:lnTo>
                  <a:pt x="5018" y="17850"/>
                </a:lnTo>
                <a:lnTo>
                  <a:pt x="5068" y="17850"/>
                </a:lnTo>
                <a:lnTo>
                  <a:pt x="5068" y="17771"/>
                </a:lnTo>
                <a:lnTo>
                  <a:pt x="5121" y="17771"/>
                </a:lnTo>
                <a:lnTo>
                  <a:pt x="5121" y="17691"/>
                </a:lnTo>
                <a:lnTo>
                  <a:pt x="5261" y="17691"/>
                </a:lnTo>
                <a:lnTo>
                  <a:pt x="5261" y="17621"/>
                </a:lnTo>
                <a:lnTo>
                  <a:pt x="5544" y="17621"/>
                </a:lnTo>
                <a:lnTo>
                  <a:pt x="5544" y="17551"/>
                </a:lnTo>
                <a:lnTo>
                  <a:pt x="5593" y="17551"/>
                </a:lnTo>
                <a:lnTo>
                  <a:pt x="5593" y="17471"/>
                </a:lnTo>
                <a:lnTo>
                  <a:pt x="5759" y="17471"/>
                </a:lnTo>
                <a:lnTo>
                  <a:pt x="5759" y="17402"/>
                </a:lnTo>
                <a:lnTo>
                  <a:pt x="5773" y="17402"/>
                </a:lnTo>
                <a:lnTo>
                  <a:pt x="5773" y="17242"/>
                </a:lnTo>
                <a:lnTo>
                  <a:pt x="5822" y="17242"/>
                </a:lnTo>
                <a:lnTo>
                  <a:pt x="5822" y="17102"/>
                </a:lnTo>
                <a:lnTo>
                  <a:pt x="5836" y="17102"/>
                </a:lnTo>
                <a:lnTo>
                  <a:pt x="5836" y="17023"/>
                </a:lnTo>
                <a:lnTo>
                  <a:pt x="5867" y="17023"/>
                </a:lnTo>
                <a:lnTo>
                  <a:pt x="5867" y="16953"/>
                </a:lnTo>
                <a:lnTo>
                  <a:pt x="5980" y="16953"/>
                </a:lnTo>
                <a:lnTo>
                  <a:pt x="5980" y="16803"/>
                </a:lnTo>
                <a:lnTo>
                  <a:pt x="6015" y="16803"/>
                </a:lnTo>
                <a:lnTo>
                  <a:pt x="6015" y="16734"/>
                </a:lnTo>
                <a:lnTo>
                  <a:pt x="6132" y="16734"/>
                </a:lnTo>
                <a:lnTo>
                  <a:pt x="6132" y="16654"/>
                </a:lnTo>
                <a:lnTo>
                  <a:pt x="6263" y="16654"/>
                </a:lnTo>
                <a:lnTo>
                  <a:pt x="6263" y="16574"/>
                </a:lnTo>
                <a:lnTo>
                  <a:pt x="6325" y="16574"/>
                </a:lnTo>
                <a:lnTo>
                  <a:pt x="6325" y="16514"/>
                </a:lnTo>
                <a:lnTo>
                  <a:pt x="6622" y="16514"/>
                </a:lnTo>
                <a:lnTo>
                  <a:pt x="6622" y="16434"/>
                </a:lnTo>
                <a:lnTo>
                  <a:pt x="6662" y="16434"/>
                </a:lnTo>
                <a:lnTo>
                  <a:pt x="6662" y="16355"/>
                </a:lnTo>
                <a:lnTo>
                  <a:pt x="6748" y="16355"/>
                </a:lnTo>
                <a:lnTo>
                  <a:pt x="6748" y="16285"/>
                </a:lnTo>
                <a:lnTo>
                  <a:pt x="6779" y="16285"/>
                </a:lnTo>
                <a:lnTo>
                  <a:pt x="6779" y="16215"/>
                </a:lnTo>
                <a:lnTo>
                  <a:pt x="6918" y="16215"/>
                </a:lnTo>
                <a:lnTo>
                  <a:pt x="6918" y="16135"/>
                </a:lnTo>
                <a:lnTo>
                  <a:pt x="6959" y="16135"/>
                </a:lnTo>
                <a:lnTo>
                  <a:pt x="6959" y="16065"/>
                </a:lnTo>
                <a:lnTo>
                  <a:pt x="6995" y="16065"/>
                </a:lnTo>
                <a:lnTo>
                  <a:pt x="6995" y="15986"/>
                </a:lnTo>
                <a:lnTo>
                  <a:pt x="7058" y="15986"/>
                </a:lnTo>
                <a:lnTo>
                  <a:pt x="7058" y="15906"/>
                </a:lnTo>
                <a:lnTo>
                  <a:pt x="7215" y="15906"/>
                </a:lnTo>
                <a:lnTo>
                  <a:pt x="7215" y="15846"/>
                </a:lnTo>
                <a:lnTo>
                  <a:pt x="7332" y="15846"/>
                </a:lnTo>
                <a:lnTo>
                  <a:pt x="7332" y="15766"/>
                </a:lnTo>
                <a:lnTo>
                  <a:pt x="7408" y="15766"/>
                </a:lnTo>
                <a:lnTo>
                  <a:pt x="7408" y="15686"/>
                </a:lnTo>
                <a:lnTo>
                  <a:pt x="7494" y="15686"/>
                </a:lnTo>
                <a:lnTo>
                  <a:pt x="7494" y="15617"/>
                </a:lnTo>
                <a:lnTo>
                  <a:pt x="7511" y="15617"/>
                </a:lnTo>
                <a:lnTo>
                  <a:pt x="7511" y="15547"/>
                </a:lnTo>
                <a:lnTo>
                  <a:pt x="7597" y="15547"/>
                </a:lnTo>
                <a:lnTo>
                  <a:pt x="7597" y="15467"/>
                </a:lnTo>
                <a:lnTo>
                  <a:pt x="7768" y="15467"/>
                </a:lnTo>
                <a:lnTo>
                  <a:pt x="7768" y="15387"/>
                </a:lnTo>
                <a:lnTo>
                  <a:pt x="7853" y="15387"/>
                </a:lnTo>
                <a:lnTo>
                  <a:pt x="7853" y="15317"/>
                </a:lnTo>
                <a:lnTo>
                  <a:pt x="8100" y="15317"/>
                </a:lnTo>
                <a:lnTo>
                  <a:pt x="8100" y="15238"/>
                </a:lnTo>
                <a:lnTo>
                  <a:pt x="8127" y="15238"/>
                </a:lnTo>
                <a:lnTo>
                  <a:pt x="8127" y="15098"/>
                </a:lnTo>
                <a:lnTo>
                  <a:pt x="8163" y="15098"/>
                </a:lnTo>
                <a:lnTo>
                  <a:pt x="8163" y="15018"/>
                </a:lnTo>
                <a:lnTo>
                  <a:pt x="8181" y="15018"/>
                </a:lnTo>
                <a:lnTo>
                  <a:pt x="8181" y="14939"/>
                </a:lnTo>
                <a:lnTo>
                  <a:pt x="8190" y="14939"/>
                </a:lnTo>
                <a:lnTo>
                  <a:pt x="8190" y="14859"/>
                </a:lnTo>
                <a:lnTo>
                  <a:pt x="8203" y="14859"/>
                </a:lnTo>
                <a:lnTo>
                  <a:pt x="8203" y="14719"/>
                </a:lnTo>
                <a:lnTo>
                  <a:pt x="8244" y="14719"/>
                </a:lnTo>
                <a:lnTo>
                  <a:pt x="8244" y="14639"/>
                </a:lnTo>
                <a:lnTo>
                  <a:pt x="8320" y="14639"/>
                </a:lnTo>
                <a:lnTo>
                  <a:pt x="8320" y="14570"/>
                </a:lnTo>
                <a:lnTo>
                  <a:pt x="8343" y="14570"/>
                </a:lnTo>
                <a:lnTo>
                  <a:pt x="8343" y="14500"/>
                </a:lnTo>
                <a:lnTo>
                  <a:pt x="8383" y="14500"/>
                </a:lnTo>
                <a:lnTo>
                  <a:pt x="8383" y="14420"/>
                </a:lnTo>
                <a:lnTo>
                  <a:pt x="8473" y="14420"/>
                </a:lnTo>
                <a:lnTo>
                  <a:pt x="8473" y="14340"/>
                </a:lnTo>
                <a:lnTo>
                  <a:pt x="8486" y="14340"/>
                </a:lnTo>
                <a:lnTo>
                  <a:pt x="8486" y="14260"/>
                </a:lnTo>
                <a:lnTo>
                  <a:pt x="8563" y="14260"/>
                </a:lnTo>
                <a:lnTo>
                  <a:pt x="8563" y="14191"/>
                </a:lnTo>
                <a:lnTo>
                  <a:pt x="8630" y="14191"/>
                </a:lnTo>
                <a:lnTo>
                  <a:pt x="8630" y="14121"/>
                </a:lnTo>
                <a:lnTo>
                  <a:pt x="8680" y="14121"/>
                </a:lnTo>
                <a:lnTo>
                  <a:pt x="8680" y="14041"/>
                </a:lnTo>
                <a:lnTo>
                  <a:pt x="8742" y="14041"/>
                </a:lnTo>
                <a:lnTo>
                  <a:pt x="8742" y="13961"/>
                </a:lnTo>
                <a:lnTo>
                  <a:pt x="8832" y="13961"/>
                </a:lnTo>
                <a:lnTo>
                  <a:pt x="8832" y="13881"/>
                </a:lnTo>
                <a:lnTo>
                  <a:pt x="8958" y="13881"/>
                </a:lnTo>
                <a:lnTo>
                  <a:pt x="8958" y="13802"/>
                </a:lnTo>
                <a:lnTo>
                  <a:pt x="9012" y="13802"/>
                </a:lnTo>
                <a:lnTo>
                  <a:pt x="9012" y="13722"/>
                </a:lnTo>
                <a:lnTo>
                  <a:pt x="9088" y="13722"/>
                </a:lnTo>
                <a:lnTo>
                  <a:pt x="9088" y="13652"/>
                </a:lnTo>
                <a:lnTo>
                  <a:pt x="9205" y="13652"/>
                </a:lnTo>
                <a:lnTo>
                  <a:pt x="9205" y="13572"/>
                </a:lnTo>
                <a:lnTo>
                  <a:pt x="9232" y="13572"/>
                </a:lnTo>
                <a:lnTo>
                  <a:pt x="9232" y="13483"/>
                </a:lnTo>
                <a:lnTo>
                  <a:pt x="9308" y="13483"/>
                </a:lnTo>
                <a:lnTo>
                  <a:pt x="9308" y="13403"/>
                </a:lnTo>
                <a:lnTo>
                  <a:pt x="9331" y="13403"/>
                </a:lnTo>
                <a:lnTo>
                  <a:pt x="9331" y="13323"/>
                </a:lnTo>
                <a:lnTo>
                  <a:pt x="9385" y="13323"/>
                </a:lnTo>
                <a:lnTo>
                  <a:pt x="9385" y="13233"/>
                </a:lnTo>
                <a:lnTo>
                  <a:pt x="9403" y="13233"/>
                </a:lnTo>
                <a:lnTo>
                  <a:pt x="9403" y="13143"/>
                </a:lnTo>
                <a:lnTo>
                  <a:pt x="9551" y="13143"/>
                </a:lnTo>
                <a:lnTo>
                  <a:pt x="9551" y="13054"/>
                </a:lnTo>
                <a:lnTo>
                  <a:pt x="9565" y="13054"/>
                </a:lnTo>
                <a:lnTo>
                  <a:pt x="9565" y="12974"/>
                </a:lnTo>
                <a:lnTo>
                  <a:pt x="9578" y="12974"/>
                </a:lnTo>
                <a:lnTo>
                  <a:pt x="9578" y="12894"/>
                </a:lnTo>
                <a:lnTo>
                  <a:pt x="9618" y="12894"/>
                </a:lnTo>
                <a:lnTo>
                  <a:pt x="9618" y="12804"/>
                </a:lnTo>
                <a:lnTo>
                  <a:pt x="9690" y="12804"/>
                </a:lnTo>
                <a:lnTo>
                  <a:pt x="9690" y="12715"/>
                </a:lnTo>
                <a:lnTo>
                  <a:pt x="9722" y="12715"/>
                </a:lnTo>
                <a:lnTo>
                  <a:pt x="9722" y="12625"/>
                </a:lnTo>
                <a:lnTo>
                  <a:pt x="9807" y="12625"/>
                </a:lnTo>
                <a:lnTo>
                  <a:pt x="9807" y="12535"/>
                </a:lnTo>
                <a:lnTo>
                  <a:pt x="10144" y="12535"/>
                </a:lnTo>
                <a:lnTo>
                  <a:pt x="10144" y="12435"/>
                </a:lnTo>
                <a:lnTo>
                  <a:pt x="10180" y="12435"/>
                </a:lnTo>
                <a:lnTo>
                  <a:pt x="10180" y="12346"/>
                </a:lnTo>
                <a:lnTo>
                  <a:pt x="10391" y="12346"/>
                </a:lnTo>
                <a:lnTo>
                  <a:pt x="10391" y="12256"/>
                </a:lnTo>
                <a:lnTo>
                  <a:pt x="10427" y="12256"/>
                </a:lnTo>
                <a:lnTo>
                  <a:pt x="10427" y="12156"/>
                </a:lnTo>
                <a:lnTo>
                  <a:pt x="10544" y="12156"/>
                </a:lnTo>
                <a:lnTo>
                  <a:pt x="10544" y="12066"/>
                </a:lnTo>
                <a:lnTo>
                  <a:pt x="10593" y="12066"/>
                </a:lnTo>
                <a:lnTo>
                  <a:pt x="10593" y="11977"/>
                </a:lnTo>
                <a:lnTo>
                  <a:pt x="10656" y="11977"/>
                </a:lnTo>
                <a:lnTo>
                  <a:pt x="10656" y="11877"/>
                </a:lnTo>
                <a:lnTo>
                  <a:pt x="10903" y="11877"/>
                </a:lnTo>
                <a:lnTo>
                  <a:pt x="10903" y="11777"/>
                </a:lnTo>
                <a:lnTo>
                  <a:pt x="11083" y="11777"/>
                </a:lnTo>
                <a:lnTo>
                  <a:pt x="11083" y="11688"/>
                </a:lnTo>
                <a:lnTo>
                  <a:pt x="11097" y="11688"/>
                </a:lnTo>
                <a:lnTo>
                  <a:pt x="11097" y="11588"/>
                </a:lnTo>
                <a:lnTo>
                  <a:pt x="11159" y="11588"/>
                </a:lnTo>
                <a:lnTo>
                  <a:pt x="11159" y="11488"/>
                </a:lnTo>
                <a:lnTo>
                  <a:pt x="11249" y="11488"/>
                </a:lnTo>
                <a:lnTo>
                  <a:pt x="11249" y="11398"/>
                </a:lnTo>
                <a:lnTo>
                  <a:pt x="11276" y="11398"/>
                </a:lnTo>
                <a:lnTo>
                  <a:pt x="11276" y="11299"/>
                </a:lnTo>
                <a:lnTo>
                  <a:pt x="11402" y="11299"/>
                </a:lnTo>
                <a:lnTo>
                  <a:pt x="11402" y="11199"/>
                </a:lnTo>
                <a:lnTo>
                  <a:pt x="11532" y="11199"/>
                </a:lnTo>
                <a:lnTo>
                  <a:pt x="11532" y="11099"/>
                </a:lnTo>
                <a:lnTo>
                  <a:pt x="11636" y="11099"/>
                </a:lnTo>
                <a:lnTo>
                  <a:pt x="11636" y="10999"/>
                </a:lnTo>
                <a:lnTo>
                  <a:pt x="11690" y="10999"/>
                </a:lnTo>
                <a:lnTo>
                  <a:pt x="11690" y="10900"/>
                </a:lnTo>
                <a:lnTo>
                  <a:pt x="11739" y="10900"/>
                </a:lnTo>
                <a:lnTo>
                  <a:pt x="11739" y="10790"/>
                </a:lnTo>
                <a:lnTo>
                  <a:pt x="11892" y="10790"/>
                </a:lnTo>
                <a:lnTo>
                  <a:pt x="11892" y="10680"/>
                </a:lnTo>
                <a:lnTo>
                  <a:pt x="11955" y="10680"/>
                </a:lnTo>
                <a:lnTo>
                  <a:pt x="11955" y="10571"/>
                </a:lnTo>
                <a:lnTo>
                  <a:pt x="12098" y="10571"/>
                </a:lnTo>
                <a:lnTo>
                  <a:pt x="12098" y="10461"/>
                </a:lnTo>
                <a:lnTo>
                  <a:pt x="12251" y="10461"/>
                </a:lnTo>
                <a:lnTo>
                  <a:pt x="12251" y="10242"/>
                </a:lnTo>
                <a:lnTo>
                  <a:pt x="12305" y="10242"/>
                </a:lnTo>
                <a:lnTo>
                  <a:pt x="12305" y="10132"/>
                </a:lnTo>
                <a:lnTo>
                  <a:pt x="12462" y="10132"/>
                </a:lnTo>
                <a:lnTo>
                  <a:pt x="12462" y="10002"/>
                </a:lnTo>
                <a:lnTo>
                  <a:pt x="12610" y="10002"/>
                </a:lnTo>
                <a:lnTo>
                  <a:pt x="12610" y="9893"/>
                </a:lnTo>
                <a:lnTo>
                  <a:pt x="12844" y="9893"/>
                </a:lnTo>
                <a:lnTo>
                  <a:pt x="12844" y="9773"/>
                </a:lnTo>
                <a:lnTo>
                  <a:pt x="12858" y="9773"/>
                </a:lnTo>
                <a:lnTo>
                  <a:pt x="12858" y="9663"/>
                </a:lnTo>
                <a:lnTo>
                  <a:pt x="12880" y="9663"/>
                </a:lnTo>
                <a:lnTo>
                  <a:pt x="12880" y="9534"/>
                </a:lnTo>
                <a:lnTo>
                  <a:pt x="12920" y="9534"/>
                </a:lnTo>
                <a:lnTo>
                  <a:pt x="12920" y="9414"/>
                </a:lnTo>
                <a:lnTo>
                  <a:pt x="13060" y="9414"/>
                </a:lnTo>
                <a:lnTo>
                  <a:pt x="13060" y="9294"/>
                </a:lnTo>
                <a:lnTo>
                  <a:pt x="13100" y="9294"/>
                </a:lnTo>
                <a:lnTo>
                  <a:pt x="13100" y="9175"/>
                </a:lnTo>
                <a:lnTo>
                  <a:pt x="13123" y="9175"/>
                </a:lnTo>
                <a:lnTo>
                  <a:pt x="13123" y="9045"/>
                </a:lnTo>
                <a:lnTo>
                  <a:pt x="13217" y="9045"/>
                </a:lnTo>
                <a:lnTo>
                  <a:pt x="13217" y="8925"/>
                </a:lnTo>
                <a:lnTo>
                  <a:pt x="13770" y="8925"/>
                </a:lnTo>
                <a:lnTo>
                  <a:pt x="13770" y="8796"/>
                </a:lnTo>
                <a:lnTo>
                  <a:pt x="13810" y="8796"/>
                </a:lnTo>
                <a:lnTo>
                  <a:pt x="13810" y="8666"/>
                </a:lnTo>
                <a:lnTo>
                  <a:pt x="13949" y="8666"/>
                </a:lnTo>
                <a:lnTo>
                  <a:pt x="13949" y="8536"/>
                </a:lnTo>
                <a:lnTo>
                  <a:pt x="14309" y="8536"/>
                </a:lnTo>
                <a:lnTo>
                  <a:pt x="14309" y="8387"/>
                </a:lnTo>
                <a:lnTo>
                  <a:pt x="14592" y="8387"/>
                </a:lnTo>
                <a:lnTo>
                  <a:pt x="14592" y="8247"/>
                </a:lnTo>
                <a:lnTo>
                  <a:pt x="14861" y="8247"/>
                </a:lnTo>
                <a:lnTo>
                  <a:pt x="14861" y="8098"/>
                </a:lnTo>
                <a:lnTo>
                  <a:pt x="14960" y="8098"/>
                </a:lnTo>
                <a:lnTo>
                  <a:pt x="14960" y="7958"/>
                </a:lnTo>
                <a:lnTo>
                  <a:pt x="15342" y="7958"/>
                </a:lnTo>
                <a:lnTo>
                  <a:pt x="15342" y="7798"/>
                </a:lnTo>
                <a:lnTo>
                  <a:pt x="15351" y="7798"/>
                </a:lnTo>
                <a:lnTo>
                  <a:pt x="15351" y="7649"/>
                </a:lnTo>
                <a:lnTo>
                  <a:pt x="15364" y="7649"/>
                </a:lnTo>
                <a:lnTo>
                  <a:pt x="15364" y="7489"/>
                </a:lnTo>
                <a:lnTo>
                  <a:pt x="15481" y="7489"/>
                </a:lnTo>
                <a:lnTo>
                  <a:pt x="15481" y="7320"/>
                </a:lnTo>
                <a:lnTo>
                  <a:pt x="15504" y="7320"/>
                </a:lnTo>
                <a:lnTo>
                  <a:pt x="15504" y="7160"/>
                </a:lnTo>
                <a:lnTo>
                  <a:pt x="15778" y="7160"/>
                </a:lnTo>
                <a:lnTo>
                  <a:pt x="15778" y="7001"/>
                </a:lnTo>
                <a:lnTo>
                  <a:pt x="16380" y="7001"/>
                </a:lnTo>
                <a:lnTo>
                  <a:pt x="16380" y="6811"/>
                </a:lnTo>
                <a:lnTo>
                  <a:pt x="16416" y="6811"/>
                </a:lnTo>
                <a:lnTo>
                  <a:pt x="16416" y="6632"/>
                </a:lnTo>
                <a:lnTo>
                  <a:pt x="16470" y="6632"/>
                </a:lnTo>
                <a:lnTo>
                  <a:pt x="16470" y="6442"/>
                </a:lnTo>
                <a:lnTo>
                  <a:pt x="16806" y="6442"/>
                </a:lnTo>
                <a:lnTo>
                  <a:pt x="16806" y="6233"/>
                </a:lnTo>
                <a:lnTo>
                  <a:pt x="16968" y="6233"/>
                </a:lnTo>
                <a:lnTo>
                  <a:pt x="16968" y="5804"/>
                </a:lnTo>
                <a:lnTo>
                  <a:pt x="17000" y="5804"/>
                </a:lnTo>
                <a:lnTo>
                  <a:pt x="17000" y="5594"/>
                </a:lnTo>
                <a:lnTo>
                  <a:pt x="17022" y="5594"/>
                </a:lnTo>
                <a:lnTo>
                  <a:pt x="17022" y="5385"/>
                </a:lnTo>
                <a:lnTo>
                  <a:pt x="17063" y="5385"/>
                </a:lnTo>
                <a:lnTo>
                  <a:pt x="17063" y="5176"/>
                </a:lnTo>
                <a:lnTo>
                  <a:pt x="17188" y="5176"/>
                </a:lnTo>
                <a:lnTo>
                  <a:pt x="17188" y="4946"/>
                </a:lnTo>
                <a:lnTo>
                  <a:pt x="17287" y="4946"/>
                </a:lnTo>
                <a:lnTo>
                  <a:pt x="17287" y="4727"/>
                </a:lnTo>
                <a:lnTo>
                  <a:pt x="17395" y="4727"/>
                </a:lnTo>
                <a:lnTo>
                  <a:pt x="17395" y="4488"/>
                </a:lnTo>
                <a:lnTo>
                  <a:pt x="17561" y="4488"/>
                </a:lnTo>
                <a:lnTo>
                  <a:pt x="17561" y="4248"/>
                </a:lnTo>
                <a:lnTo>
                  <a:pt x="17701" y="4248"/>
                </a:lnTo>
                <a:lnTo>
                  <a:pt x="17701" y="3989"/>
                </a:lnTo>
                <a:lnTo>
                  <a:pt x="17795" y="3989"/>
                </a:lnTo>
                <a:lnTo>
                  <a:pt x="17795" y="3710"/>
                </a:lnTo>
                <a:lnTo>
                  <a:pt x="17894" y="3710"/>
                </a:lnTo>
                <a:lnTo>
                  <a:pt x="17894" y="3430"/>
                </a:lnTo>
                <a:lnTo>
                  <a:pt x="18644" y="3430"/>
                </a:lnTo>
                <a:lnTo>
                  <a:pt x="18644" y="3111"/>
                </a:lnTo>
                <a:lnTo>
                  <a:pt x="18729" y="3111"/>
                </a:lnTo>
                <a:lnTo>
                  <a:pt x="18729" y="2752"/>
                </a:lnTo>
                <a:lnTo>
                  <a:pt x="19466" y="2752"/>
                </a:lnTo>
                <a:lnTo>
                  <a:pt x="19466" y="2214"/>
                </a:lnTo>
                <a:lnTo>
                  <a:pt x="19623" y="2214"/>
                </a:lnTo>
                <a:lnTo>
                  <a:pt x="19623" y="1685"/>
                </a:lnTo>
                <a:lnTo>
                  <a:pt x="19812" y="1685"/>
                </a:lnTo>
                <a:lnTo>
                  <a:pt x="19812" y="947"/>
                </a:lnTo>
                <a:lnTo>
                  <a:pt x="20104" y="947"/>
                </a:lnTo>
                <a:lnTo>
                  <a:pt x="20104" y="0"/>
                </a:lnTo>
                <a:lnTo>
                  <a:pt x="21600" y="0"/>
                </a:lnTo>
              </a:path>
            </a:pathLst>
          </a:custGeom>
          <a:noFill/>
          <a:ln w="38100" cap="flat">
            <a:solidFill>
              <a:srgbClr val="6D6FC7"/>
            </a:solidFill>
            <a:prstDash val="solid"/>
            <a:round/>
            <a:headEnd type="none" w="med" len="med"/>
            <a:tailEnd type="none" w="med" len="med"/>
          </a:ln>
        </p:spPr>
        <p:txBody>
          <a:bodyPr lIns="0" tIns="0" rIns="0" bIns="0"/>
          <a:lstStyle/>
          <a:p>
            <a:endParaRPr lang="en-US"/>
          </a:p>
        </p:txBody>
      </p:sp>
      <p:sp>
        <p:nvSpPr>
          <p:cNvPr id="185372" name="Rectangle 28"/>
          <p:cNvSpPr>
            <a:spLocks/>
          </p:cNvSpPr>
          <p:nvPr/>
        </p:nvSpPr>
        <p:spPr bwMode="auto">
          <a:xfrm>
            <a:off x="1659806" y="5362277"/>
            <a:ext cx="241102"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0</a:t>
            </a:r>
          </a:p>
        </p:txBody>
      </p:sp>
      <p:sp>
        <p:nvSpPr>
          <p:cNvPr id="185373" name="Rectangle 29"/>
          <p:cNvSpPr>
            <a:spLocks/>
          </p:cNvSpPr>
          <p:nvPr/>
        </p:nvSpPr>
        <p:spPr bwMode="auto">
          <a:xfrm>
            <a:off x="2280419" y="5362277"/>
            <a:ext cx="258961"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6</a:t>
            </a:r>
          </a:p>
        </p:txBody>
      </p:sp>
      <p:sp>
        <p:nvSpPr>
          <p:cNvPr id="185374" name="Rectangle 30"/>
          <p:cNvSpPr>
            <a:spLocks/>
          </p:cNvSpPr>
          <p:nvPr/>
        </p:nvSpPr>
        <p:spPr bwMode="auto">
          <a:xfrm>
            <a:off x="2765970" y="5362277"/>
            <a:ext cx="500063"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12</a:t>
            </a:r>
          </a:p>
        </p:txBody>
      </p:sp>
      <p:sp>
        <p:nvSpPr>
          <p:cNvPr id="185375" name="Rectangle 31"/>
          <p:cNvSpPr>
            <a:spLocks/>
          </p:cNvSpPr>
          <p:nvPr/>
        </p:nvSpPr>
        <p:spPr bwMode="auto">
          <a:xfrm>
            <a:off x="3398863" y="5362277"/>
            <a:ext cx="535781"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18</a:t>
            </a:r>
          </a:p>
        </p:txBody>
      </p:sp>
      <p:sp>
        <p:nvSpPr>
          <p:cNvPr id="185376" name="Rectangle 32"/>
          <p:cNvSpPr>
            <a:spLocks/>
          </p:cNvSpPr>
          <p:nvPr/>
        </p:nvSpPr>
        <p:spPr bwMode="auto">
          <a:xfrm>
            <a:off x="4019476" y="5362277"/>
            <a:ext cx="562570"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24</a:t>
            </a:r>
          </a:p>
        </p:txBody>
      </p:sp>
      <p:sp>
        <p:nvSpPr>
          <p:cNvPr id="185377" name="Rectangle 33"/>
          <p:cNvSpPr>
            <a:spLocks/>
          </p:cNvSpPr>
          <p:nvPr/>
        </p:nvSpPr>
        <p:spPr bwMode="auto">
          <a:xfrm>
            <a:off x="4643438" y="5362277"/>
            <a:ext cx="535781"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30</a:t>
            </a:r>
          </a:p>
        </p:txBody>
      </p:sp>
      <p:sp>
        <p:nvSpPr>
          <p:cNvPr id="185378" name="Rectangle 34"/>
          <p:cNvSpPr>
            <a:spLocks/>
          </p:cNvSpPr>
          <p:nvPr/>
        </p:nvSpPr>
        <p:spPr bwMode="auto">
          <a:xfrm>
            <a:off x="5270748" y="5362277"/>
            <a:ext cx="508992"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36</a:t>
            </a:r>
          </a:p>
        </p:txBody>
      </p:sp>
      <p:sp>
        <p:nvSpPr>
          <p:cNvPr id="185379" name="Rectangle 35"/>
          <p:cNvSpPr>
            <a:spLocks/>
          </p:cNvSpPr>
          <p:nvPr/>
        </p:nvSpPr>
        <p:spPr bwMode="auto">
          <a:xfrm>
            <a:off x="5895826" y="5362277"/>
            <a:ext cx="500063"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42</a:t>
            </a:r>
          </a:p>
        </p:txBody>
      </p:sp>
      <p:sp>
        <p:nvSpPr>
          <p:cNvPr id="185380" name="Rectangle 36"/>
          <p:cNvSpPr>
            <a:spLocks/>
          </p:cNvSpPr>
          <p:nvPr/>
        </p:nvSpPr>
        <p:spPr bwMode="auto">
          <a:xfrm>
            <a:off x="6540996" y="5362277"/>
            <a:ext cx="464344"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48</a:t>
            </a:r>
          </a:p>
        </p:txBody>
      </p:sp>
      <p:sp>
        <p:nvSpPr>
          <p:cNvPr id="185381" name="Rectangle 37"/>
          <p:cNvSpPr>
            <a:spLocks/>
          </p:cNvSpPr>
          <p:nvPr/>
        </p:nvSpPr>
        <p:spPr bwMode="auto">
          <a:xfrm>
            <a:off x="7132588" y="5362277"/>
            <a:ext cx="508992"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54</a:t>
            </a:r>
          </a:p>
        </p:txBody>
      </p:sp>
      <p:sp>
        <p:nvSpPr>
          <p:cNvPr id="185382" name="Rectangle 38"/>
          <p:cNvSpPr>
            <a:spLocks/>
          </p:cNvSpPr>
          <p:nvPr/>
        </p:nvSpPr>
        <p:spPr bwMode="auto">
          <a:xfrm>
            <a:off x="3689078" y="5606728"/>
            <a:ext cx="2044898" cy="241102"/>
          </a:xfrm>
          <a:prstGeom prst="rect">
            <a:avLst/>
          </a:prstGeom>
          <a:noFill/>
          <a:ln w="9525" cap="flat">
            <a:noFill/>
            <a:miter lim="800000"/>
            <a:headEnd type="none" w="med" len="med"/>
            <a:tailEnd type="none" w="med" len="med"/>
          </a:ln>
        </p:spPr>
        <p:txBody>
          <a:bodyPr lIns="0" tIns="0" rIns="0" bIns="0"/>
          <a:lstStyle/>
          <a:p>
            <a:pPr algn="ctr"/>
            <a:r>
              <a:rPr lang="en-US" sz="1700" dirty="0">
                <a:latin typeface="Arial Bold" charset="0"/>
                <a:cs typeface="Arial Bold" charset="0"/>
                <a:sym typeface="Arial Bold" charset="0"/>
              </a:rPr>
              <a:t>Follow-up (mo)</a:t>
            </a:r>
          </a:p>
        </p:txBody>
      </p:sp>
      <p:sp>
        <p:nvSpPr>
          <p:cNvPr id="185383" name="Rectangle 39"/>
          <p:cNvSpPr>
            <a:spLocks/>
          </p:cNvSpPr>
          <p:nvPr/>
        </p:nvSpPr>
        <p:spPr bwMode="auto">
          <a:xfrm>
            <a:off x="7880449" y="5360045"/>
            <a:ext cx="473273" cy="223242"/>
          </a:xfrm>
          <a:prstGeom prst="rect">
            <a:avLst/>
          </a:prstGeom>
          <a:noFill/>
          <a:ln w="9525" cap="flat">
            <a:noFill/>
            <a:miter lim="800000"/>
            <a:headEnd type="none" w="med" len="med"/>
            <a:tailEnd type="none" w="med" len="med"/>
          </a:ln>
        </p:spPr>
        <p:txBody>
          <a:bodyPr lIns="0" tIns="0" rIns="0" bIns="0"/>
          <a:lstStyle/>
          <a:p>
            <a:pPr algn="ctr"/>
            <a:r>
              <a:rPr lang="en-US" sz="1500" dirty="0">
                <a:latin typeface="Arial Bold" charset="0"/>
                <a:cs typeface="Arial Bold" charset="0"/>
                <a:sym typeface="Arial Bold" charset="0"/>
              </a:rPr>
              <a:t>60</a:t>
            </a:r>
          </a:p>
        </p:txBody>
      </p:sp>
      <p:grpSp>
        <p:nvGrpSpPr>
          <p:cNvPr id="3" name="Group 48"/>
          <p:cNvGrpSpPr>
            <a:grpSpLocks/>
          </p:cNvGrpSpPr>
          <p:nvPr/>
        </p:nvGrpSpPr>
        <p:grpSpPr bwMode="auto">
          <a:xfrm>
            <a:off x="1148582" y="1685478"/>
            <a:ext cx="562570" cy="3549551"/>
            <a:chOff x="0" y="0"/>
            <a:chExt cx="504" cy="3180"/>
          </a:xfrm>
        </p:grpSpPr>
        <p:sp>
          <p:nvSpPr>
            <p:cNvPr id="185384" name="Rectangle 40"/>
            <p:cNvSpPr>
              <a:spLocks/>
            </p:cNvSpPr>
            <p:nvPr/>
          </p:nvSpPr>
          <p:spPr bwMode="auto">
            <a:xfrm>
              <a:off x="0" y="2979"/>
              <a:ext cx="504" cy="201"/>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0</a:t>
              </a:r>
            </a:p>
          </p:txBody>
        </p:sp>
        <p:sp>
          <p:nvSpPr>
            <p:cNvPr id="185385" name="Rectangle 41"/>
            <p:cNvSpPr>
              <a:spLocks/>
            </p:cNvSpPr>
            <p:nvPr/>
          </p:nvSpPr>
          <p:spPr bwMode="auto">
            <a:xfrm>
              <a:off x="0" y="2558"/>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10</a:t>
              </a:r>
            </a:p>
          </p:txBody>
        </p:sp>
        <p:sp>
          <p:nvSpPr>
            <p:cNvPr id="185386" name="Rectangle 42"/>
            <p:cNvSpPr>
              <a:spLocks/>
            </p:cNvSpPr>
            <p:nvPr/>
          </p:nvSpPr>
          <p:spPr bwMode="auto">
            <a:xfrm>
              <a:off x="0" y="2139"/>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20</a:t>
              </a:r>
            </a:p>
          </p:txBody>
        </p:sp>
        <p:sp>
          <p:nvSpPr>
            <p:cNvPr id="185387" name="Rectangle 43"/>
            <p:cNvSpPr>
              <a:spLocks/>
            </p:cNvSpPr>
            <p:nvPr/>
          </p:nvSpPr>
          <p:spPr bwMode="auto">
            <a:xfrm>
              <a:off x="0" y="1717"/>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30</a:t>
              </a:r>
            </a:p>
          </p:txBody>
        </p:sp>
        <p:sp>
          <p:nvSpPr>
            <p:cNvPr id="185388" name="Rectangle 44"/>
            <p:cNvSpPr>
              <a:spLocks/>
            </p:cNvSpPr>
            <p:nvPr/>
          </p:nvSpPr>
          <p:spPr bwMode="auto">
            <a:xfrm>
              <a:off x="0" y="1298"/>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40</a:t>
              </a:r>
            </a:p>
          </p:txBody>
        </p:sp>
        <p:sp>
          <p:nvSpPr>
            <p:cNvPr id="185389" name="Rectangle 45"/>
            <p:cNvSpPr>
              <a:spLocks/>
            </p:cNvSpPr>
            <p:nvPr/>
          </p:nvSpPr>
          <p:spPr bwMode="auto">
            <a:xfrm>
              <a:off x="0" y="878"/>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50</a:t>
              </a:r>
            </a:p>
          </p:txBody>
        </p:sp>
        <p:sp>
          <p:nvSpPr>
            <p:cNvPr id="185390" name="Rectangle 46"/>
            <p:cNvSpPr>
              <a:spLocks/>
            </p:cNvSpPr>
            <p:nvPr/>
          </p:nvSpPr>
          <p:spPr bwMode="auto">
            <a:xfrm>
              <a:off x="0" y="457"/>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60</a:t>
              </a:r>
            </a:p>
          </p:txBody>
        </p:sp>
        <p:sp>
          <p:nvSpPr>
            <p:cNvPr id="185391" name="Rectangle 47"/>
            <p:cNvSpPr>
              <a:spLocks/>
            </p:cNvSpPr>
            <p:nvPr/>
          </p:nvSpPr>
          <p:spPr bwMode="auto">
            <a:xfrm>
              <a:off x="0" y="0"/>
              <a:ext cx="504" cy="200"/>
            </a:xfrm>
            <a:prstGeom prst="rect">
              <a:avLst/>
            </a:prstGeom>
            <a:noFill/>
            <a:ln w="9525" cap="flat">
              <a:noFill/>
              <a:miter lim="800000"/>
              <a:headEnd type="none" w="med" len="med"/>
              <a:tailEnd type="none" w="med" len="med"/>
            </a:ln>
          </p:spPr>
          <p:txBody>
            <a:bodyPr lIns="0" tIns="0" rIns="0" bIns="0"/>
            <a:lstStyle/>
            <a:p>
              <a:pPr algn="r"/>
              <a:r>
                <a:rPr lang="en-US" sz="1500" dirty="0">
                  <a:latin typeface="Arial Bold" charset="0"/>
                  <a:cs typeface="Arial Bold" charset="0"/>
                  <a:sym typeface="Arial Bold" charset="0"/>
                </a:rPr>
                <a:t>70</a:t>
              </a:r>
            </a:p>
          </p:txBody>
        </p:sp>
      </p:grpSp>
      <p:sp>
        <p:nvSpPr>
          <p:cNvPr id="185393" name="Rectangle 49"/>
          <p:cNvSpPr>
            <a:spLocks/>
          </p:cNvSpPr>
          <p:nvPr/>
        </p:nvSpPr>
        <p:spPr bwMode="auto">
          <a:xfrm>
            <a:off x="2366367" y="1953369"/>
            <a:ext cx="1428750" cy="1098352"/>
          </a:xfrm>
          <a:prstGeom prst="rect">
            <a:avLst/>
          </a:prstGeom>
          <a:noFill/>
          <a:ln w="9525" cap="flat">
            <a:noFill/>
            <a:miter lim="800000"/>
            <a:headEnd type="none" w="med" len="med"/>
            <a:tailEnd type="none" w="med" len="med"/>
          </a:ln>
        </p:spPr>
        <p:txBody>
          <a:bodyPr lIns="0" tIns="0" rIns="0" bIns="0"/>
          <a:lstStyle/>
          <a:p>
            <a:pPr>
              <a:lnSpc>
                <a:spcPct val="85000"/>
              </a:lnSpc>
            </a:pPr>
            <a:r>
              <a:rPr lang="en-US" sz="1700" dirty="0" err="1">
                <a:latin typeface="Arial" charset="0"/>
                <a:cs typeface="Arial" charset="0"/>
                <a:sym typeface="Arial" charset="0"/>
              </a:rPr>
              <a:t>Irbesartan</a:t>
            </a:r>
            <a:endParaRPr lang="en-US" sz="1700" dirty="0">
              <a:latin typeface="Arial" charset="0"/>
              <a:cs typeface="Arial" charset="0"/>
              <a:sym typeface="Arial" charset="0"/>
            </a:endParaRPr>
          </a:p>
          <a:p>
            <a:pPr>
              <a:lnSpc>
                <a:spcPct val="85000"/>
              </a:lnSpc>
            </a:pPr>
            <a:r>
              <a:rPr lang="en-US" sz="1700" dirty="0">
                <a:latin typeface="Arial" charset="0"/>
                <a:cs typeface="Arial" charset="0"/>
                <a:sym typeface="Arial" charset="0"/>
              </a:rPr>
              <a:t/>
            </a:r>
            <a:br>
              <a:rPr lang="en-US" sz="1700" dirty="0">
                <a:latin typeface="Arial" charset="0"/>
                <a:cs typeface="Arial" charset="0"/>
                <a:sym typeface="Arial" charset="0"/>
              </a:rPr>
            </a:br>
            <a:r>
              <a:rPr lang="en-US" sz="1700" dirty="0" err="1">
                <a:latin typeface="Arial" charset="0"/>
                <a:cs typeface="Arial" charset="0"/>
                <a:sym typeface="Arial" charset="0"/>
              </a:rPr>
              <a:t>Amlodipine</a:t>
            </a:r>
            <a:endParaRPr lang="en-US" sz="1700" dirty="0">
              <a:latin typeface="Arial" charset="0"/>
              <a:cs typeface="Arial" charset="0"/>
              <a:sym typeface="Arial" charset="0"/>
            </a:endParaRPr>
          </a:p>
          <a:p>
            <a:pPr>
              <a:lnSpc>
                <a:spcPct val="85000"/>
              </a:lnSpc>
            </a:pPr>
            <a:r>
              <a:rPr lang="en-US" sz="1700" dirty="0">
                <a:latin typeface="Arial" charset="0"/>
                <a:cs typeface="Arial" charset="0"/>
                <a:sym typeface="Arial" charset="0"/>
              </a:rPr>
              <a:t/>
            </a:r>
            <a:br>
              <a:rPr lang="en-US" sz="1700" dirty="0">
                <a:latin typeface="Arial" charset="0"/>
                <a:cs typeface="Arial" charset="0"/>
                <a:sym typeface="Arial" charset="0"/>
              </a:rPr>
            </a:br>
            <a:r>
              <a:rPr lang="en-US" sz="1700" dirty="0">
                <a:latin typeface="Arial" charset="0"/>
                <a:cs typeface="Arial" charset="0"/>
                <a:sym typeface="Arial" charset="0"/>
              </a:rPr>
              <a:t>Control</a:t>
            </a:r>
          </a:p>
        </p:txBody>
      </p:sp>
      <p:sp>
        <p:nvSpPr>
          <p:cNvPr id="185394" name="Line 50"/>
          <p:cNvSpPr>
            <a:spLocks noChangeShapeType="1"/>
          </p:cNvSpPr>
          <p:nvPr/>
        </p:nvSpPr>
        <p:spPr bwMode="auto">
          <a:xfrm flipH="1">
            <a:off x="1865189" y="2080617"/>
            <a:ext cx="442020" cy="1117"/>
          </a:xfrm>
          <a:prstGeom prst="line">
            <a:avLst/>
          </a:prstGeom>
          <a:noFill/>
          <a:ln w="38100" cap="flat">
            <a:solidFill>
              <a:srgbClr val="6D6FC7"/>
            </a:solidFill>
            <a:prstDash val="solid"/>
            <a:round/>
            <a:headEnd type="none" w="med" len="med"/>
            <a:tailEnd type="none" w="med" len="med"/>
          </a:ln>
        </p:spPr>
        <p:txBody>
          <a:bodyPr lIns="0" tIns="0" rIns="0" bIns="0"/>
          <a:lstStyle/>
          <a:p>
            <a:endParaRPr lang="en-US"/>
          </a:p>
        </p:txBody>
      </p:sp>
      <p:sp>
        <p:nvSpPr>
          <p:cNvPr id="185395" name="Line 51"/>
          <p:cNvSpPr>
            <a:spLocks noChangeShapeType="1"/>
          </p:cNvSpPr>
          <p:nvPr/>
        </p:nvSpPr>
        <p:spPr bwMode="auto">
          <a:xfrm flipH="1">
            <a:off x="1865189" y="2528218"/>
            <a:ext cx="442020" cy="1116"/>
          </a:xfrm>
          <a:prstGeom prst="line">
            <a:avLst/>
          </a:prstGeom>
          <a:noFill/>
          <a:ln w="38100" cap="flat">
            <a:solidFill>
              <a:srgbClr val="00FF00"/>
            </a:solidFill>
            <a:prstDash val="solid"/>
            <a:round/>
            <a:headEnd type="none" w="med" len="med"/>
            <a:tailEnd type="none" w="med" len="med"/>
          </a:ln>
        </p:spPr>
        <p:txBody>
          <a:bodyPr lIns="0" tIns="0" rIns="0" bIns="0"/>
          <a:lstStyle/>
          <a:p>
            <a:endParaRPr lang="en-US"/>
          </a:p>
        </p:txBody>
      </p:sp>
      <p:sp>
        <p:nvSpPr>
          <p:cNvPr id="185396" name="Line 52"/>
          <p:cNvSpPr>
            <a:spLocks noChangeShapeType="1"/>
          </p:cNvSpPr>
          <p:nvPr/>
        </p:nvSpPr>
        <p:spPr bwMode="auto">
          <a:xfrm flipH="1">
            <a:off x="1865189" y="2979168"/>
            <a:ext cx="442020" cy="1116"/>
          </a:xfrm>
          <a:prstGeom prst="line">
            <a:avLst/>
          </a:prstGeom>
          <a:noFill/>
          <a:ln w="38100" cap="flat">
            <a:solidFill>
              <a:srgbClr val="00FFFF"/>
            </a:solidFill>
            <a:prstDash val="solid"/>
            <a:round/>
            <a:headEnd type="none" w="med" len="med"/>
            <a:tailEnd type="none" w="med" len="med"/>
          </a:ln>
        </p:spPr>
        <p:txBody>
          <a:bodyPr lIns="0" tIns="0" rIns="0" bIns="0"/>
          <a:lstStyle/>
          <a:p>
            <a:endParaRPr lang="en-US"/>
          </a:p>
        </p:txBody>
      </p:sp>
      <p:grpSp>
        <p:nvGrpSpPr>
          <p:cNvPr id="4" name="Group 67"/>
          <p:cNvGrpSpPr>
            <a:grpSpLocks/>
          </p:cNvGrpSpPr>
          <p:nvPr/>
        </p:nvGrpSpPr>
        <p:grpSpPr bwMode="auto">
          <a:xfrm>
            <a:off x="3509367" y="1893094"/>
            <a:ext cx="2184425" cy="1316013"/>
            <a:chOff x="0" y="0"/>
            <a:chExt cx="1957" cy="1179"/>
          </a:xfrm>
        </p:grpSpPr>
        <p:sp>
          <p:nvSpPr>
            <p:cNvPr id="185397" name="Rectangle 53"/>
            <p:cNvSpPr>
              <a:spLocks/>
            </p:cNvSpPr>
            <p:nvPr/>
          </p:nvSpPr>
          <p:spPr bwMode="auto">
            <a:xfrm>
              <a:off x="829" y="315"/>
              <a:ext cx="1128" cy="456"/>
            </a:xfrm>
            <a:prstGeom prst="rect">
              <a:avLst/>
            </a:prstGeom>
            <a:noFill/>
            <a:ln w="12700" cap="flat">
              <a:noFill/>
              <a:miter lim="800000"/>
              <a:headEnd type="none" w="med" len="med"/>
              <a:tailEnd type="none" w="med" len="med"/>
            </a:ln>
          </p:spPr>
          <p:txBody>
            <a:bodyPr lIns="38100" tIns="38100" rIns="38100" bIns="38100"/>
            <a:lstStyle/>
            <a:p>
              <a:pPr algn="ctr">
                <a:spcBef>
                  <a:spcPts val="958"/>
                </a:spcBef>
              </a:pPr>
              <a:r>
                <a:rPr lang="en-US" sz="1500" dirty="0">
                  <a:latin typeface="Arial Bold" charset="0"/>
                  <a:cs typeface="Arial Bold" charset="0"/>
                  <a:sym typeface="Arial Bold" charset="0"/>
                </a:rPr>
                <a:t>RRR 20%</a:t>
              </a:r>
              <a:br>
                <a:rPr lang="en-US" sz="1500" dirty="0">
                  <a:latin typeface="Arial Bold" charset="0"/>
                  <a:cs typeface="Arial Bold" charset="0"/>
                  <a:sym typeface="Arial Bold" charset="0"/>
                </a:rPr>
              </a:br>
              <a:r>
                <a:rPr lang="en-US" sz="1500" dirty="0">
                  <a:latin typeface="Arial Bold Italic" charset="0"/>
                  <a:cs typeface="Arial Bold Italic" charset="0"/>
                  <a:sym typeface="Arial Bold Italic" charset="0"/>
                </a:rPr>
                <a:t>P</a:t>
              </a:r>
              <a:r>
                <a:rPr lang="en-US" sz="1500" dirty="0">
                  <a:latin typeface="Arial Bold" charset="0"/>
                  <a:cs typeface="Arial Bold" charset="0"/>
                  <a:sym typeface="Arial Bold" charset="0"/>
                </a:rPr>
                <a:t>=0.024</a:t>
              </a:r>
            </a:p>
          </p:txBody>
        </p:sp>
        <p:sp>
          <p:nvSpPr>
            <p:cNvPr id="185398" name="Rectangle 54"/>
            <p:cNvSpPr>
              <a:spLocks/>
            </p:cNvSpPr>
            <p:nvPr/>
          </p:nvSpPr>
          <p:spPr bwMode="auto">
            <a:xfrm>
              <a:off x="4" y="640"/>
              <a:ext cx="1128" cy="456"/>
            </a:xfrm>
            <a:prstGeom prst="rect">
              <a:avLst/>
            </a:prstGeom>
            <a:noFill/>
            <a:ln w="12700" cap="flat">
              <a:noFill/>
              <a:miter lim="800000"/>
              <a:headEnd type="none" w="med" len="med"/>
              <a:tailEnd type="none" w="med" len="med"/>
            </a:ln>
          </p:spPr>
          <p:txBody>
            <a:bodyPr lIns="38100" tIns="38100" rIns="38100" bIns="38100"/>
            <a:lstStyle/>
            <a:p>
              <a:pPr algn="ctr">
                <a:spcBef>
                  <a:spcPts val="958"/>
                </a:spcBef>
              </a:pPr>
              <a:r>
                <a:rPr lang="en-US" sz="1500" dirty="0">
                  <a:latin typeface="Arial Bold" charset="0"/>
                  <a:cs typeface="Arial Bold" charset="0"/>
                  <a:sym typeface="Arial Bold" charset="0"/>
                </a:rPr>
                <a:t>RRR –4%</a:t>
              </a:r>
              <a:br>
                <a:rPr lang="en-US" sz="1500" dirty="0">
                  <a:latin typeface="Arial Bold" charset="0"/>
                  <a:cs typeface="Arial Bold" charset="0"/>
                  <a:sym typeface="Arial Bold" charset="0"/>
                </a:rPr>
              </a:br>
              <a:r>
                <a:rPr lang="en-US" sz="1500" dirty="0">
                  <a:latin typeface="Arial Bold Italic" charset="0"/>
                  <a:cs typeface="Arial Bold Italic" charset="0"/>
                  <a:sym typeface="Arial Bold Italic" charset="0"/>
                </a:rPr>
                <a:t>P</a:t>
              </a:r>
              <a:r>
                <a:rPr lang="en-US" sz="1500" dirty="0">
                  <a:latin typeface="Arial Bold" charset="0"/>
                  <a:cs typeface="Arial Bold" charset="0"/>
                  <a:sym typeface="Arial Bold" charset="0"/>
                </a:rPr>
                <a:t>=NS</a:t>
              </a:r>
            </a:p>
          </p:txBody>
        </p:sp>
        <p:sp>
          <p:nvSpPr>
            <p:cNvPr id="185399" name="Rectangle 55"/>
            <p:cNvSpPr>
              <a:spLocks/>
            </p:cNvSpPr>
            <p:nvPr/>
          </p:nvSpPr>
          <p:spPr bwMode="auto">
            <a:xfrm>
              <a:off x="0" y="28"/>
              <a:ext cx="1127" cy="456"/>
            </a:xfrm>
            <a:prstGeom prst="rect">
              <a:avLst/>
            </a:prstGeom>
            <a:noFill/>
            <a:ln w="12700" cap="flat">
              <a:noFill/>
              <a:miter lim="800000"/>
              <a:headEnd type="none" w="med" len="med"/>
              <a:tailEnd type="none" w="med" len="med"/>
            </a:ln>
          </p:spPr>
          <p:txBody>
            <a:bodyPr lIns="38100" tIns="38100" rIns="38100" bIns="38100"/>
            <a:lstStyle/>
            <a:p>
              <a:pPr algn="ctr">
                <a:spcBef>
                  <a:spcPts val="958"/>
                </a:spcBef>
              </a:pPr>
              <a:r>
                <a:rPr lang="en-US" sz="1500" dirty="0">
                  <a:latin typeface="Arial Bold" charset="0"/>
                  <a:cs typeface="Arial Bold" charset="0"/>
                  <a:sym typeface="Arial Bold" charset="0"/>
                </a:rPr>
                <a:t>RRR 23%</a:t>
              </a:r>
              <a:br>
                <a:rPr lang="en-US" sz="1500" dirty="0">
                  <a:latin typeface="Arial Bold" charset="0"/>
                  <a:cs typeface="Arial Bold" charset="0"/>
                  <a:sym typeface="Arial Bold" charset="0"/>
                </a:rPr>
              </a:br>
              <a:r>
                <a:rPr lang="en-US" sz="1500" dirty="0">
                  <a:latin typeface="Arial Bold Italic" charset="0"/>
                  <a:cs typeface="Arial Bold Italic" charset="0"/>
                  <a:sym typeface="Arial Bold Italic" charset="0"/>
                </a:rPr>
                <a:t>P</a:t>
              </a:r>
              <a:r>
                <a:rPr lang="en-US" sz="1500" dirty="0">
                  <a:latin typeface="Arial Bold" charset="0"/>
                  <a:cs typeface="Arial Bold" charset="0"/>
                  <a:sym typeface="Arial Bold" charset="0"/>
                </a:rPr>
                <a:t>=0.006</a:t>
              </a:r>
            </a:p>
          </p:txBody>
        </p:sp>
        <p:grpSp>
          <p:nvGrpSpPr>
            <p:cNvPr id="5" name="Group 66"/>
            <p:cNvGrpSpPr>
              <a:grpSpLocks/>
            </p:cNvGrpSpPr>
            <p:nvPr/>
          </p:nvGrpSpPr>
          <p:grpSpPr bwMode="auto">
            <a:xfrm>
              <a:off x="152" y="0"/>
              <a:ext cx="1079" cy="1179"/>
              <a:chOff x="0" y="0"/>
              <a:chExt cx="1079" cy="1179"/>
            </a:xfrm>
          </p:grpSpPr>
          <p:sp>
            <p:nvSpPr>
              <p:cNvPr id="185400" name="Line 56"/>
              <p:cNvSpPr>
                <a:spLocks noChangeShapeType="1"/>
              </p:cNvSpPr>
              <p:nvPr/>
            </p:nvSpPr>
            <p:spPr bwMode="auto">
              <a:xfrm>
                <a:off x="0" y="0"/>
                <a:ext cx="1068"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1" name="Line 57"/>
              <p:cNvSpPr>
                <a:spLocks noChangeShapeType="1"/>
              </p:cNvSpPr>
              <p:nvPr/>
            </p:nvSpPr>
            <p:spPr bwMode="auto">
              <a:xfrm>
                <a:off x="347" y="12"/>
                <a:ext cx="1" cy="8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nvGrpSpPr>
              <p:cNvPr id="6" name="Group 61"/>
              <p:cNvGrpSpPr>
                <a:grpSpLocks/>
              </p:cNvGrpSpPr>
              <p:nvPr/>
            </p:nvGrpSpPr>
            <p:grpSpPr bwMode="auto">
              <a:xfrm>
                <a:off x="0" y="535"/>
                <a:ext cx="348" cy="129"/>
                <a:chOff x="0" y="0"/>
                <a:chExt cx="348" cy="129"/>
              </a:xfrm>
            </p:grpSpPr>
            <p:sp>
              <p:nvSpPr>
                <p:cNvPr id="185402" name="Line 58"/>
                <p:cNvSpPr>
                  <a:spLocks noChangeShapeType="1"/>
                </p:cNvSpPr>
                <p:nvPr/>
              </p:nvSpPr>
              <p:spPr bwMode="auto">
                <a:xfrm>
                  <a:off x="0" y="58"/>
                  <a:ext cx="347"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3" name="Line 59"/>
                <p:cNvSpPr>
                  <a:spLocks noChangeShapeType="1"/>
                </p:cNvSpPr>
                <p:nvPr/>
              </p:nvSpPr>
              <p:spPr bwMode="auto">
                <a:xfrm>
                  <a:off x="347" y="0"/>
                  <a:ext cx="1" cy="66"/>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4" name="Line 60"/>
                <p:cNvSpPr>
                  <a:spLocks noChangeShapeType="1"/>
                </p:cNvSpPr>
                <p:nvPr/>
              </p:nvSpPr>
              <p:spPr bwMode="auto">
                <a:xfrm>
                  <a:off x="347" y="62"/>
                  <a:ext cx="1" cy="67"/>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sp>
            <p:nvSpPr>
              <p:cNvPr id="185406" name="Line 62"/>
              <p:cNvSpPr>
                <a:spLocks noChangeShapeType="1"/>
              </p:cNvSpPr>
              <p:nvPr/>
            </p:nvSpPr>
            <p:spPr bwMode="auto">
              <a:xfrm>
                <a:off x="1068" y="12"/>
                <a:ext cx="1" cy="234"/>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7" name="Line 63"/>
              <p:cNvSpPr>
                <a:spLocks noChangeShapeType="1"/>
              </p:cNvSpPr>
              <p:nvPr/>
            </p:nvSpPr>
            <p:spPr bwMode="auto">
              <a:xfrm>
                <a:off x="1068" y="930"/>
                <a:ext cx="1" cy="246"/>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8" name="Line 64"/>
              <p:cNvSpPr>
                <a:spLocks noChangeShapeType="1"/>
              </p:cNvSpPr>
              <p:nvPr/>
            </p:nvSpPr>
            <p:spPr bwMode="auto">
              <a:xfrm>
                <a:off x="11" y="1178"/>
                <a:ext cx="1068"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185409" name="Line 65"/>
              <p:cNvSpPr>
                <a:spLocks noChangeShapeType="1"/>
              </p:cNvSpPr>
              <p:nvPr/>
            </p:nvSpPr>
            <p:spPr bwMode="auto">
              <a:xfrm>
                <a:off x="347" y="1135"/>
                <a:ext cx="1" cy="4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grpSp>
      </p:grpSp>
      <p:sp>
        <p:nvSpPr>
          <p:cNvPr id="185412" name="Rectangle 68"/>
          <p:cNvSpPr>
            <a:spLocks/>
          </p:cNvSpPr>
          <p:nvPr/>
        </p:nvSpPr>
        <p:spPr bwMode="auto">
          <a:xfrm>
            <a:off x="305842" y="6250781"/>
            <a:ext cx="3628796" cy="254154"/>
          </a:xfrm>
          <a:prstGeom prst="rect">
            <a:avLst/>
          </a:prstGeom>
          <a:noFill/>
          <a:ln w="9525" cap="flat">
            <a:noFill/>
            <a:miter lim="800000"/>
            <a:headEnd type="none" w="med" len="med"/>
            <a:tailEnd type="none" w="med" len="med"/>
          </a:ln>
        </p:spPr>
        <p:txBody>
          <a:bodyPr wrap="none" lIns="26788" tIns="26788" rIns="26788" bIns="26788" anchor="b">
            <a:spAutoFit/>
          </a:bodyPr>
          <a:lstStyle/>
          <a:p>
            <a:r>
              <a:rPr lang="en-US" sz="1300" dirty="0">
                <a:latin typeface="Arial" charset="0"/>
                <a:cs typeface="Arial" charset="0"/>
                <a:sym typeface="Arial" charset="0"/>
              </a:rPr>
              <a:t>Lewis EJ et al. </a:t>
            </a:r>
            <a:r>
              <a:rPr lang="en-US" sz="1300" dirty="0">
                <a:latin typeface="Arial Italic" charset="0"/>
                <a:cs typeface="Arial Italic" charset="0"/>
                <a:sym typeface="Arial Italic" charset="0"/>
              </a:rPr>
              <a:t>N </a:t>
            </a:r>
            <a:r>
              <a:rPr lang="en-US" sz="1300" dirty="0" err="1">
                <a:latin typeface="Arial Italic" charset="0"/>
                <a:cs typeface="Arial Italic" charset="0"/>
                <a:sym typeface="Arial Italic" charset="0"/>
              </a:rPr>
              <a:t>Engl</a:t>
            </a:r>
            <a:r>
              <a:rPr lang="en-US" sz="1300" dirty="0">
                <a:latin typeface="Arial Italic" charset="0"/>
                <a:cs typeface="Arial Italic" charset="0"/>
                <a:sym typeface="Arial Italic" charset="0"/>
              </a:rPr>
              <a:t> J Med</a:t>
            </a:r>
            <a:r>
              <a:rPr lang="en-US" sz="1300" dirty="0">
                <a:latin typeface="Arial" charset="0"/>
                <a:cs typeface="Arial" charset="0"/>
                <a:sym typeface="Arial" charset="0"/>
              </a:rPr>
              <a:t> 2001;345:851-860.</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p:cNvPicPr>
            <a:picLocks noChangeArrowheads="1"/>
          </p:cNvPicPr>
          <p:nvPr/>
        </p:nvPicPr>
        <p:blipFill>
          <a:blip r:embed="rId2" cstate="print"/>
          <a:srcRect/>
          <a:stretch>
            <a:fillRect/>
          </a:stretch>
        </p:blipFill>
        <p:spPr bwMode="auto">
          <a:xfrm>
            <a:off x="285750" y="357188"/>
            <a:ext cx="8552408" cy="971104"/>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186370" name="Picture 2"/>
          <p:cNvPicPr>
            <a:picLocks noChangeArrowheads="1"/>
          </p:cNvPicPr>
          <p:nvPr/>
        </p:nvPicPr>
        <p:blipFill>
          <a:blip r:embed="rId3" cstate="print"/>
          <a:srcRect/>
          <a:stretch>
            <a:fillRect/>
          </a:stretch>
        </p:blipFill>
        <p:spPr bwMode="auto">
          <a:xfrm>
            <a:off x="0" y="3129855"/>
            <a:ext cx="9144000" cy="1870770"/>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186371" name="Picture 3"/>
          <p:cNvPicPr>
            <a:picLocks noChangeArrowheads="1"/>
          </p:cNvPicPr>
          <p:nvPr/>
        </p:nvPicPr>
        <p:blipFill>
          <a:blip r:embed="rId4" cstate="print"/>
          <a:srcRect/>
          <a:stretch>
            <a:fillRect/>
          </a:stretch>
        </p:blipFill>
        <p:spPr bwMode="auto">
          <a:xfrm>
            <a:off x="855018" y="5715000"/>
            <a:ext cx="8288982" cy="956593"/>
          </a:xfrm>
          <a:prstGeom prst="rect">
            <a:avLst/>
          </a:prstGeom>
          <a:noFill/>
          <a:ln w="9525" cap="flat">
            <a:noFill/>
            <a:miter lim="800000"/>
            <a:headEnd/>
            <a:tailEnd/>
          </a:ln>
          <a:effectLst>
            <a:outerShdw dist="12700" dir="2700000" algn="ctr" rotWithShape="0">
              <a:schemeClr val="bg2">
                <a:alpha val="75000"/>
              </a:schemeClr>
            </a:outerShdw>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p:cNvSpPr>
          <p:nvPr/>
        </p:nvSpPr>
        <p:spPr bwMode="auto">
          <a:xfrm>
            <a:off x="670843" y="2286000"/>
            <a:ext cx="7913936" cy="1828800"/>
          </a:xfrm>
          <a:prstGeom prst="rect">
            <a:avLst/>
          </a:prstGeom>
          <a:solidFill>
            <a:srgbClr val="00B0F0"/>
          </a:solidFill>
          <a:ln w="9525" cap="flat">
            <a:noFill/>
            <a:miter lim="800000"/>
            <a:headEnd type="none" w="med" len="med"/>
            <a:tailEnd type="none" w="med" len="med"/>
          </a:ln>
        </p:spPr>
        <p:txBody>
          <a:bodyPr lIns="26788" tIns="26788" rIns="26788" bIns="26788"/>
          <a:lstStyle/>
          <a:p>
            <a:pPr marL="2250201" indent="-2250201" algn="ctr">
              <a:lnSpc>
                <a:spcPts val="1687"/>
              </a:lnSpc>
              <a:spcBef>
                <a:spcPts val="492"/>
              </a:spcBef>
              <a:tabLst>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Lst>
            </a:pPr>
            <a:r>
              <a:rPr lang="en-US" sz="2400" dirty="0">
                <a:latin typeface="Arial" charset="0"/>
                <a:cs typeface="Arial" charset="0"/>
                <a:sym typeface="Arial" charset="0"/>
              </a:rPr>
              <a:t>An investigator initiated, multicenter, triple-blind, randomized, placebo-controlled study to evaluate the renal protective effects of </a:t>
            </a:r>
            <a:r>
              <a:rPr lang="en-US" sz="2400" dirty="0" err="1">
                <a:latin typeface="Arial" charset="0"/>
                <a:cs typeface="Arial" charset="0"/>
                <a:sym typeface="Arial" charset="0"/>
              </a:rPr>
              <a:t>losartan</a:t>
            </a:r>
            <a:r>
              <a:rPr lang="en-US" sz="2400" dirty="0">
                <a:latin typeface="Arial" charset="0"/>
                <a:cs typeface="Arial" charset="0"/>
                <a:sym typeface="Arial" charset="0"/>
              </a:rPr>
              <a:t> in patients with Type 2 diabetes and nephropathy</a:t>
            </a:r>
          </a:p>
          <a:p>
            <a:pPr marL="2250201" indent="-2250201" algn="ctr">
              <a:lnSpc>
                <a:spcPts val="1687"/>
              </a:lnSpc>
              <a:spcBef>
                <a:spcPts val="492"/>
              </a:spcBef>
              <a:tabLst>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Lst>
            </a:pPr>
            <a:endParaRPr lang="en-US" sz="2400" dirty="0">
              <a:latin typeface="Arial" charset="0"/>
              <a:cs typeface="Arial" charset="0"/>
              <a:sym typeface="Arial" charset="0"/>
            </a:endParaRPr>
          </a:p>
          <a:p>
            <a:pPr marL="2250201" indent="-2250201" algn="ctr">
              <a:lnSpc>
                <a:spcPts val="1687"/>
              </a:lnSpc>
              <a:spcBef>
                <a:spcPts val="492"/>
              </a:spcBef>
              <a:tabLst>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 pos="2276989" algn="ctr"/>
              </a:tabLst>
            </a:pPr>
            <a:r>
              <a:rPr lang="en-US" sz="2400" dirty="0">
                <a:latin typeface="Arial Italic" charset="0"/>
                <a:cs typeface="Arial Italic" charset="0"/>
                <a:sym typeface="Arial Italic" charset="0"/>
              </a:rPr>
              <a:t>1513 Patients; 250 Centers; 29 Countries </a:t>
            </a:r>
          </a:p>
        </p:txBody>
      </p:sp>
      <p:sp>
        <p:nvSpPr>
          <p:cNvPr id="187394" name="Rectangle 2"/>
          <p:cNvSpPr>
            <a:spLocks/>
          </p:cNvSpPr>
          <p:nvPr/>
        </p:nvSpPr>
        <p:spPr bwMode="auto">
          <a:xfrm>
            <a:off x="150689" y="258961"/>
            <a:ext cx="8667378" cy="527968"/>
          </a:xfrm>
          <a:prstGeom prst="rect">
            <a:avLst/>
          </a:prstGeom>
          <a:noFill/>
          <a:ln w="12700" cap="flat">
            <a:noFill/>
            <a:miter lim="800000"/>
            <a:headEnd type="none" w="med" len="med"/>
            <a:tailEnd type="none" w="med" len="med"/>
          </a:ln>
        </p:spPr>
        <p:txBody>
          <a:bodyPr lIns="26788" tIns="26788" rIns="26788" bIns="26788" anchor="ctr"/>
          <a:lstStyle/>
          <a:p>
            <a:r>
              <a:rPr lang="en-US" sz="3400" dirty="0">
                <a:solidFill>
                  <a:srgbClr val="DCB200"/>
                </a:solidFill>
                <a:latin typeface="Arial Bold" charset="0"/>
                <a:cs typeface="Arial Bold" charset="0"/>
                <a:sym typeface="Arial Bold" charset="0"/>
              </a:rPr>
              <a:t>RENAAL</a:t>
            </a:r>
            <a:br>
              <a:rPr lang="en-US" sz="3400" dirty="0">
                <a:solidFill>
                  <a:srgbClr val="DCB200"/>
                </a:solidFill>
                <a:latin typeface="Arial Bold" charset="0"/>
                <a:cs typeface="Arial Bold" charset="0"/>
                <a:sym typeface="Arial Bold" charset="0"/>
              </a:rPr>
            </a:br>
            <a:endParaRPr lang="en-US" sz="3400" dirty="0">
              <a:solidFill>
                <a:srgbClr val="DCB200"/>
              </a:solidFill>
              <a:latin typeface="Arial Bold" charset="0"/>
              <a:cs typeface="Arial Bold" charset="0"/>
              <a:sym typeface="Arial Bold" charset="0"/>
            </a:endParaRPr>
          </a:p>
        </p:txBody>
      </p:sp>
      <p:sp>
        <p:nvSpPr>
          <p:cNvPr id="187395" name="Rectangle 3"/>
          <p:cNvSpPr>
            <a:spLocks/>
          </p:cNvSpPr>
          <p:nvPr/>
        </p:nvSpPr>
        <p:spPr bwMode="auto">
          <a:xfrm>
            <a:off x="0" y="1286991"/>
            <a:ext cx="9295805" cy="267891"/>
          </a:xfrm>
          <a:prstGeom prst="rect">
            <a:avLst/>
          </a:prstGeom>
          <a:blipFill>
            <a:blip r:embed="rId2" cstate="print"/>
            <a:tile tx="0" ty="0" sx="100000" sy="100000" flip="none" algn="tl"/>
          </a:blipFill>
          <a:ln w="12700" cap="flat">
            <a:noFill/>
            <a:miter lim="800000"/>
            <a:headEnd type="none" w="med" len="med"/>
            <a:tailEnd type="none" w="med" len="med"/>
          </a:ln>
        </p:spPr>
        <p:txBody>
          <a:bodyPr lIns="26788" tIns="26788" rIns="26788" bIns="26788"/>
          <a:lstStyle/>
          <a:p>
            <a:pPr algn="ctr">
              <a:lnSpc>
                <a:spcPts val="1547"/>
              </a:lnSpc>
              <a:tabLst>
                <a:tab pos="5027235" algn="ctr"/>
                <a:tab pos="6920262" algn="ctr"/>
                <a:tab pos="7072061" algn="l"/>
              </a:tabLst>
            </a:pPr>
            <a:r>
              <a:rPr lang="en-US" sz="2100" u="sng" dirty="0">
                <a:solidFill>
                  <a:srgbClr val="29D7D7"/>
                </a:solidFill>
                <a:latin typeface="Arial Bold" charset="0"/>
                <a:cs typeface="Arial Bold" charset="0"/>
                <a:sym typeface="Arial Bold" charset="0"/>
              </a:rPr>
              <a:t>R</a:t>
            </a:r>
            <a:r>
              <a:rPr lang="en-US" sz="2100" dirty="0">
                <a:solidFill>
                  <a:srgbClr val="29D7D7"/>
                </a:solidFill>
                <a:latin typeface="Arial" charset="0"/>
                <a:cs typeface="Arial" charset="0"/>
                <a:sym typeface="Arial" charset="0"/>
              </a:rPr>
              <a:t>eduction of </a:t>
            </a:r>
            <a:r>
              <a:rPr lang="en-US" sz="2100" u="sng" dirty="0">
                <a:solidFill>
                  <a:srgbClr val="29D7D7"/>
                </a:solidFill>
                <a:latin typeface="Arial Bold" charset="0"/>
                <a:cs typeface="Arial Bold" charset="0"/>
                <a:sym typeface="Arial Bold" charset="0"/>
              </a:rPr>
              <a:t>E</a:t>
            </a:r>
            <a:r>
              <a:rPr lang="en-US" sz="2100" dirty="0">
                <a:solidFill>
                  <a:srgbClr val="29D7D7"/>
                </a:solidFill>
                <a:latin typeface="Arial" charset="0"/>
                <a:cs typeface="Arial" charset="0"/>
                <a:sym typeface="Arial" charset="0"/>
              </a:rPr>
              <a:t>ndpoints in </a:t>
            </a:r>
            <a:r>
              <a:rPr lang="en-US" sz="2100" u="sng" dirty="0">
                <a:solidFill>
                  <a:srgbClr val="29D7D7"/>
                </a:solidFill>
                <a:latin typeface="Arial Bold" charset="0"/>
                <a:cs typeface="Arial Bold" charset="0"/>
                <a:sym typeface="Arial Bold" charset="0"/>
              </a:rPr>
              <a:t>N</a:t>
            </a:r>
            <a:r>
              <a:rPr lang="en-US" sz="2100" dirty="0">
                <a:solidFill>
                  <a:srgbClr val="29D7D7"/>
                </a:solidFill>
                <a:latin typeface="Arial" charset="0"/>
                <a:cs typeface="Arial" charset="0"/>
                <a:sym typeface="Arial" charset="0"/>
              </a:rPr>
              <a:t>IDDM with the </a:t>
            </a:r>
            <a:r>
              <a:rPr lang="en-US" sz="2100" u="sng" dirty="0">
                <a:solidFill>
                  <a:srgbClr val="29D7D7"/>
                </a:solidFill>
                <a:latin typeface="Arial Bold" charset="0"/>
                <a:cs typeface="Arial Bold" charset="0"/>
                <a:sym typeface="Arial Bold" charset="0"/>
              </a:rPr>
              <a:t>A</a:t>
            </a:r>
            <a:r>
              <a:rPr lang="en-US" sz="2100" dirty="0">
                <a:solidFill>
                  <a:srgbClr val="29D7D7"/>
                </a:solidFill>
                <a:latin typeface="Arial" charset="0"/>
                <a:cs typeface="Arial" charset="0"/>
                <a:sym typeface="Arial" charset="0"/>
              </a:rPr>
              <a:t>II </a:t>
            </a:r>
            <a:r>
              <a:rPr lang="en-US" sz="2100" u="sng" dirty="0">
                <a:solidFill>
                  <a:srgbClr val="29D7D7"/>
                </a:solidFill>
                <a:latin typeface="Arial Bold" charset="0"/>
                <a:cs typeface="Arial Bold" charset="0"/>
                <a:sym typeface="Arial Bold" charset="0"/>
              </a:rPr>
              <a:t>A</a:t>
            </a:r>
            <a:r>
              <a:rPr lang="en-US" sz="2100" dirty="0">
                <a:solidFill>
                  <a:srgbClr val="29D7D7"/>
                </a:solidFill>
                <a:latin typeface="Arial" charset="0"/>
                <a:cs typeface="Arial" charset="0"/>
                <a:sym typeface="Arial" charset="0"/>
              </a:rPr>
              <a:t>ntagonist </a:t>
            </a:r>
            <a:r>
              <a:rPr lang="en-US" sz="2100" u="sng" dirty="0" err="1">
                <a:solidFill>
                  <a:srgbClr val="29D7D7"/>
                </a:solidFill>
                <a:latin typeface="Arial Bold" charset="0"/>
                <a:cs typeface="Arial Bold" charset="0"/>
                <a:sym typeface="Arial Bold" charset="0"/>
              </a:rPr>
              <a:t>L</a:t>
            </a:r>
            <a:r>
              <a:rPr lang="en-US" sz="2100" dirty="0" err="1">
                <a:solidFill>
                  <a:srgbClr val="29D7D7"/>
                </a:solidFill>
                <a:latin typeface="Arial" charset="0"/>
                <a:cs typeface="Arial" charset="0"/>
                <a:sym typeface="Arial" charset="0"/>
              </a:rPr>
              <a:t>osartan</a:t>
            </a:r>
            <a:endParaRPr lang="en-US" sz="2100" dirty="0">
              <a:solidFill>
                <a:srgbClr val="29D7D7"/>
              </a:solidFill>
              <a:latin typeface="Arial" charset="0"/>
              <a:cs typeface="Arial" charset="0"/>
              <a:sym typeface="Arial" charset="0"/>
            </a:endParaRPr>
          </a:p>
        </p:txBody>
      </p:sp>
      <p:pic>
        <p:nvPicPr>
          <p:cNvPr id="187396" name="Picture 4"/>
          <p:cNvPicPr>
            <a:picLocks noChangeArrowheads="1"/>
          </p:cNvPicPr>
          <p:nvPr/>
        </p:nvPicPr>
        <p:blipFill>
          <a:blip r:embed="rId3" cstate="print"/>
          <a:srcRect/>
          <a:stretch>
            <a:fillRect/>
          </a:stretch>
        </p:blipFill>
        <p:spPr bwMode="auto">
          <a:xfrm>
            <a:off x="264542" y="4363269"/>
            <a:ext cx="8840391" cy="1909837"/>
          </a:xfrm>
          <a:prstGeom prst="rect">
            <a:avLst/>
          </a:prstGeom>
          <a:blipFill>
            <a:blip r:embed="rId4" cstate="print"/>
            <a:tile tx="0" ty="0" sx="100000" sy="100000" flip="none" algn="tl"/>
          </a:blipFill>
          <a:ln w="9525" cap="flat">
            <a:noFill/>
            <a:miter lim="800000"/>
            <a:headEnd/>
            <a:tailEnd/>
          </a:ln>
        </p:spPr>
      </p:pic>
      <p:sp>
        <p:nvSpPr>
          <p:cNvPr id="187397" name="Rectangle 5"/>
          <p:cNvSpPr>
            <a:spLocks/>
          </p:cNvSpPr>
          <p:nvPr/>
        </p:nvSpPr>
        <p:spPr bwMode="auto">
          <a:xfrm>
            <a:off x="497830" y="6313289"/>
            <a:ext cx="4095673" cy="169277"/>
          </a:xfrm>
          <a:prstGeom prst="rect">
            <a:avLst/>
          </a:prstGeom>
          <a:noFill/>
          <a:ln w="9525" cap="flat">
            <a:noFill/>
            <a:miter lim="800000"/>
            <a:headEnd type="none" w="med" len="med"/>
            <a:tailEnd type="none" w="med" len="med"/>
          </a:ln>
        </p:spPr>
        <p:txBody>
          <a:bodyPr wrap="none" lIns="0" tIns="0" rIns="0" bIns="0">
            <a:spAutoFit/>
          </a:bodyPr>
          <a:lstStyle/>
          <a:p>
            <a:r>
              <a:rPr lang="en-US" sz="1100" dirty="0">
                <a:latin typeface="Arial" charset="0"/>
                <a:cs typeface="Arial" charset="0"/>
                <a:sym typeface="Arial" charset="0"/>
              </a:rPr>
              <a:t>Brenner BM et al </a:t>
            </a:r>
            <a:r>
              <a:rPr lang="en-US" sz="1100" dirty="0">
                <a:latin typeface="Arial Italic" charset="0"/>
                <a:cs typeface="Arial Italic" charset="0"/>
                <a:sym typeface="Arial Italic" charset="0"/>
              </a:rPr>
              <a:t>J </a:t>
            </a:r>
            <a:r>
              <a:rPr lang="en-US" sz="1100" dirty="0" err="1">
                <a:latin typeface="Arial Italic" charset="0"/>
                <a:cs typeface="Arial Italic" charset="0"/>
                <a:sym typeface="Arial Italic" charset="0"/>
              </a:rPr>
              <a:t>Renin</a:t>
            </a:r>
            <a:r>
              <a:rPr lang="en-US" sz="1100" dirty="0">
                <a:latin typeface="Arial Italic" charset="0"/>
                <a:cs typeface="Arial Italic" charset="0"/>
                <a:sym typeface="Arial Italic" charset="0"/>
              </a:rPr>
              <a:t>-</a:t>
            </a:r>
            <a:r>
              <a:rPr lang="en-US" sz="1100" dirty="0" err="1">
                <a:latin typeface="Arial Italic" charset="0"/>
                <a:cs typeface="Arial Italic" charset="0"/>
                <a:sym typeface="Arial Italic" charset="0"/>
              </a:rPr>
              <a:t>Angio</a:t>
            </a:r>
            <a:r>
              <a:rPr lang="en-US" sz="1100" dirty="0">
                <a:latin typeface="Arial Italic" charset="0"/>
                <a:cs typeface="Arial Italic" charset="0"/>
                <a:sym typeface="Arial Italic" charset="0"/>
              </a:rPr>
              <a:t>-Aldo System</a:t>
            </a:r>
            <a:r>
              <a:rPr lang="en-US" sz="1100" dirty="0">
                <a:latin typeface="Arial" charset="0"/>
                <a:cs typeface="Arial" charset="0"/>
                <a:sym typeface="Arial" charset="0"/>
              </a:rPr>
              <a:t> 2000;1(4):328-335.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Line 1"/>
          <p:cNvSpPr>
            <a:spLocks noChangeShapeType="1"/>
          </p:cNvSpPr>
          <p:nvPr/>
        </p:nvSpPr>
        <p:spPr bwMode="auto">
          <a:xfrm flipH="1">
            <a:off x="2732484" y="2893219"/>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18" name="Line 2"/>
          <p:cNvSpPr>
            <a:spLocks noChangeShapeType="1"/>
          </p:cNvSpPr>
          <p:nvPr/>
        </p:nvSpPr>
        <p:spPr bwMode="auto">
          <a:xfrm flipH="1">
            <a:off x="2732484" y="3183433"/>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19" name="Line 3"/>
          <p:cNvSpPr>
            <a:spLocks noChangeShapeType="1"/>
          </p:cNvSpPr>
          <p:nvPr/>
        </p:nvSpPr>
        <p:spPr bwMode="auto">
          <a:xfrm flipH="1">
            <a:off x="2732484" y="3474765"/>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20" name="Line 4"/>
          <p:cNvSpPr>
            <a:spLocks noChangeShapeType="1"/>
          </p:cNvSpPr>
          <p:nvPr/>
        </p:nvSpPr>
        <p:spPr bwMode="auto">
          <a:xfrm flipH="1">
            <a:off x="2732484" y="3764980"/>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21" name="Line 5"/>
          <p:cNvSpPr>
            <a:spLocks noChangeShapeType="1"/>
          </p:cNvSpPr>
          <p:nvPr/>
        </p:nvSpPr>
        <p:spPr bwMode="auto">
          <a:xfrm flipH="1">
            <a:off x="2732484" y="4055195"/>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22" name="Line 6"/>
          <p:cNvSpPr>
            <a:spLocks noChangeShapeType="1"/>
          </p:cNvSpPr>
          <p:nvPr/>
        </p:nvSpPr>
        <p:spPr bwMode="auto">
          <a:xfrm flipH="1">
            <a:off x="2732484" y="4346525"/>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23" name="Freeform 7"/>
          <p:cNvSpPr>
            <a:spLocks/>
          </p:cNvSpPr>
          <p:nvPr/>
        </p:nvSpPr>
        <p:spPr bwMode="auto">
          <a:xfrm>
            <a:off x="2809504" y="2892103"/>
            <a:ext cx="4662413" cy="1456655"/>
          </a:xfrm>
          <a:custGeom>
            <a:avLst/>
            <a:gdLst/>
            <a:ahLst/>
            <a:cxnLst>
              <a:cxn ang="0">
                <a:pos x="0" y="0"/>
              </a:cxn>
              <a:cxn ang="0">
                <a:pos x="0" y="21600"/>
              </a:cxn>
              <a:cxn ang="0">
                <a:pos x="21600" y="21600"/>
              </a:cxn>
            </a:cxnLst>
            <a:rect l="0" t="0" r="r" b="b"/>
            <a:pathLst>
              <a:path w="21600" h="21600">
                <a:moveTo>
                  <a:pt x="0" y="0"/>
                </a:moveTo>
                <a:lnTo>
                  <a:pt x="0" y="21600"/>
                </a:lnTo>
                <a:lnTo>
                  <a:pt x="21600" y="21600"/>
                </a:lnTo>
              </a:path>
            </a:pathLst>
          </a:cu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24" name="Freeform 8"/>
          <p:cNvSpPr>
            <a:spLocks/>
          </p:cNvSpPr>
          <p:nvPr/>
        </p:nvSpPr>
        <p:spPr bwMode="auto">
          <a:xfrm>
            <a:off x="2802806" y="3204642"/>
            <a:ext cx="4669110" cy="301377"/>
          </a:xfrm>
          <a:custGeom>
            <a:avLst/>
            <a:gdLst/>
            <a:ahLst/>
            <a:cxnLst>
              <a:cxn ang="0">
                <a:pos x="0" y="19440"/>
              </a:cxn>
              <a:cxn ang="0">
                <a:pos x="1453" y="10996"/>
              </a:cxn>
              <a:cxn ang="0">
                <a:pos x="2798" y="13549"/>
              </a:cxn>
              <a:cxn ang="0">
                <a:pos x="5218" y="11978"/>
              </a:cxn>
              <a:cxn ang="0">
                <a:pos x="10921" y="15709"/>
              </a:cxn>
              <a:cxn ang="0">
                <a:pos x="16166" y="21600"/>
              </a:cxn>
              <a:cxn ang="0">
                <a:pos x="21600" y="0"/>
              </a:cxn>
            </a:cxnLst>
            <a:rect l="0" t="0" r="r" b="b"/>
            <a:pathLst>
              <a:path w="21600" h="21600">
                <a:moveTo>
                  <a:pt x="0" y="19440"/>
                </a:moveTo>
                <a:lnTo>
                  <a:pt x="1453" y="10996"/>
                </a:lnTo>
                <a:lnTo>
                  <a:pt x="2798" y="13549"/>
                </a:lnTo>
                <a:lnTo>
                  <a:pt x="5218" y="11978"/>
                </a:lnTo>
                <a:lnTo>
                  <a:pt x="10921" y="15709"/>
                </a:lnTo>
                <a:lnTo>
                  <a:pt x="16166" y="21600"/>
                </a:lnTo>
                <a:lnTo>
                  <a:pt x="21600" y="0"/>
                </a:lnTo>
              </a:path>
            </a:pathLst>
          </a:custGeom>
          <a:noFill/>
          <a:ln w="38100" cap="flat">
            <a:solidFill>
              <a:srgbClr val="00FF00"/>
            </a:solidFill>
            <a:prstDash val="solid"/>
            <a:round/>
            <a:headEnd type="none" w="med" len="med"/>
            <a:tailEnd type="none" w="med" len="med"/>
          </a:ln>
        </p:spPr>
        <p:txBody>
          <a:bodyPr lIns="0" tIns="0" rIns="0" bIns="0"/>
          <a:lstStyle/>
          <a:p>
            <a:endParaRPr lang="en-US"/>
          </a:p>
        </p:txBody>
      </p:sp>
      <p:sp>
        <p:nvSpPr>
          <p:cNvPr id="188425" name="Freeform 9"/>
          <p:cNvSpPr>
            <a:spLocks/>
          </p:cNvSpPr>
          <p:nvPr/>
        </p:nvSpPr>
        <p:spPr bwMode="auto">
          <a:xfrm>
            <a:off x="2813969" y="3490392"/>
            <a:ext cx="4675807" cy="652983"/>
          </a:xfrm>
          <a:custGeom>
            <a:avLst/>
            <a:gdLst/>
            <a:ahLst/>
            <a:cxnLst>
              <a:cxn ang="0">
                <a:pos x="0" y="0"/>
              </a:cxn>
              <a:cxn ang="0">
                <a:pos x="1316" y="11478"/>
              </a:cxn>
              <a:cxn ang="0">
                <a:pos x="5131" y="13466"/>
              </a:cxn>
              <a:cxn ang="0">
                <a:pos x="10800" y="14189"/>
              </a:cxn>
              <a:cxn ang="0">
                <a:pos x="16227" y="19521"/>
              </a:cxn>
              <a:cxn ang="0">
                <a:pos x="21600" y="21600"/>
              </a:cxn>
            </a:cxnLst>
            <a:rect l="0" t="0" r="r" b="b"/>
            <a:pathLst>
              <a:path w="21600" h="21600">
                <a:moveTo>
                  <a:pt x="0" y="0"/>
                </a:moveTo>
                <a:lnTo>
                  <a:pt x="1316" y="11478"/>
                </a:lnTo>
                <a:lnTo>
                  <a:pt x="5131" y="13466"/>
                </a:lnTo>
                <a:lnTo>
                  <a:pt x="10800" y="14189"/>
                </a:lnTo>
                <a:lnTo>
                  <a:pt x="16227" y="19521"/>
                </a:lnTo>
                <a:lnTo>
                  <a:pt x="21600" y="21600"/>
                </a:lnTo>
              </a:path>
            </a:pathLst>
          </a:custGeom>
          <a:noFill/>
          <a:ln w="38100" cap="flat">
            <a:solidFill>
              <a:srgbClr val="00FFFF"/>
            </a:solidFill>
            <a:prstDash val="solid"/>
            <a:round/>
            <a:headEnd type="none" w="med" len="med"/>
            <a:tailEnd type="none" w="med" len="med"/>
          </a:ln>
        </p:spPr>
        <p:txBody>
          <a:bodyPr lIns="0" tIns="0" rIns="0" bIns="0"/>
          <a:lstStyle/>
          <a:p>
            <a:endParaRPr lang="en-US"/>
          </a:p>
        </p:txBody>
      </p:sp>
      <p:sp>
        <p:nvSpPr>
          <p:cNvPr id="188426" name="Line 10"/>
          <p:cNvSpPr>
            <a:spLocks noChangeShapeType="1"/>
          </p:cNvSpPr>
          <p:nvPr/>
        </p:nvSpPr>
        <p:spPr bwMode="auto">
          <a:xfrm>
            <a:off x="2809503" y="3478113"/>
            <a:ext cx="4669110" cy="1117"/>
          </a:xfrm>
          <a:prstGeom prst="line">
            <a:avLst/>
          </a:prstGeom>
          <a:noFill/>
          <a:ln w="28575" cap="rnd">
            <a:solidFill>
              <a:schemeClr val="tx1"/>
            </a:solidFill>
            <a:prstDash val="sysDot"/>
            <a:round/>
            <a:headEnd type="none" w="med" len="med"/>
            <a:tailEnd type="none" w="med" len="med"/>
          </a:ln>
        </p:spPr>
        <p:txBody>
          <a:bodyPr lIns="0" tIns="0" rIns="0" bIns="0"/>
          <a:lstStyle/>
          <a:p>
            <a:endParaRPr lang="en-US"/>
          </a:p>
        </p:txBody>
      </p:sp>
      <p:sp>
        <p:nvSpPr>
          <p:cNvPr id="188427" name="Rectangle 11"/>
          <p:cNvSpPr>
            <a:spLocks/>
          </p:cNvSpPr>
          <p:nvPr/>
        </p:nvSpPr>
        <p:spPr bwMode="auto">
          <a:xfrm>
            <a:off x="2622606" y="2780482"/>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40</a:t>
            </a:r>
          </a:p>
        </p:txBody>
      </p:sp>
      <p:sp>
        <p:nvSpPr>
          <p:cNvPr id="188428" name="Rectangle 12"/>
          <p:cNvSpPr>
            <a:spLocks/>
          </p:cNvSpPr>
          <p:nvPr/>
        </p:nvSpPr>
        <p:spPr bwMode="auto">
          <a:xfrm>
            <a:off x="2622606" y="3070697"/>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20</a:t>
            </a:r>
          </a:p>
        </p:txBody>
      </p:sp>
      <p:sp>
        <p:nvSpPr>
          <p:cNvPr id="188429" name="Rectangle 13"/>
          <p:cNvSpPr>
            <a:spLocks/>
          </p:cNvSpPr>
          <p:nvPr/>
        </p:nvSpPr>
        <p:spPr bwMode="auto">
          <a:xfrm>
            <a:off x="2730008" y="3362027"/>
            <a:ext cx="107401"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0</a:t>
            </a:r>
          </a:p>
        </p:txBody>
      </p:sp>
      <p:sp>
        <p:nvSpPr>
          <p:cNvPr id="188430" name="Rectangle 14"/>
          <p:cNvSpPr>
            <a:spLocks/>
          </p:cNvSpPr>
          <p:nvPr/>
        </p:nvSpPr>
        <p:spPr bwMode="auto">
          <a:xfrm>
            <a:off x="2515206" y="3651126"/>
            <a:ext cx="322203"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–20</a:t>
            </a:r>
          </a:p>
        </p:txBody>
      </p:sp>
      <p:sp>
        <p:nvSpPr>
          <p:cNvPr id="188431" name="Rectangle 15"/>
          <p:cNvSpPr>
            <a:spLocks/>
          </p:cNvSpPr>
          <p:nvPr/>
        </p:nvSpPr>
        <p:spPr bwMode="auto">
          <a:xfrm>
            <a:off x="2515206" y="3943574"/>
            <a:ext cx="322203"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–40</a:t>
            </a:r>
          </a:p>
        </p:txBody>
      </p:sp>
      <p:sp>
        <p:nvSpPr>
          <p:cNvPr id="188432" name="Rectangle 16"/>
          <p:cNvSpPr>
            <a:spLocks/>
          </p:cNvSpPr>
          <p:nvPr/>
        </p:nvSpPr>
        <p:spPr bwMode="auto">
          <a:xfrm>
            <a:off x="2515206" y="4234904"/>
            <a:ext cx="322203"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–60</a:t>
            </a:r>
          </a:p>
        </p:txBody>
      </p:sp>
      <p:sp>
        <p:nvSpPr>
          <p:cNvPr id="188433" name="Rectangle 17"/>
          <p:cNvSpPr>
            <a:spLocks/>
          </p:cNvSpPr>
          <p:nvPr/>
        </p:nvSpPr>
        <p:spPr bwMode="auto">
          <a:xfrm>
            <a:off x="156270" y="3393281"/>
            <a:ext cx="2221260" cy="741164"/>
          </a:xfrm>
          <a:prstGeom prst="rect">
            <a:avLst/>
          </a:prstGeom>
          <a:noFill/>
          <a:ln w="9525" cap="flat">
            <a:noFill/>
            <a:miter lim="800000"/>
            <a:headEnd type="none" w="med" len="med"/>
            <a:tailEnd type="none" w="med" len="med"/>
          </a:ln>
        </p:spPr>
        <p:txBody>
          <a:bodyPr lIns="0" tIns="0" rIns="0" bIns="0" anchor="ctr"/>
          <a:lstStyle/>
          <a:p>
            <a:pPr algn="r"/>
            <a:r>
              <a:rPr lang="en-US" sz="1700" dirty="0">
                <a:latin typeface="Arial" charset="0"/>
                <a:cs typeface="Arial" charset="0"/>
                <a:sym typeface="Arial" charset="0"/>
              </a:rPr>
              <a:t>Change in the level of </a:t>
            </a:r>
            <a:r>
              <a:rPr lang="en-US" sz="1700" dirty="0" err="1">
                <a:latin typeface="Arial" charset="0"/>
                <a:cs typeface="Arial" charset="0"/>
                <a:sym typeface="Arial" charset="0"/>
              </a:rPr>
              <a:t>proteinuria</a:t>
            </a:r>
            <a:r>
              <a:rPr lang="en-US" sz="1700" dirty="0">
                <a:latin typeface="Arial" charset="0"/>
                <a:cs typeface="Arial" charset="0"/>
                <a:sym typeface="Arial" charset="0"/>
              </a:rPr>
              <a:t/>
            </a:r>
            <a:br>
              <a:rPr lang="en-US" sz="1700" dirty="0">
                <a:latin typeface="Arial" charset="0"/>
                <a:cs typeface="Arial" charset="0"/>
                <a:sym typeface="Arial" charset="0"/>
              </a:rPr>
            </a:br>
            <a:r>
              <a:rPr lang="en-US" sz="1700" dirty="0">
                <a:latin typeface="Arial" charset="0"/>
                <a:cs typeface="Arial" charset="0"/>
                <a:sym typeface="Arial" charset="0"/>
              </a:rPr>
              <a:t>(%)</a:t>
            </a:r>
          </a:p>
        </p:txBody>
      </p:sp>
      <p:sp>
        <p:nvSpPr>
          <p:cNvPr id="188434" name="Rectangle 18"/>
          <p:cNvSpPr>
            <a:spLocks/>
          </p:cNvSpPr>
          <p:nvPr/>
        </p:nvSpPr>
        <p:spPr bwMode="auto">
          <a:xfrm>
            <a:off x="7572375" y="3990454"/>
            <a:ext cx="851195"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err="1">
                <a:solidFill>
                  <a:srgbClr val="00FFFF"/>
                </a:solidFill>
                <a:latin typeface="Arial" charset="0"/>
                <a:cs typeface="Arial" charset="0"/>
                <a:sym typeface="Arial" charset="0"/>
              </a:rPr>
              <a:t>Losartan</a:t>
            </a:r>
            <a:endParaRPr lang="en-US" sz="1700" dirty="0">
              <a:solidFill>
                <a:srgbClr val="00FFFF"/>
              </a:solidFill>
              <a:latin typeface="Arial" charset="0"/>
              <a:cs typeface="Arial" charset="0"/>
              <a:sym typeface="Arial" charset="0"/>
            </a:endParaRPr>
          </a:p>
        </p:txBody>
      </p:sp>
      <p:sp>
        <p:nvSpPr>
          <p:cNvPr id="188435" name="Rectangle 19"/>
          <p:cNvSpPr>
            <a:spLocks/>
          </p:cNvSpPr>
          <p:nvPr/>
        </p:nvSpPr>
        <p:spPr bwMode="auto">
          <a:xfrm>
            <a:off x="7572375" y="3075161"/>
            <a:ext cx="790281"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a:solidFill>
                  <a:srgbClr val="00FF00"/>
                </a:solidFill>
                <a:latin typeface="Arial" charset="0"/>
                <a:cs typeface="Arial" charset="0"/>
                <a:sym typeface="Arial" charset="0"/>
              </a:rPr>
              <a:t>Placebo</a:t>
            </a:r>
          </a:p>
        </p:txBody>
      </p:sp>
      <p:sp>
        <p:nvSpPr>
          <p:cNvPr id="188436" name="Rectangle 20"/>
          <p:cNvSpPr>
            <a:spLocks/>
          </p:cNvSpPr>
          <p:nvPr/>
        </p:nvSpPr>
        <p:spPr bwMode="auto">
          <a:xfrm>
            <a:off x="6810003" y="3606478"/>
            <a:ext cx="702115" cy="230832"/>
          </a:xfrm>
          <a:prstGeom prst="rect">
            <a:avLst/>
          </a:prstGeom>
          <a:noFill/>
          <a:ln w="9525" cap="flat">
            <a:noFill/>
            <a:miter lim="800000"/>
            <a:headEnd type="none" w="med" len="med"/>
            <a:tailEnd type="none" w="med" len="med"/>
          </a:ln>
        </p:spPr>
        <p:txBody>
          <a:bodyPr wrap="none" lIns="0" tIns="0" rIns="0" bIns="0" anchor="ctr">
            <a:spAutoFit/>
          </a:bodyPr>
          <a:lstStyle/>
          <a:p>
            <a:r>
              <a:rPr lang="en-US" sz="1500" dirty="0">
                <a:latin typeface="Arial" charset="0"/>
                <a:cs typeface="Arial" charset="0"/>
                <a:sym typeface="Arial" charset="0"/>
              </a:rPr>
              <a:t>p&lt;0.001</a:t>
            </a:r>
          </a:p>
        </p:txBody>
      </p:sp>
      <p:sp>
        <p:nvSpPr>
          <p:cNvPr id="188437" name="Rectangle 21"/>
          <p:cNvSpPr>
            <a:spLocks noGrp="1" noChangeArrowheads="1"/>
          </p:cNvSpPr>
          <p:nvPr>
            <p:ph type="title"/>
          </p:nvPr>
        </p:nvSpPr>
        <p:spPr>
          <a:xfrm>
            <a:off x="30138" y="0"/>
            <a:ext cx="9072563" cy="1212205"/>
          </a:xfrm>
          <a:ln/>
        </p:spPr>
        <p:txBody>
          <a:bodyPr/>
          <a:lstStyle/>
          <a:p>
            <a:pPr algn="just"/>
            <a:r>
              <a:rPr lang="en-US" sz="3400" dirty="0"/>
              <a:t>ARBs and progression of CKD-RENAAL study</a:t>
            </a:r>
            <a:br>
              <a:rPr lang="en-US" sz="3400" dirty="0"/>
            </a:br>
            <a:endParaRPr lang="en-US" sz="3400" dirty="0"/>
          </a:p>
        </p:txBody>
      </p:sp>
      <p:sp>
        <p:nvSpPr>
          <p:cNvPr id="188438" name="Rectangle 22"/>
          <p:cNvSpPr>
            <a:spLocks/>
          </p:cNvSpPr>
          <p:nvPr/>
        </p:nvSpPr>
        <p:spPr bwMode="auto">
          <a:xfrm>
            <a:off x="6505121" y="6634758"/>
            <a:ext cx="2794034" cy="230832"/>
          </a:xfrm>
          <a:prstGeom prst="rect">
            <a:avLst/>
          </a:prstGeom>
          <a:noFill/>
          <a:ln w="28575" cap="flat">
            <a:noFill/>
            <a:miter lim="800000"/>
            <a:headEnd type="none" w="med" len="med"/>
            <a:tailEnd type="none" w="med" len="med"/>
          </a:ln>
        </p:spPr>
        <p:txBody>
          <a:bodyPr wrap="none" lIns="0" tIns="0" rIns="0" bIns="0" anchor="b">
            <a:spAutoFit/>
          </a:bodyPr>
          <a:lstStyle/>
          <a:p>
            <a:pPr algn="r"/>
            <a:r>
              <a:rPr lang="en-US" sz="1500" dirty="0">
                <a:latin typeface="Arial" charset="0"/>
                <a:cs typeface="Arial" charset="0"/>
                <a:sym typeface="Arial" charset="0"/>
              </a:rPr>
              <a:t>Brenner et al </a:t>
            </a:r>
            <a:r>
              <a:rPr lang="en-US" sz="1500" dirty="0">
                <a:latin typeface="Arial Italic" charset="0"/>
                <a:cs typeface="Arial Italic" charset="0"/>
                <a:sym typeface="Arial Italic" charset="0"/>
              </a:rPr>
              <a:t>N </a:t>
            </a:r>
            <a:r>
              <a:rPr lang="en-US" sz="1500" dirty="0" err="1">
                <a:latin typeface="Arial Italic" charset="0"/>
                <a:cs typeface="Arial Italic" charset="0"/>
                <a:sym typeface="Arial Italic" charset="0"/>
              </a:rPr>
              <a:t>Engl</a:t>
            </a:r>
            <a:r>
              <a:rPr lang="en-US" sz="1500" dirty="0">
                <a:latin typeface="Arial Italic" charset="0"/>
                <a:cs typeface="Arial Italic" charset="0"/>
                <a:sym typeface="Arial Italic" charset="0"/>
              </a:rPr>
              <a:t> J Med</a:t>
            </a:r>
            <a:r>
              <a:rPr lang="en-US" sz="1500" dirty="0">
                <a:latin typeface="Arial" charset="0"/>
                <a:cs typeface="Arial" charset="0"/>
                <a:sym typeface="Arial" charset="0"/>
              </a:rPr>
              <a:t> 2001</a:t>
            </a:r>
          </a:p>
        </p:txBody>
      </p:sp>
      <p:grpSp>
        <p:nvGrpSpPr>
          <p:cNvPr id="2" name="Group 28"/>
          <p:cNvGrpSpPr>
            <a:grpSpLocks/>
          </p:cNvGrpSpPr>
          <p:nvPr/>
        </p:nvGrpSpPr>
        <p:grpSpPr bwMode="auto">
          <a:xfrm>
            <a:off x="2810619" y="5965031"/>
            <a:ext cx="4665762" cy="68089"/>
            <a:chOff x="0" y="0"/>
            <a:chExt cx="4180" cy="61"/>
          </a:xfrm>
        </p:grpSpPr>
        <p:sp>
          <p:nvSpPr>
            <p:cNvPr id="188439" name="Line 23"/>
            <p:cNvSpPr>
              <a:spLocks noChangeShapeType="1"/>
            </p:cNvSpPr>
            <p:nvPr/>
          </p:nvSpPr>
          <p:spPr bwMode="auto">
            <a:xfrm>
              <a:off x="0" y="0"/>
              <a:ext cx="1" cy="6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40" name="Line 24"/>
            <p:cNvSpPr>
              <a:spLocks noChangeShapeType="1"/>
            </p:cNvSpPr>
            <p:nvPr/>
          </p:nvSpPr>
          <p:spPr bwMode="auto">
            <a:xfrm>
              <a:off x="1044" y="0"/>
              <a:ext cx="1" cy="6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41" name="Line 25"/>
            <p:cNvSpPr>
              <a:spLocks noChangeShapeType="1"/>
            </p:cNvSpPr>
            <p:nvPr/>
          </p:nvSpPr>
          <p:spPr bwMode="auto">
            <a:xfrm>
              <a:off x="2089" y="0"/>
              <a:ext cx="1" cy="6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42" name="Line 26"/>
            <p:cNvSpPr>
              <a:spLocks noChangeShapeType="1"/>
            </p:cNvSpPr>
            <p:nvPr/>
          </p:nvSpPr>
          <p:spPr bwMode="auto">
            <a:xfrm>
              <a:off x="3133" y="0"/>
              <a:ext cx="1" cy="6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43" name="Line 27"/>
            <p:cNvSpPr>
              <a:spLocks noChangeShapeType="1"/>
            </p:cNvSpPr>
            <p:nvPr/>
          </p:nvSpPr>
          <p:spPr bwMode="auto">
            <a:xfrm>
              <a:off x="4179" y="0"/>
              <a:ext cx="1" cy="61"/>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grpSp>
      <p:sp>
        <p:nvSpPr>
          <p:cNvPr id="188445" name="Rectangle 29"/>
          <p:cNvSpPr>
            <a:spLocks/>
          </p:cNvSpPr>
          <p:nvPr/>
        </p:nvSpPr>
        <p:spPr bwMode="auto">
          <a:xfrm>
            <a:off x="2829596" y="6064374"/>
            <a:ext cx="107401" cy="230832"/>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500" dirty="0">
                <a:latin typeface="Arial" charset="0"/>
                <a:cs typeface="Arial" charset="0"/>
                <a:sym typeface="Arial" charset="0"/>
              </a:rPr>
              <a:t>0</a:t>
            </a:r>
          </a:p>
        </p:txBody>
      </p:sp>
      <p:sp>
        <p:nvSpPr>
          <p:cNvPr id="188446" name="Rectangle 30"/>
          <p:cNvSpPr>
            <a:spLocks/>
          </p:cNvSpPr>
          <p:nvPr/>
        </p:nvSpPr>
        <p:spPr bwMode="auto">
          <a:xfrm>
            <a:off x="3939109" y="6064374"/>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500" dirty="0">
                <a:latin typeface="Arial" charset="0"/>
                <a:cs typeface="Arial" charset="0"/>
                <a:sym typeface="Arial" charset="0"/>
              </a:rPr>
              <a:t>12</a:t>
            </a:r>
          </a:p>
        </p:txBody>
      </p:sp>
      <p:sp>
        <p:nvSpPr>
          <p:cNvPr id="188447" name="Rectangle 31"/>
          <p:cNvSpPr>
            <a:spLocks/>
          </p:cNvSpPr>
          <p:nvPr/>
        </p:nvSpPr>
        <p:spPr bwMode="auto">
          <a:xfrm>
            <a:off x="5104433" y="6064374"/>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500" dirty="0">
                <a:latin typeface="Arial" charset="0"/>
                <a:cs typeface="Arial" charset="0"/>
                <a:sym typeface="Arial" charset="0"/>
              </a:rPr>
              <a:t>24</a:t>
            </a:r>
          </a:p>
        </p:txBody>
      </p:sp>
      <p:sp>
        <p:nvSpPr>
          <p:cNvPr id="188448" name="Rectangle 32"/>
          <p:cNvSpPr>
            <a:spLocks/>
          </p:cNvSpPr>
          <p:nvPr/>
        </p:nvSpPr>
        <p:spPr bwMode="auto">
          <a:xfrm>
            <a:off x="6269757" y="6064374"/>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500" dirty="0">
                <a:latin typeface="Arial" charset="0"/>
                <a:cs typeface="Arial" charset="0"/>
                <a:sym typeface="Arial" charset="0"/>
              </a:rPr>
              <a:t>36</a:t>
            </a:r>
          </a:p>
        </p:txBody>
      </p:sp>
      <p:sp>
        <p:nvSpPr>
          <p:cNvPr id="188449" name="Rectangle 33"/>
          <p:cNvSpPr>
            <a:spLocks/>
          </p:cNvSpPr>
          <p:nvPr/>
        </p:nvSpPr>
        <p:spPr bwMode="auto">
          <a:xfrm>
            <a:off x="7435081" y="6064374"/>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500" dirty="0">
                <a:latin typeface="Arial" charset="0"/>
                <a:cs typeface="Arial" charset="0"/>
                <a:sym typeface="Arial" charset="0"/>
              </a:rPr>
              <a:t>48</a:t>
            </a:r>
          </a:p>
        </p:txBody>
      </p:sp>
      <p:sp>
        <p:nvSpPr>
          <p:cNvPr id="188450" name="Rectangle 34"/>
          <p:cNvSpPr>
            <a:spLocks/>
          </p:cNvSpPr>
          <p:nvPr/>
        </p:nvSpPr>
        <p:spPr bwMode="auto">
          <a:xfrm>
            <a:off x="7700740" y="6067723"/>
            <a:ext cx="535403" cy="230832"/>
          </a:xfrm>
          <a:prstGeom prst="rect">
            <a:avLst/>
          </a:prstGeom>
          <a:noFill/>
          <a:ln w="9525" cap="flat">
            <a:noFill/>
            <a:miter lim="800000"/>
            <a:headEnd type="none" w="med" len="med"/>
            <a:tailEnd type="none" w="med" len="med"/>
          </a:ln>
        </p:spPr>
        <p:txBody>
          <a:bodyPr wrap="none" lIns="0" tIns="0" rIns="0" bIns="0" anchor="ctr">
            <a:spAutoFit/>
          </a:bodyPr>
          <a:lstStyle/>
          <a:p>
            <a:r>
              <a:rPr lang="en-US" sz="1500" dirty="0">
                <a:latin typeface="Arial" charset="0"/>
                <a:cs typeface="Arial" charset="0"/>
                <a:sym typeface="Arial" charset="0"/>
              </a:rPr>
              <a:t>Month</a:t>
            </a:r>
          </a:p>
        </p:txBody>
      </p:sp>
      <p:sp>
        <p:nvSpPr>
          <p:cNvPr id="188451" name="Line 35"/>
          <p:cNvSpPr>
            <a:spLocks noChangeShapeType="1"/>
          </p:cNvSpPr>
          <p:nvPr/>
        </p:nvSpPr>
        <p:spPr bwMode="auto">
          <a:xfrm flipH="1">
            <a:off x="2732484" y="1463353"/>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52" name="Rectangle 36"/>
          <p:cNvSpPr>
            <a:spLocks/>
          </p:cNvSpPr>
          <p:nvPr/>
        </p:nvSpPr>
        <p:spPr bwMode="auto">
          <a:xfrm>
            <a:off x="2622606" y="1348383"/>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30</a:t>
            </a:r>
          </a:p>
        </p:txBody>
      </p:sp>
      <p:sp>
        <p:nvSpPr>
          <p:cNvPr id="188453" name="Line 37"/>
          <p:cNvSpPr>
            <a:spLocks noChangeShapeType="1"/>
          </p:cNvSpPr>
          <p:nvPr/>
        </p:nvSpPr>
        <p:spPr bwMode="auto">
          <a:xfrm flipH="1">
            <a:off x="2732484" y="1866304"/>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54" name="Rectangle 38"/>
          <p:cNvSpPr>
            <a:spLocks/>
          </p:cNvSpPr>
          <p:nvPr/>
        </p:nvSpPr>
        <p:spPr bwMode="auto">
          <a:xfrm>
            <a:off x="2622606" y="1751335"/>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20</a:t>
            </a:r>
          </a:p>
        </p:txBody>
      </p:sp>
      <p:sp>
        <p:nvSpPr>
          <p:cNvPr id="188455" name="Line 39"/>
          <p:cNvSpPr>
            <a:spLocks noChangeShapeType="1"/>
          </p:cNvSpPr>
          <p:nvPr/>
        </p:nvSpPr>
        <p:spPr bwMode="auto">
          <a:xfrm flipH="1">
            <a:off x="2732484" y="2258095"/>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56" name="Rectangle 40"/>
          <p:cNvSpPr>
            <a:spLocks/>
          </p:cNvSpPr>
          <p:nvPr/>
        </p:nvSpPr>
        <p:spPr bwMode="auto">
          <a:xfrm>
            <a:off x="2622606" y="2143125"/>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10</a:t>
            </a:r>
          </a:p>
        </p:txBody>
      </p:sp>
      <p:sp>
        <p:nvSpPr>
          <p:cNvPr id="188457" name="Freeform 41"/>
          <p:cNvSpPr>
            <a:spLocks/>
          </p:cNvSpPr>
          <p:nvPr/>
        </p:nvSpPr>
        <p:spPr bwMode="auto">
          <a:xfrm>
            <a:off x="2809504" y="1321594"/>
            <a:ext cx="4662413" cy="1357313"/>
          </a:xfrm>
          <a:custGeom>
            <a:avLst/>
            <a:gdLst/>
            <a:ahLst/>
            <a:cxnLst>
              <a:cxn ang="0">
                <a:pos x="0" y="0"/>
              </a:cxn>
              <a:cxn ang="0">
                <a:pos x="0" y="21600"/>
              </a:cxn>
              <a:cxn ang="0">
                <a:pos x="21600" y="21600"/>
              </a:cxn>
            </a:cxnLst>
            <a:rect l="0" t="0" r="r" b="b"/>
            <a:pathLst>
              <a:path w="21600" h="21600">
                <a:moveTo>
                  <a:pt x="0" y="0"/>
                </a:moveTo>
                <a:lnTo>
                  <a:pt x="0" y="21600"/>
                </a:lnTo>
                <a:lnTo>
                  <a:pt x="21600" y="21600"/>
                </a:lnTo>
              </a:path>
            </a:pathLst>
          </a:cu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58" name="Freeform 42"/>
          <p:cNvSpPr>
            <a:spLocks/>
          </p:cNvSpPr>
          <p:nvPr/>
        </p:nvSpPr>
        <p:spPr bwMode="auto">
          <a:xfrm>
            <a:off x="3253756" y="1414240"/>
            <a:ext cx="4202534" cy="1252389"/>
          </a:xfrm>
          <a:custGeom>
            <a:avLst/>
            <a:gdLst/>
            <a:ahLst/>
            <a:cxnLst>
              <a:cxn ang="0">
                <a:pos x="0" y="21600"/>
              </a:cxn>
              <a:cxn ang="0">
                <a:pos x="1118" y="21025"/>
              </a:cxn>
              <a:cxn ang="0">
                <a:pos x="2073" y="20861"/>
              </a:cxn>
              <a:cxn ang="0">
                <a:pos x="2856" y="19711"/>
              </a:cxn>
              <a:cxn ang="0">
                <a:pos x="3639" y="19355"/>
              </a:cxn>
              <a:cxn ang="0">
                <a:pos x="3917" y="18780"/>
              </a:cxn>
              <a:cxn ang="0">
                <a:pos x="5092" y="18397"/>
              </a:cxn>
              <a:cxn ang="0">
                <a:pos x="5541" y="17083"/>
              </a:cxn>
              <a:cxn ang="0">
                <a:pos x="6381" y="16919"/>
              </a:cxn>
              <a:cxn ang="0">
                <a:pos x="6993" y="15605"/>
              </a:cxn>
              <a:cxn ang="0">
                <a:pos x="8119" y="15413"/>
              </a:cxn>
              <a:cxn ang="0">
                <a:pos x="8731" y="14099"/>
              </a:cxn>
              <a:cxn ang="0">
                <a:pos x="9792" y="13524"/>
              </a:cxn>
              <a:cxn ang="0">
                <a:pos x="10127" y="12976"/>
              </a:cxn>
              <a:cxn ang="0">
                <a:pos x="11024" y="12402"/>
              </a:cxn>
              <a:cxn ang="0">
                <a:pos x="11530" y="10704"/>
              </a:cxn>
              <a:cxn ang="0">
                <a:pos x="12705" y="9965"/>
              </a:cxn>
              <a:cxn ang="0">
                <a:pos x="13040" y="8651"/>
              </a:cxn>
              <a:cxn ang="0">
                <a:pos x="14158" y="8651"/>
              </a:cxn>
              <a:cxn ang="0">
                <a:pos x="14272" y="7529"/>
              </a:cxn>
              <a:cxn ang="0">
                <a:pos x="15447" y="7529"/>
              </a:cxn>
              <a:cxn ang="0">
                <a:pos x="16002" y="6023"/>
              </a:cxn>
              <a:cxn ang="0">
                <a:pos x="17014" y="5831"/>
              </a:cxn>
              <a:cxn ang="0">
                <a:pos x="17349" y="4900"/>
              </a:cxn>
              <a:cxn ang="0">
                <a:pos x="18075" y="4709"/>
              </a:cxn>
              <a:cxn ang="0">
                <a:pos x="18581" y="3203"/>
              </a:cxn>
              <a:cxn ang="0">
                <a:pos x="19136" y="2081"/>
              </a:cxn>
              <a:cxn ang="0">
                <a:pos x="19699" y="1697"/>
              </a:cxn>
              <a:cxn ang="0">
                <a:pos x="20147" y="767"/>
              </a:cxn>
              <a:cxn ang="0">
                <a:pos x="20368" y="0"/>
              </a:cxn>
              <a:cxn ang="0">
                <a:pos x="21600" y="0"/>
              </a:cxn>
            </a:cxnLst>
            <a:rect l="0" t="0" r="r" b="b"/>
            <a:pathLst>
              <a:path w="21600" h="21600">
                <a:moveTo>
                  <a:pt x="0" y="21600"/>
                </a:moveTo>
                <a:lnTo>
                  <a:pt x="1118" y="21025"/>
                </a:lnTo>
                <a:lnTo>
                  <a:pt x="2073" y="20861"/>
                </a:lnTo>
                <a:lnTo>
                  <a:pt x="2856" y="19711"/>
                </a:lnTo>
                <a:lnTo>
                  <a:pt x="3639" y="19355"/>
                </a:lnTo>
                <a:lnTo>
                  <a:pt x="3917" y="18780"/>
                </a:lnTo>
                <a:lnTo>
                  <a:pt x="5092" y="18397"/>
                </a:lnTo>
                <a:lnTo>
                  <a:pt x="5541" y="17083"/>
                </a:lnTo>
                <a:lnTo>
                  <a:pt x="6381" y="16919"/>
                </a:lnTo>
                <a:lnTo>
                  <a:pt x="6993" y="15605"/>
                </a:lnTo>
                <a:lnTo>
                  <a:pt x="8119" y="15413"/>
                </a:lnTo>
                <a:lnTo>
                  <a:pt x="8731" y="14099"/>
                </a:lnTo>
                <a:lnTo>
                  <a:pt x="9792" y="13524"/>
                </a:lnTo>
                <a:lnTo>
                  <a:pt x="10127" y="12976"/>
                </a:lnTo>
                <a:lnTo>
                  <a:pt x="11024" y="12402"/>
                </a:lnTo>
                <a:lnTo>
                  <a:pt x="11530" y="10704"/>
                </a:lnTo>
                <a:lnTo>
                  <a:pt x="12705" y="9965"/>
                </a:lnTo>
                <a:lnTo>
                  <a:pt x="13040" y="8651"/>
                </a:lnTo>
                <a:lnTo>
                  <a:pt x="14158" y="8651"/>
                </a:lnTo>
                <a:lnTo>
                  <a:pt x="14272" y="7529"/>
                </a:lnTo>
                <a:lnTo>
                  <a:pt x="15447" y="7529"/>
                </a:lnTo>
                <a:lnTo>
                  <a:pt x="16002" y="6023"/>
                </a:lnTo>
                <a:lnTo>
                  <a:pt x="17014" y="5831"/>
                </a:lnTo>
                <a:lnTo>
                  <a:pt x="17349" y="4900"/>
                </a:lnTo>
                <a:lnTo>
                  <a:pt x="18075" y="4709"/>
                </a:lnTo>
                <a:lnTo>
                  <a:pt x="18581" y="3203"/>
                </a:lnTo>
                <a:lnTo>
                  <a:pt x="19136" y="2081"/>
                </a:lnTo>
                <a:lnTo>
                  <a:pt x="19699" y="1697"/>
                </a:lnTo>
                <a:lnTo>
                  <a:pt x="20147" y="767"/>
                </a:lnTo>
                <a:lnTo>
                  <a:pt x="20368" y="0"/>
                </a:lnTo>
                <a:lnTo>
                  <a:pt x="21600" y="0"/>
                </a:lnTo>
              </a:path>
            </a:pathLst>
          </a:custGeom>
          <a:noFill/>
          <a:ln w="38100" cap="flat">
            <a:solidFill>
              <a:srgbClr val="00FFFF"/>
            </a:solidFill>
            <a:prstDash val="solid"/>
            <a:round/>
            <a:headEnd type="none" w="med" len="med"/>
            <a:tailEnd type="none" w="med" len="med"/>
          </a:ln>
        </p:spPr>
        <p:txBody>
          <a:bodyPr lIns="0" tIns="0" rIns="0" bIns="0"/>
          <a:lstStyle/>
          <a:p>
            <a:endParaRPr lang="en-US"/>
          </a:p>
        </p:txBody>
      </p:sp>
      <p:sp>
        <p:nvSpPr>
          <p:cNvPr id="188459" name="Freeform 43"/>
          <p:cNvSpPr>
            <a:spLocks/>
          </p:cNvSpPr>
          <p:nvPr/>
        </p:nvSpPr>
        <p:spPr bwMode="auto">
          <a:xfrm>
            <a:off x="2893219" y="1294805"/>
            <a:ext cx="4572000" cy="1381869"/>
          </a:xfrm>
          <a:custGeom>
            <a:avLst/>
            <a:gdLst/>
            <a:ahLst/>
            <a:cxnLst>
              <a:cxn ang="0">
                <a:pos x="0" y="21600"/>
              </a:cxn>
              <a:cxn ang="0">
                <a:pos x="1748" y="21600"/>
              </a:cxn>
              <a:cxn ang="0">
                <a:pos x="2775" y="20583"/>
              </a:cxn>
              <a:cxn ang="0">
                <a:pos x="3758" y="20583"/>
              </a:cxn>
              <a:cxn ang="0">
                <a:pos x="4118" y="19566"/>
              </a:cxn>
              <a:cxn ang="0">
                <a:pos x="4988" y="19219"/>
              </a:cxn>
              <a:cxn ang="0">
                <a:pos x="5243" y="18029"/>
              </a:cxn>
              <a:cxn ang="0">
                <a:pos x="6428" y="17682"/>
              </a:cxn>
              <a:cxn ang="0">
                <a:pos x="6893" y="16144"/>
              </a:cxn>
              <a:cxn ang="0">
                <a:pos x="7455" y="15822"/>
              </a:cxn>
              <a:cxn ang="0">
                <a:pos x="8025" y="14805"/>
              </a:cxn>
              <a:cxn ang="0">
                <a:pos x="8640" y="14111"/>
              </a:cxn>
              <a:cxn ang="0">
                <a:pos x="9360" y="13763"/>
              </a:cxn>
              <a:cxn ang="0">
                <a:pos x="9360" y="12747"/>
              </a:cxn>
              <a:cxn ang="0">
                <a:pos x="9773" y="11904"/>
              </a:cxn>
              <a:cxn ang="0">
                <a:pos x="10493" y="11904"/>
              </a:cxn>
              <a:cxn ang="0">
                <a:pos x="10748" y="10540"/>
              </a:cxn>
              <a:cxn ang="0">
                <a:pos x="11520" y="10044"/>
              </a:cxn>
              <a:cxn ang="0">
                <a:pos x="11880" y="9870"/>
              </a:cxn>
              <a:cxn ang="0">
                <a:pos x="12293" y="8159"/>
              </a:cxn>
              <a:cxn ang="0">
                <a:pos x="13065" y="8159"/>
              </a:cxn>
              <a:cxn ang="0">
                <a:pos x="13628" y="6473"/>
              </a:cxn>
              <a:cxn ang="0">
                <a:pos x="14400" y="5778"/>
              </a:cxn>
              <a:cxn ang="0">
                <a:pos x="14708" y="5605"/>
              </a:cxn>
              <a:cxn ang="0">
                <a:pos x="14865" y="4414"/>
              </a:cxn>
              <a:cxn ang="0">
                <a:pos x="15638" y="3397"/>
              </a:cxn>
              <a:cxn ang="0">
                <a:pos x="16200" y="2554"/>
              </a:cxn>
              <a:cxn ang="0">
                <a:pos x="16718" y="2381"/>
              </a:cxn>
              <a:cxn ang="0">
                <a:pos x="17588" y="2034"/>
              </a:cxn>
              <a:cxn ang="0">
                <a:pos x="18720" y="1364"/>
              </a:cxn>
              <a:cxn ang="0">
                <a:pos x="19133" y="670"/>
              </a:cxn>
              <a:cxn ang="0">
                <a:pos x="20160" y="521"/>
              </a:cxn>
              <a:cxn ang="0">
                <a:pos x="21600" y="0"/>
              </a:cxn>
            </a:cxnLst>
            <a:rect l="0" t="0" r="r" b="b"/>
            <a:pathLst>
              <a:path w="21600" h="21600">
                <a:moveTo>
                  <a:pt x="0" y="21600"/>
                </a:moveTo>
                <a:lnTo>
                  <a:pt x="1748" y="21600"/>
                </a:lnTo>
                <a:lnTo>
                  <a:pt x="2775" y="20583"/>
                </a:lnTo>
                <a:lnTo>
                  <a:pt x="3758" y="20583"/>
                </a:lnTo>
                <a:lnTo>
                  <a:pt x="4118" y="19566"/>
                </a:lnTo>
                <a:lnTo>
                  <a:pt x="4988" y="19219"/>
                </a:lnTo>
                <a:lnTo>
                  <a:pt x="5243" y="18029"/>
                </a:lnTo>
                <a:lnTo>
                  <a:pt x="6428" y="17682"/>
                </a:lnTo>
                <a:lnTo>
                  <a:pt x="6893" y="16144"/>
                </a:lnTo>
                <a:lnTo>
                  <a:pt x="7455" y="15822"/>
                </a:lnTo>
                <a:lnTo>
                  <a:pt x="8025" y="14805"/>
                </a:lnTo>
                <a:lnTo>
                  <a:pt x="8640" y="14111"/>
                </a:lnTo>
                <a:lnTo>
                  <a:pt x="9360" y="13763"/>
                </a:lnTo>
                <a:lnTo>
                  <a:pt x="9360" y="12747"/>
                </a:lnTo>
                <a:lnTo>
                  <a:pt x="9773" y="11904"/>
                </a:lnTo>
                <a:lnTo>
                  <a:pt x="10493" y="11904"/>
                </a:lnTo>
                <a:lnTo>
                  <a:pt x="10748" y="10540"/>
                </a:lnTo>
                <a:lnTo>
                  <a:pt x="11520" y="10044"/>
                </a:lnTo>
                <a:lnTo>
                  <a:pt x="11880" y="9870"/>
                </a:lnTo>
                <a:lnTo>
                  <a:pt x="12293" y="8159"/>
                </a:lnTo>
                <a:lnTo>
                  <a:pt x="13065" y="8159"/>
                </a:lnTo>
                <a:lnTo>
                  <a:pt x="13628" y="6473"/>
                </a:lnTo>
                <a:lnTo>
                  <a:pt x="14400" y="5778"/>
                </a:lnTo>
                <a:lnTo>
                  <a:pt x="14708" y="5605"/>
                </a:lnTo>
                <a:lnTo>
                  <a:pt x="14865" y="4414"/>
                </a:lnTo>
                <a:lnTo>
                  <a:pt x="15638" y="3397"/>
                </a:lnTo>
                <a:lnTo>
                  <a:pt x="16200" y="2554"/>
                </a:lnTo>
                <a:lnTo>
                  <a:pt x="16718" y="2381"/>
                </a:lnTo>
                <a:lnTo>
                  <a:pt x="17588" y="2034"/>
                </a:lnTo>
                <a:lnTo>
                  <a:pt x="18720" y="1364"/>
                </a:lnTo>
                <a:lnTo>
                  <a:pt x="19133" y="670"/>
                </a:lnTo>
                <a:lnTo>
                  <a:pt x="20160" y="521"/>
                </a:lnTo>
                <a:lnTo>
                  <a:pt x="21600" y="0"/>
                </a:lnTo>
              </a:path>
            </a:pathLst>
          </a:custGeom>
          <a:noFill/>
          <a:ln w="38100" cap="flat">
            <a:solidFill>
              <a:srgbClr val="00FF00"/>
            </a:solidFill>
            <a:prstDash val="solid"/>
            <a:round/>
            <a:headEnd type="none" w="med" len="med"/>
            <a:tailEnd type="none" w="med" len="med"/>
          </a:ln>
        </p:spPr>
        <p:txBody>
          <a:bodyPr lIns="0" tIns="0" rIns="0" bIns="0"/>
          <a:lstStyle/>
          <a:p>
            <a:endParaRPr lang="en-US"/>
          </a:p>
        </p:txBody>
      </p:sp>
      <p:sp>
        <p:nvSpPr>
          <p:cNvPr id="188460" name="Rectangle 44"/>
          <p:cNvSpPr>
            <a:spLocks/>
          </p:cNvSpPr>
          <p:nvPr/>
        </p:nvSpPr>
        <p:spPr bwMode="auto">
          <a:xfrm>
            <a:off x="0" y="1495723"/>
            <a:ext cx="2375297" cy="741164"/>
          </a:xfrm>
          <a:prstGeom prst="rect">
            <a:avLst/>
          </a:prstGeom>
          <a:noFill/>
          <a:ln w="9525" cap="flat">
            <a:noFill/>
            <a:miter lim="800000"/>
            <a:headEnd type="none" w="med" len="med"/>
            <a:tailEnd type="none" w="med" len="med"/>
          </a:ln>
        </p:spPr>
        <p:txBody>
          <a:bodyPr lIns="0" tIns="0" rIns="0" bIns="0" anchor="ctr"/>
          <a:lstStyle/>
          <a:p>
            <a:pPr algn="r"/>
            <a:r>
              <a:rPr lang="en-US" sz="1700" dirty="0">
                <a:latin typeface="Arial" charset="0"/>
                <a:cs typeface="Arial" charset="0"/>
                <a:sym typeface="Arial" charset="0"/>
              </a:rPr>
              <a:t>Doubling of</a:t>
            </a:r>
            <a:br>
              <a:rPr lang="en-US" sz="1700" dirty="0">
                <a:latin typeface="Arial" charset="0"/>
                <a:cs typeface="Arial" charset="0"/>
                <a:sym typeface="Arial" charset="0"/>
              </a:rPr>
            </a:br>
            <a:r>
              <a:rPr lang="en-US" sz="1700" dirty="0">
                <a:latin typeface="Arial" charset="0"/>
                <a:cs typeface="Arial" charset="0"/>
                <a:sym typeface="Arial" charset="0"/>
              </a:rPr>
              <a:t>serum </a:t>
            </a:r>
            <a:r>
              <a:rPr lang="en-US" sz="1700" dirty="0" err="1">
                <a:latin typeface="Arial" charset="0"/>
                <a:cs typeface="Arial" charset="0"/>
                <a:sym typeface="Arial" charset="0"/>
              </a:rPr>
              <a:t>creatinine</a:t>
            </a:r>
            <a:r>
              <a:rPr lang="en-US" sz="1700" dirty="0">
                <a:latin typeface="Arial" charset="0"/>
                <a:cs typeface="Arial" charset="0"/>
                <a:sym typeface="Arial" charset="0"/>
              </a:rPr>
              <a:t/>
            </a:r>
            <a:br>
              <a:rPr lang="en-US" sz="1700" dirty="0">
                <a:latin typeface="Arial" charset="0"/>
                <a:cs typeface="Arial" charset="0"/>
                <a:sym typeface="Arial" charset="0"/>
              </a:rPr>
            </a:br>
            <a:r>
              <a:rPr lang="en-US" sz="1700" dirty="0">
                <a:latin typeface="Arial" charset="0"/>
                <a:cs typeface="Arial" charset="0"/>
                <a:sym typeface="Arial" charset="0"/>
              </a:rPr>
              <a:t>(%)</a:t>
            </a:r>
          </a:p>
        </p:txBody>
      </p:sp>
      <p:sp>
        <p:nvSpPr>
          <p:cNvPr id="188461" name="Rectangle 45"/>
          <p:cNvSpPr>
            <a:spLocks/>
          </p:cNvSpPr>
          <p:nvPr/>
        </p:nvSpPr>
        <p:spPr bwMode="auto">
          <a:xfrm>
            <a:off x="7572375" y="1341685"/>
            <a:ext cx="851195"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err="1">
                <a:solidFill>
                  <a:srgbClr val="00FFFF"/>
                </a:solidFill>
                <a:latin typeface="Arial" charset="0"/>
                <a:cs typeface="Arial" charset="0"/>
                <a:sym typeface="Arial" charset="0"/>
              </a:rPr>
              <a:t>Losartan</a:t>
            </a:r>
            <a:endParaRPr lang="en-US" sz="1700" dirty="0">
              <a:solidFill>
                <a:srgbClr val="00FFFF"/>
              </a:solidFill>
              <a:latin typeface="Arial" charset="0"/>
              <a:cs typeface="Arial" charset="0"/>
              <a:sym typeface="Arial" charset="0"/>
            </a:endParaRPr>
          </a:p>
        </p:txBody>
      </p:sp>
      <p:sp>
        <p:nvSpPr>
          <p:cNvPr id="188462" name="Rectangle 46"/>
          <p:cNvSpPr>
            <a:spLocks/>
          </p:cNvSpPr>
          <p:nvPr/>
        </p:nvSpPr>
        <p:spPr bwMode="auto">
          <a:xfrm>
            <a:off x="7572375" y="1068214"/>
            <a:ext cx="790281"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a:solidFill>
                  <a:srgbClr val="00FF00"/>
                </a:solidFill>
                <a:latin typeface="Arial" charset="0"/>
                <a:cs typeface="Arial" charset="0"/>
                <a:sym typeface="Arial" charset="0"/>
              </a:rPr>
              <a:t>Placebo</a:t>
            </a:r>
          </a:p>
        </p:txBody>
      </p:sp>
      <p:sp>
        <p:nvSpPr>
          <p:cNvPr id="188463" name="Line 47"/>
          <p:cNvSpPr>
            <a:spLocks noChangeShapeType="1"/>
          </p:cNvSpPr>
          <p:nvPr/>
        </p:nvSpPr>
        <p:spPr bwMode="auto">
          <a:xfrm flipH="1">
            <a:off x="2732484" y="4742781"/>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64" name="Rectangle 48"/>
          <p:cNvSpPr>
            <a:spLocks/>
          </p:cNvSpPr>
          <p:nvPr/>
        </p:nvSpPr>
        <p:spPr bwMode="auto">
          <a:xfrm>
            <a:off x="2622606" y="4627811"/>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30</a:t>
            </a:r>
          </a:p>
        </p:txBody>
      </p:sp>
      <p:sp>
        <p:nvSpPr>
          <p:cNvPr id="188465" name="Line 49"/>
          <p:cNvSpPr>
            <a:spLocks noChangeShapeType="1"/>
          </p:cNvSpPr>
          <p:nvPr/>
        </p:nvSpPr>
        <p:spPr bwMode="auto">
          <a:xfrm flipH="1">
            <a:off x="2732484" y="5145732"/>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66" name="Rectangle 50"/>
          <p:cNvSpPr>
            <a:spLocks/>
          </p:cNvSpPr>
          <p:nvPr/>
        </p:nvSpPr>
        <p:spPr bwMode="auto">
          <a:xfrm>
            <a:off x="2622606" y="5031879"/>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20</a:t>
            </a:r>
          </a:p>
        </p:txBody>
      </p:sp>
      <p:sp>
        <p:nvSpPr>
          <p:cNvPr id="188467" name="Line 51"/>
          <p:cNvSpPr>
            <a:spLocks noChangeShapeType="1"/>
          </p:cNvSpPr>
          <p:nvPr/>
        </p:nvSpPr>
        <p:spPr bwMode="auto">
          <a:xfrm flipH="1">
            <a:off x="2732484" y="5538638"/>
            <a:ext cx="72554" cy="1117"/>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68" name="Rectangle 52"/>
          <p:cNvSpPr>
            <a:spLocks/>
          </p:cNvSpPr>
          <p:nvPr/>
        </p:nvSpPr>
        <p:spPr bwMode="auto">
          <a:xfrm>
            <a:off x="2622606" y="5423669"/>
            <a:ext cx="214802"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10</a:t>
            </a:r>
          </a:p>
        </p:txBody>
      </p:sp>
      <p:sp>
        <p:nvSpPr>
          <p:cNvPr id="188469" name="Freeform 53"/>
          <p:cNvSpPr>
            <a:spLocks/>
          </p:cNvSpPr>
          <p:nvPr/>
        </p:nvSpPr>
        <p:spPr bwMode="auto">
          <a:xfrm>
            <a:off x="2796109" y="4911328"/>
            <a:ext cx="4671342" cy="1034728"/>
          </a:xfrm>
          <a:custGeom>
            <a:avLst/>
            <a:gdLst/>
            <a:ahLst/>
            <a:cxnLst>
              <a:cxn ang="0">
                <a:pos x="21600" y="0"/>
              </a:cxn>
              <a:cxn ang="0">
                <a:pos x="20792" y="0"/>
              </a:cxn>
              <a:cxn ang="0">
                <a:pos x="20389" y="464"/>
              </a:cxn>
              <a:cxn ang="0">
                <a:pos x="20139" y="1160"/>
              </a:cxn>
              <a:cxn ang="0">
                <a:pos x="19486" y="1160"/>
              </a:cxn>
              <a:cxn ang="0">
                <a:pos x="19133" y="2286"/>
              </a:cxn>
              <a:cxn ang="0">
                <a:pos x="18531" y="2518"/>
              </a:cxn>
              <a:cxn ang="0">
                <a:pos x="18179" y="3412"/>
              </a:cxn>
              <a:cxn ang="0">
                <a:pos x="17723" y="3412"/>
              </a:cxn>
              <a:cxn ang="0">
                <a:pos x="17474" y="4771"/>
              </a:cxn>
              <a:cxn ang="0">
                <a:pos x="17019" y="5698"/>
              </a:cxn>
              <a:cxn ang="0">
                <a:pos x="16563" y="6162"/>
              </a:cxn>
              <a:cxn ang="0">
                <a:pos x="16013" y="6825"/>
              </a:cxn>
              <a:cxn ang="0">
                <a:pos x="15558" y="7520"/>
              </a:cxn>
              <a:cxn ang="0">
                <a:pos x="14956" y="8415"/>
              </a:cxn>
              <a:cxn ang="0">
                <a:pos x="13898" y="9342"/>
              </a:cxn>
              <a:cxn ang="0">
                <a:pos x="13392" y="10005"/>
              </a:cxn>
              <a:cxn ang="0">
                <a:pos x="12892" y="10933"/>
              </a:cxn>
              <a:cxn ang="0">
                <a:pos x="12334" y="11363"/>
              </a:cxn>
              <a:cxn ang="0">
                <a:pos x="11732" y="12059"/>
              </a:cxn>
              <a:cxn ang="0">
                <a:pos x="11483" y="12721"/>
              </a:cxn>
              <a:cxn ang="0">
                <a:pos x="10873" y="12953"/>
              </a:cxn>
              <a:cxn ang="0">
                <a:pos x="10374" y="13417"/>
              </a:cxn>
              <a:cxn ang="0">
                <a:pos x="10125" y="14312"/>
              </a:cxn>
              <a:cxn ang="0">
                <a:pos x="9214" y="15239"/>
              </a:cxn>
              <a:cxn ang="0">
                <a:pos x="8208" y="16134"/>
              </a:cxn>
              <a:cxn ang="0">
                <a:pos x="7503" y="17293"/>
              </a:cxn>
              <a:cxn ang="0">
                <a:pos x="6696" y="18188"/>
              </a:cxn>
              <a:cxn ang="0">
                <a:pos x="5793" y="19082"/>
              </a:cxn>
              <a:cxn ang="0">
                <a:pos x="4633" y="20242"/>
              </a:cxn>
              <a:cxn ang="0">
                <a:pos x="3928" y="20904"/>
              </a:cxn>
              <a:cxn ang="0">
                <a:pos x="3076" y="21368"/>
              </a:cxn>
              <a:cxn ang="0">
                <a:pos x="962" y="21600"/>
              </a:cxn>
              <a:cxn ang="0">
                <a:pos x="0" y="21600"/>
              </a:cxn>
            </a:cxnLst>
            <a:rect l="0" t="0" r="r" b="b"/>
            <a:pathLst>
              <a:path w="21600" h="21600">
                <a:moveTo>
                  <a:pt x="21600" y="0"/>
                </a:moveTo>
                <a:lnTo>
                  <a:pt x="20792" y="0"/>
                </a:lnTo>
                <a:lnTo>
                  <a:pt x="20389" y="464"/>
                </a:lnTo>
                <a:lnTo>
                  <a:pt x="20139" y="1160"/>
                </a:lnTo>
                <a:lnTo>
                  <a:pt x="19486" y="1160"/>
                </a:lnTo>
                <a:lnTo>
                  <a:pt x="19133" y="2286"/>
                </a:lnTo>
                <a:lnTo>
                  <a:pt x="18531" y="2518"/>
                </a:lnTo>
                <a:lnTo>
                  <a:pt x="18179" y="3412"/>
                </a:lnTo>
                <a:lnTo>
                  <a:pt x="17723" y="3412"/>
                </a:lnTo>
                <a:lnTo>
                  <a:pt x="17474" y="4771"/>
                </a:lnTo>
                <a:lnTo>
                  <a:pt x="17019" y="5698"/>
                </a:lnTo>
                <a:lnTo>
                  <a:pt x="16563" y="6162"/>
                </a:lnTo>
                <a:lnTo>
                  <a:pt x="16013" y="6825"/>
                </a:lnTo>
                <a:lnTo>
                  <a:pt x="15558" y="7520"/>
                </a:lnTo>
                <a:lnTo>
                  <a:pt x="14956" y="8415"/>
                </a:lnTo>
                <a:lnTo>
                  <a:pt x="13898" y="9342"/>
                </a:lnTo>
                <a:lnTo>
                  <a:pt x="13392" y="10005"/>
                </a:lnTo>
                <a:lnTo>
                  <a:pt x="12892" y="10933"/>
                </a:lnTo>
                <a:lnTo>
                  <a:pt x="12334" y="11363"/>
                </a:lnTo>
                <a:lnTo>
                  <a:pt x="11732" y="12059"/>
                </a:lnTo>
                <a:lnTo>
                  <a:pt x="11483" y="12721"/>
                </a:lnTo>
                <a:lnTo>
                  <a:pt x="10873" y="12953"/>
                </a:lnTo>
                <a:lnTo>
                  <a:pt x="10374" y="13417"/>
                </a:lnTo>
                <a:lnTo>
                  <a:pt x="10125" y="14312"/>
                </a:lnTo>
                <a:lnTo>
                  <a:pt x="9214" y="15239"/>
                </a:lnTo>
                <a:lnTo>
                  <a:pt x="8208" y="16134"/>
                </a:lnTo>
                <a:lnTo>
                  <a:pt x="7503" y="17293"/>
                </a:lnTo>
                <a:lnTo>
                  <a:pt x="6696" y="18188"/>
                </a:lnTo>
                <a:lnTo>
                  <a:pt x="5793" y="19082"/>
                </a:lnTo>
                <a:lnTo>
                  <a:pt x="4633" y="20242"/>
                </a:lnTo>
                <a:lnTo>
                  <a:pt x="3928" y="20904"/>
                </a:lnTo>
                <a:lnTo>
                  <a:pt x="3076" y="21368"/>
                </a:lnTo>
                <a:lnTo>
                  <a:pt x="962" y="21600"/>
                </a:lnTo>
                <a:lnTo>
                  <a:pt x="0" y="21600"/>
                </a:lnTo>
              </a:path>
            </a:pathLst>
          </a:custGeom>
          <a:noFill/>
          <a:ln w="38100" cap="flat">
            <a:solidFill>
              <a:srgbClr val="00FFFF"/>
            </a:solidFill>
            <a:prstDash val="solid"/>
            <a:round/>
            <a:headEnd type="none" w="med" len="med"/>
            <a:tailEnd type="none" w="med" len="med"/>
          </a:ln>
        </p:spPr>
        <p:txBody>
          <a:bodyPr lIns="0" tIns="0" rIns="0" bIns="0"/>
          <a:lstStyle/>
          <a:p>
            <a:endParaRPr lang="en-US"/>
          </a:p>
        </p:txBody>
      </p:sp>
      <p:sp>
        <p:nvSpPr>
          <p:cNvPr id="188470" name="Freeform 54"/>
          <p:cNvSpPr>
            <a:spLocks/>
          </p:cNvSpPr>
          <p:nvPr/>
        </p:nvSpPr>
        <p:spPr bwMode="auto">
          <a:xfrm>
            <a:off x="2807271" y="4563070"/>
            <a:ext cx="4652367" cy="1375172"/>
          </a:xfrm>
          <a:custGeom>
            <a:avLst/>
            <a:gdLst/>
            <a:ahLst/>
            <a:cxnLst>
              <a:cxn ang="0">
                <a:pos x="21600" y="0"/>
              </a:cxn>
              <a:cxn ang="0">
                <a:pos x="20589" y="0"/>
              </a:cxn>
              <a:cxn ang="0">
                <a:pos x="19984" y="1550"/>
              </a:cxn>
              <a:cxn ang="0">
                <a:pos x="19527" y="2575"/>
              </a:cxn>
              <a:cxn ang="0">
                <a:pos x="18516" y="3250"/>
              </a:cxn>
              <a:cxn ang="0">
                <a:pos x="17402" y="4450"/>
              </a:cxn>
              <a:cxn ang="0">
                <a:pos x="16694" y="5825"/>
              </a:cxn>
              <a:cxn ang="0">
                <a:pos x="16089" y="7025"/>
              </a:cxn>
              <a:cxn ang="0">
                <a:pos x="15079" y="8750"/>
              </a:cxn>
              <a:cxn ang="0">
                <a:pos x="14570" y="9250"/>
              </a:cxn>
              <a:cxn ang="0">
                <a:pos x="13861" y="9600"/>
              </a:cxn>
              <a:cxn ang="0">
                <a:pos x="13205" y="10800"/>
              </a:cxn>
              <a:cxn ang="0">
                <a:pos x="12851" y="10800"/>
              </a:cxn>
              <a:cxn ang="0">
                <a:pos x="12445" y="11825"/>
              </a:cxn>
              <a:cxn ang="0">
                <a:pos x="11789" y="12675"/>
              </a:cxn>
              <a:cxn ang="0">
                <a:pos x="10925" y="13550"/>
              </a:cxn>
              <a:cxn ang="0">
                <a:pos x="9966" y="14750"/>
              </a:cxn>
              <a:cxn ang="0">
                <a:pos x="9207" y="15600"/>
              </a:cxn>
              <a:cxn ang="0">
                <a:pos x="8956" y="16450"/>
              </a:cxn>
              <a:cxn ang="0">
                <a:pos x="8248" y="17325"/>
              </a:cxn>
              <a:cxn ang="0">
                <a:pos x="7333" y="18525"/>
              </a:cxn>
              <a:cxn ang="0">
                <a:pos x="5415" y="20225"/>
              </a:cxn>
              <a:cxn ang="0">
                <a:pos x="4301" y="20925"/>
              </a:cxn>
              <a:cxn ang="0">
                <a:pos x="2936" y="21600"/>
              </a:cxn>
              <a:cxn ang="0">
                <a:pos x="0" y="21600"/>
              </a:cxn>
            </a:cxnLst>
            <a:rect l="0" t="0" r="r" b="b"/>
            <a:pathLst>
              <a:path w="21600" h="21600">
                <a:moveTo>
                  <a:pt x="21600" y="0"/>
                </a:moveTo>
                <a:lnTo>
                  <a:pt x="20589" y="0"/>
                </a:lnTo>
                <a:lnTo>
                  <a:pt x="19984" y="1550"/>
                </a:lnTo>
                <a:lnTo>
                  <a:pt x="19527" y="2575"/>
                </a:lnTo>
                <a:lnTo>
                  <a:pt x="18516" y="3250"/>
                </a:lnTo>
                <a:lnTo>
                  <a:pt x="17402" y="4450"/>
                </a:lnTo>
                <a:lnTo>
                  <a:pt x="16694" y="5825"/>
                </a:lnTo>
                <a:lnTo>
                  <a:pt x="16089" y="7025"/>
                </a:lnTo>
                <a:lnTo>
                  <a:pt x="15079" y="8750"/>
                </a:lnTo>
                <a:lnTo>
                  <a:pt x="14570" y="9250"/>
                </a:lnTo>
                <a:lnTo>
                  <a:pt x="13861" y="9600"/>
                </a:lnTo>
                <a:lnTo>
                  <a:pt x="13205" y="10800"/>
                </a:lnTo>
                <a:lnTo>
                  <a:pt x="12851" y="10800"/>
                </a:lnTo>
                <a:lnTo>
                  <a:pt x="12445" y="11825"/>
                </a:lnTo>
                <a:lnTo>
                  <a:pt x="11789" y="12675"/>
                </a:lnTo>
                <a:lnTo>
                  <a:pt x="10925" y="13550"/>
                </a:lnTo>
                <a:lnTo>
                  <a:pt x="9966" y="14750"/>
                </a:lnTo>
                <a:lnTo>
                  <a:pt x="9207" y="15600"/>
                </a:lnTo>
                <a:lnTo>
                  <a:pt x="8956" y="16450"/>
                </a:lnTo>
                <a:lnTo>
                  <a:pt x="8248" y="17325"/>
                </a:lnTo>
                <a:lnTo>
                  <a:pt x="7333" y="18525"/>
                </a:lnTo>
                <a:lnTo>
                  <a:pt x="5415" y="20225"/>
                </a:lnTo>
                <a:lnTo>
                  <a:pt x="4301" y="20925"/>
                </a:lnTo>
                <a:lnTo>
                  <a:pt x="2936" y="21600"/>
                </a:lnTo>
                <a:lnTo>
                  <a:pt x="0" y="21600"/>
                </a:lnTo>
              </a:path>
            </a:pathLst>
          </a:custGeom>
          <a:noFill/>
          <a:ln w="38100" cap="flat">
            <a:solidFill>
              <a:srgbClr val="00FF00"/>
            </a:solidFill>
            <a:prstDash val="solid"/>
            <a:round/>
            <a:headEnd type="none" w="med" len="med"/>
            <a:tailEnd type="none" w="med" len="med"/>
          </a:ln>
        </p:spPr>
        <p:txBody>
          <a:bodyPr lIns="0" tIns="0" rIns="0" bIns="0"/>
          <a:lstStyle/>
          <a:p>
            <a:endParaRPr lang="en-US"/>
          </a:p>
        </p:txBody>
      </p:sp>
      <p:sp>
        <p:nvSpPr>
          <p:cNvPr id="188471" name="Freeform 55"/>
          <p:cNvSpPr>
            <a:spLocks/>
          </p:cNvSpPr>
          <p:nvPr/>
        </p:nvSpPr>
        <p:spPr bwMode="auto">
          <a:xfrm>
            <a:off x="2809504" y="4599905"/>
            <a:ext cx="4662413" cy="1357313"/>
          </a:xfrm>
          <a:custGeom>
            <a:avLst/>
            <a:gdLst/>
            <a:ahLst/>
            <a:cxnLst>
              <a:cxn ang="0">
                <a:pos x="0" y="0"/>
              </a:cxn>
              <a:cxn ang="0">
                <a:pos x="0" y="21600"/>
              </a:cxn>
              <a:cxn ang="0">
                <a:pos x="21600" y="21600"/>
              </a:cxn>
            </a:cxnLst>
            <a:rect l="0" t="0" r="r" b="b"/>
            <a:pathLst>
              <a:path w="21600" h="21600">
                <a:moveTo>
                  <a:pt x="0" y="0"/>
                </a:moveTo>
                <a:lnTo>
                  <a:pt x="0" y="21600"/>
                </a:lnTo>
                <a:lnTo>
                  <a:pt x="21600" y="21600"/>
                </a:lnTo>
              </a:path>
            </a:pathLst>
          </a:cu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72" name="Rectangle 56"/>
          <p:cNvSpPr>
            <a:spLocks/>
          </p:cNvSpPr>
          <p:nvPr/>
        </p:nvSpPr>
        <p:spPr bwMode="auto">
          <a:xfrm>
            <a:off x="359420" y="4775150"/>
            <a:ext cx="2015877" cy="741164"/>
          </a:xfrm>
          <a:prstGeom prst="rect">
            <a:avLst/>
          </a:prstGeom>
          <a:noFill/>
          <a:ln w="9525" cap="flat">
            <a:noFill/>
            <a:miter lim="800000"/>
            <a:headEnd type="none" w="med" len="med"/>
            <a:tailEnd type="none" w="med" len="med"/>
          </a:ln>
        </p:spPr>
        <p:txBody>
          <a:bodyPr lIns="0" tIns="0" rIns="0" bIns="0" anchor="ctr"/>
          <a:lstStyle/>
          <a:p>
            <a:pPr algn="r"/>
            <a:r>
              <a:rPr lang="en-US" sz="1700" dirty="0">
                <a:latin typeface="Arial" charset="0"/>
                <a:cs typeface="Arial" charset="0"/>
                <a:sym typeface="Arial" charset="0"/>
              </a:rPr>
              <a:t>End-stage</a:t>
            </a:r>
            <a:br>
              <a:rPr lang="en-US" sz="1700" dirty="0">
                <a:latin typeface="Arial" charset="0"/>
                <a:cs typeface="Arial" charset="0"/>
                <a:sym typeface="Arial" charset="0"/>
              </a:rPr>
            </a:br>
            <a:r>
              <a:rPr lang="en-US" sz="1700" dirty="0">
                <a:latin typeface="Arial" charset="0"/>
                <a:cs typeface="Arial" charset="0"/>
                <a:sym typeface="Arial" charset="0"/>
              </a:rPr>
              <a:t>renal disease</a:t>
            </a:r>
            <a:br>
              <a:rPr lang="en-US" sz="1700" dirty="0">
                <a:latin typeface="Arial" charset="0"/>
                <a:cs typeface="Arial" charset="0"/>
                <a:sym typeface="Arial" charset="0"/>
              </a:rPr>
            </a:br>
            <a:r>
              <a:rPr lang="en-US" sz="1700" dirty="0">
                <a:latin typeface="Arial" charset="0"/>
                <a:cs typeface="Arial" charset="0"/>
                <a:sym typeface="Arial" charset="0"/>
              </a:rPr>
              <a:t>(%)</a:t>
            </a:r>
          </a:p>
        </p:txBody>
      </p:sp>
      <p:sp>
        <p:nvSpPr>
          <p:cNvPr id="188473" name="Rectangle 57"/>
          <p:cNvSpPr>
            <a:spLocks/>
          </p:cNvSpPr>
          <p:nvPr/>
        </p:nvSpPr>
        <p:spPr bwMode="auto">
          <a:xfrm>
            <a:off x="7572375" y="4785196"/>
            <a:ext cx="851195"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err="1">
                <a:solidFill>
                  <a:srgbClr val="00FFFF"/>
                </a:solidFill>
                <a:latin typeface="Arial" charset="0"/>
                <a:cs typeface="Arial" charset="0"/>
                <a:sym typeface="Arial" charset="0"/>
              </a:rPr>
              <a:t>Losartan</a:t>
            </a:r>
            <a:endParaRPr lang="en-US" sz="1700" dirty="0">
              <a:solidFill>
                <a:srgbClr val="00FFFF"/>
              </a:solidFill>
              <a:latin typeface="Arial" charset="0"/>
              <a:cs typeface="Arial" charset="0"/>
              <a:sym typeface="Arial" charset="0"/>
            </a:endParaRPr>
          </a:p>
        </p:txBody>
      </p:sp>
      <p:sp>
        <p:nvSpPr>
          <p:cNvPr id="188474" name="Rectangle 58"/>
          <p:cNvSpPr>
            <a:spLocks/>
          </p:cNvSpPr>
          <p:nvPr/>
        </p:nvSpPr>
        <p:spPr bwMode="auto">
          <a:xfrm>
            <a:off x="7572375" y="4490517"/>
            <a:ext cx="790281" cy="261610"/>
          </a:xfrm>
          <a:prstGeom prst="rect">
            <a:avLst/>
          </a:prstGeom>
          <a:noFill/>
          <a:ln w="9525" cap="flat">
            <a:noFill/>
            <a:miter lim="800000"/>
            <a:headEnd type="none" w="med" len="med"/>
            <a:tailEnd type="none" w="med" len="med"/>
          </a:ln>
        </p:spPr>
        <p:txBody>
          <a:bodyPr wrap="none" lIns="0" tIns="0" rIns="0" bIns="0" anchor="ctr">
            <a:spAutoFit/>
          </a:bodyPr>
          <a:lstStyle/>
          <a:p>
            <a:r>
              <a:rPr lang="en-US" sz="1700" dirty="0">
                <a:solidFill>
                  <a:srgbClr val="00FF00"/>
                </a:solidFill>
                <a:latin typeface="Arial" charset="0"/>
                <a:cs typeface="Arial" charset="0"/>
                <a:sym typeface="Arial" charset="0"/>
              </a:rPr>
              <a:t>Placebo</a:t>
            </a:r>
          </a:p>
        </p:txBody>
      </p:sp>
      <p:sp>
        <p:nvSpPr>
          <p:cNvPr id="188475" name="Rectangle 59"/>
          <p:cNvSpPr>
            <a:spLocks/>
          </p:cNvSpPr>
          <p:nvPr/>
        </p:nvSpPr>
        <p:spPr bwMode="auto">
          <a:xfrm>
            <a:off x="2966889" y="4652367"/>
            <a:ext cx="718145" cy="461665"/>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Arial" charset="0"/>
                <a:cs typeface="Arial" charset="0"/>
                <a:sym typeface="Arial" charset="0"/>
              </a:rPr>
              <a:t>RR 28%</a:t>
            </a:r>
          </a:p>
          <a:p>
            <a:r>
              <a:rPr lang="en-US" sz="1500" dirty="0">
                <a:latin typeface="Arial" charset="0"/>
                <a:cs typeface="Arial" charset="0"/>
                <a:sym typeface="Arial" charset="0"/>
              </a:rPr>
              <a:t>p=0.002</a:t>
            </a:r>
          </a:p>
        </p:txBody>
      </p:sp>
      <p:sp>
        <p:nvSpPr>
          <p:cNvPr id="188476" name="Rectangle 60"/>
          <p:cNvSpPr>
            <a:spLocks/>
          </p:cNvSpPr>
          <p:nvPr/>
        </p:nvSpPr>
        <p:spPr bwMode="auto">
          <a:xfrm>
            <a:off x="2966889" y="1274713"/>
            <a:ext cx="718145" cy="461665"/>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Arial" charset="0"/>
                <a:cs typeface="Arial" charset="0"/>
                <a:sym typeface="Arial" charset="0"/>
              </a:rPr>
              <a:t>RR 25%</a:t>
            </a:r>
          </a:p>
          <a:p>
            <a:r>
              <a:rPr lang="en-US" sz="1500" dirty="0">
                <a:latin typeface="Arial" charset="0"/>
                <a:cs typeface="Arial" charset="0"/>
                <a:sym typeface="Arial" charset="0"/>
              </a:rPr>
              <a:t>p=0.006</a:t>
            </a:r>
          </a:p>
        </p:txBody>
      </p:sp>
      <p:sp>
        <p:nvSpPr>
          <p:cNvPr id="188477" name="Line 61"/>
          <p:cNvSpPr>
            <a:spLocks noChangeShapeType="1"/>
          </p:cNvSpPr>
          <p:nvPr/>
        </p:nvSpPr>
        <p:spPr bwMode="auto">
          <a:xfrm flipH="1">
            <a:off x="2732484" y="5963916"/>
            <a:ext cx="72554" cy="1116"/>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sp>
        <p:nvSpPr>
          <p:cNvPr id="188478" name="Rectangle 62"/>
          <p:cNvSpPr>
            <a:spLocks/>
          </p:cNvSpPr>
          <p:nvPr/>
        </p:nvSpPr>
        <p:spPr bwMode="auto">
          <a:xfrm>
            <a:off x="2730008" y="5853410"/>
            <a:ext cx="107401" cy="230832"/>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1500" dirty="0">
                <a:latin typeface="Arial" charset="0"/>
                <a:cs typeface="Arial" charset="0"/>
                <a:sym typeface="Arial" charset="0"/>
              </a:rPr>
              <a:t>0</a:t>
            </a:r>
          </a:p>
        </p:txBody>
      </p:sp>
      <p:sp>
        <p:nvSpPr>
          <p:cNvPr id="188479" name="Rectangle 63"/>
          <p:cNvSpPr>
            <a:spLocks/>
          </p:cNvSpPr>
          <p:nvPr/>
        </p:nvSpPr>
        <p:spPr bwMode="auto">
          <a:xfrm>
            <a:off x="4339828" y="3277195"/>
            <a:ext cx="400622" cy="261610"/>
          </a:xfrm>
          <a:prstGeom prst="rect">
            <a:avLst/>
          </a:prstGeom>
          <a:noFill/>
          <a:ln w="12700" cap="flat">
            <a:noFill/>
            <a:miter lim="800000"/>
            <a:headEnd type="none" w="med" len="med"/>
            <a:tailEnd type="none" w="med" len="med"/>
          </a:ln>
        </p:spPr>
        <p:txBody>
          <a:bodyPr wrap="none" lIns="0" tIns="0" rIns="0" bIns="0">
            <a:spAutoFit/>
          </a:bodyPr>
          <a:lstStyle/>
          <a:p>
            <a:r>
              <a:rPr lang="en-US" sz="1700" dirty="0">
                <a:latin typeface="Arial" charset="0"/>
                <a:cs typeface="Arial" charset="0"/>
                <a:sym typeface="Arial" charset="0"/>
              </a:rPr>
              <a:t>Text</a:t>
            </a:r>
          </a:p>
        </p:txBody>
      </p:sp>
    </p:spTree>
  </p:cSld>
  <p:clrMapOvr>
    <a:masterClrMapping/>
  </p:clrMapOvr>
  <p:transition>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E88A4E66-DBED-4C90-9362-98FDF633E434}" type="slidenum">
              <a:rPr lang="en-US" smtClean="0"/>
              <a:pPr>
                <a:defRPr/>
              </a:pPr>
              <a:t>48</a:t>
            </a:fld>
            <a:r>
              <a:rPr lang="en-US" smtClean="0"/>
              <a:t>	 Certified 		http://www.uonbi.ac.ke</a:t>
            </a:r>
            <a:endParaRPr lang="en-US"/>
          </a:p>
        </p:txBody>
      </p:sp>
      <p:pic>
        <p:nvPicPr>
          <p:cNvPr id="297988" name="Picture 5" descr="C:\Users\Mcligeyo\Pictures\DIANA 4\IMG_7397.JPG"/>
          <p:cNvPicPr>
            <a:picLocks noGrp="1" noChangeAspect="1" noChangeArrowheads="1"/>
          </p:cNvPicPr>
          <p:nvPr>
            <p:ph idx="1"/>
          </p:nvPr>
        </p:nvPicPr>
        <p:blipFill>
          <a:blip r:embed="rId2" cstate="print"/>
          <a:srcRect/>
          <a:stretch>
            <a:fillRect/>
          </a:stretch>
        </p:blipFill>
        <p:spPr>
          <a:xfrm>
            <a:off x="2849563" y="2674938"/>
            <a:ext cx="3451225" cy="3451225"/>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Grp="1" noChangeArrowheads="1"/>
          </p:cNvSpPr>
          <p:nvPr>
            <p:ph type="title"/>
          </p:nvPr>
        </p:nvSpPr>
        <p:spPr>
          <a:solidFill>
            <a:srgbClr val="92D050"/>
          </a:solidFill>
          <a:ln/>
        </p:spPr>
        <p:txBody>
          <a:bodyPr/>
          <a:lstStyle/>
          <a:p>
            <a:r>
              <a:rPr lang="en-US"/>
              <a:t>Combining ACEI + ARBs</a:t>
            </a:r>
          </a:p>
        </p:txBody>
      </p:sp>
      <p:sp>
        <p:nvSpPr>
          <p:cNvPr id="191490" name="Rectangle 2"/>
          <p:cNvSpPr>
            <a:spLocks noGrp="1" noChangeArrowheads="1"/>
          </p:cNvSpPr>
          <p:nvPr>
            <p:ph type="body" idx="1"/>
          </p:nvPr>
        </p:nvSpPr>
        <p:spPr>
          <a:ln/>
        </p:spPr>
        <p:txBody>
          <a:bodyPr/>
          <a:lstStyle/>
          <a:p>
            <a:pPr marL="214305" indent="-214305">
              <a:spcBef>
                <a:spcPct val="0"/>
              </a:spcBef>
            </a:pP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11D3FFC-5439-43ED-9BAA-9B6BEC4BE4D4}" type="slidenum">
              <a:rPr lang="en-US" smtClean="0"/>
              <a:pPr>
                <a:defRPr/>
              </a:pPr>
              <a:t>5</a:t>
            </a:fld>
            <a:r>
              <a:rPr lang="en-US" smtClean="0"/>
              <a:t>	 Certified 		http://www.uonbi.ac.ke</a:t>
            </a:r>
            <a:endParaRPr lang="en-US"/>
          </a:p>
        </p:txBody>
      </p:sp>
      <p:pic>
        <p:nvPicPr>
          <p:cNvPr id="418820" name="Picture 5" descr="C:\Users\Mcligeyo\Pictures\DIANA 6\20140727_111247.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p:cNvPicPr>
            <a:picLocks noChangeArrowheads="1"/>
          </p:cNvPicPr>
          <p:nvPr/>
        </p:nvPicPr>
        <p:blipFill>
          <a:blip r:embed="rId2" cstate="print"/>
          <a:srcRect l="10808" t="4816" r="16899" b="6987"/>
          <a:stretch>
            <a:fillRect/>
          </a:stretch>
        </p:blipFill>
        <p:spPr bwMode="auto">
          <a:xfrm>
            <a:off x="610568" y="-8930"/>
            <a:ext cx="7489775" cy="6854652"/>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rrowheads="1"/>
          </p:cNvPicPr>
          <p:nvPr/>
        </p:nvPicPr>
        <p:blipFill>
          <a:blip r:embed="rId2" cstate="print"/>
          <a:srcRect/>
          <a:stretch>
            <a:fillRect/>
          </a:stretch>
        </p:blipFill>
        <p:spPr bwMode="auto">
          <a:xfrm>
            <a:off x="0" y="482203"/>
            <a:ext cx="9144000" cy="6858000"/>
          </a:xfrm>
          <a:prstGeom prst="rect">
            <a:avLst/>
          </a:prstGeom>
          <a:noFill/>
          <a:ln w="9525" cap="flat">
            <a:noFill/>
            <a:miter lim="800000"/>
            <a:headEnd/>
            <a:tailEnd/>
          </a:ln>
        </p:spPr>
      </p:pic>
      <p:sp>
        <p:nvSpPr>
          <p:cNvPr id="193538" name="Rectangle 2"/>
          <p:cNvSpPr>
            <a:spLocks/>
          </p:cNvSpPr>
          <p:nvPr/>
        </p:nvSpPr>
        <p:spPr bwMode="auto">
          <a:xfrm>
            <a:off x="2966889" y="6402586"/>
            <a:ext cx="1637866" cy="315709"/>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1700" dirty="0">
                <a:latin typeface="Arial Bold" charset="0"/>
                <a:cs typeface="Arial Bold" charset="0"/>
                <a:sym typeface="Arial Bold" charset="0"/>
              </a:rPr>
              <a:t>2000, 321; 1440</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A74A27D-0894-46BB-A20F-2F0E08C0AA80}" type="slidenum">
              <a:rPr lang="en-US" smtClean="0"/>
              <a:pPr>
                <a:defRPr/>
              </a:pPr>
              <a:t>52</a:t>
            </a:fld>
            <a:r>
              <a:rPr lang="en-US" smtClean="0"/>
              <a:t>	 Certified 		http://www.uonbi.ac.ke</a:t>
            </a:r>
            <a:endParaRPr lang="en-US"/>
          </a:p>
        </p:txBody>
      </p:sp>
      <p:pic>
        <p:nvPicPr>
          <p:cNvPr id="95236" name="Picture 5" descr="C:\Users\Mcligeyo\Documents\Diana2\IMG_5488.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rrowheads="1"/>
          </p:cNvPicPr>
          <p:nvPr/>
        </p:nvPicPr>
        <p:blipFill>
          <a:blip r:embed="rId2" cstate="print"/>
          <a:srcRect/>
          <a:stretch>
            <a:fillRect/>
          </a:stretch>
        </p:blipFill>
        <p:spPr bwMode="auto">
          <a:xfrm>
            <a:off x="599406" y="682006"/>
            <a:ext cx="8233172" cy="5193729"/>
          </a:xfrm>
          <a:prstGeom prst="rect">
            <a:avLst/>
          </a:prstGeom>
          <a:noFill/>
          <a:ln w="9525" cap="flat">
            <a:noFill/>
            <a:miter lim="800000"/>
            <a:headEnd/>
            <a:tailEnd/>
          </a:ln>
        </p:spPr>
      </p:pic>
      <p:sp>
        <p:nvSpPr>
          <p:cNvPr id="194562" name="Rectangle 2"/>
          <p:cNvSpPr>
            <a:spLocks/>
          </p:cNvSpPr>
          <p:nvPr/>
        </p:nvSpPr>
        <p:spPr bwMode="auto">
          <a:xfrm>
            <a:off x="3207990" y="636240"/>
            <a:ext cx="1851066" cy="361876"/>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2000" dirty="0" err="1">
                <a:solidFill>
                  <a:srgbClr val="005A58"/>
                </a:solidFill>
                <a:latin typeface="Arial" charset="0"/>
                <a:cs typeface="Arial" charset="0"/>
                <a:sym typeface="Arial" charset="0"/>
              </a:rPr>
              <a:t>Lisinopril</a:t>
            </a:r>
            <a:r>
              <a:rPr lang="en-US" sz="2000" dirty="0">
                <a:solidFill>
                  <a:srgbClr val="005A58"/>
                </a:solidFill>
                <a:latin typeface="Arial" charset="0"/>
                <a:cs typeface="Arial" charset="0"/>
                <a:sym typeface="Arial" charset="0"/>
              </a:rPr>
              <a:t> 40 mg</a:t>
            </a:r>
          </a:p>
        </p:txBody>
      </p:sp>
      <p:sp>
        <p:nvSpPr>
          <p:cNvPr id="194563" name="Rectangle 3"/>
          <p:cNvSpPr>
            <a:spLocks/>
          </p:cNvSpPr>
          <p:nvPr/>
        </p:nvSpPr>
        <p:spPr bwMode="auto">
          <a:xfrm>
            <a:off x="3215805" y="985615"/>
            <a:ext cx="4476785" cy="361876"/>
          </a:xfrm>
          <a:prstGeom prst="rect">
            <a:avLst/>
          </a:prstGeom>
          <a:noFill/>
          <a:ln w="9525" cap="flat">
            <a:noFill/>
            <a:miter lim="800000"/>
            <a:headEnd type="none" w="med" len="med"/>
            <a:tailEnd type="none" w="med" len="med"/>
          </a:ln>
        </p:spPr>
        <p:txBody>
          <a:bodyPr wrap="none" lIns="26788" tIns="26788" rIns="26788" bIns="26788">
            <a:spAutoFit/>
          </a:bodyPr>
          <a:lstStyle/>
          <a:p>
            <a:r>
              <a:rPr lang="en-US" sz="2000" dirty="0" err="1">
                <a:solidFill>
                  <a:srgbClr val="005A58"/>
                </a:solidFill>
                <a:latin typeface="Arial" charset="0"/>
                <a:cs typeface="Arial" charset="0"/>
                <a:sym typeface="Arial" charset="0"/>
              </a:rPr>
              <a:t>Candersartan</a:t>
            </a:r>
            <a:r>
              <a:rPr lang="en-US" sz="2000" dirty="0">
                <a:solidFill>
                  <a:srgbClr val="005A58"/>
                </a:solidFill>
                <a:latin typeface="Arial" charset="0"/>
                <a:cs typeface="Arial" charset="0"/>
                <a:sym typeface="Arial" charset="0"/>
              </a:rPr>
              <a:t> 16 mg + </a:t>
            </a:r>
            <a:r>
              <a:rPr lang="en-US" sz="2000" dirty="0" err="1">
                <a:solidFill>
                  <a:srgbClr val="005A58"/>
                </a:solidFill>
                <a:latin typeface="Arial" charset="0"/>
                <a:cs typeface="Arial" charset="0"/>
                <a:sym typeface="Arial" charset="0"/>
              </a:rPr>
              <a:t>Lisinopril</a:t>
            </a:r>
            <a:r>
              <a:rPr lang="en-US" sz="2000" dirty="0">
                <a:solidFill>
                  <a:srgbClr val="005A58"/>
                </a:solidFill>
                <a:latin typeface="Arial" charset="0"/>
                <a:cs typeface="Arial" charset="0"/>
                <a:sym typeface="Arial" charset="0"/>
              </a:rPr>
              <a:t> 20 mg</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Grp="1" noChangeArrowheads="1"/>
          </p:cNvSpPr>
          <p:nvPr>
            <p:ph type="title"/>
          </p:nvPr>
        </p:nvSpPr>
        <p:spPr>
          <a:ln/>
        </p:spPr>
        <p:txBody>
          <a:bodyPr/>
          <a:lstStyle/>
          <a:p>
            <a:r>
              <a:rPr lang="en-US"/>
              <a:t>CALM II</a:t>
            </a:r>
          </a:p>
        </p:txBody>
      </p:sp>
      <p:pic>
        <p:nvPicPr>
          <p:cNvPr id="195586" name="Picture 2"/>
          <p:cNvPicPr>
            <a:picLocks noChangeArrowheads="1"/>
          </p:cNvPicPr>
          <p:nvPr/>
        </p:nvPicPr>
        <p:blipFill>
          <a:blip r:embed="rId2" cstate="print"/>
          <a:srcRect/>
          <a:stretch>
            <a:fillRect/>
          </a:stretch>
        </p:blipFill>
        <p:spPr bwMode="auto">
          <a:xfrm>
            <a:off x="455414" y="1597299"/>
            <a:ext cx="8233172" cy="4528467"/>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A0BFEBB5-B13C-4541-AF38-D1EDA635E16F}" type="slidenum">
              <a:rPr lang="en-US" smtClean="0"/>
              <a:pPr>
                <a:defRPr/>
              </a:pPr>
              <a:t>55</a:t>
            </a:fld>
            <a:r>
              <a:rPr lang="en-US" smtClean="0"/>
              <a:t>	 Certified 		http://www.uonbi.ac.ke</a:t>
            </a:r>
            <a:endParaRPr lang="en-US"/>
          </a:p>
        </p:txBody>
      </p:sp>
      <p:pic>
        <p:nvPicPr>
          <p:cNvPr id="45060" name="Picture 5" descr="C:\Users\Mcligeyo\Pictures\2016-02-12 PHOTOS iPHONE 2\PHOTOS iPHONE 2 397.JPG"/>
          <p:cNvPicPr>
            <a:picLocks noGrp="1" noChangeAspect="1" noChangeArrowheads="1"/>
          </p:cNvPicPr>
          <p:nvPr>
            <p:ph idx="1"/>
          </p:nvPr>
        </p:nvPicPr>
        <p:blipFill>
          <a:blip r:embed="rId2" cstate="print"/>
          <a:srcRect/>
          <a:stretch>
            <a:fillRect/>
          </a:stretch>
        </p:blipFill>
        <p:spPr>
          <a:xfrm>
            <a:off x="1524000" y="1600200"/>
            <a:ext cx="6096000" cy="4441825"/>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6F0CF3A7-CBCA-42CB-99D5-CE5C5AABD8D7}" type="slidenum">
              <a:rPr lang="en-US" smtClean="0"/>
              <a:pPr>
                <a:defRPr/>
              </a:pPr>
              <a:t>56</a:t>
            </a:fld>
            <a:r>
              <a:rPr lang="en-US" smtClean="0"/>
              <a:t>	 Certified 		http://www.uonbi.ac.ke</a:t>
            </a:r>
            <a:endParaRPr lang="en-US"/>
          </a:p>
        </p:txBody>
      </p:sp>
      <p:pic>
        <p:nvPicPr>
          <p:cNvPr id="250884" name="Picture 2" descr="C:\Users\Mcligeyo\Pictures\D[ANA 9\423.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196610"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pic>
        <p:nvPicPr>
          <p:cNvPr id="196611" name="Picture 3"/>
          <p:cNvPicPr>
            <a:picLocks noChangeArrowheads="1"/>
          </p:cNvPicPr>
          <p:nvPr/>
        </p:nvPicPr>
        <p:blipFill>
          <a:blip r:embed="rId2" cstate="print"/>
          <a:srcRect/>
          <a:stretch>
            <a:fillRect/>
          </a:stretch>
        </p:blipFill>
        <p:spPr bwMode="auto">
          <a:xfrm>
            <a:off x="0" y="1321594"/>
            <a:ext cx="9144000" cy="3991570"/>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p:cNvSpPr>
          <p:nvPr/>
        </p:nvSpPr>
        <p:spPr bwMode="auto">
          <a:xfrm>
            <a:off x="322585" y="381744"/>
            <a:ext cx="8657332" cy="401836"/>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1312617" algn="l"/>
                <a:tab pos="1973391" algn="l"/>
                <a:tab pos="2625235" algn="l"/>
                <a:tab pos="3286008" algn="l"/>
                <a:tab pos="3937852" algn="l"/>
                <a:tab pos="4598626" algn="l"/>
                <a:tab pos="5259399" algn="l"/>
                <a:tab pos="5911243" algn="l"/>
                <a:tab pos="6572016" algn="l"/>
                <a:tab pos="7223860" algn="l"/>
                <a:tab pos="7884634" algn="l"/>
                <a:tab pos="8357890" algn="l"/>
              </a:tabLst>
            </a:pPr>
            <a:r>
              <a:rPr lang="en-US" sz="1400" dirty="0">
                <a:latin typeface="Arial Bold" charset="0"/>
                <a:cs typeface="Arial Bold" charset="0"/>
                <a:sym typeface="Arial Bold" charset="0"/>
              </a:rPr>
              <a:t>Changes from Baseline in the Urinary Albumin-to-</a:t>
            </a:r>
            <a:r>
              <a:rPr lang="en-US" sz="1400" dirty="0" err="1">
                <a:latin typeface="Arial Bold" charset="0"/>
                <a:cs typeface="Arial Bold" charset="0"/>
                <a:sym typeface="Arial Bold" charset="0"/>
              </a:rPr>
              <a:t>Creatinine</a:t>
            </a:r>
            <a:r>
              <a:rPr lang="en-US" sz="1400" dirty="0">
                <a:latin typeface="Arial Bold" charset="0"/>
                <a:cs typeface="Arial Bold" charset="0"/>
                <a:sym typeface="Arial Bold" charset="0"/>
              </a:rPr>
              <a:t> Ratio, Urinary Albumin Excretion Rate, and Blood Pressure According to Study Group</a:t>
            </a:r>
          </a:p>
        </p:txBody>
      </p:sp>
      <p:pic>
        <p:nvPicPr>
          <p:cNvPr id="198658" name="Picture 2"/>
          <p:cNvPicPr>
            <a:picLocks noChangeArrowheads="1"/>
          </p:cNvPicPr>
          <p:nvPr/>
        </p:nvPicPr>
        <p:blipFill>
          <a:blip r:embed="rId3" cstate="print"/>
          <a:srcRect/>
          <a:stretch>
            <a:fillRect/>
          </a:stretch>
        </p:blipFill>
        <p:spPr bwMode="auto">
          <a:xfrm>
            <a:off x="6314406" y="6271990"/>
            <a:ext cx="2387575" cy="398487"/>
          </a:xfrm>
          <a:prstGeom prst="rect">
            <a:avLst/>
          </a:prstGeom>
          <a:noFill/>
          <a:ln w="12700" cap="rnd">
            <a:noFill/>
            <a:round/>
            <a:headEnd/>
            <a:tailEnd/>
          </a:ln>
        </p:spPr>
      </p:pic>
      <p:pic>
        <p:nvPicPr>
          <p:cNvPr id="198659" name="Picture 3"/>
          <p:cNvPicPr>
            <a:picLocks noChangeArrowheads="1"/>
          </p:cNvPicPr>
          <p:nvPr/>
        </p:nvPicPr>
        <p:blipFill>
          <a:blip r:embed="rId4" cstate="print"/>
          <a:srcRect/>
          <a:stretch>
            <a:fillRect/>
          </a:stretch>
        </p:blipFill>
        <p:spPr bwMode="auto">
          <a:xfrm>
            <a:off x="3417838" y="982266"/>
            <a:ext cx="2317254" cy="4896818"/>
          </a:xfrm>
          <a:prstGeom prst="rect">
            <a:avLst/>
          </a:prstGeom>
          <a:noFill/>
          <a:ln w="12700" cap="rnd">
            <a:noFill/>
            <a:round/>
            <a:headEnd/>
            <a:tailEnd/>
          </a:ln>
        </p:spPr>
      </p:pic>
      <p:sp>
        <p:nvSpPr>
          <p:cNvPr id="198660" name="Rectangle 4"/>
          <p:cNvSpPr>
            <a:spLocks/>
          </p:cNvSpPr>
          <p:nvPr/>
        </p:nvSpPr>
        <p:spPr bwMode="auto">
          <a:xfrm>
            <a:off x="3420070" y="5973961"/>
            <a:ext cx="4071938" cy="142875"/>
          </a:xfrm>
          <a:prstGeom prst="rect">
            <a:avLst/>
          </a:prstGeom>
          <a:noFill/>
          <a:ln w="9525" cap="flat">
            <a:noFill/>
            <a:miter lim="800000"/>
            <a:headEnd type="none" w="med" len="med"/>
            <a:tailEnd type="none" w="med" len="med"/>
          </a:ln>
        </p:spPr>
        <p:txBody>
          <a:bodyPr lIns="0" tIns="0" rIns="0" bIns="0"/>
          <a:lstStyle/>
          <a:p>
            <a:pPr>
              <a:lnSpc>
                <a:spcPct val="97000"/>
              </a:lnSpc>
              <a:tabLst>
                <a:tab pos="660773" algn="l"/>
                <a:tab pos="1312617" algn="l"/>
                <a:tab pos="1973391" algn="l"/>
                <a:tab pos="2625235" algn="l"/>
                <a:tab pos="3286008" algn="l"/>
                <a:tab pos="3857488" algn="l"/>
              </a:tabLst>
            </a:pPr>
            <a:r>
              <a:rPr lang="en-US" sz="1000" dirty="0" err="1">
                <a:latin typeface="Arial Bold" charset="0"/>
                <a:cs typeface="Arial Bold" charset="0"/>
                <a:sym typeface="Arial Bold" charset="0"/>
              </a:rPr>
              <a:t>Parving</a:t>
            </a:r>
            <a:r>
              <a:rPr lang="en-US" sz="1000" dirty="0">
                <a:latin typeface="Arial Bold" charset="0"/>
                <a:cs typeface="Arial Bold" charset="0"/>
                <a:sym typeface="Arial Bold" charset="0"/>
              </a:rPr>
              <a:t> HH et al. N </a:t>
            </a:r>
            <a:r>
              <a:rPr lang="en-US" sz="1000" dirty="0" err="1">
                <a:latin typeface="Arial Bold" charset="0"/>
                <a:cs typeface="Arial Bold" charset="0"/>
                <a:sym typeface="Arial Bold" charset="0"/>
              </a:rPr>
              <a:t>Engl</a:t>
            </a:r>
            <a:r>
              <a:rPr lang="en-US" sz="1000" dirty="0">
                <a:latin typeface="Arial Bold" charset="0"/>
                <a:cs typeface="Arial Bold" charset="0"/>
                <a:sym typeface="Arial Bold" charset="0"/>
              </a:rPr>
              <a:t> J Med 2008;358:2433-2446</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p:cNvSpPr>
            <a:spLocks/>
          </p:cNvSpPr>
          <p:nvPr/>
        </p:nvSpPr>
        <p:spPr bwMode="auto">
          <a:xfrm>
            <a:off x="670843" y="718840"/>
            <a:ext cx="7968630" cy="366117"/>
          </a:xfrm>
          <a:prstGeom prst="rect">
            <a:avLst/>
          </a:prstGeom>
          <a:noFill/>
          <a:ln w="9525"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9399" algn="l"/>
                <a:tab pos="5911243" algn="l"/>
                <a:tab pos="6572016" algn="l"/>
                <a:tab pos="7223860" algn="l"/>
                <a:tab pos="7714976" algn="l"/>
              </a:tabLst>
            </a:pPr>
            <a:r>
              <a:rPr lang="en-US" sz="2500" dirty="0">
                <a:latin typeface="Arial Bold" charset="0"/>
                <a:cs typeface="Arial Bold" charset="0"/>
                <a:sym typeface="Arial Bold" charset="0"/>
              </a:rPr>
              <a:t>Conclusion</a:t>
            </a:r>
          </a:p>
        </p:txBody>
      </p:sp>
      <p:sp>
        <p:nvSpPr>
          <p:cNvPr id="200706" name="Rectangle 2"/>
          <p:cNvSpPr>
            <a:spLocks noGrp="1" noChangeArrowheads="1"/>
          </p:cNvSpPr>
          <p:nvPr>
            <p:ph type="body" idx="1"/>
          </p:nvPr>
        </p:nvSpPr>
        <p:spPr>
          <a:xfrm>
            <a:off x="671959" y="1401961"/>
            <a:ext cx="7813477" cy="4027289"/>
          </a:xfrm>
          <a:ln/>
        </p:spPr>
        <p:txBody>
          <a:bodyPr lIns="0" tIns="0" rIns="0" bIns="0"/>
          <a:lstStyle/>
          <a:p>
            <a:pPr marL="303599" indent="-227699" algn="just">
              <a:lnSpc>
                <a:spcPct val="92000"/>
              </a:lnSpc>
              <a:spcBef>
                <a:spcPct val="0"/>
              </a:spcBef>
              <a:tabLst>
                <a:tab pos="660773" algn="l"/>
                <a:tab pos="1312617" algn="l"/>
                <a:tab pos="1973391" algn="l"/>
                <a:tab pos="2625235" algn="l"/>
                <a:tab pos="3286008" algn="l"/>
                <a:tab pos="3937852" algn="l"/>
                <a:tab pos="4598626" algn="l"/>
                <a:tab pos="5259399" algn="l"/>
                <a:tab pos="5911243" algn="l"/>
                <a:tab pos="6572016" algn="l"/>
                <a:tab pos="7223860" algn="l"/>
                <a:tab pos="7714976" algn="l"/>
              </a:tabLst>
            </a:pPr>
            <a:r>
              <a:rPr lang="en-US" sz="3400" dirty="0" err="1"/>
              <a:t>Aliskiren</a:t>
            </a:r>
            <a:r>
              <a:rPr lang="en-US" sz="3400" dirty="0"/>
              <a:t> may have </a:t>
            </a:r>
            <a:r>
              <a:rPr lang="en-US" sz="3400" dirty="0" err="1"/>
              <a:t>renoprotective</a:t>
            </a:r>
            <a:r>
              <a:rPr lang="en-US" sz="3400" dirty="0"/>
              <a:t> effects that are independent of its blood-pressure−lowering effect in patients with hypertension, type 2 diabetes, and nephropathy who are receiving the recommended </a:t>
            </a:r>
            <a:r>
              <a:rPr lang="en-US" sz="3400" dirty="0" err="1"/>
              <a:t>renoprotective</a:t>
            </a:r>
            <a:r>
              <a:rPr lang="en-US" sz="3400" dirty="0"/>
              <a:t> treatment</a:t>
            </a:r>
          </a:p>
        </p:txBody>
      </p:sp>
      <p:pic>
        <p:nvPicPr>
          <p:cNvPr id="200707" name="Picture 3"/>
          <p:cNvPicPr>
            <a:picLocks noChangeArrowheads="1"/>
          </p:cNvPicPr>
          <p:nvPr/>
        </p:nvPicPr>
        <p:blipFill>
          <a:blip r:embed="rId2" cstate="print"/>
          <a:srcRect/>
          <a:stretch>
            <a:fillRect/>
          </a:stretch>
        </p:blipFill>
        <p:spPr bwMode="auto">
          <a:xfrm>
            <a:off x="6314406" y="6271990"/>
            <a:ext cx="2387575" cy="398487"/>
          </a:xfrm>
          <a:prstGeom prst="rect">
            <a:avLst/>
          </a:prstGeom>
          <a:noFill/>
          <a:ln w="12700" cap="rnd">
            <a:noFill/>
            <a:round/>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2"/>
          <p:cNvSpPr>
            <a:spLocks noGrp="1"/>
          </p:cNvSpPr>
          <p:nvPr>
            <p:ph type="title"/>
          </p:nvPr>
        </p:nvSpPr>
        <p:spPr>
          <a:xfrm>
            <a:off x="1371600" y="304800"/>
            <a:ext cx="6400800" cy="1252538"/>
          </a:xfrm>
        </p:spPr>
        <p:txBody>
          <a:bodyPr/>
          <a:lstStyle/>
          <a:p>
            <a:r>
              <a:rPr lang="en-US" sz="3200" b="1" smtClean="0"/>
              <a:t>Prof Adu Dwamoa, Dr. Ahmed Twahir, Prof. McLigeyo</a:t>
            </a:r>
            <a:endParaRPr lang="en-US" sz="3200"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D124125D-FD19-4BE0-9431-A579CE9C800D}" type="slidenum">
              <a:rPr lang="en-US" smtClean="0"/>
              <a:pPr>
                <a:defRPr/>
              </a:pPr>
              <a:t>6</a:t>
            </a:fld>
            <a:r>
              <a:rPr lang="en-US" smtClean="0"/>
              <a:t>	 Certified 		http://www.uonbi.ac.ke</a:t>
            </a:r>
            <a:endParaRPr lang="en-US"/>
          </a:p>
        </p:txBody>
      </p:sp>
      <p:graphicFrame>
        <p:nvGraphicFramePr>
          <p:cNvPr id="1026" name="Object 3"/>
          <p:cNvGraphicFramePr>
            <a:graphicFrameLocks noChangeAspect="1"/>
          </p:cNvGraphicFramePr>
          <p:nvPr>
            <p:ph idx="1"/>
          </p:nvPr>
        </p:nvGraphicFramePr>
        <p:xfrm>
          <a:off x="1839913" y="2674938"/>
          <a:ext cx="5472112" cy="3451225"/>
        </p:xfrm>
        <a:graphic>
          <a:graphicData uri="http://schemas.openxmlformats.org/presentationml/2006/ole">
            <p:oleObj spid="_x0000_s1026" name="Bitmap Image" r:id="rId3" imgW="9000000" imgH="5676190" progId="PBrush">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
          <p:cNvSpPr>
            <a:spLocks noGrp="1" noChangeArrowheads="1"/>
          </p:cNvSpPr>
          <p:nvPr>
            <p:ph type="title"/>
          </p:nvPr>
        </p:nvSpPr>
        <p:spPr>
          <a:xfrm>
            <a:off x="-10046" y="-17859"/>
            <a:ext cx="9151814" cy="937617"/>
          </a:xfrm>
          <a:ln/>
        </p:spPr>
        <p:txBody>
          <a:bodyPr lIns="0" tIns="0" rIns="0" bIns="0" anchor="b"/>
          <a:lstStyle/>
          <a:p>
            <a:r>
              <a:rPr lang="en-US" sz="2400" dirty="0" err="1"/>
              <a:t>Aliskiren</a:t>
            </a:r>
            <a:r>
              <a:rPr lang="en-US" sz="2400" dirty="0"/>
              <a:t> Neutralizes the Rise in </a:t>
            </a:r>
            <a:r>
              <a:rPr lang="en-US" sz="4100" dirty="0"/>
              <a:t/>
            </a:r>
            <a:br>
              <a:rPr lang="en-US" sz="4100" dirty="0"/>
            </a:br>
            <a:r>
              <a:rPr lang="en-US" sz="2400" dirty="0"/>
              <a:t>PRA Induced by an ARB</a:t>
            </a:r>
          </a:p>
        </p:txBody>
      </p:sp>
      <p:sp>
        <p:nvSpPr>
          <p:cNvPr id="201730" name="Rectangle 2"/>
          <p:cNvSpPr>
            <a:spLocks/>
          </p:cNvSpPr>
          <p:nvPr/>
        </p:nvSpPr>
        <p:spPr bwMode="auto">
          <a:xfrm>
            <a:off x="1148582" y="5795367"/>
            <a:ext cx="3344665" cy="396165"/>
          </a:xfrm>
          <a:prstGeom prst="rect">
            <a:avLst/>
          </a:prstGeom>
          <a:noFill/>
          <a:ln w="19050" cap="flat">
            <a:noFill/>
            <a:miter lim="800000"/>
            <a:headEnd type="none" w="med" len="med"/>
            <a:tailEnd type="none" w="med" len="med"/>
          </a:ln>
        </p:spPr>
        <p:txBody>
          <a:bodyPr wrap="none" lIns="17859" tIns="17859" rIns="17859" bIns="17859">
            <a:spAutoFit/>
          </a:bodyPr>
          <a:lstStyle/>
          <a:p>
            <a:pPr>
              <a:lnSpc>
                <a:spcPct val="90000"/>
              </a:lnSpc>
            </a:pPr>
            <a:r>
              <a:rPr lang="en-US" sz="1300" dirty="0">
                <a:latin typeface="Arial" charset="0"/>
                <a:cs typeface="Arial" charset="0"/>
                <a:sym typeface="Arial" charset="0"/>
              </a:rPr>
              <a:t>*p&lt;0.001, **p&lt;0.0001 </a:t>
            </a:r>
            <a:r>
              <a:rPr lang="en-US" sz="1300" dirty="0" err="1">
                <a:latin typeface="Arial" charset="0"/>
                <a:cs typeface="Arial" charset="0"/>
                <a:sym typeface="Arial" charset="0"/>
              </a:rPr>
              <a:t>vs</a:t>
            </a:r>
            <a:r>
              <a:rPr lang="en-US" sz="1300" dirty="0">
                <a:latin typeface="Arial" charset="0"/>
                <a:cs typeface="Arial" charset="0"/>
                <a:sym typeface="Arial" charset="0"/>
              </a:rPr>
              <a:t> placebo</a:t>
            </a:r>
          </a:p>
          <a:p>
            <a:pPr>
              <a:lnSpc>
                <a:spcPct val="90000"/>
              </a:lnSpc>
            </a:pPr>
            <a:r>
              <a:rPr lang="en-US" sz="1300" baseline="30000" dirty="0">
                <a:latin typeface="Arial Unicode MS" charset="0"/>
                <a:cs typeface="Arial Unicode MS" charset="0"/>
                <a:sym typeface="Arial Unicode MS" charset="0"/>
              </a:rPr>
              <a:t>‡</a:t>
            </a:r>
            <a:r>
              <a:rPr lang="en-US" sz="1300" dirty="0">
                <a:latin typeface="Arial Unicode MS" charset="0"/>
                <a:cs typeface="Arial Unicode MS" charset="0"/>
                <a:sym typeface="Arial Unicode MS" charset="0"/>
              </a:rPr>
              <a:t>p&lt;0.0001 </a:t>
            </a:r>
            <a:r>
              <a:rPr lang="en-US" sz="1300" dirty="0" err="1">
                <a:latin typeface="Arial Unicode MS" charset="0"/>
                <a:cs typeface="Arial Unicode MS" charset="0"/>
                <a:sym typeface="Arial Unicode MS" charset="0"/>
              </a:rPr>
              <a:t>vs</a:t>
            </a:r>
            <a:r>
              <a:rPr lang="en-US" sz="1300" dirty="0">
                <a:latin typeface="Arial Unicode MS" charset="0"/>
                <a:cs typeface="Arial Unicode MS" charset="0"/>
                <a:sym typeface="Arial Unicode MS" charset="0"/>
              </a:rPr>
              <a:t> </a:t>
            </a:r>
            <a:r>
              <a:rPr lang="en-US" sz="1300" dirty="0" err="1">
                <a:latin typeface="Arial Unicode MS" charset="0"/>
                <a:cs typeface="Arial Unicode MS" charset="0"/>
                <a:sym typeface="Arial Unicode MS" charset="0"/>
              </a:rPr>
              <a:t>aliskiren</a:t>
            </a:r>
            <a:r>
              <a:rPr lang="en-US" sz="1300" dirty="0">
                <a:latin typeface="Arial Unicode MS" charset="0"/>
                <a:cs typeface="Arial Unicode MS" charset="0"/>
                <a:sym typeface="Arial Unicode MS" charset="0"/>
              </a:rPr>
              <a:t>/</a:t>
            </a:r>
            <a:r>
              <a:rPr lang="en-US" sz="1300" dirty="0" err="1">
                <a:latin typeface="Arial Unicode MS" charset="0"/>
                <a:cs typeface="Arial Unicode MS" charset="0"/>
                <a:sym typeface="Arial Unicode MS" charset="0"/>
              </a:rPr>
              <a:t>valsartan</a:t>
            </a:r>
            <a:r>
              <a:rPr lang="en-US" sz="1300" dirty="0">
                <a:latin typeface="Arial Unicode MS" charset="0"/>
                <a:cs typeface="Arial Unicode MS" charset="0"/>
                <a:sym typeface="Arial Unicode MS" charset="0"/>
              </a:rPr>
              <a:t> combination</a:t>
            </a:r>
          </a:p>
        </p:txBody>
      </p:sp>
      <p:sp>
        <p:nvSpPr>
          <p:cNvPr id="201731" name="Rectangle 3"/>
          <p:cNvSpPr>
            <a:spLocks/>
          </p:cNvSpPr>
          <p:nvPr/>
        </p:nvSpPr>
        <p:spPr bwMode="auto">
          <a:xfrm>
            <a:off x="1645295" y="6639223"/>
            <a:ext cx="2316340" cy="169277"/>
          </a:xfrm>
          <a:prstGeom prst="rect">
            <a:avLst/>
          </a:prstGeom>
          <a:noFill/>
          <a:ln w="19050" cap="flat">
            <a:noFill/>
            <a:miter lim="800000"/>
            <a:headEnd type="none" w="med" len="med"/>
            <a:tailEnd type="none" w="med" len="med"/>
          </a:ln>
        </p:spPr>
        <p:txBody>
          <a:bodyPr wrap="none" lIns="0" tIns="0" rIns="0" bIns="0" anchor="b">
            <a:spAutoFit/>
          </a:bodyPr>
          <a:lstStyle/>
          <a:p>
            <a:r>
              <a:rPr lang="en-US" sz="1100" dirty="0" err="1">
                <a:latin typeface="Arial" charset="0"/>
                <a:cs typeface="Arial" charset="0"/>
                <a:sym typeface="Arial" charset="0"/>
              </a:rPr>
              <a:t>Yarows</a:t>
            </a:r>
            <a:r>
              <a:rPr lang="en-US" sz="1100" dirty="0">
                <a:latin typeface="Arial" charset="0"/>
                <a:cs typeface="Arial" charset="0"/>
                <a:sym typeface="Arial" charset="0"/>
              </a:rPr>
              <a:t> SA, </a:t>
            </a:r>
            <a:r>
              <a:rPr lang="en-US" sz="1100" dirty="0">
                <a:latin typeface="Arial Italic" charset="0"/>
                <a:cs typeface="Arial Italic" charset="0"/>
                <a:sym typeface="Arial Italic" charset="0"/>
              </a:rPr>
              <a:t>et al.</a:t>
            </a:r>
            <a:r>
              <a:rPr lang="en-US" sz="1100" dirty="0">
                <a:latin typeface="Arial" charset="0"/>
                <a:cs typeface="Arial" charset="0"/>
                <a:sym typeface="Arial" charset="0"/>
              </a:rPr>
              <a:t> 2007 (Study 2327).</a:t>
            </a:r>
          </a:p>
        </p:txBody>
      </p:sp>
      <p:sp>
        <p:nvSpPr>
          <p:cNvPr id="201732" name="Line 4"/>
          <p:cNvSpPr>
            <a:spLocks noChangeShapeType="1"/>
          </p:cNvSpPr>
          <p:nvPr/>
        </p:nvSpPr>
        <p:spPr bwMode="auto">
          <a:xfrm>
            <a:off x="1482328" y="2906613"/>
            <a:ext cx="6403703" cy="1117"/>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1733" name="Line 5"/>
          <p:cNvSpPr>
            <a:spLocks noChangeShapeType="1"/>
          </p:cNvSpPr>
          <p:nvPr/>
        </p:nvSpPr>
        <p:spPr bwMode="auto">
          <a:xfrm>
            <a:off x="1482328" y="3571875"/>
            <a:ext cx="6403703" cy="1117"/>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1734" name="Line 6"/>
          <p:cNvSpPr>
            <a:spLocks noChangeShapeType="1"/>
          </p:cNvSpPr>
          <p:nvPr/>
        </p:nvSpPr>
        <p:spPr bwMode="auto">
          <a:xfrm>
            <a:off x="1482328" y="2244701"/>
            <a:ext cx="6403703" cy="1116"/>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1735" name="Line 7"/>
          <p:cNvSpPr>
            <a:spLocks noChangeShapeType="1"/>
          </p:cNvSpPr>
          <p:nvPr/>
        </p:nvSpPr>
        <p:spPr bwMode="auto">
          <a:xfrm>
            <a:off x="1482328" y="4895701"/>
            <a:ext cx="6403703" cy="1117"/>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1736" name="Rectangle 8"/>
          <p:cNvSpPr>
            <a:spLocks/>
          </p:cNvSpPr>
          <p:nvPr/>
        </p:nvSpPr>
        <p:spPr bwMode="auto">
          <a:xfrm>
            <a:off x="667494" y="1578322"/>
            <a:ext cx="5934381" cy="261610"/>
          </a:xfrm>
          <a:prstGeom prst="rect">
            <a:avLst/>
          </a:prstGeom>
          <a:noFill/>
          <a:ln w="19050" cap="flat">
            <a:noFill/>
            <a:miter lim="800000"/>
            <a:headEnd type="none" w="med" len="med"/>
            <a:tailEnd type="none" w="med" len="med"/>
          </a:ln>
          <a:effectLst>
            <a:outerShdw dist="38099" dir="2700000" algn="ctr" rotWithShape="0">
              <a:srgbClr val="000000">
                <a:alpha val="75000"/>
              </a:srgbClr>
            </a:outerShdw>
          </a:effectLst>
        </p:spPr>
        <p:txBody>
          <a:bodyPr wrap="none" lIns="0" tIns="0" rIns="0" bIns="0" anchor="b">
            <a:spAutoFit/>
          </a:bodyPr>
          <a:lstStyle/>
          <a:p>
            <a:pPr>
              <a:spcBef>
                <a:spcPts val="2303"/>
              </a:spcBef>
            </a:pPr>
            <a:r>
              <a:rPr lang="en-US" sz="1700" dirty="0">
                <a:solidFill>
                  <a:srgbClr val="FFFF99"/>
                </a:solidFill>
                <a:effectLst>
                  <a:outerShdw blurRad="38100" dist="38100" dir="2700000" algn="tl">
                    <a:srgbClr val="000000"/>
                  </a:outerShdw>
                </a:effectLst>
                <a:latin typeface="Arial" charset="0"/>
                <a:cs typeface="Arial" charset="0"/>
                <a:sym typeface="Arial" charset="0"/>
              </a:rPr>
              <a:t>Geometric mean change from baseline in PRA at Week 8 (%)</a:t>
            </a:r>
          </a:p>
        </p:txBody>
      </p:sp>
      <p:sp>
        <p:nvSpPr>
          <p:cNvPr id="201737" name="Rectangle 9"/>
          <p:cNvSpPr>
            <a:spLocks/>
          </p:cNvSpPr>
          <p:nvPr/>
        </p:nvSpPr>
        <p:spPr bwMode="auto">
          <a:xfrm>
            <a:off x="1065982" y="4750594"/>
            <a:ext cx="577081"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−100</a:t>
            </a:r>
          </a:p>
        </p:txBody>
      </p:sp>
      <p:sp>
        <p:nvSpPr>
          <p:cNvPr id="201738" name="Rectangle 10"/>
          <p:cNvSpPr>
            <a:spLocks/>
          </p:cNvSpPr>
          <p:nvPr/>
        </p:nvSpPr>
        <p:spPr bwMode="auto">
          <a:xfrm>
            <a:off x="1513792" y="4096494"/>
            <a:ext cx="142667"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0</a:t>
            </a:r>
          </a:p>
        </p:txBody>
      </p:sp>
      <p:sp>
        <p:nvSpPr>
          <p:cNvPr id="201739" name="Rectangle 11"/>
          <p:cNvSpPr>
            <a:spLocks/>
          </p:cNvSpPr>
          <p:nvPr/>
        </p:nvSpPr>
        <p:spPr bwMode="auto">
          <a:xfrm>
            <a:off x="1228457" y="3433465"/>
            <a:ext cx="428001"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100</a:t>
            </a:r>
          </a:p>
        </p:txBody>
      </p:sp>
      <p:sp>
        <p:nvSpPr>
          <p:cNvPr id="201740" name="Rectangle 12"/>
          <p:cNvSpPr>
            <a:spLocks/>
          </p:cNvSpPr>
          <p:nvPr/>
        </p:nvSpPr>
        <p:spPr bwMode="auto">
          <a:xfrm>
            <a:off x="1228457" y="2771552"/>
            <a:ext cx="428001"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200</a:t>
            </a:r>
          </a:p>
        </p:txBody>
      </p:sp>
      <p:sp>
        <p:nvSpPr>
          <p:cNvPr id="201741" name="Rectangle 13"/>
          <p:cNvSpPr>
            <a:spLocks/>
          </p:cNvSpPr>
          <p:nvPr/>
        </p:nvSpPr>
        <p:spPr bwMode="auto">
          <a:xfrm>
            <a:off x="1228457" y="2109639"/>
            <a:ext cx="428001" cy="307777"/>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300</a:t>
            </a:r>
          </a:p>
        </p:txBody>
      </p:sp>
      <p:grpSp>
        <p:nvGrpSpPr>
          <p:cNvPr id="2" name="Group 18"/>
          <p:cNvGrpSpPr>
            <a:grpSpLocks/>
          </p:cNvGrpSpPr>
          <p:nvPr/>
        </p:nvGrpSpPr>
        <p:grpSpPr bwMode="auto">
          <a:xfrm>
            <a:off x="2341811" y="3768328"/>
            <a:ext cx="511224" cy="644054"/>
            <a:chOff x="0" y="0"/>
            <a:chExt cx="458" cy="577"/>
          </a:xfrm>
        </p:grpSpPr>
        <p:grpSp>
          <p:nvGrpSpPr>
            <p:cNvPr id="3" name="Group 16"/>
            <p:cNvGrpSpPr>
              <a:grpSpLocks/>
            </p:cNvGrpSpPr>
            <p:nvPr/>
          </p:nvGrpSpPr>
          <p:grpSpPr bwMode="auto">
            <a:xfrm>
              <a:off x="0" y="301"/>
              <a:ext cx="458" cy="276"/>
              <a:chOff x="0" y="0"/>
              <a:chExt cx="458" cy="276"/>
            </a:xfrm>
          </p:grpSpPr>
          <p:sp>
            <p:nvSpPr>
              <p:cNvPr id="201742" name="Rectangle 14"/>
              <p:cNvSpPr>
                <a:spLocks/>
              </p:cNvSpPr>
              <p:nvPr/>
            </p:nvSpPr>
            <p:spPr bwMode="auto">
              <a:xfrm>
                <a:off x="0" y="0"/>
                <a:ext cx="452" cy="112"/>
              </a:xfrm>
              <a:prstGeom prst="rect">
                <a:avLst/>
              </a:prstGeom>
              <a:gradFill rotWithShape="0">
                <a:gsLst>
                  <a:gs pos="0">
                    <a:srgbClr val="585858"/>
                  </a:gs>
                  <a:gs pos="50000">
                    <a:srgbClr val="C0C0C0"/>
                  </a:gs>
                  <a:gs pos="100000">
                    <a:srgbClr val="585858"/>
                  </a:gs>
                </a:gsLst>
                <a:lin ang="0" scaled="1"/>
              </a:gradFill>
              <a:ln w="19050" cap="flat">
                <a:noFill/>
                <a:miter lim="800000"/>
                <a:headEnd type="none" w="med" len="med"/>
                <a:tailEnd type="none" w="med" len="med"/>
              </a:ln>
            </p:spPr>
            <p:txBody>
              <a:bodyPr lIns="0" tIns="0" rIns="0" bIns="0"/>
              <a:lstStyle/>
              <a:p>
                <a:endParaRPr lang="en-US"/>
              </a:p>
            </p:txBody>
          </p:sp>
          <p:sp>
            <p:nvSpPr>
              <p:cNvPr id="201743" name="Rectangle 15"/>
              <p:cNvSpPr>
                <a:spLocks/>
              </p:cNvSpPr>
              <p:nvPr/>
            </p:nvSpPr>
            <p:spPr bwMode="auto">
              <a:xfrm>
                <a:off x="0" y="0"/>
                <a:ext cx="458" cy="276"/>
              </a:xfrm>
              <a:prstGeom prst="rect">
                <a:avLst/>
              </a:prstGeom>
              <a:noFill/>
              <a:ln w="12700" cap="flat">
                <a:noFill/>
                <a:miter lim="800000"/>
                <a:headEnd type="none" w="med" len="med"/>
                <a:tailEnd type="none" w="med" len="med"/>
              </a:ln>
            </p:spPr>
            <p:txBody>
              <a:bodyPr wrap="none" lIns="38100" tIns="38100" rIns="38100" bIns="38100">
                <a:spAutoFit/>
              </a:bodyPr>
              <a:lstStyle/>
              <a:p>
                <a:r>
                  <a:rPr lang="en-US" sz="1500" dirty="0">
                    <a:latin typeface="Arial" charset="0"/>
                    <a:cs typeface="Arial" charset="0"/>
                    <a:sym typeface="Arial" charset="0"/>
                  </a:rPr>
                  <a:t>n=51</a:t>
                </a:r>
              </a:p>
            </p:txBody>
          </p:sp>
        </p:grpSp>
        <p:sp>
          <p:nvSpPr>
            <p:cNvPr id="201745" name="Rectangle 17"/>
            <p:cNvSpPr>
              <a:spLocks/>
            </p:cNvSpPr>
            <p:nvPr/>
          </p:nvSpPr>
          <p:spPr bwMode="auto">
            <a:xfrm>
              <a:off x="95" y="0"/>
              <a:ext cx="256" cy="276"/>
            </a:xfrm>
            <a:prstGeom prst="rect">
              <a:avLst/>
            </a:prstGeom>
            <a:noFill/>
            <a:ln w="19050" cap="flat">
              <a:noFill/>
              <a:miter lim="800000"/>
              <a:headEnd type="none" w="med" len="med"/>
              <a:tailEnd type="none" w="med" len="med"/>
            </a:ln>
          </p:spPr>
          <p:txBody>
            <a:bodyPr wrap="none" lIns="0" tIns="0" rIns="0" bIns="0" anchor="ctr">
              <a:spAutoFit/>
            </a:bodyPr>
            <a:lstStyle/>
            <a:p>
              <a:pPr>
                <a:spcBef>
                  <a:spcPts val="1916"/>
                </a:spcBef>
              </a:pPr>
              <a:r>
                <a:rPr lang="en-US" sz="2000" dirty="0">
                  <a:latin typeface="Arial" charset="0"/>
                  <a:cs typeface="Arial" charset="0"/>
                  <a:sym typeface="Arial" charset="0"/>
                </a:rPr>
                <a:t>18</a:t>
              </a:r>
            </a:p>
          </p:txBody>
        </p:sp>
      </p:grpSp>
      <p:grpSp>
        <p:nvGrpSpPr>
          <p:cNvPr id="4" name="Group 24"/>
          <p:cNvGrpSpPr>
            <a:grpSpLocks/>
          </p:cNvGrpSpPr>
          <p:nvPr/>
        </p:nvGrpSpPr>
        <p:grpSpPr bwMode="auto">
          <a:xfrm>
            <a:off x="5270748" y="2599656"/>
            <a:ext cx="452066" cy="1638597"/>
            <a:chOff x="0" y="0"/>
            <a:chExt cx="405" cy="1468"/>
          </a:xfrm>
        </p:grpSpPr>
        <p:grpSp>
          <p:nvGrpSpPr>
            <p:cNvPr id="5" name="Group 21"/>
            <p:cNvGrpSpPr>
              <a:grpSpLocks/>
            </p:cNvGrpSpPr>
            <p:nvPr/>
          </p:nvGrpSpPr>
          <p:grpSpPr bwMode="auto">
            <a:xfrm>
              <a:off x="0" y="509"/>
              <a:ext cx="405" cy="959"/>
              <a:chOff x="0" y="0"/>
              <a:chExt cx="405" cy="959"/>
            </a:xfrm>
          </p:grpSpPr>
          <p:sp>
            <p:nvSpPr>
              <p:cNvPr id="201747" name="Rectangle 19"/>
              <p:cNvSpPr>
                <a:spLocks/>
              </p:cNvSpPr>
              <p:nvPr/>
            </p:nvSpPr>
            <p:spPr bwMode="auto">
              <a:xfrm>
                <a:off x="0" y="0"/>
                <a:ext cx="405" cy="952"/>
              </a:xfrm>
              <a:prstGeom prst="rect">
                <a:avLst/>
              </a:prstGeom>
              <a:gradFill rotWithShape="0">
                <a:gsLst>
                  <a:gs pos="0">
                    <a:srgbClr val="765E00"/>
                  </a:gs>
                  <a:gs pos="50000">
                    <a:srgbClr val="FFCC00"/>
                  </a:gs>
                  <a:gs pos="100000">
                    <a:srgbClr val="765E00"/>
                  </a:gs>
                </a:gsLst>
                <a:lin ang="0" scaled="1"/>
              </a:gradFill>
              <a:ln w="9525" cap="flat">
                <a:noFill/>
                <a:miter lim="800000"/>
                <a:headEnd type="none" w="med" len="med"/>
                <a:tailEnd type="none" w="med" len="med"/>
              </a:ln>
            </p:spPr>
            <p:txBody>
              <a:bodyPr lIns="0" tIns="0" rIns="0" bIns="0"/>
              <a:lstStyle/>
              <a:p>
                <a:endParaRPr lang="en-US"/>
              </a:p>
            </p:txBody>
          </p:sp>
          <p:sp>
            <p:nvSpPr>
              <p:cNvPr id="201748" name="Rectangle 20"/>
              <p:cNvSpPr>
                <a:spLocks/>
              </p:cNvSpPr>
              <p:nvPr/>
            </p:nvSpPr>
            <p:spPr bwMode="auto">
              <a:xfrm>
                <a:off x="0" y="752"/>
                <a:ext cx="389" cy="207"/>
              </a:xfrm>
              <a:prstGeom prst="rect">
                <a:avLst/>
              </a:prstGeom>
              <a:noFill/>
              <a:ln w="12700" cap="flat">
                <a:noFill/>
                <a:miter lim="800000"/>
                <a:headEnd type="none" w="med" len="med"/>
                <a:tailEnd type="none" w="med" len="med"/>
              </a:ln>
            </p:spPr>
            <p:txBody>
              <a:bodyPr wrap="none" lIns="0" tIns="0" rIns="0" bIns="0" anchor="b">
                <a:spAutoFit/>
              </a:bodyPr>
              <a:lstStyle/>
              <a:p>
                <a:r>
                  <a:rPr lang="en-US" sz="1500" dirty="0">
                    <a:solidFill>
                      <a:srgbClr val="00009C"/>
                    </a:solidFill>
                    <a:latin typeface="Arial" charset="0"/>
                    <a:cs typeface="Arial" charset="0"/>
                    <a:sym typeface="Arial" charset="0"/>
                  </a:rPr>
                  <a:t>n=59</a:t>
                </a:r>
              </a:p>
            </p:txBody>
          </p:sp>
        </p:grpSp>
        <p:sp>
          <p:nvSpPr>
            <p:cNvPr id="201750" name="Rectangle 22"/>
            <p:cNvSpPr>
              <a:spLocks/>
            </p:cNvSpPr>
            <p:nvPr/>
          </p:nvSpPr>
          <p:spPr bwMode="auto">
            <a:xfrm>
              <a:off x="4" y="193"/>
              <a:ext cx="383" cy="276"/>
            </a:xfrm>
            <a:prstGeom prst="rect">
              <a:avLst/>
            </a:prstGeom>
            <a:noFill/>
            <a:ln w="19050" cap="flat">
              <a:noFill/>
              <a:miter lim="800000"/>
              <a:headEnd type="none" w="med" len="med"/>
              <a:tailEnd type="none" w="med" len="med"/>
            </a:ln>
          </p:spPr>
          <p:txBody>
            <a:bodyPr wrap="none" lIns="0" tIns="0" rIns="0" bIns="0" anchor="ctr">
              <a:spAutoFit/>
            </a:bodyPr>
            <a:lstStyle/>
            <a:p>
              <a:pPr>
                <a:spcBef>
                  <a:spcPts val="1916"/>
                </a:spcBef>
              </a:pPr>
              <a:r>
                <a:rPr lang="en-US" sz="2000" dirty="0">
                  <a:latin typeface="Arial" charset="0"/>
                  <a:cs typeface="Arial" charset="0"/>
                  <a:sym typeface="Arial" charset="0"/>
                </a:rPr>
                <a:t>160</a:t>
              </a:r>
            </a:p>
          </p:txBody>
        </p:sp>
        <p:sp>
          <p:nvSpPr>
            <p:cNvPr id="201751" name="Rectangle 23"/>
            <p:cNvSpPr>
              <a:spLocks/>
            </p:cNvSpPr>
            <p:nvPr/>
          </p:nvSpPr>
          <p:spPr bwMode="auto">
            <a:xfrm>
              <a:off x="110" y="0"/>
              <a:ext cx="174" cy="276"/>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r>
                <a:rPr lang="en-US" sz="2000" baseline="31000" dirty="0">
                  <a:latin typeface="Arial" charset="0"/>
                  <a:cs typeface="Arial" charset="0"/>
                  <a:sym typeface="Arial" charset="0"/>
                </a:rPr>
                <a:t>‡</a:t>
              </a:r>
            </a:p>
          </p:txBody>
        </p:sp>
      </p:grpSp>
      <p:grpSp>
        <p:nvGrpSpPr>
          <p:cNvPr id="6" name="Group 30"/>
          <p:cNvGrpSpPr>
            <a:grpSpLocks/>
          </p:cNvGrpSpPr>
          <p:nvPr/>
        </p:nvGrpSpPr>
        <p:grpSpPr bwMode="auto">
          <a:xfrm>
            <a:off x="6721823" y="4234904"/>
            <a:ext cx="456530" cy="977801"/>
            <a:chOff x="0" y="0"/>
            <a:chExt cx="409" cy="876"/>
          </a:xfrm>
        </p:grpSpPr>
        <p:grpSp>
          <p:nvGrpSpPr>
            <p:cNvPr id="7" name="Group 27"/>
            <p:cNvGrpSpPr>
              <a:grpSpLocks/>
            </p:cNvGrpSpPr>
            <p:nvPr/>
          </p:nvGrpSpPr>
          <p:grpSpPr bwMode="auto">
            <a:xfrm>
              <a:off x="0" y="0"/>
              <a:ext cx="404" cy="288"/>
              <a:chOff x="0" y="0"/>
              <a:chExt cx="404" cy="288"/>
            </a:xfrm>
          </p:grpSpPr>
          <p:sp>
            <p:nvSpPr>
              <p:cNvPr id="201753" name="Rectangle 25"/>
              <p:cNvSpPr>
                <a:spLocks/>
              </p:cNvSpPr>
              <p:nvPr/>
            </p:nvSpPr>
            <p:spPr bwMode="auto">
              <a:xfrm>
                <a:off x="0" y="0"/>
                <a:ext cx="404" cy="288"/>
              </a:xfrm>
              <a:prstGeom prst="rect">
                <a:avLst/>
              </a:prstGeom>
              <a:gradFill rotWithShape="0">
                <a:gsLst>
                  <a:gs pos="0">
                    <a:srgbClr val="762F00"/>
                  </a:gs>
                  <a:gs pos="50000">
                    <a:srgbClr val="FF6600"/>
                  </a:gs>
                  <a:gs pos="100000">
                    <a:srgbClr val="762F00"/>
                  </a:gs>
                </a:gsLst>
                <a:lin ang="0" scaled="1"/>
              </a:gradFill>
              <a:ln w="19050" cap="flat">
                <a:noFill/>
                <a:miter lim="800000"/>
                <a:headEnd type="none" w="med" len="med"/>
                <a:tailEnd type="none" w="med" len="med"/>
              </a:ln>
            </p:spPr>
            <p:txBody>
              <a:bodyPr lIns="0" tIns="0" rIns="0" bIns="0"/>
              <a:lstStyle/>
              <a:p>
                <a:endParaRPr lang="en-US"/>
              </a:p>
            </p:txBody>
          </p:sp>
          <p:sp>
            <p:nvSpPr>
              <p:cNvPr id="201754" name="Rectangle 26"/>
              <p:cNvSpPr>
                <a:spLocks/>
              </p:cNvSpPr>
              <p:nvPr/>
            </p:nvSpPr>
            <p:spPr bwMode="auto">
              <a:xfrm>
                <a:off x="0" y="0"/>
                <a:ext cx="389" cy="207"/>
              </a:xfrm>
              <a:prstGeom prst="rect">
                <a:avLst/>
              </a:prstGeom>
              <a:noFill/>
              <a:ln w="12700" cap="flat">
                <a:noFill/>
                <a:miter lim="800000"/>
                <a:headEnd type="none" w="med" len="med"/>
                <a:tailEnd type="none" w="med" len="med"/>
              </a:ln>
            </p:spPr>
            <p:txBody>
              <a:bodyPr wrap="none" lIns="0" tIns="0" rIns="0" bIns="0">
                <a:spAutoFit/>
              </a:bodyPr>
              <a:lstStyle/>
              <a:p>
                <a:r>
                  <a:rPr lang="en-US" sz="1500" dirty="0">
                    <a:solidFill>
                      <a:srgbClr val="00009C"/>
                    </a:solidFill>
                    <a:latin typeface="Arial" charset="0"/>
                    <a:cs typeface="Arial" charset="0"/>
                    <a:sym typeface="Arial" charset="0"/>
                  </a:rPr>
                  <a:t>n=61</a:t>
                </a:r>
              </a:p>
            </p:txBody>
          </p:sp>
        </p:grpSp>
        <p:sp>
          <p:nvSpPr>
            <p:cNvPr id="201756" name="Rectangle 28"/>
            <p:cNvSpPr>
              <a:spLocks/>
            </p:cNvSpPr>
            <p:nvPr/>
          </p:nvSpPr>
          <p:spPr bwMode="auto">
            <a:xfrm>
              <a:off x="26" y="333"/>
              <a:ext cx="383" cy="276"/>
            </a:xfrm>
            <a:prstGeom prst="rect">
              <a:avLst/>
            </a:prstGeom>
            <a:noFill/>
            <a:ln w="19050" cap="flat">
              <a:noFill/>
              <a:miter lim="800000"/>
              <a:headEnd type="none" w="med" len="med"/>
              <a:tailEnd type="none" w="med" len="med"/>
            </a:ln>
          </p:spPr>
          <p:txBody>
            <a:bodyPr wrap="none" lIns="0" tIns="0" rIns="0" bIns="0" anchor="ctr">
              <a:spAutoFit/>
            </a:bodyPr>
            <a:lstStyle/>
            <a:p>
              <a:pPr>
                <a:spcBef>
                  <a:spcPts val="1916"/>
                </a:spcBef>
              </a:pPr>
              <a:r>
                <a:rPr lang="en-US" sz="2000" dirty="0">
                  <a:solidFill>
                    <a:srgbClr val="FFFF99"/>
                  </a:solidFill>
                  <a:latin typeface="Arial" charset="0"/>
                  <a:cs typeface="Arial" charset="0"/>
                  <a:sym typeface="Arial" charset="0"/>
                </a:rPr>
                <a:t>–44</a:t>
              </a:r>
            </a:p>
          </p:txBody>
        </p:sp>
        <p:sp>
          <p:nvSpPr>
            <p:cNvPr id="201757" name="Rectangle 29"/>
            <p:cNvSpPr>
              <a:spLocks/>
            </p:cNvSpPr>
            <p:nvPr/>
          </p:nvSpPr>
          <p:spPr bwMode="auto">
            <a:xfrm>
              <a:off x="146" y="600"/>
              <a:ext cx="178" cy="276"/>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p>
          </p:txBody>
        </p:sp>
      </p:grpSp>
      <p:sp>
        <p:nvSpPr>
          <p:cNvPr id="201759" name="Line 31"/>
          <p:cNvSpPr>
            <a:spLocks noChangeShapeType="1"/>
          </p:cNvSpPr>
          <p:nvPr/>
        </p:nvSpPr>
        <p:spPr bwMode="auto">
          <a:xfrm>
            <a:off x="1482328" y="4231557"/>
            <a:ext cx="6403703" cy="2232"/>
          </a:xfrm>
          <a:prstGeom prst="line">
            <a:avLst/>
          </a:prstGeom>
          <a:noFill/>
          <a:ln w="28575" cap="flat">
            <a:solidFill>
              <a:schemeClr val="tx1"/>
            </a:solidFill>
            <a:prstDash val="solid"/>
            <a:round/>
            <a:headEnd type="none" w="med" len="med"/>
            <a:tailEnd type="none" w="med" len="med"/>
          </a:ln>
        </p:spPr>
        <p:txBody>
          <a:bodyPr lIns="0" tIns="0" rIns="0" bIns="0"/>
          <a:lstStyle/>
          <a:p>
            <a:endParaRPr lang="en-US"/>
          </a:p>
        </p:txBody>
      </p:sp>
      <p:grpSp>
        <p:nvGrpSpPr>
          <p:cNvPr id="8" name="Group 36"/>
          <p:cNvGrpSpPr>
            <a:grpSpLocks/>
          </p:cNvGrpSpPr>
          <p:nvPr/>
        </p:nvGrpSpPr>
        <p:grpSpPr bwMode="auto">
          <a:xfrm>
            <a:off x="3802931" y="4234904"/>
            <a:ext cx="487784" cy="804789"/>
            <a:chOff x="0" y="0"/>
            <a:chExt cx="437" cy="721"/>
          </a:xfrm>
        </p:grpSpPr>
        <p:grpSp>
          <p:nvGrpSpPr>
            <p:cNvPr id="9" name="Group 34"/>
            <p:cNvGrpSpPr>
              <a:grpSpLocks/>
            </p:cNvGrpSpPr>
            <p:nvPr/>
          </p:nvGrpSpPr>
          <p:grpSpPr bwMode="auto">
            <a:xfrm>
              <a:off x="0" y="0"/>
              <a:ext cx="437" cy="432"/>
              <a:chOff x="0" y="0"/>
              <a:chExt cx="437" cy="432"/>
            </a:xfrm>
          </p:grpSpPr>
          <p:sp>
            <p:nvSpPr>
              <p:cNvPr id="201760" name="Rectangle 32"/>
              <p:cNvSpPr>
                <a:spLocks/>
              </p:cNvSpPr>
              <p:nvPr/>
            </p:nvSpPr>
            <p:spPr bwMode="auto">
              <a:xfrm>
                <a:off x="0" y="0"/>
                <a:ext cx="437" cy="432"/>
              </a:xfrm>
              <a:prstGeom prst="rect">
                <a:avLst/>
              </a:prstGeom>
              <a:gradFill rotWithShape="0">
                <a:gsLst>
                  <a:gs pos="0">
                    <a:srgbClr val="767646"/>
                  </a:gs>
                  <a:gs pos="50000">
                    <a:srgbClr val="FFFF99"/>
                  </a:gs>
                  <a:gs pos="100000">
                    <a:srgbClr val="767646"/>
                  </a:gs>
                </a:gsLst>
                <a:lin ang="0" scaled="1"/>
              </a:gradFill>
              <a:ln w="19050" cap="flat">
                <a:noFill/>
                <a:miter lim="800000"/>
                <a:headEnd type="none" w="med" len="med"/>
                <a:tailEnd type="none" w="med" len="med"/>
              </a:ln>
            </p:spPr>
            <p:txBody>
              <a:bodyPr lIns="0" tIns="0" rIns="0" bIns="0"/>
              <a:lstStyle/>
              <a:p>
                <a:endParaRPr lang="en-US"/>
              </a:p>
            </p:txBody>
          </p:sp>
          <p:sp>
            <p:nvSpPr>
              <p:cNvPr id="201761" name="Rectangle 33"/>
              <p:cNvSpPr>
                <a:spLocks/>
              </p:cNvSpPr>
              <p:nvPr/>
            </p:nvSpPr>
            <p:spPr bwMode="auto">
              <a:xfrm>
                <a:off x="0" y="0"/>
                <a:ext cx="435" cy="253"/>
              </a:xfrm>
              <a:prstGeom prst="rect">
                <a:avLst/>
              </a:prstGeom>
              <a:noFill/>
              <a:ln w="12700" cap="flat">
                <a:noFill/>
                <a:miter lim="800000"/>
                <a:headEnd type="none" w="med" len="med"/>
                <a:tailEnd type="none" w="med" len="med"/>
              </a:ln>
            </p:spPr>
            <p:txBody>
              <a:bodyPr wrap="none" lIns="25400" tIns="25400" rIns="25400" bIns="25400">
                <a:spAutoFit/>
              </a:bodyPr>
              <a:lstStyle/>
              <a:p>
                <a:r>
                  <a:rPr lang="en-US" sz="1500" dirty="0">
                    <a:solidFill>
                      <a:srgbClr val="00009C"/>
                    </a:solidFill>
                    <a:latin typeface="Arial" charset="0"/>
                    <a:cs typeface="Arial" charset="0"/>
                    <a:sym typeface="Arial" charset="0"/>
                  </a:rPr>
                  <a:t>n=51</a:t>
                </a:r>
              </a:p>
            </p:txBody>
          </p:sp>
        </p:grpSp>
        <p:sp>
          <p:nvSpPr>
            <p:cNvPr id="201763" name="Rectangle 35"/>
            <p:cNvSpPr>
              <a:spLocks/>
            </p:cNvSpPr>
            <p:nvPr/>
          </p:nvSpPr>
          <p:spPr bwMode="auto">
            <a:xfrm>
              <a:off x="0" y="445"/>
              <a:ext cx="383" cy="276"/>
            </a:xfrm>
            <a:prstGeom prst="rect">
              <a:avLst/>
            </a:prstGeom>
            <a:noFill/>
            <a:ln w="19050" cap="flat">
              <a:noFill/>
              <a:miter lim="800000"/>
              <a:headEnd type="none" w="med" len="med"/>
              <a:tailEnd type="none" w="med" len="med"/>
            </a:ln>
          </p:spPr>
          <p:txBody>
            <a:bodyPr wrap="none" lIns="0" tIns="0" rIns="0" bIns="0" anchor="ctr">
              <a:spAutoFit/>
            </a:bodyPr>
            <a:lstStyle/>
            <a:p>
              <a:pPr>
                <a:spcBef>
                  <a:spcPts val="1916"/>
                </a:spcBef>
              </a:pPr>
              <a:r>
                <a:rPr lang="en-US" sz="2000" dirty="0">
                  <a:solidFill>
                    <a:srgbClr val="FFFF99"/>
                  </a:solidFill>
                  <a:latin typeface="Arial" charset="0"/>
                  <a:cs typeface="Arial" charset="0"/>
                  <a:sym typeface="Arial" charset="0"/>
                </a:rPr>
                <a:t>–73</a:t>
              </a:r>
            </a:p>
          </p:txBody>
        </p:sp>
      </p:grpSp>
      <p:sp>
        <p:nvSpPr>
          <p:cNvPr id="201765" name="Rectangle 37"/>
          <p:cNvSpPr>
            <a:spLocks/>
          </p:cNvSpPr>
          <p:nvPr/>
        </p:nvSpPr>
        <p:spPr bwMode="auto">
          <a:xfrm>
            <a:off x="3919017" y="5038576"/>
            <a:ext cx="293350" cy="307777"/>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r>
              <a:rPr lang="en-US" sz="2000" baseline="31000" dirty="0">
                <a:latin typeface="Arial" charset="0"/>
                <a:cs typeface="Arial" charset="0"/>
                <a:sym typeface="Arial" charset="0"/>
              </a:rPr>
              <a:t>‡</a:t>
            </a:r>
          </a:p>
        </p:txBody>
      </p:sp>
      <p:sp>
        <p:nvSpPr>
          <p:cNvPr id="201766" name="Rectangle 38"/>
          <p:cNvSpPr>
            <a:spLocks/>
          </p:cNvSpPr>
          <p:nvPr/>
        </p:nvSpPr>
        <p:spPr bwMode="auto">
          <a:xfrm>
            <a:off x="1934394" y="5379021"/>
            <a:ext cx="62508" cy="169664"/>
          </a:xfrm>
          <a:prstGeom prst="rect">
            <a:avLst/>
          </a:prstGeom>
          <a:gradFill rotWithShape="0">
            <a:gsLst>
              <a:gs pos="0">
                <a:srgbClr val="767646"/>
              </a:gs>
              <a:gs pos="50000">
                <a:srgbClr val="FFFF99"/>
              </a:gs>
              <a:gs pos="100000">
                <a:srgbClr val="767646"/>
              </a:gs>
            </a:gsLst>
            <a:lin ang="0" scaled="1"/>
          </a:gradFill>
          <a:ln w="19050" cap="flat">
            <a:noFill/>
            <a:miter lim="800000"/>
            <a:headEnd type="none" w="med" len="med"/>
            <a:tailEnd type="none" w="med" len="med"/>
          </a:ln>
        </p:spPr>
        <p:txBody>
          <a:bodyPr lIns="0" tIns="0" rIns="0" bIns="0"/>
          <a:lstStyle/>
          <a:p>
            <a:endParaRPr lang="en-US"/>
          </a:p>
        </p:txBody>
      </p:sp>
      <p:sp>
        <p:nvSpPr>
          <p:cNvPr id="201767" name="Rectangle 39"/>
          <p:cNvSpPr>
            <a:spLocks/>
          </p:cNvSpPr>
          <p:nvPr/>
        </p:nvSpPr>
        <p:spPr bwMode="auto">
          <a:xfrm>
            <a:off x="1928812" y="5053087"/>
            <a:ext cx="62508" cy="169664"/>
          </a:xfrm>
          <a:prstGeom prst="rect">
            <a:avLst/>
          </a:prstGeom>
          <a:gradFill rotWithShape="0">
            <a:gsLst>
              <a:gs pos="0">
                <a:srgbClr val="585858"/>
              </a:gs>
              <a:gs pos="50000">
                <a:srgbClr val="C0C0C0"/>
              </a:gs>
              <a:gs pos="100000">
                <a:srgbClr val="585858"/>
              </a:gs>
            </a:gsLst>
            <a:lin ang="0" scaled="1"/>
          </a:gradFill>
          <a:ln w="19050" cap="flat">
            <a:noFill/>
            <a:miter lim="800000"/>
            <a:headEnd type="none" w="med" len="med"/>
            <a:tailEnd type="none" w="med" len="med"/>
          </a:ln>
        </p:spPr>
        <p:txBody>
          <a:bodyPr lIns="0" tIns="0" rIns="0" bIns="0"/>
          <a:lstStyle/>
          <a:p>
            <a:endParaRPr lang="en-US"/>
          </a:p>
        </p:txBody>
      </p:sp>
      <p:sp>
        <p:nvSpPr>
          <p:cNvPr id="201768" name="Rectangle 40"/>
          <p:cNvSpPr>
            <a:spLocks/>
          </p:cNvSpPr>
          <p:nvPr/>
        </p:nvSpPr>
        <p:spPr bwMode="auto">
          <a:xfrm>
            <a:off x="2164333" y="5001741"/>
            <a:ext cx="790281"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charset="0"/>
                <a:cs typeface="Arial" charset="0"/>
                <a:sym typeface="Arial" charset="0"/>
              </a:rPr>
              <a:t>Placebo</a:t>
            </a:r>
          </a:p>
        </p:txBody>
      </p:sp>
      <p:sp>
        <p:nvSpPr>
          <p:cNvPr id="201769" name="Rectangle 41"/>
          <p:cNvSpPr>
            <a:spLocks/>
          </p:cNvSpPr>
          <p:nvPr/>
        </p:nvSpPr>
        <p:spPr bwMode="auto">
          <a:xfrm>
            <a:off x="2169915" y="5326558"/>
            <a:ext cx="1614224"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err="1">
                <a:latin typeface="Arial" charset="0"/>
                <a:cs typeface="Arial" charset="0"/>
                <a:sym typeface="Arial" charset="0"/>
              </a:rPr>
              <a:t>Aliskiren</a:t>
            </a:r>
            <a:r>
              <a:rPr lang="en-US" sz="1700" dirty="0">
                <a:latin typeface="Arial" charset="0"/>
                <a:cs typeface="Arial" charset="0"/>
                <a:sym typeface="Arial" charset="0"/>
              </a:rPr>
              <a:t> 300 mg</a:t>
            </a:r>
          </a:p>
        </p:txBody>
      </p:sp>
      <p:sp>
        <p:nvSpPr>
          <p:cNvPr id="201770" name="Rectangle 42"/>
          <p:cNvSpPr>
            <a:spLocks/>
          </p:cNvSpPr>
          <p:nvPr/>
        </p:nvSpPr>
        <p:spPr bwMode="auto">
          <a:xfrm>
            <a:off x="4501679" y="5379021"/>
            <a:ext cx="8930" cy="169664"/>
          </a:xfrm>
          <a:prstGeom prst="rect">
            <a:avLst/>
          </a:prstGeom>
          <a:gradFill rotWithShape="0">
            <a:gsLst>
              <a:gs pos="0">
                <a:srgbClr val="762F00"/>
              </a:gs>
              <a:gs pos="50000">
                <a:srgbClr val="FF6600"/>
              </a:gs>
              <a:gs pos="100000">
                <a:srgbClr val="762F00"/>
              </a:gs>
            </a:gsLst>
            <a:lin ang="0" scaled="1"/>
          </a:gradFill>
          <a:ln w="19050" cap="flat">
            <a:noFill/>
            <a:miter lim="800000"/>
            <a:headEnd type="none" w="med" len="med"/>
            <a:tailEnd type="none" w="med" len="med"/>
          </a:ln>
        </p:spPr>
        <p:txBody>
          <a:bodyPr lIns="0" tIns="0" rIns="0" bIns="0"/>
          <a:lstStyle/>
          <a:p>
            <a:endParaRPr lang="en-US"/>
          </a:p>
        </p:txBody>
      </p:sp>
      <p:sp>
        <p:nvSpPr>
          <p:cNvPr id="201771" name="Rectangle 43"/>
          <p:cNvSpPr>
            <a:spLocks/>
          </p:cNvSpPr>
          <p:nvPr/>
        </p:nvSpPr>
        <p:spPr bwMode="auto">
          <a:xfrm>
            <a:off x="4500562" y="5054203"/>
            <a:ext cx="62508" cy="169664"/>
          </a:xfrm>
          <a:prstGeom prst="rect">
            <a:avLst/>
          </a:prstGeom>
          <a:gradFill rotWithShape="0">
            <a:gsLst>
              <a:gs pos="0">
                <a:srgbClr val="765E00"/>
              </a:gs>
              <a:gs pos="50000">
                <a:srgbClr val="FFCC00"/>
              </a:gs>
              <a:gs pos="100000">
                <a:srgbClr val="765E00"/>
              </a:gs>
            </a:gsLst>
            <a:lin ang="0" scaled="1"/>
          </a:gradFill>
          <a:ln w="9525" cap="flat">
            <a:noFill/>
            <a:miter lim="800000"/>
            <a:headEnd type="none" w="med" len="med"/>
            <a:tailEnd type="none" w="med" len="med"/>
          </a:ln>
        </p:spPr>
        <p:txBody>
          <a:bodyPr lIns="0" tIns="0" rIns="0" bIns="0"/>
          <a:lstStyle/>
          <a:p>
            <a:endParaRPr lang="en-US"/>
          </a:p>
        </p:txBody>
      </p:sp>
      <p:sp>
        <p:nvSpPr>
          <p:cNvPr id="201772" name="Rectangle 44"/>
          <p:cNvSpPr>
            <a:spLocks/>
          </p:cNvSpPr>
          <p:nvPr/>
        </p:nvSpPr>
        <p:spPr bwMode="auto">
          <a:xfrm>
            <a:off x="4732735" y="5001741"/>
            <a:ext cx="1697452"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err="1">
                <a:latin typeface="Arial" charset="0"/>
                <a:cs typeface="Arial" charset="0"/>
                <a:sym typeface="Arial" charset="0"/>
              </a:rPr>
              <a:t>Valsartan</a:t>
            </a:r>
            <a:r>
              <a:rPr lang="en-US" sz="1700" dirty="0">
                <a:latin typeface="Arial" charset="0"/>
                <a:cs typeface="Arial" charset="0"/>
                <a:sym typeface="Arial" charset="0"/>
              </a:rPr>
              <a:t> 320 mg</a:t>
            </a:r>
          </a:p>
        </p:txBody>
      </p:sp>
      <p:sp>
        <p:nvSpPr>
          <p:cNvPr id="201773" name="Rectangle 45"/>
          <p:cNvSpPr>
            <a:spLocks/>
          </p:cNvSpPr>
          <p:nvPr/>
        </p:nvSpPr>
        <p:spPr bwMode="auto">
          <a:xfrm>
            <a:off x="4738316" y="5326558"/>
            <a:ext cx="2987997"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err="1">
                <a:latin typeface="Arial" charset="0"/>
                <a:cs typeface="Arial" charset="0"/>
                <a:sym typeface="Arial" charset="0"/>
              </a:rPr>
              <a:t>Aliskiren</a:t>
            </a:r>
            <a:r>
              <a:rPr lang="en-US" sz="1700" dirty="0">
                <a:latin typeface="Arial" charset="0"/>
                <a:cs typeface="Arial" charset="0"/>
                <a:sym typeface="Arial" charset="0"/>
              </a:rPr>
              <a:t>/</a:t>
            </a:r>
            <a:r>
              <a:rPr lang="en-US" sz="1700" dirty="0" err="1">
                <a:latin typeface="Arial" charset="0"/>
                <a:cs typeface="Arial" charset="0"/>
                <a:sym typeface="Arial" charset="0"/>
              </a:rPr>
              <a:t>valsartan</a:t>
            </a:r>
            <a:r>
              <a:rPr lang="en-US" sz="1700" dirty="0">
                <a:latin typeface="Arial" charset="0"/>
                <a:cs typeface="Arial" charset="0"/>
                <a:sym typeface="Arial" charset="0"/>
              </a:rPr>
              <a:t> 300/320 mg</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Grp="1" noChangeArrowheads="1"/>
          </p:cNvSpPr>
          <p:nvPr>
            <p:ph type="title"/>
          </p:nvPr>
        </p:nvSpPr>
        <p:spPr>
          <a:xfrm>
            <a:off x="50230" y="-17860"/>
            <a:ext cx="9054703" cy="928688"/>
          </a:xfrm>
          <a:ln/>
        </p:spPr>
        <p:txBody>
          <a:bodyPr lIns="0" tIns="0" rIns="0" bIns="0" anchor="b"/>
          <a:lstStyle/>
          <a:p>
            <a:r>
              <a:rPr lang="en-US" sz="2300" dirty="0" err="1"/>
              <a:t>Aliskiren</a:t>
            </a:r>
            <a:r>
              <a:rPr lang="en-US" sz="2300" dirty="0"/>
              <a:t> Neutralizes The Rise In PRA</a:t>
            </a:r>
            <a:r>
              <a:rPr lang="en-US" sz="4000" dirty="0"/>
              <a:t/>
            </a:r>
            <a:br>
              <a:rPr lang="en-US" sz="4000" dirty="0"/>
            </a:br>
            <a:r>
              <a:rPr lang="en-US" sz="2300" dirty="0"/>
              <a:t>Induced By An ACE Inhibitor</a:t>
            </a:r>
          </a:p>
        </p:txBody>
      </p:sp>
      <p:grpSp>
        <p:nvGrpSpPr>
          <p:cNvPr id="2" name="Group 4"/>
          <p:cNvGrpSpPr>
            <a:grpSpLocks/>
          </p:cNvGrpSpPr>
          <p:nvPr/>
        </p:nvGrpSpPr>
        <p:grpSpPr bwMode="auto">
          <a:xfrm>
            <a:off x="1255737" y="4777383"/>
            <a:ext cx="6774284" cy="308074"/>
            <a:chOff x="-2" y="0"/>
            <a:chExt cx="6068" cy="276"/>
          </a:xfrm>
        </p:grpSpPr>
        <p:sp>
          <p:nvSpPr>
            <p:cNvPr id="203778" name="Line 2"/>
            <p:cNvSpPr>
              <a:spLocks noChangeShapeType="1"/>
            </p:cNvSpPr>
            <p:nvPr/>
          </p:nvSpPr>
          <p:spPr bwMode="auto">
            <a:xfrm>
              <a:off x="248" y="123"/>
              <a:ext cx="5818" cy="2"/>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203779" name="Rectangle 3"/>
            <p:cNvSpPr>
              <a:spLocks/>
            </p:cNvSpPr>
            <p:nvPr/>
          </p:nvSpPr>
          <p:spPr bwMode="auto">
            <a:xfrm>
              <a:off x="-2" y="0"/>
              <a:ext cx="389"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−80</a:t>
              </a:r>
            </a:p>
          </p:txBody>
        </p:sp>
      </p:grpSp>
      <p:grpSp>
        <p:nvGrpSpPr>
          <p:cNvPr id="3" name="Group 7"/>
          <p:cNvGrpSpPr>
            <a:grpSpLocks/>
          </p:cNvGrpSpPr>
          <p:nvPr/>
        </p:nvGrpSpPr>
        <p:grpSpPr bwMode="auto">
          <a:xfrm>
            <a:off x="1419820" y="2388692"/>
            <a:ext cx="6611318" cy="308074"/>
            <a:chOff x="1" y="0"/>
            <a:chExt cx="5922" cy="276"/>
          </a:xfrm>
        </p:grpSpPr>
        <p:sp>
          <p:nvSpPr>
            <p:cNvPr id="203781" name="Line 5"/>
            <p:cNvSpPr>
              <a:spLocks noChangeShapeType="1"/>
            </p:cNvSpPr>
            <p:nvPr/>
          </p:nvSpPr>
          <p:spPr bwMode="auto">
            <a:xfrm>
              <a:off x="104" y="125"/>
              <a:ext cx="5819"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82" name="Rectangle 6"/>
            <p:cNvSpPr>
              <a:spLocks/>
            </p:cNvSpPr>
            <p:nvPr/>
          </p:nvSpPr>
          <p:spPr bwMode="auto">
            <a:xfrm>
              <a:off x="1" y="0"/>
              <a:ext cx="256"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80</a:t>
              </a:r>
            </a:p>
          </p:txBody>
        </p:sp>
      </p:grpSp>
      <p:grpSp>
        <p:nvGrpSpPr>
          <p:cNvPr id="4" name="Group 10"/>
          <p:cNvGrpSpPr>
            <a:grpSpLocks/>
          </p:cNvGrpSpPr>
          <p:nvPr/>
        </p:nvGrpSpPr>
        <p:grpSpPr bwMode="auto">
          <a:xfrm>
            <a:off x="1419820" y="2686720"/>
            <a:ext cx="6611318" cy="308074"/>
            <a:chOff x="1" y="0"/>
            <a:chExt cx="5922" cy="276"/>
          </a:xfrm>
        </p:grpSpPr>
        <p:sp>
          <p:nvSpPr>
            <p:cNvPr id="203784" name="Line 8"/>
            <p:cNvSpPr>
              <a:spLocks noChangeShapeType="1"/>
            </p:cNvSpPr>
            <p:nvPr/>
          </p:nvSpPr>
          <p:spPr bwMode="auto">
            <a:xfrm>
              <a:off x="104" y="125"/>
              <a:ext cx="5819"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85" name="Rectangle 9"/>
            <p:cNvSpPr>
              <a:spLocks/>
            </p:cNvSpPr>
            <p:nvPr/>
          </p:nvSpPr>
          <p:spPr bwMode="auto">
            <a:xfrm>
              <a:off x="1" y="0"/>
              <a:ext cx="256"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60</a:t>
              </a:r>
            </a:p>
          </p:txBody>
        </p:sp>
      </p:grpSp>
      <p:grpSp>
        <p:nvGrpSpPr>
          <p:cNvPr id="5" name="Group 13"/>
          <p:cNvGrpSpPr>
            <a:grpSpLocks/>
          </p:cNvGrpSpPr>
          <p:nvPr/>
        </p:nvGrpSpPr>
        <p:grpSpPr bwMode="auto">
          <a:xfrm>
            <a:off x="1419820" y="2985865"/>
            <a:ext cx="6611318" cy="308074"/>
            <a:chOff x="1" y="0"/>
            <a:chExt cx="5922" cy="276"/>
          </a:xfrm>
        </p:grpSpPr>
        <p:sp>
          <p:nvSpPr>
            <p:cNvPr id="203787" name="Line 11"/>
            <p:cNvSpPr>
              <a:spLocks noChangeShapeType="1"/>
            </p:cNvSpPr>
            <p:nvPr/>
          </p:nvSpPr>
          <p:spPr bwMode="auto">
            <a:xfrm>
              <a:off x="104" y="125"/>
              <a:ext cx="5819"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88" name="Rectangle 12"/>
            <p:cNvSpPr>
              <a:spLocks/>
            </p:cNvSpPr>
            <p:nvPr/>
          </p:nvSpPr>
          <p:spPr bwMode="auto">
            <a:xfrm>
              <a:off x="1" y="0"/>
              <a:ext cx="256"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40</a:t>
              </a:r>
            </a:p>
          </p:txBody>
        </p:sp>
      </p:grpSp>
      <p:grpSp>
        <p:nvGrpSpPr>
          <p:cNvPr id="6" name="Group 16"/>
          <p:cNvGrpSpPr>
            <a:grpSpLocks/>
          </p:cNvGrpSpPr>
          <p:nvPr/>
        </p:nvGrpSpPr>
        <p:grpSpPr bwMode="auto">
          <a:xfrm>
            <a:off x="1419820" y="3283893"/>
            <a:ext cx="6611318" cy="308074"/>
            <a:chOff x="1" y="0"/>
            <a:chExt cx="5922" cy="276"/>
          </a:xfrm>
        </p:grpSpPr>
        <p:sp>
          <p:nvSpPr>
            <p:cNvPr id="203790" name="Line 14"/>
            <p:cNvSpPr>
              <a:spLocks noChangeShapeType="1"/>
            </p:cNvSpPr>
            <p:nvPr/>
          </p:nvSpPr>
          <p:spPr bwMode="auto">
            <a:xfrm>
              <a:off x="104" y="125"/>
              <a:ext cx="5819"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91" name="Rectangle 15"/>
            <p:cNvSpPr>
              <a:spLocks/>
            </p:cNvSpPr>
            <p:nvPr/>
          </p:nvSpPr>
          <p:spPr bwMode="auto">
            <a:xfrm>
              <a:off x="1" y="0"/>
              <a:ext cx="256"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20</a:t>
              </a:r>
            </a:p>
          </p:txBody>
        </p:sp>
      </p:grpSp>
      <p:grpSp>
        <p:nvGrpSpPr>
          <p:cNvPr id="7" name="Group 19"/>
          <p:cNvGrpSpPr>
            <a:grpSpLocks/>
          </p:cNvGrpSpPr>
          <p:nvPr/>
        </p:nvGrpSpPr>
        <p:grpSpPr bwMode="auto">
          <a:xfrm>
            <a:off x="1255737" y="3882182"/>
            <a:ext cx="6774284" cy="308074"/>
            <a:chOff x="-2" y="0"/>
            <a:chExt cx="6068" cy="276"/>
          </a:xfrm>
        </p:grpSpPr>
        <p:sp>
          <p:nvSpPr>
            <p:cNvPr id="203793" name="Line 17"/>
            <p:cNvSpPr>
              <a:spLocks noChangeShapeType="1"/>
            </p:cNvSpPr>
            <p:nvPr/>
          </p:nvSpPr>
          <p:spPr bwMode="auto">
            <a:xfrm>
              <a:off x="248" y="125"/>
              <a:ext cx="5818"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94" name="Rectangle 18"/>
            <p:cNvSpPr>
              <a:spLocks/>
            </p:cNvSpPr>
            <p:nvPr/>
          </p:nvSpPr>
          <p:spPr bwMode="auto">
            <a:xfrm>
              <a:off x="-2" y="0"/>
              <a:ext cx="389"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−20</a:t>
              </a:r>
            </a:p>
          </p:txBody>
        </p:sp>
      </p:grpSp>
      <p:grpSp>
        <p:nvGrpSpPr>
          <p:cNvPr id="8" name="Group 22"/>
          <p:cNvGrpSpPr>
            <a:grpSpLocks/>
          </p:cNvGrpSpPr>
          <p:nvPr/>
        </p:nvGrpSpPr>
        <p:grpSpPr bwMode="auto">
          <a:xfrm>
            <a:off x="1255737" y="4181326"/>
            <a:ext cx="6774284" cy="308074"/>
            <a:chOff x="-2" y="0"/>
            <a:chExt cx="6068" cy="276"/>
          </a:xfrm>
        </p:grpSpPr>
        <p:sp>
          <p:nvSpPr>
            <p:cNvPr id="203796" name="Line 20"/>
            <p:cNvSpPr>
              <a:spLocks noChangeShapeType="1"/>
            </p:cNvSpPr>
            <p:nvPr/>
          </p:nvSpPr>
          <p:spPr bwMode="auto">
            <a:xfrm>
              <a:off x="248" y="125"/>
              <a:ext cx="5818"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797" name="Rectangle 21"/>
            <p:cNvSpPr>
              <a:spLocks/>
            </p:cNvSpPr>
            <p:nvPr/>
          </p:nvSpPr>
          <p:spPr bwMode="auto">
            <a:xfrm>
              <a:off x="-2" y="0"/>
              <a:ext cx="389"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−40</a:t>
              </a:r>
            </a:p>
          </p:txBody>
        </p:sp>
      </p:grpSp>
      <p:grpSp>
        <p:nvGrpSpPr>
          <p:cNvPr id="9" name="Group 25"/>
          <p:cNvGrpSpPr>
            <a:grpSpLocks/>
          </p:cNvGrpSpPr>
          <p:nvPr/>
        </p:nvGrpSpPr>
        <p:grpSpPr bwMode="auto">
          <a:xfrm>
            <a:off x="1255737" y="4479355"/>
            <a:ext cx="6774284" cy="308074"/>
            <a:chOff x="-2" y="0"/>
            <a:chExt cx="6068" cy="276"/>
          </a:xfrm>
        </p:grpSpPr>
        <p:sp>
          <p:nvSpPr>
            <p:cNvPr id="203799" name="Line 23"/>
            <p:cNvSpPr>
              <a:spLocks noChangeShapeType="1"/>
            </p:cNvSpPr>
            <p:nvPr/>
          </p:nvSpPr>
          <p:spPr bwMode="auto">
            <a:xfrm>
              <a:off x="248" y="125"/>
              <a:ext cx="5818"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800" name="Rectangle 24"/>
            <p:cNvSpPr>
              <a:spLocks/>
            </p:cNvSpPr>
            <p:nvPr/>
          </p:nvSpPr>
          <p:spPr bwMode="auto">
            <a:xfrm>
              <a:off x="-2" y="0"/>
              <a:ext cx="389"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−60</a:t>
              </a:r>
            </a:p>
          </p:txBody>
        </p:sp>
      </p:grpSp>
      <p:grpSp>
        <p:nvGrpSpPr>
          <p:cNvPr id="10" name="Group 28"/>
          <p:cNvGrpSpPr>
            <a:grpSpLocks/>
          </p:cNvGrpSpPr>
          <p:nvPr/>
        </p:nvGrpSpPr>
        <p:grpSpPr bwMode="auto">
          <a:xfrm>
            <a:off x="1276945" y="1794867"/>
            <a:ext cx="6755309" cy="308074"/>
            <a:chOff x="-2" y="0"/>
            <a:chExt cx="6051" cy="276"/>
          </a:xfrm>
        </p:grpSpPr>
        <p:sp>
          <p:nvSpPr>
            <p:cNvPr id="203802" name="Line 26"/>
            <p:cNvSpPr>
              <a:spLocks noChangeShapeType="1"/>
            </p:cNvSpPr>
            <p:nvPr/>
          </p:nvSpPr>
          <p:spPr bwMode="auto">
            <a:xfrm>
              <a:off x="229" y="120"/>
              <a:ext cx="5820"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803" name="Rectangle 27"/>
            <p:cNvSpPr>
              <a:spLocks/>
            </p:cNvSpPr>
            <p:nvPr/>
          </p:nvSpPr>
          <p:spPr bwMode="auto">
            <a:xfrm>
              <a:off x="-2" y="0"/>
              <a:ext cx="383"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120</a:t>
              </a:r>
            </a:p>
          </p:txBody>
        </p:sp>
      </p:grpSp>
      <p:grpSp>
        <p:nvGrpSpPr>
          <p:cNvPr id="11" name="Group 31"/>
          <p:cNvGrpSpPr>
            <a:grpSpLocks/>
          </p:cNvGrpSpPr>
          <p:nvPr/>
        </p:nvGrpSpPr>
        <p:grpSpPr bwMode="auto">
          <a:xfrm>
            <a:off x="1276945" y="2090664"/>
            <a:ext cx="6755309" cy="308074"/>
            <a:chOff x="-2" y="0"/>
            <a:chExt cx="6051" cy="276"/>
          </a:xfrm>
        </p:grpSpPr>
        <p:sp>
          <p:nvSpPr>
            <p:cNvPr id="203805" name="Line 29"/>
            <p:cNvSpPr>
              <a:spLocks noChangeShapeType="1"/>
            </p:cNvSpPr>
            <p:nvPr/>
          </p:nvSpPr>
          <p:spPr bwMode="auto">
            <a:xfrm>
              <a:off x="229" y="125"/>
              <a:ext cx="5820" cy="1"/>
            </a:xfrm>
            <a:prstGeom prst="line">
              <a:avLst/>
            </a:prstGeom>
            <a:noFill/>
            <a:ln w="19050" cap="flat">
              <a:solidFill>
                <a:srgbClr val="194BAF"/>
              </a:solidFill>
              <a:prstDash val="solid"/>
              <a:round/>
              <a:headEnd type="none" w="med" len="med"/>
              <a:tailEnd type="none" w="med" len="med"/>
            </a:ln>
          </p:spPr>
          <p:txBody>
            <a:bodyPr lIns="0" tIns="0" rIns="0" bIns="0"/>
            <a:lstStyle/>
            <a:p>
              <a:endParaRPr lang="en-US"/>
            </a:p>
          </p:txBody>
        </p:sp>
        <p:sp>
          <p:nvSpPr>
            <p:cNvPr id="203806" name="Rectangle 30"/>
            <p:cNvSpPr>
              <a:spLocks/>
            </p:cNvSpPr>
            <p:nvPr/>
          </p:nvSpPr>
          <p:spPr bwMode="auto">
            <a:xfrm>
              <a:off x="-2" y="0"/>
              <a:ext cx="383"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100</a:t>
              </a:r>
            </a:p>
          </p:txBody>
        </p:sp>
      </p:grpSp>
      <p:sp>
        <p:nvSpPr>
          <p:cNvPr id="203808" name="Line 32"/>
          <p:cNvSpPr>
            <a:spLocks noChangeShapeType="1"/>
          </p:cNvSpPr>
          <p:nvPr/>
        </p:nvSpPr>
        <p:spPr bwMode="auto">
          <a:xfrm>
            <a:off x="1467818" y="2669976"/>
            <a:ext cx="7181701" cy="1117"/>
          </a:xfrm>
          <a:prstGeom prst="line">
            <a:avLst/>
          </a:prstGeom>
          <a:noFill/>
          <a:ln w="9525" cap="flat">
            <a:solidFill>
              <a:srgbClr val="00009C"/>
            </a:solidFill>
            <a:prstDash val="solid"/>
            <a:round/>
            <a:headEnd type="none" w="med" len="med"/>
            <a:tailEnd type="none" w="med" len="med"/>
          </a:ln>
        </p:spPr>
        <p:txBody>
          <a:bodyPr lIns="0" tIns="0" rIns="0" bIns="0"/>
          <a:lstStyle/>
          <a:p>
            <a:endParaRPr lang="en-US"/>
          </a:p>
        </p:txBody>
      </p:sp>
      <p:sp>
        <p:nvSpPr>
          <p:cNvPr id="203809" name="Rectangle 33"/>
          <p:cNvSpPr>
            <a:spLocks/>
          </p:cNvSpPr>
          <p:nvPr/>
        </p:nvSpPr>
        <p:spPr bwMode="auto">
          <a:xfrm>
            <a:off x="2776017" y="4709294"/>
            <a:ext cx="370294"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charset="0"/>
                <a:cs typeface="Arial" charset="0"/>
                <a:sym typeface="Arial" charset="0"/>
              </a:rPr>
              <a:t>−68</a:t>
            </a:r>
          </a:p>
        </p:txBody>
      </p:sp>
      <p:sp>
        <p:nvSpPr>
          <p:cNvPr id="203810" name="Rectangle 34"/>
          <p:cNvSpPr>
            <a:spLocks/>
          </p:cNvSpPr>
          <p:nvPr/>
        </p:nvSpPr>
        <p:spPr bwMode="auto">
          <a:xfrm>
            <a:off x="4733851" y="1791519"/>
            <a:ext cx="333168"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charset="0"/>
                <a:cs typeface="Arial" charset="0"/>
                <a:sym typeface="Arial" charset="0"/>
              </a:rPr>
              <a:t>111</a:t>
            </a:r>
          </a:p>
        </p:txBody>
      </p:sp>
      <p:sp>
        <p:nvSpPr>
          <p:cNvPr id="203811" name="Rectangle 35"/>
          <p:cNvSpPr>
            <a:spLocks/>
          </p:cNvSpPr>
          <p:nvPr/>
        </p:nvSpPr>
        <p:spPr bwMode="auto">
          <a:xfrm>
            <a:off x="2760390" y="1482328"/>
            <a:ext cx="5197078" cy="241102"/>
          </a:xfrm>
          <a:prstGeom prst="rect">
            <a:avLst/>
          </a:prstGeom>
          <a:noFill/>
          <a:ln w="19050" cap="flat">
            <a:noFill/>
            <a:miter lim="800000"/>
            <a:headEnd type="none" w="med" len="med"/>
            <a:tailEnd type="none" w="med" len="med"/>
          </a:ln>
          <a:effectLst>
            <a:outerShdw dist="38099" dir="2700000" algn="ctr" rotWithShape="0">
              <a:srgbClr val="000000">
                <a:alpha val="75000"/>
              </a:srgbClr>
            </a:outerShdw>
          </a:effectLst>
        </p:spPr>
        <p:txBody>
          <a:bodyPr lIns="0" tIns="0" rIns="0" bIns="0" anchor="b"/>
          <a:lstStyle/>
          <a:p>
            <a:r>
              <a:rPr lang="en-US" sz="1700" dirty="0">
                <a:solidFill>
                  <a:srgbClr val="FFFF99"/>
                </a:solidFill>
                <a:effectLst>
                  <a:outerShdw blurRad="38100" dist="38100" dir="2700000" algn="tl">
                    <a:srgbClr val="000000"/>
                  </a:outerShdw>
                </a:effectLst>
                <a:latin typeface="Arial" charset="0"/>
                <a:cs typeface="Arial" charset="0"/>
                <a:sym typeface="Arial" charset="0"/>
              </a:rPr>
              <a:t>Change in PRA from baseline (%)</a:t>
            </a:r>
          </a:p>
        </p:txBody>
      </p:sp>
      <p:grpSp>
        <p:nvGrpSpPr>
          <p:cNvPr id="12" name="Group 38"/>
          <p:cNvGrpSpPr>
            <a:grpSpLocks/>
          </p:cNvGrpSpPr>
          <p:nvPr/>
        </p:nvGrpSpPr>
        <p:grpSpPr bwMode="auto">
          <a:xfrm>
            <a:off x="2321719" y="3731494"/>
            <a:ext cx="1491258" cy="991195"/>
            <a:chOff x="0" y="0"/>
            <a:chExt cx="1336" cy="888"/>
          </a:xfrm>
        </p:grpSpPr>
        <p:sp>
          <p:nvSpPr>
            <p:cNvPr id="203812" name="Rectangle 36"/>
            <p:cNvSpPr>
              <a:spLocks/>
            </p:cNvSpPr>
            <p:nvPr/>
          </p:nvSpPr>
          <p:spPr bwMode="auto">
            <a:xfrm>
              <a:off x="0" y="0"/>
              <a:ext cx="1216" cy="888"/>
            </a:xfrm>
            <a:prstGeom prst="rect">
              <a:avLst/>
            </a:prstGeom>
            <a:gradFill rotWithShape="0">
              <a:gsLst>
                <a:gs pos="0">
                  <a:srgbClr val="767646"/>
                </a:gs>
                <a:gs pos="50000">
                  <a:srgbClr val="FFFF99"/>
                </a:gs>
                <a:gs pos="100000">
                  <a:srgbClr val="767646"/>
                </a:gs>
              </a:gsLst>
              <a:lin ang="0" scaled="1"/>
            </a:gradFill>
            <a:ln w="9525" cap="flat">
              <a:noFill/>
              <a:miter lim="800000"/>
              <a:headEnd type="none" w="med" len="med"/>
              <a:tailEnd type="none" w="med" len="med"/>
            </a:ln>
          </p:spPr>
          <p:txBody>
            <a:bodyPr lIns="0" tIns="0" rIns="0" bIns="0"/>
            <a:lstStyle/>
            <a:p>
              <a:endParaRPr lang="en-US"/>
            </a:p>
          </p:txBody>
        </p:sp>
        <p:sp>
          <p:nvSpPr>
            <p:cNvPr id="203813" name="Rectangle 37"/>
            <p:cNvSpPr>
              <a:spLocks/>
            </p:cNvSpPr>
            <p:nvPr/>
          </p:nvSpPr>
          <p:spPr bwMode="auto">
            <a:xfrm>
              <a:off x="0" y="0"/>
              <a:ext cx="1336" cy="248"/>
            </a:xfrm>
            <a:prstGeom prst="rect">
              <a:avLst/>
            </a:prstGeom>
            <a:noFill/>
            <a:ln w="12700" cap="flat">
              <a:noFill/>
              <a:miter lim="800000"/>
              <a:headEnd type="none" w="med" len="med"/>
              <a:tailEnd type="none" w="med" len="med"/>
            </a:ln>
          </p:spPr>
          <p:txBody>
            <a:bodyPr lIns="0" tIns="0" rIns="0" bIns="0"/>
            <a:lstStyle/>
            <a:p>
              <a:r>
                <a:rPr lang="en-US" sz="2000" dirty="0">
                  <a:solidFill>
                    <a:srgbClr val="00009C"/>
                  </a:solidFill>
                  <a:latin typeface="Arial" charset="0"/>
                  <a:cs typeface="Arial" charset="0"/>
                  <a:sym typeface="Arial" charset="0"/>
                </a:rPr>
                <a:t>n=79</a:t>
              </a:r>
            </a:p>
          </p:txBody>
        </p:sp>
      </p:grpSp>
      <p:sp>
        <p:nvSpPr>
          <p:cNvPr id="203815" name="Rectangle 39"/>
          <p:cNvSpPr>
            <a:spLocks/>
          </p:cNvSpPr>
          <p:nvPr/>
        </p:nvSpPr>
        <p:spPr bwMode="auto">
          <a:xfrm>
            <a:off x="2278187" y="5065365"/>
            <a:ext cx="1495602" cy="615553"/>
          </a:xfrm>
          <a:prstGeom prst="rect">
            <a:avLst/>
          </a:prstGeom>
          <a:noFill/>
          <a:ln w="9525" cap="flat">
            <a:noFill/>
            <a:miter lim="800000"/>
            <a:headEnd type="none" w="med" len="med"/>
            <a:tailEnd type="none" w="med" len="med"/>
          </a:ln>
        </p:spPr>
        <p:txBody>
          <a:bodyPr wrap="none" lIns="0" tIns="0" rIns="0" bIns="0">
            <a:spAutoFit/>
          </a:bodyPr>
          <a:lstStyle/>
          <a:p>
            <a:r>
              <a:rPr lang="en-US" sz="2000" dirty="0" err="1">
                <a:effectLst>
                  <a:outerShdw blurRad="38100" dist="38100" dir="2700000" algn="tl">
                    <a:srgbClr val="000000"/>
                  </a:outerShdw>
                </a:effectLst>
                <a:latin typeface="Arial" charset="0"/>
                <a:cs typeface="Arial" charset="0"/>
                <a:sym typeface="Arial" charset="0"/>
              </a:rPr>
              <a:t>Aliskiren</a:t>
            </a:r>
            <a:r>
              <a:rPr lang="en-US" sz="2000" dirty="0">
                <a:effectLst>
                  <a:outerShdw blurRad="38100" dist="38100" dir="2700000" algn="tl">
                    <a:srgbClr val="000000"/>
                  </a:outerShdw>
                </a:effectLst>
                <a:latin typeface="Arial" charset="0"/>
                <a:cs typeface="Arial" charset="0"/>
                <a:sym typeface="Arial" charset="0"/>
              </a:rPr>
              <a:t> </a:t>
            </a:r>
            <a:br>
              <a:rPr lang="en-US" sz="2000" dirty="0">
                <a:effectLst>
                  <a:outerShdw blurRad="38100" dist="38100" dir="2700000" algn="tl">
                    <a:srgbClr val="000000"/>
                  </a:outerShdw>
                </a:effectLst>
                <a:latin typeface="Arial" charset="0"/>
                <a:cs typeface="Arial" charset="0"/>
                <a:sym typeface="Arial" charset="0"/>
              </a:rPr>
            </a:br>
            <a:r>
              <a:rPr lang="en-US" sz="2000" dirty="0" err="1">
                <a:effectLst>
                  <a:outerShdw blurRad="38100" dist="38100" dir="2700000" algn="tl">
                    <a:srgbClr val="000000"/>
                  </a:outerShdw>
                </a:effectLst>
                <a:latin typeface="Arial" charset="0"/>
                <a:cs typeface="Arial" charset="0"/>
                <a:sym typeface="Arial" charset="0"/>
              </a:rPr>
              <a:t>monotherapy</a:t>
            </a:r>
            <a:endParaRPr lang="en-US" sz="2000" dirty="0">
              <a:effectLst>
                <a:outerShdw blurRad="38100" dist="38100" dir="2700000" algn="tl">
                  <a:srgbClr val="000000"/>
                </a:outerShdw>
              </a:effectLst>
              <a:latin typeface="Arial" charset="0"/>
              <a:cs typeface="Arial" charset="0"/>
              <a:sym typeface="Arial" charset="0"/>
            </a:endParaRPr>
          </a:p>
        </p:txBody>
      </p:sp>
      <p:grpSp>
        <p:nvGrpSpPr>
          <p:cNvPr id="13" name="Group 42"/>
          <p:cNvGrpSpPr>
            <a:grpSpLocks/>
          </p:cNvGrpSpPr>
          <p:nvPr/>
        </p:nvGrpSpPr>
        <p:grpSpPr bwMode="auto">
          <a:xfrm>
            <a:off x="4222626" y="2076152"/>
            <a:ext cx="1491258" cy="1657574"/>
            <a:chOff x="0" y="0"/>
            <a:chExt cx="1336" cy="1485"/>
          </a:xfrm>
        </p:grpSpPr>
        <p:sp>
          <p:nvSpPr>
            <p:cNvPr id="203816" name="Rectangle 40"/>
            <p:cNvSpPr>
              <a:spLocks/>
            </p:cNvSpPr>
            <p:nvPr/>
          </p:nvSpPr>
          <p:spPr bwMode="auto">
            <a:xfrm>
              <a:off x="0" y="0"/>
              <a:ext cx="1216" cy="1485"/>
            </a:xfrm>
            <a:prstGeom prst="rect">
              <a:avLst/>
            </a:prstGeom>
            <a:gradFill rotWithShape="0">
              <a:gsLst>
                <a:gs pos="0">
                  <a:srgbClr val="5E4676"/>
                </a:gs>
                <a:gs pos="50000">
                  <a:srgbClr val="CC99FF"/>
                </a:gs>
                <a:gs pos="100000">
                  <a:srgbClr val="5E4676"/>
                </a:gs>
              </a:gsLst>
              <a:lin ang="0" scaled="1"/>
            </a:gradFill>
            <a:ln w="9525" cap="flat">
              <a:noFill/>
              <a:miter lim="800000"/>
              <a:headEnd type="none" w="med" len="med"/>
              <a:tailEnd type="none" w="med" len="med"/>
            </a:ln>
          </p:spPr>
          <p:txBody>
            <a:bodyPr lIns="0" tIns="0" rIns="0" bIns="0"/>
            <a:lstStyle/>
            <a:p>
              <a:endParaRPr lang="en-US"/>
            </a:p>
          </p:txBody>
        </p:sp>
        <p:sp>
          <p:nvSpPr>
            <p:cNvPr id="203817" name="Rectangle 41"/>
            <p:cNvSpPr>
              <a:spLocks/>
            </p:cNvSpPr>
            <p:nvPr/>
          </p:nvSpPr>
          <p:spPr bwMode="auto">
            <a:xfrm>
              <a:off x="0" y="1237"/>
              <a:ext cx="1336" cy="248"/>
            </a:xfrm>
            <a:prstGeom prst="rect">
              <a:avLst/>
            </a:prstGeom>
            <a:noFill/>
            <a:ln w="12700" cap="flat">
              <a:noFill/>
              <a:miter lim="800000"/>
              <a:headEnd type="none" w="med" len="med"/>
              <a:tailEnd type="none" w="med" len="med"/>
            </a:ln>
          </p:spPr>
          <p:txBody>
            <a:bodyPr lIns="0" tIns="0" rIns="0" bIns="0" anchor="b"/>
            <a:lstStyle/>
            <a:p>
              <a:r>
                <a:rPr lang="en-US" sz="2000" dirty="0">
                  <a:solidFill>
                    <a:srgbClr val="00009C"/>
                  </a:solidFill>
                  <a:latin typeface="Arial" charset="0"/>
                  <a:cs typeface="Arial" charset="0"/>
                  <a:sym typeface="Arial" charset="0"/>
                </a:rPr>
                <a:t>n=74</a:t>
              </a:r>
            </a:p>
          </p:txBody>
        </p:sp>
      </p:grpSp>
      <p:grpSp>
        <p:nvGrpSpPr>
          <p:cNvPr id="14" name="Group 45"/>
          <p:cNvGrpSpPr>
            <a:grpSpLocks/>
          </p:cNvGrpSpPr>
          <p:nvPr/>
        </p:nvGrpSpPr>
        <p:grpSpPr bwMode="auto">
          <a:xfrm>
            <a:off x="6125766" y="3722564"/>
            <a:ext cx="1491258" cy="651867"/>
            <a:chOff x="0" y="0"/>
            <a:chExt cx="1336" cy="584"/>
          </a:xfrm>
        </p:grpSpPr>
        <p:sp>
          <p:nvSpPr>
            <p:cNvPr id="203819" name="Rectangle 43"/>
            <p:cNvSpPr>
              <a:spLocks/>
            </p:cNvSpPr>
            <p:nvPr/>
          </p:nvSpPr>
          <p:spPr bwMode="auto">
            <a:xfrm>
              <a:off x="0" y="0"/>
              <a:ext cx="1216" cy="584"/>
            </a:xfrm>
            <a:prstGeom prst="rect">
              <a:avLst/>
            </a:prstGeom>
            <a:gradFill rotWithShape="0">
              <a:gsLst>
                <a:gs pos="0">
                  <a:srgbClr val="465E76"/>
                </a:gs>
                <a:gs pos="50000">
                  <a:srgbClr val="99CCFF"/>
                </a:gs>
                <a:gs pos="100000">
                  <a:srgbClr val="465E76"/>
                </a:gs>
              </a:gsLst>
              <a:lin ang="0" scaled="1"/>
            </a:gradFill>
            <a:ln w="9525" cap="flat">
              <a:noFill/>
              <a:miter lim="800000"/>
              <a:headEnd type="none" w="med" len="med"/>
              <a:tailEnd type="none" w="med" len="med"/>
            </a:ln>
          </p:spPr>
          <p:txBody>
            <a:bodyPr lIns="0" tIns="0" rIns="0" bIns="0"/>
            <a:lstStyle/>
            <a:p>
              <a:endParaRPr lang="en-US"/>
            </a:p>
          </p:txBody>
        </p:sp>
        <p:sp>
          <p:nvSpPr>
            <p:cNvPr id="203820" name="Rectangle 44"/>
            <p:cNvSpPr>
              <a:spLocks/>
            </p:cNvSpPr>
            <p:nvPr/>
          </p:nvSpPr>
          <p:spPr bwMode="auto">
            <a:xfrm>
              <a:off x="0" y="0"/>
              <a:ext cx="1336" cy="248"/>
            </a:xfrm>
            <a:prstGeom prst="rect">
              <a:avLst/>
            </a:prstGeom>
            <a:noFill/>
            <a:ln w="12700" cap="flat">
              <a:noFill/>
              <a:miter lim="800000"/>
              <a:headEnd type="none" w="med" len="med"/>
              <a:tailEnd type="none" w="med" len="med"/>
            </a:ln>
          </p:spPr>
          <p:txBody>
            <a:bodyPr lIns="0" tIns="0" rIns="0" bIns="0"/>
            <a:lstStyle/>
            <a:p>
              <a:r>
                <a:rPr lang="en-US" sz="2000" dirty="0">
                  <a:solidFill>
                    <a:srgbClr val="000000"/>
                  </a:solidFill>
                  <a:latin typeface="Arial" charset="0"/>
                  <a:cs typeface="Arial" charset="0"/>
                  <a:sym typeface="Arial" charset="0"/>
                </a:rPr>
                <a:t>n=75</a:t>
              </a:r>
            </a:p>
          </p:txBody>
        </p:sp>
      </p:grpSp>
      <p:sp>
        <p:nvSpPr>
          <p:cNvPr id="203822" name="Rectangle 46"/>
          <p:cNvSpPr>
            <a:spLocks/>
          </p:cNvSpPr>
          <p:nvPr/>
        </p:nvSpPr>
        <p:spPr bwMode="auto">
          <a:xfrm>
            <a:off x="4176862" y="5065365"/>
            <a:ext cx="1495602" cy="615553"/>
          </a:xfrm>
          <a:prstGeom prst="rect">
            <a:avLst/>
          </a:prstGeom>
          <a:noFill/>
          <a:ln w="9525" cap="flat">
            <a:noFill/>
            <a:miter lim="800000"/>
            <a:headEnd type="none" w="med" len="med"/>
            <a:tailEnd type="none" w="med" len="med"/>
          </a:ln>
        </p:spPr>
        <p:txBody>
          <a:bodyPr wrap="none" lIns="0" tIns="0" rIns="0" bIns="0">
            <a:spAutoFit/>
          </a:bodyPr>
          <a:lstStyle/>
          <a:p>
            <a:r>
              <a:rPr lang="en-US" sz="2000" dirty="0" err="1">
                <a:effectLst>
                  <a:outerShdw blurRad="38100" dist="38100" dir="2700000" algn="tl">
                    <a:srgbClr val="000000"/>
                  </a:outerShdw>
                </a:effectLst>
                <a:latin typeface="Arial" charset="0"/>
                <a:cs typeface="Arial" charset="0"/>
                <a:sym typeface="Arial" charset="0"/>
              </a:rPr>
              <a:t>Ramipril</a:t>
            </a:r>
            <a:r>
              <a:rPr lang="en-US" sz="2000" dirty="0">
                <a:effectLst>
                  <a:outerShdw blurRad="38100" dist="38100" dir="2700000" algn="tl">
                    <a:srgbClr val="000000"/>
                  </a:outerShdw>
                </a:effectLst>
                <a:latin typeface="Arial" charset="0"/>
                <a:cs typeface="Arial" charset="0"/>
                <a:sym typeface="Arial" charset="0"/>
              </a:rPr>
              <a:t> </a:t>
            </a:r>
            <a:br>
              <a:rPr lang="en-US" sz="2000" dirty="0">
                <a:effectLst>
                  <a:outerShdw blurRad="38100" dist="38100" dir="2700000" algn="tl">
                    <a:srgbClr val="000000"/>
                  </a:outerShdw>
                </a:effectLst>
                <a:latin typeface="Arial" charset="0"/>
                <a:cs typeface="Arial" charset="0"/>
                <a:sym typeface="Arial" charset="0"/>
              </a:rPr>
            </a:br>
            <a:r>
              <a:rPr lang="en-US" sz="2000" dirty="0" err="1">
                <a:effectLst>
                  <a:outerShdw blurRad="38100" dist="38100" dir="2700000" algn="tl">
                    <a:srgbClr val="000000"/>
                  </a:outerShdw>
                </a:effectLst>
                <a:latin typeface="Arial" charset="0"/>
                <a:cs typeface="Arial" charset="0"/>
                <a:sym typeface="Arial" charset="0"/>
              </a:rPr>
              <a:t>monotherapy</a:t>
            </a:r>
            <a:endParaRPr lang="en-US" sz="2000" dirty="0">
              <a:effectLst>
                <a:outerShdw blurRad="38100" dist="38100" dir="2700000" algn="tl">
                  <a:srgbClr val="000000"/>
                </a:outerShdw>
              </a:effectLst>
              <a:latin typeface="Arial" charset="0"/>
              <a:cs typeface="Arial" charset="0"/>
              <a:sym typeface="Arial" charset="0"/>
            </a:endParaRPr>
          </a:p>
        </p:txBody>
      </p:sp>
      <p:sp>
        <p:nvSpPr>
          <p:cNvPr id="203823" name="Rectangle 47"/>
          <p:cNvSpPr>
            <a:spLocks/>
          </p:cNvSpPr>
          <p:nvPr/>
        </p:nvSpPr>
        <p:spPr bwMode="auto">
          <a:xfrm>
            <a:off x="5789786" y="5065365"/>
            <a:ext cx="1954061" cy="615553"/>
          </a:xfrm>
          <a:prstGeom prst="rect">
            <a:avLst/>
          </a:prstGeom>
          <a:noFill/>
          <a:ln w="9525" cap="flat">
            <a:noFill/>
            <a:miter lim="800000"/>
            <a:headEnd type="none" w="med" len="med"/>
            <a:tailEnd type="none" w="med" len="med"/>
          </a:ln>
        </p:spPr>
        <p:txBody>
          <a:bodyPr wrap="none" lIns="0" tIns="0" rIns="0" bIns="0">
            <a:spAutoFit/>
          </a:bodyPr>
          <a:lstStyle/>
          <a:p>
            <a:r>
              <a:rPr lang="en-US" sz="2000" dirty="0" err="1">
                <a:effectLst>
                  <a:outerShdw blurRad="38100" dist="38100" dir="2700000" algn="tl">
                    <a:srgbClr val="000000"/>
                  </a:outerShdw>
                </a:effectLst>
                <a:latin typeface="Arial" charset="0"/>
                <a:cs typeface="Arial" charset="0"/>
                <a:sym typeface="Arial" charset="0"/>
              </a:rPr>
              <a:t>Aliskiren</a:t>
            </a:r>
            <a:r>
              <a:rPr lang="en-US" sz="2000" dirty="0">
                <a:effectLst>
                  <a:outerShdw blurRad="38100" dist="38100" dir="2700000" algn="tl">
                    <a:srgbClr val="000000"/>
                  </a:outerShdw>
                </a:effectLst>
                <a:latin typeface="Arial" charset="0"/>
                <a:cs typeface="Arial" charset="0"/>
                <a:sym typeface="Arial" charset="0"/>
              </a:rPr>
              <a:t>/</a:t>
            </a:r>
            <a:r>
              <a:rPr lang="en-US" sz="2000" dirty="0" err="1">
                <a:effectLst>
                  <a:outerShdw blurRad="38100" dist="38100" dir="2700000" algn="tl">
                    <a:srgbClr val="000000"/>
                  </a:outerShdw>
                </a:effectLst>
                <a:latin typeface="Arial" charset="0"/>
                <a:cs typeface="Arial" charset="0"/>
                <a:sym typeface="Arial" charset="0"/>
              </a:rPr>
              <a:t>ramipril</a:t>
            </a:r>
            <a:r>
              <a:rPr lang="en-US" sz="2000" dirty="0">
                <a:effectLst>
                  <a:outerShdw blurRad="38100" dist="38100" dir="2700000" algn="tl">
                    <a:srgbClr val="000000"/>
                  </a:outerShdw>
                </a:effectLst>
                <a:latin typeface="Arial" charset="0"/>
                <a:cs typeface="Arial" charset="0"/>
                <a:sym typeface="Arial" charset="0"/>
              </a:rPr>
              <a:t> </a:t>
            </a:r>
            <a:br>
              <a:rPr lang="en-US" sz="2000" dirty="0">
                <a:effectLst>
                  <a:outerShdw blurRad="38100" dist="38100" dir="2700000" algn="tl">
                    <a:srgbClr val="000000"/>
                  </a:outerShdw>
                </a:effectLst>
                <a:latin typeface="Arial" charset="0"/>
                <a:cs typeface="Arial" charset="0"/>
                <a:sym typeface="Arial" charset="0"/>
              </a:rPr>
            </a:br>
            <a:r>
              <a:rPr lang="en-US" sz="2000" dirty="0">
                <a:effectLst>
                  <a:outerShdw blurRad="38100" dist="38100" dir="2700000" algn="tl">
                    <a:srgbClr val="000000"/>
                  </a:outerShdw>
                </a:effectLst>
                <a:latin typeface="Arial" charset="0"/>
                <a:cs typeface="Arial" charset="0"/>
                <a:sym typeface="Arial" charset="0"/>
              </a:rPr>
              <a:t>combination</a:t>
            </a:r>
          </a:p>
        </p:txBody>
      </p:sp>
      <p:sp>
        <p:nvSpPr>
          <p:cNvPr id="203824" name="Rectangle 48"/>
          <p:cNvSpPr>
            <a:spLocks/>
          </p:cNvSpPr>
          <p:nvPr/>
        </p:nvSpPr>
        <p:spPr bwMode="auto">
          <a:xfrm>
            <a:off x="6588994" y="4434706"/>
            <a:ext cx="370294"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Arial" charset="0"/>
                <a:cs typeface="Arial" charset="0"/>
                <a:sym typeface="Arial" charset="0"/>
              </a:rPr>
              <a:t>−44</a:t>
            </a:r>
          </a:p>
        </p:txBody>
      </p:sp>
      <p:grpSp>
        <p:nvGrpSpPr>
          <p:cNvPr id="15" name="Group 51"/>
          <p:cNvGrpSpPr>
            <a:grpSpLocks/>
          </p:cNvGrpSpPr>
          <p:nvPr/>
        </p:nvGrpSpPr>
        <p:grpSpPr bwMode="auto">
          <a:xfrm>
            <a:off x="1538139" y="3584154"/>
            <a:ext cx="6492999" cy="308074"/>
            <a:chOff x="0" y="0"/>
            <a:chExt cx="5817" cy="276"/>
          </a:xfrm>
        </p:grpSpPr>
        <p:sp>
          <p:nvSpPr>
            <p:cNvPr id="203825" name="Line 49"/>
            <p:cNvSpPr>
              <a:spLocks noChangeShapeType="1"/>
            </p:cNvSpPr>
            <p:nvPr/>
          </p:nvSpPr>
          <p:spPr bwMode="auto">
            <a:xfrm>
              <a:off x="0" y="125"/>
              <a:ext cx="5817" cy="1"/>
            </a:xfrm>
            <a:prstGeom prst="line">
              <a:avLst/>
            </a:prstGeom>
            <a:noFill/>
            <a:ln w="19050" cap="flat">
              <a:solidFill>
                <a:schemeClr val="tx1"/>
              </a:solidFill>
              <a:prstDash val="solid"/>
              <a:round/>
              <a:headEnd type="none" w="med" len="med"/>
              <a:tailEnd type="none" w="med" len="med"/>
            </a:ln>
          </p:spPr>
          <p:txBody>
            <a:bodyPr lIns="0" tIns="0" rIns="0" bIns="0"/>
            <a:lstStyle/>
            <a:p>
              <a:endParaRPr lang="en-US"/>
            </a:p>
          </p:txBody>
        </p:sp>
        <p:sp>
          <p:nvSpPr>
            <p:cNvPr id="203826" name="Rectangle 50"/>
            <p:cNvSpPr>
              <a:spLocks/>
            </p:cNvSpPr>
            <p:nvPr/>
          </p:nvSpPr>
          <p:spPr bwMode="auto">
            <a:xfrm>
              <a:off x="24" y="0"/>
              <a:ext cx="128" cy="276"/>
            </a:xfrm>
            <a:prstGeom prst="rect">
              <a:avLst/>
            </a:prstGeom>
            <a:noFill/>
            <a:ln w="9525" cap="flat">
              <a:noFill/>
              <a:miter lim="800000"/>
              <a:headEnd type="none" w="med" len="med"/>
              <a:tailEnd type="none" w="med" len="med"/>
            </a:ln>
          </p:spPr>
          <p:txBody>
            <a:bodyPr wrap="none" lIns="0" tIns="0" rIns="0" bIns="0" anchor="ctr">
              <a:spAutoFit/>
            </a:bodyPr>
            <a:lstStyle/>
            <a:p>
              <a:pPr algn="r"/>
              <a:r>
                <a:rPr lang="en-US" sz="2000" dirty="0">
                  <a:latin typeface="Arial" charset="0"/>
                  <a:cs typeface="Arial" charset="0"/>
                  <a:sym typeface="Arial" charset="0"/>
                </a:rPr>
                <a:t>0</a:t>
              </a:r>
            </a:p>
          </p:txBody>
        </p:sp>
      </p:grpSp>
      <p:sp>
        <p:nvSpPr>
          <p:cNvPr id="203828" name="Rectangle 52"/>
          <p:cNvSpPr>
            <a:spLocks/>
          </p:cNvSpPr>
          <p:nvPr/>
        </p:nvSpPr>
        <p:spPr bwMode="auto">
          <a:xfrm>
            <a:off x="1651992" y="6679406"/>
            <a:ext cx="2367636" cy="200055"/>
          </a:xfrm>
          <a:prstGeom prst="rect">
            <a:avLst/>
          </a:prstGeom>
          <a:noFill/>
          <a:ln w="19050" cap="flat">
            <a:noFill/>
            <a:miter lim="800000"/>
            <a:headEnd type="none" w="med" len="med"/>
            <a:tailEnd type="none" w="med" len="med"/>
          </a:ln>
        </p:spPr>
        <p:txBody>
          <a:bodyPr wrap="none" lIns="0" tIns="0" rIns="0" bIns="0" anchor="b">
            <a:spAutoFit/>
          </a:bodyPr>
          <a:lstStyle/>
          <a:p>
            <a:r>
              <a:rPr lang="en-US" sz="1300" dirty="0">
                <a:latin typeface="Arial" charset="0"/>
                <a:cs typeface="Arial" charset="0"/>
                <a:sym typeface="Arial" charset="0"/>
              </a:rPr>
              <a:t>Kilo C, </a:t>
            </a:r>
            <a:r>
              <a:rPr lang="en-US" sz="1300" dirty="0">
                <a:latin typeface="Arial Italic" charset="0"/>
                <a:cs typeface="Arial Italic" charset="0"/>
                <a:sym typeface="Arial Italic" charset="0"/>
              </a:rPr>
              <a:t>et al.</a:t>
            </a:r>
            <a:r>
              <a:rPr lang="en-US" sz="1300" dirty="0">
                <a:latin typeface="Arial" charset="0"/>
                <a:cs typeface="Arial" charset="0"/>
                <a:sym typeface="Arial" charset="0"/>
              </a:rPr>
              <a:t> 2006 (Study 2307).</a:t>
            </a:r>
          </a:p>
        </p:txBody>
      </p:sp>
      <p:sp>
        <p:nvSpPr>
          <p:cNvPr id="203829" name="Rectangle 53"/>
          <p:cNvSpPr>
            <a:spLocks/>
          </p:cNvSpPr>
          <p:nvPr/>
        </p:nvSpPr>
        <p:spPr bwMode="auto">
          <a:xfrm>
            <a:off x="859483" y="5973961"/>
            <a:ext cx="4416274" cy="400110"/>
          </a:xfrm>
          <a:prstGeom prst="rect">
            <a:avLst/>
          </a:prstGeom>
          <a:noFill/>
          <a:ln w="19050" cap="flat">
            <a:noFill/>
            <a:miter lim="800000"/>
            <a:headEnd type="none" w="med" len="med"/>
            <a:tailEnd type="none" w="med" len="med"/>
          </a:ln>
        </p:spPr>
        <p:txBody>
          <a:bodyPr wrap="none" lIns="0" tIns="0" rIns="0" bIns="0" anchor="b">
            <a:spAutoFit/>
          </a:bodyPr>
          <a:lstStyle/>
          <a:p>
            <a:r>
              <a:rPr lang="en-US" sz="1300" dirty="0">
                <a:latin typeface="Arial" charset="0"/>
                <a:cs typeface="Arial" charset="0"/>
                <a:sym typeface="Arial" charset="0"/>
              </a:rPr>
              <a:t>*p&lt;0.001 </a:t>
            </a:r>
            <a:r>
              <a:rPr lang="en-US" sz="1300" dirty="0" err="1">
                <a:latin typeface="Arial" charset="0"/>
                <a:cs typeface="Arial" charset="0"/>
                <a:sym typeface="Arial" charset="0"/>
              </a:rPr>
              <a:t>vs</a:t>
            </a:r>
            <a:r>
              <a:rPr lang="en-US" sz="1300" dirty="0">
                <a:latin typeface="Arial" charset="0"/>
                <a:cs typeface="Arial" charset="0"/>
                <a:sym typeface="Arial" charset="0"/>
              </a:rPr>
              <a:t> baseline</a:t>
            </a:r>
          </a:p>
          <a:p>
            <a:r>
              <a:rPr lang="en-US" sz="1300" baseline="30000" dirty="0">
                <a:latin typeface="Arial" charset="0"/>
                <a:cs typeface="Arial" charset="0"/>
                <a:sym typeface="Arial" charset="0"/>
              </a:rPr>
              <a:t>†</a:t>
            </a:r>
            <a:r>
              <a:rPr lang="en-US" sz="1300" dirty="0">
                <a:latin typeface="Arial" charset="0"/>
                <a:cs typeface="Arial" charset="0"/>
                <a:sym typeface="Arial" charset="0"/>
              </a:rPr>
              <a:t>p&lt;0.05 </a:t>
            </a:r>
            <a:r>
              <a:rPr lang="en-US" sz="1300" dirty="0" err="1">
                <a:latin typeface="Arial" charset="0"/>
                <a:cs typeface="Arial" charset="0"/>
                <a:sym typeface="Arial" charset="0"/>
              </a:rPr>
              <a:t>vs</a:t>
            </a:r>
            <a:r>
              <a:rPr lang="en-US" sz="1300" dirty="0">
                <a:latin typeface="Arial" charset="0"/>
                <a:cs typeface="Arial" charset="0"/>
                <a:sym typeface="Arial" charset="0"/>
              </a:rPr>
              <a:t> </a:t>
            </a:r>
            <a:r>
              <a:rPr lang="en-US" sz="1300" dirty="0" err="1">
                <a:latin typeface="Arial" charset="0"/>
                <a:cs typeface="Arial" charset="0"/>
                <a:sym typeface="Arial" charset="0"/>
              </a:rPr>
              <a:t>aliskiren</a:t>
            </a:r>
            <a:r>
              <a:rPr lang="en-US" sz="1300" dirty="0">
                <a:latin typeface="Arial" charset="0"/>
                <a:cs typeface="Arial" charset="0"/>
                <a:sym typeface="Arial" charset="0"/>
              </a:rPr>
              <a:t> </a:t>
            </a:r>
            <a:r>
              <a:rPr lang="en-US" sz="1300" dirty="0" err="1">
                <a:latin typeface="Arial" charset="0"/>
                <a:cs typeface="Arial" charset="0"/>
                <a:sym typeface="Arial" charset="0"/>
              </a:rPr>
              <a:t>monotherapy</a:t>
            </a:r>
            <a:r>
              <a:rPr lang="en-US" sz="1300" dirty="0">
                <a:latin typeface="Arial" charset="0"/>
                <a:cs typeface="Arial" charset="0"/>
                <a:sym typeface="Arial" charset="0"/>
              </a:rPr>
              <a:t> and </a:t>
            </a:r>
            <a:r>
              <a:rPr lang="en-US" sz="1300" dirty="0" err="1">
                <a:latin typeface="Arial" charset="0"/>
                <a:cs typeface="Arial" charset="0"/>
                <a:sym typeface="Arial" charset="0"/>
              </a:rPr>
              <a:t>ramipril</a:t>
            </a:r>
            <a:r>
              <a:rPr lang="en-US" sz="1300" dirty="0">
                <a:latin typeface="Arial" charset="0"/>
                <a:cs typeface="Arial" charset="0"/>
                <a:sym typeface="Arial" charset="0"/>
              </a:rPr>
              <a:t> </a:t>
            </a:r>
            <a:r>
              <a:rPr lang="en-US" sz="1300" dirty="0" err="1">
                <a:latin typeface="Arial" charset="0"/>
                <a:cs typeface="Arial" charset="0"/>
                <a:sym typeface="Arial" charset="0"/>
              </a:rPr>
              <a:t>monotherapy</a:t>
            </a:r>
            <a:endParaRPr lang="en-US" sz="1300" dirty="0">
              <a:latin typeface="Arial" charset="0"/>
              <a:cs typeface="Arial" charset="0"/>
              <a:sym typeface="Arial" charset="0"/>
            </a:endParaRPr>
          </a:p>
        </p:txBody>
      </p:sp>
      <p:sp>
        <p:nvSpPr>
          <p:cNvPr id="203830" name="Rectangle 54"/>
          <p:cNvSpPr>
            <a:spLocks/>
          </p:cNvSpPr>
          <p:nvPr/>
        </p:nvSpPr>
        <p:spPr bwMode="auto">
          <a:xfrm>
            <a:off x="6703963" y="4678041"/>
            <a:ext cx="99386" cy="307777"/>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p>
        </p:txBody>
      </p:sp>
      <p:sp>
        <p:nvSpPr>
          <p:cNvPr id="203831" name="Rectangle 55"/>
          <p:cNvSpPr>
            <a:spLocks/>
          </p:cNvSpPr>
          <p:nvPr/>
        </p:nvSpPr>
        <p:spPr bwMode="auto">
          <a:xfrm>
            <a:off x="4867796" y="1634133"/>
            <a:ext cx="99386" cy="307777"/>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p>
        </p:txBody>
      </p:sp>
      <p:sp>
        <p:nvSpPr>
          <p:cNvPr id="203832" name="Rectangle 56"/>
          <p:cNvSpPr>
            <a:spLocks/>
          </p:cNvSpPr>
          <p:nvPr/>
        </p:nvSpPr>
        <p:spPr bwMode="auto">
          <a:xfrm>
            <a:off x="2934519" y="4949279"/>
            <a:ext cx="99386" cy="307777"/>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dirty="0">
                <a:latin typeface="Arial" charset="0"/>
                <a:cs typeface="Arial" charset="0"/>
                <a:sym typeface="Arial" charset="0"/>
              </a:rPr>
              <a:t>*</a:t>
            </a:r>
          </a:p>
        </p:txBody>
      </p:sp>
      <p:sp>
        <p:nvSpPr>
          <p:cNvPr id="203833" name="Rectangle 57"/>
          <p:cNvSpPr>
            <a:spLocks/>
          </p:cNvSpPr>
          <p:nvPr/>
        </p:nvSpPr>
        <p:spPr bwMode="auto">
          <a:xfrm>
            <a:off x="6833443" y="4702597"/>
            <a:ext cx="94578" cy="205184"/>
          </a:xfrm>
          <a:prstGeom prst="rect">
            <a:avLst/>
          </a:prstGeom>
          <a:noFill/>
          <a:ln w="19050" cap="flat">
            <a:noFill/>
            <a:miter lim="800000"/>
            <a:headEnd type="none" w="med" len="med"/>
            <a:tailEnd type="none" w="med" len="med"/>
          </a:ln>
        </p:spPr>
        <p:txBody>
          <a:bodyPr wrap="none" lIns="0" tIns="0" rIns="0" bIns="0" anchor="ctr">
            <a:spAutoFit/>
          </a:bodyPr>
          <a:lstStyle/>
          <a:p>
            <a:r>
              <a:rPr lang="en-US" sz="2000" baseline="31000" dirty="0">
                <a:latin typeface="Arial" charset="0"/>
                <a:cs typeface="Arial" charset="0"/>
                <a:sym typeface="Arial" charset="0"/>
              </a:rPr>
              <a:t>†</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rrowheads="1"/>
          </p:cNvPicPr>
          <p:nvPr/>
        </p:nvPicPr>
        <p:blipFill>
          <a:blip r:embed="rId2" cstate="print"/>
          <a:srcRect/>
          <a:stretch>
            <a:fillRect/>
          </a:stretch>
        </p:blipFill>
        <p:spPr bwMode="auto">
          <a:xfrm>
            <a:off x="0" y="1693292"/>
            <a:ext cx="9144000" cy="3816325"/>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rrowheads="1"/>
          </p:cNvPicPr>
          <p:nvPr/>
        </p:nvPicPr>
        <p:blipFill>
          <a:blip r:embed="rId2" cstate="print"/>
          <a:srcRect/>
          <a:stretch>
            <a:fillRect/>
          </a:stretch>
        </p:blipFill>
        <p:spPr bwMode="auto">
          <a:xfrm>
            <a:off x="0" y="3234780"/>
            <a:ext cx="9144000" cy="1350615"/>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p:cNvSpPr>
          <p:nvPr/>
        </p:nvSpPr>
        <p:spPr bwMode="auto">
          <a:xfrm>
            <a:off x="164084" y="6648153"/>
            <a:ext cx="7150447" cy="303609"/>
          </a:xfrm>
          <a:prstGeom prst="rect">
            <a:avLst/>
          </a:prstGeom>
          <a:noFill/>
          <a:ln w="9525" cap="flat">
            <a:noFill/>
            <a:miter lim="800000"/>
            <a:headEnd type="none" w="med" len="med"/>
            <a:tailEnd type="none" w="med" len="med"/>
          </a:ln>
        </p:spPr>
        <p:txBody>
          <a:bodyPr lIns="0" tIns="0" rIns="0" bIns="0" anchor="b"/>
          <a:lstStyle/>
          <a:p>
            <a:pPr marL="128360"/>
            <a:r>
              <a:rPr lang="en-US" sz="1000" dirty="0">
                <a:latin typeface="Verdana" charset="0"/>
                <a:ea typeface="Verdana" charset="0"/>
                <a:cs typeface="Verdana" charset="0"/>
                <a:sym typeface="Verdana" charset="0"/>
              </a:rPr>
              <a:t>Adapted from Mitch W.E., N </a:t>
            </a:r>
            <a:r>
              <a:rPr lang="en-US" sz="1000" dirty="0" err="1">
                <a:latin typeface="Verdana" charset="0"/>
                <a:ea typeface="Verdana" charset="0"/>
                <a:cs typeface="Verdana" charset="0"/>
                <a:sym typeface="Verdana" charset="0"/>
              </a:rPr>
              <a:t>Engl</a:t>
            </a:r>
            <a:r>
              <a:rPr lang="en-US" sz="1000" dirty="0">
                <a:latin typeface="Verdana" charset="0"/>
                <a:ea typeface="Verdana" charset="0"/>
                <a:cs typeface="Verdana" charset="0"/>
                <a:sym typeface="Verdana" charset="0"/>
              </a:rPr>
              <a:t> J Med 2004;351:1934–1936; </a:t>
            </a:r>
            <a:r>
              <a:rPr lang="en-US" sz="1000" dirty="0" err="1">
                <a:latin typeface="Verdana" charset="0"/>
                <a:ea typeface="Verdana" charset="0"/>
                <a:cs typeface="Verdana" charset="0"/>
                <a:sym typeface="Verdana" charset="0"/>
              </a:rPr>
              <a:t>Ruilope</a:t>
            </a:r>
            <a:r>
              <a:rPr lang="en-US" sz="1000" dirty="0">
                <a:latin typeface="Verdana" charset="0"/>
                <a:ea typeface="Verdana" charset="0"/>
                <a:cs typeface="Verdana" charset="0"/>
                <a:sym typeface="Verdana" charset="0"/>
              </a:rPr>
              <a:t> L.M.,</a:t>
            </a:r>
          </a:p>
          <a:p>
            <a:pPr marL="128360"/>
            <a:r>
              <a:rPr lang="en-US" sz="1000" dirty="0" err="1">
                <a:latin typeface="Verdana" charset="0"/>
                <a:ea typeface="Verdana" charset="0"/>
                <a:cs typeface="Verdana" charset="0"/>
                <a:sym typeface="Verdana" charset="0"/>
              </a:rPr>
              <a:t>Acta</a:t>
            </a:r>
            <a:r>
              <a:rPr lang="en-US" sz="1000" dirty="0">
                <a:latin typeface="Verdana" charset="0"/>
                <a:ea typeface="Verdana" charset="0"/>
                <a:cs typeface="Verdana" charset="0"/>
                <a:sym typeface="Verdana" charset="0"/>
              </a:rPr>
              <a:t> </a:t>
            </a:r>
            <a:r>
              <a:rPr lang="en-US" sz="1000" dirty="0" err="1">
                <a:latin typeface="Verdana" charset="0"/>
                <a:ea typeface="Verdana" charset="0"/>
                <a:cs typeface="Verdana" charset="0"/>
                <a:sym typeface="Verdana" charset="0"/>
              </a:rPr>
              <a:t>Diabetol</a:t>
            </a:r>
            <a:r>
              <a:rPr lang="en-US" sz="1000" dirty="0">
                <a:latin typeface="Verdana" charset="0"/>
                <a:ea typeface="Verdana" charset="0"/>
                <a:cs typeface="Verdana" charset="0"/>
                <a:sym typeface="Verdana" charset="0"/>
              </a:rPr>
              <a:t> 2005;42:S33–S41;Schmieder R.E., J </a:t>
            </a:r>
            <a:r>
              <a:rPr lang="en-US" sz="1000" dirty="0" err="1">
                <a:latin typeface="Verdana" charset="0"/>
                <a:ea typeface="Verdana" charset="0"/>
                <a:cs typeface="Verdana" charset="0"/>
                <a:sym typeface="Verdana" charset="0"/>
              </a:rPr>
              <a:t>Hypertens</a:t>
            </a:r>
            <a:r>
              <a:rPr lang="en-US" sz="1000" dirty="0">
                <a:latin typeface="Verdana" charset="0"/>
                <a:ea typeface="Verdana" charset="0"/>
                <a:cs typeface="Verdana" charset="0"/>
                <a:sym typeface="Verdana" charset="0"/>
              </a:rPr>
              <a:t> </a:t>
            </a:r>
            <a:r>
              <a:rPr lang="en-US" sz="1000" dirty="0" err="1">
                <a:latin typeface="Verdana" charset="0"/>
                <a:ea typeface="Verdana" charset="0"/>
                <a:cs typeface="Verdana" charset="0"/>
                <a:sym typeface="Verdana" charset="0"/>
              </a:rPr>
              <a:t>Suppl</a:t>
            </a:r>
            <a:r>
              <a:rPr lang="en-US" sz="1000" dirty="0">
                <a:latin typeface="Verdana" charset="0"/>
                <a:ea typeface="Verdana" charset="0"/>
                <a:cs typeface="Verdana" charset="0"/>
                <a:sym typeface="Verdana" charset="0"/>
              </a:rPr>
              <a:t> 2006;24:S31–S35</a:t>
            </a:r>
          </a:p>
        </p:txBody>
      </p:sp>
      <p:grpSp>
        <p:nvGrpSpPr>
          <p:cNvPr id="2" name="Group 4"/>
          <p:cNvGrpSpPr>
            <a:grpSpLocks/>
          </p:cNvGrpSpPr>
          <p:nvPr/>
        </p:nvGrpSpPr>
        <p:grpSpPr bwMode="auto">
          <a:xfrm>
            <a:off x="539130" y="3266033"/>
            <a:ext cx="1655340" cy="862831"/>
            <a:chOff x="0" y="0"/>
            <a:chExt cx="1483" cy="773"/>
          </a:xfrm>
        </p:grpSpPr>
        <p:sp>
          <p:nvSpPr>
            <p:cNvPr id="209922" name="Rectangle 2"/>
            <p:cNvSpPr>
              <a:spLocks/>
            </p:cNvSpPr>
            <p:nvPr/>
          </p:nvSpPr>
          <p:spPr bwMode="auto">
            <a:xfrm>
              <a:off x="0" y="0"/>
              <a:ext cx="1483" cy="773"/>
            </a:xfrm>
            <a:prstGeom prst="rect">
              <a:avLst/>
            </a:prstGeom>
            <a:gradFill rotWithShape="0">
              <a:gsLst>
                <a:gs pos="0">
                  <a:srgbClr val="002F00"/>
                </a:gs>
                <a:gs pos="50000">
                  <a:srgbClr val="006600"/>
                </a:gs>
                <a:gs pos="100000">
                  <a:srgbClr val="002F00"/>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23" name="Rectangle 3"/>
            <p:cNvSpPr>
              <a:spLocks/>
            </p:cNvSpPr>
            <p:nvPr/>
          </p:nvSpPr>
          <p:spPr bwMode="auto">
            <a:xfrm>
              <a:off x="242" y="222"/>
              <a:ext cx="1099" cy="358"/>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300" dirty="0">
                  <a:latin typeface="Arial Bold" charset="0"/>
                  <a:cs typeface="Arial Bold" charset="0"/>
                  <a:sym typeface="Arial Bold" charset="0"/>
                </a:rPr>
                <a:t>Type-2-Diabetes</a:t>
              </a:r>
            </a:p>
            <a:p>
              <a:pPr algn="ctr"/>
              <a:r>
                <a:rPr lang="en-US" sz="1300" dirty="0">
                  <a:latin typeface="Arial Bold" charset="0"/>
                  <a:cs typeface="Arial Bold" charset="0"/>
                  <a:sym typeface="Arial Bold" charset="0"/>
                </a:rPr>
                <a:t>Hypertension</a:t>
              </a:r>
            </a:p>
          </p:txBody>
        </p:sp>
      </p:grpSp>
      <p:grpSp>
        <p:nvGrpSpPr>
          <p:cNvPr id="3" name="Group 7"/>
          <p:cNvGrpSpPr>
            <a:grpSpLocks/>
          </p:cNvGrpSpPr>
          <p:nvPr/>
        </p:nvGrpSpPr>
        <p:grpSpPr bwMode="auto">
          <a:xfrm>
            <a:off x="2193355" y="3266033"/>
            <a:ext cx="1298153" cy="862831"/>
            <a:chOff x="0" y="0"/>
            <a:chExt cx="1163" cy="773"/>
          </a:xfrm>
        </p:grpSpPr>
        <p:sp>
          <p:nvSpPr>
            <p:cNvPr id="209925" name="Rectangle 5"/>
            <p:cNvSpPr>
              <a:spLocks/>
            </p:cNvSpPr>
            <p:nvPr/>
          </p:nvSpPr>
          <p:spPr bwMode="auto">
            <a:xfrm>
              <a:off x="0" y="0"/>
              <a:ext cx="1163" cy="773"/>
            </a:xfrm>
            <a:prstGeom prst="rect">
              <a:avLst/>
            </a:prstGeom>
            <a:gradFill rotWithShape="0">
              <a:gsLst>
                <a:gs pos="0">
                  <a:srgbClr val="041768"/>
                </a:gs>
                <a:gs pos="50000">
                  <a:srgbClr val="0932E1"/>
                </a:gs>
                <a:gs pos="100000">
                  <a:srgbClr val="041768"/>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26" name="Rectangle 6"/>
            <p:cNvSpPr>
              <a:spLocks/>
            </p:cNvSpPr>
            <p:nvPr/>
          </p:nvSpPr>
          <p:spPr bwMode="auto">
            <a:xfrm>
              <a:off x="217" y="222"/>
              <a:ext cx="781" cy="358"/>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300" dirty="0">
                  <a:latin typeface="Arial Bold" charset="0"/>
                  <a:cs typeface="Arial Bold" charset="0"/>
                  <a:sym typeface="Arial Bold" charset="0"/>
                </a:rPr>
                <a:t>Endothelial</a:t>
              </a:r>
            </a:p>
            <a:p>
              <a:pPr algn="ctr"/>
              <a:r>
                <a:rPr lang="en-US" sz="1300" dirty="0">
                  <a:latin typeface="Arial Bold" charset="0"/>
                  <a:cs typeface="Arial Bold" charset="0"/>
                  <a:sym typeface="Arial Bold" charset="0"/>
                </a:rPr>
                <a:t>Dysfunction</a:t>
              </a:r>
            </a:p>
          </p:txBody>
        </p:sp>
      </p:grpSp>
      <p:grpSp>
        <p:nvGrpSpPr>
          <p:cNvPr id="4" name="Group 10"/>
          <p:cNvGrpSpPr>
            <a:grpSpLocks/>
          </p:cNvGrpSpPr>
          <p:nvPr/>
        </p:nvGrpSpPr>
        <p:grpSpPr bwMode="auto">
          <a:xfrm>
            <a:off x="3423420" y="3266033"/>
            <a:ext cx="1292572" cy="862831"/>
            <a:chOff x="0" y="0"/>
            <a:chExt cx="1158" cy="773"/>
          </a:xfrm>
        </p:grpSpPr>
        <p:sp>
          <p:nvSpPr>
            <p:cNvPr id="209928" name="Rectangle 8"/>
            <p:cNvSpPr>
              <a:spLocks/>
            </p:cNvSpPr>
            <p:nvPr/>
          </p:nvSpPr>
          <p:spPr bwMode="auto">
            <a:xfrm>
              <a:off x="0" y="0"/>
              <a:ext cx="1158" cy="773"/>
            </a:xfrm>
            <a:prstGeom prst="rect">
              <a:avLst/>
            </a:prstGeom>
            <a:gradFill rotWithShape="0">
              <a:gsLst>
                <a:gs pos="0">
                  <a:srgbClr val="5E5E76"/>
                </a:gs>
                <a:gs pos="50000">
                  <a:srgbClr val="CCCCFF"/>
                </a:gs>
                <a:gs pos="100000">
                  <a:srgbClr val="5E5E76"/>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29" name="Rectangle 9"/>
            <p:cNvSpPr>
              <a:spLocks/>
            </p:cNvSpPr>
            <p:nvPr/>
          </p:nvSpPr>
          <p:spPr bwMode="auto">
            <a:xfrm>
              <a:off x="210" y="222"/>
              <a:ext cx="790" cy="358"/>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300" dirty="0">
                  <a:latin typeface="Arial Bold" charset="0"/>
                  <a:cs typeface="Arial Bold" charset="0"/>
                  <a:sym typeface="Arial Bold" charset="0"/>
                </a:rPr>
                <a:t>Micro</a:t>
              </a:r>
            </a:p>
            <a:p>
              <a:pPr algn="ctr"/>
              <a:r>
                <a:rPr lang="en-US" sz="1300" dirty="0" err="1">
                  <a:latin typeface="Arial Bold" charset="0"/>
                  <a:cs typeface="Arial Bold" charset="0"/>
                  <a:sym typeface="Arial Bold" charset="0"/>
                </a:rPr>
                <a:t>Albuminuria</a:t>
              </a:r>
              <a:endParaRPr lang="en-US" sz="1300" dirty="0">
                <a:latin typeface="Arial Bold" charset="0"/>
                <a:cs typeface="Arial Bold" charset="0"/>
                <a:sym typeface="Arial Bold" charset="0"/>
              </a:endParaRPr>
            </a:p>
          </p:txBody>
        </p:sp>
      </p:grpSp>
      <p:grpSp>
        <p:nvGrpSpPr>
          <p:cNvPr id="5" name="Group 13"/>
          <p:cNvGrpSpPr>
            <a:grpSpLocks/>
          </p:cNvGrpSpPr>
          <p:nvPr/>
        </p:nvGrpSpPr>
        <p:grpSpPr bwMode="auto">
          <a:xfrm>
            <a:off x="4637857" y="3266033"/>
            <a:ext cx="1228948" cy="862831"/>
            <a:chOff x="0" y="0"/>
            <a:chExt cx="1101" cy="773"/>
          </a:xfrm>
        </p:grpSpPr>
        <p:sp>
          <p:nvSpPr>
            <p:cNvPr id="209931" name="Rectangle 11"/>
            <p:cNvSpPr>
              <a:spLocks/>
            </p:cNvSpPr>
            <p:nvPr/>
          </p:nvSpPr>
          <p:spPr bwMode="auto">
            <a:xfrm>
              <a:off x="0" y="0"/>
              <a:ext cx="1101" cy="773"/>
            </a:xfrm>
            <a:prstGeom prst="rect">
              <a:avLst/>
            </a:prstGeom>
            <a:gradFill rotWithShape="0">
              <a:gsLst>
                <a:gs pos="0">
                  <a:srgbClr val="000046"/>
                </a:gs>
                <a:gs pos="50000">
                  <a:srgbClr val="000099"/>
                </a:gs>
                <a:gs pos="100000">
                  <a:srgbClr val="000046"/>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32" name="Rectangle 12"/>
            <p:cNvSpPr>
              <a:spLocks/>
            </p:cNvSpPr>
            <p:nvPr/>
          </p:nvSpPr>
          <p:spPr bwMode="auto">
            <a:xfrm>
              <a:off x="182" y="305"/>
              <a:ext cx="790" cy="179"/>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300" dirty="0" err="1">
                  <a:latin typeface="Arial Bold" charset="0"/>
                  <a:cs typeface="Arial Bold" charset="0"/>
                  <a:sym typeface="Arial Bold" charset="0"/>
                </a:rPr>
                <a:t>Albuminuria</a:t>
              </a:r>
              <a:endParaRPr lang="en-US" sz="1300" dirty="0">
                <a:latin typeface="Arial Bold" charset="0"/>
                <a:cs typeface="Arial Bold" charset="0"/>
                <a:sym typeface="Arial Bold" charset="0"/>
              </a:endParaRPr>
            </a:p>
          </p:txBody>
        </p:sp>
      </p:grpSp>
      <p:grpSp>
        <p:nvGrpSpPr>
          <p:cNvPr id="6" name="Group 16"/>
          <p:cNvGrpSpPr>
            <a:grpSpLocks/>
          </p:cNvGrpSpPr>
          <p:nvPr/>
        </p:nvGrpSpPr>
        <p:grpSpPr bwMode="auto">
          <a:xfrm>
            <a:off x="5860108" y="3266033"/>
            <a:ext cx="1419820" cy="862831"/>
            <a:chOff x="0" y="0"/>
            <a:chExt cx="1272" cy="773"/>
          </a:xfrm>
        </p:grpSpPr>
        <p:sp>
          <p:nvSpPr>
            <p:cNvPr id="209934" name="Rectangle 14"/>
            <p:cNvSpPr>
              <a:spLocks/>
            </p:cNvSpPr>
            <p:nvPr/>
          </p:nvSpPr>
          <p:spPr bwMode="auto">
            <a:xfrm>
              <a:off x="0" y="0"/>
              <a:ext cx="1272" cy="773"/>
            </a:xfrm>
            <a:prstGeom prst="rect">
              <a:avLst/>
            </a:prstGeom>
            <a:gradFill rotWithShape="0">
              <a:gsLst>
                <a:gs pos="0">
                  <a:srgbClr val="005E46"/>
                </a:gs>
                <a:gs pos="50000">
                  <a:srgbClr val="00CC99"/>
                </a:gs>
                <a:gs pos="100000">
                  <a:srgbClr val="005E46"/>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35" name="Rectangle 15"/>
            <p:cNvSpPr>
              <a:spLocks/>
            </p:cNvSpPr>
            <p:nvPr/>
          </p:nvSpPr>
          <p:spPr bwMode="auto">
            <a:xfrm>
              <a:off x="367" y="139"/>
              <a:ext cx="625" cy="538"/>
            </a:xfrm>
            <a:prstGeom prst="rect">
              <a:avLst/>
            </a:prstGeom>
            <a:noFill/>
            <a:ln w="12700" cap="flat">
              <a:noFill/>
              <a:miter lim="800000"/>
              <a:headEnd type="none" w="med" len="med"/>
              <a:tailEnd type="none" w="med" len="med"/>
            </a:ln>
          </p:spPr>
          <p:txBody>
            <a:bodyPr wrap="none" lIns="0" tIns="0" rIns="0" bIns="0" anchor="ctr">
              <a:spAutoFit/>
            </a:bodyPr>
            <a:lstStyle/>
            <a:p>
              <a:pPr algn="ctr"/>
              <a:r>
                <a:rPr lang="en-US" sz="1300" dirty="0">
                  <a:latin typeface="Arial Bold" charset="0"/>
                  <a:cs typeface="Arial Bold" charset="0"/>
                  <a:sym typeface="Arial Bold" charset="0"/>
                </a:rPr>
                <a:t>Impaired </a:t>
              </a:r>
            </a:p>
            <a:p>
              <a:pPr algn="ctr"/>
              <a:r>
                <a:rPr lang="en-US" sz="1300" dirty="0">
                  <a:latin typeface="Arial Bold" charset="0"/>
                  <a:cs typeface="Arial Bold" charset="0"/>
                  <a:sym typeface="Arial Bold" charset="0"/>
                </a:rPr>
                <a:t>Renal</a:t>
              </a:r>
            </a:p>
            <a:p>
              <a:pPr algn="ctr"/>
              <a:r>
                <a:rPr lang="en-US" sz="1300" dirty="0">
                  <a:latin typeface="Arial Bold" charset="0"/>
                  <a:cs typeface="Arial Bold" charset="0"/>
                  <a:sym typeface="Arial Bold" charset="0"/>
                </a:rPr>
                <a:t>Function</a:t>
              </a:r>
            </a:p>
          </p:txBody>
        </p:sp>
      </p:grpSp>
      <p:sp>
        <p:nvSpPr>
          <p:cNvPr id="209937" name="Rectangle 17"/>
          <p:cNvSpPr>
            <a:spLocks/>
          </p:cNvSpPr>
          <p:nvPr/>
        </p:nvSpPr>
        <p:spPr bwMode="auto">
          <a:xfrm>
            <a:off x="372815" y="1340570"/>
            <a:ext cx="2539157"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err="1">
                <a:latin typeface="Arial Bold Italic" charset="0"/>
                <a:cs typeface="Arial Bold Italic" charset="0"/>
                <a:sym typeface="Arial Bold Italic" charset="0"/>
              </a:rPr>
              <a:t>Angiotensin</a:t>
            </a:r>
            <a:r>
              <a:rPr lang="en-US" sz="1500" dirty="0">
                <a:latin typeface="Arial Bold Italic" charset="0"/>
                <a:cs typeface="Arial Bold Italic" charset="0"/>
                <a:sym typeface="Arial Bold Italic" charset="0"/>
              </a:rPr>
              <a:t> receptor blockers</a:t>
            </a:r>
          </a:p>
        </p:txBody>
      </p:sp>
      <p:sp>
        <p:nvSpPr>
          <p:cNvPr id="209938" name="Rectangle 18"/>
          <p:cNvSpPr>
            <a:spLocks/>
          </p:cNvSpPr>
          <p:nvPr/>
        </p:nvSpPr>
        <p:spPr bwMode="auto">
          <a:xfrm>
            <a:off x="2050480" y="2604120"/>
            <a:ext cx="684483" cy="200055"/>
          </a:xfrm>
          <a:prstGeom prst="rect">
            <a:avLst/>
          </a:prstGeom>
          <a:noFill/>
          <a:ln w="9525" cap="flat">
            <a:noFill/>
            <a:miter lim="800000"/>
            <a:headEnd type="none" w="med" len="med"/>
            <a:tailEnd type="none" w="med" len="med"/>
          </a:ln>
        </p:spPr>
        <p:txBody>
          <a:bodyPr wrap="none" lIns="0" tIns="0" rIns="0" bIns="0">
            <a:spAutoFit/>
          </a:bodyPr>
          <a:lstStyle/>
          <a:p>
            <a:r>
              <a:rPr lang="en-US" sz="1300" dirty="0">
                <a:latin typeface="Arial Bold" charset="0"/>
                <a:cs typeface="Arial Bold" charset="0"/>
                <a:sym typeface="Arial Bold" charset="0"/>
              </a:rPr>
              <a:t>TRENDY</a:t>
            </a:r>
          </a:p>
        </p:txBody>
      </p:sp>
      <p:sp>
        <p:nvSpPr>
          <p:cNvPr id="209939" name="AutoShape 19"/>
          <p:cNvSpPr>
            <a:spLocks/>
          </p:cNvSpPr>
          <p:nvPr/>
        </p:nvSpPr>
        <p:spPr bwMode="auto">
          <a:xfrm>
            <a:off x="7054453" y="2857500"/>
            <a:ext cx="1586136" cy="1667619"/>
          </a:xfrm>
          <a:prstGeom prst="rightArrow">
            <a:avLst>
              <a:gd name="adj1" fmla="val 51796"/>
              <a:gd name="adj2" fmla="val 21120"/>
            </a:avLst>
          </a:prstGeom>
          <a:gradFill rotWithShape="0">
            <a:gsLst>
              <a:gs pos="0">
                <a:srgbClr val="000000"/>
              </a:gs>
              <a:gs pos="50000">
                <a:srgbClr val="B2B2B2"/>
              </a:gs>
              <a:gs pos="100000">
                <a:srgbClr val="000000"/>
              </a:gs>
            </a:gsLst>
            <a:lin ang="5400000" scaled="1"/>
          </a:gradFill>
          <a:ln w="9525" cap="flat">
            <a:solidFill>
              <a:srgbClr val="000000"/>
            </a:solidFill>
            <a:prstDash val="solid"/>
            <a:miter lim="800000"/>
            <a:headEnd type="none" w="med" len="med"/>
            <a:tailEnd type="none" w="med" len="med"/>
          </a:ln>
        </p:spPr>
        <p:txBody>
          <a:bodyPr lIns="0" tIns="0" rIns="0" bIns="0"/>
          <a:lstStyle/>
          <a:p>
            <a:endParaRPr lang="en-US"/>
          </a:p>
        </p:txBody>
      </p:sp>
      <p:sp>
        <p:nvSpPr>
          <p:cNvPr id="209940" name="Rectangle 20"/>
          <p:cNvSpPr>
            <a:spLocks/>
          </p:cNvSpPr>
          <p:nvPr/>
        </p:nvSpPr>
        <p:spPr bwMode="auto">
          <a:xfrm>
            <a:off x="7633767" y="3628802"/>
            <a:ext cx="461666" cy="200055"/>
          </a:xfrm>
          <a:prstGeom prst="rect">
            <a:avLst/>
          </a:prstGeom>
          <a:noFill/>
          <a:ln w="9525" cap="flat">
            <a:noFill/>
            <a:miter lim="800000"/>
            <a:headEnd type="none" w="med" len="med"/>
            <a:tailEnd type="none" w="med" len="med"/>
          </a:ln>
        </p:spPr>
        <p:txBody>
          <a:bodyPr wrap="none" lIns="0" tIns="0" rIns="0" bIns="0" anchor="ctr">
            <a:spAutoFit/>
          </a:bodyPr>
          <a:lstStyle/>
          <a:p>
            <a:pPr algn="ctr"/>
            <a:r>
              <a:rPr lang="en-US" sz="1300" dirty="0">
                <a:latin typeface="Arial Bold" charset="0"/>
                <a:cs typeface="Arial Bold" charset="0"/>
                <a:sym typeface="Arial Bold" charset="0"/>
              </a:rPr>
              <a:t>ESRD</a:t>
            </a:r>
          </a:p>
        </p:txBody>
      </p:sp>
      <p:sp>
        <p:nvSpPr>
          <p:cNvPr id="209941" name="Line 21"/>
          <p:cNvSpPr>
            <a:spLocks noChangeShapeType="1"/>
          </p:cNvSpPr>
          <p:nvPr/>
        </p:nvSpPr>
        <p:spPr bwMode="auto">
          <a:xfrm flipH="1">
            <a:off x="2596307" y="2878709"/>
            <a:ext cx="2232" cy="319236"/>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42" name="Rectangle 22"/>
          <p:cNvSpPr>
            <a:spLocks/>
          </p:cNvSpPr>
          <p:nvPr/>
        </p:nvSpPr>
        <p:spPr bwMode="auto">
          <a:xfrm>
            <a:off x="3363144" y="2452316"/>
            <a:ext cx="1067600" cy="400110"/>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LIFE-Diabetes</a:t>
            </a:r>
          </a:p>
          <a:p>
            <a:pPr algn="ctr"/>
            <a:r>
              <a:rPr lang="en-US" sz="1300" dirty="0">
                <a:latin typeface="Arial Bold" charset="0"/>
                <a:cs typeface="Arial Bold" charset="0"/>
                <a:sym typeface="Arial Bold" charset="0"/>
              </a:rPr>
              <a:t>DETAIL</a:t>
            </a:r>
          </a:p>
        </p:txBody>
      </p:sp>
      <p:sp>
        <p:nvSpPr>
          <p:cNvPr id="209943" name="Rectangle 23"/>
          <p:cNvSpPr>
            <a:spLocks/>
          </p:cNvSpPr>
          <p:nvPr/>
        </p:nvSpPr>
        <p:spPr bwMode="auto">
          <a:xfrm>
            <a:off x="4248299" y="1620738"/>
            <a:ext cx="1012393" cy="600164"/>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INNOVATION</a:t>
            </a:r>
          </a:p>
          <a:p>
            <a:pPr algn="ctr"/>
            <a:r>
              <a:rPr lang="en-US" sz="1300" dirty="0">
                <a:latin typeface="Arial Bold" charset="0"/>
                <a:cs typeface="Arial Bold" charset="0"/>
                <a:sym typeface="Arial Bold" charset="0"/>
              </a:rPr>
              <a:t>IRMA-2</a:t>
            </a:r>
          </a:p>
          <a:p>
            <a:pPr algn="ctr"/>
            <a:r>
              <a:rPr lang="en-US" sz="1300" dirty="0">
                <a:latin typeface="Arial Bold" charset="0"/>
                <a:cs typeface="Arial Bold" charset="0"/>
                <a:sym typeface="Arial Bold" charset="0"/>
              </a:rPr>
              <a:t>MARVAL</a:t>
            </a:r>
          </a:p>
        </p:txBody>
      </p:sp>
      <p:sp>
        <p:nvSpPr>
          <p:cNvPr id="209944" name="Rectangle 24"/>
          <p:cNvSpPr>
            <a:spLocks/>
          </p:cNvSpPr>
          <p:nvPr/>
        </p:nvSpPr>
        <p:spPr bwMode="auto">
          <a:xfrm>
            <a:off x="5290840" y="2250281"/>
            <a:ext cx="1098249" cy="600164"/>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IDNT RENAAL</a:t>
            </a:r>
          </a:p>
          <a:p>
            <a:pPr algn="ctr"/>
            <a:r>
              <a:rPr lang="en-US" sz="1300" dirty="0">
                <a:latin typeface="Arial Bold" charset="0"/>
                <a:cs typeface="Arial Bold" charset="0"/>
                <a:sym typeface="Arial Bold" charset="0"/>
              </a:rPr>
              <a:t>AMADEO</a:t>
            </a:r>
          </a:p>
          <a:p>
            <a:pPr algn="ctr"/>
            <a:r>
              <a:rPr lang="en-US" sz="1300" dirty="0">
                <a:latin typeface="Arial Bold" charset="0"/>
                <a:cs typeface="Arial Bold" charset="0"/>
                <a:sym typeface="Arial Bold" charset="0"/>
              </a:rPr>
              <a:t>VIVALDI</a:t>
            </a:r>
          </a:p>
        </p:txBody>
      </p:sp>
      <p:sp>
        <p:nvSpPr>
          <p:cNvPr id="209945" name="Line 25"/>
          <p:cNvSpPr>
            <a:spLocks noChangeShapeType="1"/>
          </p:cNvSpPr>
          <p:nvPr/>
        </p:nvSpPr>
        <p:spPr bwMode="auto">
          <a:xfrm flipH="1">
            <a:off x="3953620" y="2926706"/>
            <a:ext cx="2232" cy="319236"/>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46" name="Rectangle 26"/>
          <p:cNvSpPr>
            <a:spLocks/>
          </p:cNvSpPr>
          <p:nvPr/>
        </p:nvSpPr>
        <p:spPr bwMode="auto">
          <a:xfrm>
            <a:off x="538014" y="5211589"/>
            <a:ext cx="1795984" cy="223242"/>
          </a:xfrm>
          <a:prstGeom prst="rect">
            <a:avLst/>
          </a:prstGeom>
          <a:noFill/>
          <a:ln w="9525" cap="flat">
            <a:noFill/>
            <a:miter lim="800000"/>
            <a:headEnd type="none" w="med" len="med"/>
            <a:tailEnd type="none" w="med" len="med"/>
          </a:ln>
        </p:spPr>
        <p:txBody>
          <a:bodyPr lIns="0" tIns="0" rIns="0" bIns="0"/>
          <a:lstStyle/>
          <a:p>
            <a:r>
              <a:rPr lang="en-US" sz="1500" dirty="0">
                <a:latin typeface="Arial Bold Italic" charset="0"/>
                <a:cs typeface="Arial Bold Italic" charset="0"/>
                <a:sym typeface="Arial Bold Italic" charset="0"/>
              </a:rPr>
              <a:t>ACE inhibitors</a:t>
            </a:r>
          </a:p>
        </p:txBody>
      </p:sp>
      <p:sp>
        <p:nvSpPr>
          <p:cNvPr id="209947" name="Rectangle 27"/>
          <p:cNvSpPr>
            <a:spLocks/>
          </p:cNvSpPr>
          <p:nvPr/>
        </p:nvSpPr>
        <p:spPr bwMode="auto">
          <a:xfrm>
            <a:off x="3312915" y="5860107"/>
            <a:ext cx="1899815" cy="200055"/>
          </a:xfrm>
          <a:prstGeom prst="rect">
            <a:avLst/>
          </a:prstGeom>
          <a:noFill/>
          <a:ln w="9525" cap="flat">
            <a:noFill/>
            <a:miter lim="800000"/>
            <a:headEnd type="none" w="med" len="med"/>
            <a:tailEnd type="none" w="med" len="med"/>
          </a:ln>
        </p:spPr>
        <p:txBody>
          <a:bodyPr wrap="none" lIns="0" tIns="0" rIns="0" bIns="0">
            <a:spAutoFit/>
          </a:bodyPr>
          <a:lstStyle/>
          <a:p>
            <a:r>
              <a:rPr lang="en-US" sz="1300" dirty="0">
                <a:latin typeface="Arial Bold" charset="0"/>
                <a:cs typeface="Arial Bold" charset="0"/>
                <a:sym typeface="Arial Bold" charset="0"/>
              </a:rPr>
              <a:t>Timeframe up to 25 years</a:t>
            </a:r>
          </a:p>
        </p:txBody>
      </p:sp>
      <p:sp>
        <p:nvSpPr>
          <p:cNvPr id="209948" name="Rectangle 28"/>
          <p:cNvSpPr>
            <a:spLocks/>
          </p:cNvSpPr>
          <p:nvPr/>
        </p:nvSpPr>
        <p:spPr bwMode="auto">
          <a:xfrm>
            <a:off x="2123033" y="4555257"/>
            <a:ext cx="684483" cy="200055"/>
          </a:xfrm>
          <a:prstGeom prst="rect">
            <a:avLst/>
          </a:prstGeom>
          <a:noFill/>
          <a:ln w="9525" cap="flat">
            <a:noFill/>
            <a:miter lim="800000"/>
            <a:headEnd type="none" w="med" len="med"/>
            <a:tailEnd type="none" w="med" len="med"/>
          </a:ln>
        </p:spPr>
        <p:txBody>
          <a:bodyPr wrap="none" lIns="0" tIns="0" rIns="0" bIns="0">
            <a:spAutoFit/>
          </a:bodyPr>
          <a:lstStyle/>
          <a:p>
            <a:r>
              <a:rPr lang="en-US" sz="1300" dirty="0">
                <a:latin typeface="Arial Bold" charset="0"/>
                <a:cs typeface="Arial Bold" charset="0"/>
                <a:sym typeface="Arial Bold" charset="0"/>
              </a:rPr>
              <a:t>TRENDY</a:t>
            </a:r>
          </a:p>
        </p:txBody>
      </p:sp>
      <p:sp>
        <p:nvSpPr>
          <p:cNvPr id="209949" name="Line 29"/>
          <p:cNvSpPr>
            <a:spLocks noChangeShapeType="1"/>
          </p:cNvSpPr>
          <p:nvPr/>
        </p:nvSpPr>
        <p:spPr bwMode="auto">
          <a:xfrm rot="10800000" flipH="1">
            <a:off x="2663279" y="4170164"/>
            <a:ext cx="1117" cy="417463"/>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50" name="Rectangle 30"/>
          <p:cNvSpPr>
            <a:spLocks/>
          </p:cNvSpPr>
          <p:nvPr/>
        </p:nvSpPr>
        <p:spPr bwMode="auto">
          <a:xfrm>
            <a:off x="2997027" y="4923607"/>
            <a:ext cx="841577" cy="200055"/>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BENEDICT</a:t>
            </a:r>
          </a:p>
        </p:txBody>
      </p:sp>
      <p:sp>
        <p:nvSpPr>
          <p:cNvPr id="209951" name="Rectangle 31"/>
          <p:cNvSpPr>
            <a:spLocks/>
          </p:cNvSpPr>
          <p:nvPr/>
        </p:nvSpPr>
        <p:spPr bwMode="auto">
          <a:xfrm>
            <a:off x="4100959" y="4922490"/>
            <a:ext cx="1074012" cy="200055"/>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MICRO HOPE</a:t>
            </a:r>
          </a:p>
        </p:txBody>
      </p:sp>
      <p:sp>
        <p:nvSpPr>
          <p:cNvPr id="209952" name="Line 32"/>
          <p:cNvSpPr>
            <a:spLocks noChangeShapeType="1"/>
          </p:cNvSpPr>
          <p:nvPr/>
        </p:nvSpPr>
        <p:spPr bwMode="auto">
          <a:xfrm rot="10800000" flipH="1">
            <a:off x="4643437" y="4143375"/>
            <a:ext cx="1117" cy="765721"/>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53" name="Rectangle 33"/>
          <p:cNvSpPr>
            <a:spLocks noGrp="1" noChangeArrowheads="1"/>
          </p:cNvSpPr>
          <p:nvPr>
            <p:ph type="title"/>
          </p:nvPr>
        </p:nvSpPr>
        <p:spPr>
          <a:xfrm>
            <a:off x="687586" y="0"/>
            <a:ext cx="7768828" cy="1223367"/>
          </a:xfrm>
          <a:solidFill>
            <a:srgbClr val="00B0F0"/>
          </a:solidFill>
          <a:ln/>
        </p:spPr>
        <p:txBody>
          <a:bodyPr/>
          <a:lstStyle/>
          <a:p>
            <a:r>
              <a:rPr lang="en-US" sz="3100" dirty="0">
                <a:solidFill>
                  <a:srgbClr val="FFFF66"/>
                </a:solidFill>
              </a:rPr>
              <a:t>Inhibition of the progression of diabetic nephropathy by ARBs or ACE inhibitors</a:t>
            </a:r>
          </a:p>
        </p:txBody>
      </p:sp>
      <p:sp>
        <p:nvSpPr>
          <p:cNvPr id="209954" name="Line 34"/>
          <p:cNvSpPr>
            <a:spLocks noChangeShapeType="1"/>
          </p:cNvSpPr>
          <p:nvPr/>
        </p:nvSpPr>
        <p:spPr bwMode="auto">
          <a:xfrm>
            <a:off x="4643437" y="2339579"/>
            <a:ext cx="1117" cy="936501"/>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55" name="Line 35"/>
          <p:cNvSpPr>
            <a:spLocks noChangeShapeType="1"/>
          </p:cNvSpPr>
          <p:nvPr/>
        </p:nvSpPr>
        <p:spPr bwMode="auto">
          <a:xfrm flipH="1">
            <a:off x="5870154" y="2956844"/>
            <a:ext cx="1116" cy="319236"/>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56" name="Line 36"/>
          <p:cNvSpPr>
            <a:spLocks noChangeShapeType="1"/>
          </p:cNvSpPr>
          <p:nvPr/>
        </p:nvSpPr>
        <p:spPr bwMode="auto">
          <a:xfrm>
            <a:off x="539131" y="5805414"/>
            <a:ext cx="8136061" cy="1116"/>
          </a:xfrm>
          <a:prstGeom prst="line">
            <a:avLst/>
          </a:prstGeom>
          <a:noFill/>
          <a:ln w="28575" cap="flat">
            <a:solidFill>
              <a:schemeClr val="tx1"/>
            </a:solidFill>
            <a:prstDash val="solid"/>
            <a:round/>
            <a:headEnd type="none" w="med" len="med"/>
            <a:tailEnd type="triangle" w="med" len="med"/>
          </a:ln>
        </p:spPr>
        <p:txBody>
          <a:bodyPr lIns="0" tIns="0" rIns="0" bIns="0"/>
          <a:lstStyle/>
          <a:p>
            <a:endParaRPr lang="en-US"/>
          </a:p>
        </p:txBody>
      </p:sp>
      <p:sp>
        <p:nvSpPr>
          <p:cNvPr id="209957" name="Rectangle 37"/>
          <p:cNvSpPr>
            <a:spLocks/>
          </p:cNvSpPr>
          <p:nvPr/>
        </p:nvSpPr>
        <p:spPr bwMode="auto">
          <a:xfrm>
            <a:off x="3730377" y="4555257"/>
            <a:ext cx="571118" cy="200055"/>
          </a:xfrm>
          <a:prstGeom prst="rect">
            <a:avLst/>
          </a:prstGeom>
          <a:noFill/>
          <a:ln w="9525" cap="flat">
            <a:noFill/>
            <a:miter lim="800000"/>
            <a:headEnd type="none" w="med" len="med"/>
            <a:tailEnd type="none" w="med" len="med"/>
          </a:ln>
        </p:spPr>
        <p:txBody>
          <a:bodyPr wrap="none" lIns="0" tIns="0" rIns="0" bIns="0">
            <a:spAutoFit/>
          </a:bodyPr>
          <a:lstStyle/>
          <a:p>
            <a:pPr algn="ctr"/>
            <a:r>
              <a:rPr lang="en-US" sz="1300" dirty="0">
                <a:latin typeface="Arial Bold" charset="0"/>
                <a:cs typeface="Arial Bold" charset="0"/>
                <a:sym typeface="Arial Bold" charset="0"/>
              </a:rPr>
              <a:t>DETAIL</a:t>
            </a:r>
          </a:p>
        </p:txBody>
      </p:sp>
      <p:sp>
        <p:nvSpPr>
          <p:cNvPr id="209958" name="Line 38"/>
          <p:cNvSpPr>
            <a:spLocks noChangeShapeType="1"/>
          </p:cNvSpPr>
          <p:nvPr/>
        </p:nvSpPr>
        <p:spPr bwMode="auto">
          <a:xfrm rot="10800000" flipH="1">
            <a:off x="3994920" y="4182443"/>
            <a:ext cx="2232" cy="417463"/>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
        <p:nvSpPr>
          <p:cNvPr id="209959" name="Rectangle 39"/>
          <p:cNvSpPr>
            <a:spLocks/>
          </p:cNvSpPr>
          <p:nvPr/>
        </p:nvSpPr>
        <p:spPr bwMode="auto">
          <a:xfrm>
            <a:off x="6652617" y="4487168"/>
            <a:ext cx="1044773" cy="223242"/>
          </a:xfrm>
          <a:prstGeom prst="rect">
            <a:avLst/>
          </a:prstGeom>
          <a:noFill/>
          <a:ln w="9525" cap="flat">
            <a:noFill/>
            <a:miter lim="800000"/>
            <a:headEnd type="none" w="med" len="med"/>
            <a:tailEnd type="none" w="med" len="med"/>
          </a:ln>
        </p:spPr>
        <p:txBody>
          <a:bodyPr lIns="0" tIns="0" rIns="0" bIns="0"/>
          <a:lstStyle/>
          <a:p>
            <a:pPr>
              <a:spcBef>
                <a:spcPts val="914"/>
              </a:spcBef>
            </a:pPr>
            <a:r>
              <a:rPr lang="en-US" sz="1500" dirty="0">
                <a:latin typeface="Arial Bold" charset="0"/>
                <a:cs typeface="Arial Bold" charset="0"/>
                <a:sym typeface="Arial Bold" charset="0"/>
              </a:rPr>
              <a:t>??</a:t>
            </a:r>
          </a:p>
        </p:txBody>
      </p:sp>
      <p:sp>
        <p:nvSpPr>
          <p:cNvPr id="209960" name="Line 40"/>
          <p:cNvSpPr>
            <a:spLocks noChangeShapeType="1"/>
          </p:cNvSpPr>
          <p:nvPr/>
        </p:nvSpPr>
        <p:spPr bwMode="auto">
          <a:xfrm rot="10800000" flipH="1">
            <a:off x="3436814" y="4174629"/>
            <a:ext cx="1116" cy="766837"/>
          </a:xfrm>
          <a:prstGeom prst="line">
            <a:avLst/>
          </a:prstGeom>
          <a:noFill/>
          <a:ln w="19050" cap="flat">
            <a:solidFill>
              <a:srgbClr val="000000"/>
            </a:solidFill>
            <a:prstDash val="solid"/>
            <a:round/>
            <a:headEnd type="none" w="med" len="med"/>
            <a:tailEnd type="triangle" w="med" len="med"/>
          </a:ln>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2"/>
          <p:cNvSpPr>
            <a:spLocks noGrp="1"/>
          </p:cNvSpPr>
          <p:nvPr>
            <p:ph type="title"/>
          </p:nvPr>
        </p:nvSpPr>
        <p:spPr>
          <a:xfrm>
            <a:off x="1447800" y="304800"/>
            <a:ext cx="6324600" cy="2209800"/>
          </a:xfrm>
          <a:solidFill>
            <a:srgbClr val="00FFCC"/>
          </a:solidFill>
        </p:spPr>
        <p:txBody>
          <a:bodyPr>
            <a:normAutofit fontScale="90000"/>
          </a:bodyPr>
          <a:lstStyle/>
          <a:p>
            <a:pPr eaLnBrk="1" hangingPunct="1"/>
            <a:r>
              <a:rPr lang="en-GB" sz="2800" smtClean="0">
                <a:solidFill>
                  <a:srgbClr val="C00000"/>
                </a:solidFill>
              </a:rPr>
              <a:t>Managed Equipment Services Project</a:t>
            </a:r>
            <a:br>
              <a:rPr lang="en-GB" sz="2800" smtClean="0">
                <a:solidFill>
                  <a:srgbClr val="C00000"/>
                </a:solidFill>
              </a:rPr>
            </a:br>
            <a:r>
              <a:rPr lang="en-GB" sz="2800" smtClean="0">
                <a:solidFill>
                  <a:srgbClr val="C00000"/>
                </a:solidFill>
              </a:rPr>
              <a:t>Ministry of Health Kenya </a:t>
            </a:r>
            <a:br>
              <a:rPr lang="en-GB" sz="2800" smtClean="0">
                <a:solidFill>
                  <a:srgbClr val="C00000"/>
                </a:solidFill>
              </a:rPr>
            </a:br>
            <a:r>
              <a:rPr lang="en-GB" sz="2800" smtClean="0">
                <a:solidFill>
                  <a:srgbClr val="C00000"/>
                </a:solidFill>
              </a:rPr>
              <a:t>Renal </a:t>
            </a:r>
            <a:br>
              <a:rPr lang="en-GB" sz="2800" smtClean="0">
                <a:solidFill>
                  <a:srgbClr val="C00000"/>
                </a:solidFill>
              </a:rPr>
            </a:br>
            <a:r>
              <a:rPr lang="en-GB" sz="2800" smtClean="0">
                <a:solidFill>
                  <a:srgbClr val="C00000"/>
                </a:solidFill>
              </a:rPr>
              <a:t>Haemodialysis Support to the Counties</a:t>
            </a:r>
            <a:r>
              <a:rPr lang="en-US" smtClean="0">
                <a:solidFill>
                  <a:srgbClr val="C00000"/>
                </a:solidFill>
              </a:rPr>
              <a:t/>
            </a:r>
            <a:br>
              <a:rPr lang="en-US" smtClean="0">
                <a:solidFill>
                  <a:srgbClr val="C00000"/>
                </a:solidFill>
              </a:rPr>
            </a:br>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71FCBA8-92E8-4317-9758-CAC25E4F78C0}" type="slidenum">
              <a:rPr lang="en-US" smtClean="0"/>
              <a:pPr>
                <a:defRPr/>
              </a:pPr>
              <a:t>65</a:t>
            </a:fld>
            <a:r>
              <a:rPr lang="en-US" smtClean="0"/>
              <a:t>	 Certified 		http://www.uonbi.ac.ke</a:t>
            </a:r>
            <a:endParaRPr lang="en-US"/>
          </a:p>
        </p:txBody>
      </p:sp>
      <p:pic>
        <p:nvPicPr>
          <p:cNvPr id="195588" name="Picture 3" descr="C:\Users\Maina\Desktop\Renal Unit Project\Renal Centers\Photos\Machakos\Launch Day 27-05-15\Renal unit Machakos.jpg"/>
          <p:cNvPicPr>
            <a:picLocks noGrp="1" noChangeAspect="1" noChangeArrowheads="1"/>
          </p:cNvPicPr>
          <p:nvPr>
            <p:ph idx="1"/>
          </p:nvPr>
        </p:nvPicPr>
        <p:blipFill>
          <a:blip r:embed="rId2" cstate="print"/>
          <a:srcRect/>
          <a:stretch>
            <a:fillRect/>
          </a:stretch>
        </p:blipFill>
        <p:spPr>
          <a:xfrm>
            <a:off x="1143000" y="2514600"/>
            <a:ext cx="7086600" cy="3733800"/>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Grp="1" noChangeArrowheads="1"/>
          </p:cNvSpPr>
          <p:nvPr>
            <p:ph type="title"/>
          </p:nvPr>
        </p:nvSpPr>
        <p:spPr>
          <a:xfrm>
            <a:off x="599406" y="148457"/>
            <a:ext cx="8315771" cy="1451074"/>
          </a:xfrm>
          <a:solidFill>
            <a:srgbClr val="7030A0"/>
          </a:solidFill>
          <a:ln/>
        </p:spPr>
        <p:txBody>
          <a:bodyPr lIns="8929" tIns="8929" rIns="912" bIns="8929"/>
          <a:lstStyle/>
          <a:p>
            <a:pPr marL="58041"/>
            <a:r>
              <a:rPr lang="en-US" dirty="0"/>
              <a:t>Effect of </a:t>
            </a:r>
            <a:r>
              <a:rPr lang="en-US" dirty="0" err="1"/>
              <a:t>spironolactone</a:t>
            </a:r>
            <a:r>
              <a:rPr lang="en-US" dirty="0"/>
              <a:t> on diabetic nephropathy</a:t>
            </a:r>
          </a:p>
        </p:txBody>
      </p:sp>
      <p:pic>
        <p:nvPicPr>
          <p:cNvPr id="211970" name="Picture 2"/>
          <p:cNvPicPr>
            <a:picLocks noChangeArrowheads="1"/>
          </p:cNvPicPr>
          <p:nvPr/>
        </p:nvPicPr>
        <p:blipFill>
          <a:blip r:embed="rId2" cstate="print"/>
          <a:srcRect/>
          <a:stretch>
            <a:fillRect/>
          </a:stretch>
        </p:blipFill>
        <p:spPr bwMode="auto">
          <a:xfrm>
            <a:off x="4690318" y="1712268"/>
            <a:ext cx="4036219" cy="4109889"/>
          </a:xfrm>
          <a:prstGeom prst="rect">
            <a:avLst/>
          </a:prstGeom>
          <a:noFill/>
          <a:ln w="9525" cap="flat">
            <a:noFill/>
            <a:miter lim="800000"/>
            <a:headEnd/>
            <a:tailEnd/>
          </a:ln>
        </p:spPr>
      </p:pic>
      <p:pic>
        <p:nvPicPr>
          <p:cNvPr id="211971" name="Picture 3"/>
          <p:cNvPicPr>
            <a:picLocks noChangeArrowheads="1"/>
          </p:cNvPicPr>
          <p:nvPr/>
        </p:nvPicPr>
        <p:blipFill>
          <a:blip r:embed="rId3" cstate="print"/>
          <a:srcRect/>
          <a:stretch>
            <a:fillRect/>
          </a:stretch>
        </p:blipFill>
        <p:spPr bwMode="auto">
          <a:xfrm>
            <a:off x="205383" y="1705571"/>
            <a:ext cx="4036219" cy="4111005"/>
          </a:xfrm>
          <a:prstGeom prst="rect">
            <a:avLst/>
          </a:prstGeom>
          <a:noFill/>
          <a:ln w="9525" cap="flat">
            <a:noFill/>
            <a:miter lim="800000"/>
            <a:headEnd/>
            <a:tailEnd/>
          </a:ln>
        </p:spPr>
      </p:pic>
      <p:sp>
        <p:nvSpPr>
          <p:cNvPr id="211972" name="Rectangle 4"/>
          <p:cNvSpPr>
            <a:spLocks/>
          </p:cNvSpPr>
          <p:nvPr/>
        </p:nvSpPr>
        <p:spPr bwMode="auto">
          <a:xfrm>
            <a:off x="3324076" y="6402586"/>
            <a:ext cx="5866805" cy="312539"/>
          </a:xfrm>
          <a:prstGeom prst="rect">
            <a:avLst/>
          </a:prstGeom>
          <a:noFill/>
          <a:ln w="9525" cap="flat">
            <a:noFill/>
            <a:miter lim="800000"/>
            <a:headEnd type="none" w="med" len="med"/>
            <a:tailEnd type="none" w="med" len="med"/>
          </a:ln>
        </p:spPr>
        <p:txBody>
          <a:bodyPr lIns="0" tIns="0" rIns="40638" bIns="0"/>
          <a:lstStyle/>
          <a:p>
            <a:pPr marL="40182"/>
            <a:r>
              <a:rPr lang="en-US" sz="1100" dirty="0">
                <a:latin typeface="Arial Bold" charset="0"/>
                <a:cs typeface="Arial Bold" charset="0"/>
                <a:sym typeface="Arial Bold" charset="0"/>
              </a:rPr>
              <a:t>Effectiveness of </a:t>
            </a:r>
            <a:r>
              <a:rPr lang="en-US" sz="1100" dirty="0" err="1">
                <a:latin typeface="Arial Bold" charset="0"/>
                <a:cs typeface="Arial Bold" charset="0"/>
                <a:sym typeface="Arial Bold" charset="0"/>
              </a:rPr>
              <a:t>Aldosterone</a:t>
            </a:r>
            <a:r>
              <a:rPr lang="en-US" sz="1100" dirty="0">
                <a:latin typeface="Arial Bold" charset="0"/>
                <a:cs typeface="Arial Bold" charset="0"/>
                <a:sym typeface="Arial Bold" charset="0"/>
              </a:rPr>
              <a:t> Blockade in Patients With Diabetic Nephropathy</a:t>
            </a:r>
          </a:p>
          <a:p>
            <a:pPr marL="40182"/>
            <a:r>
              <a:rPr lang="en-US" sz="1100" dirty="0" err="1">
                <a:latin typeface="Arial" charset="0"/>
                <a:cs typeface="Arial" charset="0"/>
                <a:sym typeface="Arial" charset="0"/>
              </a:rPr>
              <a:t>Atsuhisa</a:t>
            </a:r>
            <a:r>
              <a:rPr lang="en-US" sz="1100" dirty="0">
                <a:latin typeface="Arial" charset="0"/>
                <a:cs typeface="Arial" charset="0"/>
                <a:sym typeface="Arial" charset="0"/>
              </a:rPr>
              <a:t> Sato, </a:t>
            </a:r>
            <a:r>
              <a:rPr lang="en-US" sz="1100" dirty="0">
                <a:latin typeface="Arial Italic" charset="0"/>
                <a:cs typeface="Arial Italic" charset="0"/>
                <a:sym typeface="Arial Italic" charset="0"/>
              </a:rPr>
              <a:t>Hypertension 2003</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p:cNvSpPr>
            <a:spLocks/>
          </p:cNvSpPr>
          <p:nvPr/>
        </p:nvSpPr>
        <p:spPr bwMode="auto">
          <a:xfrm>
            <a:off x="335980" y="6063258"/>
            <a:ext cx="6947297" cy="482203"/>
          </a:xfrm>
          <a:prstGeom prst="rect">
            <a:avLst/>
          </a:prstGeom>
          <a:noFill/>
          <a:ln w="9525" cap="flat">
            <a:noFill/>
            <a:miter lim="800000"/>
            <a:headEnd type="none" w="med" len="med"/>
            <a:tailEnd type="none" w="med" len="med"/>
          </a:ln>
        </p:spPr>
        <p:txBody>
          <a:bodyPr lIns="0" tIns="0" rIns="40638" bIns="0"/>
          <a:lstStyle/>
          <a:p>
            <a:pPr marL="22323">
              <a:spcBef>
                <a:spcPts val="949"/>
              </a:spcBef>
            </a:pPr>
            <a:r>
              <a:rPr lang="en-US" sz="1500" dirty="0">
                <a:latin typeface="Verdana" charset="0"/>
                <a:ea typeface="Verdana" charset="0"/>
                <a:cs typeface="Verdana" charset="0"/>
                <a:sym typeface="Verdana" charset="0"/>
              </a:rPr>
              <a:t>de </a:t>
            </a:r>
            <a:r>
              <a:rPr lang="en-US" sz="1500" dirty="0" err="1">
                <a:latin typeface="Verdana" charset="0"/>
                <a:ea typeface="Verdana" charset="0"/>
                <a:cs typeface="Verdana" charset="0"/>
                <a:sym typeface="Verdana" charset="0"/>
              </a:rPr>
              <a:t>Zeeuw</a:t>
            </a:r>
            <a:r>
              <a:rPr lang="en-US" sz="1500" dirty="0">
                <a:latin typeface="Verdana" charset="0"/>
                <a:ea typeface="Verdana" charset="0"/>
                <a:cs typeface="Verdana" charset="0"/>
                <a:sym typeface="Verdana" charset="0"/>
              </a:rPr>
              <a:t> D. 2010European Renal Association-European Dialysis and Transplant Association Congress; June 27, 2010; Munich, Germany.</a:t>
            </a:r>
          </a:p>
        </p:txBody>
      </p:sp>
      <p:sp>
        <p:nvSpPr>
          <p:cNvPr id="212994" name="Rectangle 2"/>
          <p:cNvSpPr>
            <a:spLocks/>
          </p:cNvSpPr>
          <p:nvPr/>
        </p:nvSpPr>
        <p:spPr bwMode="auto">
          <a:xfrm>
            <a:off x="291331" y="572617"/>
            <a:ext cx="8647286" cy="366117"/>
          </a:xfrm>
          <a:prstGeom prst="rect">
            <a:avLst/>
          </a:prstGeom>
          <a:solidFill>
            <a:srgbClr val="00B050"/>
          </a:solidFill>
          <a:ln w="9525" cap="flat">
            <a:noFill/>
            <a:miter lim="800000"/>
            <a:headEnd type="none" w="med" len="med"/>
            <a:tailEnd type="none" w="med" len="med"/>
          </a:ln>
        </p:spPr>
        <p:txBody>
          <a:bodyPr lIns="0" tIns="0" rIns="40638" bIns="0" anchor="ctr"/>
          <a:lstStyle/>
          <a:p>
            <a:pPr marL="40182"/>
            <a:r>
              <a:rPr lang="en-US" sz="2400" dirty="0">
                <a:solidFill>
                  <a:srgbClr val="FFFF33"/>
                </a:solidFill>
                <a:latin typeface="Verdana Bold" charset="0"/>
                <a:ea typeface="Verdana Bold" charset="0"/>
                <a:cs typeface="Verdana Bold" charset="0"/>
                <a:sym typeface="Verdana Bold" charset="0"/>
              </a:rPr>
              <a:t>PLANET I: Summary of renal adverse events (%)  </a:t>
            </a:r>
          </a:p>
        </p:txBody>
      </p:sp>
      <p:graphicFrame>
        <p:nvGraphicFramePr>
          <p:cNvPr id="212995" name="Group 3"/>
          <p:cNvGraphicFramePr>
            <a:graphicFrameLocks noGrp="1"/>
          </p:cNvGraphicFramePr>
          <p:nvPr/>
        </p:nvGraphicFramePr>
        <p:xfrm>
          <a:off x="417463" y="1125141"/>
          <a:ext cx="8511110" cy="4412383"/>
        </p:xfrm>
        <a:graphic>
          <a:graphicData uri="http://schemas.openxmlformats.org/drawingml/2006/table">
            <a:tbl>
              <a:tblPr/>
              <a:tblGrid>
                <a:gridCol w="2499197"/>
                <a:gridCol w="1800448"/>
                <a:gridCol w="1800449"/>
                <a:gridCol w="1656457"/>
                <a:gridCol w="754559"/>
              </a:tblGrid>
              <a:tr h="1308199">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Adverse event </a:t>
                      </a:r>
                    </a:p>
                  </a:txBody>
                  <a:tcPr marL="0" marR="0" marT="0" marB="0" anchor="b"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Rosuvastatin</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10 mg/day</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(n = 116) </a:t>
                      </a:r>
                    </a:p>
                  </a:txBody>
                  <a:tcPr marL="0" marR="0" marT="0" marB="0" anchor="b"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Rosuvastatin 40 mg/day</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(n = 123) </a:t>
                      </a:r>
                    </a:p>
                  </a:txBody>
                  <a:tcPr marL="0" marR="0" marT="0" marB="0" anchor="b"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Atorvastatin 80 mg/day</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(n = 110) </a:t>
                      </a:r>
                    </a:p>
                  </a:txBody>
                  <a:tcPr marL="0" marR="0" marT="0" marB="0" anchor="b"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p</a:t>
                      </a:r>
                    </a:p>
                  </a:txBody>
                  <a:tcPr marL="0" marR="0" marT="0" marB="0" anchor="b"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r>
              <a:tr h="855018">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Any renal</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adverse event </a:t>
                      </a:r>
                    </a:p>
                  </a:txBody>
                  <a:tcPr marL="0" marR="0" marT="0" marB="0" horzOverflow="overflow">
                    <a:lnL cap="flat">
                      <a:noFill/>
                    </a:lnL>
                    <a:lnR cap="flat">
                      <a:noFill/>
                    </a:lnR>
                    <a:lnT w="28575" cap="flat" cmpd="sng" algn="ctr">
                      <a:solidFill>
                        <a:srgbClr val="A13129"/>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7.8</a:t>
                      </a:r>
                    </a:p>
                  </a:txBody>
                  <a:tcPr marL="0" marR="0" marT="0" marB="0" horzOverflow="overflow">
                    <a:lnL cap="flat">
                      <a:noFill/>
                    </a:lnL>
                    <a:lnR cap="flat">
                      <a:noFill/>
                    </a:lnR>
                    <a:lnT w="28575" cap="flat" cmpd="sng" algn="ctr">
                      <a:solidFill>
                        <a:srgbClr val="A13129"/>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9.8</a:t>
                      </a:r>
                    </a:p>
                  </a:txBody>
                  <a:tcPr marL="0" marR="0" marT="0" marB="0" horzOverflow="overflow">
                    <a:lnL cap="flat">
                      <a:noFill/>
                    </a:lnL>
                    <a:lnR cap="flat">
                      <a:noFill/>
                    </a:lnR>
                    <a:lnT w="28575" cap="flat" cmpd="sng" algn="ctr">
                      <a:solidFill>
                        <a:srgbClr val="A13129"/>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4.5</a:t>
                      </a:r>
                    </a:p>
                  </a:txBody>
                  <a:tcPr marL="0" marR="0" marT="0" marB="0" horzOverflow="overflow">
                    <a:lnL cap="flat">
                      <a:noFill/>
                    </a:lnL>
                    <a:lnR cap="flat">
                      <a:noFill/>
                    </a:lnR>
                    <a:lnT w="28575" cap="flat" cmpd="sng" algn="ctr">
                      <a:solidFill>
                        <a:srgbClr val="A13129"/>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NS</a:t>
                      </a:r>
                    </a:p>
                  </a:txBody>
                  <a:tcPr marL="0" marR="0" marT="0" marB="0" horzOverflow="overflow">
                    <a:lnL cap="flat">
                      <a:noFill/>
                    </a:lnL>
                    <a:lnR cap="flat">
                      <a:noFill/>
                    </a:lnR>
                    <a:lnT w="28575" cap="flat" cmpd="sng" algn="ctr">
                      <a:solidFill>
                        <a:srgbClr val="A13129"/>
                      </a:solidFill>
                      <a:prstDash val="solid"/>
                      <a:round/>
                      <a:headEnd type="none" w="med" len="med"/>
                      <a:tailEnd type="none" w="med" len="med"/>
                    </a:lnT>
                    <a:lnB cap="flat">
                      <a:noFill/>
                    </a:lnB>
                    <a:lnTlToBr>
                      <a:noFill/>
                    </a:lnTlToBr>
                    <a:lnBlToTr>
                      <a:noFill/>
                    </a:lnBlToTr>
                    <a:noFill/>
                  </a:tcPr>
                </a:tc>
              </a:tr>
              <a:tr h="527968">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Acute renal failure </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0.0</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4.1</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0.9</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&lt;0.05</a:t>
                      </a:r>
                    </a:p>
                  </a:txBody>
                  <a:tcPr marL="0" marR="0" marT="0" marB="0" horzOverflow="overflow">
                    <a:lnL cap="flat">
                      <a:noFill/>
                    </a:lnL>
                    <a:lnR cap="flat">
                      <a:noFill/>
                    </a:lnR>
                    <a:lnT cap="flat">
                      <a:noFill/>
                    </a:lnT>
                    <a:lnB cap="flat">
                      <a:noFill/>
                    </a:lnB>
                    <a:lnTlToBr>
                      <a:noFill/>
                    </a:lnTlToBr>
                    <a:lnBlToTr>
                      <a:noFill/>
                    </a:lnBlToTr>
                    <a:noFill/>
                  </a:tcPr>
                </a:tc>
              </a:tr>
              <a:tr h="851669">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Serum creatinine</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doubling </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0.0</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4.9</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0.0</a:t>
                      </a:r>
                    </a:p>
                  </a:txBody>
                  <a:tcPr marL="0" marR="0" marT="0" marB="0"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&lt;0.01</a:t>
                      </a:r>
                    </a:p>
                  </a:txBody>
                  <a:tcPr marL="0" marR="0" marT="0" marB="0" horzOverflow="overflow">
                    <a:lnL cap="flat">
                      <a:noFill/>
                    </a:lnL>
                    <a:lnR cap="flat">
                      <a:noFill/>
                    </a:lnR>
                    <a:lnT cap="flat">
                      <a:noFill/>
                    </a:lnT>
                    <a:lnB cap="flat">
                      <a:noFill/>
                    </a:lnB>
                    <a:lnTlToBr>
                      <a:noFill/>
                    </a:lnTlToBr>
                    <a:lnBlToTr>
                      <a:noFill/>
                    </a:lnBlToTr>
                    <a:noFill/>
                  </a:tcPr>
                </a:tc>
              </a:tr>
              <a:tr h="869529">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Serum creatinine</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doubling or acute </a:t>
                      </a:r>
                      <a:b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b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renal failure </a:t>
                      </a:r>
                    </a:p>
                  </a:txBody>
                  <a:tcPr marL="0" marR="0" marT="0" marB="0"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0.0</a:t>
                      </a:r>
                    </a:p>
                  </a:txBody>
                  <a:tcPr marL="0" marR="0" marT="0" marB="0"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7.3</a:t>
                      </a:r>
                    </a:p>
                  </a:txBody>
                  <a:tcPr marL="0" marR="0" marT="0" marB="0"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0.9</a:t>
                      </a:r>
                    </a:p>
                  </a:txBody>
                  <a:tcPr marL="0" marR="0" marT="0" marB="0"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FFFFFF"/>
                        </a:buClr>
                        <a:buSzPct val="100000"/>
                        <a:buFont typeface="Arial" charset="0"/>
                        <a:buNone/>
                        <a:tabLst/>
                      </a:pPr>
                      <a:r>
                        <a:rPr kumimoji="0" lang="en-US" sz="1700" b="0" i="0" u="none" strike="noStrike" cap="none" normalizeH="0" baseline="0" smtClean="0">
                          <a:ln>
                            <a:noFill/>
                          </a:ln>
                          <a:solidFill>
                            <a:schemeClr val="tx1"/>
                          </a:solidFill>
                          <a:effectLst/>
                          <a:latin typeface="Verdana Bold" charset="0"/>
                          <a:ea typeface="Verdana Bold" charset="0"/>
                          <a:cs typeface="Verdana Bold" charset="0"/>
                          <a:sym typeface="Verdana Bold" charset="0"/>
                        </a:rPr>
                        <a:t>&lt;0.01</a:t>
                      </a:r>
                    </a:p>
                  </a:txBody>
                  <a:tcPr marL="0" marR="0" marT="0" marB="0" horzOverflow="overflow">
                    <a:lnL cap="flat">
                      <a:noFill/>
                    </a:lnL>
                    <a:lnR cap="flat">
                      <a:noFill/>
                    </a:lnR>
                    <a:lnT cap="flat">
                      <a:noFill/>
                    </a:lnT>
                    <a:lnB w="28575" cap="flat" cmpd="sng" algn="ctr">
                      <a:solidFill>
                        <a:srgbClr val="A13129"/>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rrowheads="1"/>
          </p:cNvPicPr>
          <p:nvPr/>
        </p:nvPicPr>
        <p:blipFill>
          <a:blip r:embed="rId2" cstate="print"/>
          <a:srcRect/>
          <a:stretch>
            <a:fillRect/>
          </a:stretch>
        </p:blipFill>
        <p:spPr bwMode="auto">
          <a:xfrm>
            <a:off x="516806" y="830461"/>
            <a:ext cx="9022333" cy="2527102"/>
          </a:xfrm>
          <a:prstGeom prst="rect">
            <a:avLst/>
          </a:prstGeom>
          <a:noFill/>
          <a:ln w="25400" cap="flat">
            <a:noFill/>
            <a:round/>
            <a:headEnd/>
            <a:tailEnd/>
          </a:ln>
        </p:spPr>
      </p:pic>
      <p:pic>
        <p:nvPicPr>
          <p:cNvPr id="214018" name="Picture 2"/>
          <p:cNvPicPr>
            <a:picLocks noChangeArrowheads="1"/>
          </p:cNvPicPr>
          <p:nvPr/>
        </p:nvPicPr>
        <p:blipFill>
          <a:blip r:embed="rId3" cstate="print"/>
          <a:srcRect/>
          <a:stretch>
            <a:fillRect/>
          </a:stretch>
        </p:blipFill>
        <p:spPr bwMode="auto">
          <a:xfrm>
            <a:off x="5509617" y="4143375"/>
            <a:ext cx="3429000" cy="607219"/>
          </a:xfrm>
          <a:prstGeom prst="rect">
            <a:avLst/>
          </a:prstGeom>
          <a:noFill/>
          <a:ln w="25400" cap="flat">
            <a:noFill/>
            <a:round/>
            <a:headEnd/>
            <a:tailEnd/>
          </a:ln>
        </p:spPr>
      </p:pic>
      <p:pic>
        <p:nvPicPr>
          <p:cNvPr id="214019" name="Picture 3"/>
          <p:cNvPicPr>
            <a:picLocks noChangeAspect="1" noChangeArrowheads="1"/>
          </p:cNvPicPr>
          <p:nvPr/>
        </p:nvPicPr>
        <p:blipFill>
          <a:blip r:embed="rId4" cstate="print"/>
          <a:srcRect/>
          <a:stretch>
            <a:fillRect/>
          </a:stretch>
        </p:blipFill>
        <p:spPr bwMode="auto">
          <a:xfrm>
            <a:off x="866180" y="4054078"/>
            <a:ext cx="1509117" cy="1955602"/>
          </a:xfrm>
          <a:prstGeom prst="rect">
            <a:avLst/>
          </a:prstGeom>
          <a:noFill/>
          <a:ln w="25400" cap="flat">
            <a:noFill/>
            <a:round/>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CF38DC35-8F6F-4951-A23A-617350E12D72}" type="slidenum">
              <a:rPr lang="en-US" smtClean="0"/>
              <a:pPr>
                <a:defRPr/>
              </a:pPr>
              <a:t>69</a:t>
            </a:fld>
            <a:r>
              <a:rPr lang="en-US" smtClean="0"/>
              <a:t>	 Certified 		http://www.uonbi.ac.ke</a:t>
            </a:r>
            <a:endParaRPr lang="en-US"/>
          </a:p>
        </p:txBody>
      </p:sp>
      <p:pic>
        <p:nvPicPr>
          <p:cNvPr id="306180" name="Picture 5" descr="C:\Users\Mcligeyo\Pictures\DIANA 4\IMG_7455.JPG"/>
          <p:cNvPicPr>
            <a:picLocks noGrp="1" noChangeAspect="1" noChangeArrowheads="1"/>
          </p:cNvPicPr>
          <p:nvPr>
            <p:ph idx="1"/>
          </p:nvPr>
        </p:nvPicPr>
        <p:blipFill>
          <a:blip r:embed="rId2" cstate="print"/>
          <a:srcRect/>
          <a:stretch>
            <a:fillRect/>
          </a:stretch>
        </p:blipFill>
        <p:spPr>
          <a:xfrm>
            <a:off x="1508125" y="2674938"/>
            <a:ext cx="6135688" cy="3451225"/>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p:cNvSpPr>
            <a:spLocks noGrp="1" noChangeArrowheads="1"/>
          </p:cNvSpPr>
          <p:nvPr>
            <p:ph type="ctrTitle"/>
          </p:nvPr>
        </p:nvSpPr>
        <p:spPr>
          <a:xfrm>
            <a:off x="685800" y="381000"/>
            <a:ext cx="7772400" cy="1905001"/>
          </a:xfrm>
          <a:solidFill>
            <a:srgbClr val="7030A0"/>
          </a:solidFill>
          <a:ln/>
        </p:spPr>
        <p:txBody>
          <a:bodyPr>
            <a:normAutofit fontScale="90000"/>
          </a:bodyPr>
          <a:lstStyle/>
          <a:p>
            <a:r>
              <a:rPr lang="en-US" b="1" dirty="0"/>
              <a:t>Diabetic </a:t>
            </a:r>
            <a:r>
              <a:rPr lang="en-US" b="1" dirty="0" smtClean="0"/>
              <a:t>Kidney Disease</a:t>
            </a:r>
            <a:r>
              <a:rPr lang="en-US" dirty="0"/>
              <a:t/>
            </a:r>
            <a:br>
              <a:rPr lang="en-US" dirty="0"/>
            </a:br>
            <a:r>
              <a:rPr lang="en-US" dirty="0"/>
              <a:t/>
            </a:r>
            <a:br>
              <a:rPr lang="en-US" dirty="0"/>
            </a:br>
            <a:endParaRPr lang="en-US" dirty="0"/>
          </a:p>
        </p:txBody>
      </p:sp>
      <p:sp>
        <p:nvSpPr>
          <p:cNvPr id="4" name="Subtitle 3"/>
          <p:cNvSpPr>
            <a:spLocks noGrp="1"/>
          </p:cNvSpPr>
          <p:nvPr>
            <p:ph type="subTitle" idx="1"/>
          </p:nvPr>
        </p:nvSpPr>
        <p:spPr>
          <a:solidFill>
            <a:srgbClr val="002060"/>
          </a:solidFill>
        </p:spPr>
        <p:txBody>
          <a:bodyPr/>
          <a:lstStyle/>
          <a:p>
            <a:r>
              <a:rPr lang="en-US" b="1" dirty="0" smtClean="0"/>
              <a:t>Professor S.O. </a:t>
            </a:r>
            <a:r>
              <a:rPr lang="en-US" b="1" dirty="0" err="1" smtClean="0"/>
              <a:t>McLigeyo</a:t>
            </a:r>
            <a:endParaRPr lang="en-US" b="1" dirty="0" smtClean="0"/>
          </a:p>
          <a:p>
            <a:r>
              <a:rPr lang="en-US" b="1" dirty="0" smtClean="0"/>
              <a:t>Consultant Physician and </a:t>
            </a:r>
            <a:r>
              <a:rPr lang="en-US" b="1" dirty="0" err="1" smtClean="0"/>
              <a:t>Nephrologist</a:t>
            </a:r>
            <a:endParaRPr lang="en-US" b="1"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215042"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215043" name="Rectangle 3"/>
          <p:cNvSpPr>
            <a:spLocks/>
          </p:cNvSpPr>
          <p:nvPr/>
        </p:nvSpPr>
        <p:spPr bwMode="auto">
          <a:xfrm>
            <a:off x="2185541" y="475506"/>
            <a:ext cx="5476818" cy="369332"/>
          </a:xfrm>
          <a:prstGeom prst="rect">
            <a:avLst/>
          </a:prstGeom>
          <a:noFill/>
          <a:ln w="12700" cap="flat">
            <a:noFill/>
            <a:miter lim="800000"/>
            <a:headEnd type="none" w="med" len="med"/>
            <a:tailEnd type="none" w="med" len="med"/>
          </a:ln>
        </p:spPr>
        <p:txBody>
          <a:bodyPr wrap="none" lIns="0" tIns="0" rIns="40638" bIns="0">
            <a:spAutoFit/>
          </a:bodyPr>
          <a:lstStyle/>
          <a:p>
            <a:pPr marL="40182" algn="ctr"/>
            <a:r>
              <a:rPr lang="en-US" sz="2400" dirty="0">
                <a:solidFill>
                  <a:srgbClr val="FAFD00"/>
                </a:solidFill>
                <a:latin typeface="Times New Roman Bold" charset="0"/>
                <a:cs typeface="Times New Roman Bold" charset="0"/>
                <a:sym typeface="Times New Roman Bold" charset="0"/>
              </a:rPr>
              <a:t>CKD and Bicarbonate Supplementation</a:t>
            </a:r>
          </a:p>
        </p:txBody>
      </p:sp>
      <p:pic>
        <p:nvPicPr>
          <p:cNvPr id="215044" name="Picture 4"/>
          <p:cNvPicPr>
            <a:picLocks noChangeArrowheads="1"/>
          </p:cNvPicPr>
          <p:nvPr/>
        </p:nvPicPr>
        <p:blipFill>
          <a:blip r:embed="rId2" cstate="print"/>
          <a:srcRect/>
          <a:stretch>
            <a:fillRect/>
          </a:stretch>
        </p:blipFill>
        <p:spPr bwMode="auto">
          <a:xfrm>
            <a:off x="2194471" y="1125141"/>
            <a:ext cx="4996160" cy="4855518"/>
          </a:xfrm>
          <a:prstGeom prst="rect">
            <a:avLst/>
          </a:prstGeom>
          <a:noFill/>
          <a:ln w="12700" cap="flat">
            <a:noFill/>
            <a:miter lim="800000"/>
            <a:headEnd/>
            <a:tailEnd/>
          </a:ln>
        </p:spPr>
      </p:pic>
      <p:sp>
        <p:nvSpPr>
          <p:cNvPr id="215045" name="Rectangle 5"/>
          <p:cNvSpPr>
            <a:spLocks/>
          </p:cNvSpPr>
          <p:nvPr/>
        </p:nvSpPr>
        <p:spPr bwMode="auto">
          <a:xfrm>
            <a:off x="3612059" y="6164834"/>
            <a:ext cx="2349360" cy="307777"/>
          </a:xfrm>
          <a:prstGeom prst="rect">
            <a:avLst/>
          </a:prstGeom>
          <a:noFill/>
          <a:ln w="12700" cap="flat">
            <a:noFill/>
            <a:miter lim="800000"/>
            <a:headEnd type="none" w="med" len="med"/>
            <a:tailEnd type="none" w="med" len="med"/>
          </a:ln>
        </p:spPr>
        <p:txBody>
          <a:bodyPr wrap="none" lIns="0" tIns="0" rIns="40638" bIns="0">
            <a:spAutoFit/>
          </a:bodyPr>
          <a:lstStyle/>
          <a:p>
            <a:pPr marL="40182" algn="ctr"/>
            <a:r>
              <a:rPr lang="en-US" sz="2000" dirty="0" err="1">
                <a:latin typeface="Times New Roman Bold" charset="0"/>
                <a:cs typeface="Times New Roman Bold" charset="0"/>
                <a:sym typeface="Times New Roman Bold" charset="0"/>
              </a:rPr>
              <a:t>Mahajan</a:t>
            </a:r>
            <a:r>
              <a:rPr lang="en-US" sz="2000" dirty="0">
                <a:latin typeface="Times New Roman Bold" charset="0"/>
                <a:cs typeface="Times New Roman Bold" charset="0"/>
                <a:sym typeface="Times New Roman Bold" charset="0"/>
              </a:rPr>
              <a:t> et al, 2010</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1"/>
          <p:cNvPicPr>
            <a:picLocks noChangeArrowheads="1"/>
          </p:cNvPicPr>
          <p:nvPr/>
        </p:nvPicPr>
        <p:blipFill>
          <a:blip r:embed="rId2" cstate="print"/>
          <a:srcRect/>
          <a:stretch>
            <a:fillRect/>
          </a:stretch>
        </p:blipFill>
        <p:spPr bwMode="auto">
          <a:xfrm>
            <a:off x="0" y="26789"/>
            <a:ext cx="9144000" cy="1080492"/>
          </a:xfrm>
          <a:prstGeom prst="rect">
            <a:avLst/>
          </a:prstGeom>
          <a:noFill/>
          <a:ln w="9525" cap="flat">
            <a:noFill/>
            <a:miter lim="800000"/>
            <a:headEnd/>
            <a:tailEnd/>
          </a:ln>
          <a:effectLst>
            <a:outerShdw dist="12700" dir="2700000" algn="ctr" rotWithShape="0">
              <a:srgbClr val="003C3B">
                <a:alpha val="75000"/>
              </a:srgbClr>
            </a:outerShdw>
          </a:effectLst>
        </p:spPr>
      </p:pic>
      <p:pic>
        <p:nvPicPr>
          <p:cNvPr id="216066" name="Picture 2"/>
          <p:cNvPicPr>
            <a:picLocks noChangeArrowheads="1"/>
          </p:cNvPicPr>
          <p:nvPr/>
        </p:nvPicPr>
        <p:blipFill>
          <a:blip r:embed="rId3" cstate="print"/>
          <a:srcRect/>
          <a:stretch>
            <a:fillRect/>
          </a:stretch>
        </p:blipFill>
        <p:spPr bwMode="auto">
          <a:xfrm>
            <a:off x="5938242" y="6318870"/>
            <a:ext cx="3205758" cy="539130"/>
          </a:xfrm>
          <a:prstGeom prst="rect">
            <a:avLst/>
          </a:prstGeom>
          <a:noFill/>
          <a:ln w="9525" cap="flat">
            <a:noFill/>
            <a:miter lim="800000"/>
            <a:headEnd/>
            <a:tailEnd/>
          </a:ln>
          <a:effectLst>
            <a:outerShdw dist="12700" dir="2700000" algn="ctr" rotWithShape="0">
              <a:srgbClr val="003C3B">
                <a:alpha val="75000"/>
              </a:srgbClr>
            </a:outerShdw>
          </a:effectLst>
        </p:spPr>
      </p:pic>
      <p:pic>
        <p:nvPicPr>
          <p:cNvPr id="216067" name="Picture 3"/>
          <p:cNvPicPr>
            <a:picLocks noChangeArrowheads="1"/>
          </p:cNvPicPr>
          <p:nvPr/>
        </p:nvPicPr>
        <p:blipFill>
          <a:blip r:embed="rId4" cstate="print"/>
          <a:srcRect/>
          <a:stretch>
            <a:fillRect/>
          </a:stretch>
        </p:blipFill>
        <p:spPr bwMode="auto">
          <a:xfrm>
            <a:off x="500063" y="2786063"/>
            <a:ext cx="7731994" cy="546943"/>
          </a:xfrm>
          <a:prstGeom prst="rect">
            <a:avLst/>
          </a:prstGeom>
          <a:noFill/>
          <a:ln w="9525" cap="flat">
            <a:noFill/>
            <a:miter lim="800000"/>
            <a:headEnd/>
            <a:tailEnd/>
          </a:ln>
          <a:effectLst>
            <a:outerShdw dist="12700" dir="2700000" algn="ctr" rotWithShape="0">
              <a:srgbClr val="003C3B">
                <a:alpha val="75000"/>
              </a:srgbClr>
            </a:outerShdw>
          </a:effectLst>
        </p:spPr>
      </p:pic>
      <p:pic>
        <p:nvPicPr>
          <p:cNvPr id="216068" name="Picture 4"/>
          <p:cNvPicPr>
            <a:picLocks noChangeArrowheads="1"/>
          </p:cNvPicPr>
          <p:nvPr/>
        </p:nvPicPr>
        <p:blipFill>
          <a:blip r:embed="rId5" cstate="print"/>
          <a:srcRect/>
          <a:stretch>
            <a:fillRect/>
          </a:stretch>
        </p:blipFill>
        <p:spPr bwMode="auto">
          <a:xfrm>
            <a:off x="0" y="5429250"/>
            <a:ext cx="9144000" cy="813718"/>
          </a:xfrm>
          <a:prstGeom prst="rect">
            <a:avLst/>
          </a:prstGeom>
          <a:noFill/>
          <a:ln w="9525" cap="flat">
            <a:noFill/>
            <a:miter lim="800000"/>
            <a:headEnd/>
            <a:tailEnd/>
          </a:ln>
          <a:effectLst>
            <a:outerShdw dist="12700" dir="2700000" algn="ctr" rotWithShape="0">
              <a:srgbClr val="003C3B">
                <a:alpha val="75000"/>
              </a:srgbClr>
            </a:outerShdw>
          </a:effectLst>
        </p:spPr>
      </p:pic>
      <p:pic>
        <p:nvPicPr>
          <p:cNvPr id="216069" name="Picture 5"/>
          <p:cNvPicPr>
            <a:picLocks noChangeArrowheads="1"/>
          </p:cNvPicPr>
          <p:nvPr/>
        </p:nvPicPr>
        <p:blipFill>
          <a:blip r:embed="rId6" cstate="print"/>
          <a:srcRect/>
          <a:stretch>
            <a:fillRect/>
          </a:stretch>
        </p:blipFill>
        <p:spPr bwMode="auto">
          <a:xfrm>
            <a:off x="0" y="3786187"/>
            <a:ext cx="9144000" cy="1259086"/>
          </a:xfrm>
          <a:prstGeom prst="rect">
            <a:avLst/>
          </a:prstGeom>
          <a:noFill/>
          <a:ln w="9525" cap="flat">
            <a:noFill/>
            <a:miter lim="800000"/>
            <a:headEnd/>
            <a:tailEnd/>
          </a:ln>
          <a:effectLst>
            <a:outerShdw dist="12700" dir="2700000" algn="ctr" rotWithShape="0">
              <a:srgbClr val="003C3B">
                <a:alpha val="75000"/>
              </a:srgbClr>
            </a:outerShdw>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056EC126-E9BD-4859-8010-017F615B4D1E}" type="slidenum">
              <a:rPr lang="en-US" smtClean="0"/>
              <a:pPr>
                <a:defRPr/>
              </a:pPr>
              <a:t>72</a:t>
            </a:fld>
            <a:r>
              <a:rPr lang="en-US" smtClean="0"/>
              <a:t>	 Certified 		http://www.uonbi.ac.ke</a:t>
            </a:r>
            <a:endParaRPr lang="en-US"/>
          </a:p>
        </p:txBody>
      </p:sp>
      <p:pic>
        <p:nvPicPr>
          <p:cNvPr id="57348" name="Picture 5" descr="C:\Users\Mcligeyo\Documents\Diana2\IMG_6986.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rrowheads="1"/>
          </p:cNvPicPr>
          <p:nvPr/>
        </p:nvPicPr>
        <p:blipFill>
          <a:blip r:embed="rId2" cstate="print"/>
          <a:srcRect/>
          <a:stretch>
            <a:fillRect/>
          </a:stretch>
        </p:blipFill>
        <p:spPr bwMode="auto">
          <a:xfrm>
            <a:off x="634008" y="631775"/>
            <a:ext cx="8117086" cy="6001867"/>
          </a:xfrm>
          <a:prstGeom prst="rect">
            <a:avLst/>
          </a:prstGeom>
          <a:noFill/>
          <a:ln w="25400" cap="flat">
            <a:noFill/>
            <a:round/>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
          <p:cNvPicPr>
            <a:picLocks noChangeArrowheads="1"/>
          </p:cNvPicPr>
          <p:nvPr/>
        </p:nvPicPr>
        <p:blipFill>
          <a:blip r:embed="rId2" cstate="print"/>
          <a:srcRect/>
          <a:stretch>
            <a:fillRect/>
          </a:stretch>
        </p:blipFill>
        <p:spPr bwMode="auto">
          <a:xfrm>
            <a:off x="784697" y="356072"/>
            <a:ext cx="7294438" cy="1124024"/>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18114" name="Picture 2"/>
          <p:cNvPicPr>
            <a:picLocks noChangeArrowheads="1"/>
          </p:cNvPicPr>
          <p:nvPr/>
        </p:nvPicPr>
        <p:blipFill>
          <a:blip r:embed="rId3" cstate="print"/>
          <a:srcRect/>
          <a:stretch>
            <a:fillRect/>
          </a:stretch>
        </p:blipFill>
        <p:spPr bwMode="auto">
          <a:xfrm>
            <a:off x="0" y="3070697"/>
            <a:ext cx="9144000" cy="715491"/>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18115" name="Picture 3"/>
          <p:cNvPicPr>
            <a:picLocks noChangeArrowheads="1"/>
          </p:cNvPicPr>
          <p:nvPr/>
        </p:nvPicPr>
        <p:blipFill>
          <a:blip r:embed="rId4" cstate="print"/>
          <a:srcRect/>
          <a:stretch>
            <a:fillRect/>
          </a:stretch>
        </p:blipFill>
        <p:spPr bwMode="auto">
          <a:xfrm>
            <a:off x="0" y="4572000"/>
            <a:ext cx="9144000" cy="571500"/>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18116" name="Picture 4"/>
          <p:cNvPicPr>
            <a:picLocks noChangeArrowheads="1"/>
          </p:cNvPicPr>
          <p:nvPr/>
        </p:nvPicPr>
        <p:blipFill>
          <a:blip r:embed="rId5" cstate="print"/>
          <a:srcRect/>
          <a:stretch>
            <a:fillRect/>
          </a:stretch>
        </p:blipFill>
        <p:spPr bwMode="auto">
          <a:xfrm>
            <a:off x="4528468" y="6000750"/>
            <a:ext cx="4615532" cy="857250"/>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18117" name="Picture 5"/>
          <p:cNvPicPr>
            <a:picLocks noChangeArrowheads="1"/>
          </p:cNvPicPr>
          <p:nvPr/>
        </p:nvPicPr>
        <p:blipFill>
          <a:blip r:embed="rId6" cstate="print"/>
          <a:srcRect/>
          <a:stretch>
            <a:fillRect/>
          </a:stretch>
        </p:blipFill>
        <p:spPr bwMode="auto">
          <a:xfrm>
            <a:off x="433090" y="1835051"/>
            <a:ext cx="8167316" cy="583779"/>
          </a:xfrm>
          <a:prstGeom prst="rect">
            <a:avLst/>
          </a:prstGeom>
          <a:noFill/>
          <a:ln w="9525" cap="flat">
            <a:noFill/>
            <a:miter lim="800000"/>
            <a:headEnd/>
            <a:tailEnd/>
          </a:ln>
          <a:effectLst>
            <a:outerShdw dist="12700" dir="2700000" algn="ctr" rotWithShape="0">
              <a:schemeClr val="bg2">
                <a:alpha val="75000"/>
              </a:schemeClr>
            </a:outerShdw>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p:cNvSpPr>
          <p:nvPr/>
        </p:nvSpPr>
        <p:spPr bwMode="auto">
          <a:xfrm>
            <a:off x="18976" y="389558"/>
            <a:ext cx="9082608" cy="1464469"/>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0470" algn="l"/>
                <a:tab pos="5911243" algn="l"/>
                <a:tab pos="6563087" algn="l"/>
                <a:tab pos="7223860" algn="l"/>
                <a:tab pos="7464953" algn="l"/>
                <a:tab pos="7714976" algn="l"/>
              </a:tabLst>
            </a:pPr>
            <a:r>
              <a:rPr lang="en-US" sz="1500" dirty="0">
                <a:solidFill>
                  <a:srgbClr val="FF0000"/>
                </a:solidFill>
                <a:latin typeface="Arial Bold" charset="0"/>
                <a:cs typeface="Arial Bold" charset="0"/>
                <a:sym typeface="Arial Bold" charset="0"/>
              </a:rPr>
              <a:t>Original Article</a:t>
            </a:r>
            <a:r>
              <a:rPr lang="en-US" sz="2500" dirty="0">
                <a:latin typeface="Arial Bold" charset="0"/>
                <a:cs typeface="Arial Bold" charset="0"/>
                <a:sym typeface="Arial Bold" charset="0"/>
              </a:rPr>
              <a:t> </a:t>
            </a:r>
            <a:br>
              <a:rPr lang="en-US" sz="2500" dirty="0">
                <a:latin typeface="Arial Bold" charset="0"/>
                <a:cs typeface="Arial Bold" charset="0"/>
                <a:sym typeface="Arial Bold" charset="0"/>
              </a:rPr>
            </a:br>
            <a:r>
              <a:rPr lang="en-US" sz="2500" dirty="0" err="1">
                <a:latin typeface="Arial Bold" charset="0"/>
                <a:cs typeface="Arial Bold" charset="0"/>
                <a:sym typeface="Arial Bold" charset="0"/>
              </a:rPr>
              <a:t>Bardoxolone</a:t>
            </a:r>
            <a:r>
              <a:rPr lang="en-US" sz="2500" dirty="0">
                <a:latin typeface="Arial Bold" charset="0"/>
                <a:cs typeface="Arial Bold" charset="0"/>
                <a:sym typeface="Arial Bold" charset="0"/>
              </a:rPr>
              <a:t> Methyl </a:t>
            </a:r>
            <a:r>
              <a:rPr lang="en-US" sz="2500" dirty="0">
                <a:latin typeface="Arial" charset="0"/>
                <a:cs typeface="Arial" charset="0"/>
                <a:sym typeface="Arial" charset="0"/>
              </a:rPr>
              <a:t>(an oral antioxidant inflammation modulator)</a:t>
            </a:r>
            <a:r>
              <a:rPr lang="en-US" sz="2500" dirty="0">
                <a:solidFill>
                  <a:srgbClr val="262626"/>
                </a:solidFill>
                <a:latin typeface="Arial" charset="0"/>
                <a:cs typeface="Arial" charset="0"/>
                <a:sym typeface="Arial" charset="0"/>
              </a:rPr>
              <a:t> </a:t>
            </a:r>
            <a:r>
              <a:rPr lang="en-US" sz="2500" dirty="0">
                <a:latin typeface="Arial Bold" charset="0"/>
                <a:cs typeface="Arial Bold" charset="0"/>
                <a:sym typeface="Arial Bold" charset="0"/>
              </a:rPr>
              <a:t>and Kidney Function in CKD with Type 2 Diabetes</a:t>
            </a:r>
          </a:p>
        </p:txBody>
      </p:sp>
      <p:sp>
        <p:nvSpPr>
          <p:cNvPr id="219138" name="Rectangle 2"/>
          <p:cNvSpPr>
            <a:spLocks/>
          </p:cNvSpPr>
          <p:nvPr/>
        </p:nvSpPr>
        <p:spPr bwMode="auto">
          <a:xfrm>
            <a:off x="669727" y="2048248"/>
            <a:ext cx="7941841" cy="901898"/>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0470" algn="l"/>
                <a:tab pos="5911243" algn="l"/>
                <a:tab pos="6563087" algn="l"/>
                <a:tab pos="7223860" algn="l"/>
                <a:tab pos="7464953" algn="l"/>
                <a:tab pos="7714976" algn="l"/>
              </a:tabLst>
            </a:pPr>
            <a:r>
              <a:rPr lang="en-US" sz="1500" dirty="0">
                <a:latin typeface="Arial" charset="0"/>
                <a:cs typeface="Arial" charset="0"/>
                <a:sym typeface="Arial" charset="0"/>
              </a:rPr>
              <a:t>Pablo E. Pergola, M.D., Ph.D., Philip </a:t>
            </a:r>
            <a:r>
              <a:rPr lang="en-US" sz="1500" dirty="0" err="1">
                <a:latin typeface="Arial" charset="0"/>
                <a:cs typeface="Arial" charset="0"/>
                <a:sym typeface="Arial" charset="0"/>
              </a:rPr>
              <a:t>Raskin</a:t>
            </a:r>
            <a:r>
              <a:rPr lang="en-US" sz="1500" dirty="0">
                <a:latin typeface="Arial" charset="0"/>
                <a:cs typeface="Arial" charset="0"/>
                <a:sym typeface="Arial" charset="0"/>
              </a:rPr>
              <a:t>, M.D., Robert D. Toto, M.D., Colin J. Meyer, M.D., J. Warren Huff, J.D., Eric B. Grossman, M.D., Melissa </a:t>
            </a:r>
            <a:r>
              <a:rPr lang="en-US" sz="1500" dirty="0" err="1">
                <a:latin typeface="Arial" charset="0"/>
                <a:cs typeface="Arial" charset="0"/>
                <a:sym typeface="Arial" charset="0"/>
              </a:rPr>
              <a:t>Krauth</a:t>
            </a:r>
            <a:r>
              <a:rPr lang="en-US" sz="1500" dirty="0">
                <a:latin typeface="Arial" charset="0"/>
                <a:cs typeface="Arial" charset="0"/>
                <a:sym typeface="Arial" charset="0"/>
              </a:rPr>
              <a:t>, M.B.A., Stacey Ruiz, Ph.D., Paul </a:t>
            </a:r>
            <a:r>
              <a:rPr lang="en-US" sz="1500" dirty="0" err="1">
                <a:latin typeface="Arial" charset="0"/>
                <a:cs typeface="Arial" charset="0"/>
                <a:sym typeface="Arial" charset="0"/>
              </a:rPr>
              <a:t>Audhya</a:t>
            </a:r>
            <a:r>
              <a:rPr lang="en-US" sz="1500" dirty="0">
                <a:latin typeface="Arial" charset="0"/>
                <a:cs typeface="Arial" charset="0"/>
                <a:sym typeface="Arial" charset="0"/>
              </a:rPr>
              <a:t>, M.D., Heidi Christ-Schmidt, M.S.E., Janet </a:t>
            </a:r>
            <a:r>
              <a:rPr lang="en-US" sz="1500" dirty="0" err="1">
                <a:latin typeface="Arial" charset="0"/>
                <a:cs typeface="Arial" charset="0"/>
                <a:sym typeface="Arial" charset="0"/>
              </a:rPr>
              <a:t>Wittes</a:t>
            </a:r>
            <a:r>
              <a:rPr lang="en-US" sz="1500" dirty="0">
                <a:latin typeface="Arial" charset="0"/>
                <a:cs typeface="Arial" charset="0"/>
                <a:sym typeface="Arial" charset="0"/>
              </a:rPr>
              <a:t>, Ph.D., David G. Warnock, M.D., for the BEAM Study Investigators</a:t>
            </a:r>
          </a:p>
        </p:txBody>
      </p:sp>
      <p:sp>
        <p:nvSpPr>
          <p:cNvPr id="219139" name="Rectangle 3"/>
          <p:cNvSpPr>
            <a:spLocks/>
          </p:cNvSpPr>
          <p:nvPr/>
        </p:nvSpPr>
        <p:spPr bwMode="auto">
          <a:xfrm>
            <a:off x="668611" y="5117828"/>
            <a:ext cx="7941840" cy="678656"/>
          </a:xfrm>
          <a:prstGeom prst="rect">
            <a:avLst/>
          </a:prstGeom>
          <a:noFill/>
          <a:ln w="12700" cap="flat">
            <a:noFill/>
            <a:miter lim="800000"/>
            <a:headEnd type="none" w="med" len="med"/>
            <a:tailEnd type="none" w="med" len="med"/>
          </a:ln>
        </p:spPr>
        <p:txBody>
          <a:bodyPr lIns="0" tIns="0" rIns="0" bIns="0" anchor="ctr"/>
          <a:lstStyle/>
          <a:p>
            <a:pPr marL="660773" indent="-660773"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N </a:t>
            </a:r>
            <a:r>
              <a:rPr lang="en-US" sz="1500" dirty="0" err="1">
                <a:latin typeface="Arial" charset="0"/>
                <a:cs typeface="Arial" charset="0"/>
                <a:sym typeface="Arial" charset="0"/>
              </a:rPr>
              <a:t>Engl</a:t>
            </a:r>
            <a:r>
              <a:rPr lang="en-US" sz="1500" dirty="0">
                <a:latin typeface="Arial" charset="0"/>
                <a:cs typeface="Arial" charset="0"/>
                <a:sym typeface="Arial" charset="0"/>
              </a:rPr>
              <a:t> J Med</a:t>
            </a:r>
          </a:p>
          <a:p>
            <a:pPr marL="660773" indent="-660773"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Volume 365(4):327-336</a:t>
            </a:r>
          </a:p>
          <a:p>
            <a:pPr marL="660773" indent="-660773"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July 28, 2011</a:t>
            </a:r>
          </a:p>
        </p:txBody>
      </p:sp>
      <p:pic>
        <p:nvPicPr>
          <p:cNvPr id="219140" name="Picture 4"/>
          <p:cNvPicPr>
            <a:picLocks noChangeArrowheads="1"/>
          </p:cNvPicPr>
          <p:nvPr/>
        </p:nvPicPr>
        <p:blipFill>
          <a:blip r:embed="rId2" cstate="print"/>
          <a:srcRect/>
          <a:stretch>
            <a:fillRect/>
          </a:stretch>
        </p:blipFill>
        <p:spPr bwMode="auto">
          <a:xfrm>
            <a:off x="6311057" y="6269757"/>
            <a:ext cx="2566169" cy="431973"/>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p:cNvSpPr>
            <a:spLocks/>
          </p:cNvSpPr>
          <p:nvPr/>
        </p:nvSpPr>
        <p:spPr bwMode="auto">
          <a:xfrm>
            <a:off x="669727" y="718840"/>
            <a:ext cx="7941841" cy="366117"/>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0470" algn="l"/>
                <a:tab pos="5911243" algn="l"/>
                <a:tab pos="6563087" algn="l"/>
                <a:tab pos="7223860" algn="l"/>
                <a:tab pos="7464953" algn="l"/>
                <a:tab pos="7714976" algn="l"/>
              </a:tabLst>
            </a:pPr>
            <a:r>
              <a:rPr lang="en-US" sz="2500" dirty="0">
                <a:latin typeface="Arial Bold" charset="0"/>
                <a:cs typeface="Arial Bold" charset="0"/>
                <a:sym typeface="Arial Bold" charset="0"/>
              </a:rPr>
              <a:t>Study Overview</a:t>
            </a:r>
          </a:p>
        </p:txBody>
      </p:sp>
      <p:sp>
        <p:nvSpPr>
          <p:cNvPr id="220162" name="Rectangle 2"/>
          <p:cNvSpPr>
            <a:spLocks noGrp="1" noChangeArrowheads="1"/>
          </p:cNvSpPr>
          <p:nvPr>
            <p:ph type="body" idx="1"/>
          </p:nvPr>
        </p:nvSpPr>
        <p:spPr>
          <a:xfrm>
            <a:off x="670844" y="1401961"/>
            <a:ext cx="7806779" cy="4755059"/>
          </a:xfrm>
          <a:ln/>
        </p:spPr>
        <p:txBody>
          <a:bodyPr/>
          <a:lstStyle/>
          <a:p>
            <a:pPr marL="1973391" indent="-1964461">
              <a:lnSpc>
                <a:spcPct val="92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dirty="0">
                <a:cs typeface="Arial" charset="0"/>
              </a:rPr>
              <a:t>Adults with type 2 diabetes and CKD were assigned to receive </a:t>
            </a:r>
            <a:r>
              <a:rPr lang="en-US" dirty="0" err="1">
                <a:cs typeface="Arial" charset="0"/>
              </a:rPr>
              <a:t>bardoxolone</a:t>
            </a:r>
            <a:r>
              <a:rPr lang="en-US" dirty="0">
                <a:cs typeface="Arial" charset="0"/>
              </a:rPr>
              <a:t> methyl at a dose of 25 mg, 75 mg, or 150 mg once daily or placebo.</a:t>
            </a:r>
            <a:endParaRPr lang="en-US" dirty="0"/>
          </a:p>
          <a:p>
            <a:pPr marL="1973391" indent="-1964461">
              <a:lnSpc>
                <a:spcPct val="92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dirty="0">
                <a:cs typeface="Arial" charset="0"/>
              </a:rPr>
              <a:t>Drug treatment was associated with improved estimated GFR, a finding that persisted throughout the 52-week treatment period.</a:t>
            </a:r>
            <a:endParaRPr lang="en-US" dirty="0"/>
          </a:p>
        </p:txBody>
      </p:sp>
      <p:pic>
        <p:nvPicPr>
          <p:cNvPr id="220163" name="Picture 3"/>
          <p:cNvPicPr>
            <a:picLocks noChangeArrowheads="1"/>
          </p:cNvPicPr>
          <p:nvPr/>
        </p:nvPicPr>
        <p:blipFill>
          <a:blip r:embed="rId2" cstate="print"/>
          <a:srcRect/>
          <a:stretch>
            <a:fillRect/>
          </a:stretch>
        </p:blipFill>
        <p:spPr bwMode="auto">
          <a:xfrm>
            <a:off x="6311057" y="6269757"/>
            <a:ext cx="2566169" cy="431973"/>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
          <p:cNvSpPr>
            <a:spLocks/>
          </p:cNvSpPr>
          <p:nvPr/>
        </p:nvSpPr>
        <p:spPr bwMode="auto">
          <a:xfrm>
            <a:off x="322585" y="380628"/>
            <a:ext cx="8630543" cy="196453"/>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0470" algn="l"/>
                <a:tab pos="5911243" algn="l"/>
                <a:tab pos="6563087" algn="l"/>
                <a:tab pos="7223860" algn="l"/>
                <a:tab pos="7884634" algn="l"/>
                <a:tab pos="8295385" algn="l"/>
                <a:tab pos="8357890" algn="l"/>
              </a:tabLst>
            </a:pPr>
            <a:r>
              <a:rPr lang="en-US" sz="1400" dirty="0">
                <a:latin typeface="Arial Bold" charset="0"/>
                <a:cs typeface="Arial Bold" charset="0"/>
                <a:sym typeface="Arial Bold" charset="0"/>
              </a:rPr>
              <a:t>Effects of </a:t>
            </a:r>
            <a:r>
              <a:rPr lang="en-US" sz="1400" dirty="0" err="1">
                <a:latin typeface="Arial Bold" charset="0"/>
                <a:cs typeface="Arial Bold" charset="0"/>
                <a:sym typeface="Arial Bold" charset="0"/>
              </a:rPr>
              <a:t>Bardoxolone</a:t>
            </a:r>
            <a:r>
              <a:rPr lang="en-US" sz="1400" dirty="0">
                <a:latin typeface="Arial Bold" charset="0"/>
                <a:cs typeface="Arial Bold" charset="0"/>
                <a:sym typeface="Arial Bold" charset="0"/>
              </a:rPr>
              <a:t> Methyl on the Estimated </a:t>
            </a:r>
            <a:r>
              <a:rPr lang="en-US" sz="1400" dirty="0" err="1">
                <a:latin typeface="Arial Bold" charset="0"/>
                <a:cs typeface="Arial Bold" charset="0"/>
                <a:sym typeface="Arial Bold" charset="0"/>
              </a:rPr>
              <a:t>Glomerular</a:t>
            </a:r>
            <a:r>
              <a:rPr lang="en-US" sz="1400" dirty="0">
                <a:latin typeface="Arial Bold" charset="0"/>
                <a:cs typeface="Arial Bold" charset="0"/>
                <a:sym typeface="Arial Bold" charset="0"/>
              </a:rPr>
              <a:t> Filtration Rate (GFR).</a:t>
            </a:r>
          </a:p>
        </p:txBody>
      </p:sp>
      <p:pic>
        <p:nvPicPr>
          <p:cNvPr id="221186" name="Picture 2"/>
          <p:cNvPicPr>
            <a:picLocks noChangeArrowheads="1"/>
          </p:cNvPicPr>
          <p:nvPr/>
        </p:nvPicPr>
        <p:blipFill>
          <a:blip r:embed="rId3" cstate="print"/>
          <a:srcRect/>
          <a:stretch>
            <a:fillRect/>
          </a:stretch>
        </p:blipFill>
        <p:spPr bwMode="auto">
          <a:xfrm>
            <a:off x="6311057" y="6269757"/>
            <a:ext cx="2566169" cy="431973"/>
          </a:xfrm>
          <a:prstGeom prst="rect">
            <a:avLst/>
          </a:prstGeom>
          <a:noFill/>
          <a:ln w="9525" cap="flat">
            <a:noFill/>
            <a:miter lim="800000"/>
            <a:headEnd/>
            <a:tailEnd/>
          </a:ln>
        </p:spPr>
      </p:pic>
      <p:sp>
        <p:nvSpPr>
          <p:cNvPr id="221187" name="Rectangle 3"/>
          <p:cNvSpPr>
            <a:spLocks/>
          </p:cNvSpPr>
          <p:nvPr/>
        </p:nvSpPr>
        <p:spPr bwMode="auto">
          <a:xfrm>
            <a:off x="1327176" y="5971729"/>
            <a:ext cx="6591225" cy="142875"/>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321726" algn="l"/>
                <a:tab pos="3857488" algn="l"/>
              </a:tabLst>
            </a:pPr>
            <a:r>
              <a:rPr lang="en-US" sz="1000" dirty="0">
                <a:latin typeface="Arial Bold" charset="0"/>
                <a:cs typeface="Arial Bold" charset="0"/>
                <a:sym typeface="Arial Bold" charset="0"/>
              </a:rPr>
              <a:t>Pergola PE et al. N </a:t>
            </a:r>
            <a:r>
              <a:rPr lang="en-US" sz="1000" dirty="0" err="1">
                <a:latin typeface="Arial Bold" charset="0"/>
                <a:cs typeface="Arial Bold" charset="0"/>
                <a:sym typeface="Arial Bold" charset="0"/>
              </a:rPr>
              <a:t>Engl</a:t>
            </a:r>
            <a:r>
              <a:rPr lang="en-US" sz="1000" dirty="0">
                <a:latin typeface="Arial Bold" charset="0"/>
                <a:cs typeface="Arial Bold" charset="0"/>
                <a:sym typeface="Arial Bold" charset="0"/>
              </a:rPr>
              <a:t> J Med 2011;365:327-336</a:t>
            </a:r>
          </a:p>
        </p:txBody>
      </p:sp>
      <p:pic>
        <p:nvPicPr>
          <p:cNvPr id="221188" name="Picture 4"/>
          <p:cNvPicPr>
            <a:picLocks noChangeArrowheads="1"/>
          </p:cNvPicPr>
          <p:nvPr/>
        </p:nvPicPr>
        <p:blipFill>
          <a:blip r:embed="rId4" cstate="print"/>
          <a:srcRect/>
          <a:stretch>
            <a:fillRect/>
          </a:stretch>
        </p:blipFill>
        <p:spPr bwMode="auto">
          <a:xfrm>
            <a:off x="1337221" y="928687"/>
            <a:ext cx="6448351" cy="4973836"/>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1"/>
          <p:cNvSpPr>
            <a:spLocks/>
          </p:cNvSpPr>
          <p:nvPr/>
        </p:nvSpPr>
        <p:spPr bwMode="auto">
          <a:xfrm>
            <a:off x="669727" y="718840"/>
            <a:ext cx="7941841" cy="366117"/>
          </a:xfrm>
          <a:prstGeom prst="rect">
            <a:avLst/>
          </a:prstGeom>
          <a:noFill/>
          <a:ln w="12700" cap="flat">
            <a:noFill/>
            <a:miter lim="800000"/>
            <a:headEnd type="none" w="med" len="med"/>
            <a:tailEnd type="none" w="med" len="med"/>
          </a:ln>
        </p:spPr>
        <p:txBody>
          <a:bodyPr lIns="0" tIns="0" rIns="0" bIns="0" anchor="ctr"/>
          <a:lstStyle/>
          <a:p>
            <a:pPr algn="ctr">
              <a:lnSpc>
                <a:spcPct val="97000"/>
              </a:lnSpc>
              <a:tabLst>
                <a:tab pos="660773" algn="l"/>
                <a:tab pos="1312617" algn="l"/>
                <a:tab pos="1973391" algn="l"/>
                <a:tab pos="2625235" algn="l"/>
                <a:tab pos="3286008" algn="l"/>
                <a:tab pos="3937852" algn="l"/>
                <a:tab pos="4598626" algn="l"/>
                <a:tab pos="5250470" algn="l"/>
                <a:tab pos="5911243" algn="l"/>
                <a:tab pos="6563087" algn="l"/>
                <a:tab pos="7223860" algn="l"/>
                <a:tab pos="7464953" algn="l"/>
                <a:tab pos="7714976" algn="l"/>
              </a:tabLst>
            </a:pPr>
            <a:r>
              <a:rPr lang="en-US" sz="2500" dirty="0">
                <a:latin typeface="Arial Bold" charset="0"/>
                <a:cs typeface="Arial Bold" charset="0"/>
                <a:sym typeface="Arial Bold" charset="0"/>
              </a:rPr>
              <a:t>Conclusions</a:t>
            </a:r>
          </a:p>
        </p:txBody>
      </p:sp>
      <p:sp>
        <p:nvSpPr>
          <p:cNvPr id="223234" name="Rectangle 2"/>
          <p:cNvSpPr>
            <a:spLocks noGrp="1" noChangeArrowheads="1"/>
          </p:cNvSpPr>
          <p:nvPr>
            <p:ph type="body" idx="1"/>
          </p:nvPr>
        </p:nvSpPr>
        <p:spPr>
          <a:xfrm>
            <a:off x="670844" y="1401961"/>
            <a:ext cx="7806779" cy="4755059"/>
          </a:xfrm>
          <a:ln/>
        </p:spPr>
        <p:txBody>
          <a:bodyPr/>
          <a:lstStyle/>
          <a:p>
            <a:pPr marL="1973391" indent="-1964461">
              <a:lnSpc>
                <a:spcPct val="92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dirty="0" err="1">
                <a:cs typeface="Arial" charset="0"/>
              </a:rPr>
              <a:t>Bardoxolone</a:t>
            </a:r>
            <a:r>
              <a:rPr lang="en-US" dirty="0">
                <a:cs typeface="Arial" charset="0"/>
              </a:rPr>
              <a:t> methyl was associated with improvement in the estimated GFR in patients with advanced CKD and type 2 diabetes at 24 weeks.</a:t>
            </a:r>
            <a:endParaRPr lang="en-US" dirty="0"/>
          </a:p>
          <a:p>
            <a:pPr marL="1973391" indent="-1964461">
              <a:lnSpc>
                <a:spcPct val="92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dirty="0">
                <a:cs typeface="Arial" charset="0"/>
              </a:rPr>
              <a:t>The improvement persisted at 52 weeks, suggesting that </a:t>
            </a:r>
            <a:r>
              <a:rPr lang="en-US" dirty="0" err="1">
                <a:cs typeface="Arial" charset="0"/>
              </a:rPr>
              <a:t>bardoxolone</a:t>
            </a:r>
            <a:r>
              <a:rPr lang="en-US" dirty="0">
                <a:cs typeface="Arial" charset="0"/>
              </a:rPr>
              <a:t> methyl may have promise for the treatment of CKD.</a:t>
            </a:r>
            <a:endParaRPr lang="en-US" dirty="0"/>
          </a:p>
        </p:txBody>
      </p:sp>
      <p:pic>
        <p:nvPicPr>
          <p:cNvPr id="223235" name="Picture 3"/>
          <p:cNvPicPr>
            <a:picLocks noChangeArrowheads="1"/>
          </p:cNvPicPr>
          <p:nvPr/>
        </p:nvPicPr>
        <p:blipFill>
          <a:blip r:embed="rId2" cstate="print"/>
          <a:srcRect/>
          <a:stretch>
            <a:fillRect/>
          </a:stretch>
        </p:blipFill>
        <p:spPr bwMode="auto">
          <a:xfrm>
            <a:off x="6311057" y="6269757"/>
            <a:ext cx="2566169" cy="431973"/>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Line 1"/>
          <p:cNvSpPr>
            <a:spLocks noChangeShapeType="1"/>
          </p:cNvSpPr>
          <p:nvPr/>
        </p:nvSpPr>
        <p:spPr bwMode="auto">
          <a:xfrm rot="10800000" flipH="1">
            <a:off x="232172" y="6043166"/>
            <a:ext cx="8645054" cy="15627"/>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sp>
        <p:nvSpPr>
          <p:cNvPr id="224258" name="Line 2"/>
          <p:cNvSpPr>
            <a:spLocks noChangeShapeType="1"/>
          </p:cNvSpPr>
          <p:nvPr/>
        </p:nvSpPr>
        <p:spPr bwMode="auto">
          <a:xfrm>
            <a:off x="256729" y="397372"/>
            <a:ext cx="8598173" cy="2232"/>
          </a:xfrm>
          <a:prstGeom prst="line">
            <a:avLst/>
          </a:prstGeom>
          <a:noFill/>
          <a:ln w="12700" cap="flat">
            <a:solidFill>
              <a:srgbClr val="00DFCA"/>
            </a:solidFill>
            <a:prstDash val="solid"/>
            <a:round/>
            <a:headEnd type="none" w="med" len="med"/>
            <a:tailEnd type="none" w="med" len="med"/>
          </a:ln>
        </p:spPr>
        <p:txBody>
          <a:bodyPr lIns="0" tIns="0" rIns="0" bIns="0"/>
          <a:lstStyle/>
          <a:p>
            <a:endParaRPr lang="en-US"/>
          </a:p>
        </p:txBody>
      </p:sp>
      <p:pic>
        <p:nvPicPr>
          <p:cNvPr id="224259" name="Picture 3"/>
          <p:cNvPicPr>
            <a:picLocks noChangeArrowheads="1"/>
          </p:cNvPicPr>
          <p:nvPr/>
        </p:nvPicPr>
        <p:blipFill>
          <a:blip r:embed="rId2" cstate="print"/>
          <a:srcRect/>
          <a:stretch>
            <a:fillRect/>
          </a:stretch>
        </p:blipFill>
        <p:spPr bwMode="auto">
          <a:xfrm>
            <a:off x="0" y="1501305"/>
            <a:ext cx="9144000" cy="3613174"/>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228600" y="0"/>
            <a:ext cx="8610600" cy="990600"/>
          </a:xfrm>
          <a:solidFill>
            <a:schemeClr val="tx2">
              <a:lumMod val="60000"/>
              <a:lumOff val="40000"/>
            </a:schemeClr>
          </a:solidFill>
        </p:spPr>
        <p:txBody>
          <a:bodyPr/>
          <a:lstStyle/>
          <a:p>
            <a:r>
              <a:rPr lang="en-US" b="1" dirty="0" smtClean="0"/>
              <a:t>S.O. MCLIGEYO</a:t>
            </a:r>
          </a:p>
        </p:txBody>
      </p:sp>
      <p:sp>
        <p:nvSpPr>
          <p:cNvPr id="4" name="Footer Placeholder 3"/>
          <p:cNvSpPr>
            <a:spLocks noGrp="1"/>
          </p:cNvSpPr>
          <p:nvPr>
            <p:ph type="ftr" sz="quarter" idx="10"/>
          </p:nvPr>
        </p:nvSpPr>
        <p:spPr/>
        <p:txBody>
          <a:bodyPr/>
          <a:lstStyle/>
          <a:p>
            <a:pPr>
              <a:defRPr/>
            </a:pPr>
            <a:r>
              <a:rPr lang="en-US" smtClean="0"/>
              <a:t>University of Nairobi                                 ISO 9001:2008       </a:t>
            </a:r>
            <a:fld id="{DCA73D97-21A7-4867-91C9-69F5F973E1B7}" type="slidenum">
              <a:rPr lang="en-US" smtClean="0"/>
              <a:pPr>
                <a:defRPr/>
              </a:pPr>
              <a:t>8</a:t>
            </a:fld>
            <a:r>
              <a:rPr lang="en-US" smtClean="0"/>
              <a:t>	 Certified 		http://www.uonbi.ac.ke</a:t>
            </a:r>
            <a:endParaRPr lang="en-US"/>
          </a:p>
        </p:txBody>
      </p:sp>
      <p:pic>
        <p:nvPicPr>
          <p:cNvPr id="30724" name="Picture 2" descr="C:\Users\Mcligeyo\Pictures\DIANA 4\IMG_7454.JPG"/>
          <p:cNvPicPr>
            <a:picLocks noGrp="1" noChangeAspect="1" noChangeArrowheads="1"/>
          </p:cNvPicPr>
          <p:nvPr>
            <p:ph idx="1"/>
          </p:nvPr>
        </p:nvPicPr>
        <p:blipFill>
          <a:blip r:embed="rId2" cstate="print"/>
          <a:srcRect/>
          <a:stretch>
            <a:fillRect/>
          </a:stretch>
        </p:blipFill>
        <p:spPr>
          <a:xfrm>
            <a:off x="1752600" y="1219200"/>
            <a:ext cx="5791200" cy="4678363"/>
          </a:xfrm>
          <a:noFill/>
          <a:ln w="76200">
            <a:solidFill>
              <a:srgbClr val="C00000"/>
            </a:solid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
          <p:cNvSpPr>
            <a:spLocks noGrp="1" noChangeArrowheads="1"/>
          </p:cNvSpPr>
          <p:nvPr>
            <p:ph type="title"/>
          </p:nvPr>
        </p:nvSpPr>
        <p:spPr>
          <a:ln/>
        </p:spPr>
        <p:txBody>
          <a:bodyPr lIns="0" tIns="0" rIns="912" bIns="0"/>
          <a:lstStyle/>
          <a:p>
            <a:pPr marL="66970"/>
            <a:endParaRPr lang="en-US" dirty="0"/>
          </a:p>
        </p:txBody>
      </p:sp>
      <p:pic>
        <p:nvPicPr>
          <p:cNvPr id="225282" name="Picture 2"/>
          <p:cNvPicPr>
            <a:picLocks noChangeArrowheads="1"/>
          </p:cNvPicPr>
          <p:nvPr/>
        </p:nvPicPr>
        <p:blipFill>
          <a:blip r:embed="rId2" cstate="print"/>
          <a:srcRect/>
          <a:stretch>
            <a:fillRect/>
          </a:stretch>
        </p:blipFill>
        <p:spPr bwMode="auto">
          <a:xfrm>
            <a:off x="-35719" y="3286125"/>
            <a:ext cx="9183068" cy="1134070"/>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25283" name="Picture 3"/>
          <p:cNvPicPr>
            <a:picLocks noChangeArrowheads="1"/>
          </p:cNvPicPr>
          <p:nvPr/>
        </p:nvPicPr>
        <p:blipFill>
          <a:blip r:embed="rId3" cstate="print"/>
          <a:srcRect/>
          <a:stretch>
            <a:fillRect/>
          </a:stretch>
        </p:blipFill>
        <p:spPr bwMode="auto">
          <a:xfrm>
            <a:off x="3009305" y="6157020"/>
            <a:ext cx="6134695" cy="700980"/>
          </a:xfrm>
          <a:prstGeom prst="rect">
            <a:avLst/>
          </a:prstGeom>
          <a:noFill/>
          <a:ln w="9525" cap="flat">
            <a:noFill/>
            <a:miter lim="800000"/>
            <a:headEnd/>
            <a:tailEnd/>
          </a:ln>
          <a:effectLst>
            <a:outerShdw dist="12700" dir="2700000" algn="ctr" rotWithShape="0">
              <a:schemeClr val="bg2">
                <a:alpha val="75000"/>
              </a:schemeClr>
            </a:outerShdw>
          </a:effec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
          <p:cNvSpPr>
            <a:spLocks/>
          </p:cNvSpPr>
          <p:nvPr/>
        </p:nvSpPr>
        <p:spPr bwMode="auto">
          <a:xfrm>
            <a:off x="666378" y="572617"/>
            <a:ext cx="7868171" cy="1017984"/>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1500" dirty="0">
                <a:solidFill>
                  <a:srgbClr val="FF0000"/>
                </a:solidFill>
                <a:latin typeface="Arial Bold" charset="0"/>
                <a:cs typeface="Arial Bold" charset="0"/>
                <a:sym typeface="Arial Bold" charset="0"/>
              </a:rPr>
              <a:t>Original Article</a:t>
            </a:r>
            <a:r>
              <a:rPr lang="en-US" sz="2400" dirty="0">
                <a:latin typeface="Arial Bold" charset="0"/>
                <a:cs typeface="Arial Bold" charset="0"/>
                <a:sym typeface="Arial Bold" charset="0"/>
              </a:rPr>
              <a:t> </a:t>
            </a:r>
            <a:br>
              <a:rPr lang="en-US" sz="2400" dirty="0">
                <a:latin typeface="Arial Bold" charset="0"/>
                <a:cs typeface="Arial Bold" charset="0"/>
                <a:sym typeface="Arial Bold" charset="0"/>
              </a:rPr>
            </a:br>
            <a:r>
              <a:rPr lang="en-US" sz="2400" dirty="0">
                <a:latin typeface="Arial Bold" charset="0"/>
                <a:cs typeface="Arial Bold" charset="0"/>
                <a:sym typeface="Arial Bold" charset="0"/>
              </a:rPr>
              <a:t>Glucose Control and Vascular Complications in Veterans with Type 2 Diabetes</a:t>
            </a:r>
          </a:p>
        </p:txBody>
      </p:sp>
      <p:sp>
        <p:nvSpPr>
          <p:cNvPr id="226306" name="Rectangle 2"/>
          <p:cNvSpPr>
            <a:spLocks/>
          </p:cNvSpPr>
          <p:nvPr/>
        </p:nvSpPr>
        <p:spPr bwMode="auto">
          <a:xfrm>
            <a:off x="666378" y="2049363"/>
            <a:ext cx="7868171" cy="1357313"/>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1500" dirty="0">
                <a:latin typeface="Arial" charset="0"/>
                <a:cs typeface="Arial" charset="0"/>
                <a:sym typeface="Arial" charset="0"/>
              </a:rPr>
              <a:t>William Duckworth, M.D., Carlos </a:t>
            </a:r>
            <a:r>
              <a:rPr lang="en-US" sz="1500" dirty="0" err="1">
                <a:latin typeface="Arial" charset="0"/>
                <a:cs typeface="Arial" charset="0"/>
                <a:sym typeface="Arial" charset="0"/>
              </a:rPr>
              <a:t>Abraira</a:t>
            </a:r>
            <a:r>
              <a:rPr lang="en-US" sz="1500" dirty="0">
                <a:latin typeface="Arial" charset="0"/>
                <a:cs typeface="Arial" charset="0"/>
                <a:sym typeface="Arial" charset="0"/>
              </a:rPr>
              <a:t>, M.D., Thomas Moritz, M.S., Domenic </a:t>
            </a:r>
            <a:r>
              <a:rPr lang="en-US" sz="1500" dirty="0" err="1">
                <a:latin typeface="Arial" charset="0"/>
                <a:cs typeface="Arial" charset="0"/>
                <a:sym typeface="Arial" charset="0"/>
              </a:rPr>
              <a:t>Reda</a:t>
            </a:r>
            <a:r>
              <a:rPr lang="en-US" sz="1500" dirty="0">
                <a:latin typeface="Arial" charset="0"/>
                <a:cs typeface="Arial" charset="0"/>
                <a:sym typeface="Arial" charset="0"/>
              </a:rPr>
              <a:t>, Ph.D., Nicholas </a:t>
            </a:r>
            <a:r>
              <a:rPr lang="en-US" sz="1500" dirty="0" err="1">
                <a:latin typeface="Arial" charset="0"/>
                <a:cs typeface="Arial" charset="0"/>
                <a:sym typeface="Arial" charset="0"/>
              </a:rPr>
              <a:t>Emanuele</a:t>
            </a:r>
            <a:r>
              <a:rPr lang="en-US" sz="1500" dirty="0">
                <a:latin typeface="Arial" charset="0"/>
                <a:cs typeface="Arial" charset="0"/>
                <a:sym typeface="Arial" charset="0"/>
              </a:rPr>
              <a:t>, M.D., Peter D. </a:t>
            </a:r>
            <a:r>
              <a:rPr lang="en-US" sz="1500" dirty="0" err="1">
                <a:latin typeface="Arial" charset="0"/>
                <a:cs typeface="Arial" charset="0"/>
                <a:sym typeface="Arial" charset="0"/>
              </a:rPr>
              <a:t>Reaven</a:t>
            </a:r>
            <a:r>
              <a:rPr lang="en-US" sz="1500" dirty="0">
                <a:latin typeface="Arial" charset="0"/>
                <a:cs typeface="Arial" charset="0"/>
                <a:sym typeface="Arial" charset="0"/>
              </a:rPr>
              <a:t>, M.D., Franklin J. </a:t>
            </a:r>
            <a:r>
              <a:rPr lang="en-US" sz="1500" dirty="0" err="1">
                <a:latin typeface="Arial" charset="0"/>
                <a:cs typeface="Arial" charset="0"/>
                <a:sym typeface="Arial" charset="0"/>
              </a:rPr>
              <a:t>Zieve</a:t>
            </a:r>
            <a:r>
              <a:rPr lang="en-US" sz="1500" dirty="0">
                <a:latin typeface="Arial" charset="0"/>
                <a:cs typeface="Arial" charset="0"/>
                <a:sym typeface="Arial" charset="0"/>
              </a:rPr>
              <a:t>, M.D., Ph.D., Jennifer Marks, M.D., Stephen N. Davis, M.D., Rodney Hayward, M.D., Stuart R. Warren, J.D., </a:t>
            </a:r>
            <a:r>
              <a:rPr lang="en-US" sz="1500" dirty="0" err="1">
                <a:latin typeface="Arial" charset="0"/>
                <a:cs typeface="Arial" charset="0"/>
                <a:sym typeface="Arial" charset="0"/>
              </a:rPr>
              <a:t>Pharm.D</a:t>
            </a:r>
            <a:r>
              <a:rPr lang="en-US" sz="1500" dirty="0">
                <a:latin typeface="Arial" charset="0"/>
                <a:cs typeface="Arial" charset="0"/>
                <a:sym typeface="Arial" charset="0"/>
              </a:rPr>
              <a:t>., Steven Goldman, M.D., Madeline </a:t>
            </a:r>
            <a:r>
              <a:rPr lang="en-US" sz="1500" dirty="0" err="1">
                <a:latin typeface="Arial" charset="0"/>
                <a:cs typeface="Arial" charset="0"/>
                <a:sym typeface="Arial" charset="0"/>
              </a:rPr>
              <a:t>McCarren</a:t>
            </a:r>
            <a:r>
              <a:rPr lang="en-US" sz="1500" dirty="0">
                <a:latin typeface="Arial" charset="0"/>
                <a:cs typeface="Arial" charset="0"/>
                <a:sym typeface="Arial" charset="0"/>
              </a:rPr>
              <a:t>, Ph.D., M.P.H., Mary Ellen </a:t>
            </a:r>
            <a:r>
              <a:rPr lang="en-US" sz="1500" dirty="0" err="1">
                <a:latin typeface="Arial" charset="0"/>
                <a:cs typeface="Arial" charset="0"/>
                <a:sym typeface="Arial" charset="0"/>
              </a:rPr>
              <a:t>Vitek</a:t>
            </a:r>
            <a:r>
              <a:rPr lang="en-US" sz="1500" dirty="0">
                <a:latin typeface="Arial" charset="0"/>
                <a:cs typeface="Arial" charset="0"/>
                <a:sym typeface="Arial" charset="0"/>
              </a:rPr>
              <a:t>, William G. Henderson, Ph.D., Grant D. Huang, M.P.H., Ph.D., for the VADT Investigators</a:t>
            </a:r>
          </a:p>
        </p:txBody>
      </p:sp>
      <p:sp>
        <p:nvSpPr>
          <p:cNvPr id="226307" name="Rectangle 3"/>
          <p:cNvSpPr>
            <a:spLocks/>
          </p:cNvSpPr>
          <p:nvPr/>
        </p:nvSpPr>
        <p:spPr bwMode="auto">
          <a:xfrm>
            <a:off x="665262" y="5116711"/>
            <a:ext cx="7868171" cy="678656"/>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N </a:t>
            </a:r>
            <a:r>
              <a:rPr lang="en-US" sz="1500" dirty="0" err="1">
                <a:latin typeface="Arial" charset="0"/>
                <a:cs typeface="Arial" charset="0"/>
                <a:sym typeface="Arial" charset="0"/>
              </a:rPr>
              <a:t>Engl</a:t>
            </a:r>
            <a:r>
              <a:rPr lang="en-US" sz="1500" dirty="0">
                <a:latin typeface="Arial" charset="0"/>
                <a:cs typeface="Arial" charset="0"/>
                <a:sym typeface="Arial" charset="0"/>
              </a:rPr>
              <a:t> J Med</a:t>
            </a:r>
          </a:p>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Volume 360(2):129-139</a:t>
            </a:r>
          </a:p>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January 8, 2009</a:t>
            </a:r>
          </a:p>
        </p:txBody>
      </p:sp>
      <p:pic>
        <p:nvPicPr>
          <p:cNvPr id="226308" name="Picture 4"/>
          <p:cNvPicPr>
            <a:picLocks noChangeArrowheads="1"/>
          </p:cNvPicPr>
          <p:nvPr/>
        </p:nvPicPr>
        <p:blipFill>
          <a:blip r:embed="rId2" cstate="print"/>
          <a:srcRect/>
          <a:stretch>
            <a:fillRect/>
          </a:stretch>
        </p:blipFill>
        <p:spPr bwMode="auto">
          <a:xfrm>
            <a:off x="6313289" y="6269757"/>
            <a:ext cx="2385343" cy="397371"/>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5D44FC38-2502-46AA-B20E-9D4F3CF4326C}" type="slidenum">
              <a:rPr lang="en-US" smtClean="0"/>
              <a:pPr>
                <a:defRPr/>
              </a:pPr>
              <a:t>82</a:t>
            </a:fld>
            <a:r>
              <a:rPr lang="en-US" smtClean="0"/>
              <a:t>	 Certified 		http://www.uonbi.ac.ke</a:t>
            </a:r>
            <a:endParaRPr lang="en-US"/>
          </a:p>
        </p:txBody>
      </p:sp>
      <p:pic>
        <p:nvPicPr>
          <p:cNvPr id="118788" name="Picture 5" descr="C:\Users\Mcligeyo\Documents\pictures 1000\2016-03-15 camera pictures 800(2)\camera pictures 800(2) 286.JPG"/>
          <p:cNvPicPr>
            <a:picLocks noGrp="1" noChangeAspect="1" noChangeArrowheads="1"/>
          </p:cNvPicPr>
          <p:nvPr>
            <p:ph idx="1"/>
          </p:nvPr>
        </p:nvPicPr>
        <p:blipFill>
          <a:blip r:embed="rId2" cstate="print"/>
          <a:srcRect/>
          <a:stretch>
            <a:fillRect/>
          </a:stretch>
        </p:blipFill>
        <p:spPr>
          <a:xfrm>
            <a:off x="1506538" y="2674938"/>
            <a:ext cx="6138862" cy="3451225"/>
          </a:xfr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
          <p:cNvSpPr>
            <a:spLocks/>
          </p:cNvSpPr>
          <p:nvPr/>
        </p:nvSpPr>
        <p:spPr bwMode="auto">
          <a:xfrm>
            <a:off x="666378" y="584895"/>
            <a:ext cx="7868171" cy="339328"/>
          </a:xfrm>
          <a:prstGeom prst="rect">
            <a:avLst/>
          </a:prstGeom>
          <a:noFill/>
          <a:ln w="9525" cap="flat">
            <a:noFill/>
            <a:miter lim="800000"/>
            <a:headEnd type="none" w="med" len="med"/>
            <a:tailEnd type="none" w="med" len="med"/>
          </a:ln>
        </p:spPr>
        <p:txBody>
          <a:bodyPr lIns="0" tIns="0" rIns="0" bIns="0" anchor="ctr"/>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2400" dirty="0">
                <a:latin typeface="Arial Bold" charset="0"/>
                <a:cs typeface="Arial Bold" charset="0"/>
                <a:sym typeface="Arial Bold" charset="0"/>
              </a:rPr>
              <a:t>Conclusion</a:t>
            </a:r>
          </a:p>
        </p:txBody>
      </p:sp>
      <p:sp>
        <p:nvSpPr>
          <p:cNvPr id="227330" name="Rectangle 2"/>
          <p:cNvSpPr>
            <a:spLocks noGrp="1" noChangeArrowheads="1"/>
          </p:cNvSpPr>
          <p:nvPr>
            <p:ph type="body" idx="1"/>
          </p:nvPr>
        </p:nvSpPr>
        <p:spPr>
          <a:xfrm>
            <a:off x="670843" y="1404193"/>
            <a:ext cx="7807895" cy="4756175"/>
          </a:xfrm>
          <a:ln/>
        </p:spPr>
        <p:txBody>
          <a:bodyPr lIns="0" tIns="0" rIns="912" bIns="0"/>
          <a:lstStyle/>
          <a:p>
            <a:pPr marL="329271" indent="-206492">
              <a:lnSpc>
                <a:spcPct val="92000"/>
              </a:lnSpc>
              <a:spcBef>
                <a:spcPct val="0"/>
              </a:spcBef>
              <a:buClr>
                <a:srgbClr val="FFFF99"/>
              </a:buClr>
              <a:tabLst>
                <a:tab pos="732208" algn="l"/>
                <a:tab pos="1392982" algn="l"/>
                <a:tab pos="2044826" algn="l"/>
                <a:tab pos="2705599" algn="l"/>
                <a:tab pos="3366372" algn="l"/>
                <a:tab pos="4009287" algn="l"/>
                <a:tab pos="4670061" algn="l"/>
                <a:tab pos="5330834" algn="l"/>
                <a:tab pos="5982678" algn="l"/>
                <a:tab pos="6643451" algn="l"/>
                <a:tab pos="7304225" algn="l"/>
                <a:tab pos="7384589" algn="l"/>
                <a:tab pos="7750693" algn="l"/>
                <a:tab pos="8366820" algn="l"/>
              </a:tabLst>
            </a:pPr>
            <a:r>
              <a:rPr lang="en-US" dirty="0">
                <a:solidFill>
                  <a:srgbClr val="FFFF99"/>
                </a:solidFill>
              </a:rPr>
              <a:t>Intensive glucose control in patients with poorly controlled type 2 diabetes had no significant effect on the rates of major cardiovascular events, death, or </a:t>
            </a:r>
            <a:r>
              <a:rPr lang="en-US" dirty="0" err="1">
                <a:solidFill>
                  <a:srgbClr val="FFFF99"/>
                </a:solidFill>
              </a:rPr>
              <a:t>microvascular</a:t>
            </a:r>
            <a:r>
              <a:rPr lang="en-US" dirty="0">
                <a:solidFill>
                  <a:srgbClr val="FFFF99"/>
                </a:solidFill>
              </a:rPr>
              <a:t> complications, with the exception of progression of </a:t>
            </a:r>
            <a:r>
              <a:rPr lang="en-US" dirty="0" err="1">
                <a:solidFill>
                  <a:srgbClr val="FFFF99"/>
                </a:solidFill>
              </a:rPr>
              <a:t>albuminuria</a:t>
            </a:r>
            <a:r>
              <a:rPr lang="en-US" dirty="0">
                <a:solidFill>
                  <a:srgbClr val="FFFF99"/>
                </a:solidFill>
              </a:rPr>
              <a:t> (P = 0.01)</a:t>
            </a:r>
          </a:p>
        </p:txBody>
      </p:sp>
      <p:pic>
        <p:nvPicPr>
          <p:cNvPr id="227331" name="Picture 3"/>
          <p:cNvPicPr>
            <a:picLocks noChangeArrowheads="1"/>
          </p:cNvPicPr>
          <p:nvPr/>
        </p:nvPicPr>
        <p:blipFill>
          <a:blip r:embed="rId2" cstate="print"/>
          <a:srcRect/>
          <a:stretch>
            <a:fillRect/>
          </a:stretch>
        </p:blipFill>
        <p:spPr bwMode="auto">
          <a:xfrm>
            <a:off x="6313289" y="6269757"/>
            <a:ext cx="2385343" cy="397371"/>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p:cNvSpPr>
            <a:spLocks/>
          </p:cNvSpPr>
          <p:nvPr/>
        </p:nvSpPr>
        <p:spPr bwMode="auto">
          <a:xfrm>
            <a:off x="666378" y="572617"/>
            <a:ext cx="7868171" cy="1017984"/>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1500" dirty="0">
                <a:solidFill>
                  <a:srgbClr val="FF0000"/>
                </a:solidFill>
                <a:latin typeface="Arial Bold" charset="0"/>
                <a:cs typeface="Arial Bold" charset="0"/>
                <a:sym typeface="Arial Bold" charset="0"/>
              </a:rPr>
              <a:t>Original Article</a:t>
            </a:r>
            <a:r>
              <a:rPr lang="en-US" sz="2400" dirty="0">
                <a:latin typeface="Arial Bold" charset="0"/>
                <a:cs typeface="Arial Bold" charset="0"/>
                <a:sym typeface="Arial Bold" charset="0"/>
              </a:rPr>
              <a:t> </a:t>
            </a:r>
            <a:br>
              <a:rPr lang="en-US" sz="2400" dirty="0">
                <a:latin typeface="Arial Bold" charset="0"/>
                <a:cs typeface="Arial Bold" charset="0"/>
                <a:sym typeface="Arial Bold" charset="0"/>
              </a:rPr>
            </a:br>
            <a:r>
              <a:rPr lang="en-US" sz="2400" dirty="0">
                <a:latin typeface="Arial Bold" charset="0"/>
                <a:cs typeface="Arial Bold" charset="0"/>
                <a:sym typeface="Arial Bold" charset="0"/>
              </a:rPr>
              <a:t>Intensive Blood Glucose Control and Vascular Outcomes in Patients with Type 2 Diabetes</a:t>
            </a:r>
          </a:p>
        </p:txBody>
      </p:sp>
      <p:sp>
        <p:nvSpPr>
          <p:cNvPr id="228354" name="Rectangle 2"/>
          <p:cNvSpPr>
            <a:spLocks/>
          </p:cNvSpPr>
          <p:nvPr/>
        </p:nvSpPr>
        <p:spPr bwMode="auto">
          <a:xfrm>
            <a:off x="666378" y="2049363"/>
            <a:ext cx="7868171" cy="223242"/>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1500" dirty="0">
                <a:latin typeface="Arial" charset="0"/>
                <a:cs typeface="Arial" charset="0"/>
                <a:sym typeface="Arial" charset="0"/>
              </a:rPr>
              <a:t>The ADVANCE Collaborative Group</a:t>
            </a:r>
          </a:p>
        </p:txBody>
      </p:sp>
      <p:sp>
        <p:nvSpPr>
          <p:cNvPr id="228355" name="Rectangle 3"/>
          <p:cNvSpPr>
            <a:spLocks/>
          </p:cNvSpPr>
          <p:nvPr/>
        </p:nvSpPr>
        <p:spPr bwMode="auto">
          <a:xfrm>
            <a:off x="665262" y="5116711"/>
            <a:ext cx="7868171" cy="678656"/>
          </a:xfrm>
          <a:prstGeom prst="rect">
            <a:avLst/>
          </a:prstGeom>
          <a:noFill/>
          <a:ln w="9525" cap="flat">
            <a:noFill/>
            <a:miter lim="800000"/>
            <a:headEnd type="none" w="med" len="med"/>
            <a:tailEnd type="none" w="med" len="med"/>
          </a:ln>
        </p:spPr>
        <p:txBody>
          <a:bodyPr lIns="0" tIns="0" rIns="0" bIns="0"/>
          <a:lstStyle/>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N </a:t>
            </a:r>
            <a:r>
              <a:rPr lang="en-US" sz="1500" dirty="0" err="1">
                <a:latin typeface="Arial" charset="0"/>
                <a:cs typeface="Arial" charset="0"/>
                <a:sym typeface="Arial" charset="0"/>
              </a:rPr>
              <a:t>Engl</a:t>
            </a:r>
            <a:r>
              <a:rPr lang="en-US" sz="1500" dirty="0">
                <a:latin typeface="Arial" charset="0"/>
                <a:cs typeface="Arial" charset="0"/>
                <a:sym typeface="Arial" charset="0"/>
              </a:rPr>
              <a:t> J Med</a:t>
            </a:r>
          </a:p>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Volume 358(24):2560-2572</a:t>
            </a:r>
          </a:p>
          <a:p>
            <a:pPr algn="ctr">
              <a:lnSpc>
                <a:spcPct val="97000"/>
              </a:lnSpc>
              <a:tabLst>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 pos="660773" algn="l"/>
              </a:tabLst>
            </a:pPr>
            <a:r>
              <a:rPr lang="en-US" sz="1500" dirty="0">
                <a:latin typeface="Arial" charset="0"/>
                <a:cs typeface="Arial" charset="0"/>
                <a:sym typeface="Arial" charset="0"/>
              </a:rPr>
              <a:t>June 12, 2008</a:t>
            </a:r>
          </a:p>
        </p:txBody>
      </p:sp>
      <p:pic>
        <p:nvPicPr>
          <p:cNvPr id="228356" name="Picture 4"/>
          <p:cNvPicPr>
            <a:picLocks noChangeArrowheads="1"/>
          </p:cNvPicPr>
          <p:nvPr/>
        </p:nvPicPr>
        <p:blipFill>
          <a:blip r:embed="rId2" cstate="print"/>
          <a:srcRect/>
          <a:stretch>
            <a:fillRect/>
          </a:stretch>
        </p:blipFill>
        <p:spPr bwMode="auto">
          <a:xfrm>
            <a:off x="6313289" y="6269757"/>
            <a:ext cx="2385343" cy="397371"/>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p:cNvSpPr>
          <p:nvPr/>
        </p:nvSpPr>
        <p:spPr bwMode="auto">
          <a:xfrm>
            <a:off x="290215" y="6382494"/>
            <a:ext cx="6424064" cy="261610"/>
          </a:xfrm>
          <a:prstGeom prst="rect">
            <a:avLst/>
          </a:prstGeom>
          <a:noFill/>
          <a:ln w="9525" cap="flat">
            <a:noFill/>
            <a:miter lim="800000"/>
            <a:headEnd type="none" w="med" len="med"/>
            <a:tailEnd type="none" w="med" len="med"/>
          </a:ln>
        </p:spPr>
        <p:txBody>
          <a:bodyPr wrap="none" lIns="0" tIns="0" rIns="40638" bIns="0">
            <a:spAutoFit/>
          </a:bodyPr>
          <a:lstStyle/>
          <a:p>
            <a:pPr marL="40182"/>
            <a:r>
              <a:rPr lang="en-US" sz="1700" dirty="0">
                <a:latin typeface="Arial" charset="0"/>
                <a:cs typeface="Arial" charset="0"/>
                <a:sym typeface="Arial" charset="0"/>
              </a:rPr>
              <a:t>ADVANCE collaborative group. NEJM, published on line June 6th</a:t>
            </a:r>
          </a:p>
        </p:txBody>
      </p:sp>
      <p:sp>
        <p:nvSpPr>
          <p:cNvPr id="229378" name="Rectangle 2"/>
          <p:cNvSpPr>
            <a:spLocks/>
          </p:cNvSpPr>
          <p:nvPr/>
        </p:nvSpPr>
        <p:spPr bwMode="auto">
          <a:xfrm>
            <a:off x="6143625" y="4871144"/>
            <a:ext cx="2580680" cy="464344"/>
          </a:xfrm>
          <a:prstGeom prst="rect">
            <a:avLst/>
          </a:prstGeom>
          <a:noFill/>
          <a:ln w="9525" cap="flat">
            <a:noFill/>
            <a:miter lim="800000"/>
            <a:headEnd type="none" w="med" len="med"/>
            <a:tailEnd type="none" w="med" len="med"/>
          </a:ln>
        </p:spPr>
        <p:txBody>
          <a:bodyPr lIns="0" tIns="0" rIns="40638" bIns="0"/>
          <a:lstStyle/>
          <a:p>
            <a:pPr marL="40182" algn="r">
              <a:spcBef>
                <a:spcPts val="773"/>
              </a:spcBef>
            </a:pPr>
            <a:r>
              <a:rPr lang="en-US" sz="1300" dirty="0">
                <a:latin typeface="Arial" charset="0"/>
                <a:cs typeface="Arial" charset="0"/>
                <a:sym typeface="Arial" charset="0"/>
              </a:rPr>
              <a:t>*2P=0.013</a:t>
            </a:r>
          </a:p>
          <a:p>
            <a:pPr marL="40182" algn="r">
              <a:spcBef>
                <a:spcPts val="773"/>
              </a:spcBef>
            </a:pPr>
            <a:r>
              <a:rPr lang="en-US" sz="1300" dirty="0">
                <a:latin typeface="Arial" charset="0"/>
                <a:cs typeface="Arial" charset="0"/>
                <a:sym typeface="Arial" charset="0"/>
              </a:rPr>
              <a:t>**2P=0.014</a:t>
            </a:r>
          </a:p>
        </p:txBody>
      </p:sp>
      <p:sp>
        <p:nvSpPr>
          <p:cNvPr id="229379" name="Rectangle 3"/>
          <p:cNvSpPr>
            <a:spLocks/>
          </p:cNvSpPr>
          <p:nvPr/>
        </p:nvSpPr>
        <p:spPr bwMode="auto">
          <a:xfrm>
            <a:off x="5998518" y="3354214"/>
            <a:ext cx="440904" cy="7813"/>
          </a:xfrm>
          <a:prstGeom prst="rect">
            <a:avLst/>
          </a:prstGeom>
          <a:solidFill>
            <a:srgbClr val="000000"/>
          </a:solidFill>
          <a:ln w="4763" cap="flat">
            <a:solidFill>
              <a:schemeClr val="tx1"/>
            </a:solidFill>
            <a:prstDash val="solid"/>
            <a:miter lim="800000"/>
            <a:headEnd type="none" w="med" len="med"/>
            <a:tailEnd type="none" w="med" len="med"/>
          </a:ln>
        </p:spPr>
        <p:txBody>
          <a:bodyPr lIns="0" tIns="0" rIns="0" bIns="0"/>
          <a:lstStyle/>
          <a:p>
            <a:endParaRPr lang="en-US"/>
          </a:p>
        </p:txBody>
      </p:sp>
      <p:sp>
        <p:nvSpPr>
          <p:cNvPr id="229380" name="Rectangle 4"/>
          <p:cNvSpPr>
            <a:spLocks/>
          </p:cNvSpPr>
          <p:nvPr/>
        </p:nvSpPr>
        <p:spPr bwMode="auto">
          <a:xfrm>
            <a:off x="5829970" y="3696891"/>
            <a:ext cx="446484" cy="7814"/>
          </a:xfrm>
          <a:prstGeom prst="rect">
            <a:avLst/>
          </a:prstGeom>
          <a:solidFill>
            <a:srgbClr val="000000"/>
          </a:solidFill>
          <a:ln w="4763" cap="flat">
            <a:solidFill>
              <a:schemeClr val="tx1"/>
            </a:solidFill>
            <a:prstDash val="solid"/>
            <a:miter lim="800000"/>
            <a:headEnd type="none" w="med" len="med"/>
            <a:tailEnd type="none" w="med" len="med"/>
          </a:ln>
        </p:spPr>
        <p:txBody>
          <a:bodyPr lIns="0" tIns="0" rIns="0" bIns="0"/>
          <a:lstStyle/>
          <a:p>
            <a:endParaRPr lang="en-US"/>
          </a:p>
        </p:txBody>
      </p:sp>
      <p:sp>
        <p:nvSpPr>
          <p:cNvPr id="229381" name="Rectangle 5"/>
          <p:cNvSpPr>
            <a:spLocks/>
          </p:cNvSpPr>
          <p:nvPr/>
        </p:nvSpPr>
        <p:spPr bwMode="auto">
          <a:xfrm>
            <a:off x="6125766" y="2914427"/>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82" name="Rectangle 6"/>
          <p:cNvSpPr>
            <a:spLocks/>
          </p:cNvSpPr>
          <p:nvPr/>
        </p:nvSpPr>
        <p:spPr bwMode="auto">
          <a:xfrm>
            <a:off x="6125766" y="2946797"/>
            <a:ext cx="3349" cy="8930"/>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3" name="Rectangle 7"/>
          <p:cNvSpPr>
            <a:spLocks/>
          </p:cNvSpPr>
          <p:nvPr/>
        </p:nvSpPr>
        <p:spPr bwMode="auto">
          <a:xfrm>
            <a:off x="6125766" y="2974703"/>
            <a:ext cx="3349" cy="15627"/>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4" name="Rectangle 8"/>
          <p:cNvSpPr>
            <a:spLocks/>
          </p:cNvSpPr>
          <p:nvPr/>
        </p:nvSpPr>
        <p:spPr bwMode="auto">
          <a:xfrm>
            <a:off x="6125766" y="3002608"/>
            <a:ext cx="3349" cy="16744"/>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5" name="Rectangle 9"/>
          <p:cNvSpPr>
            <a:spLocks/>
          </p:cNvSpPr>
          <p:nvPr/>
        </p:nvSpPr>
        <p:spPr bwMode="auto">
          <a:xfrm>
            <a:off x="6125766" y="3032745"/>
            <a:ext cx="3349" cy="16743"/>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6" name="Rectangle 10"/>
          <p:cNvSpPr>
            <a:spLocks/>
          </p:cNvSpPr>
          <p:nvPr/>
        </p:nvSpPr>
        <p:spPr bwMode="auto">
          <a:xfrm>
            <a:off x="6125766" y="3062883"/>
            <a:ext cx="3349" cy="14511"/>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7" name="Rectangle 11"/>
          <p:cNvSpPr>
            <a:spLocks/>
          </p:cNvSpPr>
          <p:nvPr/>
        </p:nvSpPr>
        <p:spPr bwMode="auto">
          <a:xfrm>
            <a:off x="6125766" y="3093021"/>
            <a:ext cx="3349" cy="14510"/>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8" name="Rectangle 12"/>
          <p:cNvSpPr>
            <a:spLocks/>
          </p:cNvSpPr>
          <p:nvPr/>
        </p:nvSpPr>
        <p:spPr bwMode="auto">
          <a:xfrm>
            <a:off x="6125766" y="3122043"/>
            <a:ext cx="3349" cy="15627"/>
          </a:xfrm>
          <a:prstGeom prst="rect">
            <a:avLst/>
          </a:prstGeom>
          <a:solidFill>
            <a:srgbClr val="000000"/>
          </a:solidFill>
          <a:ln w="4763" cap="flat">
            <a:solidFill>
              <a:srgbClr val="3A7CA2"/>
            </a:solidFill>
            <a:prstDash val="solid"/>
            <a:miter lim="800000"/>
            <a:headEnd type="none" w="med" len="med"/>
            <a:tailEnd type="none" w="med" len="med"/>
          </a:ln>
        </p:spPr>
        <p:txBody>
          <a:bodyPr lIns="0" tIns="0" rIns="0" bIns="0"/>
          <a:lstStyle/>
          <a:p>
            <a:endParaRPr lang="en-US"/>
          </a:p>
        </p:txBody>
      </p:sp>
      <p:sp>
        <p:nvSpPr>
          <p:cNvPr id="229389" name="Rectangle 13"/>
          <p:cNvSpPr>
            <a:spLocks/>
          </p:cNvSpPr>
          <p:nvPr/>
        </p:nvSpPr>
        <p:spPr bwMode="auto">
          <a:xfrm>
            <a:off x="6125766" y="3151064"/>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0" name="Rectangle 14"/>
          <p:cNvSpPr>
            <a:spLocks/>
          </p:cNvSpPr>
          <p:nvPr/>
        </p:nvSpPr>
        <p:spPr bwMode="auto">
          <a:xfrm>
            <a:off x="6125766" y="3182318"/>
            <a:ext cx="3349" cy="893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1" name="Rectangle 15"/>
          <p:cNvSpPr>
            <a:spLocks/>
          </p:cNvSpPr>
          <p:nvPr/>
        </p:nvSpPr>
        <p:spPr bwMode="auto">
          <a:xfrm>
            <a:off x="6125766" y="3211340"/>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2" name="Rectangle 16"/>
          <p:cNvSpPr>
            <a:spLocks/>
          </p:cNvSpPr>
          <p:nvPr/>
        </p:nvSpPr>
        <p:spPr bwMode="auto">
          <a:xfrm>
            <a:off x="6125766" y="3239244"/>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3" name="Rectangle 17"/>
          <p:cNvSpPr>
            <a:spLocks/>
          </p:cNvSpPr>
          <p:nvPr/>
        </p:nvSpPr>
        <p:spPr bwMode="auto">
          <a:xfrm>
            <a:off x="6125766" y="3271615"/>
            <a:ext cx="3349" cy="1451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4" name="Rectangle 18"/>
          <p:cNvSpPr>
            <a:spLocks/>
          </p:cNvSpPr>
          <p:nvPr/>
        </p:nvSpPr>
        <p:spPr bwMode="auto">
          <a:xfrm>
            <a:off x="6125766" y="3299520"/>
            <a:ext cx="3349" cy="1674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5" name="Rectangle 19"/>
          <p:cNvSpPr>
            <a:spLocks/>
          </p:cNvSpPr>
          <p:nvPr/>
        </p:nvSpPr>
        <p:spPr bwMode="auto">
          <a:xfrm>
            <a:off x="6125766" y="3329658"/>
            <a:ext cx="3349" cy="1451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6" name="Rectangle 20"/>
          <p:cNvSpPr>
            <a:spLocks/>
          </p:cNvSpPr>
          <p:nvPr/>
        </p:nvSpPr>
        <p:spPr bwMode="auto">
          <a:xfrm>
            <a:off x="6125766" y="3359795"/>
            <a:ext cx="3349" cy="14511"/>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7" name="Rectangle 21"/>
          <p:cNvSpPr>
            <a:spLocks/>
          </p:cNvSpPr>
          <p:nvPr/>
        </p:nvSpPr>
        <p:spPr bwMode="auto">
          <a:xfrm>
            <a:off x="6125766" y="3388816"/>
            <a:ext cx="3349" cy="14511"/>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8" name="Rectangle 22"/>
          <p:cNvSpPr>
            <a:spLocks/>
          </p:cNvSpPr>
          <p:nvPr/>
        </p:nvSpPr>
        <p:spPr bwMode="auto">
          <a:xfrm>
            <a:off x="6125766" y="3418955"/>
            <a:ext cx="3349" cy="1451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399" name="Rectangle 23"/>
          <p:cNvSpPr>
            <a:spLocks/>
          </p:cNvSpPr>
          <p:nvPr/>
        </p:nvSpPr>
        <p:spPr bwMode="auto">
          <a:xfrm>
            <a:off x="6125766" y="3447976"/>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0" name="Rectangle 24"/>
          <p:cNvSpPr>
            <a:spLocks/>
          </p:cNvSpPr>
          <p:nvPr/>
        </p:nvSpPr>
        <p:spPr bwMode="auto">
          <a:xfrm>
            <a:off x="6125766" y="3478113"/>
            <a:ext cx="3349" cy="13395"/>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1" name="Rectangle 25"/>
          <p:cNvSpPr>
            <a:spLocks/>
          </p:cNvSpPr>
          <p:nvPr/>
        </p:nvSpPr>
        <p:spPr bwMode="auto">
          <a:xfrm>
            <a:off x="6125766" y="3508252"/>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2" name="Rectangle 26"/>
          <p:cNvSpPr>
            <a:spLocks/>
          </p:cNvSpPr>
          <p:nvPr/>
        </p:nvSpPr>
        <p:spPr bwMode="auto">
          <a:xfrm>
            <a:off x="6125766" y="3536157"/>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3" name="Rectangle 27"/>
          <p:cNvSpPr>
            <a:spLocks/>
          </p:cNvSpPr>
          <p:nvPr/>
        </p:nvSpPr>
        <p:spPr bwMode="auto">
          <a:xfrm>
            <a:off x="6125766" y="3571875"/>
            <a:ext cx="3349" cy="893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4" name="Rectangle 28"/>
          <p:cNvSpPr>
            <a:spLocks/>
          </p:cNvSpPr>
          <p:nvPr/>
        </p:nvSpPr>
        <p:spPr bwMode="auto">
          <a:xfrm>
            <a:off x="6125766" y="3596432"/>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5" name="Rectangle 29"/>
          <p:cNvSpPr>
            <a:spLocks/>
          </p:cNvSpPr>
          <p:nvPr/>
        </p:nvSpPr>
        <p:spPr bwMode="auto">
          <a:xfrm>
            <a:off x="6125766" y="3625453"/>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6" name="Rectangle 30"/>
          <p:cNvSpPr>
            <a:spLocks/>
          </p:cNvSpPr>
          <p:nvPr/>
        </p:nvSpPr>
        <p:spPr bwMode="auto">
          <a:xfrm>
            <a:off x="6125766" y="3655592"/>
            <a:ext cx="3349" cy="14510"/>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7" name="Rectangle 31"/>
          <p:cNvSpPr>
            <a:spLocks/>
          </p:cNvSpPr>
          <p:nvPr/>
        </p:nvSpPr>
        <p:spPr bwMode="auto">
          <a:xfrm>
            <a:off x="6125766" y="3685729"/>
            <a:ext cx="3349" cy="14511"/>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8" name="Rectangle 32"/>
          <p:cNvSpPr>
            <a:spLocks/>
          </p:cNvSpPr>
          <p:nvPr/>
        </p:nvSpPr>
        <p:spPr bwMode="auto">
          <a:xfrm>
            <a:off x="6125766" y="3714750"/>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09" name="Rectangle 33"/>
          <p:cNvSpPr>
            <a:spLocks/>
          </p:cNvSpPr>
          <p:nvPr/>
        </p:nvSpPr>
        <p:spPr bwMode="auto">
          <a:xfrm>
            <a:off x="6125766" y="3744888"/>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10" name="Rectangle 34"/>
          <p:cNvSpPr>
            <a:spLocks/>
          </p:cNvSpPr>
          <p:nvPr/>
        </p:nvSpPr>
        <p:spPr bwMode="auto">
          <a:xfrm>
            <a:off x="6125766" y="3772793"/>
            <a:ext cx="3349" cy="15627"/>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11" name="AutoShape 35"/>
          <p:cNvSpPr>
            <a:spLocks/>
          </p:cNvSpPr>
          <p:nvPr/>
        </p:nvSpPr>
        <p:spPr bwMode="auto">
          <a:xfrm>
            <a:off x="5963916" y="2979168"/>
            <a:ext cx="162967" cy="41299"/>
          </a:xfrm>
          <a:custGeom>
            <a:avLst/>
            <a:gdLst>
              <a:gd name="T0" fmla="*/ 10800 w 21600"/>
              <a:gd name="T1" fmla="*/ 10800 h 21600"/>
            </a:gdLst>
            <a:ahLst/>
            <a:cxnLst>
              <a:cxn ang="0">
                <a:pos x="T0" y="T1"/>
              </a:cxn>
            </a:cxnLst>
            <a:rect l="0" t="0" r="r" b="b"/>
            <a:pathLst>
              <a:path w="21600" h="21600">
                <a:moveTo>
                  <a:pt x="0" y="17576"/>
                </a:moveTo>
                <a:lnTo>
                  <a:pt x="21390" y="0"/>
                </a:lnTo>
                <a:lnTo>
                  <a:pt x="21600" y="4235"/>
                </a:lnTo>
                <a:lnTo>
                  <a:pt x="262" y="21600"/>
                </a:lnTo>
                <a:lnTo>
                  <a:pt x="0" y="17576"/>
                </a:lnTo>
                <a:close/>
                <a:moveTo>
                  <a:pt x="0" y="17576"/>
                </a:moveTo>
              </a:path>
            </a:pathLst>
          </a:custGeom>
          <a:solidFill>
            <a:srgbClr val="000000"/>
          </a:solidFill>
          <a:ln w="4763" cap="flat">
            <a:solidFill>
              <a:schemeClr val="tx1"/>
            </a:solidFill>
            <a:prstDash val="solid"/>
            <a:round/>
            <a:headEnd type="none" w="med" len="med"/>
            <a:tailEnd type="none" w="med" len="med"/>
          </a:ln>
        </p:spPr>
        <p:txBody>
          <a:bodyPr lIns="0" tIns="0" rIns="0" bIns="0"/>
          <a:lstStyle/>
          <a:p>
            <a:endParaRPr lang="en-US"/>
          </a:p>
        </p:txBody>
      </p:sp>
      <p:sp>
        <p:nvSpPr>
          <p:cNvPr id="229412" name="AutoShape 36"/>
          <p:cNvSpPr>
            <a:spLocks/>
          </p:cNvSpPr>
          <p:nvPr/>
        </p:nvSpPr>
        <p:spPr bwMode="auto">
          <a:xfrm>
            <a:off x="6125766" y="2979168"/>
            <a:ext cx="162967" cy="41299"/>
          </a:xfrm>
          <a:custGeom>
            <a:avLst/>
            <a:gdLst>
              <a:gd name="T0" fmla="*/ 10800 w 21600"/>
              <a:gd name="T1" fmla="*/ 10800 h 21600"/>
            </a:gdLst>
            <a:ahLst/>
            <a:cxnLst>
              <a:cxn ang="0">
                <a:pos x="T0" y="T1"/>
              </a:cxn>
            </a:cxnLst>
            <a:rect l="0" t="0" r="r" b="b"/>
            <a:pathLst>
              <a:path w="21600" h="21600">
                <a:moveTo>
                  <a:pt x="210" y="0"/>
                </a:moveTo>
                <a:lnTo>
                  <a:pt x="21600" y="17576"/>
                </a:lnTo>
                <a:lnTo>
                  <a:pt x="21338" y="21600"/>
                </a:lnTo>
                <a:lnTo>
                  <a:pt x="0" y="4235"/>
                </a:lnTo>
                <a:lnTo>
                  <a:pt x="210" y="0"/>
                </a:lnTo>
                <a:close/>
                <a:moveTo>
                  <a:pt x="210" y="0"/>
                </a:moveTo>
              </a:path>
            </a:pathLst>
          </a:custGeom>
          <a:solidFill>
            <a:srgbClr val="000000"/>
          </a:solidFill>
          <a:ln w="4763" cap="flat">
            <a:solidFill>
              <a:schemeClr val="tx1"/>
            </a:solidFill>
            <a:prstDash val="solid"/>
            <a:round/>
            <a:headEnd type="none" w="med" len="med"/>
            <a:tailEnd type="none" w="med" len="med"/>
          </a:ln>
        </p:spPr>
        <p:txBody>
          <a:bodyPr lIns="0" tIns="0" rIns="0" bIns="0"/>
          <a:lstStyle/>
          <a:p>
            <a:endParaRPr lang="en-US"/>
          </a:p>
        </p:txBody>
      </p:sp>
      <p:sp>
        <p:nvSpPr>
          <p:cNvPr id="229413" name="AutoShape 37"/>
          <p:cNvSpPr>
            <a:spLocks/>
          </p:cNvSpPr>
          <p:nvPr/>
        </p:nvSpPr>
        <p:spPr bwMode="auto">
          <a:xfrm>
            <a:off x="5963916" y="3012654"/>
            <a:ext cx="162967" cy="42416"/>
          </a:xfrm>
          <a:custGeom>
            <a:avLst/>
            <a:gdLst>
              <a:gd name="T0" fmla="*/ 10800 w 21600"/>
              <a:gd name="T1" fmla="*/ 10800 h 21600"/>
            </a:gdLst>
            <a:ahLst/>
            <a:cxnLst>
              <a:cxn ang="0">
                <a:pos x="T0" y="T1"/>
              </a:cxn>
            </a:cxnLst>
            <a:rect l="0" t="0" r="r" b="b"/>
            <a:pathLst>
              <a:path w="21600" h="21600">
                <a:moveTo>
                  <a:pt x="262" y="0"/>
                </a:moveTo>
                <a:lnTo>
                  <a:pt x="21600" y="17563"/>
                </a:lnTo>
                <a:lnTo>
                  <a:pt x="21390" y="21600"/>
                </a:lnTo>
                <a:lnTo>
                  <a:pt x="0" y="3836"/>
                </a:lnTo>
                <a:lnTo>
                  <a:pt x="262" y="0"/>
                </a:lnTo>
                <a:close/>
                <a:moveTo>
                  <a:pt x="262" y="0"/>
                </a:moveTo>
              </a:path>
            </a:pathLst>
          </a:custGeom>
          <a:solidFill>
            <a:srgbClr val="000000"/>
          </a:solidFill>
          <a:ln w="4763" cap="flat">
            <a:solidFill>
              <a:schemeClr val="tx1"/>
            </a:solidFill>
            <a:prstDash val="solid"/>
            <a:round/>
            <a:headEnd type="none" w="med" len="med"/>
            <a:tailEnd type="none" w="med" len="med"/>
          </a:ln>
        </p:spPr>
        <p:txBody>
          <a:bodyPr lIns="0" tIns="0" rIns="0" bIns="0"/>
          <a:lstStyle/>
          <a:p>
            <a:endParaRPr lang="en-US"/>
          </a:p>
        </p:txBody>
      </p:sp>
      <p:sp>
        <p:nvSpPr>
          <p:cNvPr id="229414" name="AutoShape 38"/>
          <p:cNvSpPr>
            <a:spLocks/>
          </p:cNvSpPr>
          <p:nvPr/>
        </p:nvSpPr>
        <p:spPr bwMode="auto">
          <a:xfrm>
            <a:off x="6125766" y="3012654"/>
            <a:ext cx="162967" cy="42416"/>
          </a:xfrm>
          <a:custGeom>
            <a:avLst/>
            <a:gdLst>
              <a:gd name="T0" fmla="*/ 10800 w 21600"/>
              <a:gd name="T1" fmla="*/ 10800 h 21600"/>
            </a:gdLst>
            <a:ahLst/>
            <a:cxnLst>
              <a:cxn ang="0">
                <a:pos x="T0" y="T1"/>
              </a:cxn>
            </a:cxnLst>
            <a:rect l="0" t="0" r="r" b="b"/>
            <a:pathLst>
              <a:path w="21600" h="21600">
                <a:moveTo>
                  <a:pt x="0" y="17563"/>
                </a:moveTo>
                <a:lnTo>
                  <a:pt x="21338" y="0"/>
                </a:lnTo>
                <a:lnTo>
                  <a:pt x="21600" y="3836"/>
                </a:lnTo>
                <a:lnTo>
                  <a:pt x="210" y="21600"/>
                </a:lnTo>
                <a:lnTo>
                  <a:pt x="0" y="17563"/>
                </a:lnTo>
                <a:close/>
                <a:moveTo>
                  <a:pt x="0" y="17563"/>
                </a:moveTo>
              </a:path>
            </a:pathLst>
          </a:custGeom>
          <a:solidFill>
            <a:srgbClr val="000000"/>
          </a:solidFill>
          <a:ln w="4763" cap="flat">
            <a:solidFill>
              <a:schemeClr val="tx1"/>
            </a:solidFill>
            <a:prstDash val="solid"/>
            <a:round/>
            <a:headEnd type="none" w="med" len="med"/>
            <a:tailEnd type="none" w="med" len="med"/>
          </a:ln>
        </p:spPr>
        <p:txBody>
          <a:bodyPr lIns="0" tIns="0" rIns="0" bIns="0"/>
          <a:lstStyle/>
          <a:p>
            <a:endParaRPr lang="en-US"/>
          </a:p>
        </p:txBody>
      </p:sp>
      <p:sp>
        <p:nvSpPr>
          <p:cNvPr id="229415" name="Rectangle 39"/>
          <p:cNvSpPr>
            <a:spLocks/>
          </p:cNvSpPr>
          <p:nvPr/>
        </p:nvSpPr>
        <p:spPr bwMode="auto">
          <a:xfrm>
            <a:off x="459879" y="2877592"/>
            <a:ext cx="8188523" cy="781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16" name="Rectangle 40"/>
          <p:cNvSpPr>
            <a:spLocks/>
          </p:cNvSpPr>
          <p:nvPr/>
        </p:nvSpPr>
        <p:spPr bwMode="auto">
          <a:xfrm>
            <a:off x="6326683" y="2505894"/>
            <a:ext cx="8930" cy="1260202"/>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17" name="Rectangle 41"/>
          <p:cNvSpPr>
            <a:spLocks/>
          </p:cNvSpPr>
          <p:nvPr/>
        </p:nvSpPr>
        <p:spPr bwMode="auto">
          <a:xfrm>
            <a:off x="6326683" y="2572867"/>
            <a:ext cx="8930" cy="1274713"/>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18" name="Rectangle 42"/>
          <p:cNvSpPr>
            <a:spLocks/>
          </p:cNvSpPr>
          <p:nvPr/>
        </p:nvSpPr>
        <p:spPr bwMode="auto">
          <a:xfrm>
            <a:off x="540246" y="3277195"/>
            <a:ext cx="1032334"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   </a:t>
            </a:r>
            <a:r>
              <a:rPr lang="en-US" sz="1100" dirty="0" err="1">
                <a:latin typeface="Arial" charset="0"/>
                <a:cs typeface="Arial" charset="0"/>
                <a:sym typeface="Arial" charset="0"/>
              </a:rPr>
              <a:t>Macrovascular</a:t>
            </a:r>
            <a:endParaRPr lang="en-US" sz="1100" dirty="0">
              <a:latin typeface="Arial" charset="0"/>
              <a:cs typeface="Arial" charset="0"/>
              <a:sym typeface="Arial" charset="0"/>
            </a:endParaRPr>
          </a:p>
        </p:txBody>
      </p:sp>
      <p:sp>
        <p:nvSpPr>
          <p:cNvPr id="229419" name="Rectangle 43"/>
          <p:cNvSpPr>
            <a:spLocks/>
          </p:cNvSpPr>
          <p:nvPr/>
        </p:nvSpPr>
        <p:spPr bwMode="auto">
          <a:xfrm>
            <a:off x="2911078" y="3277195"/>
            <a:ext cx="23564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557</a:t>
            </a:r>
          </a:p>
        </p:txBody>
      </p:sp>
      <p:sp>
        <p:nvSpPr>
          <p:cNvPr id="229420" name="Rectangle 44"/>
          <p:cNvSpPr>
            <a:spLocks/>
          </p:cNvSpPr>
          <p:nvPr/>
        </p:nvSpPr>
        <p:spPr bwMode="auto">
          <a:xfrm>
            <a:off x="3233664" y="3277195"/>
            <a:ext cx="49212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(10.0%)</a:t>
            </a:r>
          </a:p>
        </p:txBody>
      </p:sp>
      <p:sp>
        <p:nvSpPr>
          <p:cNvPr id="229421" name="Rectangle 45"/>
          <p:cNvSpPr>
            <a:spLocks/>
          </p:cNvSpPr>
          <p:nvPr/>
        </p:nvSpPr>
        <p:spPr bwMode="auto">
          <a:xfrm>
            <a:off x="4017244" y="3277195"/>
            <a:ext cx="23564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590</a:t>
            </a:r>
          </a:p>
        </p:txBody>
      </p:sp>
      <p:sp>
        <p:nvSpPr>
          <p:cNvPr id="229422" name="Rectangle 46"/>
          <p:cNvSpPr>
            <a:spLocks/>
          </p:cNvSpPr>
          <p:nvPr/>
        </p:nvSpPr>
        <p:spPr bwMode="auto">
          <a:xfrm>
            <a:off x="4339828" y="3277195"/>
            <a:ext cx="49212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(10.6%)</a:t>
            </a:r>
          </a:p>
        </p:txBody>
      </p:sp>
      <p:sp>
        <p:nvSpPr>
          <p:cNvPr id="229423" name="Rectangle 47"/>
          <p:cNvSpPr>
            <a:spLocks/>
          </p:cNvSpPr>
          <p:nvPr/>
        </p:nvSpPr>
        <p:spPr bwMode="auto">
          <a:xfrm>
            <a:off x="6167066" y="3309566"/>
            <a:ext cx="98227" cy="98227"/>
          </a:xfrm>
          <a:prstGeom prst="rect">
            <a:avLst/>
          </a:prstGeom>
          <a:solidFill>
            <a:srgbClr val="FFFFFF"/>
          </a:solidFill>
          <a:ln w="4763" cap="flat">
            <a:solidFill>
              <a:schemeClr val="tx1"/>
            </a:solidFill>
            <a:prstDash val="solid"/>
            <a:miter lim="800000"/>
            <a:headEnd type="none" w="med" len="med"/>
            <a:tailEnd type="none" w="med" len="med"/>
          </a:ln>
        </p:spPr>
        <p:txBody>
          <a:bodyPr lIns="0" tIns="0" rIns="0" bIns="0"/>
          <a:lstStyle/>
          <a:p>
            <a:endParaRPr lang="en-US"/>
          </a:p>
        </p:txBody>
      </p:sp>
      <p:sp>
        <p:nvSpPr>
          <p:cNvPr id="229424" name="Rectangle 48"/>
          <p:cNvSpPr>
            <a:spLocks/>
          </p:cNvSpPr>
          <p:nvPr/>
        </p:nvSpPr>
        <p:spPr bwMode="auto">
          <a:xfrm>
            <a:off x="7617024" y="3277195"/>
            <a:ext cx="84959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 6% (-6 to 16)</a:t>
            </a:r>
          </a:p>
        </p:txBody>
      </p:sp>
      <p:sp>
        <p:nvSpPr>
          <p:cNvPr id="229425" name="Rectangle 49"/>
          <p:cNvSpPr>
            <a:spLocks/>
          </p:cNvSpPr>
          <p:nvPr/>
        </p:nvSpPr>
        <p:spPr bwMode="auto">
          <a:xfrm>
            <a:off x="540246" y="3616523"/>
            <a:ext cx="985847"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   </a:t>
            </a:r>
            <a:r>
              <a:rPr lang="en-US" sz="1100" dirty="0" err="1">
                <a:latin typeface="Arial" charset="0"/>
                <a:cs typeface="Arial" charset="0"/>
                <a:sym typeface="Arial" charset="0"/>
              </a:rPr>
              <a:t>Microvascular</a:t>
            </a:r>
            <a:endParaRPr lang="en-US" sz="1100" dirty="0">
              <a:latin typeface="Arial" charset="0"/>
              <a:cs typeface="Arial" charset="0"/>
              <a:sym typeface="Arial" charset="0"/>
            </a:endParaRPr>
          </a:p>
        </p:txBody>
      </p:sp>
      <p:sp>
        <p:nvSpPr>
          <p:cNvPr id="229426" name="Rectangle 50"/>
          <p:cNvSpPr>
            <a:spLocks/>
          </p:cNvSpPr>
          <p:nvPr/>
        </p:nvSpPr>
        <p:spPr bwMode="auto">
          <a:xfrm>
            <a:off x="2911078" y="3616523"/>
            <a:ext cx="23564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526</a:t>
            </a:r>
          </a:p>
        </p:txBody>
      </p:sp>
      <p:sp>
        <p:nvSpPr>
          <p:cNvPr id="229427" name="Rectangle 51"/>
          <p:cNvSpPr>
            <a:spLocks/>
          </p:cNvSpPr>
          <p:nvPr/>
        </p:nvSpPr>
        <p:spPr bwMode="auto">
          <a:xfrm>
            <a:off x="3321844" y="3616523"/>
            <a:ext cx="413575"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(9.4%)</a:t>
            </a:r>
          </a:p>
        </p:txBody>
      </p:sp>
      <p:sp>
        <p:nvSpPr>
          <p:cNvPr id="229428" name="Rectangle 52"/>
          <p:cNvSpPr>
            <a:spLocks/>
          </p:cNvSpPr>
          <p:nvPr/>
        </p:nvSpPr>
        <p:spPr bwMode="auto">
          <a:xfrm>
            <a:off x="4017244" y="3616523"/>
            <a:ext cx="23564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605</a:t>
            </a:r>
          </a:p>
        </p:txBody>
      </p:sp>
      <p:sp>
        <p:nvSpPr>
          <p:cNvPr id="229429" name="Rectangle 53"/>
          <p:cNvSpPr>
            <a:spLocks/>
          </p:cNvSpPr>
          <p:nvPr/>
        </p:nvSpPr>
        <p:spPr bwMode="auto">
          <a:xfrm>
            <a:off x="4339828" y="3616523"/>
            <a:ext cx="49212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(10.9%)</a:t>
            </a:r>
          </a:p>
        </p:txBody>
      </p:sp>
      <p:sp>
        <p:nvSpPr>
          <p:cNvPr id="229430" name="Rectangle 54"/>
          <p:cNvSpPr>
            <a:spLocks/>
          </p:cNvSpPr>
          <p:nvPr/>
        </p:nvSpPr>
        <p:spPr bwMode="auto">
          <a:xfrm>
            <a:off x="6002982" y="3651126"/>
            <a:ext cx="99343" cy="98227"/>
          </a:xfrm>
          <a:prstGeom prst="rect">
            <a:avLst/>
          </a:prstGeom>
          <a:solidFill>
            <a:srgbClr val="FFFFFF"/>
          </a:solidFill>
          <a:ln w="4763" cap="flat">
            <a:solidFill>
              <a:schemeClr val="tx1"/>
            </a:solidFill>
            <a:prstDash val="solid"/>
            <a:miter lim="800000"/>
            <a:headEnd type="none" w="med" len="med"/>
            <a:tailEnd type="none" w="med" len="med"/>
          </a:ln>
        </p:spPr>
        <p:txBody>
          <a:bodyPr lIns="0" tIns="0" rIns="0" bIns="0"/>
          <a:lstStyle/>
          <a:p>
            <a:endParaRPr lang="en-US"/>
          </a:p>
        </p:txBody>
      </p:sp>
      <p:sp>
        <p:nvSpPr>
          <p:cNvPr id="229431" name="Rectangle 55"/>
          <p:cNvSpPr>
            <a:spLocks/>
          </p:cNvSpPr>
          <p:nvPr/>
        </p:nvSpPr>
        <p:spPr bwMode="auto">
          <a:xfrm>
            <a:off x="7584654" y="3616523"/>
            <a:ext cx="881652"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 14% (3 to 23)</a:t>
            </a:r>
          </a:p>
        </p:txBody>
      </p:sp>
      <p:sp>
        <p:nvSpPr>
          <p:cNvPr id="229432" name="Rectangle 56"/>
          <p:cNvSpPr>
            <a:spLocks/>
          </p:cNvSpPr>
          <p:nvPr/>
        </p:nvSpPr>
        <p:spPr bwMode="auto">
          <a:xfrm>
            <a:off x="214313" y="2786062"/>
            <a:ext cx="2428875" cy="241102"/>
          </a:xfrm>
          <a:prstGeom prst="rect">
            <a:avLst/>
          </a:prstGeom>
          <a:noFill/>
          <a:ln w="9525" cap="flat">
            <a:noFill/>
            <a:miter lim="800000"/>
            <a:headEnd type="none" w="med" len="med"/>
            <a:tailEnd type="none" w="med" len="med"/>
          </a:ln>
        </p:spPr>
        <p:txBody>
          <a:bodyPr lIns="0" tIns="0" rIns="0" bIns="0"/>
          <a:lstStyle/>
          <a:p>
            <a:pPr>
              <a:lnSpc>
                <a:spcPct val="85000"/>
              </a:lnSpc>
            </a:pPr>
            <a:r>
              <a:rPr lang="en-US" sz="1700" dirty="0">
                <a:latin typeface="Arial" charset="0"/>
                <a:cs typeface="Arial" charset="0"/>
                <a:sym typeface="Arial" charset="0"/>
              </a:rPr>
              <a:t>Combined </a:t>
            </a:r>
            <a:r>
              <a:rPr lang="en-US" sz="1700" dirty="0" err="1">
                <a:latin typeface="Arial" charset="0"/>
                <a:cs typeface="Arial" charset="0"/>
                <a:sym typeface="Arial" charset="0"/>
              </a:rPr>
              <a:t>macro+mico</a:t>
            </a:r>
            <a:endParaRPr lang="en-US" sz="1700" dirty="0">
              <a:latin typeface="Arial" charset="0"/>
              <a:cs typeface="Arial" charset="0"/>
              <a:sym typeface="Arial" charset="0"/>
            </a:endParaRPr>
          </a:p>
        </p:txBody>
      </p:sp>
      <p:sp>
        <p:nvSpPr>
          <p:cNvPr id="229433" name="Rectangle 57"/>
          <p:cNvSpPr>
            <a:spLocks/>
          </p:cNvSpPr>
          <p:nvPr/>
        </p:nvSpPr>
        <p:spPr bwMode="auto">
          <a:xfrm>
            <a:off x="2790527" y="2930054"/>
            <a:ext cx="371897" cy="170047"/>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300" dirty="0">
                <a:latin typeface="Arial" charset="0"/>
                <a:cs typeface="Arial" charset="0"/>
                <a:sym typeface="Arial" charset="0"/>
              </a:rPr>
              <a:t>1009</a:t>
            </a:r>
          </a:p>
        </p:txBody>
      </p:sp>
      <p:sp>
        <p:nvSpPr>
          <p:cNvPr id="229434" name="Rectangle 58"/>
          <p:cNvSpPr>
            <a:spLocks/>
          </p:cNvSpPr>
          <p:nvPr/>
        </p:nvSpPr>
        <p:spPr bwMode="auto">
          <a:xfrm>
            <a:off x="3190131" y="2930054"/>
            <a:ext cx="585097" cy="170047"/>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300" dirty="0">
                <a:latin typeface="Arial" charset="0"/>
                <a:cs typeface="Arial" charset="0"/>
                <a:sym typeface="Arial" charset="0"/>
              </a:rPr>
              <a:t>(18.1%)</a:t>
            </a:r>
          </a:p>
        </p:txBody>
      </p:sp>
      <p:sp>
        <p:nvSpPr>
          <p:cNvPr id="229435" name="Rectangle 59"/>
          <p:cNvSpPr>
            <a:spLocks/>
          </p:cNvSpPr>
          <p:nvPr/>
        </p:nvSpPr>
        <p:spPr bwMode="auto">
          <a:xfrm>
            <a:off x="3896693" y="2930054"/>
            <a:ext cx="347146" cy="170047"/>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300" dirty="0">
                <a:latin typeface="Arial" charset="0"/>
                <a:cs typeface="Arial" charset="0"/>
                <a:sym typeface="Arial" charset="0"/>
              </a:rPr>
              <a:t>1116</a:t>
            </a:r>
          </a:p>
        </p:txBody>
      </p:sp>
      <p:sp>
        <p:nvSpPr>
          <p:cNvPr id="229436" name="Rectangle 60"/>
          <p:cNvSpPr>
            <a:spLocks/>
          </p:cNvSpPr>
          <p:nvPr/>
        </p:nvSpPr>
        <p:spPr bwMode="auto">
          <a:xfrm>
            <a:off x="4357688" y="2857500"/>
            <a:ext cx="601127" cy="222369"/>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700" dirty="0">
                <a:latin typeface="Arial" charset="0"/>
                <a:cs typeface="Arial" charset="0"/>
                <a:sym typeface="Arial" charset="0"/>
              </a:rPr>
              <a:t>(</a:t>
            </a:r>
            <a:r>
              <a:rPr lang="en-US" sz="1300" dirty="0">
                <a:latin typeface="Arial" charset="0"/>
                <a:cs typeface="Arial" charset="0"/>
                <a:sym typeface="Arial" charset="0"/>
              </a:rPr>
              <a:t>20.0%)</a:t>
            </a:r>
          </a:p>
        </p:txBody>
      </p:sp>
      <p:sp>
        <p:nvSpPr>
          <p:cNvPr id="229437" name="Rectangle 61"/>
          <p:cNvSpPr>
            <a:spLocks/>
          </p:cNvSpPr>
          <p:nvPr/>
        </p:nvSpPr>
        <p:spPr bwMode="auto">
          <a:xfrm>
            <a:off x="7495357" y="2930054"/>
            <a:ext cx="1064394" cy="222369"/>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700" dirty="0">
                <a:latin typeface="Arial" charset="0"/>
                <a:cs typeface="Arial" charset="0"/>
                <a:sym typeface="Arial" charset="0"/>
              </a:rPr>
              <a:t> </a:t>
            </a:r>
            <a:r>
              <a:rPr lang="en-US" sz="1300" dirty="0">
                <a:latin typeface="Arial" charset="0"/>
                <a:cs typeface="Arial" charset="0"/>
                <a:sym typeface="Arial" charset="0"/>
              </a:rPr>
              <a:t>10% (2 to 18)</a:t>
            </a:r>
          </a:p>
        </p:txBody>
      </p:sp>
      <p:sp>
        <p:nvSpPr>
          <p:cNvPr id="229438" name="Rectangle 62"/>
          <p:cNvSpPr>
            <a:spLocks/>
          </p:cNvSpPr>
          <p:nvPr/>
        </p:nvSpPr>
        <p:spPr bwMode="auto">
          <a:xfrm>
            <a:off x="3098601" y="2496964"/>
            <a:ext cx="564257"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Intensive</a:t>
            </a:r>
          </a:p>
        </p:txBody>
      </p:sp>
      <p:sp>
        <p:nvSpPr>
          <p:cNvPr id="229439" name="Rectangle 63"/>
          <p:cNvSpPr>
            <a:spLocks/>
          </p:cNvSpPr>
          <p:nvPr/>
        </p:nvSpPr>
        <p:spPr bwMode="auto">
          <a:xfrm>
            <a:off x="4159002" y="2496964"/>
            <a:ext cx="572273"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Standard</a:t>
            </a:r>
          </a:p>
        </p:txBody>
      </p:sp>
      <p:sp>
        <p:nvSpPr>
          <p:cNvPr id="229440" name="Rectangle 64"/>
          <p:cNvSpPr>
            <a:spLocks/>
          </p:cNvSpPr>
          <p:nvPr/>
        </p:nvSpPr>
        <p:spPr bwMode="auto">
          <a:xfrm>
            <a:off x="3071813" y="2669976"/>
            <a:ext cx="605935"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(n=5,571)</a:t>
            </a:r>
          </a:p>
        </p:txBody>
      </p:sp>
      <p:sp>
        <p:nvSpPr>
          <p:cNvPr id="229441" name="Rectangle 65"/>
          <p:cNvSpPr>
            <a:spLocks/>
          </p:cNvSpPr>
          <p:nvPr/>
        </p:nvSpPr>
        <p:spPr bwMode="auto">
          <a:xfrm>
            <a:off x="4137794" y="2669976"/>
            <a:ext cx="605935"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(n=5,569)</a:t>
            </a:r>
          </a:p>
        </p:txBody>
      </p:sp>
      <p:sp>
        <p:nvSpPr>
          <p:cNvPr id="229442" name="Rectangle 66"/>
          <p:cNvSpPr>
            <a:spLocks/>
          </p:cNvSpPr>
          <p:nvPr/>
        </p:nvSpPr>
        <p:spPr bwMode="auto">
          <a:xfrm>
            <a:off x="7716367" y="2496964"/>
            <a:ext cx="769441"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Relative risk</a:t>
            </a:r>
          </a:p>
        </p:txBody>
      </p:sp>
      <p:sp>
        <p:nvSpPr>
          <p:cNvPr id="229443" name="Rectangle 67"/>
          <p:cNvSpPr>
            <a:spLocks/>
          </p:cNvSpPr>
          <p:nvPr/>
        </p:nvSpPr>
        <p:spPr bwMode="auto">
          <a:xfrm>
            <a:off x="7258720" y="2669976"/>
            <a:ext cx="1173398"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reduction (95% CI)</a:t>
            </a:r>
          </a:p>
        </p:txBody>
      </p:sp>
      <p:sp>
        <p:nvSpPr>
          <p:cNvPr id="229444" name="Rectangle 68"/>
          <p:cNvSpPr>
            <a:spLocks/>
          </p:cNvSpPr>
          <p:nvPr/>
        </p:nvSpPr>
        <p:spPr bwMode="auto">
          <a:xfrm>
            <a:off x="5629053" y="2496964"/>
            <a:ext cx="509755"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err="1">
                <a:latin typeface="Arial" charset="0"/>
                <a:cs typeface="Arial" charset="0"/>
                <a:sym typeface="Arial" charset="0"/>
              </a:rPr>
              <a:t>Favours</a:t>
            </a:r>
            <a:endParaRPr lang="en-US" sz="1100" dirty="0">
              <a:latin typeface="Arial" charset="0"/>
              <a:cs typeface="Arial" charset="0"/>
              <a:sym typeface="Arial" charset="0"/>
            </a:endParaRPr>
          </a:p>
        </p:txBody>
      </p:sp>
      <p:sp>
        <p:nvSpPr>
          <p:cNvPr id="229445" name="Rectangle 69"/>
          <p:cNvSpPr>
            <a:spLocks/>
          </p:cNvSpPr>
          <p:nvPr/>
        </p:nvSpPr>
        <p:spPr bwMode="auto">
          <a:xfrm>
            <a:off x="5568777" y="2669976"/>
            <a:ext cx="564257"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Intensive</a:t>
            </a:r>
          </a:p>
        </p:txBody>
      </p:sp>
      <p:sp>
        <p:nvSpPr>
          <p:cNvPr id="229446" name="Rectangle 70"/>
          <p:cNvSpPr>
            <a:spLocks/>
          </p:cNvSpPr>
          <p:nvPr/>
        </p:nvSpPr>
        <p:spPr bwMode="auto">
          <a:xfrm>
            <a:off x="6384727" y="2496964"/>
            <a:ext cx="509755"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err="1">
                <a:latin typeface="Arial" charset="0"/>
                <a:cs typeface="Arial" charset="0"/>
                <a:sym typeface="Arial" charset="0"/>
              </a:rPr>
              <a:t>Favours</a:t>
            </a:r>
            <a:endParaRPr lang="en-US" sz="1100" dirty="0">
              <a:latin typeface="Arial" charset="0"/>
              <a:cs typeface="Arial" charset="0"/>
              <a:sym typeface="Arial" charset="0"/>
            </a:endParaRPr>
          </a:p>
        </p:txBody>
      </p:sp>
      <p:sp>
        <p:nvSpPr>
          <p:cNvPr id="229447" name="Rectangle 71"/>
          <p:cNvSpPr>
            <a:spLocks/>
          </p:cNvSpPr>
          <p:nvPr/>
        </p:nvSpPr>
        <p:spPr bwMode="auto">
          <a:xfrm>
            <a:off x="6384727" y="2669976"/>
            <a:ext cx="572273"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Standard</a:t>
            </a:r>
          </a:p>
        </p:txBody>
      </p:sp>
      <p:sp>
        <p:nvSpPr>
          <p:cNvPr id="229448" name="Rectangle 72"/>
          <p:cNvSpPr>
            <a:spLocks/>
          </p:cNvSpPr>
          <p:nvPr/>
        </p:nvSpPr>
        <p:spPr bwMode="auto">
          <a:xfrm>
            <a:off x="5010671" y="3844231"/>
            <a:ext cx="2638723" cy="781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49" name="Rectangle 73"/>
          <p:cNvSpPr>
            <a:spLocks/>
          </p:cNvSpPr>
          <p:nvPr/>
        </p:nvSpPr>
        <p:spPr bwMode="auto">
          <a:xfrm>
            <a:off x="5008439" y="3848695"/>
            <a:ext cx="7813" cy="8148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50" name="Rectangle 74"/>
          <p:cNvSpPr>
            <a:spLocks/>
          </p:cNvSpPr>
          <p:nvPr/>
        </p:nvSpPr>
        <p:spPr bwMode="auto">
          <a:xfrm>
            <a:off x="6326683" y="3848695"/>
            <a:ext cx="8930" cy="8148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51" name="Rectangle 75"/>
          <p:cNvSpPr>
            <a:spLocks/>
          </p:cNvSpPr>
          <p:nvPr/>
        </p:nvSpPr>
        <p:spPr bwMode="auto">
          <a:xfrm>
            <a:off x="7643813" y="3848695"/>
            <a:ext cx="7814" cy="81484"/>
          </a:xfrm>
          <a:prstGeom prst="rect">
            <a:avLst/>
          </a:prstGeom>
          <a:solidFill>
            <a:srgbClr val="000000"/>
          </a:solidFill>
          <a:ln w="4763" cap="flat">
            <a:solidFill>
              <a:srgbClr val="000000"/>
            </a:solidFill>
            <a:prstDash val="solid"/>
            <a:miter lim="800000"/>
            <a:headEnd type="none" w="med" len="med"/>
            <a:tailEnd type="none" w="med" len="med"/>
          </a:ln>
        </p:spPr>
        <p:txBody>
          <a:bodyPr lIns="0" tIns="0" rIns="0" bIns="0"/>
          <a:lstStyle/>
          <a:p>
            <a:endParaRPr lang="en-US"/>
          </a:p>
        </p:txBody>
      </p:sp>
      <p:sp>
        <p:nvSpPr>
          <p:cNvPr id="229452" name="Rectangle 76"/>
          <p:cNvSpPr>
            <a:spLocks/>
          </p:cNvSpPr>
          <p:nvPr/>
        </p:nvSpPr>
        <p:spPr bwMode="auto">
          <a:xfrm>
            <a:off x="5862340" y="4290715"/>
            <a:ext cx="767839"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Hazard ratio</a:t>
            </a:r>
          </a:p>
        </p:txBody>
      </p:sp>
      <p:sp>
        <p:nvSpPr>
          <p:cNvPr id="229453" name="Rectangle 77"/>
          <p:cNvSpPr>
            <a:spLocks/>
          </p:cNvSpPr>
          <p:nvPr/>
        </p:nvSpPr>
        <p:spPr bwMode="auto">
          <a:xfrm>
            <a:off x="4865564" y="3997152"/>
            <a:ext cx="195566"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0.5</a:t>
            </a:r>
          </a:p>
        </p:txBody>
      </p:sp>
      <p:sp>
        <p:nvSpPr>
          <p:cNvPr id="229454" name="Rectangle 78"/>
          <p:cNvSpPr>
            <a:spLocks/>
          </p:cNvSpPr>
          <p:nvPr/>
        </p:nvSpPr>
        <p:spPr bwMode="auto">
          <a:xfrm>
            <a:off x="6188274" y="3997152"/>
            <a:ext cx="195566"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1.0</a:t>
            </a:r>
          </a:p>
        </p:txBody>
      </p:sp>
      <p:sp>
        <p:nvSpPr>
          <p:cNvPr id="229455" name="Rectangle 79"/>
          <p:cNvSpPr>
            <a:spLocks/>
          </p:cNvSpPr>
          <p:nvPr/>
        </p:nvSpPr>
        <p:spPr bwMode="auto">
          <a:xfrm>
            <a:off x="7509867" y="3997152"/>
            <a:ext cx="195566" cy="143886"/>
          </a:xfrm>
          <a:prstGeom prst="rect">
            <a:avLst/>
          </a:prstGeom>
          <a:noFill/>
          <a:ln w="9525" cap="flat">
            <a:noFill/>
            <a:miter lim="800000"/>
            <a:headEnd type="none" w="med" len="med"/>
            <a:tailEnd type="none" w="med" len="med"/>
          </a:ln>
        </p:spPr>
        <p:txBody>
          <a:bodyPr wrap="none" lIns="0" tIns="0" rIns="0" bIns="0">
            <a:spAutoFit/>
          </a:bodyPr>
          <a:lstStyle/>
          <a:p>
            <a:pPr>
              <a:lnSpc>
                <a:spcPct val="85000"/>
              </a:lnSpc>
            </a:pPr>
            <a:r>
              <a:rPr lang="en-US" sz="1100" dirty="0">
                <a:latin typeface="Arial" charset="0"/>
                <a:cs typeface="Arial" charset="0"/>
                <a:sym typeface="Arial" charset="0"/>
              </a:rPr>
              <a:t>2.0</a:t>
            </a:r>
          </a:p>
        </p:txBody>
      </p:sp>
      <p:sp>
        <p:nvSpPr>
          <p:cNvPr id="229456" name="Rectangle 80"/>
          <p:cNvSpPr>
            <a:spLocks/>
          </p:cNvSpPr>
          <p:nvPr/>
        </p:nvSpPr>
        <p:spPr bwMode="auto">
          <a:xfrm>
            <a:off x="8476506" y="2885406"/>
            <a:ext cx="303609" cy="178594"/>
          </a:xfrm>
          <a:prstGeom prst="rect">
            <a:avLst/>
          </a:prstGeom>
          <a:noFill/>
          <a:ln w="9525" cap="flat">
            <a:noFill/>
            <a:miter lim="800000"/>
            <a:headEnd type="none" w="med" len="med"/>
            <a:tailEnd type="none" w="med" len="med"/>
          </a:ln>
        </p:spPr>
        <p:txBody>
          <a:bodyPr lIns="0" tIns="0" rIns="40638" bIns="0"/>
          <a:lstStyle/>
          <a:p>
            <a:pPr marL="40182">
              <a:lnSpc>
                <a:spcPct val="85000"/>
              </a:lnSpc>
              <a:spcBef>
                <a:spcPts val="773"/>
              </a:spcBef>
            </a:pPr>
            <a:r>
              <a:rPr lang="en-US" sz="1300" dirty="0">
                <a:latin typeface="Arial" charset="0"/>
                <a:cs typeface="Arial" charset="0"/>
                <a:sym typeface="Arial" charset="0"/>
              </a:rPr>
              <a:t>*</a:t>
            </a:r>
          </a:p>
        </p:txBody>
      </p:sp>
      <p:sp>
        <p:nvSpPr>
          <p:cNvPr id="229457" name="Rectangle 81"/>
          <p:cNvSpPr>
            <a:spLocks/>
          </p:cNvSpPr>
          <p:nvPr/>
        </p:nvSpPr>
        <p:spPr bwMode="auto">
          <a:xfrm>
            <a:off x="8483203" y="3549551"/>
            <a:ext cx="491133" cy="178594"/>
          </a:xfrm>
          <a:prstGeom prst="rect">
            <a:avLst/>
          </a:prstGeom>
          <a:noFill/>
          <a:ln w="9525" cap="flat">
            <a:noFill/>
            <a:miter lim="800000"/>
            <a:headEnd type="none" w="med" len="med"/>
            <a:tailEnd type="none" w="med" len="med"/>
          </a:ln>
        </p:spPr>
        <p:txBody>
          <a:bodyPr lIns="0" tIns="0" rIns="40638" bIns="0"/>
          <a:lstStyle/>
          <a:p>
            <a:pPr marL="40182">
              <a:lnSpc>
                <a:spcPct val="85000"/>
              </a:lnSpc>
              <a:spcBef>
                <a:spcPts val="773"/>
              </a:spcBef>
            </a:pPr>
            <a:r>
              <a:rPr lang="en-US" sz="1300" dirty="0">
                <a:latin typeface="Arial" charset="0"/>
                <a:cs typeface="Arial" charset="0"/>
                <a:sym typeface="Arial" charset="0"/>
              </a:rPr>
              <a:t>**</a:t>
            </a:r>
          </a:p>
        </p:txBody>
      </p:sp>
      <p:sp>
        <p:nvSpPr>
          <p:cNvPr id="229458" name="Rectangle 82"/>
          <p:cNvSpPr>
            <a:spLocks noGrp="1" noChangeArrowheads="1"/>
          </p:cNvSpPr>
          <p:nvPr>
            <p:ph type="title"/>
          </p:nvPr>
        </p:nvSpPr>
        <p:spPr>
          <a:xfrm>
            <a:off x="1449959" y="0"/>
            <a:ext cx="7462986" cy="1030263"/>
          </a:xfrm>
          <a:ln/>
        </p:spPr>
        <p:txBody>
          <a:bodyPr lIns="0" tIns="0" rIns="912" bIns="0"/>
          <a:lstStyle/>
          <a:p>
            <a:pPr marL="66970"/>
            <a:r>
              <a:rPr lang="en-US" sz="2400" dirty="0"/>
              <a:t>Primary end-point</a:t>
            </a:r>
            <a:br>
              <a:rPr lang="en-US" sz="2400" dirty="0"/>
            </a:br>
            <a:r>
              <a:rPr lang="en-US" sz="1700" dirty="0">
                <a:latin typeface="Arial Italic" charset="0"/>
                <a:cs typeface="Arial Italic" charset="0"/>
                <a:sym typeface="Arial Italic" charset="0"/>
              </a:rPr>
              <a:t>Combined major macro or </a:t>
            </a:r>
            <a:r>
              <a:rPr lang="en-US" sz="1700" dirty="0" err="1">
                <a:latin typeface="Arial Italic" charset="0"/>
                <a:cs typeface="Arial Italic" charset="0"/>
                <a:sym typeface="Arial Italic" charset="0"/>
              </a:rPr>
              <a:t>microvascular</a:t>
            </a:r>
            <a:r>
              <a:rPr lang="en-US" sz="1700" dirty="0">
                <a:latin typeface="Arial Italic" charset="0"/>
                <a:cs typeface="Arial Italic" charset="0"/>
                <a:sym typeface="Arial Italic" charset="0"/>
              </a:rPr>
              <a:t> event</a:t>
            </a:r>
            <a:endParaRPr lang="en-US" sz="1700" dirty="0">
              <a:latin typeface="Arial Italic" charset="0"/>
              <a:sym typeface="Arial Italic"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p:cNvSpPr>
          <p:nvPr/>
        </p:nvSpPr>
        <p:spPr bwMode="auto">
          <a:xfrm>
            <a:off x="294680" y="1313781"/>
            <a:ext cx="8601521" cy="4933652"/>
          </a:xfrm>
          <a:prstGeom prst="rect">
            <a:avLst/>
          </a:prstGeom>
          <a:solidFill>
            <a:srgbClr val="008080"/>
          </a:solidFill>
          <a:ln w="9525" cap="flat">
            <a:solidFill>
              <a:schemeClr val="tx1"/>
            </a:solidFill>
            <a:prstDash val="solid"/>
            <a:round/>
            <a:headEnd type="none" w="med" len="med"/>
            <a:tailEnd type="none" w="med" len="med"/>
          </a:ln>
        </p:spPr>
        <p:txBody>
          <a:bodyPr lIns="0" tIns="0" rIns="0" bIns="0"/>
          <a:lstStyle/>
          <a:p>
            <a:endParaRPr lang="en-US"/>
          </a:p>
        </p:txBody>
      </p:sp>
      <p:sp>
        <p:nvSpPr>
          <p:cNvPr id="231426" name="Rectangle 2"/>
          <p:cNvSpPr>
            <a:spLocks/>
          </p:cNvSpPr>
          <p:nvPr/>
        </p:nvSpPr>
        <p:spPr bwMode="auto">
          <a:xfrm>
            <a:off x="290215" y="6382494"/>
            <a:ext cx="6424064" cy="261610"/>
          </a:xfrm>
          <a:prstGeom prst="rect">
            <a:avLst/>
          </a:prstGeom>
          <a:noFill/>
          <a:ln w="9525" cap="flat">
            <a:noFill/>
            <a:miter lim="800000"/>
            <a:headEnd type="none" w="med" len="med"/>
            <a:tailEnd type="none" w="med" len="med"/>
          </a:ln>
        </p:spPr>
        <p:txBody>
          <a:bodyPr wrap="none" lIns="0" tIns="0" rIns="40638" bIns="0">
            <a:spAutoFit/>
          </a:bodyPr>
          <a:lstStyle/>
          <a:p>
            <a:pPr marL="40182"/>
            <a:r>
              <a:rPr lang="en-US" sz="1700" dirty="0">
                <a:solidFill>
                  <a:srgbClr val="F8F8F8"/>
                </a:solidFill>
                <a:latin typeface="Arial" charset="0"/>
                <a:cs typeface="Arial" charset="0"/>
                <a:sym typeface="Arial" charset="0"/>
              </a:rPr>
              <a:t>ADVANCE collaborative group. NEJM, published on line June 6th</a:t>
            </a:r>
          </a:p>
        </p:txBody>
      </p:sp>
      <p:sp>
        <p:nvSpPr>
          <p:cNvPr id="231427" name="Rectangle 3"/>
          <p:cNvSpPr>
            <a:spLocks noGrp="1" noChangeArrowheads="1"/>
          </p:cNvSpPr>
          <p:nvPr>
            <p:ph type="title"/>
          </p:nvPr>
        </p:nvSpPr>
        <p:spPr>
          <a:xfrm>
            <a:off x="285750" y="0"/>
            <a:ext cx="8600406" cy="1134070"/>
          </a:xfrm>
          <a:ln/>
        </p:spPr>
        <p:txBody>
          <a:bodyPr lIns="0" tIns="0" rIns="912" bIns="0"/>
          <a:lstStyle/>
          <a:p>
            <a:pPr marL="66970"/>
            <a:r>
              <a:rPr lang="en-US" dirty="0">
                <a:solidFill>
                  <a:srgbClr val="FFFF00"/>
                </a:solidFill>
              </a:rPr>
              <a:t>Major </a:t>
            </a:r>
            <a:r>
              <a:rPr lang="en-US" dirty="0" err="1">
                <a:solidFill>
                  <a:srgbClr val="FFFF00"/>
                </a:solidFill>
              </a:rPr>
              <a:t>microvascular</a:t>
            </a:r>
            <a:r>
              <a:rPr lang="en-US" dirty="0">
                <a:solidFill>
                  <a:srgbClr val="FFFF00"/>
                </a:solidFill>
              </a:rPr>
              <a:t> events</a:t>
            </a:r>
          </a:p>
        </p:txBody>
      </p:sp>
      <p:pic>
        <p:nvPicPr>
          <p:cNvPr id="231428" name="Picture 4"/>
          <p:cNvPicPr>
            <a:picLocks noChangeArrowheads="1"/>
          </p:cNvPicPr>
          <p:nvPr/>
        </p:nvPicPr>
        <p:blipFill>
          <a:blip r:embed="rId3" cstate="print"/>
          <a:srcRect/>
          <a:stretch>
            <a:fillRect/>
          </a:stretch>
        </p:blipFill>
        <p:spPr bwMode="auto">
          <a:xfrm>
            <a:off x="1050355" y="2160985"/>
            <a:ext cx="7320111" cy="2032620"/>
          </a:xfrm>
          <a:prstGeom prst="rect">
            <a:avLst/>
          </a:prstGeom>
          <a:noFill/>
          <a:ln w="9525" cap="flat">
            <a:noFill/>
            <a:miter lim="800000"/>
            <a:headEnd/>
            <a:tailEnd/>
          </a:ln>
        </p:spPr>
      </p:pic>
      <p:sp>
        <p:nvSpPr>
          <p:cNvPr id="231429" name="Rectangle 5"/>
          <p:cNvSpPr>
            <a:spLocks/>
          </p:cNvSpPr>
          <p:nvPr/>
        </p:nvSpPr>
        <p:spPr bwMode="auto">
          <a:xfrm>
            <a:off x="1148582" y="3296171"/>
            <a:ext cx="7368108" cy="308074"/>
          </a:xfrm>
          <a:prstGeom prst="rect">
            <a:avLst/>
          </a:prstGeom>
          <a:noFill/>
          <a:ln w="12700" cap="flat">
            <a:solidFill>
              <a:srgbClr val="00FF00"/>
            </a:solidFill>
            <a:prstDash val="solid"/>
            <a:miter lim="800000"/>
            <a:headEnd type="none" w="med" len="med"/>
            <a:tailEnd type="none" w="med" len="med"/>
          </a:ln>
        </p:spPr>
        <p:txBody>
          <a:bodyPr lIns="0" tIns="0" rIns="0" bIns="0"/>
          <a:lstStyle/>
          <a:p>
            <a:endParaRPr lang="en-US"/>
          </a:p>
        </p:txBody>
      </p:sp>
      <p:sp>
        <p:nvSpPr>
          <p:cNvPr id="231430" name="Rectangle 6"/>
          <p:cNvSpPr>
            <a:spLocks/>
          </p:cNvSpPr>
          <p:nvPr/>
        </p:nvSpPr>
        <p:spPr bwMode="auto">
          <a:xfrm>
            <a:off x="8333631" y="2733601"/>
            <a:ext cx="303609" cy="178594"/>
          </a:xfrm>
          <a:prstGeom prst="rect">
            <a:avLst/>
          </a:prstGeom>
          <a:noFill/>
          <a:ln w="9525" cap="flat">
            <a:noFill/>
            <a:miter lim="800000"/>
            <a:headEnd type="none" w="med" len="med"/>
            <a:tailEnd type="none" w="med" len="med"/>
          </a:ln>
        </p:spPr>
        <p:txBody>
          <a:bodyPr lIns="0" tIns="0" rIns="40638" bIns="0"/>
          <a:lstStyle/>
          <a:p>
            <a:pPr marL="40182">
              <a:lnSpc>
                <a:spcPct val="85000"/>
              </a:lnSpc>
              <a:spcBef>
                <a:spcPts val="773"/>
              </a:spcBef>
            </a:pPr>
            <a:r>
              <a:rPr lang="en-US" sz="1300" dirty="0">
                <a:solidFill>
                  <a:srgbClr val="336699"/>
                </a:solidFill>
                <a:latin typeface="Arial" charset="0"/>
                <a:cs typeface="Arial" charset="0"/>
                <a:sym typeface="Arial" charset="0"/>
              </a:rPr>
              <a:t>*</a:t>
            </a:r>
          </a:p>
        </p:txBody>
      </p:sp>
      <p:sp>
        <p:nvSpPr>
          <p:cNvPr id="231431" name="Rectangle 7"/>
          <p:cNvSpPr>
            <a:spLocks/>
          </p:cNvSpPr>
          <p:nvPr/>
        </p:nvSpPr>
        <p:spPr bwMode="auto">
          <a:xfrm>
            <a:off x="8283402" y="3310682"/>
            <a:ext cx="491133" cy="178594"/>
          </a:xfrm>
          <a:prstGeom prst="rect">
            <a:avLst/>
          </a:prstGeom>
          <a:noFill/>
          <a:ln w="9525" cap="flat">
            <a:noFill/>
            <a:miter lim="800000"/>
            <a:headEnd type="none" w="med" len="med"/>
            <a:tailEnd type="none" w="med" len="med"/>
          </a:ln>
        </p:spPr>
        <p:txBody>
          <a:bodyPr lIns="0" tIns="0" rIns="40638" bIns="0"/>
          <a:lstStyle/>
          <a:p>
            <a:pPr marL="40182">
              <a:lnSpc>
                <a:spcPct val="85000"/>
              </a:lnSpc>
              <a:spcBef>
                <a:spcPts val="773"/>
              </a:spcBef>
            </a:pPr>
            <a:r>
              <a:rPr lang="en-US" sz="1300" dirty="0">
                <a:solidFill>
                  <a:srgbClr val="336699"/>
                </a:solidFill>
                <a:latin typeface="Arial" charset="0"/>
                <a:cs typeface="Arial" charset="0"/>
                <a:sym typeface="Arial" charset="0"/>
              </a:rPr>
              <a:t>**</a:t>
            </a:r>
          </a:p>
        </p:txBody>
      </p:sp>
      <p:sp>
        <p:nvSpPr>
          <p:cNvPr id="231432" name="Rectangle 8"/>
          <p:cNvSpPr>
            <a:spLocks/>
          </p:cNvSpPr>
          <p:nvPr/>
        </p:nvSpPr>
        <p:spPr bwMode="auto">
          <a:xfrm>
            <a:off x="6143625" y="5110014"/>
            <a:ext cx="2580680" cy="464344"/>
          </a:xfrm>
          <a:prstGeom prst="rect">
            <a:avLst/>
          </a:prstGeom>
          <a:noFill/>
          <a:ln w="9525" cap="flat">
            <a:noFill/>
            <a:miter lim="800000"/>
            <a:headEnd type="none" w="med" len="med"/>
            <a:tailEnd type="none" w="med" len="med"/>
          </a:ln>
        </p:spPr>
        <p:txBody>
          <a:bodyPr lIns="0" tIns="0" rIns="40638" bIns="0"/>
          <a:lstStyle/>
          <a:p>
            <a:pPr marL="40182" algn="r">
              <a:spcBef>
                <a:spcPts val="773"/>
              </a:spcBef>
            </a:pPr>
            <a:r>
              <a:rPr lang="en-US" sz="1300" dirty="0">
                <a:latin typeface="Arial" charset="0"/>
                <a:cs typeface="Arial" charset="0"/>
                <a:sym typeface="Arial" charset="0"/>
              </a:rPr>
              <a:t>*2P=0.014</a:t>
            </a:r>
          </a:p>
          <a:p>
            <a:pPr marL="40182" algn="r">
              <a:spcBef>
                <a:spcPts val="773"/>
              </a:spcBef>
            </a:pPr>
            <a:r>
              <a:rPr lang="en-US" sz="1300" dirty="0">
                <a:latin typeface="Arial" charset="0"/>
                <a:cs typeface="Arial" charset="0"/>
                <a:sym typeface="Arial" charset="0"/>
              </a:rPr>
              <a:t>**2P=0.006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wipe(left)">
                                      <p:cBhvr>
                                        <p:cTn id="7" dur="500"/>
                                        <p:tgtEl>
                                          <p:spTgt spid="231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p:cNvSpPr>
            <a:spLocks/>
          </p:cNvSpPr>
          <p:nvPr/>
        </p:nvSpPr>
        <p:spPr bwMode="auto">
          <a:xfrm>
            <a:off x="666378" y="584895"/>
            <a:ext cx="7868171" cy="339328"/>
          </a:xfrm>
          <a:prstGeom prst="rect">
            <a:avLst/>
          </a:prstGeom>
          <a:noFill/>
          <a:ln w="9525" cap="flat">
            <a:noFill/>
            <a:miter lim="800000"/>
            <a:headEnd type="none" w="med" len="med"/>
            <a:tailEnd type="none" w="med" len="med"/>
          </a:ln>
        </p:spPr>
        <p:txBody>
          <a:bodyPr lIns="0" tIns="0" rIns="0" bIns="0" anchor="ctr"/>
          <a:lstStyle/>
          <a:p>
            <a:pPr algn="ctr">
              <a:lnSpc>
                <a:spcPct val="97000"/>
              </a:lnSpc>
              <a:tabLst>
                <a:tab pos="660773" algn="l"/>
                <a:tab pos="1303688" algn="l"/>
                <a:tab pos="1964461" algn="l"/>
                <a:tab pos="2625235" algn="l"/>
                <a:tab pos="3286008" algn="l"/>
                <a:tab pos="3937852" algn="l"/>
                <a:tab pos="4598626" algn="l"/>
                <a:tab pos="5259399" algn="l"/>
                <a:tab pos="5902314" algn="l"/>
                <a:tab pos="6563087" algn="l"/>
                <a:tab pos="7223860" algn="l"/>
                <a:tab pos="7313154" algn="l"/>
                <a:tab pos="7714976" algn="l"/>
              </a:tabLst>
            </a:pPr>
            <a:r>
              <a:rPr lang="en-US" sz="2400" dirty="0">
                <a:latin typeface="Arial Bold" charset="0"/>
                <a:cs typeface="Arial Bold" charset="0"/>
                <a:sym typeface="Arial Bold" charset="0"/>
              </a:rPr>
              <a:t>Conclusion</a:t>
            </a:r>
          </a:p>
        </p:txBody>
      </p:sp>
      <p:sp>
        <p:nvSpPr>
          <p:cNvPr id="233474" name="Rectangle 2"/>
          <p:cNvSpPr>
            <a:spLocks noGrp="1" noChangeArrowheads="1"/>
          </p:cNvSpPr>
          <p:nvPr>
            <p:ph type="body" idx="1"/>
          </p:nvPr>
        </p:nvSpPr>
        <p:spPr>
          <a:xfrm>
            <a:off x="670843" y="1404193"/>
            <a:ext cx="7807895" cy="4756175"/>
          </a:xfrm>
          <a:ln/>
        </p:spPr>
        <p:txBody>
          <a:bodyPr lIns="0" tIns="0" rIns="912" bIns="0"/>
          <a:lstStyle/>
          <a:p>
            <a:pPr marL="329271" indent="-206492">
              <a:lnSpc>
                <a:spcPct val="92000"/>
              </a:lnSpc>
              <a:spcBef>
                <a:spcPct val="0"/>
              </a:spcBef>
              <a:buClr>
                <a:srgbClr val="FFFF99"/>
              </a:buClr>
              <a:tabLst>
                <a:tab pos="732208" algn="l"/>
                <a:tab pos="1392982" algn="l"/>
                <a:tab pos="2044826" algn="l"/>
                <a:tab pos="2705599" algn="l"/>
                <a:tab pos="3366372" algn="l"/>
                <a:tab pos="4009287" algn="l"/>
                <a:tab pos="4670061" algn="l"/>
                <a:tab pos="5330834" algn="l"/>
                <a:tab pos="5982678" algn="l"/>
                <a:tab pos="6643451" algn="l"/>
                <a:tab pos="7304225" algn="l"/>
                <a:tab pos="7384589" algn="l"/>
                <a:tab pos="7750693" algn="l"/>
                <a:tab pos="8366820" algn="l"/>
              </a:tabLst>
            </a:pPr>
            <a:r>
              <a:rPr lang="en-US" dirty="0">
                <a:solidFill>
                  <a:srgbClr val="FFFF99"/>
                </a:solidFill>
              </a:rPr>
              <a:t>A strategy of intensive glucose control, involving </a:t>
            </a:r>
            <a:r>
              <a:rPr lang="en-US" dirty="0" err="1">
                <a:solidFill>
                  <a:srgbClr val="FFFF99"/>
                </a:solidFill>
              </a:rPr>
              <a:t>gliclazide</a:t>
            </a:r>
            <a:r>
              <a:rPr lang="en-US" dirty="0">
                <a:solidFill>
                  <a:srgbClr val="FFFF99"/>
                </a:solidFill>
              </a:rPr>
              <a:t> (modified release) and other drugs as required, that lowered the </a:t>
            </a:r>
            <a:r>
              <a:rPr lang="en-US" dirty="0" err="1">
                <a:solidFill>
                  <a:srgbClr val="FFFF99"/>
                </a:solidFill>
              </a:rPr>
              <a:t>glycated</a:t>
            </a:r>
            <a:r>
              <a:rPr lang="en-US" dirty="0">
                <a:solidFill>
                  <a:srgbClr val="FFFF99"/>
                </a:solidFill>
              </a:rPr>
              <a:t> hemoglobin value to 6.5% yielded a 10% relative reduction in the combined outcome of major </a:t>
            </a:r>
            <a:r>
              <a:rPr lang="en-US" dirty="0" err="1">
                <a:solidFill>
                  <a:srgbClr val="FFFF99"/>
                </a:solidFill>
              </a:rPr>
              <a:t>macrovascular</a:t>
            </a:r>
            <a:r>
              <a:rPr lang="en-US" dirty="0">
                <a:solidFill>
                  <a:srgbClr val="FFFF99"/>
                </a:solidFill>
              </a:rPr>
              <a:t> and </a:t>
            </a:r>
            <a:r>
              <a:rPr lang="en-US" dirty="0" err="1">
                <a:solidFill>
                  <a:srgbClr val="FFFF99"/>
                </a:solidFill>
              </a:rPr>
              <a:t>microvascular</a:t>
            </a:r>
            <a:r>
              <a:rPr lang="en-US" dirty="0">
                <a:solidFill>
                  <a:srgbClr val="FFFF99"/>
                </a:solidFill>
              </a:rPr>
              <a:t> events, primarily as a consequence of a 21% relative reduction in nephropathy</a:t>
            </a:r>
          </a:p>
        </p:txBody>
      </p:sp>
      <p:pic>
        <p:nvPicPr>
          <p:cNvPr id="233475" name="Picture 3"/>
          <p:cNvPicPr>
            <a:picLocks noChangeArrowheads="1"/>
          </p:cNvPicPr>
          <p:nvPr/>
        </p:nvPicPr>
        <p:blipFill>
          <a:blip r:embed="rId2" cstate="print"/>
          <a:srcRect/>
          <a:stretch>
            <a:fillRect/>
          </a:stretch>
        </p:blipFill>
        <p:spPr bwMode="auto">
          <a:xfrm>
            <a:off x="6313289" y="6269757"/>
            <a:ext cx="2385343" cy="397371"/>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0A84D21-415F-43E8-A7BF-DE58737DA23B}" type="slidenum">
              <a:rPr lang="en-US" smtClean="0"/>
              <a:pPr>
                <a:defRPr/>
              </a:pPr>
              <a:t>88</a:t>
            </a:fld>
            <a:r>
              <a:rPr lang="en-US" smtClean="0"/>
              <a:t>	 Certified 		http://www.uonbi.ac.ke</a:t>
            </a:r>
            <a:endParaRPr lang="en-US"/>
          </a:p>
        </p:txBody>
      </p:sp>
      <p:pic>
        <p:nvPicPr>
          <p:cNvPr id="61444" name="Picture 5" descr="C:\Users\Mcligeyo\Documents\Diana2\IMG_6865.JPG"/>
          <p:cNvPicPr>
            <a:picLocks noGrp="1" noChangeAspect="1" noChangeArrowheads="1"/>
          </p:cNvPicPr>
          <p:nvPr>
            <p:ph idx="1"/>
          </p:nvPr>
        </p:nvPicPr>
        <p:blipFill>
          <a:blip r:embed="rId2" cstate="print"/>
          <a:srcRect/>
          <a:stretch>
            <a:fillRect/>
          </a:stretch>
        </p:blipFill>
        <p:spPr>
          <a:xfrm>
            <a:off x="3281363" y="2674938"/>
            <a:ext cx="2589212" cy="3451225"/>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
          <p:cNvSpPr>
            <a:spLocks noGrp="1" noChangeArrowheads="1"/>
          </p:cNvSpPr>
          <p:nvPr>
            <p:ph type="title"/>
          </p:nvPr>
        </p:nvSpPr>
        <p:spPr>
          <a:xfrm>
            <a:off x="607219" y="0"/>
            <a:ext cx="7768828" cy="1446609"/>
          </a:xfrm>
          <a:ln/>
        </p:spPr>
        <p:txBody>
          <a:bodyPr lIns="0" tIns="0" rIns="912" bIns="0"/>
          <a:lstStyle/>
          <a:p>
            <a:pPr marL="66970"/>
            <a:r>
              <a:rPr lang="en-US" dirty="0"/>
              <a:t>DCCT</a:t>
            </a:r>
          </a:p>
        </p:txBody>
      </p:sp>
      <p:pic>
        <p:nvPicPr>
          <p:cNvPr id="234498" name="Picture 2"/>
          <p:cNvPicPr>
            <a:picLocks noChangeArrowheads="1"/>
          </p:cNvPicPr>
          <p:nvPr/>
        </p:nvPicPr>
        <p:blipFill>
          <a:blip r:embed="rId2" cstate="print"/>
          <a:srcRect/>
          <a:stretch>
            <a:fillRect/>
          </a:stretch>
        </p:blipFill>
        <p:spPr bwMode="auto">
          <a:xfrm>
            <a:off x="607219" y="1223367"/>
            <a:ext cx="7768828" cy="5530826"/>
          </a:xfrm>
          <a:prstGeom prst="rect">
            <a:avLst/>
          </a:prstGeom>
          <a:noFill/>
          <a:ln w="9525" cap="flat">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228600" y="304800"/>
            <a:ext cx="8610600" cy="1252538"/>
          </a:xfrm>
          <a:solidFill>
            <a:schemeClr val="tx2">
              <a:lumMod val="60000"/>
              <a:lumOff val="40000"/>
            </a:schemeClr>
          </a:solidFill>
          <a:ln w="76200">
            <a:solidFill>
              <a:srgbClr val="FF0000"/>
            </a:solidFill>
          </a:ln>
        </p:spPr>
        <p:txBody>
          <a:bodyPr>
            <a:normAutofit fontScale="90000"/>
          </a:bodyPr>
          <a:lstStyle/>
          <a:p>
            <a:r>
              <a:rPr lang="en-US" b="1" dirty="0" smtClean="0">
                <a:solidFill>
                  <a:schemeClr val="bg1"/>
                </a:solidFill>
              </a:rPr>
              <a:t>THE FAMILY OF AN AFRICAN GENTLEMAN</a:t>
            </a:r>
          </a:p>
        </p:txBody>
      </p:sp>
      <p:sp>
        <p:nvSpPr>
          <p:cNvPr id="4" name="Footer Placeholder 3"/>
          <p:cNvSpPr>
            <a:spLocks noGrp="1"/>
          </p:cNvSpPr>
          <p:nvPr>
            <p:ph type="ftr" sz="quarter" idx="10"/>
          </p:nvPr>
        </p:nvSpPr>
        <p:spPr/>
        <p:txBody>
          <a:bodyPr/>
          <a:lstStyle/>
          <a:p>
            <a:pPr>
              <a:defRPr/>
            </a:pPr>
            <a:r>
              <a:rPr lang="en-US" smtClean="0"/>
              <a:t>University of Nairobi                                 ISO 9001:2008       </a:t>
            </a:r>
            <a:fld id="{6BBEF1F8-4630-4BB5-AF5E-130EB7A019CE}" type="slidenum">
              <a:rPr lang="en-US" smtClean="0"/>
              <a:pPr>
                <a:defRPr/>
              </a:pPr>
              <a:t>9</a:t>
            </a:fld>
            <a:r>
              <a:rPr lang="en-US" smtClean="0"/>
              <a:t>	 Certified 		http://www.uonbi.ac.ke</a:t>
            </a:r>
            <a:endParaRPr lang="en-US"/>
          </a:p>
        </p:txBody>
      </p:sp>
      <p:pic>
        <p:nvPicPr>
          <p:cNvPr id="29700" name="Picture 2" descr="C:\Users\Mcligeyo\Pictures\DIANA 5\1062.jpg"/>
          <p:cNvPicPr>
            <a:picLocks noGrp="1" noChangeAspect="1" noChangeArrowheads="1"/>
          </p:cNvPicPr>
          <p:nvPr>
            <p:ph idx="1"/>
          </p:nvPr>
        </p:nvPicPr>
        <p:blipFill>
          <a:blip r:embed="rId2" cstate="print"/>
          <a:srcRect/>
          <a:stretch>
            <a:fillRect/>
          </a:stretch>
        </p:blipFill>
        <p:spPr>
          <a:xfrm>
            <a:off x="1981200" y="1752600"/>
            <a:ext cx="5638800" cy="4373563"/>
          </a:xfrm>
          <a:noFill/>
          <a:ln w="76200">
            <a:solidFill>
              <a:srgbClr val="00B0F0"/>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722A18F6-204A-47D8-9440-9813BDFE0406}" type="slidenum">
              <a:rPr lang="en-US" smtClean="0"/>
              <a:pPr>
                <a:defRPr/>
              </a:pPr>
              <a:t>90</a:t>
            </a:fld>
            <a:r>
              <a:rPr lang="en-US" smtClean="0"/>
              <a:t>	 Certified 		http://www.uonbi.ac.ke</a:t>
            </a:r>
            <a:endParaRPr lang="en-US"/>
          </a:p>
        </p:txBody>
      </p:sp>
      <p:pic>
        <p:nvPicPr>
          <p:cNvPr id="34820" name="Picture 5" descr="C:\Users\Mcligeyo\Pictures\2016-02-12 PHOTOS iPHONE 2\PHOTOS iPHONE 2 139.JPG"/>
          <p:cNvPicPr>
            <a:picLocks noGrp="1" noChangeAspect="1" noChangeArrowheads="1"/>
          </p:cNvPicPr>
          <p:nvPr>
            <p:ph idx="1"/>
          </p:nvPr>
        </p:nvPicPr>
        <p:blipFill>
          <a:blip r:embed="rId2" cstate="print"/>
          <a:srcRect/>
          <a:stretch>
            <a:fillRect/>
          </a:stretch>
        </p:blipFill>
        <p:spPr>
          <a:xfrm>
            <a:off x="1447800" y="1600200"/>
            <a:ext cx="6248400" cy="4365625"/>
          </a:xfr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228600" y="304800"/>
            <a:ext cx="7543800" cy="1252538"/>
          </a:xfrm>
        </p:spPr>
        <p:txBody>
          <a:bodyPr/>
          <a:lstStyle/>
          <a:p>
            <a:endParaRPr lang="en-US" smtClean="0"/>
          </a:p>
        </p:txBody>
      </p:sp>
      <p:sp>
        <p:nvSpPr>
          <p:cNvPr id="4" name="Footer Placeholder 3"/>
          <p:cNvSpPr>
            <a:spLocks noGrp="1"/>
          </p:cNvSpPr>
          <p:nvPr>
            <p:ph type="ftr" sz="quarter" idx="10"/>
          </p:nvPr>
        </p:nvSpPr>
        <p:spPr/>
        <p:txBody>
          <a:bodyPr/>
          <a:lstStyle/>
          <a:p>
            <a:pPr>
              <a:defRPr/>
            </a:pPr>
            <a:r>
              <a:rPr lang="en-US" smtClean="0"/>
              <a:t>University of Nairobi                                 ISO 9001:2008       </a:t>
            </a:r>
            <a:fld id="{4BEFA8EA-5CE3-44F4-884F-44A26E0DBC24}" type="slidenum">
              <a:rPr lang="en-US" smtClean="0"/>
              <a:pPr>
                <a:defRPr/>
              </a:pPr>
              <a:t>91</a:t>
            </a:fld>
            <a:r>
              <a:rPr lang="en-US" smtClean="0"/>
              <a:t>	 Certified 		http://www.uonbi.ac.ke</a:t>
            </a:r>
            <a:endParaRPr lang="en-US"/>
          </a:p>
        </p:txBody>
      </p:sp>
      <p:pic>
        <p:nvPicPr>
          <p:cNvPr id="35844" name="Picture 5" descr="C:\Users\Mcligeyo\Pictures\2016-02-12 PHOTOS iPHONE 2\PHOTOS iPHONE 2 137.JPG"/>
          <p:cNvPicPr>
            <a:picLocks noGrp="1" noChangeAspect="1" noChangeArrowheads="1"/>
          </p:cNvPicPr>
          <p:nvPr>
            <p:ph idx="1"/>
          </p:nvPr>
        </p:nvPicPr>
        <p:blipFill>
          <a:blip r:embed="rId2" cstate="print"/>
          <a:srcRect/>
          <a:stretch>
            <a:fillRect/>
          </a:stretch>
        </p:blipFill>
        <p:spPr>
          <a:xfrm>
            <a:off x="1447800" y="1600200"/>
            <a:ext cx="6172200" cy="4365625"/>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p:cNvSpPr>
            <a:spLocks noGrp="1" noChangeArrowheads="1"/>
          </p:cNvSpPr>
          <p:nvPr>
            <p:ph type="title"/>
          </p:nvPr>
        </p:nvSpPr>
        <p:spPr>
          <a:xfrm>
            <a:off x="622846" y="8930"/>
            <a:ext cx="7827988" cy="1589484"/>
          </a:xfrm>
          <a:ln/>
        </p:spPr>
        <p:txBody>
          <a:bodyPr lIns="0" tIns="0" rIns="912" bIns="0"/>
          <a:lstStyle/>
          <a:p>
            <a:pPr marL="66970"/>
            <a:r>
              <a:rPr lang="en-US" sz="3500" dirty="0"/>
              <a:t>Diabetes: Tight Glucose </a:t>
            </a:r>
            <a:r>
              <a:rPr lang="en-US" sz="3500" dirty="0" err="1"/>
              <a:t>vs</a:t>
            </a:r>
            <a:r>
              <a:rPr lang="en-US" sz="3500" dirty="0"/>
              <a:t> Tight BP Control and CV Outcomes in UKPDS</a:t>
            </a:r>
          </a:p>
        </p:txBody>
      </p:sp>
      <p:sp>
        <p:nvSpPr>
          <p:cNvPr id="235522" name="Rectangle 2"/>
          <p:cNvSpPr>
            <a:spLocks/>
          </p:cNvSpPr>
          <p:nvPr/>
        </p:nvSpPr>
        <p:spPr bwMode="auto">
          <a:xfrm>
            <a:off x="1927697" y="1489025"/>
            <a:ext cx="810953" cy="523220"/>
          </a:xfrm>
          <a:prstGeom prst="rect">
            <a:avLst/>
          </a:prstGeom>
          <a:noFill/>
          <a:ln w="9525" cap="flat">
            <a:noFill/>
            <a:miter lim="800000"/>
            <a:headEnd type="none" w="med" len="med"/>
            <a:tailEnd type="none" w="med" len="med"/>
          </a:ln>
        </p:spPr>
        <p:txBody>
          <a:bodyPr wrap="none" lIns="0" tIns="0" rIns="38443" bIns="0">
            <a:spAutoFit/>
          </a:bodyPr>
          <a:lstStyle/>
          <a:p>
            <a:pPr marL="37950" algn="ctr"/>
            <a:endParaRPr lang="en-US" sz="1700" dirty="0">
              <a:latin typeface="Verdana" charset="0"/>
              <a:ea typeface="Lucida Grande" charset="0"/>
              <a:cs typeface="Lucida Grande" charset="0"/>
              <a:sym typeface="Verdana" charset="0"/>
            </a:endParaRPr>
          </a:p>
          <a:p>
            <a:pPr marL="37950" algn="ctr"/>
            <a:r>
              <a:rPr lang="en-US" sz="1700" dirty="0">
                <a:latin typeface="Verdana" charset="0"/>
                <a:ea typeface="Lucida Grande" charset="0"/>
                <a:cs typeface="Lucida Grande" charset="0"/>
                <a:sym typeface="Verdana" charset="0"/>
              </a:rPr>
              <a:t>Stroke</a:t>
            </a:r>
          </a:p>
        </p:txBody>
      </p:sp>
      <p:sp>
        <p:nvSpPr>
          <p:cNvPr id="235523" name="Rectangle 3"/>
          <p:cNvSpPr>
            <a:spLocks/>
          </p:cNvSpPr>
          <p:nvPr/>
        </p:nvSpPr>
        <p:spPr bwMode="auto">
          <a:xfrm>
            <a:off x="3348633" y="1489025"/>
            <a:ext cx="1468184" cy="523220"/>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700" dirty="0">
                <a:latin typeface="Verdana" charset="0"/>
                <a:ea typeface="Verdana" charset="0"/>
                <a:cs typeface="Verdana" charset="0"/>
                <a:sym typeface="Verdana" charset="0"/>
              </a:rPr>
              <a:t>Any Diabetic</a:t>
            </a:r>
          </a:p>
          <a:p>
            <a:pPr marL="37950" algn="ctr"/>
            <a:r>
              <a:rPr lang="en-US" sz="1700" dirty="0">
                <a:latin typeface="Verdana" charset="0"/>
                <a:ea typeface="Verdana" charset="0"/>
                <a:cs typeface="Verdana" charset="0"/>
                <a:sym typeface="Verdana" charset="0"/>
              </a:rPr>
              <a:t>Endpoint</a:t>
            </a:r>
          </a:p>
        </p:txBody>
      </p:sp>
      <p:sp>
        <p:nvSpPr>
          <p:cNvPr id="235524" name="Rectangle 4"/>
          <p:cNvSpPr>
            <a:spLocks/>
          </p:cNvSpPr>
          <p:nvPr/>
        </p:nvSpPr>
        <p:spPr bwMode="auto">
          <a:xfrm>
            <a:off x="5444877" y="1473398"/>
            <a:ext cx="861158" cy="523220"/>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700" dirty="0">
                <a:latin typeface="Verdana" charset="0"/>
                <a:ea typeface="Verdana" charset="0"/>
                <a:cs typeface="Verdana" charset="0"/>
                <a:sym typeface="Verdana" charset="0"/>
              </a:rPr>
              <a:t>DM</a:t>
            </a:r>
          </a:p>
          <a:p>
            <a:pPr marL="37950" algn="ctr"/>
            <a:r>
              <a:rPr lang="en-US" sz="1700" dirty="0">
                <a:latin typeface="Verdana" charset="0"/>
                <a:ea typeface="Verdana" charset="0"/>
                <a:cs typeface="Verdana" charset="0"/>
                <a:sym typeface="Verdana" charset="0"/>
              </a:rPr>
              <a:t>Deaths</a:t>
            </a:r>
          </a:p>
        </p:txBody>
      </p:sp>
      <p:sp>
        <p:nvSpPr>
          <p:cNvPr id="235525" name="Rectangle 5"/>
          <p:cNvSpPr>
            <a:spLocks/>
          </p:cNvSpPr>
          <p:nvPr/>
        </p:nvSpPr>
        <p:spPr bwMode="auto">
          <a:xfrm>
            <a:off x="6810004" y="1473398"/>
            <a:ext cx="1620982" cy="523220"/>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700" dirty="0" err="1">
                <a:latin typeface="Verdana" charset="0"/>
                <a:ea typeface="Verdana" charset="0"/>
                <a:cs typeface="Verdana" charset="0"/>
                <a:sym typeface="Verdana" charset="0"/>
              </a:rPr>
              <a:t>Microvascular</a:t>
            </a:r>
            <a:endParaRPr lang="en-US" sz="1700" dirty="0">
              <a:latin typeface="Verdana" charset="0"/>
              <a:ea typeface="Verdana" charset="0"/>
              <a:cs typeface="Verdana" charset="0"/>
              <a:sym typeface="Verdana" charset="0"/>
            </a:endParaRPr>
          </a:p>
          <a:p>
            <a:pPr marL="37950" algn="ctr"/>
            <a:r>
              <a:rPr lang="en-US" sz="1700" dirty="0">
                <a:latin typeface="Verdana" charset="0"/>
                <a:ea typeface="Verdana" charset="0"/>
                <a:cs typeface="Verdana" charset="0"/>
                <a:sym typeface="Verdana" charset="0"/>
              </a:rPr>
              <a:t>Complications</a:t>
            </a:r>
          </a:p>
        </p:txBody>
      </p:sp>
      <p:sp>
        <p:nvSpPr>
          <p:cNvPr id="235526" name="Line 6"/>
          <p:cNvSpPr>
            <a:spLocks noChangeShapeType="1"/>
          </p:cNvSpPr>
          <p:nvPr/>
        </p:nvSpPr>
        <p:spPr bwMode="auto">
          <a:xfrm>
            <a:off x="1365127" y="5920383"/>
            <a:ext cx="7074545" cy="1117"/>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27" name="Line 7"/>
          <p:cNvSpPr>
            <a:spLocks noChangeShapeType="1"/>
          </p:cNvSpPr>
          <p:nvPr/>
        </p:nvSpPr>
        <p:spPr bwMode="auto">
          <a:xfrm>
            <a:off x="1365127" y="5159127"/>
            <a:ext cx="7074545" cy="1117"/>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28" name="Line 8"/>
          <p:cNvSpPr>
            <a:spLocks noChangeShapeType="1"/>
          </p:cNvSpPr>
          <p:nvPr/>
        </p:nvSpPr>
        <p:spPr bwMode="auto">
          <a:xfrm>
            <a:off x="1365127" y="4396756"/>
            <a:ext cx="7074545" cy="1116"/>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29" name="Line 9"/>
          <p:cNvSpPr>
            <a:spLocks noChangeShapeType="1"/>
          </p:cNvSpPr>
          <p:nvPr/>
        </p:nvSpPr>
        <p:spPr bwMode="auto">
          <a:xfrm>
            <a:off x="1365127" y="3623221"/>
            <a:ext cx="7074545" cy="2232"/>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30" name="Line 10"/>
          <p:cNvSpPr>
            <a:spLocks noChangeShapeType="1"/>
          </p:cNvSpPr>
          <p:nvPr/>
        </p:nvSpPr>
        <p:spPr bwMode="auto">
          <a:xfrm>
            <a:off x="1365127" y="2863082"/>
            <a:ext cx="7074545" cy="2232"/>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31" name="Line 11"/>
          <p:cNvSpPr>
            <a:spLocks noChangeShapeType="1"/>
          </p:cNvSpPr>
          <p:nvPr/>
        </p:nvSpPr>
        <p:spPr bwMode="auto">
          <a:xfrm>
            <a:off x="1365127" y="2102941"/>
            <a:ext cx="7074545" cy="1117"/>
          </a:xfrm>
          <a:prstGeom prst="line">
            <a:avLst/>
          </a:prstGeom>
          <a:noFill/>
          <a:ln w="11113" cap="flat">
            <a:solidFill>
              <a:srgbClr val="969696"/>
            </a:solidFill>
            <a:prstDash val="solid"/>
            <a:round/>
            <a:headEnd type="none" w="med" len="med"/>
            <a:tailEnd type="none" w="med" len="med"/>
          </a:ln>
        </p:spPr>
        <p:txBody>
          <a:bodyPr lIns="0" tIns="0" rIns="0" bIns="0"/>
          <a:lstStyle/>
          <a:p>
            <a:endParaRPr lang="en-US"/>
          </a:p>
        </p:txBody>
      </p:sp>
      <p:sp>
        <p:nvSpPr>
          <p:cNvPr id="235532" name="Rectangle 12"/>
          <p:cNvSpPr>
            <a:spLocks/>
          </p:cNvSpPr>
          <p:nvPr/>
        </p:nvSpPr>
        <p:spPr bwMode="auto">
          <a:xfrm>
            <a:off x="1365127" y="2102942"/>
            <a:ext cx="7074545" cy="3815209"/>
          </a:xfrm>
          <a:prstGeom prst="rect">
            <a:avLst/>
          </a:prstGeom>
          <a:noFill/>
          <a:ln w="11113" cap="flat">
            <a:solidFill>
              <a:schemeClr val="tx1"/>
            </a:solidFill>
            <a:prstDash val="solid"/>
            <a:miter lim="800000"/>
            <a:headEnd type="none" w="med" len="med"/>
            <a:tailEnd type="none" w="med" len="med"/>
          </a:ln>
        </p:spPr>
        <p:txBody>
          <a:bodyPr lIns="0" tIns="0" rIns="0" bIns="0"/>
          <a:lstStyle/>
          <a:p>
            <a:endParaRPr lang="en-US"/>
          </a:p>
        </p:txBody>
      </p:sp>
      <p:grpSp>
        <p:nvGrpSpPr>
          <p:cNvPr id="2" name="Group 65"/>
          <p:cNvGrpSpPr>
            <a:grpSpLocks/>
          </p:cNvGrpSpPr>
          <p:nvPr/>
        </p:nvGrpSpPr>
        <p:grpSpPr bwMode="auto">
          <a:xfrm>
            <a:off x="1741289" y="2102941"/>
            <a:ext cx="511225" cy="383977"/>
            <a:chOff x="0" y="0"/>
            <a:chExt cx="458" cy="344"/>
          </a:xfrm>
        </p:grpSpPr>
        <p:sp>
          <p:nvSpPr>
            <p:cNvPr id="235533" name="Rectangle 13"/>
            <p:cNvSpPr>
              <a:spLocks/>
            </p:cNvSpPr>
            <p:nvPr/>
          </p:nvSpPr>
          <p:spPr bwMode="auto">
            <a:xfrm>
              <a:off x="0" y="0"/>
              <a:ext cx="8" cy="344"/>
            </a:xfrm>
            <a:prstGeom prst="rect">
              <a:avLst/>
            </a:prstGeom>
            <a:solidFill>
              <a:srgbClr val="08CCFF"/>
            </a:solidFill>
            <a:ln w="9525" cap="flat">
              <a:noFill/>
              <a:miter lim="800000"/>
              <a:headEnd type="none" w="med" len="med"/>
              <a:tailEnd type="none" w="med" len="med"/>
            </a:ln>
          </p:spPr>
          <p:txBody>
            <a:bodyPr lIns="0" tIns="0" rIns="0" bIns="0"/>
            <a:lstStyle/>
            <a:p>
              <a:endParaRPr lang="en-US"/>
            </a:p>
          </p:txBody>
        </p:sp>
        <p:sp>
          <p:nvSpPr>
            <p:cNvPr id="235534" name="Rectangle 14"/>
            <p:cNvSpPr>
              <a:spLocks/>
            </p:cNvSpPr>
            <p:nvPr/>
          </p:nvSpPr>
          <p:spPr bwMode="auto">
            <a:xfrm>
              <a:off x="7" y="0"/>
              <a:ext cx="9" cy="344"/>
            </a:xfrm>
            <a:prstGeom prst="rect">
              <a:avLst/>
            </a:prstGeom>
            <a:solidFill>
              <a:srgbClr val="10CCFF"/>
            </a:solidFill>
            <a:ln w="9525" cap="flat">
              <a:noFill/>
              <a:miter lim="800000"/>
              <a:headEnd type="none" w="med" len="med"/>
              <a:tailEnd type="none" w="med" len="med"/>
            </a:ln>
          </p:spPr>
          <p:txBody>
            <a:bodyPr lIns="0" tIns="0" rIns="0" bIns="0"/>
            <a:lstStyle/>
            <a:p>
              <a:endParaRPr lang="en-US"/>
            </a:p>
          </p:txBody>
        </p:sp>
        <p:sp>
          <p:nvSpPr>
            <p:cNvPr id="235535" name="Rectangle 15"/>
            <p:cNvSpPr>
              <a:spLocks/>
            </p:cNvSpPr>
            <p:nvPr/>
          </p:nvSpPr>
          <p:spPr bwMode="auto">
            <a:xfrm>
              <a:off x="16" y="0"/>
              <a:ext cx="9" cy="344"/>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536" name="Rectangle 16"/>
            <p:cNvSpPr>
              <a:spLocks/>
            </p:cNvSpPr>
            <p:nvPr/>
          </p:nvSpPr>
          <p:spPr bwMode="auto">
            <a:xfrm>
              <a:off x="25" y="0"/>
              <a:ext cx="9" cy="344"/>
            </a:xfrm>
            <a:prstGeom prst="rect">
              <a:avLst/>
            </a:prstGeom>
            <a:solidFill>
              <a:srgbClr val="1DCDFF"/>
            </a:solidFill>
            <a:ln w="9525" cap="flat">
              <a:noFill/>
              <a:miter lim="800000"/>
              <a:headEnd type="none" w="med" len="med"/>
              <a:tailEnd type="none" w="med" len="med"/>
            </a:ln>
          </p:spPr>
          <p:txBody>
            <a:bodyPr lIns="0" tIns="0" rIns="0" bIns="0"/>
            <a:lstStyle/>
            <a:p>
              <a:endParaRPr lang="en-US"/>
            </a:p>
          </p:txBody>
        </p:sp>
        <p:sp>
          <p:nvSpPr>
            <p:cNvPr id="235537" name="Rectangle 17"/>
            <p:cNvSpPr>
              <a:spLocks/>
            </p:cNvSpPr>
            <p:nvPr/>
          </p:nvSpPr>
          <p:spPr bwMode="auto">
            <a:xfrm>
              <a:off x="34" y="0"/>
              <a:ext cx="9" cy="344"/>
            </a:xfrm>
            <a:prstGeom prst="rect">
              <a:avLst/>
            </a:prstGeom>
            <a:solidFill>
              <a:srgbClr val="24CEFF"/>
            </a:solidFill>
            <a:ln w="9525" cap="flat">
              <a:noFill/>
              <a:miter lim="800000"/>
              <a:headEnd type="none" w="med" len="med"/>
              <a:tailEnd type="none" w="med" len="med"/>
            </a:ln>
          </p:spPr>
          <p:txBody>
            <a:bodyPr lIns="0" tIns="0" rIns="0" bIns="0"/>
            <a:lstStyle/>
            <a:p>
              <a:endParaRPr lang="en-US"/>
            </a:p>
          </p:txBody>
        </p:sp>
        <p:sp>
          <p:nvSpPr>
            <p:cNvPr id="235538" name="Rectangle 18"/>
            <p:cNvSpPr>
              <a:spLocks/>
            </p:cNvSpPr>
            <p:nvPr/>
          </p:nvSpPr>
          <p:spPr bwMode="auto">
            <a:xfrm>
              <a:off x="43" y="0"/>
              <a:ext cx="8" cy="344"/>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539" name="Rectangle 19"/>
            <p:cNvSpPr>
              <a:spLocks/>
            </p:cNvSpPr>
            <p:nvPr/>
          </p:nvSpPr>
          <p:spPr bwMode="auto">
            <a:xfrm>
              <a:off x="51" y="0"/>
              <a:ext cx="9" cy="344"/>
            </a:xfrm>
            <a:prstGeom prst="rect">
              <a:avLst/>
            </a:prstGeom>
            <a:solidFill>
              <a:srgbClr val="31D0FF"/>
            </a:solidFill>
            <a:ln w="9525" cap="flat">
              <a:noFill/>
              <a:miter lim="800000"/>
              <a:headEnd type="none" w="med" len="med"/>
              <a:tailEnd type="none" w="med" len="med"/>
            </a:ln>
          </p:spPr>
          <p:txBody>
            <a:bodyPr lIns="0" tIns="0" rIns="0" bIns="0"/>
            <a:lstStyle/>
            <a:p>
              <a:endParaRPr lang="en-US"/>
            </a:p>
          </p:txBody>
        </p:sp>
        <p:sp>
          <p:nvSpPr>
            <p:cNvPr id="235540" name="Rectangle 20"/>
            <p:cNvSpPr>
              <a:spLocks/>
            </p:cNvSpPr>
            <p:nvPr/>
          </p:nvSpPr>
          <p:spPr bwMode="auto">
            <a:xfrm>
              <a:off x="60" y="0"/>
              <a:ext cx="9" cy="344"/>
            </a:xfrm>
            <a:prstGeom prst="rect">
              <a:avLst/>
            </a:prstGeom>
            <a:solidFill>
              <a:srgbClr val="38D1FF"/>
            </a:solidFill>
            <a:ln w="9525" cap="flat">
              <a:noFill/>
              <a:miter lim="800000"/>
              <a:headEnd type="none" w="med" len="med"/>
              <a:tailEnd type="none" w="med" len="med"/>
            </a:ln>
          </p:spPr>
          <p:txBody>
            <a:bodyPr lIns="0" tIns="0" rIns="0" bIns="0"/>
            <a:lstStyle/>
            <a:p>
              <a:endParaRPr lang="en-US"/>
            </a:p>
          </p:txBody>
        </p:sp>
        <p:sp>
          <p:nvSpPr>
            <p:cNvPr id="235541" name="Rectangle 21"/>
            <p:cNvSpPr>
              <a:spLocks/>
            </p:cNvSpPr>
            <p:nvPr/>
          </p:nvSpPr>
          <p:spPr bwMode="auto">
            <a:xfrm>
              <a:off x="69" y="0"/>
              <a:ext cx="9" cy="344"/>
            </a:xfrm>
            <a:prstGeom prst="rect">
              <a:avLst/>
            </a:prstGeom>
            <a:solidFill>
              <a:srgbClr val="3FD2FF"/>
            </a:solidFill>
            <a:ln w="9525" cap="flat">
              <a:noFill/>
              <a:miter lim="800000"/>
              <a:headEnd type="none" w="med" len="med"/>
              <a:tailEnd type="none" w="med" len="med"/>
            </a:ln>
          </p:spPr>
          <p:txBody>
            <a:bodyPr lIns="0" tIns="0" rIns="0" bIns="0"/>
            <a:lstStyle/>
            <a:p>
              <a:endParaRPr lang="en-US"/>
            </a:p>
          </p:txBody>
        </p:sp>
        <p:sp>
          <p:nvSpPr>
            <p:cNvPr id="235542" name="Rectangle 22"/>
            <p:cNvSpPr>
              <a:spLocks/>
            </p:cNvSpPr>
            <p:nvPr/>
          </p:nvSpPr>
          <p:spPr bwMode="auto">
            <a:xfrm>
              <a:off x="80" y="0"/>
              <a:ext cx="8" cy="344"/>
            </a:xfrm>
            <a:prstGeom prst="rect">
              <a:avLst/>
            </a:prstGeom>
            <a:solidFill>
              <a:srgbClr val="46D4FF"/>
            </a:solidFill>
            <a:ln w="9525" cap="flat">
              <a:noFill/>
              <a:miter lim="800000"/>
              <a:headEnd type="none" w="med" len="med"/>
              <a:tailEnd type="none" w="med" len="med"/>
            </a:ln>
          </p:spPr>
          <p:txBody>
            <a:bodyPr lIns="0" tIns="0" rIns="0" bIns="0"/>
            <a:lstStyle/>
            <a:p>
              <a:endParaRPr lang="en-US"/>
            </a:p>
          </p:txBody>
        </p:sp>
        <p:sp>
          <p:nvSpPr>
            <p:cNvPr id="235543" name="Rectangle 23"/>
            <p:cNvSpPr>
              <a:spLocks/>
            </p:cNvSpPr>
            <p:nvPr/>
          </p:nvSpPr>
          <p:spPr bwMode="auto">
            <a:xfrm>
              <a:off x="87" y="0"/>
              <a:ext cx="9" cy="344"/>
            </a:xfrm>
            <a:prstGeom prst="rect">
              <a:avLst/>
            </a:prstGeom>
            <a:solidFill>
              <a:srgbClr val="4DD5FF"/>
            </a:solidFill>
            <a:ln w="9525" cap="flat">
              <a:noFill/>
              <a:miter lim="800000"/>
              <a:headEnd type="none" w="med" len="med"/>
              <a:tailEnd type="none" w="med" len="med"/>
            </a:ln>
          </p:spPr>
          <p:txBody>
            <a:bodyPr lIns="0" tIns="0" rIns="0" bIns="0"/>
            <a:lstStyle/>
            <a:p>
              <a:endParaRPr lang="en-US"/>
            </a:p>
          </p:txBody>
        </p:sp>
        <p:sp>
          <p:nvSpPr>
            <p:cNvPr id="235544" name="Rectangle 24"/>
            <p:cNvSpPr>
              <a:spLocks/>
            </p:cNvSpPr>
            <p:nvPr/>
          </p:nvSpPr>
          <p:spPr bwMode="auto">
            <a:xfrm>
              <a:off x="96" y="0"/>
              <a:ext cx="9" cy="344"/>
            </a:xfrm>
            <a:prstGeom prst="rect">
              <a:avLst/>
            </a:prstGeom>
            <a:solidFill>
              <a:srgbClr val="54D7FF"/>
            </a:solidFill>
            <a:ln w="9525" cap="flat">
              <a:noFill/>
              <a:miter lim="800000"/>
              <a:headEnd type="none" w="med" len="med"/>
              <a:tailEnd type="none" w="med" len="med"/>
            </a:ln>
          </p:spPr>
          <p:txBody>
            <a:bodyPr lIns="0" tIns="0" rIns="0" bIns="0"/>
            <a:lstStyle/>
            <a:p>
              <a:endParaRPr lang="en-US"/>
            </a:p>
          </p:txBody>
        </p:sp>
        <p:sp>
          <p:nvSpPr>
            <p:cNvPr id="235545" name="Rectangle 25"/>
            <p:cNvSpPr>
              <a:spLocks/>
            </p:cNvSpPr>
            <p:nvPr/>
          </p:nvSpPr>
          <p:spPr bwMode="auto">
            <a:xfrm>
              <a:off x="105" y="0"/>
              <a:ext cx="8" cy="344"/>
            </a:xfrm>
            <a:prstGeom prst="rect">
              <a:avLst/>
            </a:prstGeom>
            <a:solidFill>
              <a:srgbClr val="5AD9FF"/>
            </a:solidFill>
            <a:ln w="9525" cap="flat">
              <a:noFill/>
              <a:miter lim="800000"/>
              <a:headEnd type="none" w="med" len="med"/>
              <a:tailEnd type="none" w="med" len="med"/>
            </a:ln>
          </p:spPr>
          <p:txBody>
            <a:bodyPr lIns="0" tIns="0" rIns="0" bIns="0"/>
            <a:lstStyle/>
            <a:p>
              <a:endParaRPr lang="en-US"/>
            </a:p>
          </p:txBody>
        </p:sp>
        <p:sp>
          <p:nvSpPr>
            <p:cNvPr id="235546" name="Rectangle 26"/>
            <p:cNvSpPr>
              <a:spLocks/>
            </p:cNvSpPr>
            <p:nvPr/>
          </p:nvSpPr>
          <p:spPr bwMode="auto">
            <a:xfrm>
              <a:off x="113" y="0"/>
              <a:ext cx="9" cy="344"/>
            </a:xfrm>
            <a:prstGeom prst="rect">
              <a:avLst/>
            </a:prstGeom>
            <a:solidFill>
              <a:srgbClr val="60DAFF"/>
            </a:solidFill>
            <a:ln w="9525" cap="flat">
              <a:noFill/>
              <a:miter lim="800000"/>
              <a:headEnd type="none" w="med" len="med"/>
              <a:tailEnd type="none" w="med" len="med"/>
            </a:ln>
          </p:spPr>
          <p:txBody>
            <a:bodyPr lIns="0" tIns="0" rIns="0" bIns="0"/>
            <a:lstStyle/>
            <a:p>
              <a:endParaRPr lang="en-US"/>
            </a:p>
          </p:txBody>
        </p:sp>
        <p:sp>
          <p:nvSpPr>
            <p:cNvPr id="235547" name="Rectangle 27"/>
            <p:cNvSpPr>
              <a:spLocks/>
            </p:cNvSpPr>
            <p:nvPr/>
          </p:nvSpPr>
          <p:spPr bwMode="auto">
            <a:xfrm>
              <a:off x="122" y="0"/>
              <a:ext cx="9" cy="344"/>
            </a:xfrm>
            <a:prstGeom prst="rect">
              <a:avLst/>
            </a:prstGeom>
            <a:solidFill>
              <a:srgbClr val="65DCFF"/>
            </a:solidFill>
            <a:ln w="9525" cap="flat">
              <a:noFill/>
              <a:miter lim="800000"/>
              <a:headEnd type="none" w="med" len="med"/>
              <a:tailEnd type="none" w="med" len="med"/>
            </a:ln>
          </p:spPr>
          <p:txBody>
            <a:bodyPr lIns="0" tIns="0" rIns="0" bIns="0"/>
            <a:lstStyle/>
            <a:p>
              <a:endParaRPr lang="en-US"/>
            </a:p>
          </p:txBody>
        </p:sp>
        <p:sp>
          <p:nvSpPr>
            <p:cNvPr id="235548" name="Rectangle 28"/>
            <p:cNvSpPr>
              <a:spLocks/>
            </p:cNvSpPr>
            <p:nvPr/>
          </p:nvSpPr>
          <p:spPr bwMode="auto">
            <a:xfrm>
              <a:off x="131" y="0"/>
              <a:ext cx="9" cy="344"/>
            </a:xfrm>
            <a:prstGeom prst="rect">
              <a:avLst/>
            </a:prstGeom>
            <a:solidFill>
              <a:srgbClr val="6ADEFF"/>
            </a:solidFill>
            <a:ln w="9525" cap="flat">
              <a:noFill/>
              <a:miter lim="800000"/>
              <a:headEnd type="none" w="med" len="med"/>
              <a:tailEnd type="none" w="med" len="med"/>
            </a:ln>
          </p:spPr>
          <p:txBody>
            <a:bodyPr lIns="0" tIns="0" rIns="0" bIns="0"/>
            <a:lstStyle/>
            <a:p>
              <a:endParaRPr lang="en-US"/>
            </a:p>
          </p:txBody>
        </p:sp>
        <p:sp>
          <p:nvSpPr>
            <p:cNvPr id="235549" name="Rectangle 29"/>
            <p:cNvSpPr>
              <a:spLocks/>
            </p:cNvSpPr>
            <p:nvPr/>
          </p:nvSpPr>
          <p:spPr bwMode="auto">
            <a:xfrm>
              <a:off x="140" y="0"/>
              <a:ext cx="9" cy="344"/>
            </a:xfrm>
            <a:prstGeom prst="rect">
              <a:avLst/>
            </a:prstGeom>
            <a:solidFill>
              <a:srgbClr val="6FDFFF"/>
            </a:solidFill>
            <a:ln w="9525" cap="flat">
              <a:noFill/>
              <a:miter lim="800000"/>
              <a:headEnd type="none" w="med" len="med"/>
              <a:tailEnd type="none" w="med" len="med"/>
            </a:ln>
          </p:spPr>
          <p:txBody>
            <a:bodyPr lIns="0" tIns="0" rIns="0" bIns="0"/>
            <a:lstStyle/>
            <a:p>
              <a:endParaRPr lang="en-US"/>
            </a:p>
          </p:txBody>
        </p:sp>
        <p:sp>
          <p:nvSpPr>
            <p:cNvPr id="235550" name="Rectangle 30"/>
            <p:cNvSpPr>
              <a:spLocks/>
            </p:cNvSpPr>
            <p:nvPr/>
          </p:nvSpPr>
          <p:spPr bwMode="auto">
            <a:xfrm>
              <a:off x="149" y="0"/>
              <a:ext cx="9" cy="344"/>
            </a:xfrm>
            <a:prstGeom prst="rect">
              <a:avLst/>
            </a:prstGeom>
            <a:solidFill>
              <a:srgbClr val="73E1FF"/>
            </a:solidFill>
            <a:ln w="9525" cap="flat">
              <a:noFill/>
              <a:miter lim="800000"/>
              <a:headEnd type="none" w="med" len="med"/>
              <a:tailEnd type="none" w="med" len="med"/>
            </a:ln>
          </p:spPr>
          <p:txBody>
            <a:bodyPr lIns="0" tIns="0" rIns="0" bIns="0"/>
            <a:lstStyle/>
            <a:p>
              <a:endParaRPr lang="en-US"/>
            </a:p>
          </p:txBody>
        </p:sp>
        <p:sp>
          <p:nvSpPr>
            <p:cNvPr id="235551" name="Rectangle 31"/>
            <p:cNvSpPr>
              <a:spLocks/>
            </p:cNvSpPr>
            <p:nvPr/>
          </p:nvSpPr>
          <p:spPr bwMode="auto">
            <a:xfrm>
              <a:off x="158" y="0"/>
              <a:ext cx="9" cy="344"/>
            </a:xfrm>
            <a:prstGeom prst="rect">
              <a:avLst/>
            </a:prstGeom>
            <a:solidFill>
              <a:srgbClr val="77E2FF"/>
            </a:solidFill>
            <a:ln w="9525" cap="flat">
              <a:noFill/>
              <a:miter lim="800000"/>
              <a:headEnd type="none" w="med" len="med"/>
              <a:tailEnd type="none" w="med" len="med"/>
            </a:ln>
          </p:spPr>
          <p:txBody>
            <a:bodyPr lIns="0" tIns="0" rIns="0" bIns="0"/>
            <a:lstStyle/>
            <a:p>
              <a:endParaRPr lang="en-US"/>
            </a:p>
          </p:txBody>
        </p:sp>
        <p:sp>
          <p:nvSpPr>
            <p:cNvPr id="235552" name="Rectangle 32"/>
            <p:cNvSpPr>
              <a:spLocks/>
            </p:cNvSpPr>
            <p:nvPr/>
          </p:nvSpPr>
          <p:spPr bwMode="auto">
            <a:xfrm>
              <a:off x="167" y="0"/>
              <a:ext cx="8" cy="344"/>
            </a:xfrm>
            <a:prstGeom prst="rect">
              <a:avLst/>
            </a:prstGeom>
            <a:solidFill>
              <a:srgbClr val="7AE3FF"/>
            </a:solidFill>
            <a:ln w="9525" cap="flat">
              <a:noFill/>
              <a:miter lim="800000"/>
              <a:headEnd type="none" w="med" len="med"/>
              <a:tailEnd type="none" w="med" len="med"/>
            </a:ln>
          </p:spPr>
          <p:txBody>
            <a:bodyPr lIns="0" tIns="0" rIns="0" bIns="0"/>
            <a:lstStyle/>
            <a:p>
              <a:endParaRPr lang="en-US"/>
            </a:p>
          </p:txBody>
        </p:sp>
        <p:sp>
          <p:nvSpPr>
            <p:cNvPr id="235553" name="Rectangle 33"/>
            <p:cNvSpPr>
              <a:spLocks/>
            </p:cNvSpPr>
            <p:nvPr/>
          </p:nvSpPr>
          <p:spPr bwMode="auto">
            <a:xfrm>
              <a:off x="175" y="0"/>
              <a:ext cx="9" cy="344"/>
            </a:xfrm>
            <a:prstGeom prst="rect">
              <a:avLst/>
            </a:prstGeom>
            <a:solidFill>
              <a:srgbClr val="7CE4FF"/>
            </a:solidFill>
            <a:ln w="9525" cap="flat">
              <a:noFill/>
              <a:miter lim="800000"/>
              <a:headEnd type="none" w="med" len="med"/>
              <a:tailEnd type="none" w="med" len="med"/>
            </a:ln>
          </p:spPr>
          <p:txBody>
            <a:bodyPr lIns="0" tIns="0" rIns="0" bIns="0"/>
            <a:lstStyle/>
            <a:p>
              <a:endParaRPr lang="en-US"/>
            </a:p>
          </p:txBody>
        </p:sp>
        <p:sp>
          <p:nvSpPr>
            <p:cNvPr id="235554" name="Rectangle 34"/>
            <p:cNvSpPr>
              <a:spLocks/>
            </p:cNvSpPr>
            <p:nvPr/>
          </p:nvSpPr>
          <p:spPr bwMode="auto">
            <a:xfrm>
              <a:off x="184" y="0"/>
              <a:ext cx="9" cy="344"/>
            </a:xfrm>
            <a:prstGeom prst="rect">
              <a:avLst/>
            </a:prstGeom>
            <a:solidFill>
              <a:srgbClr val="7EE5FF"/>
            </a:solidFill>
            <a:ln w="9525" cap="flat">
              <a:noFill/>
              <a:miter lim="800000"/>
              <a:headEnd type="none" w="med" len="med"/>
              <a:tailEnd type="none" w="med" len="med"/>
            </a:ln>
          </p:spPr>
          <p:txBody>
            <a:bodyPr lIns="0" tIns="0" rIns="0" bIns="0"/>
            <a:lstStyle/>
            <a:p>
              <a:endParaRPr lang="en-US"/>
            </a:p>
          </p:txBody>
        </p:sp>
        <p:sp>
          <p:nvSpPr>
            <p:cNvPr id="235555" name="Rectangle 35"/>
            <p:cNvSpPr>
              <a:spLocks/>
            </p:cNvSpPr>
            <p:nvPr/>
          </p:nvSpPr>
          <p:spPr bwMode="auto">
            <a:xfrm>
              <a:off x="193" y="0"/>
              <a:ext cx="9" cy="344"/>
            </a:xfrm>
            <a:prstGeom prst="rect">
              <a:avLst/>
            </a:prstGeom>
            <a:solidFill>
              <a:srgbClr val="80E5FF"/>
            </a:solidFill>
            <a:ln w="9525" cap="flat">
              <a:noFill/>
              <a:miter lim="800000"/>
              <a:headEnd type="none" w="med" len="med"/>
              <a:tailEnd type="none" w="med" len="med"/>
            </a:ln>
          </p:spPr>
          <p:txBody>
            <a:bodyPr lIns="0" tIns="0" rIns="0" bIns="0"/>
            <a:lstStyle/>
            <a:p>
              <a:endParaRPr lang="en-US"/>
            </a:p>
          </p:txBody>
        </p:sp>
        <p:sp>
          <p:nvSpPr>
            <p:cNvPr id="235556" name="Rectangle 36"/>
            <p:cNvSpPr>
              <a:spLocks/>
            </p:cNvSpPr>
            <p:nvPr/>
          </p:nvSpPr>
          <p:spPr bwMode="auto">
            <a:xfrm>
              <a:off x="202" y="0"/>
              <a:ext cx="9" cy="344"/>
            </a:xfrm>
            <a:prstGeom prst="rect">
              <a:avLst/>
            </a:prstGeom>
            <a:solidFill>
              <a:srgbClr val="81E6FF"/>
            </a:solidFill>
            <a:ln w="9525" cap="flat">
              <a:noFill/>
              <a:miter lim="800000"/>
              <a:headEnd type="none" w="med" len="med"/>
              <a:tailEnd type="none" w="med" len="med"/>
            </a:ln>
          </p:spPr>
          <p:txBody>
            <a:bodyPr lIns="0" tIns="0" rIns="0" bIns="0"/>
            <a:lstStyle/>
            <a:p>
              <a:endParaRPr lang="en-US"/>
            </a:p>
          </p:txBody>
        </p:sp>
        <p:sp>
          <p:nvSpPr>
            <p:cNvPr id="235557" name="Rectangle 37"/>
            <p:cNvSpPr>
              <a:spLocks/>
            </p:cNvSpPr>
            <p:nvPr/>
          </p:nvSpPr>
          <p:spPr bwMode="auto">
            <a:xfrm>
              <a:off x="211" y="0"/>
              <a:ext cx="9" cy="344"/>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558" name="Rectangle 38"/>
            <p:cNvSpPr>
              <a:spLocks/>
            </p:cNvSpPr>
            <p:nvPr/>
          </p:nvSpPr>
          <p:spPr bwMode="auto">
            <a:xfrm>
              <a:off x="220" y="0"/>
              <a:ext cx="9" cy="344"/>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559" name="Rectangle 39"/>
            <p:cNvSpPr>
              <a:spLocks/>
            </p:cNvSpPr>
            <p:nvPr/>
          </p:nvSpPr>
          <p:spPr bwMode="auto">
            <a:xfrm>
              <a:off x="229" y="0"/>
              <a:ext cx="8" cy="344"/>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560" name="Rectangle 40"/>
            <p:cNvSpPr>
              <a:spLocks/>
            </p:cNvSpPr>
            <p:nvPr/>
          </p:nvSpPr>
          <p:spPr bwMode="auto">
            <a:xfrm>
              <a:off x="237" y="0"/>
              <a:ext cx="9" cy="344"/>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561" name="Rectangle 41"/>
            <p:cNvSpPr>
              <a:spLocks/>
            </p:cNvSpPr>
            <p:nvPr/>
          </p:nvSpPr>
          <p:spPr bwMode="auto">
            <a:xfrm>
              <a:off x="246" y="0"/>
              <a:ext cx="9" cy="344"/>
            </a:xfrm>
            <a:prstGeom prst="rect">
              <a:avLst/>
            </a:prstGeom>
            <a:solidFill>
              <a:srgbClr val="81E6FF"/>
            </a:solidFill>
            <a:ln w="9525" cap="flat">
              <a:noFill/>
              <a:miter lim="800000"/>
              <a:headEnd type="none" w="med" len="med"/>
              <a:tailEnd type="none" w="med" len="med"/>
            </a:ln>
          </p:spPr>
          <p:txBody>
            <a:bodyPr lIns="0" tIns="0" rIns="0" bIns="0"/>
            <a:lstStyle/>
            <a:p>
              <a:endParaRPr lang="en-US"/>
            </a:p>
          </p:txBody>
        </p:sp>
        <p:sp>
          <p:nvSpPr>
            <p:cNvPr id="235562" name="Rectangle 42"/>
            <p:cNvSpPr>
              <a:spLocks/>
            </p:cNvSpPr>
            <p:nvPr/>
          </p:nvSpPr>
          <p:spPr bwMode="auto">
            <a:xfrm>
              <a:off x="255" y="0"/>
              <a:ext cx="9" cy="344"/>
            </a:xfrm>
            <a:prstGeom prst="rect">
              <a:avLst/>
            </a:prstGeom>
            <a:solidFill>
              <a:srgbClr val="80E5FF"/>
            </a:solidFill>
            <a:ln w="9525" cap="flat">
              <a:noFill/>
              <a:miter lim="800000"/>
              <a:headEnd type="none" w="med" len="med"/>
              <a:tailEnd type="none" w="med" len="med"/>
            </a:ln>
          </p:spPr>
          <p:txBody>
            <a:bodyPr lIns="0" tIns="0" rIns="0" bIns="0"/>
            <a:lstStyle/>
            <a:p>
              <a:endParaRPr lang="en-US"/>
            </a:p>
          </p:txBody>
        </p:sp>
        <p:sp>
          <p:nvSpPr>
            <p:cNvPr id="235563" name="Rectangle 43"/>
            <p:cNvSpPr>
              <a:spLocks/>
            </p:cNvSpPr>
            <p:nvPr/>
          </p:nvSpPr>
          <p:spPr bwMode="auto">
            <a:xfrm>
              <a:off x="264" y="0"/>
              <a:ext cx="9" cy="344"/>
            </a:xfrm>
            <a:prstGeom prst="rect">
              <a:avLst/>
            </a:prstGeom>
            <a:solidFill>
              <a:srgbClr val="7EE5FF"/>
            </a:solidFill>
            <a:ln w="9525" cap="flat">
              <a:noFill/>
              <a:miter lim="800000"/>
              <a:headEnd type="none" w="med" len="med"/>
              <a:tailEnd type="none" w="med" len="med"/>
            </a:ln>
          </p:spPr>
          <p:txBody>
            <a:bodyPr lIns="0" tIns="0" rIns="0" bIns="0"/>
            <a:lstStyle/>
            <a:p>
              <a:endParaRPr lang="en-US"/>
            </a:p>
          </p:txBody>
        </p:sp>
        <p:sp>
          <p:nvSpPr>
            <p:cNvPr id="235564" name="Rectangle 44"/>
            <p:cNvSpPr>
              <a:spLocks/>
            </p:cNvSpPr>
            <p:nvPr/>
          </p:nvSpPr>
          <p:spPr bwMode="auto">
            <a:xfrm>
              <a:off x="273" y="0"/>
              <a:ext cx="9" cy="344"/>
            </a:xfrm>
            <a:prstGeom prst="rect">
              <a:avLst/>
            </a:prstGeom>
            <a:solidFill>
              <a:srgbClr val="7CE4FF"/>
            </a:solidFill>
            <a:ln w="9525" cap="flat">
              <a:noFill/>
              <a:miter lim="800000"/>
              <a:headEnd type="none" w="med" len="med"/>
              <a:tailEnd type="none" w="med" len="med"/>
            </a:ln>
          </p:spPr>
          <p:txBody>
            <a:bodyPr lIns="0" tIns="0" rIns="0" bIns="0"/>
            <a:lstStyle/>
            <a:p>
              <a:endParaRPr lang="en-US"/>
            </a:p>
          </p:txBody>
        </p:sp>
        <p:sp>
          <p:nvSpPr>
            <p:cNvPr id="235565" name="Rectangle 45"/>
            <p:cNvSpPr>
              <a:spLocks/>
            </p:cNvSpPr>
            <p:nvPr/>
          </p:nvSpPr>
          <p:spPr bwMode="auto">
            <a:xfrm>
              <a:off x="282" y="0"/>
              <a:ext cx="9" cy="344"/>
            </a:xfrm>
            <a:prstGeom prst="rect">
              <a:avLst/>
            </a:prstGeom>
            <a:solidFill>
              <a:srgbClr val="7AE3FF"/>
            </a:solidFill>
            <a:ln w="9525" cap="flat">
              <a:noFill/>
              <a:miter lim="800000"/>
              <a:headEnd type="none" w="med" len="med"/>
              <a:tailEnd type="none" w="med" len="med"/>
            </a:ln>
          </p:spPr>
          <p:txBody>
            <a:bodyPr lIns="0" tIns="0" rIns="0" bIns="0"/>
            <a:lstStyle/>
            <a:p>
              <a:endParaRPr lang="en-US"/>
            </a:p>
          </p:txBody>
        </p:sp>
        <p:sp>
          <p:nvSpPr>
            <p:cNvPr id="235566" name="Rectangle 46"/>
            <p:cNvSpPr>
              <a:spLocks/>
            </p:cNvSpPr>
            <p:nvPr/>
          </p:nvSpPr>
          <p:spPr bwMode="auto">
            <a:xfrm>
              <a:off x="291" y="0"/>
              <a:ext cx="8" cy="344"/>
            </a:xfrm>
            <a:prstGeom prst="rect">
              <a:avLst/>
            </a:prstGeom>
            <a:solidFill>
              <a:srgbClr val="77E2FF"/>
            </a:solidFill>
            <a:ln w="9525" cap="flat">
              <a:noFill/>
              <a:miter lim="800000"/>
              <a:headEnd type="none" w="med" len="med"/>
              <a:tailEnd type="none" w="med" len="med"/>
            </a:ln>
          </p:spPr>
          <p:txBody>
            <a:bodyPr lIns="0" tIns="0" rIns="0" bIns="0"/>
            <a:lstStyle/>
            <a:p>
              <a:endParaRPr lang="en-US"/>
            </a:p>
          </p:txBody>
        </p:sp>
        <p:sp>
          <p:nvSpPr>
            <p:cNvPr id="235567" name="Rectangle 47"/>
            <p:cNvSpPr>
              <a:spLocks/>
            </p:cNvSpPr>
            <p:nvPr/>
          </p:nvSpPr>
          <p:spPr bwMode="auto">
            <a:xfrm>
              <a:off x="299" y="0"/>
              <a:ext cx="9" cy="344"/>
            </a:xfrm>
            <a:prstGeom prst="rect">
              <a:avLst/>
            </a:prstGeom>
            <a:solidFill>
              <a:srgbClr val="73E1FF"/>
            </a:solidFill>
            <a:ln w="9525" cap="flat">
              <a:noFill/>
              <a:miter lim="800000"/>
              <a:headEnd type="none" w="med" len="med"/>
              <a:tailEnd type="none" w="med" len="med"/>
            </a:ln>
          </p:spPr>
          <p:txBody>
            <a:bodyPr lIns="0" tIns="0" rIns="0" bIns="0"/>
            <a:lstStyle/>
            <a:p>
              <a:endParaRPr lang="en-US"/>
            </a:p>
          </p:txBody>
        </p:sp>
        <p:sp>
          <p:nvSpPr>
            <p:cNvPr id="235568" name="Rectangle 48"/>
            <p:cNvSpPr>
              <a:spLocks/>
            </p:cNvSpPr>
            <p:nvPr/>
          </p:nvSpPr>
          <p:spPr bwMode="auto">
            <a:xfrm>
              <a:off x="308" y="0"/>
              <a:ext cx="9" cy="344"/>
            </a:xfrm>
            <a:prstGeom prst="rect">
              <a:avLst/>
            </a:prstGeom>
            <a:solidFill>
              <a:srgbClr val="6FDFFF"/>
            </a:solidFill>
            <a:ln w="9525" cap="flat">
              <a:noFill/>
              <a:miter lim="800000"/>
              <a:headEnd type="none" w="med" len="med"/>
              <a:tailEnd type="none" w="med" len="med"/>
            </a:ln>
          </p:spPr>
          <p:txBody>
            <a:bodyPr lIns="0" tIns="0" rIns="0" bIns="0"/>
            <a:lstStyle/>
            <a:p>
              <a:endParaRPr lang="en-US"/>
            </a:p>
          </p:txBody>
        </p:sp>
        <p:sp>
          <p:nvSpPr>
            <p:cNvPr id="235569" name="Rectangle 49"/>
            <p:cNvSpPr>
              <a:spLocks/>
            </p:cNvSpPr>
            <p:nvPr/>
          </p:nvSpPr>
          <p:spPr bwMode="auto">
            <a:xfrm>
              <a:off x="317" y="0"/>
              <a:ext cx="9" cy="344"/>
            </a:xfrm>
            <a:prstGeom prst="rect">
              <a:avLst/>
            </a:prstGeom>
            <a:solidFill>
              <a:srgbClr val="6ADEFF"/>
            </a:solidFill>
            <a:ln w="9525" cap="flat">
              <a:noFill/>
              <a:miter lim="800000"/>
              <a:headEnd type="none" w="med" len="med"/>
              <a:tailEnd type="none" w="med" len="med"/>
            </a:ln>
          </p:spPr>
          <p:txBody>
            <a:bodyPr lIns="0" tIns="0" rIns="0" bIns="0"/>
            <a:lstStyle/>
            <a:p>
              <a:endParaRPr lang="en-US"/>
            </a:p>
          </p:txBody>
        </p:sp>
        <p:sp>
          <p:nvSpPr>
            <p:cNvPr id="235570" name="Rectangle 50"/>
            <p:cNvSpPr>
              <a:spLocks/>
            </p:cNvSpPr>
            <p:nvPr/>
          </p:nvSpPr>
          <p:spPr bwMode="auto">
            <a:xfrm>
              <a:off x="326" y="0"/>
              <a:ext cx="9" cy="344"/>
            </a:xfrm>
            <a:prstGeom prst="rect">
              <a:avLst/>
            </a:prstGeom>
            <a:solidFill>
              <a:srgbClr val="65DCFF"/>
            </a:solidFill>
            <a:ln w="9525" cap="flat">
              <a:noFill/>
              <a:miter lim="800000"/>
              <a:headEnd type="none" w="med" len="med"/>
              <a:tailEnd type="none" w="med" len="med"/>
            </a:ln>
          </p:spPr>
          <p:txBody>
            <a:bodyPr lIns="0" tIns="0" rIns="0" bIns="0"/>
            <a:lstStyle/>
            <a:p>
              <a:endParaRPr lang="en-US"/>
            </a:p>
          </p:txBody>
        </p:sp>
        <p:sp>
          <p:nvSpPr>
            <p:cNvPr id="235571" name="Rectangle 51"/>
            <p:cNvSpPr>
              <a:spLocks/>
            </p:cNvSpPr>
            <p:nvPr/>
          </p:nvSpPr>
          <p:spPr bwMode="auto">
            <a:xfrm>
              <a:off x="335" y="0"/>
              <a:ext cx="9" cy="344"/>
            </a:xfrm>
            <a:prstGeom prst="rect">
              <a:avLst/>
            </a:prstGeom>
            <a:solidFill>
              <a:srgbClr val="60DAFF"/>
            </a:solidFill>
            <a:ln w="9525" cap="flat">
              <a:noFill/>
              <a:miter lim="800000"/>
              <a:headEnd type="none" w="med" len="med"/>
              <a:tailEnd type="none" w="med" len="med"/>
            </a:ln>
          </p:spPr>
          <p:txBody>
            <a:bodyPr lIns="0" tIns="0" rIns="0" bIns="0"/>
            <a:lstStyle/>
            <a:p>
              <a:endParaRPr lang="en-US"/>
            </a:p>
          </p:txBody>
        </p:sp>
        <p:sp>
          <p:nvSpPr>
            <p:cNvPr id="235572" name="Rectangle 52"/>
            <p:cNvSpPr>
              <a:spLocks/>
            </p:cNvSpPr>
            <p:nvPr/>
          </p:nvSpPr>
          <p:spPr bwMode="auto">
            <a:xfrm>
              <a:off x="344" y="0"/>
              <a:ext cx="9" cy="344"/>
            </a:xfrm>
            <a:prstGeom prst="rect">
              <a:avLst/>
            </a:prstGeom>
            <a:solidFill>
              <a:srgbClr val="5AD9FF"/>
            </a:solidFill>
            <a:ln w="9525" cap="flat">
              <a:noFill/>
              <a:miter lim="800000"/>
              <a:headEnd type="none" w="med" len="med"/>
              <a:tailEnd type="none" w="med" len="med"/>
            </a:ln>
          </p:spPr>
          <p:txBody>
            <a:bodyPr lIns="0" tIns="0" rIns="0" bIns="0"/>
            <a:lstStyle/>
            <a:p>
              <a:endParaRPr lang="en-US"/>
            </a:p>
          </p:txBody>
        </p:sp>
        <p:sp>
          <p:nvSpPr>
            <p:cNvPr id="235573" name="Rectangle 53"/>
            <p:cNvSpPr>
              <a:spLocks/>
            </p:cNvSpPr>
            <p:nvPr/>
          </p:nvSpPr>
          <p:spPr bwMode="auto">
            <a:xfrm>
              <a:off x="353" y="0"/>
              <a:ext cx="8" cy="344"/>
            </a:xfrm>
            <a:prstGeom prst="rect">
              <a:avLst/>
            </a:prstGeom>
            <a:solidFill>
              <a:srgbClr val="54D7FF"/>
            </a:solidFill>
            <a:ln w="9525" cap="flat">
              <a:noFill/>
              <a:miter lim="800000"/>
              <a:headEnd type="none" w="med" len="med"/>
              <a:tailEnd type="none" w="med" len="med"/>
            </a:ln>
          </p:spPr>
          <p:txBody>
            <a:bodyPr lIns="0" tIns="0" rIns="0" bIns="0"/>
            <a:lstStyle/>
            <a:p>
              <a:endParaRPr lang="en-US"/>
            </a:p>
          </p:txBody>
        </p:sp>
        <p:sp>
          <p:nvSpPr>
            <p:cNvPr id="235574" name="Rectangle 54"/>
            <p:cNvSpPr>
              <a:spLocks/>
            </p:cNvSpPr>
            <p:nvPr/>
          </p:nvSpPr>
          <p:spPr bwMode="auto">
            <a:xfrm>
              <a:off x="361" y="0"/>
              <a:ext cx="9" cy="344"/>
            </a:xfrm>
            <a:prstGeom prst="rect">
              <a:avLst/>
            </a:prstGeom>
            <a:solidFill>
              <a:srgbClr val="4DD5FF"/>
            </a:solidFill>
            <a:ln w="9525" cap="flat">
              <a:noFill/>
              <a:miter lim="800000"/>
              <a:headEnd type="none" w="med" len="med"/>
              <a:tailEnd type="none" w="med" len="med"/>
            </a:ln>
          </p:spPr>
          <p:txBody>
            <a:bodyPr lIns="0" tIns="0" rIns="0" bIns="0"/>
            <a:lstStyle/>
            <a:p>
              <a:endParaRPr lang="en-US"/>
            </a:p>
          </p:txBody>
        </p:sp>
        <p:sp>
          <p:nvSpPr>
            <p:cNvPr id="235575" name="Rectangle 55"/>
            <p:cNvSpPr>
              <a:spLocks/>
            </p:cNvSpPr>
            <p:nvPr/>
          </p:nvSpPr>
          <p:spPr bwMode="auto">
            <a:xfrm>
              <a:off x="370" y="0"/>
              <a:ext cx="9" cy="344"/>
            </a:xfrm>
            <a:prstGeom prst="rect">
              <a:avLst/>
            </a:prstGeom>
            <a:solidFill>
              <a:srgbClr val="46D4FF"/>
            </a:solidFill>
            <a:ln w="9525" cap="flat">
              <a:noFill/>
              <a:miter lim="800000"/>
              <a:headEnd type="none" w="med" len="med"/>
              <a:tailEnd type="none" w="med" len="med"/>
            </a:ln>
          </p:spPr>
          <p:txBody>
            <a:bodyPr lIns="0" tIns="0" rIns="0" bIns="0"/>
            <a:lstStyle/>
            <a:p>
              <a:endParaRPr lang="en-US"/>
            </a:p>
          </p:txBody>
        </p:sp>
        <p:sp>
          <p:nvSpPr>
            <p:cNvPr id="235576" name="Rectangle 56"/>
            <p:cNvSpPr>
              <a:spLocks/>
            </p:cNvSpPr>
            <p:nvPr/>
          </p:nvSpPr>
          <p:spPr bwMode="auto">
            <a:xfrm>
              <a:off x="379" y="0"/>
              <a:ext cx="9" cy="344"/>
            </a:xfrm>
            <a:prstGeom prst="rect">
              <a:avLst/>
            </a:prstGeom>
            <a:solidFill>
              <a:srgbClr val="3FD2FF"/>
            </a:solidFill>
            <a:ln w="9525" cap="flat">
              <a:noFill/>
              <a:miter lim="800000"/>
              <a:headEnd type="none" w="med" len="med"/>
              <a:tailEnd type="none" w="med" len="med"/>
            </a:ln>
          </p:spPr>
          <p:txBody>
            <a:bodyPr lIns="0" tIns="0" rIns="0" bIns="0"/>
            <a:lstStyle/>
            <a:p>
              <a:endParaRPr lang="en-US"/>
            </a:p>
          </p:txBody>
        </p:sp>
        <p:sp>
          <p:nvSpPr>
            <p:cNvPr id="235577" name="Rectangle 57"/>
            <p:cNvSpPr>
              <a:spLocks/>
            </p:cNvSpPr>
            <p:nvPr/>
          </p:nvSpPr>
          <p:spPr bwMode="auto">
            <a:xfrm>
              <a:off x="388" y="0"/>
              <a:ext cx="9" cy="344"/>
            </a:xfrm>
            <a:prstGeom prst="rect">
              <a:avLst/>
            </a:prstGeom>
            <a:solidFill>
              <a:srgbClr val="38D1FF"/>
            </a:solidFill>
            <a:ln w="9525" cap="flat">
              <a:noFill/>
              <a:miter lim="800000"/>
              <a:headEnd type="none" w="med" len="med"/>
              <a:tailEnd type="none" w="med" len="med"/>
            </a:ln>
          </p:spPr>
          <p:txBody>
            <a:bodyPr lIns="0" tIns="0" rIns="0" bIns="0"/>
            <a:lstStyle/>
            <a:p>
              <a:endParaRPr lang="en-US"/>
            </a:p>
          </p:txBody>
        </p:sp>
        <p:sp>
          <p:nvSpPr>
            <p:cNvPr id="235578" name="Rectangle 58"/>
            <p:cNvSpPr>
              <a:spLocks/>
            </p:cNvSpPr>
            <p:nvPr/>
          </p:nvSpPr>
          <p:spPr bwMode="auto">
            <a:xfrm>
              <a:off x="397" y="0"/>
              <a:ext cx="9" cy="344"/>
            </a:xfrm>
            <a:prstGeom prst="rect">
              <a:avLst/>
            </a:prstGeom>
            <a:solidFill>
              <a:srgbClr val="31CFFF"/>
            </a:solidFill>
            <a:ln w="9525" cap="flat">
              <a:noFill/>
              <a:miter lim="800000"/>
              <a:headEnd type="none" w="med" len="med"/>
              <a:tailEnd type="none" w="med" len="med"/>
            </a:ln>
          </p:spPr>
          <p:txBody>
            <a:bodyPr lIns="0" tIns="0" rIns="0" bIns="0"/>
            <a:lstStyle/>
            <a:p>
              <a:endParaRPr lang="en-US"/>
            </a:p>
          </p:txBody>
        </p:sp>
        <p:sp>
          <p:nvSpPr>
            <p:cNvPr id="235579" name="Rectangle 59"/>
            <p:cNvSpPr>
              <a:spLocks/>
            </p:cNvSpPr>
            <p:nvPr/>
          </p:nvSpPr>
          <p:spPr bwMode="auto">
            <a:xfrm>
              <a:off x="406" y="0"/>
              <a:ext cx="9" cy="344"/>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580" name="Rectangle 60"/>
            <p:cNvSpPr>
              <a:spLocks/>
            </p:cNvSpPr>
            <p:nvPr/>
          </p:nvSpPr>
          <p:spPr bwMode="auto">
            <a:xfrm>
              <a:off x="415" y="0"/>
              <a:ext cx="8" cy="344"/>
            </a:xfrm>
            <a:prstGeom prst="rect">
              <a:avLst/>
            </a:prstGeom>
            <a:solidFill>
              <a:srgbClr val="24CEFF"/>
            </a:solidFill>
            <a:ln w="9525" cap="flat">
              <a:noFill/>
              <a:miter lim="800000"/>
              <a:headEnd type="none" w="med" len="med"/>
              <a:tailEnd type="none" w="med" len="med"/>
            </a:ln>
          </p:spPr>
          <p:txBody>
            <a:bodyPr lIns="0" tIns="0" rIns="0" bIns="0"/>
            <a:lstStyle/>
            <a:p>
              <a:endParaRPr lang="en-US"/>
            </a:p>
          </p:txBody>
        </p:sp>
        <p:sp>
          <p:nvSpPr>
            <p:cNvPr id="235581" name="Rectangle 61"/>
            <p:cNvSpPr>
              <a:spLocks/>
            </p:cNvSpPr>
            <p:nvPr/>
          </p:nvSpPr>
          <p:spPr bwMode="auto">
            <a:xfrm>
              <a:off x="423" y="0"/>
              <a:ext cx="9" cy="344"/>
            </a:xfrm>
            <a:prstGeom prst="rect">
              <a:avLst/>
            </a:prstGeom>
            <a:solidFill>
              <a:srgbClr val="1DCDFF"/>
            </a:solidFill>
            <a:ln w="9525" cap="flat">
              <a:noFill/>
              <a:miter lim="800000"/>
              <a:headEnd type="none" w="med" len="med"/>
              <a:tailEnd type="none" w="med" len="med"/>
            </a:ln>
          </p:spPr>
          <p:txBody>
            <a:bodyPr lIns="0" tIns="0" rIns="0" bIns="0"/>
            <a:lstStyle/>
            <a:p>
              <a:endParaRPr lang="en-US"/>
            </a:p>
          </p:txBody>
        </p:sp>
        <p:sp>
          <p:nvSpPr>
            <p:cNvPr id="235582" name="Rectangle 62"/>
            <p:cNvSpPr>
              <a:spLocks/>
            </p:cNvSpPr>
            <p:nvPr/>
          </p:nvSpPr>
          <p:spPr bwMode="auto">
            <a:xfrm>
              <a:off x="432" y="0"/>
              <a:ext cx="9" cy="344"/>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583" name="Rectangle 63"/>
            <p:cNvSpPr>
              <a:spLocks/>
            </p:cNvSpPr>
            <p:nvPr/>
          </p:nvSpPr>
          <p:spPr bwMode="auto">
            <a:xfrm>
              <a:off x="441" y="0"/>
              <a:ext cx="8" cy="344"/>
            </a:xfrm>
            <a:prstGeom prst="rect">
              <a:avLst/>
            </a:prstGeom>
            <a:solidFill>
              <a:srgbClr val="10CCFF"/>
            </a:solidFill>
            <a:ln w="9525" cap="flat">
              <a:noFill/>
              <a:miter lim="800000"/>
              <a:headEnd type="none" w="med" len="med"/>
              <a:tailEnd type="none" w="med" len="med"/>
            </a:ln>
          </p:spPr>
          <p:txBody>
            <a:bodyPr lIns="0" tIns="0" rIns="0" bIns="0"/>
            <a:lstStyle/>
            <a:p>
              <a:endParaRPr lang="en-US"/>
            </a:p>
          </p:txBody>
        </p:sp>
        <p:sp>
          <p:nvSpPr>
            <p:cNvPr id="235584" name="Rectangle 64"/>
            <p:cNvSpPr>
              <a:spLocks/>
            </p:cNvSpPr>
            <p:nvPr/>
          </p:nvSpPr>
          <p:spPr bwMode="auto">
            <a:xfrm>
              <a:off x="449" y="0"/>
              <a:ext cx="9" cy="344"/>
            </a:xfrm>
            <a:prstGeom prst="rect">
              <a:avLst/>
            </a:prstGeom>
            <a:solidFill>
              <a:srgbClr val="00CCFF"/>
            </a:solidFill>
            <a:ln w="9525" cap="flat">
              <a:noFill/>
              <a:miter lim="800000"/>
              <a:headEnd type="none" w="med" len="med"/>
              <a:tailEnd type="none" w="med" len="med"/>
            </a:ln>
          </p:spPr>
          <p:txBody>
            <a:bodyPr lIns="0" tIns="0" rIns="0" bIns="0"/>
            <a:lstStyle/>
            <a:p>
              <a:endParaRPr lang="en-US"/>
            </a:p>
          </p:txBody>
        </p:sp>
      </p:grpSp>
      <p:sp>
        <p:nvSpPr>
          <p:cNvPr id="235586" name="Rectangle 66"/>
          <p:cNvSpPr>
            <a:spLocks/>
          </p:cNvSpPr>
          <p:nvPr/>
        </p:nvSpPr>
        <p:spPr bwMode="auto">
          <a:xfrm>
            <a:off x="1741290" y="2102941"/>
            <a:ext cx="512341" cy="383977"/>
          </a:xfrm>
          <a:prstGeom prst="rect">
            <a:avLst/>
          </a:prstGeom>
          <a:noFill/>
          <a:ln w="11113" cap="flat">
            <a:solidFill>
              <a:srgbClr val="00CCFF"/>
            </a:solidFill>
            <a:prstDash val="solid"/>
            <a:miter lim="800000"/>
            <a:headEnd type="none" w="med" len="med"/>
            <a:tailEnd type="none" w="med" len="med"/>
          </a:ln>
        </p:spPr>
        <p:txBody>
          <a:bodyPr lIns="0" tIns="0" rIns="0" bIns="0"/>
          <a:lstStyle/>
          <a:p>
            <a:endParaRPr lang="en-US"/>
          </a:p>
        </p:txBody>
      </p:sp>
      <p:grpSp>
        <p:nvGrpSpPr>
          <p:cNvPr id="3" name="Group 118"/>
          <p:cNvGrpSpPr>
            <a:grpSpLocks/>
          </p:cNvGrpSpPr>
          <p:nvPr/>
        </p:nvGrpSpPr>
        <p:grpSpPr bwMode="auto">
          <a:xfrm>
            <a:off x="3513832" y="2102942"/>
            <a:ext cx="502295" cy="917525"/>
            <a:chOff x="0" y="0"/>
            <a:chExt cx="450" cy="822"/>
          </a:xfrm>
        </p:grpSpPr>
        <p:sp>
          <p:nvSpPr>
            <p:cNvPr id="235587" name="Rectangle 67"/>
            <p:cNvSpPr>
              <a:spLocks/>
            </p:cNvSpPr>
            <p:nvPr/>
          </p:nvSpPr>
          <p:spPr bwMode="auto">
            <a:xfrm>
              <a:off x="0" y="0"/>
              <a:ext cx="8" cy="822"/>
            </a:xfrm>
            <a:prstGeom prst="rect">
              <a:avLst/>
            </a:prstGeom>
            <a:solidFill>
              <a:srgbClr val="09CCFF"/>
            </a:solidFill>
            <a:ln w="9525" cap="flat">
              <a:noFill/>
              <a:miter lim="800000"/>
              <a:headEnd type="none" w="med" len="med"/>
              <a:tailEnd type="none" w="med" len="med"/>
            </a:ln>
          </p:spPr>
          <p:txBody>
            <a:bodyPr lIns="0" tIns="0" rIns="0" bIns="0"/>
            <a:lstStyle/>
            <a:p>
              <a:endParaRPr lang="en-US"/>
            </a:p>
          </p:txBody>
        </p:sp>
        <p:sp>
          <p:nvSpPr>
            <p:cNvPr id="235588" name="Rectangle 68"/>
            <p:cNvSpPr>
              <a:spLocks/>
            </p:cNvSpPr>
            <p:nvPr/>
          </p:nvSpPr>
          <p:spPr bwMode="auto">
            <a:xfrm>
              <a:off x="8" y="0"/>
              <a:ext cx="9" cy="822"/>
            </a:xfrm>
            <a:prstGeom prst="rect">
              <a:avLst/>
            </a:prstGeom>
            <a:solidFill>
              <a:srgbClr val="11CCFF"/>
            </a:solidFill>
            <a:ln w="9525" cap="flat">
              <a:noFill/>
              <a:miter lim="800000"/>
              <a:headEnd type="none" w="med" len="med"/>
              <a:tailEnd type="none" w="med" len="med"/>
            </a:ln>
          </p:spPr>
          <p:txBody>
            <a:bodyPr lIns="0" tIns="0" rIns="0" bIns="0"/>
            <a:lstStyle/>
            <a:p>
              <a:endParaRPr lang="en-US"/>
            </a:p>
          </p:txBody>
        </p:sp>
        <p:sp>
          <p:nvSpPr>
            <p:cNvPr id="235589" name="Rectangle 69"/>
            <p:cNvSpPr>
              <a:spLocks/>
            </p:cNvSpPr>
            <p:nvPr/>
          </p:nvSpPr>
          <p:spPr bwMode="auto">
            <a:xfrm>
              <a:off x="17" y="0"/>
              <a:ext cx="9" cy="822"/>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590" name="Rectangle 70"/>
            <p:cNvSpPr>
              <a:spLocks/>
            </p:cNvSpPr>
            <p:nvPr/>
          </p:nvSpPr>
          <p:spPr bwMode="auto">
            <a:xfrm>
              <a:off x="26" y="0"/>
              <a:ext cx="9" cy="822"/>
            </a:xfrm>
            <a:prstGeom prst="rect">
              <a:avLst/>
            </a:prstGeom>
            <a:solidFill>
              <a:srgbClr val="1ECDFF"/>
            </a:solidFill>
            <a:ln w="9525" cap="flat">
              <a:noFill/>
              <a:miter lim="800000"/>
              <a:headEnd type="none" w="med" len="med"/>
              <a:tailEnd type="none" w="med" len="med"/>
            </a:ln>
          </p:spPr>
          <p:txBody>
            <a:bodyPr lIns="0" tIns="0" rIns="0" bIns="0"/>
            <a:lstStyle/>
            <a:p>
              <a:endParaRPr lang="en-US"/>
            </a:p>
          </p:txBody>
        </p:sp>
        <p:sp>
          <p:nvSpPr>
            <p:cNvPr id="235591" name="Rectangle 71"/>
            <p:cNvSpPr>
              <a:spLocks/>
            </p:cNvSpPr>
            <p:nvPr/>
          </p:nvSpPr>
          <p:spPr bwMode="auto">
            <a:xfrm>
              <a:off x="35" y="0"/>
              <a:ext cx="9" cy="822"/>
            </a:xfrm>
            <a:prstGeom prst="rect">
              <a:avLst/>
            </a:prstGeom>
            <a:solidFill>
              <a:srgbClr val="25CEFF"/>
            </a:solidFill>
            <a:ln w="9525" cap="flat">
              <a:noFill/>
              <a:miter lim="800000"/>
              <a:headEnd type="none" w="med" len="med"/>
              <a:tailEnd type="none" w="med" len="med"/>
            </a:ln>
          </p:spPr>
          <p:txBody>
            <a:bodyPr lIns="0" tIns="0" rIns="0" bIns="0"/>
            <a:lstStyle/>
            <a:p>
              <a:endParaRPr lang="en-US"/>
            </a:p>
          </p:txBody>
        </p:sp>
        <p:sp>
          <p:nvSpPr>
            <p:cNvPr id="235592" name="Rectangle 72"/>
            <p:cNvSpPr>
              <a:spLocks/>
            </p:cNvSpPr>
            <p:nvPr/>
          </p:nvSpPr>
          <p:spPr bwMode="auto">
            <a:xfrm>
              <a:off x="44" y="0"/>
              <a:ext cx="9" cy="822"/>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593" name="Rectangle 73"/>
            <p:cNvSpPr>
              <a:spLocks/>
            </p:cNvSpPr>
            <p:nvPr/>
          </p:nvSpPr>
          <p:spPr bwMode="auto">
            <a:xfrm>
              <a:off x="53" y="0"/>
              <a:ext cx="8" cy="822"/>
            </a:xfrm>
            <a:prstGeom prst="rect">
              <a:avLst/>
            </a:prstGeom>
            <a:solidFill>
              <a:srgbClr val="32D0FF"/>
            </a:solidFill>
            <a:ln w="9525" cap="flat">
              <a:noFill/>
              <a:miter lim="800000"/>
              <a:headEnd type="none" w="med" len="med"/>
              <a:tailEnd type="none" w="med" len="med"/>
            </a:ln>
          </p:spPr>
          <p:txBody>
            <a:bodyPr lIns="0" tIns="0" rIns="0" bIns="0"/>
            <a:lstStyle/>
            <a:p>
              <a:endParaRPr lang="en-US"/>
            </a:p>
          </p:txBody>
        </p:sp>
        <p:sp>
          <p:nvSpPr>
            <p:cNvPr id="235594" name="Rectangle 74"/>
            <p:cNvSpPr>
              <a:spLocks/>
            </p:cNvSpPr>
            <p:nvPr/>
          </p:nvSpPr>
          <p:spPr bwMode="auto">
            <a:xfrm>
              <a:off x="61" y="0"/>
              <a:ext cx="9" cy="822"/>
            </a:xfrm>
            <a:prstGeom prst="rect">
              <a:avLst/>
            </a:prstGeom>
            <a:solidFill>
              <a:srgbClr val="39D1FF"/>
            </a:solidFill>
            <a:ln w="9525" cap="flat">
              <a:noFill/>
              <a:miter lim="800000"/>
              <a:headEnd type="none" w="med" len="med"/>
              <a:tailEnd type="none" w="med" len="med"/>
            </a:ln>
          </p:spPr>
          <p:txBody>
            <a:bodyPr lIns="0" tIns="0" rIns="0" bIns="0"/>
            <a:lstStyle/>
            <a:p>
              <a:endParaRPr lang="en-US"/>
            </a:p>
          </p:txBody>
        </p:sp>
        <p:sp>
          <p:nvSpPr>
            <p:cNvPr id="235595" name="Rectangle 75"/>
            <p:cNvSpPr>
              <a:spLocks/>
            </p:cNvSpPr>
            <p:nvPr/>
          </p:nvSpPr>
          <p:spPr bwMode="auto">
            <a:xfrm>
              <a:off x="70" y="0"/>
              <a:ext cx="9" cy="822"/>
            </a:xfrm>
            <a:prstGeom prst="rect">
              <a:avLst/>
            </a:prstGeom>
            <a:solidFill>
              <a:srgbClr val="40D2FF"/>
            </a:solidFill>
            <a:ln w="9525" cap="flat">
              <a:noFill/>
              <a:miter lim="800000"/>
              <a:headEnd type="none" w="med" len="med"/>
              <a:tailEnd type="none" w="med" len="med"/>
            </a:ln>
          </p:spPr>
          <p:txBody>
            <a:bodyPr lIns="0" tIns="0" rIns="0" bIns="0"/>
            <a:lstStyle/>
            <a:p>
              <a:endParaRPr lang="en-US"/>
            </a:p>
          </p:txBody>
        </p:sp>
        <p:sp>
          <p:nvSpPr>
            <p:cNvPr id="235596" name="Rectangle 76"/>
            <p:cNvSpPr>
              <a:spLocks/>
            </p:cNvSpPr>
            <p:nvPr/>
          </p:nvSpPr>
          <p:spPr bwMode="auto">
            <a:xfrm>
              <a:off x="79" y="0"/>
              <a:ext cx="9" cy="822"/>
            </a:xfrm>
            <a:prstGeom prst="rect">
              <a:avLst/>
            </a:prstGeom>
            <a:solidFill>
              <a:srgbClr val="47D4FF"/>
            </a:solidFill>
            <a:ln w="9525" cap="flat">
              <a:noFill/>
              <a:miter lim="800000"/>
              <a:headEnd type="none" w="med" len="med"/>
              <a:tailEnd type="none" w="med" len="med"/>
            </a:ln>
          </p:spPr>
          <p:txBody>
            <a:bodyPr lIns="0" tIns="0" rIns="0" bIns="0"/>
            <a:lstStyle/>
            <a:p>
              <a:endParaRPr lang="en-US"/>
            </a:p>
          </p:txBody>
        </p:sp>
        <p:sp>
          <p:nvSpPr>
            <p:cNvPr id="235597" name="Rectangle 77"/>
            <p:cNvSpPr>
              <a:spLocks/>
            </p:cNvSpPr>
            <p:nvPr/>
          </p:nvSpPr>
          <p:spPr bwMode="auto">
            <a:xfrm>
              <a:off x="88" y="0"/>
              <a:ext cx="9" cy="822"/>
            </a:xfrm>
            <a:prstGeom prst="rect">
              <a:avLst/>
            </a:prstGeom>
            <a:solidFill>
              <a:srgbClr val="4ED5FF"/>
            </a:solidFill>
            <a:ln w="9525" cap="flat">
              <a:noFill/>
              <a:miter lim="800000"/>
              <a:headEnd type="none" w="med" len="med"/>
              <a:tailEnd type="none" w="med" len="med"/>
            </a:ln>
          </p:spPr>
          <p:txBody>
            <a:bodyPr lIns="0" tIns="0" rIns="0" bIns="0"/>
            <a:lstStyle/>
            <a:p>
              <a:endParaRPr lang="en-US"/>
            </a:p>
          </p:txBody>
        </p:sp>
        <p:sp>
          <p:nvSpPr>
            <p:cNvPr id="235598" name="Rectangle 78"/>
            <p:cNvSpPr>
              <a:spLocks/>
            </p:cNvSpPr>
            <p:nvPr/>
          </p:nvSpPr>
          <p:spPr bwMode="auto">
            <a:xfrm>
              <a:off x="97" y="0"/>
              <a:ext cx="9" cy="822"/>
            </a:xfrm>
            <a:prstGeom prst="rect">
              <a:avLst/>
            </a:prstGeom>
            <a:solidFill>
              <a:srgbClr val="55D7FF"/>
            </a:solidFill>
            <a:ln w="9525" cap="flat">
              <a:noFill/>
              <a:miter lim="800000"/>
              <a:headEnd type="none" w="med" len="med"/>
              <a:tailEnd type="none" w="med" len="med"/>
            </a:ln>
          </p:spPr>
          <p:txBody>
            <a:bodyPr lIns="0" tIns="0" rIns="0" bIns="0"/>
            <a:lstStyle/>
            <a:p>
              <a:endParaRPr lang="en-US"/>
            </a:p>
          </p:txBody>
        </p:sp>
        <p:sp>
          <p:nvSpPr>
            <p:cNvPr id="235599" name="Rectangle 79"/>
            <p:cNvSpPr>
              <a:spLocks/>
            </p:cNvSpPr>
            <p:nvPr/>
          </p:nvSpPr>
          <p:spPr bwMode="auto">
            <a:xfrm>
              <a:off x="106" y="0"/>
              <a:ext cx="8" cy="822"/>
            </a:xfrm>
            <a:prstGeom prst="rect">
              <a:avLst/>
            </a:prstGeom>
            <a:solidFill>
              <a:srgbClr val="5BD9FF"/>
            </a:solidFill>
            <a:ln w="9525" cap="flat">
              <a:noFill/>
              <a:miter lim="800000"/>
              <a:headEnd type="none" w="med" len="med"/>
              <a:tailEnd type="none" w="med" len="med"/>
            </a:ln>
          </p:spPr>
          <p:txBody>
            <a:bodyPr lIns="0" tIns="0" rIns="0" bIns="0"/>
            <a:lstStyle/>
            <a:p>
              <a:endParaRPr lang="en-US"/>
            </a:p>
          </p:txBody>
        </p:sp>
        <p:sp>
          <p:nvSpPr>
            <p:cNvPr id="235600" name="Rectangle 80"/>
            <p:cNvSpPr>
              <a:spLocks/>
            </p:cNvSpPr>
            <p:nvPr/>
          </p:nvSpPr>
          <p:spPr bwMode="auto">
            <a:xfrm>
              <a:off x="114" y="0"/>
              <a:ext cx="9" cy="822"/>
            </a:xfrm>
            <a:prstGeom prst="rect">
              <a:avLst/>
            </a:prstGeom>
            <a:solidFill>
              <a:srgbClr val="61DBFF"/>
            </a:solidFill>
            <a:ln w="9525" cap="flat">
              <a:noFill/>
              <a:miter lim="800000"/>
              <a:headEnd type="none" w="med" len="med"/>
              <a:tailEnd type="none" w="med" len="med"/>
            </a:ln>
          </p:spPr>
          <p:txBody>
            <a:bodyPr lIns="0" tIns="0" rIns="0" bIns="0"/>
            <a:lstStyle/>
            <a:p>
              <a:endParaRPr lang="en-US"/>
            </a:p>
          </p:txBody>
        </p:sp>
        <p:sp>
          <p:nvSpPr>
            <p:cNvPr id="235601" name="Rectangle 81"/>
            <p:cNvSpPr>
              <a:spLocks/>
            </p:cNvSpPr>
            <p:nvPr/>
          </p:nvSpPr>
          <p:spPr bwMode="auto">
            <a:xfrm>
              <a:off x="123" y="0"/>
              <a:ext cx="9" cy="822"/>
            </a:xfrm>
            <a:prstGeom prst="rect">
              <a:avLst/>
            </a:prstGeom>
            <a:solidFill>
              <a:srgbClr val="67DCFF"/>
            </a:solidFill>
            <a:ln w="9525" cap="flat">
              <a:noFill/>
              <a:miter lim="800000"/>
              <a:headEnd type="none" w="med" len="med"/>
              <a:tailEnd type="none" w="med" len="med"/>
            </a:ln>
          </p:spPr>
          <p:txBody>
            <a:bodyPr lIns="0" tIns="0" rIns="0" bIns="0"/>
            <a:lstStyle/>
            <a:p>
              <a:endParaRPr lang="en-US"/>
            </a:p>
          </p:txBody>
        </p:sp>
        <p:sp>
          <p:nvSpPr>
            <p:cNvPr id="235602" name="Rectangle 82"/>
            <p:cNvSpPr>
              <a:spLocks/>
            </p:cNvSpPr>
            <p:nvPr/>
          </p:nvSpPr>
          <p:spPr bwMode="auto">
            <a:xfrm>
              <a:off x="132" y="0"/>
              <a:ext cx="9" cy="822"/>
            </a:xfrm>
            <a:prstGeom prst="rect">
              <a:avLst/>
            </a:prstGeom>
            <a:solidFill>
              <a:srgbClr val="6CDEFF"/>
            </a:solidFill>
            <a:ln w="9525" cap="flat">
              <a:noFill/>
              <a:miter lim="800000"/>
              <a:headEnd type="none" w="med" len="med"/>
              <a:tailEnd type="none" w="med" len="med"/>
            </a:ln>
          </p:spPr>
          <p:txBody>
            <a:bodyPr lIns="0" tIns="0" rIns="0" bIns="0"/>
            <a:lstStyle/>
            <a:p>
              <a:endParaRPr lang="en-US"/>
            </a:p>
          </p:txBody>
        </p:sp>
        <p:sp>
          <p:nvSpPr>
            <p:cNvPr id="235603" name="Rectangle 83"/>
            <p:cNvSpPr>
              <a:spLocks/>
            </p:cNvSpPr>
            <p:nvPr/>
          </p:nvSpPr>
          <p:spPr bwMode="auto">
            <a:xfrm>
              <a:off x="141" y="0"/>
              <a:ext cx="9" cy="822"/>
            </a:xfrm>
            <a:prstGeom prst="rect">
              <a:avLst/>
            </a:prstGeom>
            <a:solidFill>
              <a:srgbClr val="70E0FF"/>
            </a:solidFill>
            <a:ln w="9525" cap="flat">
              <a:noFill/>
              <a:miter lim="800000"/>
              <a:headEnd type="none" w="med" len="med"/>
              <a:tailEnd type="none" w="med" len="med"/>
            </a:ln>
          </p:spPr>
          <p:txBody>
            <a:bodyPr lIns="0" tIns="0" rIns="0" bIns="0"/>
            <a:lstStyle/>
            <a:p>
              <a:endParaRPr lang="en-US"/>
            </a:p>
          </p:txBody>
        </p:sp>
        <p:sp>
          <p:nvSpPr>
            <p:cNvPr id="235604" name="Rectangle 84"/>
            <p:cNvSpPr>
              <a:spLocks/>
            </p:cNvSpPr>
            <p:nvPr/>
          </p:nvSpPr>
          <p:spPr bwMode="auto">
            <a:xfrm>
              <a:off x="150" y="0"/>
              <a:ext cx="9" cy="822"/>
            </a:xfrm>
            <a:prstGeom prst="rect">
              <a:avLst/>
            </a:prstGeom>
            <a:solidFill>
              <a:srgbClr val="74E1FF"/>
            </a:solidFill>
            <a:ln w="9525" cap="flat">
              <a:noFill/>
              <a:miter lim="800000"/>
              <a:headEnd type="none" w="med" len="med"/>
              <a:tailEnd type="none" w="med" len="med"/>
            </a:ln>
          </p:spPr>
          <p:txBody>
            <a:bodyPr lIns="0" tIns="0" rIns="0" bIns="0"/>
            <a:lstStyle/>
            <a:p>
              <a:endParaRPr lang="en-US"/>
            </a:p>
          </p:txBody>
        </p:sp>
        <p:sp>
          <p:nvSpPr>
            <p:cNvPr id="235605" name="Rectangle 85"/>
            <p:cNvSpPr>
              <a:spLocks/>
            </p:cNvSpPr>
            <p:nvPr/>
          </p:nvSpPr>
          <p:spPr bwMode="auto">
            <a:xfrm>
              <a:off x="159" y="0"/>
              <a:ext cx="8" cy="822"/>
            </a:xfrm>
            <a:prstGeom prst="rect">
              <a:avLst/>
            </a:prstGeom>
            <a:solidFill>
              <a:srgbClr val="78E2FF"/>
            </a:solidFill>
            <a:ln w="9525" cap="flat">
              <a:noFill/>
              <a:miter lim="800000"/>
              <a:headEnd type="none" w="med" len="med"/>
              <a:tailEnd type="none" w="med" len="med"/>
            </a:ln>
          </p:spPr>
          <p:txBody>
            <a:bodyPr lIns="0" tIns="0" rIns="0" bIns="0"/>
            <a:lstStyle/>
            <a:p>
              <a:endParaRPr lang="en-US"/>
            </a:p>
          </p:txBody>
        </p:sp>
        <p:sp>
          <p:nvSpPr>
            <p:cNvPr id="235606" name="Rectangle 86"/>
            <p:cNvSpPr>
              <a:spLocks/>
            </p:cNvSpPr>
            <p:nvPr/>
          </p:nvSpPr>
          <p:spPr bwMode="auto">
            <a:xfrm>
              <a:off x="167" y="0"/>
              <a:ext cx="9" cy="822"/>
            </a:xfrm>
            <a:prstGeom prst="rect">
              <a:avLst/>
            </a:prstGeom>
            <a:solidFill>
              <a:srgbClr val="7BE3FF"/>
            </a:solidFill>
            <a:ln w="9525" cap="flat">
              <a:noFill/>
              <a:miter lim="800000"/>
              <a:headEnd type="none" w="med" len="med"/>
              <a:tailEnd type="none" w="med" len="med"/>
            </a:ln>
          </p:spPr>
          <p:txBody>
            <a:bodyPr lIns="0" tIns="0" rIns="0" bIns="0"/>
            <a:lstStyle/>
            <a:p>
              <a:endParaRPr lang="en-US"/>
            </a:p>
          </p:txBody>
        </p:sp>
        <p:sp>
          <p:nvSpPr>
            <p:cNvPr id="235607" name="Rectangle 87"/>
            <p:cNvSpPr>
              <a:spLocks/>
            </p:cNvSpPr>
            <p:nvPr/>
          </p:nvSpPr>
          <p:spPr bwMode="auto">
            <a:xfrm>
              <a:off x="176" y="0"/>
              <a:ext cx="9" cy="822"/>
            </a:xfrm>
            <a:prstGeom prst="rect">
              <a:avLst/>
            </a:prstGeom>
            <a:solidFill>
              <a:srgbClr val="7DE4FF"/>
            </a:solidFill>
            <a:ln w="9525" cap="flat">
              <a:noFill/>
              <a:miter lim="800000"/>
              <a:headEnd type="none" w="med" len="med"/>
              <a:tailEnd type="none" w="med" len="med"/>
            </a:ln>
          </p:spPr>
          <p:txBody>
            <a:bodyPr lIns="0" tIns="0" rIns="0" bIns="0"/>
            <a:lstStyle/>
            <a:p>
              <a:endParaRPr lang="en-US"/>
            </a:p>
          </p:txBody>
        </p:sp>
        <p:sp>
          <p:nvSpPr>
            <p:cNvPr id="235608" name="Rectangle 88"/>
            <p:cNvSpPr>
              <a:spLocks/>
            </p:cNvSpPr>
            <p:nvPr/>
          </p:nvSpPr>
          <p:spPr bwMode="auto">
            <a:xfrm>
              <a:off x="185" y="0"/>
              <a:ext cx="9" cy="822"/>
            </a:xfrm>
            <a:prstGeom prst="rect">
              <a:avLst/>
            </a:prstGeom>
            <a:solidFill>
              <a:srgbClr val="7FE5FF"/>
            </a:solidFill>
            <a:ln w="9525" cap="flat">
              <a:noFill/>
              <a:miter lim="800000"/>
              <a:headEnd type="none" w="med" len="med"/>
              <a:tailEnd type="none" w="med" len="med"/>
            </a:ln>
          </p:spPr>
          <p:txBody>
            <a:bodyPr lIns="0" tIns="0" rIns="0" bIns="0"/>
            <a:lstStyle/>
            <a:p>
              <a:endParaRPr lang="en-US"/>
            </a:p>
          </p:txBody>
        </p:sp>
        <p:sp>
          <p:nvSpPr>
            <p:cNvPr id="235609" name="Rectangle 89"/>
            <p:cNvSpPr>
              <a:spLocks/>
            </p:cNvSpPr>
            <p:nvPr/>
          </p:nvSpPr>
          <p:spPr bwMode="auto">
            <a:xfrm>
              <a:off x="194" y="0"/>
              <a:ext cx="9" cy="822"/>
            </a:xfrm>
            <a:prstGeom prst="rect">
              <a:avLst/>
            </a:prstGeom>
            <a:solidFill>
              <a:srgbClr val="81E5FF"/>
            </a:solidFill>
            <a:ln w="9525" cap="flat">
              <a:noFill/>
              <a:miter lim="800000"/>
              <a:headEnd type="none" w="med" len="med"/>
              <a:tailEnd type="none" w="med" len="med"/>
            </a:ln>
          </p:spPr>
          <p:txBody>
            <a:bodyPr lIns="0" tIns="0" rIns="0" bIns="0"/>
            <a:lstStyle/>
            <a:p>
              <a:endParaRPr lang="en-US"/>
            </a:p>
          </p:txBody>
        </p:sp>
        <p:sp>
          <p:nvSpPr>
            <p:cNvPr id="235610" name="Rectangle 90"/>
            <p:cNvSpPr>
              <a:spLocks/>
            </p:cNvSpPr>
            <p:nvPr/>
          </p:nvSpPr>
          <p:spPr bwMode="auto">
            <a:xfrm>
              <a:off x="203" y="0"/>
              <a:ext cx="9" cy="822"/>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611" name="Rectangle 91"/>
            <p:cNvSpPr>
              <a:spLocks/>
            </p:cNvSpPr>
            <p:nvPr/>
          </p:nvSpPr>
          <p:spPr bwMode="auto">
            <a:xfrm>
              <a:off x="212" y="0"/>
              <a:ext cx="8" cy="822"/>
            </a:xfrm>
            <a:prstGeom prst="rect">
              <a:avLst/>
            </a:prstGeom>
            <a:solidFill>
              <a:srgbClr val="83E6FF"/>
            </a:solidFill>
            <a:ln w="9525" cap="flat">
              <a:noFill/>
              <a:miter lim="800000"/>
              <a:headEnd type="none" w="med" len="med"/>
              <a:tailEnd type="none" w="med" len="med"/>
            </a:ln>
          </p:spPr>
          <p:txBody>
            <a:bodyPr lIns="0" tIns="0" rIns="0" bIns="0"/>
            <a:lstStyle/>
            <a:p>
              <a:endParaRPr lang="en-US"/>
            </a:p>
          </p:txBody>
        </p:sp>
        <p:sp>
          <p:nvSpPr>
            <p:cNvPr id="235612" name="Rectangle 92"/>
            <p:cNvSpPr>
              <a:spLocks/>
            </p:cNvSpPr>
            <p:nvPr/>
          </p:nvSpPr>
          <p:spPr bwMode="auto">
            <a:xfrm>
              <a:off x="220" y="0"/>
              <a:ext cx="9" cy="822"/>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613" name="Rectangle 93"/>
            <p:cNvSpPr>
              <a:spLocks/>
            </p:cNvSpPr>
            <p:nvPr/>
          </p:nvSpPr>
          <p:spPr bwMode="auto">
            <a:xfrm>
              <a:off x="229" y="0"/>
              <a:ext cx="9" cy="822"/>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614" name="Rectangle 94"/>
            <p:cNvSpPr>
              <a:spLocks/>
            </p:cNvSpPr>
            <p:nvPr/>
          </p:nvSpPr>
          <p:spPr bwMode="auto">
            <a:xfrm>
              <a:off x="238" y="0"/>
              <a:ext cx="9" cy="822"/>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615" name="Rectangle 95"/>
            <p:cNvSpPr>
              <a:spLocks/>
            </p:cNvSpPr>
            <p:nvPr/>
          </p:nvSpPr>
          <p:spPr bwMode="auto">
            <a:xfrm>
              <a:off x="247" y="0"/>
              <a:ext cx="9" cy="822"/>
            </a:xfrm>
            <a:prstGeom prst="rect">
              <a:avLst/>
            </a:prstGeom>
            <a:solidFill>
              <a:srgbClr val="81E5FF"/>
            </a:solidFill>
            <a:ln w="9525" cap="flat">
              <a:noFill/>
              <a:miter lim="800000"/>
              <a:headEnd type="none" w="med" len="med"/>
              <a:tailEnd type="none" w="med" len="med"/>
            </a:ln>
          </p:spPr>
          <p:txBody>
            <a:bodyPr lIns="0" tIns="0" rIns="0" bIns="0"/>
            <a:lstStyle/>
            <a:p>
              <a:endParaRPr lang="en-US"/>
            </a:p>
          </p:txBody>
        </p:sp>
        <p:sp>
          <p:nvSpPr>
            <p:cNvPr id="235616" name="Rectangle 96"/>
            <p:cNvSpPr>
              <a:spLocks/>
            </p:cNvSpPr>
            <p:nvPr/>
          </p:nvSpPr>
          <p:spPr bwMode="auto">
            <a:xfrm>
              <a:off x="256" y="0"/>
              <a:ext cx="9" cy="822"/>
            </a:xfrm>
            <a:prstGeom prst="rect">
              <a:avLst/>
            </a:prstGeom>
            <a:solidFill>
              <a:srgbClr val="7FE5FF"/>
            </a:solidFill>
            <a:ln w="9525" cap="flat">
              <a:noFill/>
              <a:miter lim="800000"/>
              <a:headEnd type="none" w="med" len="med"/>
              <a:tailEnd type="none" w="med" len="med"/>
            </a:ln>
          </p:spPr>
          <p:txBody>
            <a:bodyPr lIns="0" tIns="0" rIns="0" bIns="0"/>
            <a:lstStyle/>
            <a:p>
              <a:endParaRPr lang="en-US"/>
            </a:p>
          </p:txBody>
        </p:sp>
        <p:sp>
          <p:nvSpPr>
            <p:cNvPr id="235617" name="Rectangle 97"/>
            <p:cNvSpPr>
              <a:spLocks/>
            </p:cNvSpPr>
            <p:nvPr/>
          </p:nvSpPr>
          <p:spPr bwMode="auto">
            <a:xfrm>
              <a:off x="265" y="0"/>
              <a:ext cx="8" cy="822"/>
            </a:xfrm>
            <a:prstGeom prst="rect">
              <a:avLst/>
            </a:prstGeom>
            <a:solidFill>
              <a:srgbClr val="7DE4FF"/>
            </a:solidFill>
            <a:ln w="9525" cap="flat">
              <a:noFill/>
              <a:miter lim="800000"/>
              <a:headEnd type="none" w="med" len="med"/>
              <a:tailEnd type="none" w="med" len="med"/>
            </a:ln>
          </p:spPr>
          <p:txBody>
            <a:bodyPr lIns="0" tIns="0" rIns="0" bIns="0"/>
            <a:lstStyle/>
            <a:p>
              <a:endParaRPr lang="en-US"/>
            </a:p>
          </p:txBody>
        </p:sp>
        <p:sp>
          <p:nvSpPr>
            <p:cNvPr id="235618" name="Rectangle 98"/>
            <p:cNvSpPr>
              <a:spLocks/>
            </p:cNvSpPr>
            <p:nvPr/>
          </p:nvSpPr>
          <p:spPr bwMode="auto">
            <a:xfrm>
              <a:off x="273" y="0"/>
              <a:ext cx="9" cy="822"/>
            </a:xfrm>
            <a:prstGeom prst="rect">
              <a:avLst/>
            </a:prstGeom>
            <a:solidFill>
              <a:srgbClr val="7BE3FF"/>
            </a:solidFill>
            <a:ln w="9525" cap="flat">
              <a:noFill/>
              <a:miter lim="800000"/>
              <a:headEnd type="none" w="med" len="med"/>
              <a:tailEnd type="none" w="med" len="med"/>
            </a:ln>
          </p:spPr>
          <p:txBody>
            <a:bodyPr lIns="0" tIns="0" rIns="0" bIns="0"/>
            <a:lstStyle/>
            <a:p>
              <a:endParaRPr lang="en-US"/>
            </a:p>
          </p:txBody>
        </p:sp>
        <p:sp>
          <p:nvSpPr>
            <p:cNvPr id="235619" name="Rectangle 99"/>
            <p:cNvSpPr>
              <a:spLocks/>
            </p:cNvSpPr>
            <p:nvPr/>
          </p:nvSpPr>
          <p:spPr bwMode="auto">
            <a:xfrm>
              <a:off x="282" y="0"/>
              <a:ext cx="9" cy="822"/>
            </a:xfrm>
            <a:prstGeom prst="rect">
              <a:avLst/>
            </a:prstGeom>
            <a:solidFill>
              <a:srgbClr val="78E2FF"/>
            </a:solidFill>
            <a:ln w="9525" cap="flat">
              <a:noFill/>
              <a:miter lim="800000"/>
              <a:headEnd type="none" w="med" len="med"/>
              <a:tailEnd type="none" w="med" len="med"/>
            </a:ln>
          </p:spPr>
          <p:txBody>
            <a:bodyPr lIns="0" tIns="0" rIns="0" bIns="0"/>
            <a:lstStyle/>
            <a:p>
              <a:endParaRPr lang="en-US"/>
            </a:p>
          </p:txBody>
        </p:sp>
        <p:sp>
          <p:nvSpPr>
            <p:cNvPr id="235620" name="Rectangle 100"/>
            <p:cNvSpPr>
              <a:spLocks/>
            </p:cNvSpPr>
            <p:nvPr/>
          </p:nvSpPr>
          <p:spPr bwMode="auto">
            <a:xfrm>
              <a:off x="291" y="0"/>
              <a:ext cx="9" cy="822"/>
            </a:xfrm>
            <a:prstGeom prst="rect">
              <a:avLst/>
            </a:prstGeom>
            <a:solidFill>
              <a:srgbClr val="74E1FF"/>
            </a:solidFill>
            <a:ln w="9525" cap="flat">
              <a:noFill/>
              <a:miter lim="800000"/>
              <a:headEnd type="none" w="med" len="med"/>
              <a:tailEnd type="none" w="med" len="med"/>
            </a:ln>
          </p:spPr>
          <p:txBody>
            <a:bodyPr lIns="0" tIns="0" rIns="0" bIns="0"/>
            <a:lstStyle/>
            <a:p>
              <a:endParaRPr lang="en-US"/>
            </a:p>
          </p:txBody>
        </p:sp>
        <p:sp>
          <p:nvSpPr>
            <p:cNvPr id="235621" name="Rectangle 101"/>
            <p:cNvSpPr>
              <a:spLocks/>
            </p:cNvSpPr>
            <p:nvPr/>
          </p:nvSpPr>
          <p:spPr bwMode="auto">
            <a:xfrm>
              <a:off x="300" y="0"/>
              <a:ext cx="9" cy="822"/>
            </a:xfrm>
            <a:prstGeom prst="rect">
              <a:avLst/>
            </a:prstGeom>
            <a:solidFill>
              <a:srgbClr val="70E0FF"/>
            </a:solidFill>
            <a:ln w="9525" cap="flat">
              <a:noFill/>
              <a:miter lim="800000"/>
              <a:headEnd type="none" w="med" len="med"/>
              <a:tailEnd type="none" w="med" len="med"/>
            </a:ln>
          </p:spPr>
          <p:txBody>
            <a:bodyPr lIns="0" tIns="0" rIns="0" bIns="0"/>
            <a:lstStyle/>
            <a:p>
              <a:endParaRPr lang="en-US"/>
            </a:p>
          </p:txBody>
        </p:sp>
        <p:sp>
          <p:nvSpPr>
            <p:cNvPr id="235622" name="Rectangle 102"/>
            <p:cNvSpPr>
              <a:spLocks/>
            </p:cNvSpPr>
            <p:nvPr/>
          </p:nvSpPr>
          <p:spPr bwMode="auto">
            <a:xfrm>
              <a:off x="309" y="0"/>
              <a:ext cx="9" cy="822"/>
            </a:xfrm>
            <a:prstGeom prst="rect">
              <a:avLst/>
            </a:prstGeom>
            <a:solidFill>
              <a:srgbClr val="6CDEFF"/>
            </a:solidFill>
            <a:ln w="9525" cap="flat">
              <a:noFill/>
              <a:miter lim="800000"/>
              <a:headEnd type="none" w="med" len="med"/>
              <a:tailEnd type="none" w="med" len="med"/>
            </a:ln>
          </p:spPr>
          <p:txBody>
            <a:bodyPr lIns="0" tIns="0" rIns="0" bIns="0"/>
            <a:lstStyle/>
            <a:p>
              <a:endParaRPr lang="en-US"/>
            </a:p>
          </p:txBody>
        </p:sp>
        <p:sp>
          <p:nvSpPr>
            <p:cNvPr id="235623" name="Rectangle 103"/>
            <p:cNvSpPr>
              <a:spLocks/>
            </p:cNvSpPr>
            <p:nvPr/>
          </p:nvSpPr>
          <p:spPr bwMode="auto">
            <a:xfrm>
              <a:off x="318" y="0"/>
              <a:ext cx="8" cy="822"/>
            </a:xfrm>
            <a:prstGeom prst="rect">
              <a:avLst/>
            </a:prstGeom>
            <a:solidFill>
              <a:srgbClr val="67DCFF"/>
            </a:solidFill>
            <a:ln w="9525" cap="flat">
              <a:noFill/>
              <a:miter lim="800000"/>
              <a:headEnd type="none" w="med" len="med"/>
              <a:tailEnd type="none" w="med" len="med"/>
            </a:ln>
          </p:spPr>
          <p:txBody>
            <a:bodyPr lIns="0" tIns="0" rIns="0" bIns="0"/>
            <a:lstStyle/>
            <a:p>
              <a:endParaRPr lang="en-US"/>
            </a:p>
          </p:txBody>
        </p:sp>
        <p:sp>
          <p:nvSpPr>
            <p:cNvPr id="235624" name="Rectangle 104"/>
            <p:cNvSpPr>
              <a:spLocks/>
            </p:cNvSpPr>
            <p:nvPr/>
          </p:nvSpPr>
          <p:spPr bwMode="auto">
            <a:xfrm>
              <a:off x="326" y="0"/>
              <a:ext cx="9" cy="822"/>
            </a:xfrm>
            <a:prstGeom prst="rect">
              <a:avLst/>
            </a:prstGeom>
            <a:solidFill>
              <a:srgbClr val="61DBFF"/>
            </a:solidFill>
            <a:ln w="9525" cap="flat">
              <a:noFill/>
              <a:miter lim="800000"/>
              <a:headEnd type="none" w="med" len="med"/>
              <a:tailEnd type="none" w="med" len="med"/>
            </a:ln>
          </p:spPr>
          <p:txBody>
            <a:bodyPr lIns="0" tIns="0" rIns="0" bIns="0"/>
            <a:lstStyle/>
            <a:p>
              <a:endParaRPr lang="en-US"/>
            </a:p>
          </p:txBody>
        </p:sp>
        <p:sp>
          <p:nvSpPr>
            <p:cNvPr id="235625" name="Rectangle 105"/>
            <p:cNvSpPr>
              <a:spLocks/>
            </p:cNvSpPr>
            <p:nvPr/>
          </p:nvSpPr>
          <p:spPr bwMode="auto">
            <a:xfrm>
              <a:off x="335" y="0"/>
              <a:ext cx="9" cy="822"/>
            </a:xfrm>
            <a:prstGeom prst="rect">
              <a:avLst/>
            </a:prstGeom>
            <a:solidFill>
              <a:srgbClr val="5BD9FF"/>
            </a:solidFill>
            <a:ln w="9525" cap="flat">
              <a:noFill/>
              <a:miter lim="800000"/>
              <a:headEnd type="none" w="med" len="med"/>
              <a:tailEnd type="none" w="med" len="med"/>
            </a:ln>
          </p:spPr>
          <p:txBody>
            <a:bodyPr lIns="0" tIns="0" rIns="0" bIns="0"/>
            <a:lstStyle/>
            <a:p>
              <a:endParaRPr lang="en-US"/>
            </a:p>
          </p:txBody>
        </p:sp>
        <p:sp>
          <p:nvSpPr>
            <p:cNvPr id="235626" name="Rectangle 106"/>
            <p:cNvSpPr>
              <a:spLocks/>
            </p:cNvSpPr>
            <p:nvPr/>
          </p:nvSpPr>
          <p:spPr bwMode="auto">
            <a:xfrm>
              <a:off x="344" y="0"/>
              <a:ext cx="9" cy="822"/>
            </a:xfrm>
            <a:prstGeom prst="rect">
              <a:avLst/>
            </a:prstGeom>
            <a:solidFill>
              <a:srgbClr val="55D7FF"/>
            </a:solidFill>
            <a:ln w="9525" cap="flat">
              <a:noFill/>
              <a:miter lim="800000"/>
              <a:headEnd type="none" w="med" len="med"/>
              <a:tailEnd type="none" w="med" len="med"/>
            </a:ln>
          </p:spPr>
          <p:txBody>
            <a:bodyPr lIns="0" tIns="0" rIns="0" bIns="0"/>
            <a:lstStyle/>
            <a:p>
              <a:endParaRPr lang="en-US"/>
            </a:p>
          </p:txBody>
        </p:sp>
        <p:sp>
          <p:nvSpPr>
            <p:cNvPr id="235627" name="Rectangle 107"/>
            <p:cNvSpPr>
              <a:spLocks/>
            </p:cNvSpPr>
            <p:nvPr/>
          </p:nvSpPr>
          <p:spPr bwMode="auto">
            <a:xfrm>
              <a:off x="353" y="0"/>
              <a:ext cx="9" cy="822"/>
            </a:xfrm>
            <a:prstGeom prst="rect">
              <a:avLst/>
            </a:prstGeom>
            <a:solidFill>
              <a:srgbClr val="4ED5FF"/>
            </a:solidFill>
            <a:ln w="9525" cap="flat">
              <a:noFill/>
              <a:miter lim="800000"/>
              <a:headEnd type="none" w="med" len="med"/>
              <a:tailEnd type="none" w="med" len="med"/>
            </a:ln>
          </p:spPr>
          <p:txBody>
            <a:bodyPr lIns="0" tIns="0" rIns="0" bIns="0"/>
            <a:lstStyle/>
            <a:p>
              <a:endParaRPr lang="en-US"/>
            </a:p>
          </p:txBody>
        </p:sp>
        <p:sp>
          <p:nvSpPr>
            <p:cNvPr id="235628" name="Rectangle 108"/>
            <p:cNvSpPr>
              <a:spLocks/>
            </p:cNvSpPr>
            <p:nvPr/>
          </p:nvSpPr>
          <p:spPr bwMode="auto">
            <a:xfrm>
              <a:off x="362" y="0"/>
              <a:ext cx="9" cy="822"/>
            </a:xfrm>
            <a:prstGeom prst="rect">
              <a:avLst/>
            </a:prstGeom>
            <a:solidFill>
              <a:srgbClr val="47D4FF"/>
            </a:solidFill>
            <a:ln w="9525" cap="flat">
              <a:noFill/>
              <a:miter lim="800000"/>
              <a:headEnd type="none" w="med" len="med"/>
              <a:tailEnd type="none" w="med" len="med"/>
            </a:ln>
          </p:spPr>
          <p:txBody>
            <a:bodyPr lIns="0" tIns="0" rIns="0" bIns="0"/>
            <a:lstStyle/>
            <a:p>
              <a:endParaRPr lang="en-US"/>
            </a:p>
          </p:txBody>
        </p:sp>
        <p:sp>
          <p:nvSpPr>
            <p:cNvPr id="235629" name="Rectangle 109"/>
            <p:cNvSpPr>
              <a:spLocks/>
            </p:cNvSpPr>
            <p:nvPr/>
          </p:nvSpPr>
          <p:spPr bwMode="auto">
            <a:xfrm>
              <a:off x="371" y="0"/>
              <a:ext cx="8" cy="822"/>
            </a:xfrm>
            <a:prstGeom prst="rect">
              <a:avLst/>
            </a:prstGeom>
            <a:solidFill>
              <a:srgbClr val="40D2FF"/>
            </a:solidFill>
            <a:ln w="9525" cap="flat">
              <a:noFill/>
              <a:miter lim="800000"/>
              <a:headEnd type="none" w="med" len="med"/>
              <a:tailEnd type="none" w="med" len="med"/>
            </a:ln>
          </p:spPr>
          <p:txBody>
            <a:bodyPr lIns="0" tIns="0" rIns="0" bIns="0"/>
            <a:lstStyle/>
            <a:p>
              <a:endParaRPr lang="en-US"/>
            </a:p>
          </p:txBody>
        </p:sp>
        <p:sp>
          <p:nvSpPr>
            <p:cNvPr id="235630" name="Rectangle 110"/>
            <p:cNvSpPr>
              <a:spLocks/>
            </p:cNvSpPr>
            <p:nvPr/>
          </p:nvSpPr>
          <p:spPr bwMode="auto">
            <a:xfrm>
              <a:off x="379" y="0"/>
              <a:ext cx="9" cy="822"/>
            </a:xfrm>
            <a:prstGeom prst="rect">
              <a:avLst/>
            </a:prstGeom>
            <a:solidFill>
              <a:srgbClr val="39D1FF"/>
            </a:solidFill>
            <a:ln w="9525" cap="flat">
              <a:noFill/>
              <a:miter lim="800000"/>
              <a:headEnd type="none" w="med" len="med"/>
              <a:tailEnd type="none" w="med" len="med"/>
            </a:ln>
          </p:spPr>
          <p:txBody>
            <a:bodyPr lIns="0" tIns="0" rIns="0" bIns="0"/>
            <a:lstStyle/>
            <a:p>
              <a:endParaRPr lang="en-US"/>
            </a:p>
          </p:txBody>
        </p:sp>
        <p:sp>
          <p:nvSpPr>
            <p:cNvPr id="235631" name="Rectangle 111"/>
            <p:cNvSpPr>
              <a:spLocks/>
            </p:cNvSpPr>
            <p:nvPr/>
          </p:nvSpPr>
          <p:spPr bwMode="auto">
            <a:xfrm>
              <a:off x="388" y="0"/>
              <a:ext cx="9" cy="822"/>
            </a:xfrm>
            <a:prstGeom prst="rect">
              <a:avLst/>
            </a:prstGeom>
            <a:solidFill>
              <a:srgbClr val="32D0FF"/>
            </a:solidFill>
            <a:ln w="9525" cap="flat">
              <a:noFill/>
              <a:miter lim="800000"/>
              <a:headEnd type="none" w="med" len="med"/>
              <a:tailEnd type="none" w="med" len="med"/>
            </a:ln>
          </p:spPr>
          <p:txBody>
            <a:bodyPr lIns="0" tIns="0" rIns="0" bIns="0"/>
            <a:lstStyle/>
            <a:p>
              <a:endParaRPr lang="en-US"/>
            </a:p>
          </p:txBody>
        </p:sp>
        <p:sp>
          <p:nvSpPr>
            <p:cNvPr id="235632" name="Rectangle 112"/>
            <p:cNvSpPr>
              <a:spLocks/>
            </p:cNvSpPr>
            <p:nvPr/>
          </p:nvSpPr>
          <p:spPr bwMode="auto">
            <a:xfrm>
              <a:off x="397" y="0"/>
              <a:ext cx="8" cy="822"/>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633" name="Rectangle 113"/>
            <p:cNvSpPr>
              <a:spLocks/>
            </p:cNvSpPr>
            <p:nvPr/>
          </p:nvSpPr>
          <p:spPr bwMode="auto">
            <a:xfrm>
              <a:off x="405" y="0"/>
              <a:ext cx="9" cy="822"/>
            </a:xfrm>
            <a:prstGeom prst="rect">
              <a:avLst/>
            </a:prstGeom>
            <a:solidFill>
              <a:srgbClr val="25CEFF"/>
            </a:solidFill>
            <a:ln w="9525" cap="flat">
              <a:noFill/>
              <a:miter lim="800000"/>
              <a:headEnd type="none" w="med" len="med"/>
              <a:tailEnd type="none" w="med" len="med"/>
            </a:ln>
          </p:spPr>
          <p:txBody>
            <a:bodyPr lIns="0" tIns="0" rIns="0" bIns="0"/>
            <a:lstStyle/>
            <a:p>
              <a:endParaRPr lang="en-US"/>
            </a:p>
          </p:txBody>
        </p:sp>
        <p:sp>
          <p:nvSpPr>
            <p:cNvPr id="235634" name="Rectangle 114"/>
            <p:cNvSpPr>
              <a:spLocks/>
            </p:cNvSpPr>
            <p:nvPr/>
          </p:nvSpPr>
          <p:spPr bwMode="auto">
            <a:xfrm>
              <a:off x="414" y="0"/>
              <a:ext cx="8" cy="822"/>
            </a:xfrm>
            <a:prstGeom prst="rect">
              <a:avLst/>
            </a:prstGeom>
            <a:solidFill>
              <a:srgbClr val="1ECDFF"/>
            </a:solidFill>
            <a:ln w="9525" cap="flat">
              <a:noFill/>
              <a:miter lim="800000"/>
              <a:headEnd type="none" w="med" len="med"/>
              <a:tailEnd type="none" w="med" len="med"/>
            </a:ln>
          </p:spPr>
          <p:txBody>
            <a:bodyPr lIns="0" tIns="0" rIns="0" bIns="0"/>
            <a:lstStyle/>
            <a:p>
              <a:endParaRPr lang="en-US"/>
            </a:p>
          </p:txBody>
        </p:sp>
        <p:sp>
          <p:nvSpPr>
            <p:cNvPr id="235635" name="Rectangle 115"/>
            <p:cNvSpPr>
              <a:spLocks/>
            </p:cNvSpPr>
            <p:nvPr/>
          </p:nvSpPr>
          <p:spPr bwMode="auto">
            <a:xfrm>
              <a:off x="422" y="0"/>
              <a:ext cx="9" cy="822"/>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636" name="Rectangle 116"/>
            <p:cNvSpPr>
              <a:spLocks/>
            </p:cNvSpPr>
            <p:nvPr/>
          </p:nvSpPr>
          <p:spPr bwMode="auto">
            <a:xfrm>
              <a:off x="431" y="0"/>
              <a:ext cx="9" cy="822"/>
            </a:xfrm>
            <a:prstGeom prst="rect">
              <a:avLst/>
            </a:prstGeom>
            <a:solidFill>
              <a:srgbClr val="11CCFF"/>
            </a:solidFill>
            <a:ln w="9525" cap="flat">
              <a:noFill/>
              <a:miter lim="800000"/>
              <a:headEnd type="none" w="med" len="med"/>
              <a:tailEnd type="none" w="med" len="med"/>
            </a:ln>
          </p:spPr>
          <p:txBody>
            <a:bodyPr lIns="0" tIns="0" rIns="0" bIns="0"/>
            <a:lstStyle/>
            <a:p>
              <a:endParaRPr lang="en-US"/>
            </a:p>
          </p:txBody>
        </p:sp>
        <p:sp>
          <p:nvSpPr>
            <p:cNvPr id="235637" name="Rectangle 117"/>
            <p:cNvSpPr>
              <a:spLocks/>
            </p:cNvSpPr>
            <p:nvPr/>
          </p:nvSpPr>
          <p:spPr bwMode="auto">
            <a:xfrm>
              <a:off x="440" y="0"/>
              <a:ext cx="10" cy="822"/>
            </a:xfrm>
            <a:prstGeom prst="rect">
              <a:avLst/>
            </a:prstGeom>
            <a:solidFill>
              <a:srgbClr val="00CCFF"/>
            </a:solidFill>
            <a:ln w="9525" cap="flat">
              <a:noFill/>
              <a:miter lim="800000"/>
              <a:headEnd type="none" w="med" len="med"/>
              <a:tailEnd type="none" w="med" len="med"/>
            </a:ln>
          </p:spPr>
          <p:txBody>
            <a:bodyPr lIns="0" tIns="0" rIns="0" bIns="0"/>
            <a:lstStyle/>
            <a:p>
              <a:endParaRPr lang="en-US"/>
            </a:p>
          </p:txBody>
        </p:sp>
      </p:grpSp>
      <p:sp>
        <p:nvSpPr>
          <p:cNvPr id="235639" name="Rectangle 119"/>
          <p:cNvSpPr>
            <a:spLocks/>
          </p:cNvSpPr>
          <p:nvPr/>
        </p:nvSpPr>
        <p:spPr bwMode="auto">
          <a:xfrm>
            <a:off x="3513832" y="2102942"/>
            <a:ext cx="502295" cy="917525"/>
          </a:xfrm>
          <a:prstGeom prst="rect">
            <a:avLst/>
          </a:prstGeom>
          <a:noFill/>
          <a:ln w="11113" cap="flat">
            <a:solidFill>
              <a:srgbClr val="00CCFF"/>
            </a:solidFill>
            <a:prstDash val="solid"/>
            <a:miter lim="800000"/>
            <a:headEnd type="none" w="med" len="med"/>
            <a:tailEnd type="none" w="med" len="med"/>
          </a:ln>
        </p:spPr>
        <p:txBody>
          <a:bodyPr lIns="0" tIns="0" rIns="0" bIns="0"/>
          <a:lstStyle/>
          <a:p>
            <a:endParaRPr lang="en-US"/>
          </a:p>
        </p:txBody>
      </p:sp>
      <p:grpSp>
        <p:nvGrpSpPr>
          <p:cNvPr id="4" name="Group 172"/>
          <p:cNvGrpSpPr>
            <a:grpSpLocks/>
          </p:cNvGrpSpPr>
          <p:nvPr/>
        </p:nvGrpSpPr>
        <p:grpSpPr bwMode="auto">
          <a:xfrm>
            <a:off x="5277445" y="2102941"/>
            <a:ext cx="511225" cy="760140"/>
            <a:chOff x="0" y="0"/>
            <a:chExt cx="457" cy="681"/>
          </a:xfrm>
        </p:grpSpPr>
        <p:sp>
          <p:nvSpPr>
            <p:cNvPr id="235640" name="Rectangle 120"/>
            <p:cNvSpPr>
              <a:spLocks/>
            </p:cNvSpPr>
            <p:nvPr/>
          </p:nvSpPr>
          <p:spPr bwMode="auto">
            <a:xfrm>
              <a:off x="0" y="0"/>
              <a:ext cx="8" cy="681"/>
            </a:xfrm>
            <a:prstGeom prst="rect">
              <a:avLst/>
            </a:prstGeom>
            <a:solidFill>
              <a:srgbClr val="08CCFF"/>
            </a:solidFill>
            <a:ln w="9525" cap="flat">
              <a:noFill/>
              <a:miter lim="800000"/>
              <a:headEnd type="none" w="med" len="med"/>
              <a:tailEnd type="none" w="med" len="med"/>
            </a:ln>
          </p:spPr>
          <p:txBody>
            <a:bodyPr lIns="0" tIns="0" rIns="0" bIns="0"/>
            <a:lstStyle/>
            <a:p>
              <a:endParaRPr lang="en-US"/>
            </a:p>
          </p:txBody>
        </p:sp>
        <p:sp>
          <p:nvSpPr>
            <p:cNvPr id="235641" name="Rectangle 121"/>
            <p:cNvSpPr>
              <a:spLocks/>
            </p:cNvSpPr>
            <p:nvPr/>
          </p:nvSpPr>
          <p:spPr bwMode="auto">
            <a:xfrm>
              <a:off x="8" y="0"/>
              <a:ext cx="9" cy="681"/>
            </a:xfrm>
            <a:prstGeom prst="rect">
              <a:avLst/>
            </a:prstGeom>
            <a:solidFill>
              <a:srgbClr val="10CCFF"/>
            </a:solidFill>
            <a:ln w="9525" cap="flat">
              <a:noFill/>
              <a:miter lim="800000"/>
              <a:headEnd type="none" w="med" len="med"/>
              <a:tailEnd type="none" w="med" len="med"/>
            </a:ln>
          </p:spPr>
          <p:txBody>
            <a:bodyPr lIns="0" tIns="0" rIns="0" bIns="0"/>
            <a:lstStyle/>
            <a:p>
              <a:endParaRPr lang="en-US"/>
            </a:p>
          </p:txBody>
        </p:sp>
        <p:sp>
          <p:nvSpPr>
            <p:cNvPr id="235642" name="Rectangle 122"/>
            <p:cNvSpPr>
              <a:spLocks/>
            </p:cNvSpPr>
            <p:nvPr/>
          </p:nvSpPr>
          <p:spPr bwMode="auto">
            <a:xfrm>
              <a:off x="17" y="0"/>
              <a:ext cx="9" cy="681"/>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643" name="Rectangle 123"/>
            <p:cNvSpPr>
              <a:spLocks/>
            </p:cNvSpPr>
            <p:nvPr/>
          </p:nvSpPr>
          <p:spPr bwMode="auto">
            <a:xfrm>
              <a:off x="26" y="0"/>
              <a:ext cx="9" cy="681"/>
            </a:xfrm>
            <a:prstGeom prst="rect">
              <a:avLst/>
            </a:prstGeom>
            <a:solidFill>
              <a:srgbClr val="1DCDFF"/>
            </a:solidFill>
            <a:ln w="9525" cap="flat">
              <a:noFill/>
              <a:miter lim="800000"/>
              <a:headEnd type="none" w="med" len="med"/>
              <a:tailEnd type="none" w="med" len="med"/>
            </a:ln>
          </p:spPr>
          <p:txBody>
            <a:bodyPr lIns="0" tIns="0" rIns="0" bIns="0"/>
            <a:lstStyle/>
            <a:p>
              <a:endParaRPr lang="en-US"/>
            </a:p>
          </p:txBody>
        </p:sp>
        <p:sp>
          <p:nvSpPr>
            <p:cNvPr id="235644" name="Rectangle 124"/>
            <p:cNvSpPr>
              <a:spLocks/>
            </p:cNvSpPr>
            <p:nvPr/>
          </p:nvSpPr>
          <p:spPr bwMode="auto">
            <a:xfrm>
              <a:off x="35" y="0"/>
              <a:ext cx="9" cy="681"/>
            </a:xfrm>
            <a:prstGeom prst="rect">
              <a:avLst/>
            </a:prstGeom>
            <a:solidFill>
              <a:srgbClr val="24CEFF"/>
            </a:solidFill>
            <a:ln w="9525" cap="flat">
              <a:noFill/>
              <a:miter lim="800000"/>
              <a:headEnd type="none" w="med" len="med"/>
              <a:tailEnd type="none" w="med" len="med"/>
            </a:ln>
          </p:spPr>
          <p:txBody>
            <a:bodyPr lIns="0" tIns="0" rIns="0" bIns="0"/>
            <a:lstStyle/>
            <a:p>
              <a:endParaRPr lang="en-US"/>
            </a:p>
          </p:txBody>
        </p:sp>
        <p:sp>
          <p:nvSpPr>
            <p:cNvPr id="235645" name="Rectangle 125"/>
            <p:cNvSpPr>
              <a:spLocks/>
            </p:cNvSpPr>
            <p:nvPr/>
          </p:nvSpPr>
          <p:spPr bwMode="auto">
            <a:xfrm>
              <a:off x="44" y="0"/>
              <a:ext cx="8" cy="681"/>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646" name="Rectangle 126"/>
            <p:cNvSpPr>
              <a:spLocks/>
            </p:cNvSpPr>
            <p:nvPr/>
          </p:nvSpPr>
          <p:spPr bwMode="auto">
            <a:xfrm>
              <a:off x="52" y="0"/>
              <a:ext cx="9" cy="681"/>
            </a:xfrm>
            <a:prstGeom prst="rect">
              <a:avLst/>
            </a:prstGeom>
            <a:solidFill>
              <a:srgbClr val="31D0FF"/>
            </a:solidFill>
            <a:ln w="9525" cap="flat">
              <a:noFill/>
              <a:miter lim="800000"/>
              <a:headEnd type="none" w="med" len="med"/>
              <a:tailEnd type="none" w="med" len="med"/>
            </a:ln>
          </p:spPr>
          <p:txBody>
            <a:bodyPr lIns="0" tIns="0" rIns="0" bIns="0"/>
            <a:lstStyle/>
            <a:p>
              <a:endParaRPr lang="en-US"/>
            </a:p>
          </p:txBody>
        </p:sp>
        <p:sp>
          <p:nvSpPr>
            <p:cNvPr id="235647" name="Rectangle 127"/>
            <p:cNvSpPr>
              <a:spLocks/>
            </p:cNvSpPr>
            <p:nvPr/>
          </p:nvSpPr>
          <p:spPr bwMode="auto">
            <a:xfrm>
              <a:off x="61" y="0"/>
              <a:ext cx="9" cy="681"/>
            </a:xfrm>
            <a:prstGeom prst="rect">
              <a:avLst/>
            </a:prstGeom>
            <a:solidFill>
              <a:srgbClr val="38D1FF"/>
            </a:solidFill>
            <a:ln w="9525" cap="flat">
              <a:noFill/>
              <a:miter lim="800000"/>
              <a:headEnd type="none" w="med" len="med"/>
              <a:tailEnd type="none" w="med" len="med"/>
            </a:ln>
          </p:spPr>
          <p:txBody>
            <a:bodyPr lIns="0" tIns="0" rIns="0" bIns="0"/>
            <a:lstStyle/>
            <a:p>
              <a:endParaRPr lang="en-US"/>
            </a:p>
          </p:txBody>
        </p:sp>
        <p:sp>
          <p:nvSpPr>
            <p:cNvPr id="235648" name="Rectangle 128"/>
            <p:cNvSpPr>
              <a:spLocks/>
            </p:cNvSpPr>
            <p:nvPr/>
          </p:nvSpPr>
          <p:spPr bwMode="auto">
            <a:xfrm>
              <a:off x="70" y="0"/>
              <a:ext cx="9" cy="681"/>
            </a:xfrm>
            <a:prstGeom prst="rect">
              <a:avLst/>
            </a:prstGeom>
            <a:solidFill>
              <a:srgbClr val="3FD2FF"/>
            </a:solidFill>
            <a:ln w="9525" cap="flat">
              <a:noFill/>
              <a:miter lim="800000"/>
              <a:headEnd type="none" w="med" len="med"/>
              <a:tailEnd type="none" w="med" len="med"/>
            </a:ln>
          </p:spPr>
          <p:txBody>
            <a:bodyPr lIns="0" tIns="0" rIns="0" bIns="0"/>
            <a:lstStyle/>
            <a:p>
              <a:endParaRPr lang="en-US"/>
            </a:p>
          </p:txBody>
        </p:sp>
        <p:sp>
          <p:nvSpPr>
            <p:cNvPr id="235649" name="Rectangle 129"/>
            <p:cNvSpPr>
              <a:spLocks/>
            </p:cNvSpPr>
            <p:nvPr/>
          </p:nvSpPr>
          <p:spPr bwMode="auto">
            <a:xfrm>
              <a:off x="79" y="0"/>
              <a:ext cx="9" cy="681"/>
            </a:xfrm>
            <a:prstGeom prst="rect">
              <a:avLst/>
            </a:prstGeom>
            <a:solidFill>
              <a:srgbClr val="46D4FF"/>
            </a:solidFill>
            <a:ln w="9525" cap="flat">
              <a:noFill/>
              <a:miter lim="800000"/>
              <a:headEnd type="none" w="med" len="med"/>
              <a:tailEnd type="none" w="med" len="med"/>
            </a:ln>
          </p:spPr>
          <p:txBody>
            <a:bodyPr lIns="0" tIns="0" rIns="0" bIns="0"/>
            <a:lstStyle/>
            <a:p>
              <a:endParaRPr lang="en-US"/>
            </a:p>
          </p:txBody>
        </p:sp>
        <p:sp>
          <p:nvSpPr>
            <p:cNvPr id="235650" name="Rectangle 130"/>
            <p:cNvSpPr>
              <a:spLocks/>
            </p:cNvSpPr>
            <p:nvPr/>
          </p:nvSpPr>
          <p:spPr bwMode="auto">
            <a:xfrm>
              <a:off x="88" y="0"/>
              <a:ext cx="9" cy="681"/>
            </a:xfrm>
            <a:prstGeom prst="rect">
              <a:avLst/>
            </a:prstGeom>
            <a:solidFill>
              <a:srgbClr val="4DD5FF"/>
            </a:solidFill>
            <a:ln w="9525" cap="flat">
              <a:noFill/>
              <a:miter lim="800000"/>
              <a:headEnd type="none" w="med" len="med"/>
              <a:tailEnd type="none" w="med" len="med"/>
            </a:ln>
          </p:spPr>
          <p:txBody>
            <a:bodyPr lIns="0" tIns="0" rIns="0" bIns="0"/>
            <a:lstStyle/>
            <a:p>
              <a:endParaRPr lang="en-US"/>
            </a:p>
          </p:txBody>
        </p:sp>
        <p:sp>
          <p:nvSpPr>
            <p:cNvPr id="235651" name="Rectangle 131"/>
            <p:cNvSpPr>
              <a:spLocks/>
            </p:cNvSpPr>
            <p:nvPr/>
          </p:nvSpPr>
          <p:spPr bwMode="auto">
            <a:xfrm>
              <a:off x="97" y="0"/>
              <a:ext cx="8" cy="681"/>
            </a:xfrm>
            <a:prstGeom prst="rect">
              <a:avLst/>
            </a:prstGeom>
            <a:solidFill>
              <a:srgbClr val="54D7FF"/>
            </a:solidFill>
            <a:ln w="9525" cap="flat">
              <a:noFill/>
              <a:miter lim="800000"/>
              <a:headEnd type="none" w="med" len="med"/>
              <a:tailEnd type="none" w="med" len="med"/>
            </a:ln>
          </p:spPr>
          <p:txBody>
            <a:bodyPr lIns="0" tIns="0" rIns="0" bIns="0"/>
            <a:lstStyle/>
            <a:p>
              <a:endParaRPr lang="en-US"/>
            </a:p>
          </p:txBody>
        </p:sp>
        <p:sp>
          <p:nvSpPr>
            <p:cNvPr id="235652" name="Rectangle 132"/>
            <p:cNvSpPr>
              <a:spLocks/>
            </p:cNvSpPr>
            <p:nvPr/>
          </p:nvSpPr>
          <p:spPr bwMode="auto">
            <a:xfrm>
              <a:off x="105" y="0"/>
              <a:ext cx="9" cy="681"/>
            </a:xfrm>
            <a:prstGeom prst="rect">
              <a:avLst/>
            </a:prstGeom>
            <a:solidFill>
              <a:srgbClr val="5AD9FF"/>
            </a:solidFill>
            <a:ln w="9525" cap="flat">
              <a:noFill/>
              <a:miter lim="800000"/>
              <a:headEnd type="none" w="med" len="med"/>
              <a:tailEnd type="none" w="med" len="med"/>
            </a:ln>
          </p:spPr>
          <p:txBody>
            <a:bodyPr lIns="0" tIns="0" rIns="0" bIns="0"/>
            <a:lstStyle/>
            <a:p>
              <a:endParaRPr lang="en-US"/>
            </a:p>
          </p:txBody>
        </p:sp>
        <p:sp>
          <p:nvSpPr>
            <p:cNvPr id="235653" name="Rectangle 133"/>
            <p:cNvSpPr>
              <a:spLocks/>
            </p:cNvSpPr>
            <p:nvPr/>
          </p:nvSpPr>
          <p:spPr bwMode="auto">
            <a:xfrm>
              <a:off x="114" y="0"/>
              <a:ext cx="9" cy="681"/>
            </a:xfrm>
            <a:prstGeom prst="rect">
              <a:avLst/>
            </a:prstGeom>
            <a:solidFill>
              <a:srgbClr val="60DAFF"/>
            </a:solidFill>
            <a:ln w="9525" cap="flat">
              <a:noFill/>
              <a:miter lim="800000"/>
              <a:headEnd type="none" w="med" len="med"/>
              <a:tailEnd type="none" w="med" len="med"/>
            </a:ln>
          </p:spPr>
          <p:txBody>
            <a:bodyPr lIns="0" tIns="0" rIns="0" bIns="0"/>
            <a:lstStyle/>
            <a:p>
              <a:endParaRPr lang="en-US"/>
            </a:p>
          </p:txBody>
        </p:sp>
        <p:sp>
          <p:nvSpPr>
            <p:cNvPr id="235654" name="Rectangle 134"/>
            <p:cNvSpPr>
              <a:spLocks/>
            </p:cNvSpPr>
            <p:nvPr/>
          </p:nvSpPr>
          <p:spPr bwMode="auto">
            <a:xfrm>
              <a:off x="123" y="0"/>
              <a:ext cx="9" cy="681"/>
            </a:xfrm>
            <a:prstGeom prst="rect">
              <a:avLst/>
            </a:prstGeom>
            <a:solidFill>
              <a:srgbClr val="65DCFF"/>
            </a:solidFill>
            <a:ln w="9525" cap="flat">
              <a:noFill/>
              <a:miter lim="800000"/>
              <a:headEnd type="none" w="med" len="med"/>
              <a:tailEnd type="none" w="med" len="med"/>
            </a:ln>
          </p:spPr>
          <p:txBody>
            <a:bodyPr lIns="0" tIns="0" rIns="0" bIns="0"/>
            <a:lstStyle/>
            <a:p>
              <a:endParaRPr lang="en-US"/>
            </a:p>
          </p:txBody>
        </p:sp>
        <p:sp>
          <p:nvSpPr>
            <p:cNvPr id="235655" name="Rectangle 135"/>
            <p:cNvSpPr>
              <a:spLocks/>
            </p:cNvSpPr>
            <p:nvPr/>
          </p:nvSpPr>
          <p:spPr bwMode="auto">
            <a:xfrm>
              <a:off x="132" y="0"/>
              <a:ext cx="9" cy="681"/>
            </a:xfrm>
            <a:prstGeom prst="rect">
              <a:avLst/>
            </a:prstGeom>
            <a:solidFill>
              <a:srgbClr val="6ADEFF"/>
            </a:solidFill>
            <a:ln w="9525" cap="flat">
              <a:noFill/>
              <a:miter lim="800000"/>
              <a:headEnd type="none" w="med" len="med"/>
              <a:tailEnd type="none" w="med" len="med"/>
            </a:ln>
          </p:spPr>
          <p:txBody>
            <a:bodyPr lIns="0" tIns="0" rIns="0" bIns="0"/>
            <a:lstStyle/>
            <a:p>
              <a:endParaRPr lang="en-US"/>
            </a:p>
          </p:txBody>
        </p:sp>
        <p:sp>
          <p:nvSpPr>
            <p:cNvPr id="235656" name="Rectangle 136"/>
            <p:cNvSpPr>
              <a:spLocks/>
            </p:cNvSpPr>
            <p:nvPr/>
          </p:nvSpPr>
          <p:spPr bwMode="auto">
            <a:xfrm>
              <a:off x="141" y="0"/>
              <a:ext cx="9" cy="681"/>
            </a:xfrm>
            <a:prstGeom prst="rect">
              <a:avLst/>
            </a:prstGeom>
            <a:solidFill>
              <a:srgbClr val="6FDFFF"/>
            </a:solidFill>
            <a:ln w="9525" cap="flat">
              <a:noFill/>
              <a:miter lim="800000"/>
              <a:headEnd type="none" w="med" len="med"/>
              <a:tailEnd type="none" w="med" len="med"/>
            </a:ln>
          </p:spPr>
          <p:txBody>
            <a:bodyPr lIns="0" tIns="0" rIns="0" bIns="0"/>
            <a:lstStyle/>
            <a:p>
              <a:endParaRPr lang="en-US"/>
            </a:p>
          </p:txBody>
        </p:sp>
        <p:sp>
          <p:nvSpPr>
            <p:cNvPr id="235657" name="Rectangle 137"/>
            <p:cNvSpPr>
              <a:spLocks/>
            </p:cNvSpPr>
            <p:nvPr/>
          </p:nvSpPr>
          <p:spPr bwMode="auto">
            <a:xfrm>
              <a:off x="150" y="0"/>
              <a:ext cx="8" cy="681"/>
            </a:xfrm>
            <a:prstGeom prst="rect">
              <a:avLst/>
            </a:prstGeom>
            <a:solidFill>
              <a:srgbClr val="73E1FF"/>
            </a:solidFill>
            <a:ln w="9525" cap="flat">
              <a:noFill/>
              <a:miter lim="800000"/>
              <a:headEnd type="none" w="med" len="med"/>
              <a:tailEnd type="none" w="med" len="med"/>
            </a:ln>
          </p:spPr>
          <p:txBody>
            <a:bodyPr lIns="0" tIns="0" rIns="0" bIns="0"/>
            <a:lstStyle/>
            <a:p>
              <a:endParaRPr lang="en-US"/>
            </a:p>
          </p:txBody>
        </p:sp>
        <p:sp>
          <p:nvSpPr>
            <p:cNvPr id="235658" name="Rectangle 138"/>
            <p:cNvSpPr>
              <a:spLocks/>
            </p:cNvSpPr>
            <p:nvPr/>
          </p:nvSpPr>
          <p:spPr bwMode="auto">
            <a:xfrm>
              <a:off x="158" y="0"/>
              <a:ext cx="9" cy="681"/>
            </a:xfrm>
            <a:prstGeom prst="rect">
              <a:avLst/>
            </a:prstGeom>
            <a:solidFill>
              <a:srgbClr val="77E2FF"/>
            </a:solidFill>
            <a:ln w="9525" cap="flat">
              <a:noFill/>
              <a:miter lim="800000"/>
              <a:headEnd type="none" w="med" len="med"/>
              <a:tailEnd type="none" w="med" len="med"/>
            </a:ln>
          </p:spPr>
          <p:txBody>
            <a:bodyPr lIns="0" tIns="0" rIns="0" bIns="0"/>
            <a:lstStyle/>
            <a:p>
              <a:endParaRPr lang="en-US"/>
            </a:p>
          </p:txBody>
        </p:sp>
        <p:sp>
          <p:nvSpPr>
            <p:cNvPr id="235659" name="Rectangle 139"/>
            <p:cNvSpPr>
              <a:spLocks/>
            </p:cNvSpPr>
            <p:nvPr/>
          </p:nvSpPr>
          <p:spPr bwMode="auto">
            <a:xfrm>
              <a:off x="167" y="0"/>
              <a:ext cx="9" cy="681"/>
            </a:xfrm>
            <a:prstGeom prst="rect">
              <a:avLst/>
            </a:prstGeom>
            <a:solidFill>
              <a:srgbClr val="7AE3FF"/>
            </a:solidFill>
            <a:ln w="9525" cap="flat">
              <a:noFill/>
              <a:miter lim="800000"/>
              <a:headEnd type="none" w="med" len="med"/>
              <a:tailEnd type="none" w="med" len="med"/>
            </a:ln>
          </p:spPr>
          <p:txBody>
            <a:bodyPr lIns="0" tIns="0" rIns="0" bIns="0"/>
            <a:lstStyle/>
            <a:p>
              <a:endParaRPr lang="en-US"/>
            </a:p>
          </p:txBody>
        </p:sp>
        <p:sp>
          <p:nvSpPr>
            <p:cNvPr id="235660" name="Rectangle 140"/>
            <p:cNvSpPr>
              <a:spLocks/>
            </p:cNvSpPr>
            <p:nvPr/>
          </p:nvSpPr>
          <p:spPr bwMode="auto">
            <a:xfrm>
              <a:off x="176" y="0"/>
              <a:ext cx="9" cy="681"/>
            </a:xfrm>
            <a:prstGeom prst="rect">
              <a:avLst/>
            </a:prstGeom>
            <a:solidFill>
              <a:srgbClr val="7CE4FF"/>
            </a:solidFill>
            <a:ln w="9525" cap="flat">
              <a:noFill/>
              <a:miter lim="800000"/>
              <a:headEnd type="none" w="med" len="med"/>
              <a:tailEnd type="none" w="med" len="med"/>
            </a:ln>
          </p:spPr>
          <p:txBody>
            <a:bodyPr lIns="0" tIns="0" rIns="0" bIns="0"/>
            <a:lstStyle/>
            <a:p>
              <a:endParaRPr lang="en-US"/>
            </a:p>
          </p:txBody>
        </p:sp>
        <p:sp>
          <p:nvSpPr>
            <p:cNvPr id="235661" name="Rectangle 141"/>
            <p:cNvSpPr>
              <a:spLocks/>
            </p:cNvSpPr>
            <p:nvPr/>
          </p:nvSpPr>
          <p:spPr bwMode="auto">
            <a:xfrm>
              <a:off x="185" y="0"/>
              <a:ext cx="9" cy="681"/>
            </a:xfrm>
            <a:prstGeom prst="rect">
              <a:avLst/>
            </a:prstGeom>
            <a:solidFill>
              <a:srgbClr val="7EE5FF"/>
            </a:solidFill>
            <a:ln w="9525" cap="flat">
              <a:noFill/>
              <a:miter lim="800000"/>
              <a:headEnd type="none" w="med" len="med"/>
              <a:tailEnd type="none" w="med" len="med"/>
            </a:ln>
          </p:spPr>
          <p:txBody>
            <a:bodyPr lIns="0" tIns="0" rIns="0" bIns="0"/>
            <a:lstStyle/>
            <a:p>
              <a:endParaRPr lang="en-US"/>
            </a:p>
          </p:txBody>
        </p:sp>
        <p:sp>
          <p:nvSpPr>
            <p:cNvPr id="235662" name="Rectangle 142"/>
            <p:cNvSpPr>
              <a:spLocks/>
            </p:cNvSpPr>
            <p:nvPr/>
          </p:nvSpPr>
          <p:spPr bwMode="auto">
            <a:xfrm>
              <a:off x="194" y="0"/>
              <a:ext cx="9" cy="681"/>
            </a:xfrm>
            <a:prstGeom prst="rect">
              <a:avLst/>
            </a:prstGeom>
            <a:solidFill>
              <a:srgbClr val="80E5FF"/>
            </a:solidFill>
            <a:ln w="9525" cap="flat">
              <a:noFill/>
              <a:miter lim="800000"/>
              <a:headEnd type="none" w="med" len="med"/>
              <a:tailEnd type="none" w="med" len="med"/>
            </a:ln>
          </p:spPr>
          <p:txBody>
            <a:bodyPr lIns="0" tIns="0" rIns="0" bIns="0"/>
            <a:lstStyle/>
            <a:p>
              <a:endParaRPr lang="en-US"/>
            </a:p>
          </p:txBody>
        </p:sp>
        <p:sp>
          <p:nvSpPr>
            <p:cNvPr id="235663" name="Rectangle 143"/>
            <p:cNvSpPr>
              <a:spLocks/>
            </p:cNvSpPr>
            <p:nvPr/>
          </p:nvSpPr>
          <p:spPr bwMode="auto">
            <a:xfrm>
              <a:off x="203" y="0"/>
              <a:ext cx="8" cy="681"/>
            </a:xfrm>
            <a:prstGeom prst="rect">
              <a:avLst/>
            </a:prstGeom>
            <a:solidFill>
              <a:srgbClr val="81E6FF"/>
            </a:solidFill>
            <a:ln w="9525" cap="flat">
              <a:noFill/>
              <a:miter lim="800000"/>
              <a:headEnd type="none" w="med" len="med"/>
              <a:tailEnd type="none" w="med" len="med"/>
            </a:ln>
          </p:spPr>
          <p:txBody>
            <a:bodyPr lIns="0" tIns="0" rIns="0" bIns="0"/>
            <a:lstStyle/>
            <a:p>
              <a:endParaRPr lang="en-US"/>
            </a:p>
          </p:txBody>
        </p:sp>
        <p:sp>
          <p:nvSpPr>
            <p:cNvPr id="235664" name="Rectangle 144"/>
            <p:cNvSpPr>
              <a:spLocks/>
            </p:cNvSpPr>
            <p:nvPr/>
          </p:nvSpPr>
          <p:spPr bwMode="auto">
            <a:xfrm>
              <a:off x="211" y="0"/>
              <a:ext cx="9" cy="681"/>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665" name="Rectangle 145"/>
            <p:cNvSpPr>
              <a:spLocks/>
            </p:cNvSpPr>
            <p:nvPr/>
          </p:nvSpPr>
          <p:spPr bwMode="auto">
            <a:xfrm>
              <a:off x="220" y="0"/>
              <a:ext cx="9" cy="681"/>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666" name="Rectangle 146"/>
            <p:cNvSpPr>
              <a:spLocks/>
            </p:cNvSpPr>
            <p:nvPr/>
          </p:nvSpPr>
          <p:spPr bwMode="auto">
            <a:xfrm>
              <a:off x="229" y="0"/>
              <a:ext cx="9" cy="681"/>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667" name="Rectangle 147"/>
            <p:cNvSpPr>
              <a:spLocks/>
            </p:cNvSpPr>
            <p:nvPr/>
          </p:nvSpPr>
          <p:spPr bwMode="auto">
            <a:xfrm>
              <a:off x="238" y="0"/>
              <a:ext cx="9" cy="681"/>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668" name="Rectangle 148"/>
            <p:cNvSpPr>
              <a:spLocks/>
            </p:cNvSpPr>
            <p:nvPr/>
          </p:nvSpPr>
          <p:spPr bwMode="auto">
            <a:xfrm>
              <a:off x="247" y="0"/>
              <a:ext cx="9" cy="681"/>
            </a:xfrm>
            <a:prstGeom prst="rect">
              <a:avLst/>
            </a:prstGeom>
            <a:solidFill>
              <a:srgbClr val="81E6FF"/>
            </a:solidFill>
            <a:ln w="9525" cap="flat">
              <a:noFill/>
              <a:miter lim="800000"/>
              <a:headEnd type="none" w="med" len="med"/>
              <a:tailEnd type="none" w="med" len="med"/>
            </a:ln>
          </p:spPr>
          <p:txBody>
            <a:bodyPr lIns="0" tIns="0" rIns="0" bIns="0"/>
            <a:lstStyle/>
            <a:p>
              <a:endParaRPr lang="en-US"/>
            </a:p>
          </p:txBody>
        </p:sp>
        <p:sp>
          <p:nvSpPr>
            <p:cNvPr id="235669" name="Rectangle 149"/>
            <p:cNvSpPr>
              <a:spLocks/>
            </p:cNvSpPr>
            <p:nvPr/>
          </p:nvSpPr>
          <p:spPr bwMode="auto">
            <a:xfrm>
              <a:off x="256" y="0"/>
              <a:ext cx="8" cy="681"/>
            </a:xfrm>
            <a:prstGeom prst="rect">
              <a:avLst/>
            </a:prstGeom>
            <a:solidFill>
              <a:srgbClr val="80E5FF"/>
            </a:solidFill>
            <a:ln w="9525" cap="flat">
              <a:noFill/>
              <a:miter lim="800000"/>
              <a:headEnd type="none" w="med" len="med"/>
              <a:tailEnd type="none" w="med" len="med"/>
            </a:ln>
          </p:spPr>
          <p:txBody>
            <a:bodyPr lIns="0" tIns="0" rIns="0" bIns="0"/>
            <a:lstStyle/>
            <a:p>
              <a:endParaRPr lang="en-US"/>
            </a:p>
          </p:txBody>
        </p:sp>
        <p:sp>
          <p:nvSpPr>
            <p:cNvPr id="235670" name="Rectangle 150"/>
            <p:cNvSpPr>
              <a:spLocks/>
            </p:cNvSpPr>
            <p:nvPr/>
          </p:nvSpPr>
          <p:spPr bwMode="auto">
            <a:xfrm>
              <a:off x="264" y="0"/>
              <a:ext cx="9" cy="681"/>
            </a:xfrm>
            <a:prstGeom prst="rect">
              <a:avLst/>
            </a:prstGeom>
            <a:solidFill>
              <a:srgbClr val="7EE5FF"/>
            </a:solidFill>
            <a:ln w="9525" cap="flat">
              <a:noFill/>
              <a:miter lim="800000"/>
              <a:headEnd type="none" w="med" len="med"/>
              <a:tailEnd type="none" w="med" len="med"/>
            </a:ln>
          </p:spPr>
          <p:txBody>
            <a:bodyPr lIns="0" tIns="0" rIns="0" bIns="0"/>
            <a:lstStyle/>
            <a:p>
              <a:endParaRPr lang="en-US"/>
            </a:p>
          </p:txBody>
        </p:sp>
        <p:sp>
          <p:nvSpPr>
            <p:cNvPr id="235671" name="Rectangle 151"/>
            <p:cNvSpPr>
              <a:spLocks/>
            </p:cNvSpPr>
            <p:nvPr/>
          </p:nvSpPr>
          <p:spPr bwMode="auto">
            <a:xfrm>
              <a:off x="273" y="0"/>
              <a:ext cx="9" cy="681"/>
            </a:xfrm>
            <a:prstGeom prst="rect">
              <a:avLst/>
            </a:prstGeom>
            <a:solidFill>
              <a:srgbClr val="7CE4FF"/>
            </a:solidFill>
            <a:ln w="9525" cap="flat">
              <a:noFill/>
              <a:miter lim="800000"/>
              <a:headEnd type="none" w="med" len="med"/>
              <a:tailEnd type="none" w="med" len="med"/>
            </a:ln>
          </p:spPr>
          <p:txBody>
            <a:bodyPr lIns="0" tIns="0" rIns="0" bIns="0"/>
            <a:lstStyle/>
            <a:p>
              <a:endParaRPr lang="en-US"/>
            </a:p>
          </p:txBody>
        </p:sp>
        <p:sp>
          <p:nvSpPr>
            <p:cNvPr id="235672" name="Rectangle 152"/>
            <p:cNvSpPr>
              <a:spLocks/>
            </p:cNvSpPr>
            <p:nvPr/>
          </p:nvSpPr>
          <p:spPr bwMode="auto">
            <a:xfrm>
              <a:off x="282" y="0"/>
              <a:ext cx="9" cy="681"/>
            </a:xfrm>
            <a:prstGeom prst="rect">
              <a:avLst/>
            </a:prstGeom>
            <a:solidFill>
              <a:srgbClr val="7AE3FF"/>
            </a:solidFill>
            <a:ln w="9525" cap="flat">
              <a:noFill/>
              <a:miter lim="800000"/>
              <a:headEnd type="none" w="med" len="med"/>
              <a:tailEnd type="none" w="med" len="med"/>
            </a:ln>
          </p:spPr>
          <p:txBody>
            <a:bodyPr lIns="0" tIns="0" rIns="0" bIns="0"/>
            <a:lstStyle/>
            <a:p>
              <a:endParaRPr lang="en-US"/>
            </a:p>
          </p:txBody>
        </p:sp>
        <p:sp>
          <p:nvSpPr>
            <p:cNvPr id="235673" name="Rectangle 153"/>
            <p:cNvSpPr>
              <a:spLocks/>
            </p:cNvSpPr>
            <p:nvPr/>
          </p:nvSpPr>
          <p:spPr bwMode="auto">
            <a:xfrm>
              <a:off x="291" y="0"/>
              <a:ext cx="9" cy="681"/>
            </a:xfrm>
            <a:prstGeom prst="rect">
              <a:avLst/>
            </a:prstGeom>
            <a:solidFill>
              <a:srgbClr val="77E2FF"/>
            </a:solidFill>
            <a:ln w="9525" cap="flat">
              <a:noFill/>
              <a:miter lim="800000"/>
              <a:headEnd type="none" w="med" len="med"/>
              <a:tailEnd type="none" w="med" len="med"/>
            </a:ln>
          </p:spPr>
          <p:txBody>
            <a:bodyPr lIns="0" tIns="0" rIns="0" bIns="0"/>
            <a:lstStyle/>
            <a:p>
              <a:endParaRPr lang="en-US"/>
            </a:p>
          </p:txBody>
        </p:sp>
        <p:sp>
          <p:nvSpPr>
            <p:cNvPr id="235674" name="Rectangle 154"/>
            <p:cNvSpPr>
              <a:spLocks/>
            </p:cNvSpPr>
            <p:nvPr/>
          </p:nvSpPr>
          <p:spPr bwMode="auto">
            <a:xfrm>
              <a:off x="300" y="0"/>
              <a:ext cx="9" cy="681"/>
            </a:xfrm>
            <a:prstGeom prst="rect">
              <a:avLst/>
            </a:prstGeom>
            <a:solidFill>
              <a:srgbClr val="73E1FF"/>
            </a:solidFill>
            <a:ln w="9525" cap="flat">
              <a:noFill/>
              <a:miter lim="800000"/>
              <a:headEnd type="none" w="med" len="med"/>
              <a:tailEnd type="none" w="med" len="med"/>
            </a:ln>
          </p:spPr>
          <p:txBody>
            <a:bodyPr lIns="0" tIns="0" rIns="0" bIns="0"/>
            <a:lstStyle/>
            <a:p>
              <a:endParaRPr lang="en-US"/>
            </a:p>
          </p:txBody>
        </p:sp>
        <p:sp>
          <p:nvSpPr>
            <p:cNvPr id="235675" name="Rectangle 155"/>
            <p:cNvSpPr>
              <a:spLocks/>
            </p:cNvSpPr>
            <p:nvPr/>
          </p:nvSpPr>
          <p:spPr bwMode="auto">
            <a:xfrm>
              <a:off x="309" y="0"/>
              <a:ext cx="8" cy="681"/>
            </a:xfrm>
            <a:prstGeom prst="rect">
              <a:avLst/>
            </a:prstGeom>
            <a:solidFill>
              <a:srgbClr val="6FDFFF"/>
            </a:solidFill>
            <a:ln w="9525" cap="flat">
              <a:noFill/>
              <a:miter lim="800000"/>
              <a:headEnd type="none" w="med" len="med"/>
              <a:tailEnd type="none" w="med" len="med"/>
            </a:ln>
          </p:spPr>
          <p:txBody>
            <a:bodyPr lIns="0" tIns="0" rIns="0" bIns="0"/>
            <a:lstStyle/>
            <a:p>
              <a:endParaRPr lang="en-US"/>
            </a:p>
          </p:txBody>
        </p:sp>
        <p:sp>
          <p:nvSpPr>
            <p:cNvPr id="235676" name="Rectangle 156"/>
            <p:cNvSpPr>
              <a:spLocks/>
            </p:cNvSpPr>
            <p:nvPr/>
          </p:nvSpPr>
          <p:spPr bwMode="auto">
            <a:xfrm>
              <a:off x="317" y="0"/>
              <a:ext cx="9" cy="681"/>
            </a:xfrm>
            <a:prstGeom prst="rect">
              <a:avLst/>
            </a:prstGeom>
            <a:solidFill>
              <a:srgbClr val="6ADEFF"/>
            </a:solidFill>
            <a:ln w="9525" cap="flat">
              <a:noFill/>
              <a:miter lim="800000"/>
              <a:headEnd type="none" w="med" len="med"/>
              <a:tailEnd type="none" w="med" len="med"/>
            </a:ln>
          </p:spPr>
          <p:txBody>
            <a:bodyPr lIns="0" tIns="0" rIns="0" bIns="0"/>
            <a:lstStyle/>
            <a:p>
              <a:endParaRPr lang="en-US"/>
            </a:p>
          </p:txBody>
        </p:sp>
        <p:sp>
          <p:nvSpPr>
            <p:cNvPr id="235677" name="Rectangle 157"/>
            <p:cNvSpPr>
              <a:spLocks/>
            </p:cNvSpPr>
            <p:nvPr/>
          </p:nvSpPr>
          <p:spPr bwMode="auto">
            <a:xfrm>
              <a:off x="326" y="0"/>
              <a:ext cx="9" cy="681"/>
            </a:xfrm>
            <a:prstGeom prst="rect">
              <a:avLst/>
            </a:prstGeom>
            <a:solidFill>
              <a:srgbClr val="65DCFF"/>
            </a:solidFill>
            <a:ln w="9525" cap="flat">
              <a:noFill/>
              <a:miter lim="800000"/>
              <a:headEnd type="none" w="med" len="med"/>
              <a:tailEnd type="none" w="med" len="med"/>
            </a:ln>
          </p:spPr>
          <p:txBody>
            <a:bodyPr lIns="0" tIns="0" rIns="0" bIns="0"/>
            <a:lstStyle/>
            <a:p>
              <a:endParaRPr lang="en-US"/>
            </a:p>
          </p:txBody>
        </p:sp>
        <p:sp>
          <p:nvSpPr>
            <p:cNvPr id="235678" name="Rectangle 158"/>
            <p:cNvSpPr>
              <a:spLocks/>
            </p:cNvSpPr>
            <p:nvPr/>
          </p:nvSpPr>
          <p:spPr bwMode="auto">
            <a:xfrm>
              <a:off x="335" y="0"/>
              <a:ext cx="9" cy="681"/>
            </a:xfrm>
            <a:prstGeom prst="rect">
              <a:avLst/>
            </a:prstGeom>
            <a:solidFill>
              <a:srgbClr val="60DAFF"/>
            </a:solidFill>
            <a:ln w="9525" cap="flat">
              <a:noFill/>
              <a:miter lim="800000"/>
              <a:headEnd type="none" w="med" len="med"/>
              <a:tailEnd type="none" w="med" len="med"/>
            </a:ln>
          </p:spPr>
          <p:txBody>
            <a:bodyPr lIns="0" tIns="0" rIns="0" bIns="0"/>
            <a:lstStyle/>
            <a:p>
              <a:endParaRPr lang="en-US"/>
            </a:p>
          </p:txBody>
        </p:sp>
        <p:sp>
          <p:nvSpPr>
            <p:cNvPr id="235679" name="Rectangle 159"/>
            <p:cNvSpPr>
              <a:spLocks/>
            </p:cNvSpPr>
            <p:nvPr/>
          </p:nvSpPr>
          <p:spPr bwMode="auto">
            <a:xfrm>
              <a:off x="344" y="0"/>
              <a:ext cx="9" cy="681"/>
            </a:xfrm>
            <a:prstGeom prst="rect">
              <a:avLst/>
            </a:prstGeom>
            <a:solidFill>
              <a:srgbClr val="5AD9FF"/>
            </a:solidFill>
            <a:ln w="9525" cap="flat">
              <a:noFill/>
              <a:miter lim="800000"/>
              <a:headEnd type="none" w="med" len="med"/>
              <a:tailEnd type="none" w="med" len="med"/>
            </a:ln>
          </p:spPr>
          <p:txBody>
            <a:bodyPr lIns="0" tIns="0" rIns="0" bIns="0"/>
            <a:lstStyle/>
            <a:p>
              <a:endParaRPr lang="en-US"/>
            </a:p>
          </p:txBody>
        </p:sp>
        <p:sp>
          <p:nvSpPr>
            <p:cNvPr id="235680" name="Rectangle 160"/>
            <p:cNvSpPr>
              <a:spLocks/>
            </p:cNvSpPr>
            <p:nvPr/>
          </p:nvSpPr>
          <p:spPr bwMode="auto">
            <a:xfrm>
              <a:off x="353" y="0"/>
              <a:ext cx="9" cy="681"/>
            </a:xfrm>
            <a:prstGeom prst="rect">
              <a:avLst/>
            </a:prstGeom>
            <a:solidFill>
              <a:srgbClr val="54D7FF"/>
            </a:solidFill>
            <a:ln w="9525" cap="flat">
              <a:noFill/>
              <a:miter lim="800000"/>
              <a:headEnd type="none" w="med" len="med"/>
              <a:tailEnd type="none" w="med" len="med"/>
            </a:ln>
          </p:spPr>
          <p:txBody>
            <a:bodyPr lIns="0" tIns="0" rIns="0" bIns="0"/>
            <a:lstStyle/>
            <a:p>
              <a:endParaRPr lang="en-US"/>
            </a:p>
          </p:txBody>
        </p:sp>
        <p:sp>
          <p:nvSpPr>
            <p:cNvPr id="235681" name="Rectangle 161"/>
            <p:cNvSpPr>
              <a:spLocks/>
            </p:cNvSpPr>
            <p:nvPr/>
          </p:nvSpPr>
          <p:spPr bwMode="auto">
            <a:xfrm>
              <a:off x="362" y="0"/>
              <a:ext cx="7" cy="681"/>
            </a:xfrm>
            <a:prstGeom prst="rect">
              <a:avLst/>
            </a:prstGeom>
            <a:solidFill>
              <a:srgbClr val="4DD5FF"/>
            </a:solidFill>
            <a:ln w="9525" cap="flat">
              <a:noFill/>
              <a:miter lim="800000"/>
              <a:headEnd type="none" w="med" len="med"/>
              <a:tailEnd type="none" w="med" len="med"/>
            </a:ln>
          </p:spPr>
          <p:txBody>
            <a:bodyPr lIns="0" tIns="0" rIns="0" bIns="0"/>
            <a:lstStyle/>
            <a:p>
              <a:endParaRPr lang="en-US"/>
            </a:p>
          </p:txBody>
        </p:sp>
        <p:sp>
          <p:nvSpPr>
            <p:cNvPr id="235682" name="Rectangle 162"/>
            <p:cNvSpPr>
              <a:spLocks/>
            </p:cNvSpPr>
            <p:nvPr/>
          </p:nvSpPr>
          <p:spPr bwMode="auto">
            <a:xfrm>
              <a:off x="369" y="0"/>
              <a:ext cx="9" cy="681"/>
            </a:xfrm>
            <a:prstGeom prst="rect">
              <a:avLst/>
            </a:prstGeom>
            <a:solidFill>
              <a:srgbClr val="46D4FF"/>
            </a:solidFill>
            <a:ln w="9525" cap="flat">
              <a:noFill/>
              <a:miter lim="800000"/>
              <a:headEnd type="none" w="med" len="med"/>
              <a:tailEnd type="none" w="med" len="med"/>
            </a:ln>
          </p:spPr>
          <p:txBody>
            <a:bodyPr lIns="0" tIns="0" rIns="0" bIns="0"/>
            <a:lstStyle/>
            <a:p>
              <a:endParaRPr lang="en-US"/>
            </a:p>
          </p:txBody>
        </p:sp>
        <p:sp>
          <p:nvSpPr>
            <p:cNvPr id="235683" name="Rectangle 163"/>
            <p:cNvSpPr>
              <a:spLocks/>
            </p:cNvSpPr>
            <p:nvPr/>
          </p:nvSpPr>
          <p:spPr bwMode="auto">
            <a:xfrm>
              <a:off x="378" y="0"/>
              <a:ext cx="9" cy="681"/>
            </a:xfrm>
            <a:prstGeom prst="rect">
              <a:avLst/>
            </a:prstGeom>
            <a:solidFill>
              <a:srgbClr val="3FD2FF"/>
            </a:solidFill>
            <a:ln w="9525" cap="flat">
              <a:noFill/>
              <a:miter lim="800000"/>
              <a:headEnd type="none" w="med" len="med"/>
              <a:tailEnd type="none" w="med" len="med"/>
            </a:ln>
          </p:spPr>
          <p:txBody>
            <a:bodyPr lIns="0" tIns="0" rIns="0" bIns="0"/>
            <a:lstStyle/>
            <a:p>
              <a:endParaRPr lang="en-US"/>
            </a:p>
          </p:txBody>
        </p:sp>
        <p:sp>
          <p:nvSpPr>
            <p:cNvPr id="235684" name="Rectangle 164"/>
            <p:cNvSpPr>
              <a:spLocks/>
            </p:cNvSpPr>
            <p:nvPr/>
          </p:nvSpPr>
          <p:spPr bwMode="auto">
            <a:xfrm>
              <a:off x="387" y="0"/>
              <a:ext cx="9" cy="681"/>
            </a:xfrm>
            <a:prstGeom prst="rect">
              <a:avLst/>
            </a:prstGeom>
            <a:solidFill>
              <a:srgbClr val="38D1FF"/>
            </a:solidFill>
            <a:ln w="9525" cap="flat">
              <a:noFill/>
              <a:miter lim="800000"/>
              <a:headEnd type="none" w="med" len="med"/>
              <a:tailEnd type="none" w="med" len="med"/>
            </a:ln>
          </p:spPr>
          <p:txBody>
            <a:bodyPr lIns="0" tIns="0" rIns="0" bIns="0"/>
            <a:lstStyle/>
            <a:p>
              <a:endParaRPr lang="en-US"/>
            </a:p>
          </p:txBody>
        </p:sp>
        <p:sp>
          <p:nvSpPr>
            <p:cNvPr id="235685" name="Rectangle 165"/>
            <p:cNvSpPr>
              <a:spLocks/>
            </p:cNvSpPr>
            <p:nvPr/>
          </p:nvSpPr>
          <p:spPr bwMode="auto">
            <a:xfrm>
              <a:off x="396" y="0"/>
              <a:ext cx="8" cy="681"/>
            </a:xfrm>
            <a:prstGeom prst="rect">
              <a:avLst/>
            </a:prstGeom>
            <a:solidFill>
              <a:srgbClr val="31CFFF"/>
            </a:solidFill>
            <a:ln w="9525" cap="flat">
              <a:noFill/>
              <a:miter lim="800000"/>
              <a:headEnd type="none" w="med" len="med"/>
              <a:tailEnd type="none" w="med" len="med"/>
            </a:ln>
          </p:spPr>
          <p:txBody>
            <a:bodyPr lIns="0" tIns="0" rIns="0" bIns="0"/>
            <a:lstStyle/>
            <a:p>
              <a:endParaRPr lang="en-US"/>
            </a:p>
          </p:txBody>
        </p:sp>
        <p:sp>
          <p:nvSpPr>
            <p:cNvPr id="235686" name="Rectangle 166"/>
            <p:cNvSpPr>
              <a:spLocks/>
            </p:cNvSpPr>
            <p:nvPr/>
          </p:nvSpPr>
          <p:spPr bwMode="auto">
            <a:xfrm>
              <a:off x="404" y="0"/>
              <a:ext cx="9" cy="681"/>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687" name="Rectangle 167"/>
            <p:cNvSpPr>
              <a:spLocks/>
            </p:cNvSpPr>
            <p:nvPr/>
          </p:nvSpPr>
          <p:spPr bwMode="auto">
            <a:xfrm>
              <a:off x="415" y="0"/>
              <a:ext cx="8" cy="681"/>
            </a:xfrm>
            <a:prstGeom prst="rect">
              <a:avLst/>
            </a:prstGeom>
            <a:solidFill>
              <a:srgbClr val="24CEFF"/>
            </a:solidFill>
            <a:ln w="9525" cap="flat">
              <a:noFill/>
              <a:miter lim="800000"/>
              <a:headEnd type="none" w="med" len="med"/>
              <a:tailEnd type="none" w="med" len="med"/>
            </a:ln>
          </p:spPr>
          <p:txBody>
            <a:bodyPr lIns="0" tIns="0" rIns="0" bIns="0"/>
            <a:lstStyle/>
            <a:p>
              <a:endParaRPr lang="en-US"/>
            </a:p>
          </p:txBody>
        </p:sp>
        <p:sp>
          <p:nvSpPr>
            <p:cNvPr id="235688" name="Rectangle 168"/>
            <p:cNvSpPr>
              <a:spLocks/>
            </p:cNvSpPr>
            <p:nvPr/>
          </p:nvSpPr>
          <p:spPr bwMode="auto">
            <a:xfrm>
              <a:off x="422" y="0"/>
              <a:ext cx="9" cy="681"/>
            </a:xfrm>
            <a:prstGeom prst="rect">
              <a:avLst/>
            </a:prstGeom>
            <a:solidFill>
              <a:srgbClr val="1DCDFF"/>
            </a:solidFill>
            <a:ln w="9525" cap="flat">
              <a:noFill/>
              <a:miter lim="800000"/>
              <a:headEnd type="none" w="med" len="med"/>
              <a:tailEnd type="none" w="med" len="med"/>
            </a:ln>
          </p:spPr>
          <p:txBody>
            <a:bodyPr lIns="0" tIns="0" rIns="0" bIns="0"/>
            <a:lstStyle/>
            <a:p>
              <a:endParaRPr lang="en-US"/>
            </a:p>
          </p:txBody>
        </p:sp>
        <p:sp>
          <p:nvSpPr>
            <p:cNvPr id="235689" name="Rectangle 169"/>
            <p:cNvSpPr>
              <a:spLocks/>
            </p:cNvSpPr>
            <p:nvPr/>
          </p:nvSpPr>
          <p:spPr bwMode="auto">
            <a:xfrm>
              <a:off x="431" y="0"/>
              <a:ext cx="9" cy="681"/>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690" name="Rectangle 170"/>
            <p:cNvSpPr>
              <a:spLocks/>
            </p:cNvSpPr>
            <p:nvPr/>
          </p:nvSpPr>
          <p:spPr bwMode="auto">
            <a:xfrm>
              <a:off x="440" y="0"/>
              <a:ext cx="9" cy="681"/>
            </a:xfrm>
            <a:prstGeom prst="rect">
              <a:avLst/>
            </a:prstGeom>
            <a:solidFill>
              <a:srgbClr val="10CCFF"/>
            </a:solidFill>
            <a:ln w="9525" cap="flat">
              <a:noFill/>
              <a:miter lim="800000"/>
              <a:headEnd type="none" w="med" len="med"/>
              <a:tailEnd type="none" w="med" len="med"/>
            </a:ln>
          </p:spPr>
          <p:txBody>
            <a:bodyPr lIns="0" tIns="0" rIns="0" bIns="0"/>
            <a:lstStyle/>
            <a:p>
              <a:endParaRPr lang="en-US"/>
            </a:p>
          </p:txBody>
        </p:sp>
        <p:sp>
          <p:nvSpPr>
            <p:cNvPr id="235691" name="Rectangle 171"/>
            <p:cNvSpPr>
              <a:spLocks/>
            </p:cNvSpPr>
            <p:nvPr/>
          </p:nvSpPr>
          <p:spPr bwMode="auto">
            <a:xfrm>
              <a:off x="449" y="0"/>
              <a:ext cx="8" cy="681"/>
            </a:xfrm>
            <a:prstGeom prst="rect">
              <a:avLst/>
            </a:prstGeom>
            <a:solidFill>
              <a:srgbClr val="00CCFF"/>
            </a:solidFill>
            <a:ln w="9525" cap="flat">
              <a:noFill/>
              <a:miter lim="800000"/>
              <a:headEnd type="none" w="med" len="med"/>
              <a:tailEnd type="none" w="med" len="med"/>
            </a:ln>
          </p:spPr>
          <p:txBody>
            <a:bodyPr lIns="0" tIns="0" rIns="0" bIns="0"/>
            <a:lstStyle/>
            <a:p>
              <a:endParaRPr lang="en-US"/>
            </a:p>
          </p:txBody>
        </p:sp>
      </p:grpSp>
      <p:sp>
        <p:nvSpPr>
          <p:cNvPr id="235693" name="Rectangle 173"/>
          <p:cNvSpPr>
            <a:spLocks/>
          </p:cNvSpPr>
          <p:nvPr/>
        </p:nvSpPr>
        <p:spPr bwMode="auto">
          <a:xfrm>
            <a:off x="5277445" y="2102941"/>
            <a:ext cx="511225" cy="760140"/>
          </a:xfrm>
          <a:prstGeom prst="rect">
            <a:avLst/>
          </a:prstGeom>
          <a:noFill/>
          <a:ln w="11113" cap="flat">
            <a:solidFill>
              <a:srgbClr val="00CCFF"/>
            </a:solidFill>
            <a:prstDash val="solid"/>
            <a:miter lim="800000"/>
            <a:headEnd type="none" w="med" len="med"/>
            <a:tailEnd type="none" w="med" len="med"/>
          </a:ln>
        </p:spPr>
        <p:txBody>
          <a:bodyPr lIns="0" tIns="0" rIns="0" bIns="0"/>
          <a:lstStyle/>
          <a:p>
            <a:endParaRPr lang="en-US"/>
          </a:p>
        </p:txBody>
      </p:sp>
      <p:grpSp>
        <p:nvGrpSpPr>
          <p:cNvPr id="5" name="Group 225"/>
          <p:cNvGrpSpPr>
            <a:grpSpLocks/>
          </p:cNvGrpSpPr>
          <p:nvPr/>
        </p:nvGrpSpPr>
        <p:grpSpPr bwMode="auto">
          <a:xfrm>
            <a:off x="7051105" y="2102941"/>
            <a:ext cx="501178" cy="2437805"/>
            <a:chOff x="0" y="0"/>
            <a:chExt cx="449" cy="2184"/>
          </a:xfrm>
        </p:grpSpPr>
        <p:sp>
          <p:nvSpPr>
            <p:cNvPr id="235694" name="Rectangle 174"/>
            <p:cNvSpPr>
              <a:spLocks/>
            </p:cNvSpPr>
            <p:nvPr/>
          </p:nvSpPr>
          <p:spPr bwMode="auto">
            <a:xfrm>
              <a:off x="0" y="0"/>
              <a:ext cx="8" cy="2184"/>
            </a:xfrm>
            <a:prstGeom prst="rect">
              <a:avLst/>
            </a:prstGeom>
            <a:solidFill>
              <a:srgbClr val="09CCFF"/>
            </a:solidFill>
            <a:ln w="9525" cap="flat">
              <a:noFill/>
              <a:miter lim="800000"/>
              <a:headEnd type="none" w="med" len="med"/>
              <a:tailEnd type="none" w="med" len="med"/>
            </a:ln>
          </p:spPr>
          <p:txBody>
            <a:bodyPr lIns="0" tIns="0" rIns="0" bIns="0"/>
            <a:lstStyle/>
            <a:p>
              <a:endParaRPr lang="en-US"/>
            </a:p>
          </p:txBody>
        </p:sp>
        <p:sp>
          <p:nvSpPr>
            <p:cNvPr id="235695" name="Rectangle 175"/>
            <p:cNvSpPr>
              <a:spLocks/>
            </p:cNvSpPr>
            <p:nvPr/>
          </p:nvSpPr>
          <p:spPr bwMode="auto">
            <a:xfrm>
              <a:off x="8" y="0"/>
              <a:ext cx="9" cy="2184"/>
            </a:xfrm>
            <a:prstGeom prst="rect">
              <a:avLst/>
            </a:prstGeom>
            <a:solidFill>
              <a:srgbClr val="11CCFF"/>
            </a:solidFill>
            <a:ln w="9525" cap="flat">
              <a:noFill/>
              <a:miter lim="800000"/>
              <a:headEnd type="none" w="med" len="med"/>
              <a:tailEnd type="none" w="med" len="med"/>
            </a:ln>
          </p:spPr>
          <p:txBody>
            <a:bodyPr lIns="0" tIns="0" rIns="0" bIns="0"/>
            <a:lstStyle/>
            <a:p>
              <a:endParaRPr lang="en-US"/>
            </a:p>
          </p:txBody>
        </p:sp>
        <p:sp>
          <p:nvSpPr>
            <p:cNvPr id="235696" name="Rectangle 176"/>
            <p:cNvSpPr>
              <a:spLocks/>
            </p:cNvSpPr>
            <p:nvPr/>
          </p:nvSpPr>
          <p:spPr bwMode="auto">
            <a:xfrm>
              <a:off x="17" y="0"/>
              <a:ext cx="9" cy="2184"/>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697" name="Rectangle 177"/>
            <p:cNvSpPr>
              <a:spLocks/>
            </p:cNvSpPr>
            <p:nvPr/>
          </p:nvSpPr>
          <p:spPr bwMode="auto">
            <a:xfrm>
              <a:off x="26" y="0"/>
              <a:ext cx="9" cy="2184"/>
            </a:xfrm>
            <a:prstGeom prst="rect">
              <a:avLst/>
            </a:prstGeom>
            <a:solidFill>
              <a:srgbClr val="1ECDFF"/>
            </a:solidFill>
            <a:ln w="9525" cap="flat">
              <a:noFill/>
              <a:miter lim="800000"/>
              <a:headEnd type="none" w="med" len="med"/>
              <a:tailEnd type="none" w="med" len="med"/>
            </a:ln>
          </p:spPr>
          <p:txBody>
            <a:bodyPr lIns="0" tIns="0" rIns="0" bIns="0"/>
            <a:lstStyle/>
            <a:p>
              <a:endParaRPr lang="en-US"/>
            </a:p>
          </p:txBody>
        </p:sp>
        <p:sp>
          <p:nvSpPr>
            <p:cNvPr id="235698" name="Rectangle 178"/>
            <p:cNvSpPr>
              <a:spLocks/>
            </p:cNvSpPr>
            <p:nvPr/>
          </p:nvSpPr>
          <p:spPr bwMode="auto">
            <a:xfrm>
              <a:off x="35" y="0"/>
              <a:ext cx="9" cy="2184"/>
            </a:xfrm>
            <a:prstGeom prst="rect">
              <a:avLst/>
            </a:prstGeom>
            <a:solidFill>
              <a:srgbClr val="25CEFF"/>
            </a:solidFill>
            <a:ln w="9525" cap="flat">
              <a:noFill/>
              <a:miter lim="800000"/>
              <a:headEnd type="none" w="med" len="med"/>
              <a:tailEnd type="none" w="med" len="med"/>
            </a:ln>
          </p:spPr>
          <p:txBody>
            <a:bodyPr lIns="0" tIns="0" rIns="0" bIns="0"/>
            <a:lstStyle/>
            <a:p>
              <a:endParaRPr lang="en-US"/>
            </a:p>
          </p:txBody>
        </p:sp>
        <p:sp>
          <p:nvSpPr>
            <p:cNvPr id="235699" name="Rectangle 179"/>
            <p:cNvSpPr>
              <a:spLocks/>
            </p:cNvSpPr>
            <p:nvPr/>
          </p:nvSpPr>
          <p:spPr bwMode="auto">
            <a:xfrm>
              <a:off x="44" y="0"/>
              <a:ext cx="9" cy="2184"/>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700" name="Rectangle 180"/>
            <p:cNvSpPr>
              <a:spLocks/>
            </p:cNvSpPr>
            <p:nvPr/>
          </p:nvSpPr>
          <p:spPr bwMode="auto">
            <a:xfrm>
              <a:off x="53" y="0"/>
              <a:ext cx="8" cy="2184"/>
            </a:xfrm>
            <a:prstGeom prst="rect">
              <a:avLst/>
            </a:prstGeom>
            <a:solidFill>
              <a:srgbClr val="32D0FF"/>
            </a:solidFill>
            <a:ln w="9525" cap="flat">
              <a:noFill/>
              <a:miter lim="800000"/>
              <a:headEnd type="none" w="med" len="med"/>
              <a:tailEnd type="none" w="med" len="med"/>
            </a:ln>
          </p:spPr>
          <p:txBody>
            <a:bodyPr lIns="0" tIns="0" rIns="0" bIns="0"/>
            <a:lstStyle/>
            <a:p>
              <a:endParaRPr lang="en-US"/>
            </a:p>
          </p:txBody>
        </p:sp>
        <p:sp>
          <p:nvSpPr>
            <p:cNvPr id="235701" name="Rectangle 181"/>
            <p:cNvSpPr>
              <a:spLocks/>
            </p:cNvSpPr>
            <p:nvPr/>
          </p:nvSpPr>
          <p:spPr bwMode="auto">
            <a:xfrm>
              <a:off x="61" y="0"/>
              <a:ext cx="9" cy="2184"/>
            </a:xfrm>
            <a:prstGeom prst="rect">
              <a:avLst/>
            </a:prstGeom>
            <a:solidFill>
              <a:srgbClr val="39D1FF"/>
            </a:solidFill>
            <a:ln w="9525" cap="flat">
              <a:noFill/>
              <a:miter lim="800000"/>
              <a:headEnd type="none" w="med" len="med"/>
              <a:tailEnd type="none" w="med" len="med"/>
            </a:ln>
          </p:spPr>
          <p:txBody>
            <a:bodyPr lIns="0" tIns="0" rIns="0" bIns="0"/>
            <a:lstStyle/>
            <a:p>
              <a:endParaRPr lang="en-US"/>
            </a:p>
          </p:txBody>
        </p:sp>
        <p:sp>
          <p:nvSpPr>
            <p:cNvPr id="235702" name="Rectangle 182"/>
            <p:cNvSpPr>
              <a:spLocks/>
            </p:cNvSpPr>
            <p:nvPr/>
          </p:nvSpPr>
          <p:spPr bwMode="auto">
            <a:xfrm>
              <a:off x="70" y="0"/>
              <a:ext cx="9" cy="2184"/>
            </a:xfrm>
            <a:prstGeom prst="rect">
              <a:avLst/>
            </a:prstGeom>
            <a:solidFill>
              <a:srgbClr val="40D2FF"/>
            </a:solidFill>
            <a:ln w="9525" cap="flat">
              <a:noFill/>
              <a:miter lim="800000"/>
              <a:headEnd type="none" w="med" len="med"/>
              <a:tailEnd type="none" w="med" len="med"/>
            </a:ln>
          </p:spPr>
          <p:txBody>
            <a:bodyPr lIns="0" tIns="0" rIns="0" bIns="0"/>
            <a:lstStyle/>
            <a:p>
              <a:endParaRPr lang="en-US"/>
            </a:p>
          </p:txBody>
        </p:sp>
        <p:sp>
          <p:nvSpPr>
            <p:cNvPr id="235703" name="Rectangle 183"/>
            <p:cNvSpPr>
              <a:spLocks/>
            </p:cNvSpPr>
            <p:nvPr/>
          </p:nvSpPr>
          <p:spPr bwMode="auto">
            <a:xfrm>
              <a:off x="79" y="0"/>
              <a:ext cx="9" cy="2184"/>
            </a:xfrm>
            <a:prstGeom prst="rect">
              <a:avLst/>
            </a:prstGeom>
            <a:solidFill>
              <a:srgbClr val="47D4FF"/>
            </a:solidFill>
            <a:ln w="9525" cap="flat">
              <a:noFill/>
              <a:miter lim="800000"/>
              <a:headEnd type="none" w="med" len="med"/>
              <a:tailEnd type="none" w="med" len="med"/>
            </a:ln>
          </p:spPr>
          <p:txBody>
            <a:bodyPr lIns="0" tIns="0" rIns="0" bIns="0"/>
            <a:lstStyle/>
            <a:p>
              <a:endParaRPr lang="en-US"/>
            </a:p>
          </p:txBody>
        </p:sp>
        <p:sp>
          <p:nvSpPr>
            <p:cNvPr id="235704" name="Rectangle 184"/>
            <p:cNvSpPr>
              <a:spLocks/>
            </p:cNvSpPr>
            <p:nvPr/>
          </p:nvSpPr>
          <p:spPr bwMode="auto">
            <a:xfrm>
              <a:off x="88" y="0"/>
              <a:ext cx="9" cy="2184"/>
            </a:xfrm>
            <a:prstGeom prst="rect">
              <a:avLst/>
            </a:prstGeom>
            <a:solidFill>
              <a:srgbClr val="4ED5FF"/>
            </a:solidFill>
            <a:ln w="9525" cap="flat">
              <a:noFill/>
              <a:miter lim="800000"/>
              <a:headEnd type="none" w="med" len="med"/>
              <a:tailEnd type="none" w="med" len="med"/>
            </a:ln>
          </p:spPr>
          <p:txBody>
            <a:bodyPr lIns="0" tIns="0" rIns="0" bIns="0"/>
            <a:lstStyle/>
            <a:p>
              <a:endParaRPr lang="en-US"/>
            </a:p>
          </p:txBody>
        </p:sp>
        <p:sp>
          <p:nvSpPr>
            <p:cNvPr id="235705" name="Rectangle 185"/>
            <p:cNvSpPr>
              <a:spLocks/>
            </p:cNvSpPr>
            <p:nvPr/>
          </p:nvSpPr>
          <p:spPr bwMode="auto">
            <a:xfrm>
              <a:off x="97" y="0"/>
              <a:ext cx="9" cy="2184"/>
            </a:xfrm>
            <a:prstGeom prst="rect">
              <a:avLst/>
            </a:prstGeom>
            <a:solidFill>
              <a:srgbClr val="55D7FF"/>
            </a:solidFill>
            <a:ln w="9525" cap="flat">
              <a:noFill/>
              <a:miter lim="800000"/>
              <a:headEnd type="none" w="med" len="med"/>
              <a:tailEnd type="none" w="med" len="med"/>
            </a:ln>
          </p:spPr>
          <p:txBody>
            <a:bodyPr lIns="0" tIns="0" rIns="0" bIns="0"/>
            <a:lstStyle/>
            <a:p>
              <a:endParaRPr lang="en-US"/>
            </a:p>
          </p:txBody>
        </p:sp>
        <p:sp>
          <p:nvSpPr>
            <p:cNvPr id="235706" name="Rectangle 186"/>
            <p:cNvSpPr>
              <a:spLocks/>
            </p:cNvSpPr>
            <p:nvPr/>
          </p:nvSpPr>
          <p:spPr bwMode="auto">
            <a:xfrm>
              <a:off x="106" y="0"/>
              <a:ext cx="8" cy="2184"/>
            </a:xfrm>
            <a:prstGeom prst="rect">
              <a:avLst/>
            </a:prstGeom>
            <a:solidFill>
              <a:srgbClr val="5BD9FF"/>
            </a:solidFill>
            <a:ln w="9525" cap="flat">
              <a:noFill/>
              <a:miter lim="800000"/>
              <a:headEnd type="none" w="med" len="med"/>
              <a:tailEnd type="none" w="med" len="med"/>
            </a:ln>
          </p:spPr>
          <p:txBody>
            <a:bodyPr lIns="0" tIns="0" rIns="0" bIns="0"/>
            <a:lstStyle/>
            <a:p>
              <a:endParaRPr lang="en-US"/>
            </a:p>
          </p:txBody>
        </p:sp>
        <p:sp>
          <p:nvSpPr>
            <p:cNvPr id="235707" name="Rectangle 187"/>
            <p:cNvSpPr>
              <a:spLocks/>
            </p:cNvSpPr>
            <p:nvPr/>
          </p:nvSpPr>
          <p:spPr bwMode="auto">
            <a:xfrm>
              <a:off x="114" y="0"/>
              <a:ext cx="9" cy="2184"/>
            </a:xfrm>
            <a:prstGeom prst="rect">
              <a:avLst/>
            </a:prstGeom>
            <a:solidFill>
              <a:srgbClr val="61DBFF"/>
            </a:solidFill>
            <a:ln w="9525" cap="flat">
              <a:noFill/>
              <a:miter lim="800000"/>
              <a:headEnd type="none" w="med" len="med"/>
              <a:tailEnd type="none" w="med" len="med"/>
            </a:ln>
          </p:spPr>
          <p:txBody>
            <a:bodyPr lIns="0" tIns="0" rIns="0" bIns="0"/>
            <a:lstStyle/>
            <a:p>
              <a:endParaRPr lang="en-US"/>
            </a:p>
          </p:txBody>
        </p:sp>
        <p:sp>
          <p:nvSpPr>
            <p:cNvPr id="235708" name="Rectangle 188"/>
            <p:cNvSpPr>
              <a:spLocks/>
            </p:cNvSpPr>
            <p:nvPr/>
          </p:nvSpPr>
          <p:spPr bwMode="auto">
            <a:xfrm>
              <a:off x="123" y="0"/>
              <a:ext cx="9" cy="2184"/>
            </a:xfrm>
            <a:prstGeom prst="rect">
              <a:avLst/>
            </a:prstGeom>
            <a:solidFill>
              <a:srgbClr val="67DCFF"/>
            </a:solidFill>
            <a:ln w="9525" cap="flat">
              <a:noFill/>
              <a:miter lim="800000"/>
              <a:headEnd type="none" w="med" len="med"/>
              <a:tailEnd type="none" w="med" len="med"/>
            </a:ln>
          </p:spPr>
          <p:txBody>
            <a:bodyPr lIns="0" tIns="0" rIns="0" bIns="0"/>
            <a:lstStyle/>
            <a:p>
              <a:endParaRPr lang="en-US"/>
            </a:p>
          </p:txBody>
        </p:sp>
        <p:sp>
          <p:nvSpPr>
            <p:cNvPr id="235709" name="Rectangle 189"/>
            <p:cNvSpPr>
              <a:spLocks/>
            </p:cNvSpPr>
            <p:nvPr/>
          </p:nvSpPr>
          <p:spPr bwMode="auto">
            <a:xfrm>
              <a:off x="132" y="0"/>
              <a:ext cx="9" cy="2184"/>
            </a:xfrm>
            <a:prstGeom prst="rect">
              <a:avLst/>
            </a:prstGeom>
            <a:solidFill>
              <a:srgbClr val="6CDEFF"/>
            </a:solidFill>
            <a:ln w="9525" cap="flat">
              <a:noFill/>
              <a:miter lim="800000"/>
              <a:headEnd type="none" w="med" len="med"/>
              <a:tailEnd type="none" w="med" len="med"/>
            </a:ln>
          </p:spPr>
          <p:txBody>
            <a:bodyPr lIns="0" tIns="0" rIns="0" bIns="0"/>
            <a:lstStyle/>
            <a:p>
              <a:endParaRPr lang="en-US"/>
            </a:p>
          </p:txBody>
        </p:sp>
        <p:sp>
          <p:nvSpPr>
            <p:cNvPr id="235710" name="Rectangle 190"/>
            <p:cNvSpPr>
              <a:spLocks/>
            </p:cNvSpPr>
            <p:nvPr/>
          </p:nvSpPr>
          <p:spPr bwMode="auto">
            <a:xfrm>
              <a:off x="141" y="0"/>
              <a:ext cx="9" cy="2184"/>
            </a:xfrm>
            <a:prstGeom prst="rect">
              <a:avLst/>
            </a:prstGeom>
            <a:solidFill>
              <a:srgbClr val="70E0FF"/>
            </a:solidFill>
            <a:ln w="9525" cap="flat">
              <a:noFill/>
              <a:miter lim="800000"/>
              <a:headEnd type="none" w="med" len="med"/>
              <a:tailEnd type="none" w="med" len="med"/>
            </a:ln>
          </p:spPr>
          <p:txBody>
            <a:bodyPr lIns="0" tIns="0" rIns="0" bIns="0"/>
            <a:lstStyle/>
            <a:p>
              <a:endParaRPr lang="en-US"/>
            </a:p>
          </p:txBody>
        </p:sp>
        <p:sp>
          <p:nvSpPr>
            <p:cNvPr id="235711" name="Rectangle 191"/>
            <p:cNvSpPr>
              <a:spLocks/>
            </p:cNvSpPr>
            <p:nvPr/>
          </p:nvSpPr>
          <p:spPr bwMode="auto">
            <a:xfrm>
              <a:off x="150" y="0"/>
              <a:ext cx="9" cy="2184"/>
            </a:xfrm>
            <a:prstGeom prst="rect">
              <a:avLst/>
            </a:prstGeom>
            <a:solidFill>
              <a:srgbClr val="74E1FF"/>
            </a:solidFill>
            <a:ln w="9525" cap="flat">
              <a:noFill/>
              <a:miter lim="800000"/>
              <a:headEnd type="none" w="med" len="med"/>
              <a:tailEnd type="none" w="med" len="med"/>
            </a:ln>
          </p:spPr>
          <p:txBody>
            <a:bodyPr lIns="0" tIns="0" rIns="0" bIns="0"/>
            <a:lstStyle/>
            <a:p>
              <a:endParaRPr lang="en-US"/>
            </a:p>
          </p:txBody>
        </p:sp>
        <p:sp>
          <p:nvSpPr>
            <p:cNvPr id="235712" name="Rectangle 192"/>
            <p:cNvSpPr>
              <a:spLocks/>
            </p:cNvSpPr>
            <p:nvPr/>
          </p:nvSpPr>
          <p:spPr bwMode="auto">
            <a:xfrm>
              <a:off x="159" y="0"/>
              <a:ext cx="8" cy="2184"/>
            </a:xfrm>
            <a:prstGeom prst="rect">
              <a:avLst/>
            </a:prstGeom>
            <a:solidFill>
              <a:srgbClr val="78E2FF"/>
            </a:solidFill>
            <a:ln w="9525" cap="flat">
              <a:noFill/>
              <a:miter lim="800000"/>
              <a:headEnd type="none" w="med" len="med"/>
              <a:tailEnd type="none" w="med" len="med"/>
            </a:ln>
          </p:spPr>
          <p:txBody>
            <a:bodyPr lIns="0" tIns="0" rIns="0" bIns="0"/>
            <a:lstStyle/>
            <a:p>
              <a:endParaRPr lang="en-US"/>
            </a:p>
          </p:txBody>
        </p:sp>
        <p:sp>
          <p:nvSpPr>
            <p:cNvPr id="235713" name="Rectangle 193"/>
            <p:cNvSpPr>
              <a:spLocks/>
            </p:cNvSpPr>
            <p:nvPr/>
          </p:nvSpPr>
          <p:spPr bwMode="auto">
            <a:xfrm>
              <a:off x="170" y="0"/>
              <a:ext cx="9" cy="2184"/>
            </a:xfrm>
            <a:prstGeom prst="rect">
              <a:avLst/>
            </a:prstGeom>
            <a:solidFill>
              <a:srgbClr val="7BE3FF"/>
            </a:solidFill>
            <a:ln w="9525" cap="flat">
              <a:noFill/>
              <a:miter lim="800000"/>
              <a:headEnd type="none" w="med" len="med"/>
              <a:tailEnd type="none" w="med" len="med"/>
            </a:ln>
          </p:spPr>
          <p:txBody>
            <a:bodyPr lIns="0" tIns="0" rIns="0" bIns="0"/>
            <a:lstStyle/>
            <a:p>
              <a:endParaRPr lang="en-US"/>
            </a:p>
          </p:txBody>
        </p:sp>
        <p:sp>
          <p:nvSpPr>
            <p:cNvPr id="235714" name="Rectangle 194"/>
            <p:cNvSpPr>
              <a:spLocks/>
            </p:cNvSpPr>
            <p:nvPr/>
          </p:nvSpPr>
          <p:spPr bwMode="auto">
            <a:xfrm>
              <a:off x="176" y="0"/>
              <a:ext cx="9" cy="2184"/>
            </a:xfrm>
            <a:prstGeom prst="rect">
              <a:avLst/>
            </a:prstGeom>
            <a:solidFill>
              <a:srgbClr val="7DE4FF"/>
            </a:solidFill>
            <a:ln w="9525" cap="flat">
              <a:noFill/>
              <a:miter lim="800000"/>
              <a:headEnd type="none" w="med" len="med"/>
              <a:tailEnd type="none" w="med" len="med"/>
            </a:ln>
          </p:spPr>
          <p:txBody>
            <a:bodyPr lIns="0" tIns="0" rIns="0" bIns="0"/>
            <a:lstStyle/>
            <a:p>
              <a:endParaRPr lang="en-US"/>
            </a:p>
          </p:txBody>
        </p:sp>
        <p:sp>
          <p:nvSpPr>
            <p:cNvPr id="235715" name="Rectangle 195"/>
            <p:cNvSpPr>
              <a:spLocks/>
            </p:cNvSpPr>
            <p:nvPr/>
          </p:nvSpPr>
          <p:spPr bwMode="auto">
            <a:xfrm>
              <a:off x="185" y="0"/>
              <a:ext cx="9" cy="2184"/>
            </a:xfrm>
            <a:prstGeom prst="rect">
              <a:avLst/>
            </a:prstGeom>
            <a:solidFill>
              <a:srgbClr val="7FE5FF"/>
            </a:solidFill>
            <a:ln w="9525" cap="flat">
              <a:noFill/>
              <a:miter lim="800000"/>
              <a:headEnd type="none" w="med" len="med"/>
              <a:tailEnd type="none" w="med" len="med"/>
            </a:ln>
          </p:spPr>
          <p:txBody>
            <a:bodyPr lIns="0" tIns="0" rIns="0" bIns="0"/>
            <a:lstStyle/>
            <a:p>
              <a:endParaRPr lang="en-US"/>
            </a:p>
          </p:txBody>
        </p:sp>
        <p:sp>
          <p:nvSpPr>
            <p:cNvPr id="235716" name="Rectangle 196"/>
            <p:cNvSpPr>
              <a:spLocks/>
            </p:cNvSpPr>
            <p:nvPr/>
          </p:nvSpPr>
          <p:spPr bwMode="auto">
            <a:xfrm>
              <a:off x="194" y="0"/>
              <a:ext cx="9" cy="2184"/>
            </a:xfrm>
            <a:prstGeom prst="rect">
              <a:avLst/>
            </a:prstGeom>
            <a:solidFill>
              <a:srgbClr val="81E5FF"/>
            </a:solidFill>
            <a:ln w="9525" cap="flat">
              <a:noFill/>
              <a:miter lim="800000"/>
              <a:headEnd type="none" w="med" len="med"/>
              <a:tailEnd type="none" w="med" len="med"/>
            </a:ln>
          </p:spPr>
          <p:txBody>
            <a:bodyPr lIns="0" tIns="0" rIns="0" bIns="0"/>
            <a:lstStyle/>
            <a:p>
              <a:endParaRPr lang="en-US"/>
            </a:p>
          </p:txBody>
        </p:sp>
        <p:sp>
          <p:nvSpPr>
            <p:cNvPr id="235717" name="Rectangle 197"/>
            <p:cNvSpPr>
              <a:spLocks/>
            </p:cNvSpPr>
            <p:nvPr/>
          </p:nvSpPr>
          <p:spPr bwMode="auto">
            <a:xfrm>
              <a:off x="203" y="0"/>
              <a:ext cx="9" cy="2184"/>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718" name="Rectangle 198"/>
            <p:cNvSpPr>
              <a:spLocks/>
            </p:cNvSpPr>
            <p:nvPr/>
          </p:nvSpPr>
          <p:spPr bwMode="auto">
            <a:xfrm>
              <a:off x="212" y="0"/>
              <a:ext cx="8" cy="2184"/>
            </a:xfrm>
            <a:prstGeom prst="rect">
              <a:avLst/>
            </a:prstGeom>
            <a:solidFill>
              <a:srgbClr val="83E6FF"/>
            </a:solidFill>
            <a:ln w="9525" cap="flat">
              <a:noFill/>
              <a:miter lim="800000"/>
              <a:headEnd type="none" w="med" len="med"/>
              <a:tailEnd type="none" w="med" len="med"/>
            </a:ln>
          </p:spPr>
          <p:txBody>
            <a:bodyPr lIns="0" tIns="0" rIns="0" bIns="0"/>
            <a:lstStyle/>
            <a:p>
              <a:endParaRPr lang="en-US"/>
            </a:p>
          </p:txBody>
        </p:sp>
        <p:sp>
          <p:nvSpPr>
            <p:cNvPr id="235719" name="Rectangle 199"/>
            <p:cNvSpPr>
              <a:spLocks/>
            </p:cNvSpPr>
            <p:nvPr/>
          </p:nvSpPr>
          <p:spPr bwMode="auto">
            <a:xfrm>
              <a:off x="220" y="0"/>
              <a:ext cx="9" cy="2184"/>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720" name="Rectangle 200"/>
            <p:cNvSpPr>
              <a:spLocks/>
            </p:cNvSpPr>
            <p:nvPr/>
          </p:nvSpPr>
          <p:spPr bwMode="auto">
            <a:xfrm>
              <a:off x="229" y="0"/>
              <a:ext cx="9" cy="2184"/>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721" name="Rectangle 201"/>
            <p:cNvSpPr>
              <a:spLocks/>
            </p:cNvSpPr>
            <p:nvPr/>
          </p:nvSpPr>
          <p:spPr bwMode="auto">
            <a:xfrm>
              <a:off x="238" y="0"/>
              <a:ext cx="9" cy="2184"/>
            </a:xfrm>
            <a:prstGeom prst="rect">
              <a:avLst/>
            </a:prstGeom>
            <a:solidFill>
              <a:srgbClr val="82E6FF"/>
            </a:solidFill>
            <a:ln w="9525" cap="flat">
              <a:noFill/>
              <a:miter lim="800000"/>
              <a:headEnd type="none" w="med" len="med"/>
              <a:tailEnd type="none" w="med" len="med"/>
            </a:ln>
          </p:spPr>
          <p:txBody>
            <a:bodyPr lIns="0" tIns="0" rIns="0" bIns="0"/>
            <a:lstStyle/>
            <a:p>
              <a:endParaRPr lang="en-US"/>
            </a:p>
          </p:txBody>
        </p:sp>
        <p:sp>
          <p:nvSpPr>
            <p:cNvPr id="235722" name="Rectangle 202"/>
            <p:cNvSpPr>
              <a:spLocks/>
            </p:cNvSpPr>
            <p:nvPr/>
          </p:nvSpPr>
          <p:spPr bwMode="auto">
            <a:xfrm>
              <a:off x="250" y="0"/>
              <a:ext cx="9" cy="2184"/>
            </a:xfrm>
            <a:prstGeom prst="rect">
              <a:avLst/>
            </a:prstGeom>
            <a:solidFill>
              <a:srgbClr val="81E5FF"/>
            </a:solidFill>
            <a:ln w="9525" cap="flat">
              <a:noFill/>
              <a:miter lim="800000"/>
              <a:headEnd type="none" w="med" len="med"/>
              <a:tailEnd type="none" w="med" len="med"/>
            </a:ln>
          </p:spPr>
          <p:txBody>
            <a:bodyPr lIns="0" tIns="0" rIns="0" bIns="0"/>
            <a:lstStyle/>
            <a:p>
              <a:endParaRPr lang="en-US"/>
            </a:p>
          </p:txBody>
        </p:sp>
        <p:sp>
          <p:nvSpPr>
            <p:cNvPr id="235723" name="Rectangle 203"/>
            <p:cNvSpPr>
              <a:spLocks/>
            </p:cNvSpPr>
            <p:nvPr/>
          </p:nvSpPr>
          <p:spPr bwMode="auto">
            <a:xfrm>
              <a:off x="256" y="0"/>
              <a:ext cx="9" cy="2184"/>
            </a:xfrm>
            <a:prstGeom prst="rect">
              <a:avLst/>
            </a:prstGeom>
            <a:solidFill>
              <a:srgbClr val="7FE5FF"/>
            </a:solidFill>
            <a:ln w="9525" cap="flat">
              <a:noFill/>
              <a:miter lim="800000"/>
              <a:headEnd type="none" w="med" len="med"/>
              <a:tailEnd type="none" w="med" len="med"/>
            </a:ln>
          </p:spPr>
          <p:txBody>
            <a:bodyPr lIns="0" tIns="0" rIns="0" bIns="0"/>
            <a:lstStyle/>
            <a:p>
              <a:endParaRPr lang="en-US"/>
            </a:p>
          </p:txBody>
        </p:sp>
        <p:sp>
          <p:nvSpPr>
            <p:cNvPr id="235724" name="Rectangle 204"/>
            <p:cNvSpPr>
              <a:spLocks/>
            </p:cNvSpPr>
            <p:nvPr/>
          </p:nvSpPr>
          <p:spPr bwMode="auto">
            <a:xfrm>
              <a:off x="265" y="0"/>
              <a:ext cx="8" cy="2184"/>
            </a:xfrm>
            <a:prstGeom prst="rect">
              <a:avLst/>
            </a:prstGeom>
            <a:solidFill>
              <a:srgbClr val="7DE4FF"/>
            </a:solidFill>
            <a:ln w="9525" cap="flat">
              <a:noFill/>
              <a:miter lim="800000"/>
              <a:headEnd type="none" w="med" len="med"/>
              <a:tailEnd type="none" w="med" len="med"/>
            </a:ln>
          </p:spPr>
          <p:txBody>
            <a:bodyPr lIns="0" tIns="0" rIns="0" bIns="0"/>
            <a:lstStyle/>
            <a:p>
              <a:endParaRPr lang="en-US"/>
            </a:p>
          </p:txBody>
        </p:sp>
        <p:sp>
          <p:nvSpPr>
            <p:cNvPr id="235725" name="Rectangle 205"/>
            <p:cNvSpPr>
              <a:spLocks/>
            </p:cNvSpPr>
            <p:nvPr/>
          </p:nvSpPr>
          <p:spPr bwMode="auto">
            <a:xfrm>
              <a:off x="273" y="0"/>
              <a:ext cx="9" cy="2184"/>
            </a:xfrm>
            <a:prstGeom prst="rect">
              <a:avLst/>
            </a:prstGeom>
            <a:solidFill>
              <a:srgbClr val="7BE3FF"/>
            </a:solidFill>
            <a:ln w="9525" cap="flat">
              <a:noFill/>
              <a:miter lim="800000"/>
              <a:headEnd type="none" w="med" len="med"/>
              <a:tailEnd type="none" w="med" len="med"/>
            </a:ln>
          </p:spPr>
          <p:txBody>
            <a:bodyPr lIns="0" tIns="0" rIns="0" bIns="0"/>
            <a:lstStyle/>
            <a:p>
              <a:endParaRPr lang="en-US"/>
            </a:p>
          </p:txBody>
        </p:sp>
        <p:sp>
          <p:nvSpPr>
            <p:cNvPr id="235726" name="Rectangle 206"/>
            <p:cNvSpPr>
              <a:spLocks/>
            </p:cNvSpPr>
            <p:nvPr/>
          </p:nvSpPr>
          <p:spPr bwMode="auto">
            <a:xfrm>
              <a:off x="282" y="0"/>
              <a:ext cx="9" cy="2184"/>
            </a:xfrm>
            <a:prstGeom prst="rect">
              <a:avLst/>
            </a:prstGeom>
            <a:solidFill>
              <a:srgbClr val="78E2FF"/>
            </a:solidFill>
            <a:ln w="9525" cap="flat">
              <a:noFill/>
              <a:miter lim="800000"/>
              <a:headEnd type="none" w="med" len="med"/>
              <a:tailEnd type="none" w="med" len="med"/>
            </a:ln>
          </p:spPr>
          <p:txBody>
            <a:bodyPr lIns="0" tIns="0" rIns="0" bIns="0"/>
            <a:lstStyle/>
            <a:p>
              <a:endParaRPr lang="en-US"/>
            </a:p>
          </p:txBody>
        </p:sp>
        <p:sp>
          <p:nvSpPr>
            <p:cNvPr id="235727" name="Rectangle 207"/>
            <p:cNvSpPr>
              <a:spLocks/>
            </p:cNvSpPr>
            <p:nvPr/>
          </p:nvSpPr>
          <p:spPr bwMode="auto">
            <a:xfrm>
              <a:off x="291" y="0"/>
              <a:ext cx="9" cy="2184"/>
            </a:xfrm>
            <a:prstGeom prst="rect">
              <a:avLst/>
            </a:prstGeom>
            <a:solidFill>
              <a:srgbClr val="74E1FF"/>
            </a:solidFill>
            <a:ln w="9525" cap="flat">
              <a:noFill/>
              <a:miter lim="800000"/>
              <a:headEnd type="none" w="med" len="med"/>
              <a:tailEnd type="none" w="med" len="med"/>
            </a:ln>
          </p:spPr>
          <p:txBody>
            <a:bodyPr lIns="0" tIns="0" rIns="0" bIns="0"/>
            <a:lstStyle/>
            <a:p>
              <a:endParaRPr lang="en-US"/>
            </a:p>
          </p:txBody>
        </p:sp>
        <p:sp>
          <p:nvSpPr>
            <p:cNvPr id="235728" name="Rectangle 208"/>
            <p:cNvSpPr>
              <a:spLocks/>
            </p:cNvSpPr>
            <p:nvPr/>
          </p:nvSpPr>
          <p:spPr bwMode="auto">
            <a:xfrm>
              <a:off x="300" y="0"/>
              <a:ext cx="9" cy="2184"/>
            </a:xfrm>
            <a:prstGeom prst="rect">
              <a:avLst/>
            </a:prstGeom>
            <a:solidFill>
              <a:srgbClr val="70E0FF"/>
            </a:solidFill>
            <a:ln w="9525" cap="flat">
              <a:noFill/>
              <a:miter lim="800000"/>
              <a:headEnd type="none" w="med" len="med"/>
              <a:tailEnd type="none" w="med" len="med"/>
            </a:ln>
          </p:spPr>
          <p:txBody>
            <a:bodyPr lIns="0" tIns="0" rIns="0" bIns="0"/>
            <a:lstStyle/>
            <a:p>
              <a:endParaRPr lang="en-US"/>
            </a:p>
          </p:txBody>
        </p:sp>
        <p:sp>
          <p:nvSpPr>
            <p:cNvPr id="235729" name="Rectangle 209"/>
            <p:cNvSpPr>
              <a:spLocks/>
            </p:cNvSpPr>
            <p:nvPr/>
          </p:nvSpPr>
          <p:spPr bwMode="auto">
            <a:xfrm>
              <a:off x="309" y="0"/>
              <a:ext cx="9" cy="2184"/>
            </a:xfrm>
            <a:prstGeom prst="rect">
              <a:avLst/>
            </a:prstGeom>
            <a:solidFill>
              <a:srgbClr val="6CDEFF"/>
            </a:solidFill>
            <a:ln w="9525" cap="flat">
              <a:noFill/>
              <a:miter lim="800000"/>
              <a:headEnd type="none" w="med" len="med"/>
              <a:tailEnd type="none" w="med" len="med"/>
            </a:ln>
          </p:spPr>
          <p:txBody>
            <a:bodyPr lIns="0" tIns="0" rIns="0" bIns="0"/>
            <a:lstStyle/>
            <a:p>
              <a:endParaRPr lang="en-US"/>
            </a:p>
          </p:txBody>
        </p:sp>
        <p:sp>
          <p:nvSpPr>
            <p:cNvPr id="235730" name="Rectangle 210"/>
            <p:cNvSpPr>
              <a:spLocks/>
            </p:cNvSpPr>
            <p:nvPr/>
          </p:nvSpPr>
          <p:spPr bwMode="auto">
            <a:xfrm>
              <a:off x="318" y="0"/>
              <a:ext cx="8" cy="2184"/>
            </a:xfrm>
            <a:prstGeom prst="rect">
              <a:avLst/>
            </a:prstGeom>
            <a:solidFill>
              <a:srgbClr val="67DCFF"/>
            </a:solidFill>
            <a:ln w="9525" cap="flat">
              <a:noFill/>
              <a:miter lim="800000"/>
              <a:headEnd type="none" w="med" len="med"/>
              <a:tailEnd type="none" w="med" len="med"/>
            </a:ln>
          </p:spPr>
          <p:txBody>
            <a:bodyPr lIns="0" tIns="0" rIns="0" bIns="0"/>
            <a:lstStyle/>
            <a:p>
              <a:endParaRPr lang="en-US"/>
            </a:p>
          </p:txBody>
        </p:sp>
        <p:sp>
          <p:nvSpPr>
            <p:cNvPr id="235731" name="Rectangle 211"/>
            <p:cNvSpPr>
              <a:spLocks/>
            </p:cNvSpPr>
            <p:nvPr/>
          </p:nvSpPr>
          <p:spPr bwMode="auto">
            <a:xfrm>
              <a:off x="326" y="0"/>
              <a:ext cx="8" cy="2184"/>
            </a:xfrm>
            <a:prstGeom prst="rect">
              <a:avLst/>
            </a:prstGeom>
            <a:solidFill>
              <a:srgbClr val="61DBFF"/>
            </a:solidFill>
            <a:ln w="9525" cap="flat">
              <a:noFill/>
              <a:miter lim="800000"/>
              <a:headEnd type="none" w="med" len="med"/>
              <a:tailEnd type="none" w="med" len="med"/>
            </a:ln>
          </p:spPr>
          <p:txBody>
            <a:bodyPr lIns="0" tIns="0" rIns="0" bIns="0"/>
            <a:lstStyle/>
            <a:p>
              <a:endParaRPr lang="en-US"/>
            </a:p>
          </p:txBody>
        </p:sp>
        <p:sp>
          <p:nvSpPr>
            <p:cNvPr id="235732" name="Rectangle 212"/>
            <p:cNvSpPr>
              <a:spLocks/>
            </p:cNvSpPr>
            <p:nvPr/>
          </p:nvSpPr>
          <p:spPr bwMode="auto">
            <a:xfrm>
              <a:off x="334" y="0"/>
              <a:ext cx="9" cy="2184"/>
            </a:xfrm>
            <a:prstGeom prst="rect">
              <a:avLst/>
            </a:prstGeom>
            <a:solidFill>
              <a:srgbClr val="5BD9FF"/>
            </a:solidFill>
            <a:ln w="9525" cap="flat">
              <a:noFill/>
              <a:miter lim="800000"/>
              <a:headEnd type="none" w="med" len="med"/>
              <a:tailEnd type="none" w="med" len="med"/>
            </a:ln>
          </p:spPr>
          <p:txBody>
            <a:bodyPr lIns="0" tIns="0" rIns="0" bIns="0"/>
            <a:lstStyle/>
            <a:p>
              <a:endParaRPr lang="en-US"/>
            </a:p>
          </p:txBody>
        </p:sp>
        <p:sp>
          <p:nvSpPr>
            <p:cNvPr id="235733" name="Rectangle 213"/>
            <p:cNvSpPr>
              <a:spLocks/>
            </p:cNvSpPr>
            <p:nvPr/>
          </p:nvSpPr>
          <p:spPr bwMode="auto">
            <a:xfrm>
              <a:off x="343" y="0"/>
              <a:ext cx="9" cy="2184"/>
            </a:xfrm>
            <a:prstGeom prst="rect">
              <a:avLst/>
            </a:prstGeom>
            <a:solidFill>
              <a:srgbClr val="55D7FF"/>
            </a:solidFill>
            <a:ln w="9525" cap="flat">
              <a:noFill/>
              <a:miter lim="800000"/>
              <a:headEnd type="none" w="med" len="med"/>
              <a:tailEnd type="none" w="med" len="med"/>
            </a:ln>
          </p:spPr>
          <p:txBody>
            <a:bodyPr lIns="0" tIns="0" rIns="0" bIns="0"/>
            <a:lstStyle/>
            <a:p>
              <a:endParaRPr lang="en-US"/>
            </a:p>
          </p:txBody>
        </p:sp>
        <p:sp>
          <p:nvSpPr>
            <p:cNvPr id="235734" name="Rectangle 214"/>
            <p:cNvSpPr>
              <a:spLocks/>
            </p:cNvSpPr>
            <p:nvPr/>
          </p:nvSpPr>
          <p:spPr bwMode="auto">
            <a:xfrm>
              <a:off x="352" y="0"/>
              <a:ext cx="9" cy="2184"/>
            </a:xfrm>
            <a:prstGeom prst="rect">
              <a:avLst/>
            </a:prstGeom>
            <a:solidFill>
              <a:srgbClr val="4ED5FF"/>
            </a:solidFill>
            <a:ln w="9525" cap="flat">
              <a:noFill/>
              <a:miter lim="800000"/>
              <a:headEnd type="none" w="med" len="med"/>
              <a:tailEnd type="none" w="med" len="med"/>
            </a:ln>
          </p:spPr>
          <p:txBody>
            <a:bodyPr lIns="0" tIns="0" rIns="0" bIns="0"/>
            <a:lstStyle/>
            <a:p>
              <a:endParaRPr lang="en-US"/>
            </a:p>
          </p:txBody>
        </p:sp>
        <p:sp>
          <p:nvSpPr>
            <p:cNvPr id="235735" name="Rectangle 215"/>
            <p:cNvSpPr>
              <a:spLocks/>
            </p:cNvSpPr>
            <p:nvPr/>
          </p:nvSpPr>
          <p:spPr bwMode="auto">
            <a:xfrm>
              <a:off x="361" y="0"/>
              <a:ext cx="8" cy="2184"/>
            </a:xfrm>
            <a:prstGeom prst="rect">
              <a:avLst/>
            </a:prstGeom>
            <a:solidFill>
              <a:srgbClr val="47D4FF"/>
            </a:solidFill>
            <a:ln w="9525" cap="flat">
              <a:noFill/>
              <a:miter lim="800000"/>
              <a:headEnd type="none" w="med" len="med"/>
              <a:tailEnd type="none" w="med" len="med"/>
            </a:ln>
          </p:spPr>
          <p:txBody>
            <a:bodyPr lIns="0" tIns="0" rIns="0" bIns="0"/>
            <a:lstStyle/>
            <a:p>
              <a:endParaRPr lang="en-US"/>
            </a:p>
          </p:txBody>
        </p:sp>
        <p:sp>
          <p:nvSpPr>
            <p:cNvPr id="235736" name="Rectangle 216"/>
            <p:cNvSpPr>
              <a:spLocks/>
            </p:cNvSpPr>
            <p:nvPr/>
          </p:nvSpPr>
          <p:spPr bwMode="auto">
            <a:xfrm>
              <a:off x="369" y="0"/>
              <a:ext cx="9" cy="2184"/>
            </a:xfrm>
            <a:prstGeom prst="rect">
              <a:avLst/>
            </a:prstGeom>
            <a:solidFill>
              <a:srgbClr val="40D2FF"/>
            </a:solidFill>
            <a:ln w="9525" cap="flat">
              <a:noFill/>
              <a:miter lim="800000"/>
              <a:headEnd type="none" w="med" len="med"/>
              <a:tailEnd type="none" w="med" len="med"/>
            </a:ln>
          </p:spPr>
          <p:txBody>
            <a:bodyPr lIns="0" tIns="0" rIns="0" bIns="0"/>
            <a:lstStyle/>
            <a:p>
              <a:endParaRPr lang="en-US"/>
            </a:p>
          </p:txBody>
        </p:sp>
        <p:sp>
          <p:nvSpPr>
            <p:cNvPr id="235737" name="Rectangle 217"/>
            <p:cNvSpPr>
              <a:spLocks/>
            </p:cNvSpPr>
            <p:nvPr/>
          </p:nvSpPr>
          <p:spPr bwMode="auto">
            <a:xfrm>
              <a:off x="378" y="0"/>
              <a:ext cx="9" cy="2184"/>
            </a:xfrm>
            <a:prstGeom prst="rect">
              <a:avLst/>
            </a:prstGeom>
            <a:solidFill>
              <a:srgbClr val="39D1FF"/>
            </a:solidFill>
            <a:ln w="9525" cap="flat">
              <a:noFill/>
              <a:miter lim="800000"/>
              <a:headEnd type="none" w="med" len="med"/>
              <a:tailEnd type="none" w="med" len="med"/>
            </a:ln>
          </p:spPr>
          <p:txBody>
            <a:bodyPr lIns="0" tIns="0" rIns="0" bIns="0"/>
            <a:lstStyle/>
            <a:p>
              <a:endParaRPr lang="en-US"/>
            </a:p>
          </p:txBody>
        </p:sp>
        <p:sp>
          <p:nvSpPr>
            <p:cNvPr id="235738" name="Rectangle 218"/>
            <p:cNvSpPr>
              <a:spLocks/>
            </p:cNvSpPr>
            <p:nvPr/>
          </p:nvSpPr>
          <p:spPr bwMode="auto">
            <a:xfrm>
              <a:off x="387" y="0"/>
              <a:ext cx="9" cy="2184"/>
            </a:xfrm>
            <a:prstGeom prst="rect">
              <a:avLst/>
            </a:prstGeom>
            <a:solidFill>
              <a:srgbClr val="32D0FF"/>
            </a:solidFill>
            <a:ln w="9525" cap="flat">
              <a:noFill/>
              <a:miter lim="800000"/>
              <a:headEnd type="none" w="med" len="med"/>
              <a:tailEnd type="none" w="med" len="med"/>
            </a:ln>
          </p:spPr>
          <p:txBody>
            <a:bodyPr lIns="0" tIns="0" rIns="0" bIns="0"/>
            <a:lstStyle/>
            <a:p>
              <a:endParaRPr lang="en-US"/>
            </a:p>
          </p:txBody>
        </p:sp>
        <p:sp>
          <p:nvSpPr>
            <p:cNvPr id="235739" name="Rectangle 219"/>
            <p:cNvSpPr>
              <a:spLocks/>
            </p:cNvSpPr>
            <p:nvPr/>
          </p:nvSpPr>
          <p:spPr bwMode="auto">
            <a:xfrm>
              <a:off x="396" y="0"/>
              <a:ext cx="9" cy="2184"/>
            </a:xfrm>
            <a:prstGeom prst="rect">
              <a:avLst/>
            </a:prstGeom>
            <a:solidFill>
              <a:srgbClr val="2BCFFF"/>
            </a:solidFill>
            <a:ln w="9525" cap="flat">
              <a:noFill/>
              <a:miter lim="800000"/>
              <a:headEnd type="none" w="med" len="med"/>
              <a:tailEnd type="none" w="med" len="med"/>
            </a:ln>
          </p:spPr>
          <p:txBody>
            <a:bodyPr lIns="0" tIns="0" rIns="0" bIns="0"/>
            <a:lstStyle/>
            <a:p>
              <a:endParaRPr lang="en-US"/>
            </a:p>
          </p:txBody>
        </p:sp>
        <p:sp>
          <p:nvSpPr>
            <p:cNvPr id="235740" name="Rectangle 220"/>
            <p:cNvSpPr>
              <a:spLocks/>
            </p:cNvSpPr>
            <p:nvPr/>
          </p:nvSpPr>
          <p:spPr bwMode="auto">
            <a:xfrm>
              <a:off x="405" y="0"/>
              <a:ext cx="9" cy="2184"/>
            </a:xfrm>
            <a:prstGeom prst="rect">
              <a:avLst/>
            </a:prstGeom>
            <a:solidFill>
              <a:srgbClr val="25CEFF"/>
            </a:solidFill>
            <a:ln w="9525" cap="flat">
              <a:noFill/>
              <a:miter lim="800000"/>
              <a:headEnd type="none" w="med" len="med"/>
              <a:tailEnd type="none" w="med" len="med"/>
            </a:ln>
          </p:spPr>
          <p:txBody>
            <a:bodyPr lIns="0" tIns="0" rIns="0" bIns="0"/>
            <a:lstStyle/>
            <a:p>
              <a:endParaRPr lang="en-US"/>
            </a:p>
          </p:txBody>
        </p:sp>
        <p:sp>
          <p:nvSpPr>
            <p:cNvPr id="235741" name="Rectangle 221"/>
            <p:cNvSpPr>
              <a:spLocks/>
            </p:cNvSpPr>
            <p:nvPr/>
          </p:nvSpPr>
          <p:spPr bwMode="auto">
            <a:xfrm>
              <a:off x="414" y="0"/>
              <a:ext cx="8" cy="2184"/>
            </a:xfrm>
            <a:prstGeom prst="rect">
              <a:avLst/>
            </a:prstGeom>
            <a:solidFill>
              <a:srgbClr val="1ECDFF"/>
            </a:solidFill>
            <a:ln w="9525" cap="flat">
              <a:noFill/>
              <a:miter lim="800000"/>
              <a:headEnd type="none" w="med" len="med"/>
              <a:tailEnd type="none" w="med" len="med"/>
            </a:ln>
          </p:spPr>
          <p:txBody>
            <a:bodyPr lIns="0" tIns="0" rIns="0" bIns="0"/>
            <a:lstStyle/>
            <a:p>
              <a:endParaRPr lang="en-US"/>
            </a:p>
          </p:txBody>
        </p:sp>
        <p:sp>
          <p:nvSpPr>
            <p:cNvPr id="235742" name="Rectangle 222"/>
            <p:cNvSpPr>
              <a:spLocks/>
            </p:cNvSpPr>
            <p:nvPr/>
          </p:nvSpPr>
          <p:spPr bwMode="auto">
            <a:xfrm>
              <a:off x="422" y="0"/>
              <a:ext cx="9" cy="2184"/>
            </a:xfrm>
            <a:prstGeom prst="rect">
              <a:avLst/>
            </a:prstGeom>
            <a:solidFill>
              <a:srgbClr val="17CCFF"/>
            </a:solidFill>
            <a:ln w="9525" cap="flat">
              <a:noFill/>
              <a:miter lim="800000"/>
              <a:headEnd type="none" w="med" len="med"/>
              <a:tailEnd type="none" w="med" len="med"/>
            </a:ln>
          </p:spPr>
          <p:txBody>
            <a:bodyPr lIns="0" tIns="0" rIns="0" bIns="0"/>
            <a:lstStyle/>
            <a:p>
              <a:endParaRPr lang="en-US"/>
            </a:p>
          </p:txBody>
        </p:sp>
        <p:sp>
          <p:nvSpPr>
            <p:cNvPr id="235743" name="Rectangle 223"/>
            <p:cNvSpPr>
              <a:spLocks/>
            </p:cNvSpPr>
            <p:nvPr/>
          </p:nvSpPr>
          <p:spPr bwMode="auto">
            <a:xfrm>
              <a:off x="431" y="0"/>
              <a:ext cx="9" cy="2184"/>
            </a:xfrm>
            <a:prstGeom prst="rect">
              <a:avLst/>
            </a:prstGeom>
            <a:solidFill>
              <a:srgbClr val="11CCFF"/>
            </a:solidFill>
            <a:ln w="9525" cap="flat">
              <a:noFill/>
              <a:miter lim="800000"/>
              <a:headEnd type="none" w="med" len="med"/>
              <a:tailEnd type="none" w="med" len="med"/>
            </a:ln>
          </p:spPr>
          <p:txBody>
            <a:bodyPr lIns="0" tIns="0" rIns="0" bIns="0"/>
            <a:lstStyle/>
            <a:p>
              <a:endParaRPr lang="en-US"/>
            </a:p>
          </p:txBody>
        </p:sp>
        <p:sp>
          <p:nvSpPr>
            <p:cNvPr id="235744" name="Rectangle 224"/>
            <p:cNvSpPr>
              <a:spLocks/>
            </p:cNvSpPr>
            <p:nvPr/>
          </p:nvSpPr>
          <p:spPr bwMode="auto">
            <a:xfrm>
              <a:off x="440" y="0"/>
              <a:ext cx="9" cy="2184"/>
            </a:xfrm>
            <a:prstGeom prst="rect">
              <a:avLst/>
            </a:prstGeom>
            <a:solidFill>
              <a:srgbClr val="00CCFF"/>
            </a:solidFill>
            <a:ln w="9525" cap="flat">
              <a:noFill/>
              <a:miter lim="800000"/>
              <a:headEnd type="none" w="med" len="med"/>
              <a:tailEnd type="none" w="med" len="med"/>
            </a:ln>
          </p:spPr>
          <p:txBody>
            <a:bodyPr lIns="0" tIns="0" rIns="0" bIns="0"/>
            <a:lstStyle/>
            <a:p>
              <a:endParaRPr lang="en-US"/>
            </a:p>
          </p:txBody>
        </p:sp>
      </p:grpSp>
      <p:sp>
        <p:nvSpPr>
          <p:cNvPr id="235746" name="Rectangle 226"/>
          <p:cNvSpPr>
            <a:spLocks/>
          </p:cNvSpPr>
          <p:nvPr/>
        </p:nvSpPr>
        <p:spPr bwMode="auto">
          <a:xfrm>
            <a:off x="7051105" y="2102941"/>
            <a:ext cx="501178" cy="2437805"/>
          </a:xfrm>
          <a:prstGeom prst="rect">
            <a:avLst/>
          </a:prstGeom>
          <a:noFill/>
          <a:ln w="11113" cap="flat">
            <a:solidFill>
              <a:srgbClr val="00CCFF"/>
            </a:solidFill>
            <a:prstDash val="solid"/>
            <a:miter lim="800000"/>
            <a:headEnd type="none" w="med" len="med"/>
            <a:tailEnd type="none" w="med" len="med"/>
          </a:ln>
        </p:spPr>
        <p:txBody>
          <a:bodyPr lIns="0" tIns="0" rIns="0" bIns="0"/>
          <a:lstStyle/>
          <a:p>
            <a:endParaRPr lang="en-US"/>
          </a:p>
        </p:txBody>
      </p:sp>
      <p:grpSp>
        <p:nvGrpSpPr>
          <p:cNvPr id="6" name="Group 278"/>
          <p:cNvGrpSpPr>
            <a:grpSpLocks/>
          </p:cNvGrpSpPr>
          <p:nvPr/>
        </p:nvGrpSpPr>
        <p:grpSpPr bwMode="auto">
          <a:xfrm>
            <a:off x="2252514" y="2101825"/>
            <a:ext cx="502295" cy="3357563"/>
            <a:chOff x="0" y="0"/>
            <a:chExt cx="450" cy="3008"/>
          </a:xfrm>
        </p:grpSpPr>
        <p:sp>
          <p:nvSpPr>
            <p:cNvPr id="235747" name="Rectangle 227"/>
            <p:cNvSpPr>
              <a:spLocks/>
            </p:cNvSpPr>
            <p:nvPr/>
          </p:nvSpPr>
          <p:spPr bwMode="auto">
            <a:xfrm>
              <a:off x="0" y="0"/>
              <a:ext cx="8" cy="3008"/>
            </a:xfrm>
            <a:prstGeom prst="rect">
              <a:avLst/>
            </a:prstGeom>
            <a:solidFill>
              <a:srgbClr val="FF9908"/>
            </a:solidFill>
            <a:ln w="9525" cap="flat">
              <a:noFill/>
              <a:miter lim="800000"/>
              <a:headEnd type="none" w="med" len="med"/>
              <a:tailEnd type="none" w="med" len="med"/>
            </a:ln>
          </p:spPr>
          <p:txBody>
            <a:bodyPr lIns="0" tIns="0" rIns="0" bIns="0"/>
            <a:lstStyle/>
            <a:p>
              <a:endParaRPr lang="en-US"/>
            </a:p>
          </p:txBody>
        </p:sp>
        <p:sp>
          <p:nvSpPr>
            <p:cNvPr id="235748" name="Rectangle 228"/>
            <p:cNvSpPr>
              <a:spLocks/>
            </p:cNvSpPr>
            <p:nvPr/>
          </p:nvSpPr>
          <p:spPr bwMode="auto">
            <a:xfrm>
              <a:off x="8" y="0"/>
              <a:ext cx="9" cy="3008"/>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749" name="Rectangle 229"/>
            <p:cNvSpPr>
              <a:spLocks/>
            </p:cNvSpPr>
            <p:nvPr/>
          </p:nvSpPr>
          <p:spPr bwMode="auto">
            <a:xfrm>
              <a:off x="17" y="0"/>
              <a:ext cx="9" cy="3008"/>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750" name="Rectangle 230"/>
            <p:cNvSpPr>
              <a:spLocks/>
            </p:cNvSpPr>
            <p:nvPr/>
          </p:nvSpPr>
          <p:spPr bwMode="auto">
            <a:xfrm>
              <a:off x="26" y="0"/>
              <a:ext cx="9" cy="3008"/>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751" name="Rectangle 231"/>
            <p:cNvSpPr>
              <a:spLocks/>
            </p:cNvSpPr>
            <p:nvPr/>
          </p:nvSpPr>
          <p:spPr bwMode="auto">
            <a:xfrm>
              <a:off x="35" y="0"/>
              <a:ext cx="9" cy="3008"/>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752" name="Rectangle 232"/>
            <p:cNvSpPr>
              <a:spLocks/>
            </p:cNvSpPr>
            <p:nvPr/>
          </p:nvSpPr>
          <p:spPr bwMode="auto">
            <a:xfrm>
              <a:off x="44" y="0"/>
              <a:ext cx="9" cy="3008"/>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753" name="Rectangle 233"/>
            <p:cNvSpPr>
              <a:spLocks/>
            </p:cNvSpPr>
            <p:nvPr/>
          </p:nvSpPr>
          <p:spPr bwMode="auto">
            <a:xfrm>
              <a:off x="53" y="0"/>
              <a:ext cx="8" cy="3008"/>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754" name="Rectangle 234"/>
            <p:cNvSpPr>
              <a:spLocks/>
            </p:cNvSpPr>
            <p:nvPr/>
          </p:nvSpPr>
          <p:spPr bwMode="auto">
            <a:xfrm>
              <a:off x="61" y="0"/>
              <a:ext cx="9" cy="3008"/>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755" name="Rectangle 235"/>
            <p:cNvSpPr>
              <a:spLocks/>
            </p:cNvSpPr>
            <p:nvPr/>
          </p:nvSpPr>
          <p:spPr bwMode="auto">
            <a:xfrm>
              <a:off x="70" y="0"/>
              <a:ext cx="9" cy="3008"/>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756" name="Rectangle 236"/>
            <p:cNvSpPr>
              <a:spLocks/>
            </p:cNvSpPr>
            <p:nvPr/>
          </p:nvSpPr>
          <p:spPr bwMode="auto">
            <a:xfrm>
              <a:off x="79" y="0"/>
              <a:ext cx="9" cy="3008"/>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757" name="Rectangle 237"/>
            <p:cNvSpPr>
              <a:spLocks/>
            </p:cNvSpPr>
            <p:nvPr/>
          </p:nvSpPr>
          <p:spPr bwMode="auto">
            <a:xfrm>
              <a:off x="88" y="0"/>
              <a:ext cx="9" cy="3008"/>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758" name="Rectangle 238"/>
            <p:cNvSpPr>
              <a:spLocks/>
            </p:cNvSpPr>
            <p:nvPr/>
          </p:nvSpPr>
          <p:spPr bwMode="auto">
            <a:xfrm>
              <a:off x="97" y="0"/>
              <a:ext cx="9" cy="3008"/>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759" name="Rectangle 239"/>
            <p:cNvSpPr>
              <a:spLocks/>
            </p:cNvSpPr>
            <p:nvPr/>
          </p:nvSpPr>
          <p:spPr bwMode="auto">
            <a:xfrm>
              <a:off x="106" y="0"/>
              <a:ext cx="8" cy="3008"/>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760" name="Rectangle 240"/>
            <p:cNvSpPr>
              <a:spLocks/>
            </p:cNvSpPr>
            <p:nvPr/>
          </p:nvSpPr>
          <p:spPr bwMode="auto">
            <a:xfrm>
              <a:off x="114" y="0"/>
              <a:ext cx="9" cy="3008"/>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761" name="Rectangle 241"/>
            <p:cNvSpPr>
              <a:spLocks/>
            </p:cNvSpPr>
            <p:nvPr/>
          </p:nvSpPr>
          <p:spPr bwMode="auto">
            <a:xfrm>
              <a:off x="123" y="0"/>
              <a:ext cx="9" cy="3008"/>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762" name="Rectangle 242"/>
            <p:cNvSpPr>
              <a:spLocks/>
            </p:cNvSpPr>
            <p:nvPr/>
          </p:nvSpPr>
          <p:spPr bwMode="auto">
            <a:xfrm>
              <a:off x="132" y="0"/>
              <a:ext cx="9" cy="3008"/>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763" name="Rectangle 243"/>
            <p:cNvSpPr>
              <a:spLocks/>
            </p:cNvSpPr>
            <p:nvPr/>
          </p:nvSpPr>
          <p:spPr bwMode="auto">
            <a:xfrm>
              <a:off x="141" y="0"/>
              <a:ext cx="9" cy="3008"/>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764" name="Rectangle 244"/>
            <p:cNvSpPr>
              <a:spLocks/>
            </p:cNvSpPr>
            <p:nvPr/>
          </p:nvSpPr>
          <p:spPr bwMode="auto">
            <a:xfrm>
              <a:off x="150" y="0"/>
              <a:ext cx="9" cy="3008"/>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765" name="Rectangle 245"/>
            <p:cNvSpPr>
              <a:spLocks/>
            </p:cNvSpPr>
            <p:nvPr/>
          </p:nvSpPr>
          <p:spPr bwMode="auto">
            <a:xfrm>
              <a:off x="159" y="0"/>
              <a:ext cx="8" cy="3008"/>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766" name="Rectangle 246"/>
            <p:cNvSpPr>
              <a:spLocks/>
            </p:cNvSpPr>
            <p:nvPr/>
          </p:nvSpPr>
          <p:spPr bwMode="auto">
            <a:xfrm>
              <a:off x="167" y="0"/>
              <a:ext cx="9" cy="3008"/>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767" name="Rectangle 247"/>
            <p:cNvSpPr>
              <a:spLocks/>
            </p:cNvSpPr>
            <p:nvPr/>
          </p:nvSpPr>
          <p:spPr bwMode="auto">
            <a:xfrm>
              <a:off x="176" y="0"/>
              <a:ext cx="9" cy="3008"/>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768" name="Rectangle 248"/>
            <p:cNvSpPr>
              <a:spLocks/>
            </p:cNvSpPr>
            <p:nvPr/>
          </p:nvSpPr>
          <p:spPr bwMode="auto">
            <a:xfrm>
              <a:off x="185" y="0"/>
              <a:ext cx="9" cy="3008"/>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769" name="Rectangle 249"/>
            <p:cNvSpPr>
              <a:spLocks/>
            </p:cNvSpPr>
            <p:nvPr/>
          </p:nvSpPr>
          <p:spPr bwMode="auto">
            <a:xfrm>
              <a:off x="194" y="0"/>
              <a:ext cx="9" cy="3008"/>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770" name="Rectangle 250"/>
            <p:cNvSpPr>
              <a:spLocks/>
            </p:cNvSpPr>
            <p:nvPr/>
          </p:nvSpPr>
          <p:spPr bwMode="auto">
            <a:xfrm>
              <a:off x="203" y="0"/>
              <a:ext cx="9" cy="3008"/>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771" name="Rectangle 251"/>
            <p:cNvSpPr>
              <a:spLocks/>
            </p:cNvSpPr>
            <p:nvPr/>
          </p:nvSpPr>
          <p:spPr bwMode="auto">
            <a:xfrm>
              <a:off x="212" y="0"/>
              <a:ext cx="9" cy="3008"/>
            </a:xfrm>
            <a:prstGeom prst="rect">
              <a:avLst/>
            </a:prstGeom>
            <a:solidFill>
              <a:srgbClr val="FFC876"/>
            </a:solidFill>
            <a:ln w="9525" cap="flat">
              <a:noFill/>
              <a:miter lim="800000"/>
              <a:headEnd type="none" w="med" len="med"/>
              <a:tailEnd type="none" w="med" len="med"/>
            </a:ln>
          </p:spPr>
          <p:txBody>
            <a:bodyPr lIns="0" tIns="0" rIns="0" bIns="0"/>
            <a:lstStyle/>
            <a:p>
              <a:endParaRPr lang="en-US"/>
            </a:p>
          </p:txBody>
        </p:sp>
        <p:sp>
          <p:nvSpPr>
            <p:cNvPr id="235772" name="Rectangle 252"/>
            <p:cNvSpPr>
              <a:spLocks/>
            </p:cNvSpPr>
            <p:nvPr/>
          </p:nvSpPr>
          <p:spPr bwMode="auto">
            <a:xfrm>
              <a:off x="221" y="0"/>
              <a:ext cx="8" cy="3008"/>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773" name="Rectangle 253"/>
            <p:cNvSpPr>
              <a:spLocks/>
            </p:cNvSpPr>
            <p:nvPr/>
          </p:nvSpPr>
          <p:spPr bwMode="auto">
            <a:xfrm>
              <a:off x="229" y="0"/>
              <a:ext cx="9" cy="3008"/>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774" name="Rectangle 254"/>
            <p:cNvSpPr>
              <a:spLocks/>
            </p:cNvSpPr>
            <p:nvPr/>
          </p:nvSpPr>
          <p:spPr bwMode="auto">
            <a:xfrm>
              <a:off x="238" y="0"/>
              <a:ext cx="9" cy="3008"/>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775" name="Rectangle 255"/>
            <p:cNvSpPr>
              <a:spLocks/>
            </p:cNvSpPr>
            <p:nvPr/>
          </p:nvSpPr>
          <p:spPr bwMode="auto">
            <a:xfrm>
              <a:off x="247" y="0"/>
              <a:ext cx="9" cy="3008"/>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776" name="Rectangle 256"/>
            <p:cNvSpPr>
              <a:spLocks/>
            </p:cNvSpPr>
            <p:nvPr/>
          </p:nvSpPr>
          <p:spPr bwMode="auto">
            <a:xfrm>
              <a:off x="256" y="0"/>
              <a:ext cx="9" cy="3008"/>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777" name="Rectangle 257"/>
            <p:cNvSpPr>
              <a:spLocks/>
            </p:cNvSpPr>
            <p:nvPr/>
          </p:nvSpPr>
          <p:spPr bwMode="auto">
            <a:xfrm>
              <a:off x="265" y="0"/>
              <a:ext cx="9" cy="3008"/>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778" name="Rectangle 258"/>
            <p:cNvSpPr>
              <a:spLocks/>
            </p:cNvSpPr>
            <p:nvPr/>
          </p:nvSpPr>
          <p:spPr bwMode="auto">
            <a:xfrm>
              <a:off x="274" y="0"/>
              <a:ext cx="8" cy="3008"/>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779" name="Rectangle 259"/>
            <p:cNvSpPr>
              <a:spLocks/>
            </p:cNvSpPr>
            <p:nvPr/>
          </p:nvSpPr>
          <p:spPr bwMode="auto">
            <a:xfrm>
              <a:off x="282" y="0"/>
              <a:ext cx="9" cy="3008"/>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780" name="Rectangle 260"/>
            <p:cNvSpPr>
              <a:spLocks/>
            </p:cNvSpPr>
            <p:nvPr/>
          </p:nvSpPr>
          <p:spPr bwMode="auto">
            <a:xfrm>
              <a:off x="291" y="0"/>
              <a:ext cx="9" cy="3008"/>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781" name="Rectangle 261"/>
            <p:cNvSpPr>
              <a:spLocks/>
            </p:cNvSpPr>
            <p:nvPr/>
          </p:nvSpPr>
          <p:spPr bwMode="auto">
            <a:xfrm>
              <a:off x="300" y="0"/>
              <a:ext cx="9" cy="3008"/>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782" name="Rectangle 262"/>
            <p:cNvSpPr>
              <a:spLocks/>
            </p:cNvSpPr>
            <p:nvPr/>
          </p:nvSpPr>
          <p:spPr bwMode="auto">
            <a:xfrm>
              <a:off x="309" y="0"/>
              <a:ext cx="9" cy="3008"/>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783" name="Rectangle 263"/>
            <p:cNvSpPr>
              <a:spLocks/>
            </p:cNvSpPr>
            <p:nvPr/>
          </p:nvSpPr>
          <p:spPr bwMode="auto">
            <a:xfrm>
              <a:off x="318" y="0"/>
              <a:ext cx="9" cy="3008"/>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784" name="Rectangle 264"/>
            <p:cNvSpPr>
              <a:spLocks/>
            </p:cNvSpPr>
            <p:nvPr/>
          </p:nvSpPr>
          <p:spPr bwMode="auto">
            <a:xfrm>
              <a:off x="327" y="0"/>
              <a:ext cx="8" cy="3008"/>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785" name="Rectangle 265"/>
            <p:cNvSpPr>
              <a:spLocks/>
            </p:cNvSpPr>
            <p:nvPr/>
          </p:nvSpPr>
          <p:spPr bwMode="auto">
            <a:xfrm>
              <a:off x="335" y="0"/>
              <a:ext cx="9" cy="3008"/>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786" name="Rectangle 266"/>
            <p:cNvSpPr>
              <a:spLocks/>
            </p:cNvSpPr>
            <p:nvPr/>
          </p:nvSpPr>
          <p:spPr bwMode="auto">
            <a:xfrm>
              <a:off x="344" y="0"/>
              <a:ext cx="9" cy="3008"/>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787" name="Rectangle 267"/>
            <p:cNvSpPr>
              <a:spLocks/>
            </p:cNvSpPr>
            <p:nvPr/>
          </p:nvSpPr>
          <p:spPr bwMode="auto">
            <a:xfrm>
              <a:off x="353" y="0"/>
              <a:ext cx="9" cy="3008"/>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788" name="Rectangle 268"/>
            <p:cNvSpPr>
              <a:spLocks/>
            </p:cNvSpPr>
            <p:nvPr/>
          </p:nvSpPr>
          <p:spPr bwMode="auto">
            <a:xfrm>
              <a:off x="362" y="0"/>
              <a:ext cx="9" cy="3008"/>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789" name="Rectangle 269"/>
            <p:cNvSpPr>
              <a:spLocks/>
            </p:cNvSpPr>
            <p:nvPr/>
          </p:nvSpPr>
          <p:spPr bwMode="auto">
            <a:xfrm>
              <a:off x="373" y="0"/>
              <a:ext cx="9" cy="3008"/>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790" name="Rectangle 270"/>
            <p:cNvSpPr>
              <a:spLocks/>
            </p:cNvSpPr>
            <p:nvPr/>
          </p:nvSpPr>
          <p:spPr bwMode="auto">
            <a:xfrm>
              <a:off x="380" y="0"/>
              <a:ext cx="8" cy="3008"/>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791" name="Rectangle 271"/>
            <p:cNvSpPr>
              <a:spLocks/>
            </p:cNvSpPr>
            <p:nvPr/>
          </p:nvSpPr>
          <p:spPr bwMode="auto">
            <a:xfrm>
              <a:off x="388" y="0"/>
              <a:ext cx="9" cy="3008"/>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792" name="Rectangle 272"/>
            <p:cNvSpPr>
              <a:spLocks/>
            </p:cNvSpPr>
            <p:nvPr/>
          </p:nvSpPr>
          <p:spPr bwMode="auto">
            <a:xfrm>
              <a:off x="397" y="0"/>
              <a:ext cx="9" cy="3008"/>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793" name="Rectangle 273"/>
            <p:cNvSpPr>
              <a:spLocks/>
            </p:cNvSpPr>
            <p:nvPr/>
          </p:nvSpPr>
          <p:spPr bwMode="auto">
            <a:xfrm>
              <a:off x="406" y="0"/>
              <a:ext cx="9" cy="3008"/>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794" name="Rectangle 274"/>
            <p:cNvSpPr>
              <a:spLocks/>
            </p:cNvSpPr>
            <p:nvPr/>
          </p:nvSpPr>
          <p:spPr bwMode="auto">
            <a:xfrm>
              <a:off x="415" y="0"/>
              <a:ext cx="9" cy="3008"/>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795" name="Rectangle 275"/>
            <p:cNvSpPr>
              <a:spLocks/>
            </p:cNvSpPr>
            <p:nvPr/>
          </p:nvSpPr>
          <p:spPr bwMode="auto">
            <a:xfrm>
              <a:off x="424" y="0"/>
              <a:ext cx="9" cy="3008"/>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796" name="Rectangle 276"/>
            <p:cNvSpPr>
              <a:spLocks/>
            </p:cNvSpPr>
            <p:nvPr/>
          </p:nvSpPr>
          <p:spPr bwMode="auto">
            <a:xfrm>
              <a:off x="433" y="0"/>
              <a:ext cx="9" cy="3008"/>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797" name="Rectangle 277"/>
            <p:cNvSpPr>
              <a:spLocks/>
            </p:cNvSpPr>
            <p:nvPr/>
          </p:nvSpPr>
          <p:spPr bwMode="auto">
            <a:xfrm>
              <a:off x="442" y="0"/>
              <a:ext cx="8" cy="3008"/>
            </a:xfrm>
            <a:prstGeom prst="rect">
              <a:avLst/>
            </a:prstGeom>
            <a:solidFill>
              <a:srgbClr val="FF9900"/>
            </a:solidFill>
            <a:ln w="9525" cap="flat">
              <a:noFill/>
              <a:miter lim="800000"/>
              <a:headEnd type="none" w="med" len="med"/>
              <a:tailEnd type="none" w="med" len="med"/>
            </a:ln>
          </p:spPr>
          <p:txBody>
            <a:bodyPr lIns="0" tIns="0" rIns="0" bIns="0"/>
            <a:lstStyle/>
            <a:p>
              <a:endParaRPr lang="en-US"/>
            </a:p>
          </p:txBody>
        </p:sp>
      </p:grpSp>
      <p:sp>
        <p:nvSpPr>
          <p:cNvPr id="235799" name="Rectangle 279"/>
          <p:cNvSpPr>
            <a:spLocks/>
          </p:cNvSpPr>
          <p:nvPr/>
        </p:nvSpPr>
        <p:spPr bwMode="auto">
          <a:xfrm>
            <a:off x="2252514" y="2102942"/>
            <a:ext cx="502295" cy="3356447"/>
          </a:xfrm>
          <a:prstGeom prst="rect">
            <a:avLst/>
          </a:prstGeom>
          <a:noFill/>
          <a:ln w="11113" cap="flat">
            <a:solidFill>
              <a:srgbClr val="FF9900"/>
            </a:solidFill>
            <a:prstDash val="solid"/>
            <a:miter lim="800000"/>
            <a:headEnd type="none" w="med" len="med"/>
            <a:tailEnd type="none" w="med" len="med"/>
          </a:ln>
        </p:spPr>
        <p:txBody>
          <a:bodyPr lIns="0" tIns="0" rIns="0" bIns="0"/>
          <a:lstStyle/>
          <a:p>
            <a:endParaRPr lang="en-US"/>
          </a:p>
        </p:txBody>
      </p:sp>
      <p:grpSp>
        <p:nvGrpSpPr>
          <p:cNvPr id="7" name="Group 331"/>
          <p:cNvGrpSpPr>
            <a:grpSpLocks/>
          </p:cNvGrpSpPr>
          <p:nvPr/>
        </p:nvGrpSpPr>
        <p:grpSpPr bwMode="auto">
          <a:xfrm>
            <a:off x="4016128" y="2102941"/>
            <a:ext cx="503411" cy="1835051"/>
            <a:chOff x="0" y="0"/>
            <a:chExt cx="451" cy="1644"/>
          </a:xfrm>
        </p:grpSpPr>
        <p:sp>
          <p:nvSpPr>
            <p:cNvPr id="235800" name="Rectangle 280"/>
            <p:cNvSpPr>
              <a:spLocks/>
            </p:cNvSpPr>
            <p:nvPr/>
          </p:nvSpPr>
          <p:spPr bwMode="auto">
            <a:xfrm>
              <a:off x="0" y="0"/>
              <a:ext cx="8" cy="1644"/>
            </a:xfrm>
            <a:prstGeom prst="rect">
              <a:avLst/>
            </a:prstGeom>
            <a:solidFill>
              <a:srgbClr val="FF9908"/>
            </a:solidFill>
            <a:ln w="9525" cap="flat">
              <a:noFill/>
              <a:miter lim="800000"/>
              <a:headEnd type="none" w="med" len="med"/>
              <a:tailEnd type="none" w="med" len="med"/>
            </a:ln>
          </p:spPr>
          <p:txBody>
            <a:bodyPr lIns="0" tIns="0" rIns="0" bIns="0"/>
            <a:lstStyle/>
            <a:p>
              <a:endParaRPr lang="en-US"/>
            </a:p>
          </p:txBody>
        </p:sp>
        <p:sp>
          <p:nvSpPr>
            <p:cNvPr id="235801" name="Rectangle 281"/>
            <p:cNvSpPr>
              <a:spLocks/>
            </p:cNvSpPr>
            <p:nvPr/>
          </p:nvSpPr>
          <p:spPr bwMode="auto">
            <a:xfrm>
              <a:off x="8" y="0"/>
              <a:ext cx="9" cy="1644"/>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802" name="Rectangle 282"/>
            <p:cNvSpPr>
              <a:spLocks/>
            </p:cNvSpPr>
            <p:nvPr/>
          </p:nvSpPr>
          <p:spPr bwMode="auto">
            <a:xfrm>
              <a:off x="17" y="0"/>
              <a:ext cx="9" cy="1644"/>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803" name="Rectangle 283"/>
            <p:cNvSpPr>
              <a:spLocks/>
            </p:cNvSpPr>
            <p:nvPr/>
          </p:nvSpPr>
          <p:spPr bwMode="auto">
            <a:xfrm>
              <a:off x="26" y="0"/>
              <a:ext cx="9" cy="1644"/>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804" name="Rectangle 284"/>
            <p:cNvSpPr>
              <a:spLocks/>
            </p:cNvSpPr>
            <p:nvPr/>
          </p:nvSpPr>
          <p:spPr bwMode="auto">
            <a:xfrm>
              <a:off x="35" y="0"/>
              <a:ext cx="9" cy="1644"/>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805" name="Rectangle 285"/>
            <p:cNvSpPr>
              <a:spLocks/>
            </p:cNvSpPr>
            <p:nvPr/>
          </p:nvSpPr>
          <p:spPr bwMode="auto">
            <a:xfrm>
              <a:off x="44" y="0"/>
              <a:ext cx="9" cy="1644"/>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806" name="Rectangle 286"/>
            <p:cNvSpPr>
              <a:spLocks/>
            </p:cNvSpPr>
            <p:nvPr/>
          </p:nvSpPr>
          <p:spPr bwMode="auto">
            <a:xfrm>
              <a:off x="53" y="0"/>
              <a:ext cx="8" cy="1644"/>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807" name="Rectangle 287"/>
            <p:cNvSpPr>
              <a:spLocks/>
            </p:cNvSpPr>
            <p:nvPr/>
          </p:nvSpPr>
          <p:spPr bwMode="auto">
            <a:xfrm>
              <a:off x="61" y="0"/>
              <a:ext cx="9" cy="1644"/>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808" name="Rectangle 288"/>
            <p:cNvSpPr>
              <a:spLocks/>
            </p:cNvSpPr>
            <p:nvPr/>
          </p:nvSpPr>
          <p:spPr bwMode="auto">
            <a:xfrm>
              <a:off x="70" y="0"/>
              <a:ext cx="9" cy="1644"/>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809" name="Rectangle 289"/>
            <p:cNvSpPr>
              <a:spLocks/>
            </p:cNvSpPr>
            <p:nvPr/>
          </p:nvSpPr>
          <p:spPr bwMode="auto">
            <a:xfrm>
              <a:off x="79" y="0"/>
              <a:ext cx="9" cy="1644"/>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810" name="Rectangle 290"/>
            <p:cNvSpPr>
              <a:spLocks/>
            </p:cNvSpPr>
            <p:nvPr/>
          </p:nvSpPr>
          <p:spPr bwMode="auto">
            <a:xfrm>
              <a:off x="88" y="0"/>
              <a:ext cx="9" cy="1644"/>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811" name="Rectangle 291"/>
            <p:cNvSpPr>
              <a:spLocks/>
            </p:cNvSpPr>
            <p:nvPr/>
          </p:nvSpPr>
          <p:spPr bwMode="auto">
            <a:xfrm>
              <a:off x="97" y="0"/>
              <a:ext cx="9" cy="1644"/>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812" name="Rectangle 292"/>
            <p:cNvSpPr>
              <a:spLocks/>
            </p:cNvSpPr>
            <p:nvPr/>
          </p:nvSpPr>
          <p:spPr bwMode="auto">
            <a:xfrm>
              <a:off x="106" y="0"/>
              <a:ext cx="8" cy="1644"/>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813" name="Rectangle 293"/>
            <p:cNvSpPr>
              <a:spLocks/>
            </p:cNvSpPr>
            <p:nvPr/>
          </p:nvSpPr>
          <p:spPr bwMode="auto">
            <a:xfrm>
              <a:off x="114" y="0"/>
              <a:ext cx="9" cy="1644"/>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814" name="Rectangle 294"/>
            <p:cNvSpPr>
              <a:spLocks/>
            </p:cNvSpPr>
            <p:nvPr/>
          </p:nvSpPr>
          <p:spPr bwMode="auto">
            <a:xfrm>
              <a:off x="123" y="0"/>
              <a:ext cx="9" cy="1644"/>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815" name="Rectangle 295"/>
            <p:cNvSpPr>
              <a:spLocks/>
            </p:cNvSpPr>
            <p:nvPr/>
          </p:nvSpPr>
          <p:spPr bwMode="auto">
            <a:xfrm>
              <a:off x="132" y="0"/>
              <a:ext cx="9" cy="1644"/>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816" name="Rectangle 296"/>
            <p:cNvSpPr>
              <a:spLocks/>
            </p:cNvSpPr>
            <p:nvPr/>
          </p:nvSpPr>
          <p:spPr bwMode="auto">
            <a:xfrm>
              <a:off x="141" y="0"/>
              <a:ext cx="9" cy="1644"/>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817" name="Rectangle 297"/>
            <p:cNvSpPr>
              <a:spLocks/>
            </p:cNvSpPr>
            <p:nvPr/>
          </p:nvSpPr>
          <p:spPr bwMode="auto">
            <a:xfrm>
              <a:off x="150" y="0"/>
              <a:ext cx="9" cy="1644"/>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818" name="Rectangle 298"/>
            <p:cNvSpPr>
              <a:spLocks/>
            </p:cNvSpPr>
            <p:nvPr/>
          </p:nvSpPr>
          <p:spPr bwMode="auto">
            <a:xfrm>
              <a:off x="159" y="0"/>
              <a:ext cx="8" cy="1644"/>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819" name="Rectangle 299"/>
            <p:cNvSpPr>
              <a:spLocks/>
            </p:cNvSpPr>
            <p:nvPr/>
          </p:nvSpPr>
          <p:spPr bwMode="auto">
            <a:xfrm>
              <a:off x="167" y="0"/>
              <a:ext cx="9" cy="1644"/>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820" name="Rectangle 300"/>
            <p:cNvSpPr>
              <a:spLocks/>
            </p:cNvSpPr>
            <p:nvPr/>
          </p:nvSpPr>
          <p:spPr bwMode="auto">
            <a:xfrm>
              <a:off x="176" y="0"/>
              <a:ext cx="9" cy="1644"/>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821" name="Rectangle 301"/>
            <p:cNvSpPr>
              <a:spLocks/>
            </p:cNvSpPr>
            <p:nvPr/>
          </p:nvSpPr>
          <p:spPr bwMode="auto">
            <a:xfrm>
              <a:off x="185" y="0"/>
              <a:ext cx="9" cy="1644"/>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822" name="Rectangle 302"/>
            <p:cNvSpPr>
              <a:spLocks/>
            </p:cNvSpPr>
            <p:nvPr/>
          </p:nvSpPr>
          <p:spPr bwMode="auto">
            <a:xfrm>
              <a:off x="194" y="0"/>
              <a:ext cx="9" cy="1644"/>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823" name="Rectangle 303"/>
            <p:cNvSpPr>
              <a:spLocks/>
            </p:cNvSpPr>
            <p:nvPr/>
          </p:nvSpPr>
          <p:spPr bwMode="auto">
            <a:xfrm>
              <a:off x="203" y="0"/>
              <a:ext cx="9" cy="1644"/>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824" name="Rectangle 304"/>
            <p:cNvSpPr>
              <a:spLocks/>
            </p:cNvSpPr>
            <p:nvPr/>
          </p:nvSpPr>
          <p:spPr bwMode="auto">
            <a:xfrm>
              <a:off x="212" y="0"/>
              <a:ext cx="9" cy="1644"/>
            </a:xfrm>
            <a:prstGeom prst="rect">
              <a:avLst/>
            </a:prstGeom>
            <a:solidFill>
              <a:srgbClr val="FFC876"/>
            </a:solidFill>
            <a:ln w="9525" cap="flat">
              <a:noFill/>
              <a:miter lim="800000"/>
              <a:headEnd type="none" w="med" len="med"/>
              <a:tailEnd type="none" w="med" len="med"/>
            </a:ln>
          </p:spPr>
          <p:txBody>
            <a:bodyPr lIns="0" tIns="0" rIns="0" bIns="0"/>
            <a:lstStyle/>
            <a:p>
              <a:endParaRPr lang="en-US"/>
            </a:p>
          </p:txBody>
        </p:sp>
        <p:sp>
          <p:nvSpPr>
            <p:cNvPr id="235825" name="Rectangle 305"/>
            <p:cNvSpPr>
              <a:spLocks/>
            </p:cNvSpPr>
            <p:nvPr/>
          </p:nvSpPr>
          <p:spPr bwMode="auto">
            <a:xfrm>
              <a:off x="221" y="0"/>
              <a:ext cx="8" cy="1644"/>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826" name="Rectangle 306"/>
            <p:cNvSpPr>
              <a:spLocks/>
            </p:cNvSpPr>
            <p:nvPr/>
          </p:nvSpPr>
          <p:spPr bwMode="auto">
            <a:xfrm>
              <a:off x="229" y="0"/>
              <a:ext cx="9" cy="1644"/>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827" name="Rectangle 307"/>
            <p:cNvSpPr>
              <a:spLocks/>
            </p:cNvSpPr>
            <p:nvPr/>
          </p:nvSpPr>
          <p:spPr bwMode="auto">
            <a:xfrm>
              <a:off x="238" y="0"/>
              <a:ext cx="9" cy="1644"/>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828" name="Rectangle 308"/>
            <p:cNvSpPr>
              <a:spLocks/>
            </p:cNvSpPr>
            <p:nvPr/>
          </p:nvSpPr>
          <p:spPr bwMode="auto">
            <a:xfrm>
              <a:off x="249" y="0"/>
              <a:ext cx="9" cy="1644"/>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829" name="Rectangle 309"/>
            <p:cNvSpPr>
              <a:spLocks/>
            </p:cNvSpPr>
            <p:nvPr/>
          </p:nvSpPr>
          <p:spPr bwMode="auto">
            <a:xfrm>
              <a:off x="256" y="0"/>
              <a:ext cx="9" cy="1644"/>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830" name="Rectangle 310"/>
            <p:cNvSpPr>
              <a:spLocks/>
            </p:cNvSpPr>
            <p:nvPr/>
          </p:nvSpPr>
          <p:spPr bwMode="auto">
            <a:xfrm>
              <a:off x="265" y="0"/>
              <a:ext cx="9" cy="1644"/>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831" name="Rectangle 311"/>
            <p:cNvSpPr>
              <a:spLocks/>
            </p:cNvSpPr>
            <p:nvPr/>
          </p:nvSpPr>
          <p:spPr bwMode="auto">
            <a:xfrm>
              <a:off x="274" y="0"/>
              <a:ext cx="8" cy="1644"/>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832" name="Rectangle 312"/>
            <p:cNvSpPr>
              <a:spLocks/>
            </p:cNvSpPr>
            <p:nvPr/>
          </p:nvSpPr>
          <p:spPr bwMode="auto">
            <a:xfrm>
              <a:off x="282" y="0"/>
              <a:ext cx="9" cy="1644"/>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833" name="Rectangle 313"/>
            <p:cNvSpPr>
              <a:spLocks/>
            </p:cNvSpPr>
            <p:nvPr/>
          </p:nvSpPr>
          <p:spPr bwMode="auto">
            <a:xfrm>
              <a:off x="291" y="0"/>
              <a:ext cx="9" cy="1644"/>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834" name="Rectangle 314"/>
            <p:cNvSpPr>
              <a:spLocks/>
            </p:cNvSpPr>
            <p:nvPr/>
          </p:nvSpPr>
          <p:spPr bwMode="auto">
            <a:xfrm>
              <a:off x="300" y="0"/>
              <a:ext cx="9" cy="1644"/>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835" name="Rectangle 315"/>
            <p:cNvSpPr>
              <a:spLocks/>
            </p:cNvSpPr>
            <p:nvPr/>
          </p:nvSpPr>
          <p:spPr bwMode="auto">
            <a:xfrm>
              <a:off x="309" y="0"/>
              <a:ext cx="9" cy="1644"/>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836" name="Rectangle 316"/>
            <p:cNvSpPr>
              <a:spLocks/>
            </p:cNvSpPr>
            <p:nvPr/>
          </p:nvSpPr>
          <p:spPr bwMode="auto">
            <a:xfrm>
              <a:off x="318" y="0"/>
              <a:ext cx="9" cy="1644"/>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837" name="Rectangle 317"/>
            <p:cNvSpPr>
              <a:spLocks/>
            </p:cNvSpPr>
            <p:nvPr/>
          </p:nvSpPr>
          <p:spPr bwMode="auto">
            <a:xfrm>
              <a:off x="329" y="0"/>
              <a:ext cx="9" cy="1644"/>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838" name="Rectangle 318"/>
            <p:cNvSpPr>
              <a:spLocks/>
            </p:cNvSpPr>
            <p:nvPr/>
          </p:nvSpPr>
          <p:spPr bwMode="auto">
            <a:xfrm>
              <a:off x="335" y="0"/>
              <a:ext cx="9" cy="1644"/>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839" name="Rectangle 319"/>
            <p:cNvSpPr>
              <a:spLocks/>
            </p:cNvSpPr>
            <p:nvPr/>
          </p:nvSpPr>
          <p:spPr bwMode="auto">
            <a:xfrm>
              <a:off x="344" y="0"/>
              <a:ext cx="9" cy="1644"/>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840" name="Rectangle 320"/>
            <p:cNvSpPr>
              <a:spLocks/>
            </p:cNvSpPr>
            <p:nvPr/>
          </p:nvSpPr>
          <p:spPr bwMode="auto">
            <a:xfrm>
              <a:off x="353" y="0"/>
              <a:ext cx="9" cy="1644"/>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841" name="Rectangle 321"/>
            <p:cNvSpPr>
              <a:spLocks/>
            </p:cNvSpPr>
            <p:nvPr/>
          </p:nvSpPr>
          <p:spPr bwMode="auto">
            <a:xfrm>
              <a:off x="362" y="0"/>
              <a:ext cx="9" cy="1644"/>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842" name="Rectangle 322"/>
            <p:cNvSpPr>
              <a:spLocks/>
            </p:cNvSpPr>
            <p:nvPr/>
          </p:nvSpPr>
          <p:spPr bwMode="auto">
            <a:xfrm>
              <a:off x="371" y="0"/>
              <a:ext cx="9" cy="1644"/>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843" name="Rectangle 323"/>
            <p:cNvSpPr>
              <a:spLocks/>
            </p:cNvSpPr>
            <p:nvPr/>
          </p:nvSpPr>
          <p:spPr bwMode="auto">
            <a:xfrm>
              <a:off x="380" y="0"/>
              <a:ext cx="8" cy="1644"/>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844" name="Rectangle 324"/>
            <p:cNvSpPr>
              <a:spLocks/>
            </p:cNvSpPr>
            <p:nvPr/>
          </p:nvSpPr>
          <p:spPr bwMode="auto">
            <a:xfrm>
              <a:off x="388" y="0"/>
              <a:ext cx="9" cy="1644"/>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845" name="Rectangle 325"/>
            <p:cNvSpPr>
              <a:spLocks/>
            </p:cNvSpPr>
            <p:nvPr/>
          </p:nvSpPr>
          <p:spPr bwMode="auto">
            <a:xfrm>
              <a:off x="397" y="0"/>
              <a:ext cx="9" cy="1644"/>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846" name="Rectangle 326"/>
            <p:cNvSpPr>
              <a:spLocks/>
            </p:cNvSpPr>
            <p:nvPr/>
          </p:nvSpPr>
          <p:spPr bwMode="auto">
            <a:xfrm>
              <a:off x="409" y="0"/>
              <a:ext cx="9" cy="1644"/>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847" name="Rectangle 327"/>
            <p:cNvSpPr>
              <a:spLocks/>
            </p:cNvSpPr>
            <p:nvPr/>
          </p:nvSpPr>
          <p:spPr bwMode="auto">
            <a:xfrm>
              <a:off x="415" y="0"/>
              <a:ext cx="9" cy="1644"/>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848" name="Rectangle 328"/>
            <p:cNvSpPr>
              <a:spLocks/>
            </p:cNvSpPr>
            <p:nvPr/>
          </p:nvSpPr>
          <p:spPr bwMode="auto">
            <a:xfrm>
              <a:off x="424" y="0"/>
              <a:ext cx="9" cy="1644"/>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849" name="Rectangle 329"/>
            <p:cNvSpPr>
              <a:spLocks/>
            </p:cNvSpPr>
            <p:nvPr/>
          </p:nvSpPr>
          <p:spPr bwMode="auto">
            <a:xfrm>
              <a:off x="433" y="0"/>
              <a:ext cx="9" cy="1644"/>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850" name="Rectangle 330"/>
            <p:cNvSpPr>
              <a:spLocks/>
            </p:cNvSpPr>
            <p:nvPr/>
          </p:nvSpPr>
          <p:spPr bwMode="auto">
            <a:xfrm>
              <a:off x="442" y="0"/>
              <a:ext cx="9" cy="1644"/>
            </a:xfrm>
            <a:prstGeom prst="rect">
              <a:avLst/>
            </a:prstGeom>
            <a:solidFill>
              <a:srgbClr val="FF9900"/>
            </a:solidFill>
            <a:ln w="9525" cap="flat">
              <a:noFill/>
              <a:miter lim="800000"/>
              <a:headEnd type="none" w="med" len="med"/>
              <a:tailEnd type="none" w="med" len="med"/>
            </a:ln>
          </p:spPr>
          <p:txBody>
            <a:bodyPr lIns="0" tIns="0" rIns="0" bIns="0"/>
            <a:lstStyle/>
            <a:p>
              <a:endParaRPr lang="en-US"/>
            </a:p>
          </p:txBody>
        </p:sp>
      </p:grpSp>
      <p:sp>
        <p:nvSpPr>
          <p:cNvPr id="235852" name="Rectangle 332"/>
          <p:cNvSpPr>
            <a:spLocks/>
          </p:cNvSpPr>
          <p:nvPr/>
        </p:nvSpPr>
        <p:spPr bwMode="auto">
          <a:xfrm>
            <a:off x="4016128" y="2102941"/>
            <a:ext cx="503411" cy="1835051"/>
          </a:xfrm>
          <a:prstGeom prst="rect">
            <a:avLst/>
          </a:prstGeom>
          <a:noFill/>
          <a:ln w="11113" cap="flat">
            <a:solidFill>
              <a:srgbClr val="FF9900"/>
            </a:solidFill>
            <a:prstDash val="solid"/>
            <a:miter lim="800000"/>
            <a:headEnd type="none" w="med" len="med"/>
            <a:tailEnd type="none" w="med" len="med"/>
          </a:ln>
        </p:spPr>
        <p:txBody>
          <a:bodyPr lIns="0" tIns="0" rIns="0" bIns="0"/>
          <a:lstStyle/>
          <a:p>
            <a:endParaRPr lang="en-US"/>
          </a:p>
        </p:txBody>
      </p:sp>
      <p:grpSp>
        <p:nvGrpSpPr>
          <p:cNvPr id="8" name="Group 384"/>
          <p:cNvGrpSpPr>
            <a:grpSpLocks/>
          </p:cNvGrpSpPr>
          <p:nvPr/>
        </p:nvGrpSpPr>
        <p:grpSpPr bwMode="auto">
          <a:xfrm>
            <a:off x="5788671" y="2102941"/>
            <a:ext cx="503411" cy="2437805"/>
            <a:chOff x="0" y="0"/>
            <a:chExt cx="451" cy="2184"/>
          </a:xfrm>
        </p:grpSpPr>
        <p:sp>
          <p:nvSpPr>
            <p:cNvPr id="235853" name="Rectangle 333"/>
            <p:cNvSpPr>
              <a:spLocks/>
            </p:cNvSpPr>
            <p:nvPr/>
          </p:nvSpPr>
          <p:spPr bwMode="auto">
            <a:xfrm>
              <a:off x="0" y="0"/>
              <a:ext cx="8" cy="2184"/>
            </a:xfrm>
            <a:prstGeom prst="rect">
              <a:avLst/>
            </a:prstGeom>
            <a:solidFill>
              <a:srgbClr val="FF9908"/>
            </a:solidFill>
            <a:ln w="9525" cap="flat">
              <a:noFill/>
              <a:miter lim="800000"/>
              <a:headEnd type="none" w="med" len="med"/>
              <a:tailEnd type="none" w="med" len="med"/>
            </a:ln>
          </p:spPr>
          <p:txBody>
            <a:bodyPr lIns="0" tIns="0" rIns="0" bIns="0"/>
            <a:lstStyle/>
            <a:p>
              <a:endParaRPr lang="en-US"/>
            </a:p>
          </p:txBody>
        </p:sp>
        <p:sp>
          <p:nvSpPr>
            <p:cNvPr id="235854" name="Rectangle 334"/>
            <p:cNvSpPr>
              <a:spLocks/>
            </p:cNvSpPr>
            <p:nvPr/>
          </p:nvSpPr>
          <p:spPr bwMode="auto">
            <a:xfrm>
              <a:off x="8" y="0"/>
              <a:ext cx="9" cy="2184"/>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855" name="Rectangle 335"/>
            <p:cNvSpPr>
              <a:spLocks/>
            </p:cNvSpPr>
            <p:nvPr/>
          </p:nvSpPr>
          <p:spPr bwMode="auto">
            <a:xfrm>
              <a:off x="17" y="0"/>
              <a:ext cx="9" cy="2184"/>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856" name="Rectangle 336"/>
            <p:cNvSpPr>
              <a:spLocks/>
            </p:cNvSpPr>
            <p:nvPr/>
          </p:nvSpPr>
          <p:spPr bwMode="auto">
            <a:xfrm>
              <a:off x="26" y="0"/>
              <a:ext cx="9" cy="2184"/>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857" name="Rectangle 337"/>
            <p:cNvSpPr>
              <a:spLocks/>
            </p:cNvSpPr>
            <p:nvPr/>
          </p:nvSpPr>
          <p:spPr bwMode="auto">
            <a:xfrm>
              <a:off x="37" y="0"/>
              <a:ext cx="9" cy="2184"/>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858" name="Rectangle 338"/>
            <p:cNvSpPr>
              <a:spLocks/>
            </p:cNvSpPr>
            <p:nvPr/>
          </p:nvSpPr>
          <p:spPr bwMode="auto">
            <a:xfrm>
              <a:off x="44" y="0"/>
              <a:ext cx="9" cy="2184"/>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859" name="Rectangle 339"/>
            <p:cNvSpPr>
              <a:spLocks/>
            </p:cNvSpPr>
            <p:nvPr/>
          </p:nvSpPr>
          <p:spPr bwMode="auto">
            <a:xfrm>
              <a:off x="53" y="0"/>
              <a:ext cx="9" cy="2184"/>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860" name="Rectangle 340"/>
            <p:cNvSpPr>
              <a:spLocks/>
            </p:cNvSpPr>
            <p:nvPr/>
          </p:nvSpPr>
          <p:spPr bwMode="auto">
            <a:xfrm>
              <a:off x="62" y="0"/>
              <a:ext cx="8" cy="2184"/>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861" name="Rectangle 341"/>
            <p:cNvSpPr>
              <a:spLocks/>
            </p:cNvSpPr>
            <p:nvPr/>
          </p:nvSpPr>
          <p:spPr bwMode="auto">
            <a:xfrm>
              <a:off x="70" y="0"/>
              <a:ext cx="9" cy="2184"/>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862" name="Rectangle 342"/>
            <p:cNvSpPr>
              <a:spLocks/>
            </p:cNvSpPr>
            <p:nvPr/>
          </p:nvSpPr>
          <p:spPr bwMode="auto">
            <a:xfrm>
              <a:off x="79" y="0"/>
              <a:ext cx="9" cy="2184"/>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863" name="Rectangle 343"/>
            <p:cNvSpPr>
              <a:spLocks/>
            </p:cNvSpPr>
            <p:nvPr/>
          </p:nvSpPr>
          <p:spPr bwMode="auto">
            <a:xfrm>
              <a:off x="88" y="0"/>
              <a:ext cx="9" cy="2184"/>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864" name="Rectangle 344"/>
            <p:cNvSpPr>
              <a:spLocks/>
            </p:cNvSpPr>
            <p:nvPr/>
          </p:nvSpPr>
          <p:spPr bwMode="auto">
            <a:xfrm>
              <a:off x="97" y="0"/>
              <a:ext cx="9" cy="2184"/>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865" name="Rectangle 345"/>
            <p:cNvSpPr>
              <a:spLocks/>
            </p:cNvSpPr>
            <p:nvPr/>
          </p:nvSpPr>
          <p:spPr bwMode="auto">
            <a:xfrm>
              <a:off x="106" y="0"/>
              <a:ext cx="9" cy="2184"/>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866" name="Rectangle 346"/>
            <p:cNvSpPr>
              <a:spLocks/>
            </p:cNvSpPr>
            <p:nvPr/>
          </p:nvSpPr>
          <p:spPr bwMode="auto">
            <a:xfrm>
              <a:off x="117" y="0"/>
              <a:ext cx="9" cy="2184"/>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867" name="Rectangle 347"/>
            <p:cNvSpPr>
              <a:spLocks/>
            </p:cNvSpPr>
            <p:nvPr/>
          </p:nvSpPr>
          <p:spPr bwMode="auto">
            <a:xfrm>
              <a:off x="124" y="0"/>
              <a:ext cx="8" cy="2184"/>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868" name="Rectangle 348"/>
            <p:cNvSpPr>
              <a:spLocks/>
            </p:cNvSpPr>
            <p:nvPr/>
          </p:nvSpPr>
          <p:spPr bwMode="auto">
            <a:xfrm>
              <a:off x="132" y="0"/>
              <a:ext cx="9" cy="2184"/>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869" name="Rectangle 349"/>
            <p:cNvSpPr>
              <a:spLocks/>
            </p:cNvSpPr>
            <p:nvPr/>
          </p:nvSpPr>
          <p:spPr bwMode="auto">
            <a:xfrm>
              <a:off x="141" y="0"/>
              <a:ext cx="9" cy="2184"/>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870" name="Rectangle 350"/>
            <p:cNvSpPr>
              <a:spLocks/>
            </p:cNvSpPr>
            <p:nvPr/>
          </p:nvSpPr>
          <p:spPr bwMode="auto">
            <a:xfrm>
              <a:off x="150" y="0"/>
              <a:ext cx="9" cy="2184"/>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871" name="Rectangle 351"/>
            <p:cNvSpPr>
              <a:spLocks/>
            </p:cNvSpPr>
            <p:nvPr/>
          </p:nvSpPr>
          <p:spPr bwMode="auto">
            <a:xfrm>
              <a:off x="159" y="0"/>
              <a:ext cx="9" cy="2184"/>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872" name="Rectangle 352"/>
            <p:cNvSpPr>
              <a:spLocks/>
            </p:cNvSpPr>
            <p:nvPr/>
          </p:nvSpPr>
          <p:spPr bwMode="auto">
            <a:xfrm>
              <a:off x="168" y="0"/>
              <a:ext cx="9" cy="2184"/>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873" name="Rectangle 353"/>
            <p:cNvSpPr>
              <a:spLocks/>
            </p:cNvSpPr>
            <p:nvPr/>
          </p:nvSpPr>
          <p:spPr bwMode="auto">
            <a:xfrm>
              <a:off x="177" y="0"/>
              <a:ext cx="9" cy="2184"/>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874" name="Rectangle 354"/>
            <p:cNvSpPr>
              <a:spLocks/>
            </p:cNvSpPr>
            <p:nvPr/>
          </p:nvSpPr>
          <p:spPr bwMode="auto">
            <a:xfrm>
              <a:off x="186" y="0"/>
              <a:ext cx="9" cy="2184"/>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875" name="Rectangle 355"/>
            <p:cNvSpPr>
              <a:spLocks/>
            </p:cNvSpPr>
            <p:nvPr/>
          </p:nvSpPr>
          <p:spPr bwMode="auto">
            <a:xfrm>
              <a:off x="195" y="0"/>
              <a:ext cx="8" cy="2184"/>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876" name="Rectangle 356"/>
            <p:cNvSpPr>
              <a:spLocks/>
            </p:cNvSpPr>
            <p:nvPr/>
          </p:nvSpPr>
          <p:spPr bwMode="auto">
            <a:xfrm>
              <a:off x="203" y="0"/>
              <a:ext cx="9" cy="2184"/>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877" name="Rectangle 357"/>
            <p:cNvSpPr>
              <a:spLocks/>
            </p:cNvSpPr>
            <p:nvPr/>
          </p:nvSpPr>
          <p:spPr bwMode="auto">
            <a:xfrm>
              <a:off x="212" y="0"/>
              <a:ext cx="9" cy="2184"/>
            </a:xfrm>
            <a:prstGeom prst="rect">
              <a:avLst/>
            </a:prstGeom>
            <a:solidFill>
              <a:srgbClr val="FFC876"/>
            </a:solidFill>
            <a:ln w="9525" cap="flat">
              <a:noFill/>
              <a:miter lim="800000"/>
              <a:headEnd type="none" w="med" len="med"/>
              <a:tailEnd type="none" w="med" len="med"/>
            </a:ln>
          </p:spPr>
          <p:txBody>
            <a:bodyPr lIns="0" tIns="0" rIns="0" bIns="0"/>
            <a:lstStyle/>
            <a:p>
              <a:endParaRPr lang="en-US"/>
            </a:p>
          </p:txBody>
        </p:sp>
        <p:sp>
          <p:nvSpPr>
            <p:cNvPr id="235878" name="Rectangle 358"/>
            <p:cNvSpPr>
              <a:spLocks/>
            </p:cNvSpPr>
            <p:nvPr/>
          </p:nvSpPr>
          <p:spPr bwMode="auto">
            <a:xfrm>
              <a:off x="221" y="0"/>
              <a:ext cx="9" cy="2184"/>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879" name="Rectangle 359"/>
            <p:cNvSpPr>
              <a:spLocks/>
            </p:cNvSpPr>
            <p:nvPr/>
          </p:nvSpPr>
          <p:spPr bwMode="auto">
            <a:xfrm>
              <a:off x="230" y="0"/>
              <a:ext cx="9" cy="2184"/>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880" name="Rectangle 360"/>
            <p:cNvSpPr>
              <a:spLocks/>
            </p:cNvSpPr>
            <p:nvPr/>
          </p:nvSpPr>
          <p:spPr bwMode="auto">
            <a:xfrm>
              <a:off x="239" y="0"/>
              <a:ext cx="9" cy="2184"/>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881" name="Rectangle 361"/>
            <p:cNvSpPr>
              <a:spLocks/>
            </p:cNvSpPr>
            <p:nvPr/>
          </p:nvSpPr>
          <p:spPr bwMode="auto">
            <a:xfrm>
              <a:off x="248" y="0"/>
              <a:ext cx="9" cy="2184"/>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882" name="Rectangle 362"/>
            <p:cNvSpPr>
              <a:spLocks/>
            </p:cNvSpPr>
            <p:nvPr/>
          </p:nvSpPr>
          <p:spPr bwMode="auto">
            <a:xfrm>
              <a:off x="257" y="0"/>
              <a:ext cx="8" cy="2184"/>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883" name="Rectangle 363"/>
            <p:cNvSpPr>
              <a:spLocks/>
            </p:cNvSpPr>
            <p:nvPr/>
          </p:nvSpPr>
          <p:spPr bwMode="auto">
            <a:xfrm>
              <a:off x="265" y="0"/>
              <a:ext cx="9" cy="2184"/>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884" name="Rectangle 364"/>
            <p:cNvSpPr>
              <a:spLocks/>
            </p:cNvSpPr>
            <p:nvPr/>
          </p:nvSpPr>
          <p:spPr bwMode="auto">
            <a:xfrm>
              <a:off x="274" y="0"/>
              <a:ext cx="9" cy="2184"/>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885" name="Rectangle 365"/>
            <p:cNvSpPr>
              <a:spLocks/>
            </p:cNvSpPr>
            <p:nvPr/>
          </p:nvSpPr>
          <p:spPr bwMode="auto">
            <a:xfrm>
              <a:off x="283" y="0"/>
              <a:ext cx="9" cy="2184"/>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886" name="Rectangle 366"/>
            <p:cNvSpPr>
              <a:spLocks/>
            </p:cNvSpPr>
            <p:nvPr/>
          </p:nvSpPr>
          <p:spPr bwMode="auto">
            <a:xfrm>
              <a:off x="292" y="0"/>
              <a:ext cx="9" cy="2184"/>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887" name="Rectangle 367"/>
            <p:cNvSpPr>
              <a:spLocks/>
            </p:cNvSpPr>
            <p:nvPr/>
          </p:nvSpPr>
          <p:spPr bwMode="auto">
            <a:xfrm>
              <a:off x="301" y="0"/>
              <a:ext cx="9" cy="2184"/>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888" name="Rectangle 368"/>
            <p:cNvSpPr>
              <a:spLocks/>
            </p:cNvSpPr>
            <p:nvPr/>
          </p:nvSpPr>
          <p:spPr bwMode="auto">
            <a:xfrm>
              <a:off x="310" y="0"/>
              <a:ext cx="9" cy="2184"/>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889" name="Rectangle 369"/>
            <p:cNvSpPr>
              <a:spLocks/>
            </p:cNvSpPr>
            <p:nvPr/>
          </p:nvSpPr>
          <p:spPr bwMode="auto">
            <a:xfrm>
              <a:off x="319" y="0"/>
              <a:ext cx="9" cy="2184"/>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890" name="Rectangle 370"/>
            <p:cNvSpPr>
              <a:spLocks/>
            </p:cNvSpPr>
            <p:nvPr/>
          </p:nvSpPr>
          <p:spPr bwMode="auto">
            <a:xfrm>
              <a:off x="328" y="0"/>
              <a:ext cx="8" cy="2184"/>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891" name="Rectangle 371"/>
            <p:cNvSpPr>
              <a:spLocks/>
            </p:cNvSpPr>
            <p:nvPr/>
          </p:nvSpPr>
          <p:spPr bwMode="auto">
            <a:xfrm>
              <a:off x="336" y="0"/>
              <a:ext cx="9" cy="2184"/>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892" name="Rectangle 372"/>
            <p:cNvSpPr>
              <a:spLocks/>
            </p:cNvSpPr>
            <p:nvPr/>
          </p:nvSpPr>
          <p:spPr bwMode="auto">
            <a:xfrm>
              <a:off x="345" y="0"/>
              <a:ext cx="9" cy="2184"/>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893" name="Rectangle 373"/>
            <p:cNvSpPr>
              <a:spLocks/>
            </p:cNvSpPr>
            <p:nvPr/>
          </p:nvSpPr>
          <p:spPr bwMode="auto">
            <a:xfrm>
              <a:off x="354" y="0"/>
              <a:ext cx="9" cy="2184"/>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894" name="Rectangle 374"/>
            <p:cNvSpPr>
              <a:spLocks/>
            </p:cNvSpPr>
            <p:nvPr/>
          </p:nvSpPr>
          <p:spPr bwMode="auto">
            <a:xfrm>
              <a:off x="363" y="0"/>
              <a:ext cx="9" cy="2184"/>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895" name="Rectangle 375"/>
            <p:cNvSpPr>
              <a:spLocks/>
            </p:cNvSpPr>
            <p:nvPr/>
          </p:nvSpPr>
          <p:spPr bwMode="auto">
            <a:xfrm>
              <a:off x="372" y="0"/>
              <a:ext cx="9" cy="2184"/>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896" name="Rectangle 376"/>
            <p:cNvSpPr>
              <a:spLocks/>
            </p:cNvSpPr>
            <p:nvPr/>
          </p:nvSpPr>
          <p:spPr bwMode="auto">
            <a:xfrm>
              <a:off x="381" y="0"/>
              <a:ext cx="9" cy="2184"/>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897" name="Rectangle 377"/>
            <p:cNvSpPr>
              <a:spLocks/>
            </p:cNvSpPr>
            <p:nvPr/>
          </p:nvSpPr>
          <p:spPr bwMode="auto">
            <a:xfrm>
              <a:off x="390" y="0"/>
              <a:ext cx="8" cy="2184"/>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898" name="Rectangle 378"/>
            <p:cNvSpPr>
              <a:spLocks/>
            </p:cNvSpPr>
            <p:nvPr/>
          </p:nvSpPr>
          <p:spPr bwMode="auto">
            <a:xfrm>
              <a:off x="398" y="0"/>
              <a:ext cx="9" cy="2184"/>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899" name="Rectangle 379"/>
            <p:cNvSpPr>
              <a:spLocks/>
            </p:cNvSpPr>
            <p:nvPr/>
          </p:nvSpPr>
          <p:spPr bwMode="auto">
            <a:xfrm>
              <a:off x="407" y="0"/>
              <a:ext cx="9" cy="2184"/>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900" name="Rectangle 380"/>
            <p:cNvSpPr>
              <a:spLocks/>
            </p:cNvSpPr>
            <p:nvPr/>
          </p:nvSpPr>
          <p:spPr bwMode="auto">
            <a:xfrm>
              <a:off x="416" y="0"/>
              <a:ext cx="9" cy="2184"/>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901" name="Rectangle 381"/>
            <p:cNvSpPr>
              <a:spLocks/>
            </p:cNvSpPr>
            <p:nvPr/>
          </p:nvSpPr>
          <p:spPr bwMode="auto">
            <a:xfrm>
              <a:off x="425" y="0"/>
              <a:ext cx="8" cy="2184"/>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902" name="Rectangle 382"/>
            <p:cNvSpPr>
              <a:spLocks/>
            </p:cNvSpPr>
            <p:nvPr/>
          </p:nvSpPr>
          <p:spPr bwMode="auto">
            <a:xfrm>
              <a:off x="433" y="0"/>
              <a:ext cx="8" cy="2184"/>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903" name="Rectangle 383"/>
            <p:cNvSpPr>
              <a:spLocks/>
            </p:cNvSpPr>
            <p:nvPr/>
          </p:nvSpPr>
          <p:spPr bwMode="auto">
            <a:xfrm>
              <a:off x="441" y="0"/>
              <a:ext cx="10" cy="2184"/>
            </a:xfrm>
            <a:prstGeom prst="rect">
              <a:avLst/>
            </a:prstGeom>
            <a:solidFill>
              <a:srgbClr val="FF9900"/>
            </a:solidFill>
            <a:ln w="9525" cap="flat">
              <a:noFill/>
              <a:miter lim="800000"/>
              <a:headEnd type="none" w="med" len="med"/>
              <a:tailEnd type="none" w="med" len="med"/>
            </a:ln>
          </p:spPr>
          <p:txBody>
            <a:bodyPr lIns="0" tIns="0" rIns="0" bIns="0"/>
            <a:lstStyle/>
            <a:p>
              <a:endParaRPr lang="en-US"/>
            </a:p>
          </p:txBody>
        </p:sp>
      </p:grpSp>
      <p:sp>
        <p:nvSpPr>
          <p:cNvPr id="235905" name="Rectangle 385"/>
          <p:cNvSpPr>
            <a:spLocks/>
          </p:cNvSpPr>
          <p:nvPr/>
        </p:nvSpPr>
        <p:spPr bwMode="auto">
          <a:xfrm>
            <a:off x="5788671" y="2102941"/>
            <a:ext cx="503411" cy="2437805"/>
          </a:xfrm>
          <a:prstGeom prst="rect">
            <a:avLst/>
          </a:prstGeom>
          <a:noFill/>
          <a:ln w="11113" cap="flat">
            <a:solidFill>
              <a:srgbClr val="FF9900"/>
            </a:solidFill>
            <a:prstDash val="solid"/>
            <a:miter lim="800000"/>
            <a:headEnd type="none" w="med" len="med"/>
            <a:tailEnd type="none" w="med" len="med"/>
          </a:ln>
        </p:spPr>
        <p:txBody>
          <a:bodyPr lIns="0" tIns="0" rIns="0" bIns="0"/>
          <a:lstStyle/>
          <a:p>
            <a:endParaRPr lang="en-US"/>
          </a:p>
        </p:txBody>
      </p:sp>
      <p:grpSp>
        <p:nvGrpSpPr>
          <p:cNvPr id="9" name="Group 437"/>
          <p:cNvGrpSpPr>
            <a:grpSpLocks/>
          </p:cNvGrpSpPr>
          <p:nvPr/>
        </p:nvGrpSpPr>
        <p:grpSpPr bwMode="auto">
          <a:xfrm>
            <a:off x="7552284" y="2102942"/>
            <a:ext cx="503411" cy="2821781"/>
            <a:chOff x="0" y="0"/>
            <a:chExt cx="451" cy="2528"/>
          </a:xfrm>
        </p:grpSpPr>
        <p:sp>
          <p:nvSpPr>
            <p:cNvPr id="235906" name="Rectangle 386"/>
            <p:cNvSpPr>
              <a:spLocks/>
            </p:cNvSpPr>
            <p:nvPr/>
          </p:nvSpPr>
          <p:spPr bwMode="auto">
            <a:xfrm>
              <a:off x="0" y="0"/>
              <a:ext cx="8" cy="2528"/>
            </a:xfrm>
            <a:prstGeom prst="rect">
              <a:avLst/>
            </a:prstGeom>
            <a:solidFill>
              <a:srgbClr val="FF9908"/>
            </a:solidFill>
            <a:ln w="9525" cap="flat">
              <a:noFill/>
              <a:miter lim="800000"/>
              <a:headEnd type="none" w="med" len="med"/>
              <a:tailEnd type="none" w="med" len="med"/>
            </a:ln>
          </p:spPr>
          <p:txBody>
            <a:bodyPr lIns="0" tIns="0" rIns="0" bIns="0"/>
            <a:lstStyle/>
            <a:p>
              <a:endParaRPr lang="en-US"/>
            </a:p>
          </p:txBody>
        </p:sp>
        <p:sp>
          <p:nvSpPr>
            <p:cNvPr id="235907" name="Rectangle 387"/>
            <p:cNvSpPr>
              <a:spLocks/>
            </p:cNvSpPr>
            <p:nvPr/>
          </p:nvSpPr>
          <p:spPr bwMode="auto">
            <a:xfrm>
              <a:off x="8" y="0"/>
              <a:ext cx="9" cy="2528"/>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908" name="Rectangle 388"/>
            <p:cNvSpPr>
              <a:spLocks/>
            </p:cNvSpPr>
            <p:nvPr/>
          </p:nvSpPr>
          <p:spPr bwMode="auto">
            <a:xfrm>
              <a:off x="17" y="0"/>
              <a:ext cx="9" cy="2528"/>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909" name="Rectangle 389"/>
            <p:cNvSpPr>
              <a:spLocks/>
            </p:cNvSpPr>
            <p:nvPr/>
          </p:nvSpPr>
          <p:spPr bwMode="auto">
            <a:xfrm>
              <a:off x="26" y="0"/>
              <a:ext cx="9" cy="2528"/>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910" name="Rectangle 390"/>
            <p:cNvSpPr>
              <a:spLocks/>
            </p:cNvSpPr>
            <p:nvPr/>
          </p:nvSpPr>
          <p:spPr bwMode="auto">
            <a:xfrm>
              <a:off x="35" y="0"/>
              <a:ext cx="9" cy="2528"/>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911" name="Rectangle 391"/>
            <p:cNvSpPr>
              <a:spLocks/>
            </p:cNvSpPr>
            <p:nvPr/>
          </p:nvSpPr>
          <p:spPr bwMode="auto">
            <a:xfrm>
              <a:off x="44" y="0"/>
              <a:ext cx="9" cy="2528"/>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912" name="Rectangle 392"/>
            <p:cNvSpPr>
              <a:spLocks/>
            </p:cNvSpPr>
            <p:nvPr/>
          </p:nvSpPr>
          <p:spPr bwMode="auto">
            <a:xfrm>
              <a:off x="53" y="0"/>
              <a:ext cx="9" cy="2528"/>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913" name="Rectangle 393"/>
            <p:cNvSpPr>
              <a:spLocks/>
            </p:cNvSpPr>
            <p:nvPr/>
          </p:nvSpPr>
          <p:spPr bwMode="auto">
            <a:xfrm>
              <a:off x="62" y="0"/>
              <a:ext cx="8" cy="2528"/>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914" name="Rectangle 394"/>
            <p:cNvSpPr>
              <a:spLocks/>
            </p:cNvSpPr>
            <p:nvPr/>
          </p:nvSpPr>
          <p:spPr bwMode="auto">
            <a:xfrm>
              <a:off x="70" y="0"/>
              <a:ext cx="9" cy="2528"/>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915" name="Rectangle 395"/>
            <p:cNvSpPr>
              <a:spLocks/>
            </p:cNvSpPr>
            <p:nvPr/>
          </p:nvSpPr>
          <p:spPr bwMode="auto">
            <a:xfrm>
              <a:off x="79" y="0"/>
              <a:ext cx="9" cy="2528"/>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916" name="Rectangle 396"/>
            <p:cNvSpPr>
              <a:spLocks/>
            </p:cNvSpPr>
            <p:nvPr/>
          </p:nvSpPr>
          <p:spPr bwMode="auto">
            <a:xfrm>
              <a:off x="88" y="0"/>
              <a:ext cx="9" cy="2528"/>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917" name="Rectangle 397"/>
            <p:cNvSpPr>
              <a:spLocks/>
            </p:cNvSpPr>
            <p:nvPr/>
          </p:nvSpPr>
          <p:spPr bwMode="auto">
            <a:xfrm>
              <a:off x="97" y="0"/>
              <a:ext cx="9" cy="2528"/>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918" name="Rectangle 398"/>
            <p:cNvSpPr>
              <a:spLocks/>
            </p:cNvSpPr>
            <p:nvPr/>
          </p:nvSpPr>
          <p:spPr bwMode="auto">
            <a:xfrm>
              <a:off x="106" y="0"/>
              <a:ext cx="9" cy="2528"/>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919" name="Rectangle 399"/>
            <p:cNvSpPr>
              <a:spLocks/>
            </p:cNvSpPr>
            <p:nvPr/>
          </p:nvSpPr>
          <p:spPr bwMode="auto">
            <a:xfrm>
              <a:off x="115" y="0"/>
              <a:ext cx="9" cy="2528"/>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920" name="Rectangle 400"/>
            <p:cNvSpPr>
              <a:spLocks/>
            </p:cNvSpPr>
            <p:nvPr/>
          </p:nvSpPr>
          <p:spPr bwMode="auto">
            <a:xfrm>
              <a:off x="124" y="0"/>
              <a:ext cx="8" cy="2528"/>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921" name="Rectangle 401"/>
            <p:cNvSpPr>
              <a:spLocks/>
            </p:cNvSpPr>
            <p:nvPr/>
          </p:nvSpPr>
          <p:spPr bwMode="auto">
            <a:xfrm>
              <a:off x="132" y="0"/>
              <a:ext cx="9" cy="2528"/>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922" name="Rectangle 402"/>
            <p:cNvSpPr>
              <a:spLocks/>
            </p:cNvSpPr>
            <p:nvPr/>
          </p:nvSpPr>
          <p:spPr bwMode="auto">
            <a:xfrm>
              <a:off x="141" y="0"/>
              <a:ext cx="9" cy="2528"/>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923" name="Rectangle 403"/>
            <p:cNvSpPr>
              <a:spLocks/>
            </p:cNvSpPr>
            <p:nvPr/>
          </p:nvSpPr>
          <p:spPr bwMode="auto">
            <a:xfrm>
              <a:off x="153" y="0"/>
              <a:ext cx="8" cy="2528"/>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924" name="Rectangle 404"/>
            <p:cNvSpPr>
              <a:spLocks/>
            </p:cNvSpPr>
            <p:nvPr/>
          </p:nvSpPr>
          <p:spPr bwMode="auto">
            <a:xfrm>
              <a:off x="159" y="0"/>
              <a:ext cx="9" cy="2528"/>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925" name="Rectangle 405"/>
            <p:cNvSpPr>
              <a:spLocks/>
            </p:cNvSpPr>
            <p:nvPr/>
          </p:nvSpPr>
          <p:spPr bwMode="auto">
            <a:xfrm>
              <a:off x="168" y="0"/>
              <a:ext cx="9" cy="2528"/>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926" name="Rectangle 406"/>
            <p:cNvSpPr>
              <a:spLocks/>
            </p:cNvSpPr>
            <p:nvPr/>
          </p:nvSpPr>
          <p:spPr bwMode="auto">
            <a:xfrm>
              <a:off x="177" y="0"/>
              <a:ext cx="9" cy="2528"/>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927" name="Rectangle 407"/>
            <p:cNvSpPr>
              <a:spLocks/>
            </p:cNvSpPr>
            <p:nvPr/>
          </p:nvSpPr>
          <p:spPr bwMode="auto">
            <a:xfrm>
              <a:off x="186" y="0"/>
              <a:ext cx="9" cy="2528"/>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928" name="Rectangle 408"/>
            <p:cNvSpPr>
              <a:spLocks/>
            </p:cNvSpPr>
            <p:nvPr/>
          </p:nvSpPr>
          <p:spPr bwMode="auto">
            <a:xfrm>
              <a:off x="195" y="0"/>
              <a:ext cx="8" cy="2528"/>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929" name="Rectangle 409"/>
            <p:cNvSpPr>
              <a:spLocks/>
            </p:cNvSpPr>
            <p:nvPr/>
          </p:nvSpPr>
          <p:spPr bwMode="auto">
            <a:xfrm>
              <a:off x="203" y="0"/>
              <a:ext cx="9" cy="2528"/>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930" name="Rectangle 410"/>
            <p:cNvSpPr>
              <a:spLocks/>
            </p:cNvSpPr>
            <p:nvPr/>
          </p:nvSpPr>
          <p:spPr bwMode="auto">
            <a:xfrm>
              <a:off x="212" y="0"/>
              <a:ext cx="9" cy="2528"/>
            </a:xfrm>
            <a:prstGeom prst="rect">
              <a:avLst/>
            </a:prstGeom>
            <a:solidFill>
              <a:srgbClr val="FFC876"/>
            </a:solidFill>
            <a:ln w="9525" cap="flat">
              <a:noFill/>
              <a:miter lim="800000"/>
              <a:headEnd type="none" w="med" len="med"/>
              <a:tailEnd type="none" w="med" len="med"/>
            </a:ln>
          </p:spPr>
          <p:txBody>
            <a:bodyPr lIns="0" tIns="0" rIns="0" bIns="0"/>
            <a:lstStyle/>
            <a:p>
              <a:endParaRPr lang="en-US"/>
            </a:p>
          </p:txBody>
        </p:sp>
        <p:sp>
          <p:nvSpPr>
            <p:cNvPr id="235931" name="Rectangle 411"/>
            <p:cNvSpPr>
              <a:spLocks/>
            </p:cNvSpPr>
            <p:nvPr/>
          </p:nvSpPr>
          <p:spPr bwMode="auto">
            <a:xfrm>
              <a:off x="221" y="0"/>
              <a:ext cx="9" cy="2528"/>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932" name="Rectangle 412"/>
            <p:cNvSpPr>
              <a:spLocks/>
            </p:cNvSpPr>
            <p:nvPr/>
          </p:nvSpPr>
          <p:spPr bwMode="auto">
            <a:xfrm>
              <a:off x="233" y="0"/>
              <a:ext cx="8" cy="2528"/>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5933" name="Rectangle 413"/>
            <p:cNvSpPr>
              <a:spLocks/>
            </p:cNvSpPr>
            <p:nvPr/>
          </p:nvSpPr>
          <p:spPr bwMode="auto">
            <a:xfrm>
              <a:off x="239" y="0"/>
              <a:ext cx="9" cy="2528"/>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5934" name="Rectangle 414"/>
            <p:cNvSpPr>
              <a:spLocks/>
            </p:cNvSpPr>
            <p:nvPr/>
          </p:nvSpPr>
          <p:spPr bwMode="auto">
            <a:xfrm>
              <a:off x="248" y="0"/>
              <a:ext cx="9" cy="2528"/>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5935" name="Rectangle 415"/>
            <p:cNvSpPr>
              <a:spLocks/>
            </p:cNvSpPr>
            <p:nvPr/>
          </p:nvSpPr>
          <p:spPr bwMode="auto">
            <a:xfrm>
              <a:off x="257" y="0"/>
              <a:ext cx="8" cy="2528"/>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5936" name="Rectangle 416"/>
            <p:cNvSpPr>
              <a:spLocks/>
            </p:cNvSpPr>
            <p:nvPr/>
          </p:nvSpPr>
          <p:spPr bwMode="auto">
            <a:xfrm>
              <a:off x="265" y="0"/>
              <a:ext cx="9" cy="2528"/>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5937" name="Rectangle 417"/>
            <p:cNvSpPr>
              <a:spLocks/>
            </p:cNvSpPr>
            <p:nvPr/>
          </p:nvSpPr>
          <p:spPr bwMode="auto">
            <a:xfrm>
              <a:off x="274" y="0"/>
              <a:ext cx="9" cy="2528"/>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5938" name="Rectangle 418"/>
            <p:cNvSpPr>
              <a:spLocks/>
            </p:cNvSpPr>
            <p:nvPr/>
          </p:nvSpPr>
          <p:spPr bwMode="auto">
            <a:xfrm>
              <a:off x="283" y="0"/>
              <a:ext cx="9" cy="2528"/>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5939" name="Rectangle 419"/>
            <p:cNvSpPr>
              <a:spLocks/>
            </p:cNvSpPr>
            <p:nvPr/>
          </p:nvSpPr>
          <p:spPr bwMode="auto">
            <a:xfrm>
              <a:off x="292" y="0"/>
              <a:ext cx="9" cy="2528"/>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5940" name="Rectangle 420"/>
            <p:cNvSpPr>
              <a:spLocks/>
            </p:cNvSpPr>
            <p:nvPr/>
          </p:nvSpPr>
          <p:spPr bwMode="auto">
            <a:xfrm>
              <a:off x="301" y="0"/>
              <a:ext cx="9" cy="2528"/>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5941" name="Rectangle 421"/>
            <p:cNvSpPr>
              <a:spLocks/>
            </p:cNvSpPr>
            <p:nvPr/>
          </p:nvSpPr>
          <p:spPr bwMode="auto">
            <a:xfrm>
              <a:off x="310" y="0"/>
              <a:ext cx="9" cy="2528"/>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5942" name="Rectangle 422"/>
            <p:cNvSpPr>
              <a:spLocks/>
            </p:cNvSpPr>
            <p:nvPr/>
          </p:nvSpPr>
          <p:spPr bwMode="auto">
            <a:xfrm>
              <a:off x="319" y="0"/>
              <a:ext cx="9" cy="2528"/>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5943" name="Rectangle 423"/>
            <p:cNvSpPr>
              <a:spLocks/>
            </p:cNvSpPr>
            <p:nvPr/>
          </p:nvSpPr>
          <p:spPr bwMode="auto">
            <a:xfrm>
              <a:off x="328" y="0"/>
              <a:ext cx="8" cy="2528"/>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5944" name="Rectangle 424"/>
            <p:cNvSpPr>
              <a:spLocks/>
            </p:cNvSpPr>
            <p:nvPr/>
          </p:nvSpPr>
          <p:spPr bwMode="auto">
            <a:xfrm>
              <a:off x="336" y="0"/>
              <a:ext cx="9" cy="2528"/>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5945" name="Rectangle 425"/>
            <p:cNvSpPr>
              <a:spLocks/>
            </p:cNvSpPr>
            <p:nvPr/>
          </p:nvSpPr>
          <p:spPr bwMode="auto">
            <a:xfrm>
              <a:off x="345" y="0"/>
              <a:ext cx="9" cy="2528"/>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5946" name="Rectangle 426"/>
            <p:cNvSpPr>
              <a:spLocks/>
            </p:cNvSpPr>
            <p:nvPr/>
          </p:nvSpPr>
          <p:spPr bwMode="auto">
            <a:xfrm>
              <a:off x="354" y="0"/>
              <a:ext cx="9" cy="2528"/>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5947" name="Rectangle 427"/>
            <p:cNvSpPr>
              <a:spLocks/>
            </p:cNvSpPr>
            <p:nvPr/>
          </p:nvSpPr>
          <p:spPr bwMode="auto">
            <a:xfrm>
              <a:off x="363" y="0"/>
              <a:ext cx="9" cy="2528"/>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5948" name="Rectangle 428"/>
            <p:cNvSpPr>
              <a:spLocks/>
            </p:cNvSpPr>
            <p:nvPr/>
          </p:nvSpPr>
          <p:spPr bwMode="auto">
            <a:xfrm>
              <a:off x="372" y="0"/>
              <a:ext cx="9" cy="2528"/>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5949" name="Rectangle 429"/>
            <p:cNvSpPr>
              <a:spLocks/>
            </p:cNvSpPr>
            <p:nvPr/>
          </p:nvSpPr>
          <p:spPr bwMode="auto">
            <a:xfrm>
              <a:off x="381" y="0"/>
              <a:ext cx="9" cy="2528"/>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5950" name="Rectangle 430"/>
            <p:cNvSpPr>
              <a:spLocks/>
            </p:cNvSpPr>
            <p:nvPr/>
          </p:nvSpPr>
          <p:spPr bwMode="auto">
            <a:xfrm>
              <a:off x="390" y="0"/>
              <a:ext cx="7" cy="2528"/>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5951" name="Rectangle 431"/>
            <p:cNvSpPr>
              <a:spLocks/>
            </p:cNvSpPr>
            <p:nvPr/>
          </p:nvSpPr>
          <p:spPr bwMode="auto">
            <a:xfrm>
              <a:off x="397" y="0"/>
              <a:ext cx="9" cy="2528"/>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5952" name="Rectangle 432"/>
            <p:cNvSpPr>
              <a:spLocks/>
            </p:cNvSpPr>
            <p:nvPr/>
          </p:nvSpPr>
          <p:spPr bwMode="auto">
            <a:xfrm>
              <a:off x="406" y="0"/>
              <a:ext cx="9" cy="2528"/>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5953" name="Rectangle 433"/>
            <p:cNvSpPr>
              <a:spLocks/>
            </p:cNvSpPr>
            <p:nvPr/>
          </p:nvSpPr>
          <p:spPr bwMode="auto">
            <a:xfrm>
              <a:off x="415" y="0"/>
              <a:ext cx="9" cy="2528"/>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5954" name="Rectangle 434"/>
            <p:cNvSpPr>
              <a:spLocks/>
            </p:cNvSpPr>
            <p:nvPr/>
          </p:nvSpPr>
          <p:spPr bwMode="auto">
            <a:xfrm>
              <a:off x="424" y="0"/>
              <a:ext cx="9" cy="2528"/>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5955" name="Rectangle 435"/>
            <p:cNvSpPr>
              <a:spLocks/>
            </p:cNvSpPr>
            <p:nvPr/>
          </p:nvSpPr>
          <p:spPr bwMode="auto">
            <a:xfrm>
              <a:off x="433" y="0"/>
              <a:ext cx="8" cy="2528"/>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5956" name="Rectangle 436"/>
            <p:cNvSpPr>
              <a:spLocks/>
            </p:cNvSpPr>
            <p:nvPr/>
          </p:nvSpPr>
          <p:spPr bwMode="auto">
            <a:xfrm>
              <a:off x="441" y="0"/>
              <a:ext cx="10" cy="2528"/>
            </a:xfrm>
            <a:prstGeom prst="rect">
              <a:avLst/>
            </a:prstGeom>
            <a:solidFill>
              <a:srgbClr val="FF9900"/>
            </a:solidFill>
            <a:ln w="9525" cap="flat">
              <a:noFill/>
              <a:miter lim="800000"/>
              <a:headEnd type="none" w="med" len="med"/>
              <a:tailEnd type="none" w="med" len="med"/>
            </a:ln>
          </p:spPr>
          <p:txBody>
            <a:bodyPr lIns="0" tIns="0" rIns="0" bIns="0"/>
            <a:lstStyle/>
            <a:p>
              <a:endParaRPr lang="en-US"/>
            </a:p>
          </p:txBody>
        </p:sp>
      </p:grpSp>
      <p:sp>
        <p:nvSpPr>
          <p:cNvPr id="235958" name="Rectangle 438"/>
          <p:cNvSpPr>
            <a:spLocks/>
          </p:cNvSpPr>
          <p:nvPr/>
        </p:nvSpPr>
        <p:spPr bwMode="auto">
          <a:xfrm>
            <a:off x="7552284" y="2102942"/>
            <a:ext cx="503411" cy="2821781"/>
          </a:xfrm>
          <a:prstGeom prst="rect">
            <a:avLst/>
          </a:prstGeom>
          <a:noFill/>
          <a:ln w="11113" cap="flat">
            <a:solidFill>
              <a:srgbClr val="FF9900"/>
            </a:solidFill>
            <a:prstDash val="solid"/>
            <a:miter lim="800000"/>
            <a:headEnd type="none" w="med" len="med"/>
            <a:tailEnd type="none" w="med" len="med"/>
          </a:ln>
        </p:spPr>
        <p:txBody>
          <a:bodyPr lIns="0" tIns="0" rIns="0" bIns="0"/>
          <a:lstStyle/>
          <a:p>
            <a:endParaRPr lang="en-US"/>
          </a:p>
        </p:txBody>
      </p:sp>
      <p:sp>
        <p:nvSpPr>
          <p:cNvPr id="235959" name="Line 439"/>
          <p:cNvSpPr>
            <a:spLocks noChangeShapeType="1"/>
          </p:cNvSpPr>
          <p:nvPr/>
        </p:nvSpPr>
        <p:spPr bwMode="auto">
          <a:xfrm>
            <a:off x="1365127" y="2102942"/>
            <a:ext cx="1116" cy="3815209"/>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0" name="Line 440"/>
          <p:cNvSpPr>
            <a:spLocks noChangeShapeType="1"/>
          </p:cNvSpPr>
          <p:nvPr/>
        </p:nvSpPr>
        <p:spPr bwMode="auto">
          <a:xfrm>
            <a:off x="1276946" y="5920383"/>
            <a:ext cx="88181" cy="1117"/>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1" name="Line 441"/>
          <p:cNvSpPr>
            <a:spLocks noChangeShapeType="1"/>
          </p:cNvSpPr>
          <p:nvPr/>
        </p:nvSpPr>
        <p:spPr bwMode="auto">
          <a:xfrm>
            <a:off x="1276946" y="5159127"/>
            <a:ext cx="88181" cy="1117"/>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2" name="Line 442"/>
          <p:cNvSpPr>
            <a:spLocks noChangeShapeType="1"/>
          </p:cNvSpPr>
          <p:nvPr/>
        </p:nvSpPr>
        <p:spPr bwMode="auto">
          <a:xfrm>
            <a:off x="1276946" y="4396756"/>
            <a:ext cx="88181" cy="1116"/>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3" name="Line 443"/>
          <p:cNvSpPr>
            <a:spLocks noChangeShapeType="1"/>
          </p:cNvSpPr>
          <p:nvPr/>
        </p:nvSpPr>
        <p:spPr bwMode="auto">
          <a:xfrm>
            <a:off x="1276946" y="3623221"/>
            <a:ext cx="88181" cy="2232"/>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4" name="Line 444"/>
          <p:cNvSpPr>
            <a:spLocks noChangeShapeType="1"/>
          </p:cNvSpPr>
          <p:nvPr/>
        </p:nvSpPr>
        <p:spPr bwMode="auto">
          <a:xfrm>
            <a:off x="1276946" y="2863082"/>
            <a:ext cx="88181" cy="2232"/>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5" name="Line 445"/>
          <p:cNvSpPr>
            <a:spLocks noChangeShapeType="1"/>
          </p:cNvSpPr>
          <p:nvPr/>
        </p:nvSpPr>
        <p:spPr bwMode="auto">
          <a:xfrm>
            <a:off x="1276946" y="2102941"/>
            <a:ext cx="88181" cy="1117"/>
          </a:xfrm>
          <a:prstGeom prst="line">
            <a:avLst/>
          </a:prstGeom>
          <a:noFill/>
          <a:ln w="11113" cap="flat">
            <a:solidFill>
              <a:schemeClr val="tx1"/>
            </a:solidFill>
            <a:prstDash val="solid"/>
            <a:round/>
            <a:headEnd type="none" w="med" len="med"/>
            <a:tailEnd type="none" w="med" len="med"/>
          </a:ln>
        </p:spPr>
        <p:txBody>
          <a:bodyPr lIns="0" tIns="0" rIns="0" bIns="0"/>
          <a:lstStyle/>
          <a:p>
            <a:endParaRPr lang="en-US"/>
          </a:p>
        </p:txBody>
      </p:sp>
      <p:sp>
        <p:nvSpPr>
          <p:cNvPr id="235966" name="Rectangle 446"/>
          <p:cNvSpPr>
            <a:spLocks/>
          </p:cNvSpPr>
          <p:nvPr/>
        </p:nvSpPr>
        <p:spPr bwMode="auto">
          <a:xfrm>
            <a:off x="802556" y="5795367"/>
            <a:ext cx="278923"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-50</a:t>
            </a:r>
          </a:p>
        </p:txBody>
      </p:sp>
      <p:sp>
        <p:nvSpPr>
          <p:cNvPr id="235967" name="Rectangle 447"/>
          <p:cNvSpPr>
            <a:spLocks/>
          </p:cNvSpPr>
          <p:nvPr/>
        </p:nvSpPr>
        <p:spPr bwMode="auto">
          <a:xfrm>
            <a:off x="802556" y="5035228"/>
            <a:ext cx="278923"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-40</a:t>
            </a:r>
          </a:p>
        </p:txBody>
      </p:sp>
      <p:sp>
        <p:nvSpPr>
          <p:cNvPr id="235968" name="Rectangle 448"/>
          <p:cNvSpPr>
            <a:spLocks/>
          </p:cNvSpPr>
          <p:nvPr/>
        </p:nvSpPr>
        <p:spPr bwMode="auto">
          <a:xfrm>
            <a:off x="802556" y="4272855"/>
            <a:ext cx="278923"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-30</a:t>
            </a:r>
          </a:p>
        </p:txBody>
      </p:sp>
      <p:sp>
        <p:nvSpPr>
          <p:cNvPr id="235969" name="Rectangle 449"/>
          <p:cNvSpPr>
            <a:spLocks/>
          </p:cNvSpPr>
          <p:nvPr/>
        </p:nvSpPr>
        <p:spPr bwMode="auto">
          <a:xfrm>
            <a:off x="802556" y="3501554"/>
            <a:ext cx="278923"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-20</a:t>
            </a:r>
          </a:p>
        </p:txBody>
      </p:sp>
      <p:sp>
        <p:nvSpPr>
          <p:cNvPr id="235970" name="Rectangle 450"/>
          <p:cNvSpPr>
            <a:spLocks/>
          </p:cNvSpPr>
          <p:nvPr/>
        </p:nvSpPr>
        <p:spPr bwMode="auto">
          <a:xfrm>
            <a:off x="802556" y="2741414"/>
            <a:ext cx="278923"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-10</a:t>
            </a:r>
          </a:p>
        </p:txBody>
      </p:sp>
      <p:sp>
        <p:nvSpPr>
          <p:cNvPr id="235971" name="Rectangle 451"/>
          <p:cNvSpPr>
            <a:spLocks/>
          </p:cNvSpPr>
          <p:nvPr/>
        </p:nvSpPr>
        <p:spPr bwMode="auto">
          <a:xfrm>
            <a:off x="1021334" y="1982390"/>
            <a:ext cx="107402" cy="230832"/>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0</a:t>
            </a:r>
          </a:p>
        </p:txBody>
      </p:sp>
      <p:sp>
        <p:nvSpPr>
          <p:cNvPr id="235972" name="Rectangle 452"/>
          <p:cNvSpPr>
            <a:spLocks/>
          </p:cNvSpPr>
          <p:nvPr/>
        </p:nvSpPr>
        <p:spPr bwMode="auto">
          <a:xfrm rot="-5400000">
            <a:off x="-790974" y="3940017"/>
            <a:ext cx="2816477" cy="261610"/>
          </a:xfrm>
          <a:prstGeom prst="rect">
            <a:avLst/>
          </a:prstGeom>
          <a:noFill/>
          <a:ln w="9525" cap="flat">
            <a:noFill/>
            <a:miter lim="800000"/>
            <a:headEnd type="none" w="med" len="med"/>
            <a:tailEnd type="none" w="med" len="med"/>
          </a:ln>
        </p:spPr>
        <p:txBody>
          <a:bodyPr wrap="none" lIns="0" tIns="0" rIns="0" bIns="0">
            <a:spAutoFit/>
          </a:bodyPr>
          <a:lstStyle/>
          <a:p>
            <a:r>
              <a:rPr lang="en-US" sz="1700" dirty="0">
                <a:latin typeface="Verdana Bold" charset="0"/>
                <a:ea typeface="Verdana Bold" charset="0"/>
                <a:cs typeface="Verdana Bold" charset="0"/>
                <a:sym typeface="Verdana Bold" charset="0"/>
              </a:rPr>
              <a:t>% Reduction In Relative Risk</a:t>
            </a:r>
          </a:p>
        </p:txBody>
      </p:sp>
      <p:grpSp>
        <p:nvGrpSpPr>
          <p:cNvPr id="10" name="Group 468"/>
          <p:cNvGrpSpPr>
            <a:grpSpLocks/>
          </p:cNvGrpSpPr>
          <p:nvPr/>
        </p:nvGrpSpPr>
        <p:grpSpPr bwMode="auto">
          <a:xfrm>
            <a:off x="3623221" y="5480596"/>
            <a:ext cx="133945" cy="157386"/>
            <a:chOff x="0" y="0"/>
            <a:chExt cx="120" cy="141"/>
          </a:xfrm>
        </p:grpSpPr>
        <p:grpSp>
          <p:nvGrpSpPr>
            <p:cNvPr id="11" name="Group 466"/>
            <p:cNvGrpSpPr>
              <a:grpSpLocks/>
            </p:cNvGrpSpPr>
            <p:nvPr/>
          </p:nvGrpSpPr>
          <p:grpSpPr bwMode="auto">
            <a:xfrm>
              <a:off x="6" y="9"/>
              <a:ext cx="114" cy="132"/>
              <a:chOff x="0" y="0"/>
              <a:chExt cx="114" cy="132"/>
            </a:xfrm>
          </p:grpSpPr>
          <p:sp>
            <p:nvSpPr>
              <p:cNvPr id="235973" name="Rectangle 453"/>
              <p:cNvSpPr>
                <a:spLocks/>
              </p:cNvSpPr>
              <p:nvPr/>
            </p:nvSpPr>
            <p:spPr bwMode="auto">
              <a:xfrm>
                <a:off x="0" y="0"/>
                <a:ext cx="8" cy="132"/>
              </a:xfrm>
              <a:prstGeom prst="rect">
                <a:avLst/>
              </a:prstGeom>
              <a:solidFill>
                <a:srgbClr val="13CCFF"/>
              </a:solidFill>
              <a:ln w="9525" cap="flat">
                <a:noFill/>
                <a:miter lim="800000"/>
                <a:headEnd type="none" w="med" len="med"/>
                <a:tailEnd type="none" w="med" len="med"/>
              </a:ln>
            </p:spPr>
            <p:txBody>
              <a:bodyPr lIns="0" tIns="0" rIns="0" bIns="0"/>
              <a:lstStyle/>
              <a:p>
                <a:endParaRPr lang="en-US"/>
              </a:p>
            </p:txBody>
          </p:sp>
          <p:sp>
            <p:nvSpPr>
              <p:cNvPr id="235974" name="Rectangle 454"/>
              <p:cNvSpPr>
                <a:spLocks/>
              </p:cNvSpPr>
              <p:nvPr/>
            </p:nvSpPr>
            <p:spPr bwMode="auto">
              <a:xfrm>
                <a:off x="8" y="0"/>
                <a:ext cx="9" cy="132"/>
              </a:xfrm>
              <a:prstGeom prst="rect">
                <a:avLst/>
              </a:prstGeom>
              <a:solidFill>
                <a:srgbClr val="2ECFFF"/>
              </a:solidFill>
              <a:ln w="9525" cap="flat">
                <a:noFill/>
                <a:miter lim="800000"/>
                <a:headEnd type="none" w="med" len="med"/>
                <a:tailEnd type="none" w="med" len="med"/>
              </a:ln>
            </p:spPr>
            <p:txBody>
              <a:bodyPr lIns="0" tIns="0" rIns="0" bIns="0"/>
              <a:lstStyle/>
              <a:p>
                <a:endParaRPr lang="en-US"/>
              </a:p>
            </p:txBody>
          </p:sp>
          <p:sp>
            <p:nvSpPr>
              <p:cNvPr id="235975" name="Rectangle 455"/>
              <p:cNvSpPr>
                <a:spLocks/>
              </p:cNvSpPr>
              <p:nvPr/>
            </p:nvSpPr>
            <p:spPr bwMode="auto">
              <a:xfrm>
                <a:off x="17" y="0"/>
                <a:ext cx="9" cy="132"/>
              </a:xfrm>
              <a:prstGeom prst="rect">
                <a:avLst/>
              </a:prstGeom>
              <a:solidFill>
                <a:srgbClr val="49D4FF"/>
              </a:solidFill>
              <a:ln w="9525" cap="flat">
                <a:noFill/>
                <a:miter lim="800000"/>
                <a:headEnd type="none" w="med" len="med"/>
                <a:tailEnd type="none" w="med" len="med"/>
              </a:ln>
            </p:spPr>
            <p:txBody>
              <a:bodyPr lIns="0" tIns="0" rIns="0" bIns="0"/>
              <a:lstStyle/>
              <a:p>
                <a:endParaRPr lang="en-US"/>
              </a:p>
            </p:txBody>
          </p:sp>
          <p:sp>
            <p:nvSpPr>
              <p:cNvPr id="235976" name="Rectangle 456"/>
              <p:cNvSpPr>
                <a:spLocks/>
              </p:cNvSpPr>
              <p:nvPr/>
            </p:nvSpPr>
            <p:spPr bwMode="auto">
              <a:xfrm>
                <a:off x="26" y="0"/>
                <a:ext cx="9" cy="132"/>
              </a:xfrm>
              <a:prstGeom prst="rect">
                <a:avLst/>
              </a:prstGeom>
              <a:solidFill>
                <a:srgbClr val="62DBFF"/>
              </a:solidFill>
              <a:ln w="9525" cap="flat">
                <a:noFill/>
                <a:miter lim="800000"/>
                <a:headEnd type="none" w="med" len="med"/>
                <a:tailEnd type="none" w="med" len="med"/>
              </a:ln>
            </p:spPr>
            <p:txBody>
              <a:bodyPr lIns="0" tIns="0" rIns="0" bIns="0"/>
              <a:lstStyle/>
              <a:p>
                <a:endParaRPr lang="en-US"/>
              </a:p>
            </p:txBody>
          </p:sp>
          <p:sp>
            <p:nvSpPr>
              <p:cNvPr id="235977" name="Rectangle 457"/>
              <p:cNvSpPr>
                <a:spLocks/>
              </p:cNvSpPr>
              <p:nvPr/>
            </p:nvSpPr>
            <p:spPr bwMode="auto">
              <a:xfrm>
                <a:off x="35" y="0"/>
                <a:ext cx="9" cy="132"/>
              </a:xfrm>
              <a:prstGeom prst="rect">
                <a:avLst/>
              </a:prstGeom>
              <a:solidFill>
                <a:srgbClr val="75E1FF"/>
              </a:solidFill>
              <a:ln w="9525" cap="flat">
                <a:noFill/>
                <a:miter lim="800000"/>
                <a:headEnd type="none" w="med" len="med"/>
                <a:tailEnd type="none" w="med" len="med"/>
              </a:ln>
            </p:spPr>
            <p:txBody>
              <a:bodyPr lIns="0" tIns="0" rIns="0" bIns="0"/>
              <a:lstStyle/>
              <a:p>
                <a:endParaRPr lang="en-US"/>
              </a:p>
            </p:txBody>
          </p:sp>
          <p:sp>
            <p:nvSpPr>
              <p:cNvPr id="235978" name="Rectangle 458"/>
              <p:cNvSpPr>
                <a:spLocks/>
              </p:cNvSpPr>
              <p:nvPr/>
            </p:nvSpPr>
            <p:spPr bwMode="auto">
              <a:xfrm>
                <a:off x="44" y="0"/>
                <a:ext cx="8" cy="132"/>
              </a:xfrm>
              <a:prstGeom prst="rect">
                <a:avLst/>
              </a:prstGeom>
              <a:solidFill>
                <a:srgbClr val="7FE5FF"/>
              </a:solidFill>
              <a:ln w="9525" cap="flat">
                <a:noFill/>
                <a:miter lim="800000"/>
                <a:headEnd type="none" w="med" len="med"/>
                <a:tailEnd type="none" w="med" len="med"/>
              </a:ln>
            </p:spPr>
            <p:txBody>
              <a:bodyPr lIns="0" tIns="0" rIns="0" bIns="0"/>
              <a:lstStyle/>
              <a:p>
                <a:endParaRPr lang="en-US"/>
              </a:p>
            </p:txBody>
          </p:sp>
          <p:sp>
            <p:nvSpPr>
              <p:cNvPr id="235979" name="Rectangle 459"/>
              <p:cNvSpPr>
                <a:spLocks/>
              </p:cNvSpPr>
              <p:nvPr/>
            </p:nvSpPr>
            <p:spPr bwMode="auto">
              <a:xfrm>
                <a:off x="52" y="0"/>
                <a:ext cx="9" cy="132"/>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980" name="Rectangle 460"/>
              <p:cNvSpPr>
                <a:spLocks/>
              </p:cNvSpPr>
              <p:nvPr/>
            </p:nvSpPr>
            <p:spPr bwMode="auto">
              <a:xfrm>
                <a:off x="61" y="0"/>
                <a:ext cx="9" cy="132"/>
              </a:xfrm>
              <a:prstGeom prst="rect">
                <a:avLst/>
              </a:prstGeom>
              <a:solidFill>
                <a:srgbClr val="84E7FF"/>
              </a:solidFill>
              <a:ln w="9525" cap="flat">
                <a:noFill/>
                <a:miter lim="800000"/>
                <a:headEnd type="none" w="med" len="med"/>
                <a:tailEnd type="none" w="med" len="med"/>
              </a:ln>
            </p:spPr>
            <p:txBody>
              <a:bodyPr lIns="0" tIns="0" rIns="0" bIns="0"/>
              <a:lstStyle/>
              <a:p>
                <a:endParaRPr lang="en-US"/>
              </a:p>
            </p:txBody>
          </p:sp>
          <p:sp>
            <p:nvSpPr>
              <p:cNvPr id="235981" name="Rectangle 461"/>
              <p:cNvSpPr>
                <a:spLocks/>
              </p:cNvSpPr>
              <p:nvPr/>
            </p:nvSpPr>
            <p:spPr bwMode="auto">
              <a:xfrm>
                <a:off x="70" y="0"/>
                <a:ext cx="9" cy="132"/>
              </a:xfrm>
              <a:prstGeom prst="rect">
                <a:avLst/>
              </a:prstGeom>
              <a:solidFill>
                <a:srgbClr val="75E1FF"/>
              </a:solidFill>
              <a:ln w="9525" cap="flat">
                <a:noFill/>
                <a:miter lim="800000"/>
                <a:headEnd type="none" w="med" len="med"/>
                <a:tailEnd type="none" w="med" len="med"/>
              </a:ln>
            </p:spPr>
            <p:txBody>
              <a:bodyPr lIns="0" tIns="0" rIns="0" bIns="0"/>
              <a:lstStyle/>
              <a:p>
                <a:endParaRPr lang="en-US"/>
              </a:p>
            </p:txBody>
          </p:sp>
          <p:sp>
            <p:nvSpPr>
              <p:cNvPr id="235982" name="Rectangle 462"/>
              <p:cNvSpPr>
                <a:spLocks/>
              </p:cNvSpPr>
              <p:nvPr/>
            </p:nvSpPr>
            <p:spPr bwMode="auto">
              <a:xfrm>
                <a:off x="79" y="0"/>
                <a:ext cx="9" cy="132"/>
              </a:xfrm>
              <a:prstGeom prst="rect">
                <a:avLst/>
              </a:prstGeom>
              <a:solidFill>
                <a:srgbClr val="62DBFF"/>
              </a:solidFill>
              <a:ln w="9525" cap="flat">
                <a:noFill/>
                <a:miter lim="800000"/>
                <a:headEnd type="none" w="med" len="med"/>
                <a:tailEnd type="none" w="med" len="med"/>
              </a:ln>
            </p:spPr>
            <p:txBody>
              <a:bodyPr lIns="0" tIns="0" rIns="0" bIns="0"/>
              <a:lstStyle/>
              <a:p>
                <a:endParaRPr lang="en-US"/>
              </a:p>
            </p:txBody>
          </p:sp>
          <p:sp>
            <p:nvSpPr>
              <p:cNvPr id="235983" name="Rectangle 463"/>
              <p:cNvSpPr>
                <a:spLocks/>
              </p:cNvSpPr>
              <p:nvPr/>
            </p:nvSpPr>
            <p:spPr bwMode="auto">
              <a:xfrm>
                <a:off x="88" y="0"/>
                <a:ext cx="8" cy="132"/>
              </a:xfrm>
              <a:prstGeom prst="rect">
                <a:avLst/>
              </a:prstGeom>
              <a:solidFill>
                <a:srgbClr val="49D4FF"/>
              </a:solidFill>
              <a:ln w="9525" cap="flat">
                <a:noFill/>
                <a:miter lim="800000"/>
                <a:headEnd type="none" w="med" len="med"/>
                <a:tailEnd type="none" w="med" len="med"/>
              </a:ln>
            </p:spPr>
            <p:txBody>
              <a:bodyPr lIns="0" tIns="0" rIns="0" bIns="0"/>
              <a:lstStyle/>
              <a:p>
                <a:endParaRPr lang="en-US"/>
              </a:p>
            </p:txBody>
          </p:sp>
          <p:sp>
            <p:nvSpPr>
              <p:cNvPr id="235984" name="Rectangle 464"/>
              <p:cNvSpPr>
                <a:spLocks/>
              </p:cNvSpPr>
              <p:nvPr/>
            </p:nvSpPr>
            <p:spPr bwMode="auto">
              <a:xfrm>
                <a:off x="96" y="0"/>
                <a:ext cx="9" cy="132"/>
              </a:xfrm>
              <a:prstGeom prst="rect">
                <a:avLst/>
              </a:prstGeom>
              <a:solidFill>
                <a:srgbClr val="2ECFFF"/>
              </a:solidFill>
              <a:ln w="9525" cap="flat">
                <a:noFill/>
                <a:miter lim="800000"/>
                <a:headEnd type="none" w="med" len="med"/>
                <a:tailEnd type="none" w="med" len="med"/>
              </a:ln>
            </p:spPr>
            <p:txBody>
              <a:bodyPr lIns="0" tIns="0" rIns="0" bIns="0"/>
              <a:lstStyle/>
              <a:p>
                <a:endParaRPr lang="en-US"/>
              </a:p>
            </p:txBody>
          </p:sp>
          <p:sp>
            <p:nvSpPr>
              <p:cNvPr id="235985" name="Rectangle 465"/>
              <p:cNvSpPr>
                <a:spLocks/>
              </p:cNvSpPr>
              <p:nvPr/>
            </p:nvSpPr>
            <p:spPr bwMode="auto">
              <a:xfrm>
                <a:off x="105" y="0"/>
                <a:ext cx="9" cy="132"/>
              </a:xfrm>
              <a:prstGeom prst="rect">
                <a:avLst/>
              </a:prstGeom>
              <a:solidFill>
                <a:srgbClr val="00CCFF"/>
              </a:solidFill>
              <a:ln w="9525" cap="flat">
                <a:noFill/>
                <a:miter lim="800000"/>
                <a:headEnd type="none" w="med" len="med"/>
                <a:tailEnd type="none" w="med" len="med"/>
              </a:ln>
            </p:spPr>
            <p:txBody>
              <a:bodyPr lIns="0" tIns="0" rIns="0" bIns="0"/>
              <a:lstStyle/>
              <a:p>
                <a:endParaRPr lang="en-US"/>
              </a:p>
            </p:txBody>
          </p:sp>
        </p:grpSp>
        <p:sp>
          <p:nvSpPr>
            <p:cNvPr id="235987" name="Rectangle 467"/>
            <p:cNvSpPr>
              <a:spLocks/>
            </p:cNvSpPr>
            <p:nvPr/>
          </p:nvSpPr>
          <p:spPr bwMode="auto">
            <a:xfrm>
              <a:off x="0" y="0"/>
              <a:ext cx="114" cy="130"/>
            </a:xfrm>
            <a:prstGeom prst="rect">
              <a:avLst/>
            </a:prstGeom>
            <a:noFill/>
            <a:ln w="11113" cap="flat">
              <a:solidFill>
                <a:srgbClr val="00CCFF"/>
              </a:solidFill>
              <a:prstDash val="solid"/>
              <a:miter lim="800000"/>
              <a:headEnd type="none" w="med" len="med"/>
              <a:tailEnd type="none" w="med" len="med"/>
            </a:ln>
          </p:spPr>
          <p:txBody>
            <a:bodyPr lIns="0" tIns="0" rIns="0" bIns="0"/>
            <a:lstStyle/>
            <a:p>
              <a:endParaRPr lang="en-US"/>
            </a:p>
          </p:txBody>
        </p:sp>
      </p:grpSp>
      <p:sp>
        <p:nvSpPr>
          <p:cNvPr id="235989" name="Rectangle 469"/>
          <p:cNvSpPr>
            <a:spLocks/>
          </p:cNvSpPr>
          <p:nvPr/>
        </p:nvSpPr>
        <p:spPr bwMode="auto">
          <a:xfrm>
            <a:off x="3810745" y="5393531"/>
            <a:ext cx="1877117" cy="384721"/>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Tight Glucose Control</a:t>
            </a:r>
          </a:p>
          <a:p>
            <a:r>
              <a:rPr lang="en-US" sz="1000" dirty="0">
                <a:latin typeface="Verdana Bold" charset="0"/>
                <a:ea typeface="Verdana Bold" charset="0"/>
                <a:cs typeface="Verdana Bold" charset="0"/>
                <a:sym typeface="Verdana Bold" charset="0"/>
              </a:rPr>
              <a:t> (Goal &lt;6.0 </a:t>
            </a:r>
            <a:r>
              <a:rPr lang="en-US" sz="1000" dirty="0" err="1">
                <a:latin typeface="Verdana Bold" charset="0"/>
                <a:ea typeface="Verdana Bold" charset="0"/>
                <a:cs typeface="Verdana Bold" charset="0"/>
                <a:sym typeface="Verdana Bold" charset="0"/>
              </a:rPr>
              <a:t>mmol</a:t>
            </a:r>
            <a:r>
              <a:rPr lang="en-US" sz="1000" dirty="0">
                <a:latin typeface="Verdana Bold" charset="0"/>
                <a:ea typeface="Verdana Bold" charset="0"/>
                <a:cs typeface="Verdana Bold" charset="0"/>
                <a:sym typeface="Verdana Bold" charset="0"/>
              </a:rPr>
              <a:t>/l or 108 mg/</a:t>
            </a:r>
            <a:r>
              <a:rPr lang="en-US" sz="1000" dirty="0" err="1">
                <a:latin typeface="Verdana Bold" charset="0"/>
                <a:ea typeface="Verdana Bold" charset="0"/>
                <a:cs typeface="Verdana Bold" charset="0"/>
                <a:sym typeface="Verdana Bold" charset="0"/>
              </a:rPr>
              <a:t>dL</a:t>
            </a:r>
            <a:r>
              <a:rPr lang="en-US" sz="1000" dirty="0">
                <a:latin typeface="Verdana Bold" charset="0"/>
                <a:ea typeface="Verdana Bold" charset="0"/>
                <a:cs typeface="Verdana Bold" charset="0"/>
                <a:sym typeface="Verdana Bold" charset="0"/>
              </a:rPr>
              <a:t>)</a:t>
            </a:r>
          </a:p>
        </p:txBody>
      </p:sp>
      <p:sp>
        <p:nvSpPr>
          <p:cNvPr id="235990" name="Rectangle 470"/>
          <p:cNvSpPr>
            <a:spLocks/>
          </p:cNvSpPr>
          <p:nvPr/>
        </p:nvSpPr>
        <p:spPr bwMode="auto">
          <a:xfrm>
            <a:off x="7009805" y="5331024"/>
            <a:ext cx="1433085" cy="384721"/>
          </a:xfrm>
          <a:prstGeom prst="rect">
            <a:avLst/>
          </a:prstGeom>
          <a:noFill/>
          <a:ln w="9525" cap="flat">
            <a:noFill/>
            <a:miter lim="800000"/>
            <a:headEnd type="none" w="med" len="med"/>
            <a:tailEnd type="none" w="med" len="med"/>
          </a:ln>
        </p:spPr>
        <p:txBody>
          <a:bodyPr wrap="none" lIns="0" tIns="0" rIns="0" bIns="0">
            <a:spAutoFit/>
          </a:bodyPr>
          <a:lstStyle/>
          <a:p>
            <a:r>
              <a:rPr lang="en-US" sz="1500" dirty="0">
                <a:latin typeface="Verdana Bold" charset="0"/>
                <a:ea typeface="Verdana Bold" charset="0"/>
                <a:cs typeface="Verdana Bold" charset="0"/>
                <a:sym typeface="Verdana Bold" charset="0"/>
              </a:rPr>
              <a:t>Tight BP Control</a:t>
            </a:r>
          </a:p>
          <a:p>
            <a:r>
              <a:rPr lang="en-US" sz="1000" dirty="0">
                <a:latin typeface="Verdana Bold" charset="0"/>
                <a:ea typeface="Verdana Bold" charset="0"/>
                <a:cs typeface="Verdana Bold" charset="0"/>
                <a:sym typeface="Verdana Bold" charset="0"/>
              </a:rPr>
              <a:t> (Average 144/82 mmHg)</a:t>
            </a:r>
          </a:p>
        </p:txBody>
      </p:sp>
      <p:sp>
        <p:nvSpPr>
          <p:cNvPr id="235991" name="Rectangle 471"/>
          <p:cNvSpPr>
            <a:spLocks/>
          </p:cNvSpPr>
          <p:nvPr/>
        </p:nvSpPr>
        <p:spPr bwMode="auto">
          <a:xfrm>
            <a:off x="6914927" y="4268391"/>
            <a:ext cx="848320" cy="196453"/>
          </a:xfrm>
          <a:prstGeom prst="rect">
            <a:avLst/>
          </a:prstGeom>
          <a:noFill/>
          <a:ln w="9525" cap="flat">
            <a:noFill/>
            <a:miter lim="800000"/>
            <a:headEnd type="none" w="med" len="med"/>
            <a:tailEnd type="none" w="med" len="med"/>
          </a:ln>
        </p:spPr>
        <p:txBody>
          <a:bodyPr lIns="0" tIns="0" rIns="38443" bIns="0"/>
          <a:lstStyle/>
          <a:p>
            <a:pPr marL="37950" algn="ctr"/>
            <a:r>
              <a:rPr lang="en-US" sz="1300" dirty="0">
                <a:solidFill>
                  <a:srgbClr val="000066"/>
                </a:solidFill>
                <a:latin typeface="Verdana Bold" charset="0"/>
                <a:ea typeface="Verdana Bold" charset="0"/>
                <a:cs typeface="Verdana Bold" charset="0"/>
                <a:sym typeface="Verdana Bold" charset="0"/>
              </a:rPr>
              <a:t>32%</a:t>
            </a:r>
          </a:p>
        </p:txBody>
      </p:sp>
      <p:sp>
        <p:nvSpPr>
          <p:cNvPr id="235992" name="Rectangle 472"/>
          <p:cNvSpPr>
            <a:spLocks/>
          </p:cNvSpPr>
          <p:nvPr/>
        </p:nvSpPr>
        <p:spPr bwMode="auto">
          <a:xfrm>
            <a:off x="7412757" y="4652367"/>
            <a:ext cx="884039" cy="196453"/>
          </a:xfrm>
          <a:prstGeom prst="rect">
            <a:avLst/>
          </a:prstGeom>
          <a:noFill/>
          <a:ln w="9525" cap="flat">
            <a:noFill/>
            <a:miter lim="800000"/>
            <a:headEnd type="none" w="med" len="med"/>
            <a:tailEnd type="none" w="med" len="med"/>
          </a:ln>
        </p:spPr>
        <p:txBody>
          <a:bodyPr lIns="0" tIns="0" rIns="38443" bIns="0"/>
          <a:lstStyle/>
          <a:p>
            <a:pPr marL="37950" algn="ctr"/>
            <a:r>
              <a:rPr lang="en-US" sz="1300" dirty="0">
                <a:solidFill>
                  <a:srgbClr val="000066"/>
                </a:solidFill>
                <a:latin typeface="Verdana Bold" charset="0"/>
                <a:ea typeface="Verdana Bold" charset="0"/>
                <a:cs typeface="Verdana Bold" charset="0"/>
                <a:sym typeface="Verdana Bold" charset="0"/>
              </a:rPr>
              <a:t>37%</a:t>
            </a:r>
          </a:p>
        </p:txBody>
      </p:sp>
      <p:sp>
        <p:nvSpPr>
          <p:cNvPr id="235993" name="Rectangle 473"/>
          <p:cNvSpPr>
            <a:spLocks/>
          </p:cNvSpPr>
          <p:nvPr/>
        </p:nvSpPr>
        <p:spPr bwMode="auto">
          <a:xfrm>
            <a:off x="5336605" y="2589609"/>
            <a:ext cx="426745"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10%</a:t>
            </a:r>
          </a:p>
        </p:txBody>
      </p:sp>
      <p:sp>
        <p:nvSpPr>
          <p:cNvPr id="235994" name="Rectangle 474"/>
          <p:cNvSpPr>
            <a:spLocks/>
          </p:cNvSpPr>
          <p:nvPr/>
        </p:nvSpPr>
        <p:spPr bwMode="auto">
          <a:xfrm>
            <a:off x="5842248" y="4268391"/>
            <a:ext cx="426745"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32%</a:t>
            </a:r>
          </a:p>
        </p:txBody>
      </p:sp>
      <p:sp>
        <p:nvSpPr>
          <p:cNvPr id="235995" name="Rectangle 475"/>
          <p:cNvSpPr>
            <a:spLocks/>
          </p:cNvSpPr>
          <p:nvPr/>
        </p:nvSpPr>
        <p:spPr bwMode="auto">
          <a:xfrm>
            <a:off x="3542853" y="2741414"/>
            <a:ext cx="426745"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12%</a:t>
            </a:r>
          </a:p>
        </p:txBody>
      </p:sp>
      <p:sp>
        <p:nvSpPr>
          <p:cNvPr id="235996" name="Rectangle 476"/>
          <p:cNvSpPr>
            <a:spLocks/>
          </p:cNvSpPr>
          <p:nvPr/>
        </p:nvSpPr>
        <p:spPr bwMode="auto">
          <a:xfrm>
            <a:off x="4046265" y="3661172"/>
            <a:ext cx="426745"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24%</a:t>
            </a:r>
          </a:p>
        </p:txBody>
      </p:sp>
      <p:sp>
        <p:nvSpPr>
          <p:cNvPr id="235997" name="Rectangle 477"/>
          <p:cNvSpPr>
            <a:spLocks/>
          </p:cNvSpPr>
          <p:nvPr/>
        </p:nvSpPr>
        <p:spPr bwMode="auto">
          <a:xfrm>
            <a:off x="1832819" y="2205633"/>
            <a:ext cx="317741"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5%</a:t>
            </a:r>
          </a:p>
        </p:txBody>
      </p:sp>
      <p:sp>
        <p:nvSpPr>
          <p:cNvPr id="235998" name="Rectangle 478"/>
          <p:cNvSpPr>
            <a:spLocks/>
          </p:cNvSpPr>
          <p:nvPr/>
        </p:nvSpPr>
        <p:spPr bwMode="auto">
          <a:xfrm>
            <a:off x="2302744" y="5179219"/>
            <a:ext cx="426745" cy="200055"/>
          </a:xfrm>
          <a:prstGeom prst="rect">
            <a:avLst/>
          </a:prstGeom>
          <a:noFill/>
          <a:ln w="9525" cap="flat">
            <a:noFill/>
            <a:miter lim="800000"/>
            <a:headEnd type="none" w="med" len="med"/>
            <a:tailEnd type="none" w="med" len="med"/>
          </a:ln>
        </p:spPr>
        <p:txBody>
          <a:bodyPr wrap="none" lIns="0" tIns="0" rIns="38443" bIns="0">
            <a:spAutoFit/>
          </a:bodyPr>
          <a:lstStyle/>
          <a:p>
            <a:pPr marL="37950" algn="ctr"/>
            <a:r>
              <a:rPr lang="en-US" sz="1300" dirty="0">
                <a:solidFill>
                  <a:srgbClr val="000066"/>
                </a:solidFill>
                <a:latin typeface="Verdana Bold" charset="0"/>
                <a:ea typeface="Verdana Bold" charset="0"/>
                <a:cs typeface="Verdana Bold" charset="0"/>
                <a:sym typeface="Verdana Bold" charset="0"/>
              </a:rPr>
              <a:t>44%</a:t>
            </a:r>
          </a:p>
        </p:txBody>
      </p:sp>
      <p:sp>
        <p:nvSpPr>
          <p:cNvPr id="235999" name="Line 479"/>
          <p:cNvSpPr>
            <a:spLocks noChangeShapeType="1"/>
          </p:cNvSpPr>
          <p:nvPr/>
        </p:nvSpPr>
        <p:spPr bwMode="auto">
          <a:xfrm>
            <a:off x="473274" y="1375172"/>
            <a:ext cx="8195221" cy="1117"/>
          </a:xfrm>
          <a:prstGeom prst="line">
            <a:avLst/>
          </a:prstGeom>
          <a:noFill/>
          <a:ln w="57150" cap="flat">
            <a:solidFill>
              <a:srgbClr val="FF6600"/>
            </a:solidFill>
            <a:prstDash val="solid"/>
            <a:round/>
            <a:headEnd type="none" w="med" len="med"/>
            <a:tailEnd type="none" w="med" len="med"/>
          </a:ln>
        </p:spPr>
        <p:txBody>
          <a:bodyPr lIns="0" tIns="0" rIns="0" bIns="0"/>
          <a:lstStyle/>
          <a:p>
            <a:endParaRPr lang="en-US"/>
          </a:p>
        </p:txBody>
      </p:sp>
      <p:sp>
        <p:nvSpPr>
          <p:cNvPr id="236000" name="Rectangle 480"/>
          <p:cNvSpPr>
            <a:spLocks/>
          </p:cNvSpPr>
          <p:nvPr/>
        </p:nvSpPr>
        <p:spPr bwMode="auto">
          <a:xfrm>
            <a:off x="474390" y="6250781"/>
            <a:ext cx="5197078" cy="250031"/>
          </a:xfrm>
          <a:prstGeom prst="rect">
            <a:avLst/>
          </a:prstGeom>
          <a:noFill/>
          <a:ln w="12700" cap="flat">
            <a:noFill/>
            <a:miter lim="800000"/>
            <a:headEnd type="none" w="med" len="med"/>
            <a:tailEnd type="none" w="med" len="med"/>
          </a:ln>
        </p:spPr>
        <p:txBody>
          <a:bodyPr lIns="26788" tIns="26788" rIns="75789" bIns="26788"/>
          <a:lstStyle/>
          <a:p>
            <a:r>
              <a:rPr lang="en-US" sz="1300" dirty="0" err="1">
                <a:solidFill>
                  <a:srgbClr val="66CCFF"/>
                </a:solidFill>
                <a:latin typeface="Verdana Bold" charset="0"/>
                <a:ea typeface="Verdana Bold" charset="0"/>
                <a:cs typeface="Verdana Bold" charset="0"/>
                <a:sym typeface="Verdana Bold" charset="0"/>
              </a:rPr>
              <a:t>Bakris</a:t>
            </a:r>
            <a:r>
              <a:rPr lang="en-US" sz="1300" dirty="0">
                <a:solidFill>
                  <a:srgbClr val="66CCFF"/>
                </a:solidFill>
                <a:latin typeface="Verdana Bold" charset="0"/>
                <a:ea typeface="Verdana Bold" charset="0"/>
                <a:cs typeface="Verdana Bold" charset="0"/>
                <a:sym typeface="Verdana Bold" charset="0"/>
              </a:rPr>
              <a:t> GL, et al. Am J Kidney Dis.</a:t>
            </a:r>
            <a:r>
              <a:rPr lang="en-US" sz="1300" dirty="0">
                <a:solidFill>
                  <a:srgbClr val="66CCFF"/>
                </a:solidFill>
                <a:latin typeface="Verdana Bold Italic" charset="0"/>
                <a:ea typeface="Verdana Bold Italic" charset="0"/>
                <a:cs typeface="Verdana Bold Italic" charset="0"/>
                <a:sym typeface="Verdana Bold Italic" charset="0"/>
              </a:rPr>
              <a:t> </a:t>
            </a:r>
            <a:r>
              <a:rPr lang="en-US" sz="1300" dirty="0">
                <a:solidFill>
                  <a:srgbClr val="66CCFF"/>
                </a:solidFill>
                <a:latin typeface="Verdana Bold" charset="0"/>
                <a:ea typeface="Verdana Bold" charset="0"/>
                <a:cs typeface="Verdana Bold" charset="0"/>
                <a:sym typeface="Verdana Bold" charset="0"/>
              </a:rPr>
              <a:t>2000;36(3):646-661.</a:t>
            </a:r>
          </a:p>
        </p:txBody>
      </p:sp>
      <p:sp>
        <p:nvSpPr>
          <p:cNvPr id="236001" name="Rectangle 481"/>
          <p:cNvSpPr>
            <a:spLocks/>
          </p:cNvSpPr>
          <p:nvPr/>
        </p:nvSpPr>
        <p:spPr bwMode="auto">
          <a:xfrm>
            <a:off x="2337346" y="5500687"/>
            <a:ext cx="366117" cy="258961"/>
          </a:xfrm>
          <a:prstGeom prst="rect">
            <a:avLst/>
          </a:prstGeom>
          <a:noFill/>
          <a:ln w="9525" cap="flat">
            <a:noFill/>
            <a:miter lim="800000"/>
            <a:headEnd type="none" w="med" len="med"/>
            <a:tailEnd type="none" w="med" len="med"/>
          </a:ln>
        </p:spPr>
        <p:txBody>
          <a:bodyPr lIns="0" tIns="0" rIns="38443" bIns="0"/>
          <a:lstStyle/>
          <a:p>
            <a:pPr marL="37950" algn="ctr"/>
            <a:r>
              <a:rPr lang="en-US" sz="1700" dirty="0">
                <a:latin typeface="Verdana Bold" charset="0"/>
                <a:ea typeface="Verdana Bold" charset="0"/>
                <a:cs typeface="Verdana Bold" charset="0"/>
                <a:sym typeface="Verdana Bold" charset="0"/>
              </a:rPr>
              <a:t>*</a:t>
            </a:r>
          </a:p>
        </p:txBody>
      </p:sp>
      <p:sp>
        <p:nvSpPr>
          <p:cNvPr id="236002" name="Rectangle 482"/>
          <p:cNvSpPr>
            <a:spLocks/>
          </p:cNvSpPr>
          <p:nvPr/>
        </p:nvSpPr>
        <p:spPr bwMode="auto">
          <a:xfrm>
            <a:off x="4096494" y="3975943"/>
            <a:ext cx="366117" cy="258961"/>
          </a:xfrm>
          <a:prstGeom prst="rect">
            <a:avLst/>
          </a:prstGeom>
          <a:noFill/>
          <a:ln w="9525" cap="flat">
            <a:noFill/>
            <a:miter lim="800000"/>
            <a:headEnd type="none" w="med" len="med"/>
            <a:tailEnd type="none" w="med" len="med"/>
          </a:ln>
        </p:spPr>
        <p:txBody>
          <a:bodyPr lIns="0" tIns="0" rIns="38443" bIns="0"/>
          <a:lstStyle/>
          <a:p>
            <a:pPr marL="37950" algn="ctr"/>
            <a:r>
              <a:rPr lang="en-US" sz="1700" dirty="0">
                <a:latin typeface="Verdana Bold" charset="0"/>
                <a:ea typeface="Verdana Bold" charset="0"/>
                <a:cs typeface="Verdana Bold" charset="0"/>
                <a:sym typeface="Verdana Bold" charset="0"/>
              </a:rPr>
              <a:t>*</a:t>
            </a:r>
          </a:p>
        </p:txBody>
      </p:sp>
      <p:sp>
        <p:nvSpPr>
          <p:cNvPr id="236003" name="Rectangle 483"/>
          <p:cNvSpPr>
            <a:spLocks/>
          </p:cNvSpPr>
          <p:nvPr/>
        </p:nvSpPr>
        <p:spPr bwMode="auto">
          <a:xfrm>
            <a:off x="5889129" y="4572000"/>
            <a:ext cx="366117" cy="258961"/>
          </a:xfrm>
          <a:prstGeom prst="rect">
            <a:avLst/>
          </a:prstGeom>
          <a:noFill/>
          <a:ln w="9525" cap="flat">
            <a:noFill/>
            <a:miter lim="800000"/>
            <a:headEnd type="none" w="med" len="med"/>
            <a:tailEnd type="none" w="med" len="med"/>
          </a:ln>
        </p:spPr>
        <p:txBody>
          <a:bodyPr lIns="0" tIns="0" rIns="38443" bIns="0"/>
          <a:lstStyle/>
          <a:p>
            <a:pPr marL="37950" algn="ctr"/>
            <a:r>
              <a:rPr lang="en-US" sz="1700" dirty="0">
                <a:latin typeface="Verdana Bold" charset="0"/>
                <a:ea typeface="Verdana Bold" charset="0"/>
                <a:cs typeface="Verdana Bold" charset="0"/>
                <a:sym typeface="Verdana Bold" charset="0"/>
              </a:rPr>
              <a:t>*</a:t>
            </a:r>
          </a:p>
        </p:txBody>
      </p:sp>
      <p:sp>
        <p:nvSpPr>
          <p:cNvPr id="236004" name="Rectangle 484"/>
          <p:cNvSpPr>
            <a:spLocks/>
          </p:cNvSpPr>
          <p:nvPr/>
        </p:nvSpPr>
        <p:spPr bwMode="auto">
          <a:xfrm>
            <a:off x="7650510" y="4955977"/>
            <a:ext cx="366117" cy="258961"/>
          </a:xfrm>
          <a:prstGeom prst="rect">
            <a:avLst/>
          </a:prstGeom>
          <a:noFill/>
          <a:ln w="9525" cap="flat">
            <a:noFill/>
            <a:miter lim="800000"/>
            <a:headEnd type="none" w="med" len="med"/>
            <a:tailEnd type="none" w="med" len="med"/>
          </a:ln>
        </p:spPr>
        <p:txBody>
          <a:bodyPr lIns="0" tIns="0" rIns="38443" bIns="0"/>
          <a:lstStyle/>
          <a:p>
            <a:pPr marL="37950" algn="ctr"/>
            <a:r>
              <a:rPr lang="en-US" sz="1700" dirty="0">
                <a:latin typeface="Verdana Bold" charset="0"/>
                <a:ea typeface="Verdana Bold" charset="0"/>
                <a:cs typeface="Verdana Bold" charset="0"/>
                <a:sym typeface="Verdana Bold" charset="0"/>
              </a:rPr>
              <a:t>*</a:t>
            </a:r>
          </a:p>
        </p:txBody>
      </p:sp>
      <p:sp>
        <p:nvSpPr>
          <p:cNvPr id="236005" name="Rectangle 485"/>
          <p:cNvSpPr>
            <a:spLocks/>
          </p:cNvSpPr>
          <p:nvPr/>
        </p:nvSpPr>
        <p:spPr bwMode="auto">
          <a:xfrm>
            <a:off x="3115346" y="4798591"/>
            <a:ext cx="3246428" cy="200055"/>
          </a:xfrm>
          <a:prstGeom prst="rect">
            <a:avLst/>
          </a:prstGeom>
          <a:noFill/>
          <a:ln w="9525" cap="flat">
            <a:noFill/>
            <a:miter lim="800000"/>
            <a:headEnd type="none" w="med" len="med"/>
            <a:tailEnd type="none" w="med" len="med"/>
          </a:ln>
        </p:spPr>
        <p:txBody>
          <a:bodyPr wrap="none" lIns="0" tIns="0" rIns="38443" bIns="0">
            <a:spAutoFit/>
          </a:bodyPr>
          <a:lstStyle/>
          <a:p>
            <a:pPr marL="37950"/>
            <a:r>
              <a:rPr lang="en-US" sz="1300" dirty="0">
                <a:solidFill>
                  <a:srgbClr val="FFFF99"/>
                </a:solidFill>
                <a:latin typeface="Verdana Bold" charset="0"/>
                <a:ea typeface="Verdana Bold" charset="0"/>
                <a:cs typeface="Verdana Bold" charset="0"/>
                <a:sym typeface="Verdana Bold" charset="0"/>
              </a:rPr>
              <a:t>*</a:t>
            </a:r>
            <a:r>
              <a:rPr lang="en-US" sz="1300" dirty="0">
                <a:solidFill>
                  <a:srgbClr val="FFFF99"/>
                </a:solidFill>
                <a:latin typeface="Verdana Bold Italic" charset="0"/>
                <a:ea typeface="Verdana Bold Italic" charset="0"/>
                <a:cs typeface="Verdana Bold Italic" charset="0"/>
                <a:sym typeface="Verdana Bold Italic" charset="0"/>
              </a:rPr>
              <a:t>P</a:t>
            </a:r>
            <a:r>
              <a:rPr lang="en-US" sz="1300" dirty="0">
                <a:solidFill>
                  <a:srgbClr val="FFFF99"/>
                </a:solidFill>
                <a:latin typeface="Verdana Bold" charset="0"/>
                <a:ea typeface="Verdana Bold" charset="0"/>
                <a:cs typeface="Verdana Bold" charset="0"/>
                <a:sym typeface="Verdana Bold" charset="0"/>
              </a:rPr>
              <a:t> &lt;0.05 compared to tight glucose control</a:t>
            </a:r>
          </a:p>
        </p:txBody>
      </p:sp>
      <p:grpSp>
        <p:nvGrpSpPr>
          <p:cNvPr id="12" name="Group 537"/>
          <p:cNvGrpSpPr>
            <a:grpSpLocks/>
          </p:cNvGrpSpPr>
          <p:nvPr/>
        </p:nvGrpSpPr>
        <p:grpSpPr bwMode="auto">
          <a:xfrm>
            <a:off x="6625828" y="5482828"/>
            <a:ext cx="232172" cy="151805"/>
            <a:chOff x="0" y="0"/>
            <a:chExt cx="208" cy="136"/>
          </a:xfrm>
        </p:grpSpPr>
        <p:sp>
          <p:nvSpPr>
            <p:cNvPr id="236006" name="Rectangle 486"/>
            <p:cNvSpPr>
              <a:spLocks/>
            </p:cNvSpPr>
            <p:nvPr/>
          </p:nvSpPr>
          <p:spPr bwMode="auto">
            <a:xfrm>
              <a:off x="0" y="0"/>
              <a:ext cx="4" cy="136"/>
            </a:xfrm>
            <a:prstGeom prst="rect">
              <a:avLst/>
            </a:prstGeom>
            <a:solidFill>
              <a:srgbClr val="FF9908"/>
            </a:solidFill>
            <a:ln w="9525" cap="flat">
              <a:noFill/>
              <a:miter lim="800000"/>
              <a:headEnd type="none" w="med" len="med"/>
              <a:tailEnd type="none" w="med" len="med"/>
            </a:ln>
          </p:spPr>
          <p:txBody>
            <a:bodyPr lIns="0" tIns="0" rIns="0" bIns="0"/>
            <a:lstStyle/>
            <a:p>
              <a:endParaRPr lang="en-US"/>
            </a:p>
          </p:txBody>
        </p:sp>
        <p:sp>
          <p:nvSpPr>
            <p:cNvPr id="236007" name="Rectangle 487"/>
            <p:cNvSpPr>
              <a:spLocks/>
            </p:cNvSpPr>
            <p:nvPr/>
          </p:nvSpPr>
          <p:spPr bwMode="auto">
            <a:xfrm>
              <a:off x="7" y="0"/>
              <a:ext cx="4" cy="136"/>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6008" name="Rectangle 488"/>
            <p:cNvSpPr>
              <a:spLocks/>
            </p:cNvSpPr>
            <p:nvPr/>
          </p:nvSpPr>
          <p:spPr bwMode="auto">
            <a:xfrm>
              <a:off x="11" y="0"/>
              <a:ext cx="4" cy="136"/>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6009" name="Rectangle 489"/>
            <p:cNvSpPr>
              <a:spLocks/>
            </p:cNvSpPr>
            <p:nvPr/>
          </p:nvSpPr>
          <p:spPr bwMode="auto">
            <a:xfrm>
              <a:off x="15" y="0"/>
              <a:ext cx="4" cy="136"/>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6010" name="Rectangle 490"/>
            <p:cNvSpPr>
              <a:spLocks/>
            </p:cNvSpPr>
            <p:nvPr/>
          </p:nvSpPr>
          <p:spPr bwMode="auto">
            <a:xfrm>
              <a:off x="19" y="0"/>
              <a:ext cx="4" cy="136"/>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6011" name="Rectangle 491"/>
            <p:cNvSpPr>
              <a:spLocks/>
            </p:cNvSpPr>
            <p:nvPr/>
          </p:nvSpPr>
          <p:spPr bwMode="auto">
            <a:xfrm>
              <a:off x="23" y="0"/>
              <a:ext cx="4" cy="136"/>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6012" name="Rectangle 492"/>
            <p:cNvSpPr>
              <a:spLocks/>
            </p:cNvSpPr>
            <p:nvPr/>
          </p:nvSpPr>
          <p:spPr bwMode="auto">
            <a:xfrm>
              <a:off x="27" y="0"/>
              <a:ext cx="4" cy="136"/>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6013" name="Rectangle 493"/>
            <p:cNvSpPr>
              <a:spLocks/>
            </p:cNvSpPr>
            <p:nvPr/>
          </p:nvSpPr>
          <p:spPr bwMode="auto">
            <a:xfrm>
              <a:off x="31" y="0"/>
              <a:ext cx="4" cy="136"/>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6014" name="Rectangle 494"/>
            <p:cNvSpPr>
              <a:spLocks/>
            </p:cNvSpPr>
            <p:nvPr/>
          </p:nvSpPr>
          <p:spPr bwMode="auto">
            <a:xfrm>
              <a:off x="35" y="0"/>
              <a:ext cx="4" cy="136"/>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6015" name="Rectangle 495"/>
            <p:cNvSpPr>
              <a:spLocks/>
            </p:cNvSpPr>
            <p:nvPr/>
          </p:nvSpPr>
          <p:spPr bwMode="auto">
            <a:xfrm>
              <a:off x="39" y="0"/>
              <a:ext cx="4" cy="136"/>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6016" name="Rectangle 496"/>
            <p:cNvSpPr>
              <a:spLocks/>
            </p:cNvSpPr>
            <p:nvPr/>
          </p:nvSpPr>
          <p:spPr bwMode="auto">
            <a:xfrm>
              <a:off x="43" y="0"/>
              <a:ext cx="4" cy="136"/>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6017" name="Rectangle 497"/>
            <p:cNvSpPr>
              <a:spLocks/>
            </p:cNvSpPr>
            <p:nvPr/>
          </p:nvSpPr>
          <p:spPr bwMode="auto">
            <a:xfrm>
              <a:off x="47" y="0"/>
              <a:ext cx="4" cy="136"/>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6018" name="Rectangle 498"/>
            <p:cNvSpPr>
              <a:spLocks/>
            </p:cNvSpPr>
            <p:nvPr/>
          </p:nvSpPr>
          <p:spPr bwMode="auto">
            <a:xfrm>
              <a:off x="51" y="0"/>
              <a:ext cx="4" cy="136"/>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6019" name="Rectangle 499"/>
            <p:cNvSpPr>
              <a:spLocks/>
            </p:cNvSpPr>
            <p:nvPr/>
          </p:nvSpPr>
          <p:spPr bwMode="auto">
            <a:xfrm>
              <a:off x="55" y="0"/>
              <a:ext cx="4" cy="136"/>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6020" name="Rectangle 500"/>
            <p:cNvSpPr>
              <a:spLocks/>
            </p:cNvSpPr>
            <p:nvPr/>
          </p:nvSpPr>
          <p:spPr bwMode="auto">
            <a:xfrm>
              <a:off x="59" y="0"/>
              <a:ext cx="4" cy="136"/>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6021" name="Rectangle 501"/>
            <p:cNvSpPr>
              <a:spLocks/>
            </p:cNvSpPr>
            <p:nvPr/>
          </p:nvSpPr>
          <p:spPr bwMode="auto">
            <a:xfrm>
              <a:off x="63" y="0"/>
              <a:ext cx="4" cy="136"/>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6022" name="Rectangle 502"/>
            <p:cNvSpPr>
              <a:spLocks/>
            </p:cNvSpPr>
            <p:nvPr/>
          </p:nvSpPr>
          <p:spPr bwMode="auto">
            <a:xfrm>
              <a:off x="67" y="0"/>
              <a:ext cx="4" cy="136"/>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6023" name="Rectangle 503"/>
            <p:cNvSpPr>
              <a:spLocks/>
            </p:cNvSpPr>
            <p:nvPr/>
          </p:nvSpPr>
          <p:spPr bwMode="auto">
            <a:xfrm>
              <a:off x="71" y="0"/>
              <a:ext cx="4" cy="136"/>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6024" name="Rectangle 504"/>
            <p:cNvSpPr>
              <a:spLocks/>
            </p:cNvSpPr>
            <p:nvPr/>
          </p:nvSpPr>
          <p:spPr bwMode="auto">
            <a:xfrm>
              <a:off x="75" y="0"/>
              <a:ext cx="4" cy="136"/>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6025" name="Rectangle 505"/>
            <p:cNvSpPr>
              <a:spLocks/>
            </p:cNvSpPr>
            <p:nvPr/>
          </p:nvSpPr>
          <p:spPr bwMode="auto">
            <a:xfrm>
              <a:off x="79" y="0"/>
              <a:ext cx="4" cy="136"/>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6026" name="Rectangle 506"/>
            <p:cNvSpPr>
              <a:spLocks/>
            </p:cNvSpPr>
            <p:nvPr/>
          </p:nvSpPr>
          <p:spPr bwMode="auto">
            <a:xfrm>
              <a:off x="83" y="0"/>
              <a:ext cx="4" cy="136"/>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6027" name="Rectangle 507"/>
            <p:cNvSpPr>
              <a:spLocks/>
            </p:cNvSpPr>
            <p:nvPr/>
          </p:nvSpPr>
          <p:spPr bwMode="auto">
            <a:xfrm>
              <a:off x="87" y="0"/>
              <a:ext cx="4" cy="136"/>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6028" name="Rectangle 508"/>
            <p:cNvSpPr>
              <a:spLocks/>
            </p:cNvSpPr>
            <p:nvPr/>
          </p:nvSpPr>
          <p:spPr bwMode="auto">
            <a:xfrm>
              <a:off x="91" y="0"/>
              <a:ext cx="4" cy="136"/>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6029" name="Rectangle 509"/>
            <p:cNvSpPr>
              <a:spLocks/>
            </p:cNvSpPr>
            <p:nvPr/>
          </p:nvSpPr>
          <p:spPr bwMode="auto">
            <a:xfrm>
              <a:off x="95" y="0"/>
              <a:ext cx="4" cy="136"/>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6030" name="Rectangle 510"/>
            <p:cNvSpPr>
              <a:spLocks/>
            </p:cNvSpPr>
            <p:nvPr/>
          </p:nvSpPr>
          <p:spPr bwMode="auto">
            <a:xfrm>
              <a:off x="99" y="0"/>
              <a:ext cx="4" cy="136"/>
            </a:xfrm>
            <a:prstGeom prst="rect">
              <a:avLst/>
            </a:prstGeom>
            <a:solidFill>
              <a:srgbClr val="FFC876"/>
            </a:solidFill>
            <a:ln w="9525" cap="flat">
              <a:noFill/>
              <a:miter lim="800000"/>
              <a:headEnd type="none" w="med" len="med"/>
              <a:tailEnd type="none" w="med" len="med"/>
            </a:ln>
          </p:spPr>
          <p:txBody>
            <a:bodyPr lIns="0" tIns="0" rIns="0" bIns="0"/>
            <a:lstStyle/>
            <a:p>
              <a:endParaRPr lang="en-US"/>
            </a:p>
          </p:txBody>
        </p:sp>
        <p:sp>
          <p:nvSpPr>
            <p:cNvPr id="236031" name="Rectangle 511"/>
            <p:cNvSpPr>
              <a:spLocks/>
            </p:cNvSpPr>
            <p:nvPr/>
          </p:nvSpPr>
          <p:spPr bwMode="auto">
            <a:xfrm>
              <a:off x="103" y="0"/>
              <a:ext cx="4" cy="136"/>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6032" name="Rectangle 512"/>
            <p:cNvSpPr>
              <a:spLocks/>
            </p:cNvSpPr>
            <p:nvPr/>
          </p:nvSpPr>
          <p:spPr bwMode="auto">
            <a:xfrm>
              <a:off x="107" y="0"/>
              <a:ext cx="4" cy="136"/>
            </a:xfrm>
            <a:prstGeom prst="rect">
              <a:avLst/>
            </a:prstGeom>
            <a:solidFill>
              <a:srgbClr val="FFC977"/>
            </a:solidFill>
            <a:ln w="9525" cap="flat">
              <a:noFill/>
              <a:miter lim="800000"/>
              <a:headEnd type="none" w="med" len="med"/>
              <a:tailEnd type="none" w="med" len="med"/>
            </a:ln>
          </p:spPr>
          <p:txBody>
            <a:bodyPr lIns="0" tIns="0" rIns="0" bIns="0"/>
            <a:lstStyle/>
            <a:p>
              <a:endParaRPr lang="en-US"/>
            </a:p>
          </p:txBody>
        </p:sp>
        <p:sp>
          <p:nvSpPr>
            <p:cNvPr id="236033" name="Rectangle 513"/>
            <p:cNvSpPr>
              <a:spLocks/>
            </p:cNvSpPr>
            <p:nvPr/>
          </p:nvSpPr>
          <p:spPr bwMode="auto">
            <a:xfrm>
              <a:off x="111" y="0"/>
              <a:ext cx="4" cy="136"/>
            </a:xfrm>
            <a:prstGeom prst="rect">
              <a:avLst/>
            </a:prstGeom>
            <a:solidFill>
              <a:srgbClr val="FFC775"/>
            </a:solidFill>
            <a:ln w="9525" cap="flat">
              <a:noFill/>
              <a:miter lim="800000"/>
              <a:headEnd type="none" w="med" len="med"/>
              <a:tailEnd type="none" w="med" len="med"/>
            </a:ln>
          </p:spPr>
          <p:txBody>
            <a:bodyPr lIns="0" tIns="0" rIns="0" bIns="0"/>
            <a:lstStyle/>
            <a:p>
              <a:endParaRPr lang="en-US"/>
            </a:p>
          </p:txBody>
        </p:sp>
        <p:sp>
          <p:nvSpPr>
            <p:cNvPr id="236034" name="Rectangle 514"/>
            <p:cNvSpPr>
              <a:spLocks/>
            </p:cNvSpPr>
            <p:nvPr/>
          </p:nvSpPr>
          <p:spPr bwMode="auto">
            <a:xfrm>
              <a:off x="115" y="0"/>
              <a:ext cx="4" cy="136"/>
            </a:xfrm>
            <a:prstGeom prst="rect">
              <a:avLst/>
            </a:prstGeom>
            <a:solidFill>
              <a:srgbClr val="FFC774"/>
            </a:solidFill>
            <a:ln w="9525" cap="flat">
              <a:noFill/>
              <a:miter lim="800000"/>
              <a:headEnd type="none" w="med" len="med"/>
              <a:tailEnd type="none" w="med" len="med"/>
            </a:ln>
          </p:spPr>
          <p:txBody>
            <a:bodyPr lIns="0" tIns="0" rIns="0" bIns="0"/>
            <a:lstStyle/>
            <a:p>
              <a:endParaRPr lang="en-US"/>
            </a:p>
          </p:txBody>
        </p:sp>
        <p:sp>
          <p:nvSpPr>
            <p:cNvPr id="236035" name="Rectangle 515"/>
            <p:cNvSpPr>
              <a:spLocks/>
            </p:cNvSpPr>
            <p:nvPr/>
          </p:nvSpPr>
          <p:spPr bwMode="auto">
            <a:xfrm>
              <a:off x="119" y="0"/>
              <a:ext cx="5" cy="136"/>
            </a:xfrm>
            <a:prstGeom prst="rect">
              <a:avLst/>
            </a:prstGeom>
            <a:solidFill>
              <a:srgbClr val="FFC673"/>
            </a:solidFill>
            <a:ln w="9525" cap="flat">
              <a:noFill/>
              <a:miter lim="800000"/>
              <a:headEnd type="none" w="med" len="med"/>
              <a:tailEnd type="none" w="med" len="med"/>
            </a:ln>
          </p:spPr>
          <p:txBody>
            <a:bodyPr lIns="0" tIns="0" rIns="0" bIns="0"/>
            <a:lstStyle/>
            <a:p>
              <a:endParaRPr lang="en-US"/>
            </a:p>
          </p:txBody>
        </p:sp>
        <p:sp>
          <p:nvSpPr>
            <p:cNvPr id="236036" name="Rectangle 516"/>
            <p:cNvSpPr>
              <a:spLocks/>
            </p:cNvSpPr>
            <p:nvPr/>
          </p:nvSpPr>
          <p:spPr bwMode="auto">
            <a:xfrm>
              <a:off x="124" y="0"/>
              <a:ext cx="4" cy="136"/>
            </a:xfrm>
            <a:prstGeom prst="rect">
              <a:avLst/>
            </a:prstGeom>
            <a:solidFill>
              <a:srgbClr val="FFC571"/>
            </a:solidFill>
            <a:ln w="9525" cap="flat">
              <a:noFill/>
              <a:miter lim="800000"/>
              <a:headEnd type="none" w="med" len="med"/>
              <a:tailEnd type="none" w="med" len="med"/>
            </a:ln>
          </p:spPr>
          <p:txBody>
            <a:bodyPr lIns="0" tIns="0" rIns="0" bIns="0"/>
            <a:lstStyle/>
            <a:p>
              <a:endParaRPr lang="en-US"/>
            </a:p>
          </p:txBody>
        </p:sp>
        <p:sp>
          <p:nvSpPr>
            <p:cNvPr id="236037" name="Rectangle 517"/>
            <p:cNvSpPr>
              <a:spLocks/>
            </p:cNvSpPr>
            <p:nvPr/>
          </p:nvSpPr>
          <p:spPr bwMode="auto">
            <a:xfrm>
              <a:off x="128" y="0"/>
              <a:ext cx="4" cy="136"/>
            </a:xfrm>
            <a:prstGeom prst="rect">
              <a:avLst/>
            </a:prstGeom>
            <a:solidFill>
              <a:srgbClr val="FFC36F"/>
            </a:solidFill>
            <a:ln w="9525" cap="flat">
              <a:noFill/>
              <a:miter lim="800000"/>
              <a:headEnd type="none" w="med" len="med"/>
              <a:tailEnd type="none" w="med" len="med"/>
            </a:ln>
          </p:spPr>
          <p:txBody>
            <a:bodyPr lIns="0" tIns="0" rIns="0" bIns="0"/>
            <a:lstStyle/>
            <a:p>
              <a:endParaRPr lang="en-US"/>
            </a:p>
          </p:txBody>
        </p:sp>
        <p:sp>
          <p:nvSpPr>
            <p:cNvPr id="236038" name="Rectangle 518"/>
            <p:cNvSpPr>
              <a:spLocks/>
            </p:cNvSpPr>
            <p:nvPr/>
          </p:nvSpPr>
          <p:spPr bwMode="auto">
            <a:xfrm>
              <a:off x="132" y="0"/>
              <a:ext cx="4" cy="136"/>
            </a:xfrm>
            <a:prstGeom prst="rect">
              <a:avLst/>
            </a:prstGeom>
            <a:solidFill>
              <a:srgbClr val="FFC16C"/>
            </a:solidFill>
            <a:ln w="9525" cap="flat">
              <a:noFill/>
              <a:miter lim="800000"/>
              <a:headEnd type="none" w="med" len="med"/>
              <a:tailEnd type="none" w="med" len="med"/>
            </a:ln>
          </p:spPr>
          <p:txBody>
            <a:bodyPr lIns="0" tIns="0" rIns="0" bIns="0"/>
            <a:lstStyle/>
            <a:p>
              <a:endParaRPr lang="en-US"/>
            </a:p>
          </p:txBody>
        </p:sp>
        <p:sp>
          <p:nvSpPr>
            <p:cNvPr id="236039" name="Rectangle 519"/>
            <p:cNvSpPr>
              <a:spLocks/>
            </p:cNvSpPr>
            <p:nvPr/>
          </p:nvSpPr>
          <p:spPr bwMode="auto">
            <a:xfrm>
              <a:off x="136" y="0"/>
              <a:ext cx="4" cy="136"/>
            </a:xfrm>
            <a:prstGeom prst="rect">
              <a:avLst/>
            </a:prstGeom>
            <a:solidFill>
              <a:srgbClr val="FFBF69"/>
            </a:solidFill>
            <a:ln w="9525" cap="flat">
              <a:noFill/>
              <a:miter lim="800000"/>
              <a:headEnd type="none" w="med" len="med"/>
              <a:tailEnd type="none" w="med" len="med"/>
            </a:ln>
          </p:spPr>
          <p:txBody>
            <a:bodyPr lIns="0" tIns="0" rIns="0" bIns="0"/>
            <a:lstStyle/>
            <a:p>
              <a:endParaRPr lang="en-US"/>
            </a:p>
          </p:txBody>
        </p:sp>
        <p:sp>
          <p:nvSpPr>
            <p:cNvPr id="236040" name="Rectangle 520"/>
            <p:cNvSpPr>
              <a:spLocks/>
            </p:cNvSpPr>
            <p:nvPr/>
          </p:nvSpPr>
          <p:spPr bwMode="auto">
            <a:xfrm>
              <a:off x="140" y="0"/>
              <a:ext cx="4" cy="136"/>
            </a:xfrm>
            <a:prstGeom prst="rect">
              <a:avLst/>
            </a:prstGeom>
            <a:solidFill>
              <a:srgbClr val="FFBD65"/>
            </a:solidFill>
            <a:ln w="9525" cap="flat">
              <a:noFill/>
              <a:miter lim="800000"/>
              <a:headEnd type="none" w="med" len="med"/>
              <a:tailEnd type="none" w="med" len="med"/>
            </a:ln>
          </p:spPr>
          <p:txBody>
            <a:bodyPr lIns="0" tIns="0" rIns="0" bIns="0"/>
            <a:lstStyle/>
            <a:p>
              <a:endParaRPr lang="en-US"/>
            </a:p>
          </p:txBody>
        </p:sp>
        <p:sp>
          <p:nvSpPr>
            <p:cNvPr id="236041" name="Rectangle 521"/>
            <p:cNvSpPr>
              <a:spLocks/>
            </p:cNvSpPr>
            <p:nvPr/>
          </p:nvSpPr>
          <p:spPr bwMode="auto">
            <a:xfrm>
              <a:off x="144" y="0"/>
              <a:ext cx="4" cy="136"/>
            </a:xfrm>
            <a:prstGeom prst="rect">
              <a:avLst/>
            </a:prstGeom>
            <a:solidFill>
              <a:srgbClr val="FFBA61"/>
            </a:solidFill>
            <a:ln w="9525" cap="flat">
              <a:noFill/>
              <a:miter lim="800000"/>
              <a:headEnd type="none" w="med" len="med"/>
              <a:tailEnd type="none" w="med" len="med"/>
            </a:ln>
          </p:spPr>
          <p:txBody>
            <a:bodyPr lIns="0" tIns="0" rIns="0" bIns="0"/>
            <a:lstStyle/>
            <a:p>
              <a:endParaRPr lang="en-US"/>
            </a:p>
          </p:txBody>
        </p:sp>
        <p:sp>
          <p:nvSpPr>
            <p:cNvPr id="236042" name="Rectangle 522"/>
            <p:cNvSpPr>
              <a:spLocks/>
            </p:cNvSpPr>
            <p:nvPr/>
          </p:nvSpPr>
          <p:spPr bwMode="auto">
            <a:xfrm>
              <a:off x="148" y="0"/>
              <a:ext cx="4" cy="136"/>
            </a:xfrm>
            <a:prstGeom prst="rect">
              <a:avLst/>
            </a:prstGeom>
            <a:solidFill>
              <a:srgbClr val="FFB75D"/>
            </a:solidFill>
            <a:ln w="9525" cap="flat">
              <a:noFill/>
              <a:miter lim="800000"/>
              <a:headEnd type="none" w="med" len="med"/>
              <a:tailEnd type="none" w="med" len="med"/>
            </a:ln>
          </p:spPr>
          <p:txBody>
            <a:bodyPr lIns="0" tIns="0" rIns="0" bIns="0"/>
            <a:lstStyle/>
            <a:p>
              <a:endParaRPr lang="en-US"/>
            </a:p>
          </p:txBody>
        </p:sp>
        <p:sp>
          <p:nvSpPr>
            <p:cNvPr id="236043" name="Rectangle 523"/>
            <p:cNvSpPr>
              <a:spLocks/>
            </p:cNvSpPr>
            <p:nvPr/>
          </p:nvSpPr>
          <p:spPr bwMode="auto">
            <a:xfrm>
              <a:off x="152" y="0"/>
              <a:ext cx="4" cy="136"/>
            </a:xfrm>
            <a:prstGeom prst="rect">
              <a:avLst/>
            </a:prstGeom>
            <a:solidFill>
              <a:srgbClr val="FFB458"/>
            </a:solidFill>
            <a:ln w="9525" cap="flat">
              <a:noFill/>
              <a:miter lim="800000"/>
              <a:headEnd type="none" w="med" len="med"/>
              <a:tailEnd type="none" w="med" len="med"/>
            </a:ln>
          </p:spPr>
          <p:txBody>
            <a:bodyPr lIns="0" tIns="0" rIns="0" bIns="0"/>
            <a:lstStyle/>
            <a:p>
              <a:endParaRPr lang="en-US"/>
            </a:p>
          </p:txBody>
        </p:sp>
        <p:sp>
          <p:nvSpPr>
            <p:cNvPr id="236044" name="Rectangle 524"/>
            <p:cNvSpPr>
              <a:spLocks/>
            </p:cNvSpPr>
            <p:nvPr/>
          </p:nvSpPr>
          <p:spPr bwMode="auto">
            <a:xfrm>
              <a:off x="156" y="0"/>
              <a:ext cx="4" cy="136"/>
            </a:xfrm>
            <a:prstGeom prst="rect">
              <a:avLst/>
            </a:prstGeom>
            <a:solidFill>
              <a:srgbClr val="FFB152"/>
            </a:solidFill>
            <a:ln w="9525" cap="flat">
              <a:noFill/>
              <a:miter lim="800000"/>
              <a:headEnd type="none" w="med" len="med"/>
              <a:tailEnd type="none" w="med" len="med"/>
            </a:ln>
          </p:spPr>
          <p:txBody>
            <a:bodyPr lIns="0" tIns="0" rIns="0" bIns="0"/>
            <a:lstStyle/>
            <a:p>
              <a:endParaRPr lang="en-US"/>
            </a:p>
          </p:txBody>
        </p:sp>
        <p:sp>
          <p:nvSpPr>
            <p:cNvPr id="236045" name="Rectangle 525"/>
            <p:cNvSpPr>
              <a:spLocks/>
            </p:cNvSpPr>
            <p:nvPr/>
          </p:nvSpPr>
          <p:spPr bwMode="auto">
            <a:xfrm>
              <a:off x="160" y="0"/>
              <a:ext cx="4" cy="136"/>
            </a:xfrm>
            <a:prstGeom prst="rect">
              <a:avLst/>
            </a:prstGeom>
            <a:solidFill>
              <a:srgbClr val="FFAE4C"/>
            </a:solidFill>
            <a:ln w="9525" cap="flat">
              <a:noFill/>
              <a:miter lim="800000"/>
              <a:headEnd type="none" w="med" len="med"/>
              <a:tailEnd type="none" w="med" len="med"/>
            </a:ln>
          </p:spPr>
          <p:txBody>
            <a:bodyPr lIns="0" tIns="0" rIns="0" bIns="0"/>
            <a:lstStyle/>
            <a:p>
              <a:endParaRPr lang="en-US"/>
            </a:p>
          </p:txBody>
        </p:sp>
        <p:sp>
          <p:nvSpPr>
            <p:cNvPr id="236046" name="Rectangle 526"/>
            <p:cNvSpPr>
              <a:spLocks/>
            </p:cNvSpPr>
            <p:nvPr/>
          </p:nvSpPr>
          <p:spPr bwMode="auto">
            <a:xfrm>
              <a:off x="164" y="0"/>
              <a:ext cx="4" cy="136"/>
            </a:xfrm>
            <a:prstGeom prst="rect">
              <a:avLst/>
            </a:prstGeom>
            <a:solidFill>
              <a:srgbClr val="FFAB46"/>
            </a:solidFill>
            <a:ln w="9525" cap="flat">
              <a:noFill/>
              <a:miter lim="800000"/>
              <a:headEnd type="none" w="med" len="med"/>
              <a:tailEnd type="none" w="med" len="med"/>
            </a:ln>
          </p:spPr>
          <p:txBody>
            <a:bodyPr lIns="0" tIns="0" rIns="0" bIns="0"/>
            <a:lstStyle/>
            <a:p>
              <a:endParaRPr lang="en-US"/>
            </a:p>
          </p:txBody>
        </p:sp>
        <p:sp>
          <p:nvSpPr>
            <p:cNvPr id="236047" name="Rectangle 527"/>
            <p:cNvSpPr>
              <a:spLocks/>
            </p:cNvSpPr>
            <p:nvPr/>
          </p:nvSpPr>
          <p:spPr bwMode="auto">
            <a:xfrm>
              <a:off x="168" y="0"/>
              <a:ext cx="4" cy="136"/>
            </a:xfrm>
            <a:prstGeom prst="rect">
              <a:avLst/>
            </a:prstGeom>
            <a:solidFill>
              <a:srgbClr val="FFA840"/>
            </a:solidFill>
            <a:ln w="9525" cap="flat">
              <a:noFill/>
              <a:miter lim="800000"/>
              <a:headEnd type="none" w="med" len="med"/>
              <a:tailEnd type="none" w="med" len="med"/>
            </a:ln>
          </p:spPr>
          <p:txBody>
            <a:bodyPr lIns="0" tIns="0" rIns="0" bIns="0"/>
            <a:lstStyle/>
            <a:p>
              <a:endParaRPr lang="en-US"/>
            </a:p>
          </p:txBody>
        </p:sp>
        <p:sp>
          <p:nvSpPr>
            <p:cNvPr id="236048" name="Rectangle 528"/>
            <p:cNvSpPr>
              <a:spLocks/>
            </p:cNvSpPr>
            <p:nvPr/>
          </p:nvSpPr>
          <p:spPr bwMode="auto">
            <a:xfrm>
              <a:off x="172" y="0"/>
              <a:ext cx="4" cy="136"/>
            </a:xfrm>
            <a:prstGeom prst="rect">
              <a:avLst/>
            </a:prstGeom>
            <a:solidFill>
              <a:srgbClr val="FFA53A"/>
            </a:solidFill>
            <a:ln w="9525" cap="flat">
              <a:noFill/>
              <a:miter lim="800000"/>
              <a:headEnd type="none" w="med" len="med"/>
              <a:tailEnd type="none" w="med" len="med"/>
            </a:ln>
          </p:spPr>
          <p:txBody>
            <a:bodyPr lIns="0" tIns="0" rIns="0" bIns="0"/>
            <a:lstStyle/>
            <a:p>
              <a:endParaRPr lang="en-US"/>
            </a:p>
          </p:txBody>
        </p:sp>
        <p:sp>
          <p:nvSpPr>
            <p:cNvPr id="236049" name="Rectangle 529"/>
            <p:cNvSpPr>
              <a:spLocks/>
            </p:cNvSpPr>
            <p:nvPr/>
          </p:nvSpPr>
          <p:spPr bwMode="auto">
            <a:xfrm>
              <a:off x="176" y="0"/>
              <a:ext cx="4" cy="136"/>
            </a:xfrm>
            <a:prstGeom prst="rect">
              <a:avLst/>
            </a:prstGeom>
            <a:solidFill>
              <a:srgbClr val="FFA334"/>
            </a:solidFill>
            <a:ln w="9525" cap="flat">
              <a:noFill/>
              <a:miter lim="800000"/>
              <a:headEnd type="none" w="med" len="med"/>
              <a:tailEnd type="none" w="med" len="med"/>
            </a:ln>
          </p:spPr>
          <p:txBody>
            <a:bodyPr lIns="0" tIns="0" rIns="0" bIns="0"/>
            <a:lstStyle/>
            <a:p>
              <a:endParaRPr lang="en-US"/>
            </a:p>
          </p:txBody>
        </p:sp>
        <p:sp>
          <p:nvSpPr>
            <p:cNvPr id="236050" name="Rectangle 530"/>
            <p:cNvSpPr>
              <a:spLocks/>
            </p:cNvSpPr>
            <p:nvPr/>
          </p:nvSpPr>
          <p:spPr bwMode="auto">
            <a:xfrm>
              <a:off x="180" y="0"/>
              <a:ext cx="4" cy="136"/>
            </a:xfrm>
            <a:prstGeom prst="rect">
              <a:avLst/>
            </a:prstGeom>
            <a:solidFill>
              <a:srgbClr val="FFA02D"/>
            </a:solidFill>
            <a:ln w="9525" cap="flat">
              <a:noFill/>
              <a:miter lim="800000"/>
              <a:headEnd type="none" w="med" len="med"/>
              <a:tailEnd type="none" w="med" len="med"/>
            </a:ln>
          </p:spPr>
          <p:txBody>
            <a:bodyPr lIns="0" tIns="0" rIns="0" bIns="0"/>
            <a:lstStyle/>
            <a:p>
              <a:endParaRPr lang="en-US"/>
            </a:p>
          </p:txBody>
        </p:sp>
        <p:sp>
          <p:nvSpPr>
            <p:cNvPr id="236051" name="Rectangle 531"/>
            <p:cNvSpPr>
              <a:spLocks/>
            </p:cNvSpPr>
            <p:nvPr/>
          </p:nvSpPr>
          <p:spPr bwMode="auto">
            <a:xfrm>
              <a:off x="184" y="0"/>
              <a:ext cx="4" cy="136"/>
            </a:xfrm>
            <a:prstGeom prst="rect">
              <a:avLst/>
            </a:prstGeom>
            <a:solidFill>
              <a:srgbClr val="FF9E27"/>
            </a:solidFill>
            <a:ln w="9525" cap="flat">
              <a:noFill/>
              <a:miter lim="800000"/>
              <a:headEnd type="none" w="med" len="med"/>
              <a:tailEnd type="none" w="med" len="med"/>
            </a:ln>
          </p:spPr>
          <p:txBody>
            <a:bodyPr lIns="0" tIns="0" rIns="0" bIns="0"/>
            <a:lstStyle/>
            <a:p>
              <a:endParaRPr lang="en-US"/>
            </a:p>
          </p:txBody>
        </p:sp>
        <p:sp>
          <p:nvSpPr>
            <p:cNvPr id="236052" name="Rectangle 532"/>
            <p:cNvSpPr>
              <a:spLocks/>
            </p:cNvSpPr>
            <p:nvPr/>
          </p:nvSpPr>
          <p:spPr bwMode="auto">
            <a:xfrm>
              <a:off x="188" y="0"/>
              <a:ext cx="4" cy="136"/>
            </a:xfrm>
            <a:prstGeom prst="rect">
              <a:avLst/>
            </a:prstGeom>
            <a:solidFill>
              <a:srgbClr val="FF9D21"/>
            </a:solidFill>
            <a:ln w="9525" cap="flat">
              <a:noFill/>
              <a:miter lim="800000"/>
              <a:headEnd type="none" w="med" len="med"/>
              <a:tailEnd type="none" w="med" len="med"/>
            </a:ln>
          </p:spPr>
          <p:txBody>
            <a:bodyPr lIns="0" tIns="0" rIns="0" bIns="0"/>
            <a:lstStyle/>
            <a:p>
              <a:endParaRPr lang="en-US"/>
            </a:p>
          </p:txBody>
        </p:sp>
        <p:sp>
          <p:nvSpPr>
            <p:cNvPr id="236053" name="Rectangle 533"/>
            <p:cNvSpPr>
              <a:spLocks/>
            </p:cNvSpPr>
            <p:nvPr/>
          </p:nvSpPr>
          <p:spPr bwMode="auto">
            <a:xfrm>
              <a:off x="192" y="0"/>
              <a:ext cx="4" cy="136"/>
            </a:xfrm>
            <a:prstGeom prst="rect">
              <a:avLst/>
            </a:prstGeom>
            <a:solidFill>
              <a:srgbClr val="FF9B1B"/>
            </a:solidFill>
            <a:ln w="9525" cap="flat">
              <a:noFill/>
              <a:miter lim="800000"/>
              <a:headEnd type="none" w="med" len="med"/>
              <a:tailEnd type="none" w="med" len="med"/>
            </a:ln>
          </p:spPr>
          <p:txBody>
            <a:bodyPr lIns="0" tIns="0" rIns="0" bIns="0"/>
            <a:lstStyle/>
            <a:p>
              <a:endParaRPr lang="en-US"/>
            </a:p>
          </p:txBody>
        </p:sp>
        <p:sp>
          <p:nvSpPr>
            <p:cNvPr id="236054" name="Rectangle 534"/>
            <p:cNvSpPr>
              <a:spLocks/>
            </p:cNvSpPr>
            <p:nvPr/>
          </p:nvSpPr>
          <p:spPr bwMode="auto">
            <a:xfrm>
              <a:off x="196" y="0"/>
              <a:ext cx="3" cy="136"/>
            </a:xfrm>
            <a:prstGeom prst="rect">
              <a:avLst/>
            </a:prstGeom>
            <a:solidFill>
              <a:srgbClr val="FF9A15"/>
            </a:solidFill>
            <a:ln w="9525" cap="flat">
              <a:noFill/>
              <a:miter lim="800000"/>
              <a:headEnd type="none" w="med" len="med"/>
              <a:tailEnd type="none" w="med" len="med"/>
            </a:ln>
          </p:spPr>
          <p:txBody>
            <a:bodyPr lIns="0" tIns="0" rIns="0" bIns="0"/>
            <a:lstStyle/>
            <a:p>
              <a:endParaRPr lang="en-US"/>
            </a:p>
          </p:txBody>
        </p:sp>
        <p:sp>
          <p:nvSpPr>
            <p:cNvPr id="236055" name="Rectangle 535"/>
            <p:cNvSpPr>
              <a:spLocks/>
            </p:cNvSpPr>
            <p:nvPr/>
          </p:nvSpPr>
          <p:spPr bwMode="auto">
            <a:xfrm>
              <a:off x="199" y="0"/>
              <a:ext cx="4" cy="136"/>
            </a:xfrm>
            <a:prstGeom prst="rect">
              <a:avLst/>
            </a:prstGeom>
            <a:solidFill>
              <a:srgbClr val="FF990F"/>
            </a:solidFill>
            <a:ln w="9525" cap="flat">
              <a:noFill/>
              <a:miter lim="800000"/>
              <a:headEnd type="none" w="med" len="med"/>
              <a:tailEnd type="none" w="med" len="med"/>
            </a:ln>
          </p:spPr>
          <p:txBody>
            <a:bodyPr lIns="0" tIns="0" rIns="0" bIns="0"/>
            <a:lstStyle/>
            <a:p>
              <a:endParaRPr lang="en-US"/>
            </a:p>
          </p:txBody>
        </p:sp>
        <p:sp>
          <p:nvSpPr>
            <p:cNvPr id="236056" name="Rectangle 536"/>
            <p:cNvSpPr>
              <a:spLocks/>
            </p:cNvSpPr>
            <p:nvPr/>
          </p:nvSpPr>
          <p:spPr bwMode="auto">
            <a:xfrm>
              <a:off x="203" y="0"/>
              <a:ext cx="5" cy="136"/>
            </a:xfrm>
            <a:prstGeom prst="rect">
              <a:avLst/>
            </a:prstGeom>
            <a:solidFill>
              <a:srgbClr val="FF9900"/>
            </a:solidFill>
            <a:ln w="9525" cap="flat">
              <a:noFill/>
              <a:miter lim="800000"/>
              <a:headEnd type="none" w="med" len="med"/>
              <a:tailEnd type="none" w="med" len="med"/>
            </a:ln>
          </p:spPr>
          <p:txBody>
            <a:bodyPr lIns="0" tIns="0" rIns="0" bIns="0"/>
            <a:lstStyle/>
            <a:p>
              <a:endParaRPr lang="en-US"/>
            </a:p>
          </p:txBody>
        </p:sp>
      </p:gr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1"/>
          <p:cNvSpPr>
            <a:spLocks noGrp="1" noChangeArrowheads="1"/>
          </p:cNvSpPr>
          <p:nvPr>
            <p:ph type="title"/>
          </p:nvPr>
        </p:nvSpPr>
        <p:spPr>
          <a:ln/>
        </p:spPr>
        <p:txBody>
          <a:bodyPr lIns="0" tIns="0" rIns="912" bIns="0"/>
          <a:lstStyle/>
          <a:p>
            <a:pPr marL="66970"/>
            <a:endParaRPr lang="en-US" dirty="0"/>
          </a:p>
        </p:txBody>
      </p:sp>
      <p:pic>
        <p:nvPicPr>
          <p:cNvPr id="236546" name="Picture 2"/>
          <p:cNvPicPr>
            <a:picLocks noChangeArrowheads="1"/>
          </p:cNvPicPr>
          <p:nvPr/>
        </p:nvPicPr>
        <p:blipFill>
          <a:blip r:embed="rId2" cstate="print"/>
          <a:srcRect/>
          <a:stretch>
            <a:fillRect/>
          </a:stretch>
        </p:blipFill>
        <p:spPr bwMode="auto">
          <a:xfrm>
            <a:off x="0" y="0"/>
            <a:ext cx="9108281" cy="1478980"/>
          </a:xfrm>
          <a:prstGeom prst="rect">
            <a:avLst/>
          </a:prstGeom>
          <a:noFill/>
          <a:ln w="9525" cap="flat">
            <a:noFill/>
            <a:miter lim="800000"/>
            <a:headEnd/>
            <a:tailEnd/>
          </a:ln>
          <a:effectLst>
            <a:outerShdw dist="12700" dir="2700000" algn="ctr" rotWithShape="0">
              <a:schemeClr val="bg2">
                <a:alpha val="75000"/>
              </a:schemeClr>
            </a:outerShdw>
          </a:effectLst>
        </p:spPr>
      </p:pic>
      <p:pic>
        <p:nvPicPr>
          <p:cNvPr id="236547" name="Picture 3"/>
          <p:cNvPicPr>
            <a:picLocks noChangeArrowheads="1"/>
          </p:cNvPicPr>
          <p:nvPr/>
        </p:nvPicPr>
        <p:blipFill>
          <a:blip r:embed="rId3" cstate="print"/>
          <a:srcRect/>
          <a:stretch>
            <a:fillRect/>
          </a:stretch>
        </p:blipFill>
        <p:spPr bwMode="auto">
          <a:xfrm>
            <a:off x="0" y="5374556"/>
            <a:ext cx="9144000" cy="1483444"/>
          </a:xfrm>
          <a:prstGeom prst="rect">
            <a:avLst/>
          </a:prstGeom>
          <a:noFill/>
          <a:ln w="9525" cap="flat">
            <a:noFill/>
            <a:miter lim="800000"/>
            <a:headEnd/>
            <a:tailEnd/>
          </a:ln>
          <a:effectLst>
            <a:outerShdw dist="12700" dir="2700000" algn="ctr" rotWithShape="0">
              <a:schemeClr val="bg2">
                <a:alpha val="75000"/>
              </a:scheme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p:cNvPicPr>
            <a:picLocks noChangeArrowheads="1"/>
          </p:cNvPicPr>
          <p:nvPr/>
        </p:nvPicPr>
        <p:blipFill>
          <a:blip r:embed="rId2" cstate="print"/>
          <a:srcRect/>
          <a:stretch>
            <a:fillRect/>
          </a:stretch>
        </p:blipFill>
        <p:spPr bwMode="auto">
          <a:xfrm>
            <a:off x="541363" y="348258"/>
            <a:ext cx="7886030" cy="1428750"/>
          </a:xfrm>
          <a:prstGeom prst="rect">
            <a:avLst/>
          </a:prstGeom>
          <a:noFill/>
          <a:ln w="25400" cap="flat">
            <a:noFill/>
            <a:round/>
            <a:headEnd/>
            <a:tailEnd/>
          </a:ln>
        </p:spPr>
      </p:pic>
      <p:pic>
        <p:nvPicPr>
          <p:cNvPr id="237570" name="Picture 2"/>
          <p:cNvPicPr>
            <a:picLocks noChangeArrowheads="1"/>
          </p:cNvPicPr>
          <p:nvPr/>
        </p:nvPicPr>
        <p:blipFill>
          <a:blip r:embed="rId3" cstate="print"/>
          <a:srcRect/>
          <a:stretch>
            <a:fillRect/>
          </a:stretch>
        </p:blipFill>
        <p:spPr bwMode="auto">
          <a:xfrm>
            <a:off x="969988" y="1747987"/>
            <a:ext cx="7179469" cy="3386584"/>
          </a:xfrm>
          <a:prstGeom prst="rect">
            <a:avLst/>
          </a:prstGeom>
          <a:noFill/>
          <a:ln w="25400" cap="flat">
            <a:noFill/>
            <a:round/>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p:cNvPicPr>
            <a:picLocks noChangeArrowheads="1"/>
          </p:cNvPicPr>
          <p:nvPr/>
        </p:nvPicPr>
        <p:blipFill>
          <a:blip r:embed="rId2" cstate="print"/>
          <a:srcRect/>
          <a:stretch>
            <a:fillRect/>
          </a:stretch>
        </p:blipFill>
        <p:spPr bwMode="auto">
          <a:xfrm>
            <a:off x="293564" y="-66973"/>
            <a:ext cx="8717607" cy="4329783"/>
          </a:xfrm>
          <a:prstGeom prst="rect">
            <a:avLst/>
          </a:prstGeom>
          <a:noFill/>
          <a:ln w="25400" cap="flat">
            <a:noFill/>
            <a:round/>
            <a:headEnd/>
            <a:tailEnd/>
          </a:ln>
        </p:spPr>
      </p:pic>
      <p:pic>
        <p:nvPicPr>
          <p:cNvPr id="238594" name="Picture 2"/>
          <p:cNvPicPr>
            <a:picLocks noChangeArrowheads="1"/>
          </p:cNvPicPr>
          <p:nvPr/>
        </p:nvPicPr>
        <p:blipFill>
          <a:blip r:embed="rId3" cstate="print"/>
          <a:srcRect/>
          <a:stretch>
            <a:fillRect/>
          </a:stretch>
        </p:blipFill>
        <p:spPr bwMode="auto">
          <a:xfrm>
            <a:off x="607219" y="4723805"/>
            <a:ext cx="8090297" cy="1348383"/>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p:cNvPicPr>
            <a:picLocks noChangeArrowheads="1"/>
          </p:cNvPicPr>
          <p:nvPr/>
        </p:nvPicPr>
        <p:blipFill>
          <a:blip r:embed="rId2" cstate="print"/>
          <a:srcRect/>
          <a:stretch>
            <a:fillRect/>
          </a:stretch>
        </p:blipFill>
        <p:spPr bwMode="auto">
          <a:xfrm>
            <a:off x="873994" y="-125016"/>
            <a:ext cx="7243092" cy="3696891"/>
          </a:xfrm>
          <a:prstGeom prst="rect">
            <a:avLst/>
          </a:prstGeom>
          <a:noFill/>
          <a:ln w="25400" cap="flat">
            <a:noFill/>
            <a:round/>
            <a:headEnd/>
            <a:tailEnd/>
          </a:ln>
        </p:spPr>
      </p:pic>
      <p:pic>
        <p:nvPicPr>
          <p:cNvPr id="239618" name="Picture 2"/>
          <p:cNvPicPr>
            <a:picLocks noChangeArrowheads="1"/>
          </p:cNvPicPr>
          <p:nvPr/>
        </p:nvPicPr>
        <p:blipFill>
          <a:blip r:embed="rId3" cstate="print"/>
          <a:srcRect/>
          <a:stretch>
            <a:fillRect/>
          </a:stretch>
        </p:blipFill>
        <p:spPr bwMode="auto">
          <a:xfrm>
            <a:off x="243334" y="4431357"/>
            <a:ext cx="8534549" cy="1116211"/>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
          <p:cNvSpPr>
            <a:spLocks noGrp="1" noChangeArrowheads="1"/>
          </p:cNvSpPr>
          <p:nvPr>
            <p:ph type="body" idx="1"/>
          </p:nvPr>
        </p:nvSpPr>
        <p:spPr>
          <a:xfrm>
            <a:off x="339328" y="-1732359"/>
            <a:ext cx="8840391" cy="5170289"/>
          </a:xfrm>
          <a:ln/>
        </p:spPr>
        <p:txBody>
          <a:bodyPr/>
          <a:lstStyle/>
          <a:p>
            <a:r>
              <a:rPr lang="en-US">
                <a:solidFill>
                  <a:srgbClr val="0000FF"/>
                </a:solidFill>
              </a:rPr>
              <a:t>The optimal blood pressure target in patients with CKD is not clear</a:t>
            </a:r>
          </a:p>
        </p:txBody>
      </p:sp>
      <p:pic>
        <p:nvPicPr>
          <p:cNvPr id="240642" name="Picture 2"/>
          <p:cNvPicPr>
            <a:picLocks noChangeArrowheads="1"/>
          </p:cNvPicPr>
          <p:nvPr/>
        </p:nvPicPr>
        <p:blipFill>
          <a:blip r:embed="rId2" cstate="print"/>
          <a:srcRect/>
          <a:stretch>
            <a:fillRect/>
          </a:stretch>
        </p:blipFill>
        <p:spPr bwMode="auto">
          <a:xfrm>
            <a:off x="686471" y="1830586"/>
            <a:ext cx="8293447" cy="1607344"/>
          </a:xfrm>
          <a:prstGeom prst="rect">
            <a:avLst/>
          </a:prstGeom>
          <a:noFill/>
          <a:ln w="25400" cap="flat">
            <a:noFill/>
            <a:round/>
            <a:headEnd/>
            <a:tailEnd/>
          </a:ln>
        </p:spPr>
      </p:pic>
      <p:pic>
        <p:nvPicPr>
          <p:cNvPr id="240643" name="Picture 3"/>
          <p:cNvPicPr>
            <a:picLocks noChangeArrowheads="1"/>
          </p:cNvPicPr>
          <p:nvPr/>
        </p:nvPicPr>
        <p:blipFill>
          <a:blip r:embed="rId3" cstate="print"/>
          <a:srcRect/>
          <a:stretch>
            <a:fillRect/>
          </a:stretch>
        </p:blipFill>
        <p:spPr bwMode="auto">
          <a:xfrm>
            <a:off x="4241601" y="4348758"/>
            <a:ext cx="5634633" cy="714375"/>
          </a:xfrm>
          <a:prstGeom prst="rect">
            <a:avLst/>
          </a:prstGeom>
          <a:noFill/>
          <a:ln w="25400" cap="flat">
            <a:noFill/>
            <a:round/>
            <a:headEnd/>
            <a:tailEnd/>
          </a:ln>
        </p:spPr>
      </p:pic>
      <p:pic>
        <p:nvPicPr>
          <p:cNvPr id="240644" name="Picture 4"/>
          <p:cNvPicPr>
            <a:picLocks noChangeArrowheads="1"/>
          </p:cNvPicPr>
          <p:nvPr/>
        </p:nvPicPr>
        <p:blipFill>
          <a:blip r:embed="rId4" cstate="print"/>
          <a:srcRect/>
          <a:stretch>
            <a:fillRect/>
          </a:stretch>
        </p:blipFill>
        <p:spPr bwMode="auto">
          <a:xfrm>
            <a:off x="1993553" y="5572125"/>
            <a:ext cx="6152555" cy="1178719"/>
          </a:xfrm>
          <a:prstGeom prst="rect">
            <a:avLst/>
          </a:prstGeom>
          <a:noFill/>
          <a:ln w="25400" cap="flat">
            <a:noFill/>
            <a:round/>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39" descr="http://www.hdcn.com/symp/11ada/11ada_mar/slide12.gif"/>
          <p:cNvPicPr>
            <a:picLocks noChangeAspect="1" noChangeArrowheads="1"/>
          </p:cNvPicPr>
          <p:nvPr/>
        </p:nvPicPr>
        <p:blipFill>
          <a:blip r:embed="rId2" cstate="print"/>
          <a:srcRect/>
          <a:stretch>
            <a:fillRect/>
          </a:stretch>
        </p:blipFill>
        <p:spPr bwMode="auto">
          <a:xfrm>
            <a:off x="0" y="0"/>
            <a:ext cx="9144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41" descr="http://www.hdcn.com/symp/11ada/11ada_mar/slide14.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4511</Words>
  <Application>Microsoft Office PowerPoint</Application>
  <PresentationFormat>On-screen Show (4:3)</PresentationFormat>
  <Paragraphs>669</Paragraphs>
  <Slides>176</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176</vt:i4>
      </vt:variant>
    </vt:vector>
  </HeadingPairs>
  <TitlesOfParts>
    <vt:vector size="178" baseType="lpstr">
      <vt:lpstr>Office Theme</vt:lpstr>
      <vt:lpstr>Bitmap Image</vt:lpstr>
      <vt:lpstr>Slide 1</vt:lpstr>
      <vt:lpstr>Slide 2</vt:lpstr>
      <vt:lpstr>Slide 3</vt:lpstr>
      <vt:lpstr>THE EVOLUTION OF NEPHROLOGY SERVICES IN KENYA</vt:lpstr>
      <vt:lpstr>Slide 5</vt:lpstr>
      <vt:lpstr>Prof Adu Dwamoa, Dr. Ahmed Twahir, Prof. McLigeyo</vt:lpstr>
      <vt:lpstr>Diabetic Kidney Disease  </vt:lpstr>
      <vt:lpstr>S.O. MCLIGEYO</vt:lpstr>
      <vt:lpstr>THE FAMILY OF AN AFRICAN GENTLEMAN</vt:lpstr>
      <vt:lpstr>Diabetes: the most common cause of ESRD</vt:lpstr>
      <vt:lpstr>Change in the pattern of diabetic kidney disease</vt:lpstr>
      <vt:lpstr>Slide 12</vt:lpstr>
      <vt:lpstr>Slide 13</vt:lpstr>
      <vt:lpstr>Slide 14</vt:lpstr>
      <vt:lpstr>Slide 15</vt:lpstr>
      <vt:lpstr>Slide 16</vt:lpstr>
      <vt:lpstr>Natural History of Type 2 Diabetic Nephropathy</vt:lpstr>
      <vt:lpstr>Slide 18</vt:lpstr>
      <vt:lpstr>Slide 19</vt:lpstr>
      <vt:lpstr>Slide 20</vt:lpstr>
      <vt:lpstr>Slide 21</vt:lpstr>
      <vt:lpstr>Slide 22</vt:lpstr>
      <vt:lpstr>Slide 23</vt:lpstr>
      <vt:lpstr>Slide 24</vt:lpstr>
      <vt:lpstr>Diabetic ESRD patients are at particularly high risk of cardiovascular complications</vt:lpstr>
      <vt:lpstr>Mortality among HD patients</vt:lpstr>
      <vt:lpstr>Slide 27</vt:lpstr>
      <vt:lpstr>Proteinuria Predicts Stroke and  CHD Events in Type 2 Diabetes</vt:lpstr>
      <vt:lpstr>Mortality in type 2 diabetes with  and without microalbuminuria</vt:lpstr>
      <vt:lpstr>Slide 30</vt:lpstr>
      <vt:lpstr>Conclusions In subjects with type 2 diabetes and hypertension but with normoalbuminuria, the use of trandolapril plus verapamil and trandolapril alone decreased the incidence of microalbuminuria to a similar extent. The effect of verapamil alone was similar to that of placebo</vt:lpstr>
      <vt:lpstr>Slide 32</vt:lpstr>
      <vt:lpstr>Slide 33</vt:lpstr>
      <vt:lpstr>Slide 34</vt:lpstr>
      <vt:lpstr>Slide 35</vt:lpstr>
      <vt:lpstr>Slide 36</vt:lpstr>
      <vt:lpstr>Slide 37</vt:lpstr>
      <vt:lpstr>Slide 38</vt:lpstr>
      <vt:lpstr>Slide 39</vt:lpstr>
      <vt:lpstr>IRMA 2 Primary Endpoint Time to Overt Proteinuria</vt:lpstr>
      <vt:lpstr>IRMA 2 Normalization of Urinary Albumin Excretion Rate</vt:lpstr>
      <vt:lpstr>Telmisartan is not inferior to enalapril in providing long-term renoprotection in persons with type 2 diabetes and early nephroapthy</vt:lpstr>
      <vt:lpstr>IDNT: Changes in Proteinuria</vt:lpstr>
      <vt:lpstr>Primary Endpoint: IDNT Time to Doubling of Serum Creatinine, ESRD, or Death</vt:lpstr>
      <vt:lpstr>Slide 45</vt:lpstr>
      <vt:lpstr>Slide 46</vt:lpstr>
      <vt:lpstr>ARBs and progression of CKD-RENAAL study </vt:lpstr>
      <vt:lpstr>Slide 48</vt:lpstr>
      <vt:lpstr>Combining ACEI + ARBs</vt:lpstr>
      <vt:lpstr>Slide 50</vt:lpstr>
      <vt:lpstr>Slide 51</vt:lpstr>
      <vt:lpstr>Slide 52</vt:lpstr>
      <vt:lpstr>Slide 53</vt:lpstr>
      <vt:lpstr>CALM II</vt:lpstr>
      <vt:lpstr>Slide 55</vt:lpstr>
      <vt:lpstr>Slide 56</vt:lpstr>
      <vt:lpstr>Slide 57</vt:lpstr>
      <vt:lpstr>Slide 58</vt:lpstr>
      <vt:lpstr>Slide 59</vt:lpstr>
      <vt:lpstr>Aliskiren Neutralizes the Rise in  PRA Induced by an ARB</vt:lpstr>
      <vt:lpstr>Aliskiren Neutralizes The Rise In PRA Induced By An ACE Inhibitor</vt:lpstr>
      <vt:lpstr>Slide 62</vt:lpstr>
      <vt:lpstr>Slide 63</vt:lpstr>
      <vt:lpstr>Inhibition of the progression of diabetic nephropathy by ARBs or ACE inhibitors</vt:lpstr>
      <vt:lpstr>Managed Equipment Services Project Ministry of Health Kenya  Renal  Haemodialysis Support to the Counties </vt:lpstr>
      <vt:lpstr>Effect of spironolactone on diabetic nephropathy</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Primary end-point Combined major macro or microvascular event</vt:lpstr>
      <vt:lpstr>Major microvascular events</vt:lpstr>
      <vt:lpstr>Slide 87</vt:lpstr>
      <vt:lpstr>Slide 88</vt:lpstr>
      <vt:lpstr>DCCT</vt:lpstr>
      <vt:lpstr>Slide 90</vt:lpstr>
      <vt:lpstr>Slide 91</vt:lpstr>
      <vt:lpstr>Diabetes: Tight Glucose vs Tight BP Control and CV Outcomes in UKPDS</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dc:creator>
  <cp:lastModifiedBy>clinmed</cp:lastModifiedBy>
  <cp:revision>125</cp:revision>
  <dcterms:created xsi:type="dcterms:W3CDTF">2011-10-22T07:40:23Z</dcterms:created>
  <dcterms:modified xsi:type="dcterms:W3CDTF">2016-10-07T18:42:28Z</dcterms:modified>
</cp:coreProperties>
</file>