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5" r:id="rId4"/>
    <p:sldId id="306" r:id="rId5"/>
    <p:sldId id="304" r:id="rId6"/>
    <p:sldId id="307" r:id="rId7"/>
    <p:sldId id="303" r:id="rId8"/>
    <p:sldId id="261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260" r:id="rId20"/>
    <p:sldId id="262" r:id="rId21"/>
    <p:sldId id="26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309" r:id="rId42"/>
    <p:sldId id="310" r:id="rId43"/>
    <p:sldId id="308" r:id="rId44"/>
    <p:sldId id="265" r:id="rId45"/>
    <p:sldId id="311" r:id="rId46"/>
    <p:sldId id="266" r:id="rId47"/>
    <p:sldId id="312" r:id="rId48"/>
    <p:sldId id="269" r:id="rId49"/>
    <p:sldId id="313" r:id="rId50"/>
    <p:sldId id="267" r:id="rId51"/>
    <p:sldId id="314" r:id="rId52"/>
    <p:sldId id="270" r:id="rId53"/>
    <p:sldId id="315" r:id="rId54"/>
    <p:sldId id="268" r:id="rId55"/>
    <p:sldId id="316" r:id="rId56"/>
    <p:sldId id="271" r:id="rId57"/>
    <p:sldId id="317" r:id="rId58"/>
    <p:sldId id="272" r:id="rId59"/>
    <p:sldId id="273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535" autoAdjust="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2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8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5118" y="304800"/>
            <a:ext cx="2669116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1" y="304800"/>
            <a:ext cx="7806267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2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 dirty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902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20826"/>
          </a:xfrm>
        </p:spPr>
        <p:txBody>
          <a:bodyPr/>
          <a:lstStyle>
            <a:lvl1pPr algn="ctr">
              <a:defRPr b="1" u="sng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2192000" cy="4381500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accent2"/>
                </a:solidFill>
              </a:defRPr>
            </a:lvl2pPr>
            <a:lvl3pPr>
              <a:defRPr sz="2000"/>
            </a:lvl3pPr>
            <a:lvl4pPr>
              <a:defRPr sz="2000">
                <a:solidFill>
                  <a:schemeClr val="accent2"/>
                </a:solidFill>
              </a:defRPr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5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1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9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6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64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0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4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0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304801"/>
            <a:ext cx="10668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1" y="1752600"/>
            <a:ext cx="10668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812800" y="1566864"/>
            <a:ext cx="10610851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516B0EF6-2586-4017-B33D-6184F8CEAD5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911C512-2736-4203-8D42-7EB3F09F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0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NEUROLOGY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COMPILED BY EFFIE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3050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Neurological diagnosis </a:t>
            </a:r>
            <a:r>
              <a:rPr lang="en-US" sz="3200" b="1" dirty="0" smtClean="0">
                <a:solidFill>
                  <a:srgbClr val="FF0000"/>
                </a:solidFill>
              </a:rPr>
              <a:t>PRIMARILY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relies on history and examination</a:t>
            </a:r>
          </a:p>
          <a:p>
            <a:endParaRPr lang="en-US" sz="3200" dirty="0"/>
          </a:p>
          <a:p>
            <a:r>
              <a:rPr lang="en-US" sz="3200" dirty="0" smtClean="0"/>
              <a:t>Investigations support or rule out a diagnosis</a:t>
            </a:r>
          </a:p>
          <a:p>
            <a:endParaRPr lang="en-US" sz="3200" dirty="0"/>
          </a:p>
          <a:p>
            <a:r>
              <a:rPr lang="en-US" sz="3200" dirty="0" smtClean="0"/>
              <a:t>Neurological symptoms and signs often result from systemic disorders.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319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Basic tests</a:t>
            </a:r>
          </a:p>
          <a:p>
            <a:pPr lvl="1"/>
            <a:r>
              <a:rPr lang="en-US" sz="2800" dirty="0" smtClean="0"/>
              <a:t>Hematological</a:t>
            </a:r>
          </a:p>
          <a:p>
            <a:pPr lvl="1"/>
            <a:r>
              <a:rPr lang="en-US" sz="2800" dirty="0" smtClean="0"/>
              <a:t>Renal</a:t>
            </a:r>
          </a:p>
          <a:p>
            <a:pPr lvl="1"/>
            <a:r>
              <a:rPr lang="en-US" sz="2800" dirty="0" smtClean="0"/>
              <a:t>Hepatic</a:t>
            </a:r>
          </a:p>
          <a:p>
            <a:pPr lvl="1"/>
            <a:r>
              <a:rPr lang="en-US" sz="2800" dirty="0" smtClean="0"/>
              <a:t>Urinalysis</a:t>
            </a:r>
          </a:p>
          <a:p>
            <a:pPr lvl="1"/>
            <a:r>
              <a:rPr lang="en-US" sz="2800" dirty="0" smtClean="0"/>
              <a:t>Basic imaging</a:t>
            </a:r>
          </a:p>
          <a:p>
            <a:pPr lvl="2"/>
            <a:r>
              <a:rPr lang="en-US" sz="2800" dirty="0" smtClean="0"/>
              <a:t>CXR</a:t>
            </a:r>
          </a:p>
          <a:p>
            <a:pPr lvl="2"/>
            <a:endParaRPr lang="en-US" sz="2800" dirty="0" smtClean="0"/>
          </a:p>
          <a:p>
            <a:r>
              <a:rPr lang="en-US" sz="2800" dirty="0" smtClean="0"/>
              <a:t>Specialized tests</a:t>
            </a:r>
          </a:p>
          <a:p>
            <a:pPr lvl="1"/>
            <a:r>
              <a:rPr lang="en-US" sz="2800" dirty="0" smtClean="0"/>
              <a:t>LP</a:t>
            </a:r>
          </a:p>
          <a:p>
            <a:pPr lvl="1"/>
            <a:r>
              <a:rPr lang="en-US" sz="2800" dirty="0" smtClean="0"/>
              <a:t>Neurophysiology</a:t>
            </a:r>
          </a:p>
          <a:p>
            <a:pPr lvl="1"/>
            <a:r>
              <a:rPr lang="en-US" sz="2800" dirty="0" smtClean="0"/>
              <a:t>Neuroradiology</a:t>
            </a:r>
          </a:p>
          <a:p>
            <a:pPr lvl="1"/>
            <a:r>
              <a:rPr lang="en-US" sz="2800" dirty="0" err="1" smtClean="0"/>
              <a:t>Neuro</a:t>
            </a:r>
            <a:r>
              <a:rPr lang="en-US" sz="2800" dirty="0" smtClean="0"/>
              <a:t>-genetics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2753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BLOOD TESTS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089295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6594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INVESTIGATION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USUAL INDICATION</a:t>
                      </a:r>
                      <a:endParaRPr lang="en-US" sz="2400" dirty="0"/>
                    </a:p>
                  </a:txBody>
                  <a:tcPr/>
                </a:tc>
              </a:tr>
              <a:tr h="6594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HEMOGLOBIN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SYNCOPE, SEIZURES, STROKE</a:t>
                      </a:r>
                      <a:endParaRPr lang="en-US" sz="2400" dirty="0"/>
                    </a:p>
                  </a:txBody>
                  <a:tcPr/>
                </a:tc>
              </a:tr>
              <a:tr h="6594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MCV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VITAMIN B12 DEFICIENCY</a:t>
                      </a:r>
                      <a:endParaRPr lang="en-US" sz="2400" dirty="0"/>
                    </a:p>
                  </a:txBody>
                  <a:tcPr/>
                </a:tc>
              </a:tr>
              <a:tr h="6594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WBC COUNT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INFECTION (MENINGITIS)</a:t>
                      </a:r>
                      <a:endParaRPr lang="en-US" sz="2400" dirty="0"/>
                    </a:p>
                  </a:txBody>
                  <a:tcPr/>
                </a:tc>
              </a:tr>
              <a:tr h="6594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PBF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NEURO - ACANTHOCYTOSIS</a:t>
                      </a:r>
                      <a:endParaRPr lang="en-US" sz="2400" dirty="0"/>
                    </a:p>
                  </a:txBody>
                  <a:tcPr/>
                </a:tc>
              </a:tr>
              <a:tr h="6594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ESR, CRP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GIANT</a:t>
                      </a:r>
                      <a:r>
                        <a:rPr lang="en-US" sz="2400" baseline="0" dirty="0" smtClean="0"/>
                        <a:t> CELL ARTERITIS</a:t>
                      </a:r>
                      <a:endParaRPr lang="en-US" sz="2400" dirty="0"/>
                    </a:p>
                  </a:txBody>
                  <a:tcPr/>
                </a:tc>
              </a:tr>
              <a:tr h="6594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B12, FOLIC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PERIPHERAL NEUROPATHY,</a:t>
                      </a:r>
                      <a:r>
                        <a:rPr lang="en-US" sz="2400" baseline="0" dirty="0" smtClean="0"/>
                        <a:t> DEMENTIA</a:t>
                      </a:r>
                      <a:endParaRPr lang="en-US" sz="2400" dirty="0"/>
                    </a:p>
                  </a:txBody>
                  <a:tcPr/>
                </a:tc>
              </a:tr>
              <a:tr h="6594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RED CELL THIAMINE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WERNICKE-KORSAKOFF</a:t>
                      </a:r>
                      <a:r>
                        <a:rPr lang="en-US" sz="2400" baseline="0" dirty="0" smtClean="0"/>
                        <a:t> SYNDROME</a:t>
                      </a:r>
                      <a:endParaRPr lang="en-US" sz="2400" dirty="0"/>
                    </a:p>
                  </a:txBody>
                  <a:tcPr/>
                </a:tc>
              </a:tr>
              <a:tr h="6594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CLOTTING, THROMBOPHILIA SCREEN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STROKE</a:t>
                      </a:r>
                      <a:endParaRPr lang="en-US" sz="2400" dirty="0"/>
                    </a:p>
                  </a:txBody>
                  <a:tcPr/>
                </a:tc>
              </a:tr>
              <a:tr h="9233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BLOOD</a:t>
                      </a:r>
                      <a:r>
                        <a:rPr lang="en-US" sz="2400" baseline="0" dirty="0" smtClean="0"/>
                        <a:t> CULTURE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MENINGITIS, ENDOCARDITIS - STROKE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814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781362"/>
              </p:ext>
            </p:extLst>
          </p:nvPr>
        </p:nvGraphicFramePr>
        <p:xfrm>
          <a:off x="0" y="1"/>
          <a:ext cx="12192000" cy="6845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6275"/>
                <a:gridCol w="6855725"/>
              </a:tblGrid>
              <a:tr h="7296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INVESTIGATION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USUAL INDICATION</a:t>
                      </a:r>
                      <a:endParaRPr lang="en-US" sz="2400" dirty="0"/>
                    </a:p>
                  </a:txBody>
                  <a:tcPr/>
                </a:tc>
              </a:tr>
              <a:tr h="9313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ANGIOTENSIN</a:t>
                      </a:r>
                      <a:r>
                        <a:rPr lang="en-US" sz="2400" baseline="0" dirty="0" smtClean="0"/>
                        <a:t> CONVERTING ENZYME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SARCOIDOSIS</a:t>
                      </a:r>
                      <a:endParaRPr lang="en-US" sz="2400" dirty="0"/>
                    </a:p>
                  </a:txBody>
                  <a:tcPr/>
                </a:tc>
              </a:tr>
              <a:tr h="9313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ANTINUCLEAR FACTOR AND ds DNA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STROKE</a:t>
                      </a:r>
                      <a:endParaRPr lang="en-US" sz="2400" dirty="0"/>
                    </a:p>
                  </a:txBody>
                  <a:tcPr/>
                </a:tc>
              </a:tr>
              <a:tr h="9313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RF AND ANTIPHOSPHOLIPID ANTIBODY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PERIPHERAL</a:t>
                      </a:r>
                      <a:r>
                        <a:rPr lang="en-US" sz="2400" baseline="0" dirty="0" smtClean="0"/>
                        <a:t> NEUROPATHY,S TROKE</a:t>
                      </a:r>
                      <a:endParaRPr lang="en-US" sz="2400" dirty="0"/>
                    </a:p>
                  </a:txBody>
                  <a:tcPr/>
                </a:tc>
              </a:tr>
              <a:tr h="7296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ACHR ANTIBODIES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MYASTHENIA GRAVIS</a:t>
                      </a:r>
                      <a:endParaRPr lang="en-US" sz="2400" dirty="0"/>
                    </a:p>
                  </a:txBody>
                  <a:tcPr/>
                </a:tc>
              </a:tr>
              <a:tr h="9313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ANTI-</a:t>
                      </a:r>
                      <a:r>
                        <a:rPr lang="en-US" sz="2400" dirty="0" err="1" smtClean="0"/>
                        <a:t>hu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/ANTI-</a:t>
                      </a:r>
                      <a:r>
                        <a:rPr lang="en-US" sz="2400" dirty="0" err="1" smtClean="0"/>
                        <a:t>Yo</a:t>
                      </a:r>
                      <a:r>
                        <a:rPr lang="en-US" sz="2400" dirty="0" smtClean="0"/>
                        <a:t> ANTIBODIES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ENCEPHALITIS</a:t>
                      </a:r>
                      <a:endParaRPr lang="en-US" sz="2400" dirty="0"/>
                    </a:p>
                  </a:txBody>
                  <a:tcPr/>
                </a:tc>
              </a:tr>
              <a:tr h="9313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ANTI-CALCIUM CHANNEL ANTIBODIES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LAMBERT-EATON MYASTHENIC SYNDROME</a:t>
                      </a:r>
                      <a:endParaRPr lang="en-US" sz="2400" dirty="0"/>
                    </a:p>
                  </a:txBody>
                  <a:tcPr/>
                </a:tc>
              </a:tr>
              <a:tr h="7296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SERUM IMMUNOGLOBULINS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MYELOMA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08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Indications</a:t>
            </a:r>
          </a:p>
          <a:p>
            <a:pPr lvl="1"/>
            <a:r>
              <a:rPr lang="en-US" sz="4000" dirty="0" smtClean="0"/>
              <a:t>Meningitis</a:t>
            </a:r>
          </a:p>
          <a:p>
            <a:pPr lvl="1"/>
            <a:r>
              <a:rPr lang="en-US" sz="4000" dirty="0" smtClean="0"/>
              <a:t>Encephalitis</a:t>
            </a:r>
          </a:p>
          <a:p>
            <a:pPr lvl="1"/>
            <a:r>
              <a:rPr lang="en-US" sz="4000" dirty="0" smtClean="0"/>
              <a:t>MS</a:t>
            </a:r>
          </a:p>
          <a:p>
            <a:pPr lvl="1"/>
            <a:r>
              <a:rPr lang="en-US" sz="4000" dirty="0" smtClean="0"/>
              <a:t>Malignant infiltration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84672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LP FINDINGS IN MENINGITIS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253244"/>
              </p:ext>
            </p:extLst>
          </p:nvPr>
        </p:nvGraphicFramePr>
        <p:xfrm>
          <a:off x="0" y="1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  <a:gridCol w="2438400"/>
                <a:gridCol w="2438400"/>
              </a:tblGrid>
              <a:tr h="1174064">
                <a:tc>
                  <a:txBody>
                    <a:bodyPr/>
                    <a:lstStyle/>
                    <a:p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OPENING PRESSURE (mmH</a:t>
                      </a:r>
                      <a:r>
                        <a:rPr lang="en-US" sz="2000" b="1" baseline="-25000" dirty="0" smtClean="0"/>
                        <a:t>2</a:t>
                      </a:r>
                      <a:r>
                        <a:rPr lang="en-US" sz="2000" b="1" baseline="0" dirty="0" smtClean="0"/>
                        <a:t>0)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CELL COUNT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PROTEIN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GLUCOSE</a:t>
                      </a:r>
                      <a:endParaRPr lang="en-US" sz="2000" b="1" dirty="0"/>
                    </a:p>
                  </a:txBody>
                  <a:tcPr/>
                </a:tc>
              </a:tr>
              <a:tr h="117406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NORMAL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50</a:t>
                      </a:r>
                      <a:r>
                        <a:rPr lang="en-US" sz="2000" b="0" baseline="0" dirty="0" smtClean="0"/>
                        <a:t> - 200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&gt; 5 LYMPHOCYTES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0.2 – 0.45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2/3 OF BLOOD GLUCOSE</a:t>
                      </a:r>
                      <a:endParaRPr lang="en-US" sz="2000" b="0" dirty="0"/>
                    </a:p>
                  </a:txBody>
                  <a:tcPr/>
                </a:tc>
              </a:tr>
              <a:tr h="117406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ACUTE BACTERIAL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INCREASED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100 – 60000 NEUTROPHILS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0.5 – 5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DECREASED</a:t>
                      </a:r>
                      <a:endParaRPr lang="en-US" sz="2000" b="0" dirty="0"/>
                    </a:p>
                  </a:txBody>
                  <a:tcPr/>
                </a:tc>
              </a:tr>
              <a:tr h="1481531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TUBERCULOUS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INCREASED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10 – 500 NEUTROPHILS THEN LYMPHOCYTES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0.5 - 5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DECREASED</a:t>
                      </a:r>
                      <a:endParaRPr lang="en-US" sz="2000" b="0" dirty="0"/>
                    </a:p>
                  </a:txBody>
                  <a:tcPr/>
                </a:tc>
              </a:tr>
              <a:tr h="117406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FUNGAL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INCREASED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25 – 500 (LYMPHOCYTES)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0.5 - 5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DECREASED</a:t>
                      </a:r>
                      <a:endParaRPr lang="en-US" sz="2000" b="0" dirty="0"/>
                    </a:p>
                  </a:txBody>
                  <a:tcPr/>
                </a:tc>
              </a:tr>
              <a:tr h="680212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VIRAL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N</a:t>
                      </a:r>
                      <a:r>
                        <a:rPr lang="en-US" sz="2000" b="0" baseline="0" dirty="0" smtClean="0"/>
                        <a:t> OR RAISED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LYMPHOCYTOSIS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0.5 - 2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NORMAL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34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LP FINDINGS IN OTHER DISORDERS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761637"/>
              </p:ext>
            </p:extLst>
          </p:nvPr>
        </p:nvGraphicFramePr>
        <p:xfrm>
          <a:off x="-1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8290"/>
                <a:gridCol w="2268510"/>
                <a:gridCol w="2438400"/>
                <a:gridCol w="2438400"/>
                <a:gridCol w="2438400"/>
              </a:tblGrid>
              <a:tr h="105690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OPENING PRESSURE (mmH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baseline="0" dirty="0" smtClean="0"/>
                        <a:t>0)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CELL COUNT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PROTEIN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GLUCOSE</a:t>
                      </a:r>
                      <a:endParaRPr lang="en-US" sz="2000" dirty="0"/>
                    </a:p>
                  </a:txBody>
                  <a:tcPr/>
                </a:tc>
              </a:tr>
              <a:tr h="7366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50 - 200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&gt; 5 LYMPHOCYTES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0.2 – 0.45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2/3 OF BLOOD GLUCOSE</a:t>
                      </a:r>
                      <a:endParaRPr lang="en-US" sz="2000" dirty="0"/>
                    </a:p>
                  </a:txBody>
                  <a:tcPr/>
                </a:tc>
              </a:tr>
              <a:tr h="105690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AUTOIMMUNE POLYNEUROPATHY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</a:tr>
              <a:tr h="15734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INCREASED (ERYTHROCYTES, MACROCYTES &amp; SIDEROBLASTS)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</a:tr>
              <a:tr h="105690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 LYMPHOCYTES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</a:tr>
              <a:tr h="137717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LEPTOMENINGEAL</a:t>
                      </a:r>
                      <a:r>
                        <a:rPr lang="en-US" sz="2000" baseline="0" dirty="0" smtClean="0"/>
                        <a:t> SYNDROME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 (MALIGNANT</a:t>
                      </a:r>
                      <a:r>
                        <a:rPr lang="en-US" sz="2000" baseline="0" dirty="0" smtClean="0"/>
                        <a:t> OR MONOCYTES)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</a:t>
                      </a:r>
                      <a:r>
                        <a:rPr lang="en-US" sz="2000" baseline="0" dirty="0" smtClean="0"/>
                        <a:t> DECREASED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322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URINE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dirty="0"/>
              <a:t>URINE GLUCOSE</a:t>
            </a:r>
          </a:p>
          <a:p>
            <a:pPr fontAlgn="t"/>
            <a:r>
              <a:rPr lang="en-US" dirty="0"/>
              <a:t>URINE KETONES</a:t>
            </a:r>
          </a:p>
          <a:p>
            <a:pPr fontAlgn="t"/>
            <a:r>
              <a:rPr lang="en-US" dirty="0"/>
              <a:t>URINE BENCE JONES PROTEINS</a:t>
            </a:r>
          </a:p>
          <a:p>
            <a:pPr fontAlgn="t"/>
            <a:r>
              <a:rPr lang="en-US" dirty="0"/>
              <a:t>URINE PORPHOLBILINOGEN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24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Investigations do not cover up for an adequate history and examination</a:t>
            </a:r>
          </a:p>
          <a:p>
            <a:endParaRPr lang="en-US" dirty="0"/>
          </a:p>
          <a:p>
            <a:r>
              <a:rPr lang="en-US" dirty="0" smtClean="0"/>
              <a:t>Pragmatism in choice of investigation</a:t>
            </a:r>
          </a:p>
          <a:p>
            <a:endParaRPr lang="en-US" dirty="0"/>
          </a:p>
          <a:p>
            <a:r>
              <a:rPr lang="en-US" dirty="0" smtClean="0"/>
              <a:t>Practice doing LPs.</a:t>
            </a:r>
          </a:p>
        </p:txBody>
      </p:sp>
    </p:spTree>
    <p:extLst>
      <p:ext uri="{BB962C8B-B14F-4D97-AF65-F5344CB8AC3E}">
        <p14:creationId xmlns:p14="http://schemas.microsoft.com/office/powerpoint/2010/main" val="2461951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HEADACHE AND FACIAL PAIN</a:t>
            </a:r>
          </a:p>
          <a:p>
            <a:r>
              <a:rPr lang="en-US" dirty="0" smtClean="0"/>
              <a:t>DIZZINESS, BLACKOUTS</a:t>
            </a:r>
          </a:p>
          <a:p>
            <a:r>
              <a:rPr lang="en-US" dirty="0" smtClean="0"/>
              <a:t>WEAKNESS</a:t>
            </a:r>
          </a:p>
          <a:p>
            <a:r>
              <a:rPr lang="en-US" dirty="0" smtClean="0"/>
              <a:t>ACUTE CONFUSIONAL STATE</a:t>
            </a:r>
          </a:p>
          <a:p>
            <a:r>
              <a:rPr lang="en-US" dirty="0" smtClean="0"/>
              <a:t>MEMORY LOSS</a:t>
            </a:r>
          </a:p>
          <a:p>
            <a:r>
              <a:rPr lang="en-US" dirty="0" smtClean="0"/>
              <a:t>VISUAL DISTURBANCES</a:t>
            </a:r>
          </a:p>
          <a:p>
            <a:r>
              <a:rPr lang="en-US" dirty="0" smtClean="0"/>
              <a:t>SPHINCTER DISTURBANCE</a:t>
            </a:r>
          </a:p>
          <a:p>
            <a:r>
              <a:rPr lang="en-US" dirty="0" smtClean="0"/>
              <a:t>SPEECH AND LANGUAGE DISTURBANCE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7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b="1" dirty="0" smtClean="0"/>
              <a:t>CLINICAL EXAMINATION OF THE NERVOUS SYSTEM</a:t>
            </a:r>
          </a:p>
          <a:p>
            <a:r>
              <a:rPr lang="en-US" b="1" dirty="0" smtClean="0"/>
              <a:t>FUNCTIONAL ANATOMY AND </a:t>
            </a:r>
            <a:r>
              <a:rPr lang="en-US" b="1" dirty="0" smtClean="0"/>
              <a:t>PHYSIOLOGY</a:t>
            </a:r>
          </a:p>
          <a:p>
            <a:r>
              <a:rPr lang="en-US" b="1" dirty="0" smtClean="0"/>
              <a:t>INVESTIGATION OF NEUROLOGICAL DISEASE</a:t>
            </a:r>
            <a:endParaRPr lang="en-US" b="1" dirty="0" smtClean="0"/>
          </a:p>
          <a:p>
            <a:r>
              <a:rPr lang="en-US" dirty="0" smtClean="0"/>
              <a:t>PRESENTING PROBLEMS</a:t>
            </a:r>
          </a:p>
          <a:p>
            <a:r>
              <a:rPr lang="en-US" dirty="0" smtClean="0"/>
              <a:t>HEADACHE SYNDROMES</a:t>
            </a:r>
          </a:p>
          <a:p>
            <a:r>
              <a:rPr lang="en-US" dirty="0" smtClean="0"/>
              <a:t>VESTIBULAR DISORDERS</a:t>
            </a:r>
          </a:p>
          <a:p>
            <a:r>
              <a:rPr lang="en-US" dirty="0" smtClean="0"/>
              <a:t>EPILEPSY</a:t>
            </a:r>
          </a:p>
          <a:p>
            <a:r>
              <a:rPr lang="en-US" dirty="0" smtClean="0"/>
              <a:t>DISORDERS OF SLEEP</a:t>
            </a:r>
          </a:p>
          <a:p>
            <a:r>
              <a:rPr lang="en-US" dirty="0" smtClean="0"/>
              <a:t>CEREBROVASCULAR DISEASE</a:t>
            </a:r>
          </a:p>
          <a:p>
            <a:r>
              <a:rPr lang="en-US" dirty="0" smtClean="0"/>
              <a:t>INFLAMMATORY DISORDERS</a:t>
            </a:r>
          </a:p>
          <a:p>
            <a:r>
              <a:rPr lang="en-US" dirty="0" smtClean="0"/>
              <a:t>NEURODEGENERATIVE </a:t>
            </a:r>
            <a:r>
              <a:rPr lang="en-US" dirty="0" smtClean="0"/>
              <a:t>DISEASES</a:t>
            </a:r>
          </a:p>
          <a:p>
            <a:r>
              <a:rPr lang="en-US" dirty="0" smtClean="0"/>
              <a:t>INFECTIONS OF THE NERVOUS SYSTEM</a:t>
            </a:r>
          </a:p>
          <a:p>
            <a:r>
              <a:rPr lang="en-US" dirty="0" smtClean="0"/>
              <a:t>INTRACRANIAL MASS LESIONS AND RAISED ICP</a:t>
            </a:r>
          </a:p>
          <a:p>
            <a:r>
              <a:rPr lang="en-US" dirty="0" smtClean="0"/>
              <a:t>DISORDERS OF THE SPINE AND SPINAL CORD</a:t>
            </a:r>
          </a:p>
          <a:p>
            <a:r>
              <a:rPr lang="en-US" dirty="0" smtClean="0"/>
              <a:t>DISEASES OF PERIPHERAL NERVERS AND THE NEUROMUSCULAR JUNCTION</a:t>
            </a:r>
          </a:p>
          <a:p>
            <a:r>
              <a:rPr lang="en-US" dirty="0" smtClean="0"/>
              <a:t>DISEASES OF MUSCLE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82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HEADACHE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98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VESTIBULAR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8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EPILEPSY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BY: DR. J. KWASA</a:t>
            </a:r>
          </a:p>
          <a:p>
            <a:endParaRPr lang="en-US" sz="3600" dirty="0"/>
          </a:p>
          <a:p>
            <a:r>
              <a:rPr lang="en-US" sz="3600" dirty="0" smtClean="0"/>
              <a:t>DATE: 25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/10/2016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1983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800" dirty="0" smtClean="0"/>
              <a:t>DEFINITIONS</a:t>
            </a:r>
          </a:p>
          <a:p>
            <a:r>
              <a:rPr lang="en-US" sz="4800" dirty="0" smtClean="0"/>
              <a:t>CLASSIFICATION/PRESENTATION</a:t>
            </a:r>
          </a:p>
          <a:p>
            <a:r>
              <a:rPr lang="en-US" sz="4800" dirty="0" smtClean="0"/>
              <a:t>EPILEPSY SYNDROMES</a:t>
            </a:r>
          </a:p>
          <a:p>
            <a:r>
              <a:rPr lang="en-US" sz="4800" dirty="0" smtClean="0"/>
              <a:t>ETIOLOGY</a:t>
            </a:r>
          </a:p>
          <a:p>
            <a:r>
              <a:rPr lang="en-US" sz="4800" dirty="0" smtClean="0"/>
              <a:t>WORK UP</a:t>
            </a:r>
          </a:p>
          <a:p>
            <a:r>
              <a:rPr lang="en-US" sz="4800" dirty="0" smtClean="0"/>
              <a:t>MANAGEMENT</a:t>
            </a:r>
          </a:p>
          <a:p>
            <a:r>
              <a:rPr lang="en-US" sz="4800" dirty="0" smtClean="0"/>
              <a:t>COMPLICATIONS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67030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Seizure:</a:t>
            </a:r>
          </a:p>
          <a:p>
            <a:pPr lvl="1"/>
            <a:r>
              <a:rPr lang="en-US" sz="2800" dirty="0" smtClean="0"/>
              <a:t>Abnormal, excessive, synchronized firing of the cortical neurons, usually resulting in altered perception or behavior.</a:t>
            </a:r>
          </a:p>
          <a:p>
            <a:r>
              <a:rPr lang="en-US" sz="2800" dirty="0" smtClean="0"/>
              <a:t>Epilepsy:</a:t>
            </a:r>
          </a:p>
          <a:p>
            <a:pPr lvl="1"/>
            <a:r>
              <a:rPr lang="en-US" sz="2800" dirty="0" smtClean="0"/>
              <a:t>Tendency to recurrent </a:t>
            </a:r>
            <a:r>
              <a:rPr lang="en-US" sz="2800" u="sng" dirty="0" smtClean="0"/>
              <a:t>unprovoked</a:t>
            </a:r>
            <a:r>
              <a:rPr lang="en-US" sz="2800" dirty="0" smtClean="0"/>
              <a:t> seizures.</a:t>
            </a:r>
          </a:p>
          <a:p>
            <a:r>
              <a:rPr lang="en-US" sz="2800" dirty="0" smtClean="0"/>
              <a:t>Partial seizures:</a:t>
            </a:r>
          </a:p>
          <a:p>
            <a:pPr lvl="1"/>
            <a:r>
              <a:rPr lang="en-US" sz="2800" dirty="0" smtClean="0"/>
              <a:t>Start focally and indicate a single unilateral brain region.</a:t>
            </a:r>
          </a:p>
          <a:p>
            <a:r>
              <a:rPr lang="en-US" sz="2800" dirty="0" smtClean="0"/>
              <a:t>Generalized</a:t>
            </a:r>
          </a:p>
          <a:p>
            <a:pPr lvl="1"/>
            <a:r>
              <a:rPr lang="en-US" sz="2800" dirty="0" smtClean="0"/>
              <a:t>Appear to arise from both cerebral hemispheres at once.</a:t>
            </a:r>
          </a:p>
          <a:p>
            <a:r>
              <a:rPr lang="en-US" sz="2800" dirty="0" smtClean="0"/>
              <a:t>Epilepsy syndrome</a:t>
            </a:r>
          </a:p>
          <a:p>
            <a:pPr lvl="1"/>
            <a:r>
              <a:rPr lang="en-US" sz="2800" dirty="0" smtClean="0"/>
              <a:t>Composite of signs and symptoms that follow a well defined and characteristic pattern.</a:t>
            </a:r>
          </a:p>
          <a:p>
            <a:r>
              <a:rPr lang="en-US" sz="2800" dirty="0" smtClean="0"/>
              <a:t>Pseudo-Seizure </a:t>
            </a:r>
            <a:r>
              <a:rPr lang="en-US" sz="2800" dirty="0" smtClean="0">
                <a:sym typeface="Wingdings" panose="05000000000000000000" pitchFamily="2" charset="2"/>
              </a:rPr>
              <a:t> Paroxysmal Non-Epileptic Seizure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528235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Seizures require:</a:t>
            </a:r>
          </a:p>
          <a:p>
            <a:pPr lvl="1"/>
            <a:r>
              <a:rPr lang="en-US" sz="2800" dirty="0" smtClean="0"/>
              <a:t>Pathologically excitable neurons</a:t>
            </a:r>
          </a:p>
          <a:p>
            <a:pPr lvl="1"/>
            <a:r>
              <a:rPr lang="en-US" sz="2800" dirty="0" smtClean="0"/>
              <a:t>Increased excitatory activity (glutamate)</a:t>
            </a:r>
          </a:p>
          <a:p>
            <a:pPr lvl="1"/>
            <a:r>
              <a:rPr lang="en-US" sz="2800" dirty="0" smtClean="0"/>
              <a:t>Reduced inhibitory projections (GABA)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Why are neurons excitable:</a:t>
            </a:r>
          </a:p>
          <a:p>
            <a:pPr lvl="1"/>
            <a:r>
              <a:rPr lang="en-US" sz="2800" dirty="0" smtClean="0"/>
              <a:t>De-</a:t>
            </a:r>
            <a:r>
              <a:rPr lang="en-US" sz="2800" dirty="0" err="1" smtClean="0"/>
              <a:t>afferented</a:t>
            </a:r>
            <a:r>
              <a:rPr lang="en-US" sz="2800" dirty="0" smtClean="0"/>
              <a:t> so remain in partial depolarization</a:t>
            </a:r>
          </a:p>
          <a:p>
            <a:pPr lvl="1"/>
            <a:r>
              <a:rPr lang="en-US" sz="2800" dirty="0" smtClean="0"/>
              <a:t>Susceptible to activation </a:t>
            </a:r>
            <a:r>
              <a:rPr lang="en-US" sz="2800" dirty="0" smtClean="0">
                <a:sym typeface="Wingdings" panose="05000000000000000000" pitchFamily="2" charset="2"/>
              </a:rPr>
              <a:t> Spread of excitation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2002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CLASSIFICATION OF SEIZURES/PRESENTATION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Partial</a:t>
            </a:r>
          </a:p>
          <a:p>
            <a:pPr lvl="1"/>
            <a:r>
              <a:rPr lang="en-US" dirty="0" smtClean="0"/>
              <a:t>Simple partial seizure</a:t>
            </a:r>
          </a:p>
          <a:p>
            <a:pPr lvl="1"/>
            <a:r>
              <a:rPr lang="en-US" dirty="0" smtClean="0"/>
              <a:t>Complex partial seizure</a:t>
            </a:r>
          </a:p>
          <a:p>
            <a:pPr lvl="2"/>
            <a:r>
              <a:rPr lang="en-US" dirty="0" smtClean="0"/>
              <a:t>Consciousness is not lost fully</a:t>
            </a:r>
          </a:p>
          <a:p>
            <a:pPr lvl="2"/>
            <a:r>
              <a:rPr lang="en-US" dirty="0" smtClean="0"/>
              <a:t>Automatisms e.g. a stare and a blinking of the eye</a:t>
            </a:r>
          </a:p>
          <a:p>
            <a:pPr lvl="1"/>
            <a:r>
              <a:rPr lang="en-US" dirty="0" smtClean="0"/>
              <a:t>Partial with secondary generalization</a:t>
            </a:r>
          </a:p>
          <a:p>
            <a:pPr lvl="2"/>
            <a:r>
              <a:rPr lang="en-US" dirty="0" smtClean="0"/>
              <a:t>Starts as a single twitch then involves the whole body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Generalized</a:t>
            </a:r>
          </a:p>
          <a:p>
            <a:pPr lvl="1"/>
            <a:r>
              <a:rPr lang="en-US" dirty="0" smtClean="0"/>
              <a:t>Absence</a:t>
            </a:r>
          </a:p>
          <a:p>
            <a:pPr lvl="2"/>
            <a:r>
              <a:rPr lang="en-US" dirty="0" smtClean="0"/>
              <a:t>Tend to occur in children. Typical age of onset at 4 – 7 years.</a:t>
            </a:r>
          </a:p>
          <a:p>
            <a:pPr lvl="2"/>
            <a:r>
              <a:rPr lang="en-US" dirty="0" smtClean="0"/>
              <a:t>Ask about school performance</a:t>
            </a:r>
          </a:p>
          <a:p>
            <a:pPr lvl="2"/>
            <a:r>
              <a:rPr lang="en-US" dirty="0" smtClean="0"/>
              <a:t>Automatisms can be present</a:t>
            </a:r>
          </a:p>
          <a:p>
            <a:pPr lvl="2"/>
            <a:r>
              <a:rPr lang="en-US" dirty="0" smtClean="0"/>
              <a:t>They are very frequent and can occur many times a day</a:t>
            </a:r>
          </a:p>
          <a:p>
            <a:pPr lvl="2"/>
            <a:r>
              <a:rPr lang="en-US" dirty="0" smtClean="0"/>
              <a:t>EEG </a:t>
            </a:r>
            <a:r>
              <a:rPr lang="en-US" dirty="0" smtClean="0">
                <a:sym typeface="Wingdings" panose="05000000000000000000" pitchFamily="2" charset="2"/>
              </a:rPr>
              <a:t> 3 hertz spike and wave pattern</a:t>
            </a:r>
            <a:endParaRPr lang="en-US" dirty="0" smtClean="0"/>
          </a:p>
          <a:p>
            <a:pPr lvl="1"/>
            <a:r>
              <a:rPr lang="en-US" dirty="0" smtClean="0"/>
              <a:t>Myoclonic</a:t>
            </a:r>
          </a:p>
          <a:p>
            <a:pPr lvl="2"/>
            <a:r>
              <a:rPr lang="en-US" dirty="0" smtClean="0"/>
              <a:t>Jerks tend to occur most in the morning involving a limb or two</a:t>
            </a:r>
          </a:p>
          <a:p>
            <a:pPr lvl="2"/>
            <a:r>
              <a:rPr lang="en-US" dirty="0" smtClean="0"/>
              <a:t>Tend to drop things and are described as clumsy</a:t>
            </a:r>
          </a:p>
        </p:txBody>
      </p:sp>
    </p:spTree>
    <p:extLst>
      <p:ext uri="{BB962C8B-B14F-4D97-AF65-F5344CB8AC3E}">
        <p14:creationId xmlns:p14="http://schemas.microsoft.com/office/powerpoint/2010/main" val="37102357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lvl="1"/>
            <a:r>
              <a:rPr lang="en-US" dirty="0" err="1" smtClean="0"/>
              <a:t>Clonic</a:t>
            </a:r>
            <a:endParaRPr lang="en-US" dirty="0" smtClean="0"/>
          </a:p>
          <a:p>
            <a:pPr lvl="2"/>
            <a:r>
              <a:rPr lang="en-US" dirty="0" smtClean="0"/>
              <a:t>Jerks involving the whole body</a:t>
            </a:r>
          </a:p>
          <a:p>
            <a:pPr lvl="1"/>
            <a:r>
              <a:rPr lang="en-US" dirty="0" smtClean="0"/>
              <a:t>Tonic</a:t>
            </a:r>
          </a:p>
          <a:p>
            <a:pPr lvl="2"/>
            <a:r>
              <a:rPr lang="en-US" dirty="0" smtClean="0"/>
              <a:t>Lose consciousness and become stiff e.g. </a:t>
            </a:r>
            <a:r>
              <a:rPr lang="en-US" dirty="0" err="1" smtClean="0"/>
              <a:t>opisthotonos</a:t>
            </a:r>
            <a:endParaRPr lang="en-US" dirty="0" smtClean="0"/>
          </a:p>
          <a:p>
            <a:pPr lvl="1"/>
            <a:r>
              <a:rPr lang="en-US" dirty="0" smtClean="0"/>
              <a:t>Tonic-</a:t>
            </a:r>
            <a:r>
              <a:rPr lang="en-US" dirty="0" err="1" smtClean="0"/>
              <a:t>clonic</a:t>
            </a:r>
            <a:endParaRPr lang="en-US" dirty="0" smtClean="0"/>
          </a:p>
          <a:p>
            <a:pPr lvl="2"/>
            <a:r>
              <a:rPr lang="en-US" dirty="0" smtClean="0"/>
              <a:t>Become stiff (contraction)</a:t>
            </a:r>
          </a:p>
          <a:p>
            <a:pPr lvl="2"/>
            <a:r>
              <a:rPr lang="en-US" dirty="0" smtClean="0"/>
              <a:t>Tonic grunt during the tonic phase and stops at the beginning of the clonus phase.</a:t>
            </a:r>
          </a:p>
          <a:p>
            <a:pPr lvl="2"/>
            <a:r>
              <a:rPr lang="en-US" dirty="0" smtClean="0"/>
              <a:t>Bites are common in the </a:t>
            </a:r>
            <a:r>
              <a:rPr lang="en-US" dirty="0" err="1" smtClean="0"/>
              <a:t>clonic</a:t>
            </a:r>
            <a:r>
              <a:rPr lang="en-US" dirty="0" smtClean="0"/>
              <a:t> phase where one gets </a:t>
            </a:r>
            <a:r>
              <a:rPr lang="en-US" u="sng" dirty="0" smtClean="0"/>
              <a:t>lateral border cuts</a:t>
            </a:r>
            <a:r>
              <a:rPr lang="en-US" dirty="0" smtClean="0"/>
              <a:t> on the tongue. Urinary incontinence is common.</a:t>
            </a:r>
          </a:p>
          <a:p>
            <a:pPr lvl="2"/>
            <a:r>
              <a:rPr lang="en-US" dirty="0" smtClean="0"/>
              <a:t>Seizures arising from the temporal lobe tend to have an aura (olfactory, auditory); visual auras are not common, they usually point towards a migraine.</a:t>
            </a:r>
          </a:p>
          <a:p>
            <a:pPr lvl="2"/>
            <a:r>
              <a:rPr lang="en-US" dirty="0" smtClean="0"/>
              <a:t>Post-</a:t>
            </a:r>
            <a:r>
              <a:rPr lang="en-US" dirty="0" err="1" smtClean="0"/>
              <a:t>ictal</a:t>
            </a:r>
            <a:r>
              <a:rPr lang="en-US" dirty="0" smtClean="0"/>
              <a:t> phase: Confusion, pain, headache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Atonic (Salaam attacks)</a:t>
            </a:r>
          </a:p>
          <a:p>
            <a:pPr lvl="2"/>
            <a:r>
              <a:rPr lang="en-US" dirty="0" smtClean="0"/>
              <a:t>Loss of tone</a:t>
            </a:r>
          </a:p>
        </p:txBody>
      </p:sp>
    </p:spTree>
    <p:extLst>
      <p:ext uri="{BB962C8B-B14F-4D97-AF65-F5344CB8AC3E}">
        <p14:creationId xmlns:p14="http://schemas.microsoft.com/office/powerpoint/2010/main" val="1391974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EPILEPSY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More common in pediatric epilepsy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 dirty="0" smtClean="0"/>
              <a:t>Febrile convulsions (6 months – 6 years)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 dirty="0" smtClean="0"/>
              <a:t>Benign Childhood Epilepsy with Centro-Temporal Spikes (BECTs) </a:t>
            </a:r>
            <a:r>
              <a:rPr lang="en-US" sz="3600" dirty="0" smtClean="0">
                <a:sym typeface="Wingdings" panose="05000000000000000000" pitchFamily="2" charset="2"/>
              </a:rPr>
              <a:t> (start at around 2 years)</a:t>
            </a:r>
            <a:endParaRPr lang="en-US" sz="36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3600" dirty="0" smtClean="0"/>
              <a:t>Childhood Absence Epilepsy (CAE or petit mal) </a:t>
            </a:r>
            <a:r>
              <a:rPr lang="en-US" sz="3600" dirty="0" smtClean="0">
                <a:sym typeface="Wingdings" panose="05000000000000000000" pitchFamily="2" charset="2"/>
              </a:rPr>
              <a:t> (4 – 8 years)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 dirty="0" smtClean="0">
                <a:sym typeface="Wingdings" panose="05000000000000000000" pitchFamily="2" charset="2"/>
              </a:rPr>
              <a:t>Juvenile Myoclonic Epilepsy (JME)</a:t>
            </a:r>
          </a:p>
          <a:p>
            <a:pPr lvl="2"/>
            <a:r>
              <a:rPr lang="en-US" sz="3600" dirty="0" smtClean="0">
                <a:sym typeface="Wingdings" panose="05000000000000000000" pitchFamily="2" charset="2"/>
              </a:rPr>
              <a:t>Tends to progress to adulthood where one can get Generalized Tonic </a:t>
            </a:r>
            <a:r>
              <a:rPr lang="en-US" sz="3600" dirty="0" err="1" smtClean="0">
                <a:sym typeface="Wingdings" panose="05000000000000000000" pitchFamily="2" charset="2"/>
              </a:rPr>
              <a:t>Clonic</a:t>
            </a:r>
            <a:r>
              <a:rPr lang="en-US" sz="3600" dirty="0" smtClean="0">
                <a:sym typeface="Wingdings" panose="05000000000000000000" pitchFamily="2" charset="2"/>
              </a:rPr>
              <a:t> seizures.</a:t>
            </a:r>
          </a:p>
          <a:p>
            <a:pPr lvl="2"/>
            <a:r>
              <a:rPr lang="en-US" sz="3600" dirty="0" smtClean="0">
                <a:sym typeface="Wingdings" panose="05000000000000000000" pitchFamily="2" charset="2"/>
              </a:rPr>
              <a:t>10 – 12 years</a:t>
            </a:r>
          </a:p>
          <a:p>
            <a:pPr marL="914400" lvl="2" indent="0">
              <a:buNone/>
            </a:pPr>
            <a:endParaRPr lang="en-US" sz="36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17638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Others:</a:t>
            </a:r>
          </a:p>
          <a:p>
            <a:pPr lvl="1"/>
            <a:r>
              <a:rPr lang="en-US" sz="3600" dirty="0" smtClean="0"/>
              <a:t>Benign Neonatal Convulsions (BNC)</a:t>
            </a:r>
          </a:p>
          <a:p>
            <a:pPr lvl="1"/>
            <a:r>
              <a:rPr lang="en-US" sz="3600" dirty="0" smtClean="0"/>
              <a:t>Familial Temporal Lobe Epilepsy (FMTLE)</a:t>
            </a:r>
          </a:p>
          <a:p>
            <a:pPr lvl="1"/>
            <a:r>
              <a:rPr lang="en-US" sz="3600" dirty="0" smtClean="0"/>
              <a:t>Infantile Spasms (IS or West Syndrome)</a:t>
            </a:r>
          </a:p>
          <a:p>
            <a:pPr lvl="2"/>
            <a:r>
              <a:rPr lang="en-US" sz="3600" dirty="0" smtClean="0"/>
              <a:t>Prognosis of IS if they progress to West Syndrome is very poor</a:t>
            </a:r>
          </a:p>
          <a:p>
            <a:pPr lvl="1"/>
            <a:r>
              <a:rPr lang="en-US" sz="3600" dirty="0" smtClean="0"/>
              <a:t>Lennox-</a:t>
            </a:r>
            <a:r>
              <a:rPr lang="en-US" sz="3600" dirty="0" err="1" smtClean="0"/>
              <a:t>Gastaut</a:t>
            </a:r>
            <a:r>
              <a:rPr lang="en-US" sz="3600" dirty="0" smtClean="0"/>
              <a:t> syndrome (LGS)</a:t>
            </a:r>
          </a:p>
          <a:p>
            <a:pPr lvl="2"/>
            <a:r>
              <a:rPr lang="en-US" sz="3600" dirty="0" smtClean="0"/>
              <a:t>Very difficult to treat</a:t>
            </a:r>
          </a:p>
          <a:p>
            <a:pPr lvl="2"/>
            <a:r>
              <a:rPr lang="en-US" sz="3600" dirty="0" smtClean="0"/>
              <a:t>Presents with many different types of seizures</a:t>
            </a:r>
          </a:p>
          <a:p>
            <a:pPr lvl="2"/>
            <a:r>
              <a:rPr lang="en-US" sz="3600" dirty="0" smtClean="0"/>
              <a:t>Poor prognosis</a:t>
            </a:r>
          </a:p>
        </p:txBody>
      </p:sp>
    </p:spTree>
    <p:extLst>
      <p:ext uri="{BB962C8B-B14F-4D97-AF65-F5344CB8AC3E}">
        <p14:creationId xmlns:p14="http://schemas.microsoft.com/office/powerpoint/2010/main" val="350395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EXAMINATION OF THE NERVOUS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21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CAUSES OF SEIZURES BY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7516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106407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NEONATES TO 3 YEARS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– 20 YEARS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 – 60 YEARS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OVER</a:t>
                      </a:r>
                      <a:r>
                        <a:rPr lang="en-US" sz="2800" baseline="0" dirty="0" smtClean="0"/>
                        <a:t> 60 YEARS</a:t>
                      </a:r>
                      <a:endParaRPr lang="en-US" sz="2800" dirty="0"/>
                    </a:p>
                  </a:txBody>
                  <a:tcPr/>
                </a:tc>
              </a:tr>
              <a:tr h="5793928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Prenatal</a:t>
                      </a:r>
                      <a:r>
                        <a:rPr lang="en-US" sz="2800" baseline="0" dirty="0" smtClean="0"/>
                        <a:t> injury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Perinatal injury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Metabolic defects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Congenital malformations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CNS infections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Postnatal trauma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Genetic predisposition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Infections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Trauma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Congenital</a:t>
                      </a:r>
                      <a:r>
                        <a:rPr lang="en-US" sz="2800" baseline="0" dirty="0" smtClean="0"/>
                        <a:t> malformations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Metabolic defects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Brain tumors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Trauma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Vascular</a:t>
                      </a:r>
                      <a:r>
                        <a:rPr lang="en-US" sz="2800" baseline="0" dirty="0" smtClean="0"/>
                        <a:t> disease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Infections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Vascular disease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Brain tumors (esp. metastatic</a:t>
                      </a:r>
                      <a:r>
                        <a:rPr lang="en-US" sz="2800" baseline="0" dirty="0" smtClean="0"/>
                        <a:t> tumors)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Trauma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Metabolic derangements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Infections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673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AETIOLOGY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400" dirty="0" smtClean="0"/>
              <a:t>Metabolic causes of seizures</a:t>
            </a:r>
          </a:p>
          <a:p>
            <a:pPr lvl="1"/>
            <a:r>
              <a:rPr lang="en-US" sz="2400" dirty="0" err="1" smtClean="0"/>
              <a:t>Hypocalcemia</a:t>
            </a:r>
            <a:endParaRPr lang="en-US" sz="2400" dirty="0" smtClean="0"/>
          </a:p>
          <a:p>
            <a:pPr lvl="1"/>
            <a:r>
              <a:rPr lang="en-US" sz="2400" dirty="0" err="1" smtClean="0"/>
              <a:t>Hyponatremia</a:t>
            </a:r>
            <a:endParaRPr lang="en-US" sz="2400" dirty="0" smtClean="0"/>
          </a:p>
          <a:p>
            <a:pPr lvl="1"/>
            <a:r>
              <a:rPr lang="en-US" sz="2400" dirty="0" smtClean="0"/>
              <a:t>Hypoglycemia</a:t>
            </a:r>
          </a:p>
          <a:p>
            <a:pPr lvl="1"/>
            <a:r>
              <a:rPr lang="en-US" sz="2400" dirty="0" err="1" smtClean="0"/>
              <a:t>Hypomagnesemia</a:t>
            </a:r>
            <a:endParaRPr lang="en-US" sz="2400" dirty="0" smtClean="0"/>
          </a:p>
          <a:p>
            <a:pPr lvl="1"/>
            <a:r>
              <a:rPr lang="en-US" sz="2400" dirty="0" smtClean="0"/>
              <a:t>Liver failure</a:t>
            </a:r>
          </a:p>
          <a:p>
            <a:pPr lvl="1"/>
            <a:r>
              <a:rPr lang="en-US" sz="2400" dirty="0" smtClean="0"/>
              <a:t>Renal failure</a:t>
            </a:r>
          </a:p>
          <a:p>
            <a:pPr lvl="1"/>
            <a:r>
              <a:rPr lang="en-US" sz="2400" dirty="0" smtClean="0"/>
              <a:t>Anoxia</a:t>
            </a:r>
          </a:p>
          <a:p>
            <a:pPr lvl="1"/>
            <a:r>
              <a:rPr lang="en-US" sz="2400" dirty="0" smtClean="0"/>
              <a:t>Non-</a:t>
            </a:r>
            <a:r>
              <a:rPr lang="en-US" sz="2400" dirty="0" err="1" smtClean="0"/>
              <a:t>ketotic</a:t>
            </a:r>
            <a:r>
              <a:rPr lang="en-US" sz="2400" dirty="0" smtClean="0"/>
              <a:t> hyperglycemic states</a:t>
            </a:r>
            <a:endParaRPr lang="en-US" sz="2400" dirty="0"/>
          </a:p>
          <a:p>
            <a:r>
              <a:rPr lang="en-US" sz="2400" dirty="0" smtClean="0"/>
              <a:t>Drugs</a:t>
            </a:r>
          </a:p>
          <a:p>
            <a:pPr lvl="1"/>
            <a:r>
              <a:rPr lang="en-US" sz="2400" dirty="0" smtClean="0"/>
              <a:t>Cocaine and amphetamines</a:t>
            </a:r>
          </a:p>
          <a:p>
            <a:pPr lvl="1"/>
            <a:r>
              <a:rPr lang="en-US" sz="2400" dirty="0" smtClean="0"/>
              <a:t>Withdrawal from alcohol, barbiturates or benzodiazepines</a:t>
            </a:r>
          </a:p>
          <a:p>
            <a:pPr lvl="1"/>
            <a:r>
              <a:rPr lang="en-US" sz="2400" dirty="0" smtClean="0"/>
              <a:t>Toxic levels:</a:t>
            </a:r>
          </a:p>
          <a:p>
            <a:pPr lvl="2"/>
            <a:r>
              <a:rPr lang="en-US" sz="2400" dirty="0" smtClean="0"/>
              <a:t>Penicillin, aminophylline, isoniazid, </a:t>
            </a:r>
            <a:r>
              <a:rPr lang="en-US" sz="2400" dirty="0" err="1" smtClean="0"/>
              <a:t>lidocaine</a:t>
            </a:r>
            <a:endParaRPr lang="en-US" sz="2400" dirty="0" smtClean="0"/>
          </a:p>
          <a:p>
            <a:pPr lvl="1"/>
            <a:r>
              <a:rPr lang="en-US" sz="2400" dirty="0" smtClean="0"/>
              <a:t>Lower threshold: Bupropion, Clozapine</a:t>
            </a:r>
          </a:p>
        </p:txBody>
      </p:sp>
    </p:spTree>
    <p:extLst>
      <p:ext uri="{BB962C8B-B14F-4D97-AF65-F5344CB8AC3E}">
        <p14:creationId xmlns:p14="http://schemas.microsoft.com/office/powerpoint/2010/main" val="811088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COMPLICATIONS: STATUS EPILEPTICUS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Continuous seizures over 5 minutes or &gt; 1 seizure without the full return to consciousness.</a:t>
            </a:r>
          </a:p>
          <a:p>
            <a:r>
              <a:rPr lang="en-US" sz="3200" dirty="0" smtClean="0"/>
              <a:t>This is a neurological emergency.</a:t>
            </a:r>
          </a:p>
          <a:p>
            <a:r>
              <a:rPr lang="en-US" sz="3200" dirty="0" smtClean="0"/>
              <a:t>High mortality.</a:t>
            </a:r>
          </a:p>
          <a:p>
            <a:r>
              <a:rPr lang="en-US" sz="3200" dirty="0" smtClean="0"/>
              <a:t>Use IV medications to control: </a:t>
            </a:r>
          </a:p>
          <a:p>
            <a:pPr lvl="1"/>
            <a:r>
              <a:rPr lang="en-US" sz="3200" dirty="0" err="1" smtClean="0"/>
              <a:t>Lorazepam</a:t>
            </a:r>
            <a:r>
              <a:rPr lang="en-US" sz="3200" dirty="0" smtClean="0"/>
              <a:t>, Phenytoin, </a:t>
            </a:r>
            <a:r>
              <a:rPr lang="en-US" sz="3200" dirty="0" err="1" smtClean="0"/>
              <a:t>Fosphenytoin</a:t>
            </a:r>
            <a:r>
              <a:rPr lang="en-US" sz="3200" dirty="0" smtClean="0"/>
              <a:t>, Phenobarbital, </a:t>
            </a:r>
            <a:r>
              <a:rPr lang="en-US" sz="3200" dirty="0" err="1" smtClean="0"/>
              <a:t>Valproic</a:t>
            </a:r>
            <a:r>
              <a:rPr lang="en-US" sz="3200" dirty="0" smtClean="0"/>
              <a:t> acid, </a:t>
            </a:r>
            <a:r>
              <a:rPr lang="en-US" sz="3200" dirty="0" err="1" smtClean="0"/>
              <a:t>Levetiracetam</a:t>
            </a:r>
            <a:r>
              <a:rPr lang="en-US" sz="3200" dirty="0" smtClean="0"/>
              <a:t>, Midazolam, </a:t>
            </a:r>
            <a:r>
              <a:rPr lang="en-US" sz="3200" dirty="0" err="1" smtClean="0"/>
              <a:t>Propofol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Precipitants of Status </a:t>
            </a:r>
            <a:r>
              <a:rPr lang="en-US" sz="3200" dirty="0" err="1" smtClean="0"/>
              <a:t>Epilepticus</a:t>
            </a:r>
            <a:r>
              <a:rPr lang="en-US" sz="3200" dirty="0" smtClean="0"/>
              <a:t>: (Refer to Kumar &amp; Clark)</a:t>
            </a:r>
          </a:p>
          <a:p>
            <a:pPr lvl="1"/>
            <a:r>
              <a:rPr lang="en-US" sz="3200" dirty="0" smtClean="0"/>
              <a:t>Less well controlled seizures</a:t>
            </a:r>
          </a:p>
          <a:p>
            <a:pPr lvl="1"/>
            <a:r>
              <a:rPr lang="en-US" sz="3200" dirty="0" smtClean="0"/>
              <a:t>More than one precipitants of seizures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96090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r>
              <a:rPr lang="en-US" sz="4000" dirty="0" smtClean="0"/>
              <a:t>History</a:t>
            </a:r>
          </a:p>
          <a:p>
            <a:endParaRPr lang="en-US" sz="4000" dirty="0"/>
          </a:p>
          <a:p>
            <a:r>
              <a:rPr lang="en-US" sz="4000" dirty="0" smtClean="0"/>
              <a:t>HPI</a:t>
            </a:r>
          </a:p>
          <a:p>
            <a:pPr lvl="1"/>
            <a:r>
              <a:rPr lang="en-US" sz="4000" dirty="0" smtClean="0"/>
              <a:t>Preceding illness/fever</a:t>
            </a:r>
          </a:p>
          <a:p>
            <a:pPr lvl="1"/>
            <a:r>
              <a:rPr lang="en-US" sz="4000" dirty="0" smtClean="0"/>
              <a:t>Trauma</a:t>
            </a:r>
          </a:p>
          <a:p>
            <a:pPr lvl="1"/>
            <a:r>
              <a:rPr lang="en-US" sz="4000" dirty="0" smtClean="0"/>
              <a:t>Aura</a:t>
            </a:r>
          </a:p>
          <a:p>
            <a:pPr lvl="1"/>
            <a:r>
              <a:rPr lang="en-US" sz="4000" dirty="0" err="1"/>
              <a:t>I</a:t>
            </a:r>
            <a:r>
              <a:rPr lang="en-US" sz="4000" dirty="0" err="1" smtClean="0"/>
              <a:t>ctal</a:t>
            </a:r>
            <a:r>
              <a:rPr lang="en-US" sz="4000" dirty="0" smtClean="0"/>
              <a:t> and postictal phenomena</a:t>
            </a:r>
          </a:p>
          <a:p>
            <a:pPr lvl="1"/>
            <a:endParaRPr lang="en-US" sz="4000" dirty="0"/>
          </a:p>
          <a:p>
            <a:pPr marL="457200" lvl="1" indent="0">
              <a:buNone/>
            </a:pPr>
            <a:endParaRPr lang="en-US" sz="4000" dirty="0" smtClean="0"/>
          </a:p>
          <a:p>
            <a:pPr lvl="2"/>
            <a:r>
              <a:rPr lang="en-US" sz="4000" dirty="0" smtClean="0"/>
              <a:t>Confusion</a:t>
            </a:r>
          </a:p>
          <a:p>
            <a:pPr lvl="2"/>
            <a:r>
              <a:rPr lang="en-US" sz="4000" dirty="0" smtClean="0"/>
              <a:t>Depression</a:t>
            </a:r>
          </a:p>
          <a:p>
            <a:pPr lvl="2"/>
            <a:r>
              <a:rPr lang="en-US" sz="4000" dirty="0" smtClean="0"/>
              <a:t>Aphasia</a:t>
            </a:r>
          </a:p>
          <a:p>
            <a:pPr lvl="2"/>
            <a:r>
              <a:rPr lang="en-US" sz="4000" dirty="0" smtClean="0"/>
              <a:t>Embarrassment</a:t>
            </a:r>
          </a:p>
          <a:p>
            <a:pPr lvl="2"/>
            <a:r>
              <a:rPr lang="en-US" sz="4000" dirty="0" smtClean="0"/>
              <a:t>Headache</a:t>
            </a:r>
          </a:p>
          <a:p>
            <a:pPr lvl="2"/>
            <a:r>
              <a:rPr lang="en-US" sz="4000" dirty="0" smtClean="0"/>
              <a:t>Sleep</a:t>
            </a:r>
          </a:p>
          <a:p>
            <a:pPr lvl="2"/>
            <a:r>
              <a:rPr lang="en-US" sz="4000" dirty="0" smtClean="0"/>
              <a:t>Exhaustion</a:t>
            </a:r>
          </a:p>
          <a:p>
            <a:pPr lvl="2"/>
            <a:r>
              <a:rPr lang="en-US" sz="4000" dirty="0" smtClean="0"/>
              <a:t>Fear</a:t>
            </a:r>
          </a:p>
          <a:p>
            <a:pPr lvl="2"/>
            <a:r>
              <a:rPr lang="en-US" sz="4000" dirty="0" smtClean="0"/>
              <a:t>Psychosis</a:t>
            </a:r>
          </a:p>
          <a:p>
            <a:pPr lvl="2"/>
            <a:r>
              <a:rPr lang="en-US" sz="4000" dirty="0" smtClean="0"/>
              <a:t>Weakness</a:t>
            </a:r>
          </a:p>
        </p:txBody>
      </p:sp>
    </p:spTree>
    <p:extLst>
      <p:ext uri="{BB962C8B-B14F-4D97-AF65-F5344CB8AC3E}">
        <p14:creationId xmlns:p14="http://schemas.microsoft.com/office/powerpoint/2010/main" val="19172860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1800" dirty="0" smtClean="0"/>
              <a:t>PMH/SE</a:t>
            </a:r>
          </a:p>
          <a:p>
            <a:pPr lvl="1"/>
            <a:r>
              <a:rPr lang="en-US" sz="1800" dirty="0" smtClean="0"/>
              <a:t>Early history (pre, </a:t>
            </a:r>
            <a:r>
              <a:rPr lang="en-US" sz="1800" dirty="0" err="1" smtClean="0"/>
              <a:t>peri</a:t>
            </a:r>
            <a:r>
              <a:rPr lang="en-US" sz="1800" dirty="0" smtClean="0"/>
              <a:t> and postnatal)</a:t>
            </a:r>
          </a:p>
          <a:p>
            <a:pPr lvl="1"/>
            <a:r>
              <a:rPr lang="en-US" sz="1800" dirty="0" smtClean="0"/>
              <a:t>Febrile seizures</a:t>
            </a:r>
          </a:p>
          <a:p>
            <a:pPr lvl="1"/>
            <a:r>
              <a:rPr lang="en-US" sz="1800" dirty="0" smtClean="0"/>
              <a:t>Milestones</a:t>
            </a:r>
          </a:p>
          <a:p>
            <a:pPr lvl="1"/>
            <a:r>
              <a:rPr lang="en-US" sz="1800" dirty="0" smtClean="0"/>
              <a:t>Birthmarks</a:t>
            </a:r>
          </a:p>
          <a:p>
            <a:pPr lvl="1"/>
            <a:r>
              <a:rPr lang="en-US" sz="1800" dirty="0" smtClean="0"/>
              <a:t>Congenital anomalies</a:t>
            </a:r>
          </a:p>
          <a:p>
            <a:pPr lvl="1"/>
            <a:r>
              <a:rPr lang="en-US" sz="1800" dirty="0" smtClean="0"/>
              <a:t>Myoclonic jerks</a:t>
            </a:r>
          </a:p>
          <a:p>
            <a:pPr lvl="1"/>
            <a:r>
              <a:rPr lang="en-US" sz="1800" dirty="0" smtClean="0"/>
              <a:t>Family history</a:t>
            </a:r>
          </a:p>
          <a:p>
            <a:pPr lvl="1"/>
            <a:r>
              <a:rPr lang="en-US" sz="1800" dirty="0" smtClean="0"/>
              <a:t>Stroke</a:t>
            </a:r>
          </a:p>
          <a:p>
            <a:pPr lvl="1"/>
            <a:r>
              <a:rPr lang="en-US" sz="1800" dirty="0" smtClean="0"/>
              <a:t>Head trauma</a:t>
            </a:r>
          </a:p>
          <a:p>
            <a:pPr lvl="1"/>
            <a:r>
              <a:rPr lang="en-US" sz="1800" dirty="0" smtClean="0"/>
              <a:t>CNS infection</a:t>
            </a:r>
          </a:p>
          <a:p>
            <a:pPr lvl="1"/>
            <a:r>
              <a:rPr lang="en-US" sz="1800" dirty="0" smtClean="0"/>
              <a:t>Relation to menses (</a:t>
            </a:r>
            <a:r>
              <a:rPr lang="en-US" sz="1800" dirty="0" err="1" smtClean="0"/>
              <a:t>Catamenial</a:t>
            </a:r>
            <a:r>
              <a:rPr lang="en-US" sz="1800" dirty="0" smtClean="0"/>
              <a:t> seizures)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Triggers </a:t>
            </a:r>
          </a:p>
          <a:p>
            <a:pPr lvl="2"/>
            <a:r>
              <a:rPr lang="en-US" sz="1800" dirty="0" smtClean="0"/>
              <a:t>Emotion </a:t>
            </a:r>
          </a:p>
          <a:p>
            <a:pPr lvl="2"/>
            <a:r>
              <a:rPr lang="en-US" sz="1800" dirty="0" smtClean="0"/>
              <a:t>Exercise</a:t>
            </a:r>
          </a:p>
          <a:p>
            <a:pPr lvl="2"/>
            <a:r>
              <a:rPr lang="en-US" sz="1800" dirty="0" smtClean="0"/>
              <a:t>Loud music</a:t>
            </a:r>
          </a:p>
          <a:p>
            <a:pPr lvl="2"/>
            <a:r>
              <a:rPr lang="en-US" sz="1800" dirty="0" smtClean="0"/>
              <a:t>Flashing lights</a:t>
            </a:r>
          </a:p>
          <a:p>
            <a:pPr lvl="2"/>
            <a:r>
              <a:rPr lang="en-US" sz="1800" dirty="0" smtClean="0"/>
              <a:t>TV</a:t>
            </a:r>
          </a:p>
          <a:p>
            <a:pPr lvl="2"/>
            <a:r>
              <a:rPr lang="en-US" sz="1800" dirty="0" smtClean="0"/>
              <a:t>Fever</a:t>
            </a:r>
          </a:p>
          <a:p>
            <a:pPr lvl="2"/>
            <a:r>
              <a:rPr lang="en-US" sz="1800" dirty="0" smtClean="0"/>
              <a:t>Menses</a:t>
            </a:r>
          </a:p>
          <a:p>
            <a:pPr lvl="2"/>
            <a:r>
              <a:rPr lang="en-US" sz="1800" dirty="0" smtClean="0"/>
              <a:t>Sleep deprivation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lvl="1"/>
            <a:r>
              <a:rPr lang="en-US" sz="1800" dirty="0" smtClean="0"/>
              <a:t>Prior AEDs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48210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Examination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US" sz="2800" dirty="0" smtClean="0"/>
              <a:t>General</a:t>
            </a:r>
          </a:p>
          <a:p>
            <a:pPr lvl="1"/>
            <a:r>
              <a:rPr lang="en-US" sz="2800" dirty="0" err="1" smtClean="0"/>
              <a:t>Neuro</a:t>
            </a:r>
            <a:r>
              <a:rPr lang="en-US" sz="2800" dirty="0" smtClean="0"/>
              <a:t>-ectodermal sign of tuberous sclerosis </a:t>
            </a:r>
          </a:p>
          <a:p>
            <a:pPr lvl="2"/>
            <a:r>
              <a:rPr lang="en-US" sz="2800" dirty="0" smtClean="0"/>
              <a:t>Sub-</a:t>
            </a:r>
            <a:r>
              <a:rPr lang="en-US" sz="2800" dirty="0" err="1" smtClean="0"/>
              <a:t>ungal</a:t>
            </a:r>
            <a:r>
              <a:rPr lang="en-US" sz="2800" dirty="0" smtClean="0"/>
              <a:t> </a:t>
            </a:r>
            <a:r>
              <a:rPr lang="en-US" sz="2800" dirty="0" err="1" smtClean="0"/>
              <a:t>firbomas</a:t>
            </a:r>
            <a:endParaRPr lang="en-US" sz="2800" dirty="0" smtClean="0"/>
          </a:p>
          <a:p>
            <a:pPr lvl="2"/>
            <a:r>
              <a:rPr lang="en-US" sz="2800" dirty="0" smtClean="0"/>
              <a:t>Nasal bridge rash</a:t>
            </a:r>
          </a:p>
          <a:p>
            <a:pPr lvl="2"/>
            <a:r>
              <a:rPr lang="en-US" sz="2800" dirty="0" smtClean="0"/>
              <a:t>Nail changes</a:t>
            </a:r>
          </a:p>
          <a:p>
            <a:pPr lvl="1"/>
            <a:r>
              <a:rPr lang="en-US" sz="2800" dirty="0" smtClean="0"/>
              <a:t>NF 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/>
              <a:t> Café au </a:t>
            </a:r>
            <a:r>
              <a:rPr lang="en-US" sz="2800" dirty="0" err="1" smtClean="0"/>
              <a:t>Lait</a:t>
            </a:r>
            <a:endParaRPr lang="en-US" sz="2800" dirty="0"/>
          </a:p>
          <a:p>
            <a:pPr lvl="1"/>
            <a:endParaRPr lang="en-US" sz="2800" dirty="0" smtClean="0"/>
          </a:p>
          <a:p>
            <a:r>
              <a:rPr lang="en-US" sz="2800" dirty="0" err="1" smtClean="0"/>
              <a:t>Neuro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smtClean="0"/>
              <a:t>Focal signs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CVS</a:t>
            </a:r>
          </a:p>
        </p:txBody>
      </p:sp>
    </p:spTree>
    <p:extLst>
      <p:ext uri="{BB962C8B-B14F-4D97-AF65-F5344CB8AC3E}">
        <p14:creationId xmlns:p14="http://schemas.microsoft.com/office/powerpoint/2010/main" val="36642124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Labs</a:t>
            </a:r>
          </a:p>
          <a:p>
            <a:pPr lvl="1"/>
            <a:r>
              <a:rPr lang="en-US" sz="3200" dirty="0" smtClean="0"/>
              <a:t>Sodium, calcium, magnesium, U/E/Cs, FBS, ESR&lt; CRP, LFTs, Serum and urine </a:t>
            </a:r>
            <a:r>
              <a:rPr lang="en-US" sz="3200" dirty="0" err="1" smtClean="0"/>
              <a:t>Tox</a:t>
            </a:r>
            <a:r>
              <a:rPr lang="en-US" sz="3200" dirty="0" smtClean="0"/>
              <a:t> screen</a:t>
            </a:r>
          </a:p>
          <a:p>
            <a:r>
              <a:rPr lang="en-US" sz="3200" dirty="0" smtClean="0"/>
              <a:t>EEG</a:t>
            </a:r>
          </a:p>
          <a:p>
            <a:r>
              <a:rPr lang="en-US" sz="3200" dirty="0" smtClean="0"/>
              <a:t>Imaging</a:t>
            </a:r>
          </a:p>
          <a:p>
            <a:pPr lvl="1"/>
            <a:r>
              <a:rPr lang="en-US" sz="3200" dirty="0" smtClean="0"/>
              <a:t>CXR</a:t>
            </a:r>
          </a:p>
          <a:p>
            <a:pPr lvl="1"/>
            <a:r>
              <a:rPr lang="en-US" sz="3200" dirty="0" smtClean="0"/>
              <a:t>CT scan in focal signs</a:t>
            </a:r>
          </a:p>
          <a:p>
            <a:pPr lvl="1"/>
            <a:r>
              <a:rPr lang="en-US" sz="3200" dirty="0" smtClean="0"/>
              <a:t>MRI preferable if not urgent </a:t>
            </a:r>
          </a:p>
          <a:p>
            <a:pPr lvl="2"/>
            <a:r>
              <a:rPr lang="en-US" sz="3200" dirty="0" smtClean="0"/>
              <a:t>To look for focal regions amenable to surgery</a:t>
            </a:r>
          </a:p>
          <a:p>
            <a:r>
              <a:rPr lang="en-US" sz="3200" dirty="0" smtClean="0"/>
              <a:t>LP: HIV positive, meningitis or encephalitis</a:t>
            </a:r>
          </a:p>
          <a:p>
            <a:r>
              <a:rPr lang="en-US" sz="3200" dirty="0" smtClean="0"/>
              <a:t>Prolactin level: rises in 10 to 20 minutes after event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83983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1800" dirty="0" smtClean="0"/>
              <a:t>General considerations</a:t>
            </a:r>
          </a:p>
          <a:p>
            <a:pPr lvl="1"/>
            <a:r>
              <a:rPr lang="en-US" sz="1800" dirty="0" smtClean="0"/>
              <a:t>Underlying cause</a:t>
            </a:r>
          </a:p>
          <a:p>
            <a:pPr lvl="1"/>
            <a:r>
              <a:rPr lang="en-US" sz="1800" dirty="0" smtClean="0"/>
              <a:t>Reserve AEDs for &gt; 1 idiopathic seizure, abnormal EEG, focal signs on examination</a:t>
            </a:r>
          </a:p>
          <a:p>
            <a:pPr lvl="1"/>
            <a:r>
              <a:rPr lang="en-US" sz="1800" dirty="0" smtClean="0"/>
              <a:t>Consider: Side effects, gender, comorbidities, age, other medication, cost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1800" dirty="0" smtClean="0"/>
              <a:t>Specific</a:t>
            </a:r>
          </a:p>
          <a:p>
            <a:pPr lvl="1"/>
            <a:r>
              <a:rPr lang="en-US" sz="1800" dirty="0" smtClean="0"/>
              <a:t>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generation: </a:t>
            </a:r>
          </a:p>
          <a:p>
            <a:pPr lvl="2"/>
            <a:r>
              <a:rPr lang="en-US" sz="1800" dirty="0" smtClean="0"/>
              <a:t>Phenytoin, carbamazepine, </a:t>
            </a:r>
            <a:r>
              <a:rPr lang="en-US" sz="1800" dirty="0" err="1" smtClean="0"/>
              <a:t>valproic</a:t>
            </a:r>
            <a:r>
              <a:rPr lang="en-US" sz="1800" dirty="0" smtClean="0"/>
              <a:t> acid, </a:t>
            </a:r>
            <a:r>
              <a:rPr lang="en-US" sz="1800" dirty="0" err="1" smtClean="0"/>
              <a:t>phenobarbitone</a:t>
            </a:r>
            <a:r>
              <a:rPr lang="en-US" sz="1800" dirty="0" smtClean="0"/>
              <a:t>, </a:t>
            </a:r>
            <a:r>
              <a:rPr lang="en-US" sz="1800" dirty="0" err="1" smtClean="0"/>
              <a:t>ethosuximide</a:t>
            </a:r>
            <a:r>
              <a:rPr lang="en-US" sz="1800" dirty="0" smtClean="0"/>
              <a:t>, BDZs</a:t>
            </a:r>
          </a:p>
          <a:p>
            <a:pPr lvl="1"/>
            <a:r>
              <a:rPr lang="en-US" sz="1800" dirty="0" smtClean="0"/>
              <a:t>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generation: </a:t>
            </a:r>
          </a:p>
          <a:p>
            <a:pPr lvl="2"/>
            <a:r>
              <a:rPr lang="en-US" sz="1800" dirty="0" err="1" smtClean="0"/>
              <a:t>Lamotrigine</a:t>
            </a:r>
            <a:r>
              <a:rPr lang="en-US" sz="1800" dirty="0" smtClean="0"/>
              <a:t>, </a:t>
            </a:r>
            <a:r>
              <a:rPr lang="en-US" sz="1800" dirty="0" err="1" smtClean="0"/>
              <a:t>Gabapentine</a:t>
            </a:r>
            <a:r>
              <a:rPr lang="en-US" sz="1800" dirty="0" smtClean="0"/>
              <a:t>, </a:t>
            </a:r>
            <a:r>
              <a:rPr lang="en-US" sz="1800" dirty="0" err="1" smtClean="0"/>
              <a:t>Topiramate</a:t>
            </a:r>
            <a:r>
              <a:rPr lang="en-US" sz="1800" dirty="0" smtClean="0"/>
              <a:t>, </a:t>
            </a:r>
            <a:r>
              <a:rPr lang="en-US" sz="1800" dirty="0" err="1" smtClean="0"/>
              <a:t>Oxcarbazepine</a:t>
            </a:r>
            <a:r>
              <a:rPr lang="en-US" sz="1800" dirty="0" smtClean="0"/>
              <a:t>, </a:t>
            </a:r>
            <a:r>
              <a:rPr lang="en-US" sz="1800" dirty="0" err="1" smtClean="0"/>
              <a:t>Levetiracetam</a:t>
            </a:r>
            <a:r>
              <a:rPr lang="en-US" sz="1800" dirty="0" smtClean="0"/>
              <a:t>, </a:t>
            </a:r>
            <a:r>
              <a:rPr lang="en-US" sz="1800" dirty="0" err="1" smtClean="0"/>
              <a:t>Pregabalin</a:t>
            </a:r>
            <a:endParaRPr lang="en-US" sz="1800" dirty="0" smtClean="0"/>
          </a:p>
          <a:p>
            <a:pPr lvl="2"/>
            <a:endParaRPr lang="en-US" sz="1800" dirty="0" smtClean="0"/>
          </a:p>
          <a:p>
            <a:pPr lvl="1"/>
            <a:r>
              <a:rPr lang="en-US" sz="1800" dirty="0" smtClean="0"/>
              <a:t>Epilepsy surgery</a:t>
            </a:r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 NOT START AEDS IN A PATIENT PRESENTING WITH A SINGLE SEIZURE, WORK UP THE LIKELIHOOD FOR RECURRENCE!</a:t>
            </a:r>
            <a:endParaRPr lang="en-US" sz="1800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086845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3000" dirty="0" smtClean="0"/>
              <a:t>Choice of AED</a:t>
            </a:r>
          </a:p>
          <a:p>
            <a:pPr lvl="1"/>
            <a:r>
              <a:rPr lang="en-US" sz="3000" dirty="0" smtClean="0"/>
              <a:t>Seizure type</a:t>
            </a:r>
          </a:p>
          <a:p>
            <a:pPr lvl="1"/>
            <a:r>
              <a:rPr lang="en-US" sz="3000" dirty="0" smtClean="0"/>
              <a:t>Cost</a:t>
            </a:r>
          </a:p>
          <a:p>
            <a:pPr lvl="1"/>
            <a:r>
              <a:rPr lang="en-US" sz="3000" dirty="0" smtClean="0"/>
              <a:t>Female </a:t>
            </a:r>
            <a:r>
              <a:rPr lang="en-US" sz="3000" dirty="0" smtClean="0">
                <a:sym typeface="Wingdings" panose="05000000000000000000" pitchFamily="2" charset="2"/>
              </a:rPr>
              <a:t> </a:t>
            </a:r>
            <a:r>
              <a:rPr lang="en-US" sz="3000" dirty="0" smtClean="0"/>
              <a:t>(</a:t>
            </a:r>
            <a:r>
              <a:rPr lang="en-US" sz="3000" dirty="0" err="1" smtClean="0"/>
              <a:t>Teratogenecity</a:t>
            </a:r>
            <a:r>
              <a:rPr lang="en-US" sz="3000" dirty="0" smtClean="0"/>
              <a:t>)</a:t>
            </a:r>
          </a:p>
          <a:p>
            <a:pPr lvl="1"/>
            <a:r>
              <a:rPr lang="en-US" sz="3000" dirty="0" smtClean="0"/>
              <a:t>IV formulations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endParaRPr lang="en-US" sz="3000" dirty="0"/>
          </a:p>
          <a:p>
            <a:r>
              <a:rPr lang="en-US" sz="3000" dirty="0" smtClean="0"/>
              <a:t>Lifestyle advice</a:t>
            </a:r>
          </a:p>
          <a:p>
            <a:pPr lvl="1"/>
            <a:r>
              <a:rPr lang="en-US" sz="3000" dirty="0" smtClean="0"/>
              <a:t>Adequate sleep</a:t>
            </a:r>
          </a:p>
          <a:p>
            <a:pPr lvl="1"/>
            <a:r>
              <a:rPr lang="en-US" sz="3000" dirty="0" smtClean="0"/>
              <a:t>Avoid alcohol</a:t>
            </a:r>
          </a:p>
          <a:p>
            <a:pPr lvl="1"/>
            <a:r>
              <a:rPr lang="en-US" sz="3000" dirty="0" smtClean="0"/>
              <a:t>Avoid dangerous activities:</a:t>
            </a:r>
          </a:p>
          <a:p>
            <a:pPr lvl="2"/>
            <a:r>
              <a:rPr lang="en-US" sz="3000" dirty="0" smtClean="0"/>
              <a:t>Swimming alone</a:t>
            </a:r>
          </a:p>
          <a:p>
            <a:pPr lvl="2"/>
            <a:r>
              <a:rPr lang="en-US" sz="3000" dirty="0" smtClean="0"/>
              <a:t>Cooking alone</a:t>
            </a:r>
          </a:p>
          <a:p>
            <a:pPr lvl="2"/>
            <a:r>
              <a:rPr lang="en-US" sz="3000" dirty="0" smtClean="0"/>
              <a:t>Driving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421481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en-US" sz="3400" dirty="0" smtClean="0"/>
              <a:t>Partial seizures:</a:t>
            </a:r>
          </a:p>
          <a:p>
            <a:pPr lvl="1"/>
            <a:r>
              <a:rPr lang="en-US" sz="3400" dirty="0" smtClean="0"/>
              <a:t>Carbamazepine</a:t>
            </a:r>
          </a:p>
          <a:p>
            <a:pPr lvl="1"/>
            <a:r>
              <a:rPr lang="en-US" sz="3400" dirty="0" smtClean="0"/>
              <a:t>Phenytoin</a:t>
            </a:r>
          </a:p>
          <a:p>
            <a:pPr lvl="1"/>
            <a:r>
              <a:rPr lang="en-US" sz="3400" dirty="0" err="1" smtClean="0"/>
              <a:t>Levetiracetam</a:t>
            </a:r>
            <a:endParaRPr lang="en-US" sz="3400" dirty="0" smtClean="0"/>
          </a:p>
          <a:p>
            <a:pPr lvl="1"/>
            <a:endParaRPr lang="en-US" sz="3400" dirty="0" smtClean="0"/>
          </a:p>
          <a:p>
            <a:r>
              <a:rPr lang="en-US" sz="3400" dirty="0" smtClean="0"/>
              <a:t>Generalized seizures (idiopathic):</a:t>
            </a:r>
          </a:p>
          <a:p>
            <a:pPr lvl="1"/>
            <a:r>
              <a:rPr lang="en-US" sz="3400" dirty="0" smtClean="0"/>
              <a:t>Sodium valproate</a:t>
            </a:r>
          </a:p>
          <a:p>
            <a:pPr lvl="1"/>
            <a:r>
              <a:rPr lang="en-US" sz="3400" dirty="0" err="1" smtClean="0"/>
              <a:t>Levetiracetam</a:t>
            </a:r>
            <a:endParaRPr lang="en-US" sz="3400" dirty="0" smtClean="0"/>
          </a:p>
          <a:p>
            <a:pPr lvl="1"/>
            <a:r>
              <a:rPr lang="en-US" sz="3400" dirty="0" err="1" smtClean="0"/>
              <a:t>Lamotrigine</a:t>
            </a:r>
            <a:endParaRPr lang="en-US" sz="3400" dirty="0" smtClean="0"/>
          </a:p>
          <a:p>
            <a:pPr lvl="1"/>
            <a:r>
              <a:rPr lang="en-US" sz="3400" dirty="0" smtClean="0"/>
              <a:t>Phenytoin (not too bad)</a:t>
            </a:r>
          </a:p>
          <a:p>
            <a:r>
              <a:rPr lang="en-US" sz="3400" dirty="0" smtClean="0"/>
              <a:t>Absence seizures:</a:t>
            </a:r>
          </a:p>
          <a:p>
            <a:pPr lvl="1"/>
            <a:r>
              <a:rPr lang="en-US" sz="3400" dirty="0" err="1" smtClean="0"/>
              <a:t>Ethosuximide</a:t>
            </a:r>
            <a:endParaRPr lang="en-US" sz="3400" dirty="0" smtClean="0"/>
          </a:p>
          <a:p>
            <a:pPr lvl="1"/>
            <a:r>
              <a:rPr lang="en-US" sz="3400" dirty="0" smtClean="0"/>
              <a:t>Sodium valproate (can also be used)</a:t>
            </a:r>
          </a:p>
          <a:p>
            <a:pPr lvl="1"/>
            <a:endParaRPr lang="en-US" sz="3400" dirty="0" smtClean="0"/>
          </a:p>
          <a:p>
            <a:r>
              <a:rPr lang="en-US" sz="3400" dirty="0" smtClean="0"/>
              <a:t>JME:</a:t>
            </a:r>
          </a:p>
          <a:p>
            <a:pPr lvl="1"/>
            <a:r>
              <a:rPr lang="en-US" sz="3400" dirty="0" err="1" smtClean="0"/>
              <a:t>Valproic</a:t>
            </a:r>
            <a:r>
              <a:rPr lang="en-US" sz="3400" dirty="0" smtClean="0"/>
              <a:t> acid</a:t>
            </a:r>
          </a:p>
          <a:p>
            <a:pPr lvl="1"/>
            <a:r>
              <a:rPr lang="en-US" sz="3400" dirty="0" smtClean="0"/>
              <a:t>Clonazepam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52451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721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Epilepsy is a common neurological condition</a:t>
            </a:r>
          </a:p>
          <a:p>
            <a:r>
              <a:rPr lang="en-US" sz="3600" dirty="0" smtClean="0"/>
              <a:t>Classification weighs heavily on observation and description of the seizure</a:t>
            </a:r>
          </a:p>
          <a:p>
            <a:r>
              <a:rPr lang="en-US" sz="3600" dirty="0" smtClean="0"/>
              <a:t>EEG is useful first investigation for primary epilepsy but it is not diagnostic</a:t>
            </a:r>
          </a:p>
          <a:p>
            <a:pPr lvl="1"/>
            <a:r>
              <a:rPr lang="en-US" sz="3600" dirty="0" smtClean="0"/>
              <a:t>Best time to take an EEG is during the seizure</a:t>
            </a:r>
          </a:p>
          <a:p>
            <a:r>
              <a:rPr lang="en-US" sz="3600" dirty="0" smtClean="0"/>
              <a:t>Drugs if needed are started low dose mono-therapy and slowly titrated upwards.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67967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DISORDERS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089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smtClean="0"/>
              <a:t>Somnolence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Narcolepsy</a:t>
            </a:r>
          </a:p>
          <a:p>
            <a:pPr>
              <a:buFont typeface="+mj-lt"/>
              <a:buAutoNum type="arabicPeriod"/>
            </a:pPr>
            <a:r>
              <a:rPr lang="en-US" b="1" dirty="0" err="1" smtClean="0"/>
              <a:t>Parasomnias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b="1" dirty="0" smtClean="0"/>
              <a:t>REM sleep behavior disorder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Restless leg syndrome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Periodic limb movement syndrome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682513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CEREBROVASCUALR DISEASE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08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smtClean="0"/>
              <a:t>Stroke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Subarachnoid Hemorrhage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Cerebral Venous Disease</a:t>
            </a:r>
          </a:p>
          <a:p>
            <a:pPr marL="928687" lvl="1" indent="-457200">
              <a:buFont typeface="+mj-lt"/>
              <a:buAutoNum type="alphaUcPeriod"/>
            </a:pPr>
            <a:r>
              <a:rPr lang="en-US" b="1" dirty="0" smtClean="0"/>
              <a:t>Subdural Hematoma</a:t>
            </a:r>
          </a:p>
          <a:p>
            <a:pPr marL="928687" lvl="1" indent="-457200">
              <a:buFont typeface="+mj-lt"/>
              <a:buAutoNum type="alphaUcPeriod"/>
            </a:pPr>
            <a:r>
              <a:rPr lang="en-US" b="1" dirty="0" smtClean="0"/>
              <a:t>Cortical Vein Thrombosis</a:t>
            </a:r>
          </a:p>
          <a:p>
            <a:pPr marL="928687" lvl="1" indent="-457200">
              <a:buFont typeface="+mj-lt"/>
              <a:buAutoNum type="alphaUcPeriod"/>
            </a:pPr>
            <a:r>
              <a:rPr lang="en-US" b="1" dirty="0" smtClean="0"/>
              <a:t>Cerebral Venous Sinus Thrombosis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23276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INFLAMMATORY DISEASES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899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sclerosis</a:t>
            </a:r>
          </a:p>
          <a:p>
            <a:r>
              <a:rPr lang="en-US" dirty="0" smtClean="0"/>
              <a:t>Acute Disseminated Encephalomyelitis</a:t>
            </a:r>
          </a:p>
          <a:p>
            <a:r>
              <a:rPr lang="en-US" dirty="0" smtClean="0"/>
              <a:t>Transverse Myelitis</a:t>
            </a:r>
          </a:p>
          <a:p>
            <a:r>
              <a:rPr lang="en-US" dirty="0" err="1" smtClean="0"/>
              <a:t>Neuromyelitis</a:t>
            </a:r>
            <a:r>
              <a:rPr lang="en-US" dirty="0" smtClean="0"/>
              <a:t> </a:t>
            </a:r>
            <a:r>
              <a:rPr lang="en-US" dirty="0" err="1" smtClean="0"/>
              <a:t>Optica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840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INFECTIONS OF THE NERVOUS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065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smtClean="0"/>
              <a:t>Meningitis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Parenchymal Viral Infections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Parenchymal Bacterial Infections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Diseases caused by Bacterial Toxins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Transmissible Spongiform </a:t>
            </a:r>
            <a:r>
              <a:rPr lang="en-US" b="1" dirty="0" err="1" smtClean="0"/>
              <a:t>Encephalopathies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62448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NEURODEGENERATIVE DISORDERS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09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ANATOMY AND PHYSIOLOGY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850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Dementia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935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INTRACRANIAL MASS LESIONS AND RAISED ICP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485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smtClean="0"/>
              <a:t>Intracranial neoplasms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Hydrocephalus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Idiopathic Intracranial Hypertension</a:t>
            </a:r>
          </a:p>
          <a:p>
            <a:pPr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61813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 OF THE SPINE AND SPINAL CORD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809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smtClean="0"/>
              <a:t>Cervical </a:t>
            </a:r>
            <a:r>
              <a:rPr lang="en-US" b="1" dirty="0" err="1" smtClean="0"/>
              <a:t>spondylosis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b="1" dirty="0" smtClean="0"/>
              <a:t>Lumbar </a:t>
            </a:r>
            <a:r>
              <a:rPr lang="en-US" b="1" dirty="0" err="1" smtClean="0"/>
              <a:t>spondylosis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b="1" dirty="0" smtClean="0"/>
              <a:t>Spinal cord compression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Intrinsic diseases of the spinal cord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00661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DISEASES OF PERIPHERAL NERVES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7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22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DISEASES OF THE NMJ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4893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Myasthenia Gravis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096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DISEASES OF MUSCLE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58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 IN THE NERVOUS SYTEM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47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4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 EVALUATION IN CNS DISEASE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374531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28" id="{5E7B1BBA-3204-4013-971B-198E48DADD2D}" vid="{3DB4D04A-818F-4CC5-AB05-D6413A056E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Theme28</Template>
  <TotalTime>32</TotalTime>
  <Words>1581</Words>
  <Application>Microsoft Office PowerPoint</Application>
  <PresentationFormat>Widescreen</PresentationFormat>
  <Paragraphs>484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Aharoni</vt:lpstr>
      <vt:lpstr>Arial</vt:lpstr>
      <vt:lpstr>Times New Roman</vt:lpstr>
      <vt:lpstr>Verdana</vt:lpstr>
      <vt:lpstr>Wingdings</vt:lpstr>
      <vt:lpstr>Theme28</vt:lpstr>
      <vt:lpstr>NEUROLOGY</vt:lpstr>
      <vt:lpstr>OUTLINE</vt:lpstr>
      <vt:lpstr>CLINICAL EXAMINATION OF THE NERVOUS SYSTEM</vt:lpstr>
      <vt:lpstr>PowerPoint Presentation</vt:lpstr>
      <vt:lpstr>FUNCTIONAL ANATOMY AND PHYSIOLOGY</vt:lpstr>
      <vt:lpstr>PowerPoint Presentation</vt:lpstr>
      <vt:lpstr>INVESTIGATION IN THE NERVOUS SYTEM</vt:lpstr>
      <vt:lpstr>PowerPoint Presentation</vt:lpstr>
      <vt:lpstr>LAB EVALUATION IN CNS DISEASE</vt:lpstr>
      <vt:lpstr>INTRODUCTION</vt:lpstr>
      <vt:lpstr>INVESTIGATIONS</vt:lpstr>
      <vt:lpstr>BLOOD TESTS</vt:lpstr>
      <vt:lpstr>CONT.</vt:lpstr>
      <vt:lpstr>CSF ANALYSIS</vt:lpstr>
      <vt:lpstr>LP FINDINGS IN MENINGITIS</vt:lpstr>
      <vt:lpstr>LP FINDINGS IN OTHER DISORDERS</vt:lpstr>
      <vt:lpstr>URINE TESTS</vt:lpstr>
      <vt:lpstr>SUMMARY</vt:lpstr>
      <vt:lpstr>PRESENTING PROBLEMS</vt:lpstr>
      <vt:lpstr>HEADACHE SYNDROMES</vt:lpstr>
      <vt:lpstr>VESTIBULAR DISORDERS</vt:lpstr>
      <vt:lpstr>EPILEPSY</vt:lpstr>
      <vt:lpstr>OUTLINE</vt:lpstr>
      <vt:lpstr>DEFINITIONS</vt:lpstr>
      <vt:lpstr>PATHOGENESIS</vt:lpstr>
      <vt:lpstr>CLASSIFICATION OF SEIZURES/PRESENTATION</vt:lpstr>
      <vt:lpstr>CONT.</vt:lpstr>
      <vt:lpstr>COMMON EPILEPSY SYNDROMES</vt:lpstr>
      <vt:lpstr>CONT.</vt:lpstr>
      <vt:lpstr>COMMON CAUSES OF SEIZURES BY AGE</vt:lpstr>
      <vt:lpstr>AETIOLOGY CONT.</vt:lpstr>
      <vt:lpstr>COMPLICATIONS: STATUS EPILEPTICUS</vt:lpstr>
      <vt:lpstr>WORK UP</vt:lpstr>
      <vt:lpstr>CONT.</vt:lpstr>
      <vt:lpstr>CONT.</vt:lpstr>
      <vt:lpstr>TESTS</vt:lpstr>
      <vt:lpstr>MANAGEMENT</vt:lpstr>
      <vt:lpstr>CONT.</vt:lpstr>
      <vt:lpstr>MEDICATION</vt:lpstr>
      <vt:lpstr>SUMMARY</vt:lpstr>
      <vt:lpstr>SLEEP DISORDERS</vt:lpstr>
      <vt:lpstr>OUTLINE</vt:lpstr>
      <vt:lpstr>CEREBROVASCUALR DISEASE</vt:lpstr>
      <vt:lpstr>OUTLINE</vt:lpstr>
      <vt:lpstr>INFLAMMATORY DISEASES</vt:lpstr>
      <vt:lpstr>OUTLINE</vt:lpstr>
      <vt:lpstr>INFECTIONS OF THE NERVOUS SYSTEM</vt:lpstr>
      <vt:lpstr>OUTLINE</vt:lpstr>
      <vt:lpstr>NEURODEGENERATIVE DISORDERS</vt:lpstr>
      <vt:lpstr>OUTLINE</vt:lpstr>
      <vt:lpstr>INTRACRANIAL MASS LESIONS AND RAISED ICP</vt:lpstr>
      <vt:lpstr>OUTLINE</vt:lpstr>
      <vt:lpstr>DISORDER OF THE SPINE AND SPINAL CORD</vt:lpstr>
      <vt:lpstr>OUTLINE</vt:lpstr>
      <vt:lpstr>DISEASES OF PERIPHERAL NERVES</vt:lpstr>
      <vt:lpstr>OUTLINE</vt:lpstr>
      <vt:lpstr>DISEASES OF THE NMJ</vt:lpstr>
      <vt:lpstr>OUTLINE</vt:lpstr>
      <vt:lpstr>DISEASES OF MUSCLE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NEUROLOGY</dc:title>
  <dc:creator>Effie Nailah</dc:creator>
  <cp:lastModifiedBy>Effie Nailah</cp:lastModifiedBy>
  <cp:revision>4</cp:revision>
  <dcterms:created xsi:type="dcterms:W3CDTF">2016-11-16T19:48:33Z</dcterms:created>
  <dcterms:modified xsi:type="dcterms:W3CDTF">2016-11-19T10:59:00Z</dcterms:modified>
</cp:coreProperties>
</file>