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7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9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4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815410"/>
          </a:xfrm>
        </p:spPr>
        <p:txBody>
          <a:bodyPr/>
          <a:lstStyle>
            <a:lvl1pPr algn="ctr">
              <a:defRPr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1159099"/>
            <a:ext cx="11709400" cy="551602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>
                <a:solidFill>
                  <a:srgbClr val="FF0000"/>
                </a:solidFill>
              </a:defRPr>
            </a:lvl2pPr>
            <a:lvl3pPr>
              <a:defRPr sz="20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3">
                    <a:lumMod val="50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7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04794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5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412623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3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8DB928E-0357-41AC-AA49-4B3800BE120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89046FE-8EBE-4DE5-AA1C-46CA0306094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43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SPINAL CORD DISORDERS AND PERIPHERAL NUROPATHY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BY: DR. </a:t>
            </a:r>
            <a:r>
              <a:rPr lang="en-US" b="1" dirty="0"/>
              <a:t>J</a:t>
            </a:r>
            <a:r>
              <a:rPr lang="en-US" b="1" dirty="0" smtClean="0"/>
              <a:t>. KWASA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DATE: 4</a:t>
            </a:r>
            <a:r>
              <a:rPr lang="en-US" b="1" baseline="30000" dirty="0" smtClean="0"/>
              <a:t>th</a:t>
            </a:r>
            <a:r>
              <a:rPr lang="en-US" b="1" dirty="0" smtClean="0"/>
              <a:t>/11/2016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766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5"/>
            <a:ext cx="10972800" cy="90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SOME TREATABLE CAUSES OF SPINAL CORD DISORDERS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Compressive</a:t>
            </a:r>
          </a:p>
          <a:p>
            <a:pPr lvl="1"/>
            <a:r>
              <a:rPr lang="en-US" dirty="0" smtClean="0"/>
              <a:t>Epidural, intra-</a:t>
            </a:r>
            <a:r>
              <a:rPr lang="en-US" dirty="0" err="1" smtClean="0"/>
              <a:t>dural</a:t>
            </a:r>
            <a:r>
              <a:rPr lang="en-US" dirty="0" smtClean="0"/>
              <a:t> or intramedullary neoplasm</a:t>
            </a:r>
          </a:p>
          <a:p>
            <a:pPr lvl="1"/>
            <a:r>
              <a:rPr lang="en-US" dirty="0" smtClean="0"/>
              <a:t>Epidural abscess, hemorrhage</a:t>
            </a:r>
          </a:p>
          <a:p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AVM</a:t>
            </a:r>
          </a:p>
          <a:p>
            <a:r>
              <a:rPr lang="en-US" dirty="0" smtClean="0"/>
              <a:t>Inflammatory</a:t>
            </a:r>
          </a:p>
          <a:p>
            <a:pPr lvl="1"/>
            <a:r>
              <a:rPr lang="en-US" dirty="0" smtClean="0"/>
              <a:t>Transverse myelitis, MS</a:t>
            </a:r>
          </a:p>
          <a:p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HSV2, parasitic/bacterial</a:t>
            </a:r>
          </a:p>
          <a:p>
            <a:r>
              <a:rPr lang="en-US" dirty="0" smtClean="0"/>
              <a:t>Developmental</a:t>
            </a:r>
          </a:p>
          <a:p>
            <a:pPr lvl="1"/>
            <a:r>
              <a:rPr lang="en-US" dirty="0" err="1" smtClean="0"/>
              <a:t>Syringomyelia</a:t>
            </a:r>
            <a:endParaRPr lang="en-US" dirty="0" smtClean="0"/>
          </a:p>
          <a:p>
            <a:r>
              <a:rPr lang="en-US" dirty="0" smtClean="0"/>
              <a:t>Metabolic</a:t>
            </a:r>
          </a:p>
          <a:p>
            <a:pPr lvl="1"/>
            <a:r>
              <a:rPr lang="en-US" dirty="0" smtClean="0"/>
              <a:t>Sub-acute combine degeneration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4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and sub-acute symptoms point to extra-medullary compression (tumor, infection, </a:t>
            </a:r>
            <a:r>
              <a:rPr lang="en-US" dirty="0" err="1" smtClean="0"/>
              <a:t>spondylosis</a:t>
            </a:r>
            <a:r>
              <a:rPr lang="en-US" dirty="0" smtClean="0"/>
              <a:t> or trauma) </a:t>
            </a:r>
            <a:r>
              <a:rPr lang="en-US" dirty="0" smtClean="0">
                <a:sym typeface="Wingdings" panose="05000000000000000000" pitchFamily="2" charset="2"/>
              </a:rPr>
              <a:t> Treatable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Warning signs  pain, bladder disturbances or sensory symptoms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warning signs  infection, hemorrhage, sub-laxation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41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observation: mood, abnormal posture, abnormal gait</a:t>
            </a:r>
          </a:p>
          <a:p>
            <a:r>
              <a:rPr lang="en-US" sz="3200" dirty="0" smtClean="0"/>
              <a:t>Conscious level/higher functions</a:t>
            </a:r>
          </a:p>
          <a:p>
            <a:r>
              <a:rPr lang="en-US" sz="3200" dirty="0" smtClean="0"/>
              <a:t>Cranial nerves: ocular involvement in demyelination</a:t>
            </a:r>
          </a:p>
          <a:p>
            <a:r>
              <a:rPr lang="en-US" sz="3200" dirty="0" smtClean="0"/>
              <a:t>Head/neck and spine: </a:t>
            </a:r>
            <a:r>
              <a:rPr lang="en-US" sz="3200" dirty="0" err="1" smtClean="0"/>
              <a:t>Gibbus</a:t>
            </a:r>
            <a:r>
              <a:rPr lang="en-US" sz="3200" dirty="0" smtClean="0"/>
              <a:t>, tenderness</a:t>
            </a:r>
          </a:p>
          <a:p>
            <a:r>
              <a:rPr lang="en-US" sz="3200" dirty="0" smtClean="0"/>
              <a:t>Motor: bulk, tone, power, reflexes, including plantar reflex</a:t>
            </a:r>
          </a:p>
          <a:p>
            <a:r>
              <a:rPr lang="en-US" sz="3200" dirty="0" smtClean="0"/>
              <a:t>Sensory: look for a level</a:t>
            </a:r>
          </a:p>
          <a:p>
            <a:r>
              <a:rPr lang="en-US" sz="3200" dirty="0" smtClean="0"/>
              <a:t>Coordination: upper cervical and cerebellar involvement in </a:t>
            </a:r>
            <a:r>
              <a:rPr lang="en-US" sz="3200" dirty="0" err="1" smtClean="0"/>
              <a:t>syringomyelia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7607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0304"/>
            <a:ext cx="10972800" cy="11848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EXAMINATION</a:t>
            </a:r>
            <a:br>
              <a:rPr lang="en-US" dirty="0" smtClean="0"/>
            </a:br>
            <a:r>
              <a:rPr lang="en-US" dirty="0" smtClean="0"/>
              <a:t>TESTS OF SENSATION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664711"/>
              </p:ext>
            </p:extLst>
          </p:nvPr>
        </p:nvGraphicFramePr>
        <p:xfrm>
          <a:off x="1068946" y="1600200"/>
          <a:ext cx="10225826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913"/>
                <a:gridCol w="51129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fibers/ </a:t>
                      </a:r>
                      <a:r>
                        <a:rPr lang="en-US" dirty="0" err="1" smtClean="0"/>
                        <a:t>spino</a:t>
                      </a:r>
                      <a:r>
                        <a:rPr lang="en-US" dirty="0" smtClean="0"/>
                        <a:t>-thalamic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Light 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Moderately </a:t>
                      </a:r>
                      <a:r>
                        <a:rPr lang="en-US" dirty="0" err="1" smtClean="0"/>
                        <a:t>myelinated</a:t>
                      </a:r>
                      <a:r>
                        <a:rPr lang="en-US" dirty="0" smtClean="0"/>
                        <a:t>/combined pathways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Vibration/proprioception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fibers/dorsal</a:t>
                      </a:r>
                      <a:r>
                        <a:rPr lang="en-US" baseline="0" dirty="0" smtClean="0"/>
                        <a:t> column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Stereogenesis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Graphaesthesia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Two point discrimination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Parietal cortex (only valid if peripheral sensation is intact)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168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DISTINGUISHING UPPER AND LOWER MOTOR NEURON SIGNS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UMN</a:t>
            </a:r>
          </a:p>
          <a:p>
            <a:pPr lvl="1"/>
            <a:r>
              <a:rPr lang="en-US" dirty="0" smtClean="0"/>
              <a:t>Normal bulk</a:t>
            </a:r>
          </a:p>
          <a:p>
            <a:pPr lvl="1"/>
            <a:r>
              <a:rPr lang="en-US" dirty="0" smtClean="0"/>
              <a:t>Spastic tone</a:t>
            </a:r>
          </a:p>
          <a:p>
            <a:pPr lvl="2"/>
            <a:r>
              <a:rPr lang="en-US" dirty="0" smtClean="0"/>
              <a:t>Sustained myoclonus</a:t>
            </a:r>
          </a:p>
          <a:p>
            <a:pPr lvl="1"/>
            <a:r>
              <a:rPr lang="en-US" dirty="0"/>
              <a:t>Pyramidal pattern of </a:t>
            </a:r>
            <a:r>
              <a:rPr lang="en-US" dirty="0" smtClean="0"/>
              <a:t>weakness</a:t>
            </a:r>
            <a:endParaRPr lang="en-US" dirty="0"/>
          </a:p>
          <a:p>
            <a:pPr lvl="1"/>
            <a:r>
              <a:rPr lang="en-US" dirty="0" smtClean="0"/>
              <a:t>Hyper-</a:t>
            </a:r>
            <a:r>
              <a:rPr lang="en-US" dirty="0" err="1" smtClean="0"/>
              <a:t>reflexia</a:t>
            </a:r>
            <a:endParaRPr lang="en-US" dirty="0" smtClean="0"/>
          </a:p>
          <a:p>
            <a:pPr lvl="1"/>
            <a:r>
              <a:rPr lang="en-US" dirty="0" smtClean="0"/>
              <a:t>Absent abdominal reflexes</a:t>
            </a:r>
          </a:p>
          <a:p>
            <a:pPr lvl="1"/>
            <a:r>
              <a:rPr lang="en-US" dirty="0" smtClean="0"/>
              <a:t>Extensor plantar response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LMN</a:t>
            </a:r>
          </a:p>
          <a:p>
            <a:pPr lvl="1"/>
            <a:r>
              <a:rPr lang="en-US" dirty="0" smtClean="0"/>
              <a:t>Prominent wasting</a:t>
            </a:r>
          </a:p>
          <a:p>
            <a:pPr lvl="1"/>
            <a:r>
              <a:rPr lang="en-US" dirty="0" smtClean="0"/>
              <a:t>Reduced tone</a:t>
            </a:r>
          </a:p>
          <a:p>
            <a:pPr lvl="1"/>
            <a:r>
              <a:rPr lang="en-US" dirty="0" err="1" smtClean="0"/>
              <a:t>Fasciculations</a:t>
            </a:r>
            <a:endParaRPr lang="en-US" dirty="0"/>
          </a:p>
          <a:p>
            <a:pPr lvl="1"/>
            <a:r>
              <a:rPr lang="en-US" dirty="0" smtClean="0"/>
              <a:t>Weakness</a:t>
            </a:r>
          </a:p>
          <a:p>
            <a:pPr lvl="1"/>
            <a:r>
              <a:rPr lang="en-US" dirty="0" smtClean="0"/>
              <a:t>Reflexes may be absent or reduced (Hypo- or </a:t>
            </a:r>
            <a:r>
              <a:rPr lang="en-US" dirty="0" err="1" smtClean="0"/>
              <a:t>areflexia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230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LOCALIZING 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Cervical</a:t>
            </a:r>
          </a:p>
          <a:p>
            <a:pPr lvl="1"/>
            <a:r>
              <a:rPr lang="en-US" dirty="0" smtClean="0"/>
              <a:t>Quadriplegia</a:t>
            </a:r>
          </a:p>
          <a:p>
            <a:pPr lvl="1"/>
            <a:r>
              <a:rPr lang="en-US" dirty="0" smtClean="0"/>
              <a:t>Respiratory weakness (C3 – 5</a:t>
            </a:r>
          </a:p>
          <a:p>
            <a:pPr lvl="1"/>
            <a:r>
              <a:rPr lang="en-US" dirty="0" smtClean="0"/>
              <a:t>Vasomotor and respiratory collapse</a:t>
            </a:r>
          </a:p>
          <a:p>
            <a:pPr lvl="1"/>
            <a:r>
              <a:rPr lang="en-US" dirty="0" smtClean="0"/>
              <a:t>Horner’s syndrome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Thoracic</a:t>
            </a:r>
          </a:p>
          <a:p>
            <a:pPr lvl="1"/>
            <a:r>
              <a:rPr lang="en-US" dirty="0" smtClean="0"/>
              <a:t>Sensory level on the trunk</a:t>
            </a:r>
          </a:p>
          <a:p>
            <a:pPr lvl="1"/>
            <a:r>
              <a:rPr lang="en-US" dirty="0" smtClean="0"/>
              <a:t>Disturbance of bladder, bowel or sexual </a:t>
            </a:r>
            <a:r>
              <a:rPr lang="en-US" dirty="0" err="1" smtClean="0"/>
              <a:t>dyfunction</a:t>
            </a:r>
            <a:endParaRPr lang="en-US" dirty="0" smtClean="0"/>
          </a:p>
          <a:p>
            <a:pPr lvl="1"/>
            <a:r>
              <a:rPr lang="en-US" dirty="0" smtClean="0"/>
              <a:t>Abdominal reflexes lost</a:t>
            </a:r>
          </a:p>
          <a:p>
            <a:pPr lvl="1"/>
            <a:r>
              <a:rPr lang="en-US" dirty="0" smtClean="0"/>
              <a:t>Mid-back pain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Lumbar</a:t>
            </a:r>
          </a:p>
          <a:p>
            <a:pPr lvl="1"/>
            <a:r>
              <a:rPr lang="en-US" dirty="0"/>
              <a:t>Less easy to localize</a:t>
            </a:r>
          </a:p>
          <a:p>
            <a:pPr lvl="1"/>
            <a:r>
              <a:rPr lang="en-US" dirty="0"/>
              <a:t>L2 – 4 weak hip flexion/adduction</a:t>
            </a:r>
          </a:p>
          <a:p>
            <a:pPr lvl="1"/>
            <a:r>
              <a:rPr lang="en-US" dirty="0"/>
              <a:t>L5 – S1 weak foot and ankle movements</a:t>
            </a:r>
          </a:p>
          <a:p>
            <a:pPr lvl="1"/>
            <a:r>
              <a:rPr lang="en-US" dirty="0" err="1"/>
              <a:t>Cremasteric</a:t>
            </a:r>
            <a:r>
              <a:rPr lang="en-US" dirty="0"/>
              <a:t> reflex L1 – 2</a:t>
            </a:r>
          </a:p>
          <a:p>
            <a:endParaRPr lang="en-US" dirty="0"/>
          </a:p>
          <a:p>
            <a:r>
              <a:rPr lang="en-US" dirty="0"/>
              <a:t>Sacral cord/</a:t>
            </a:r>
            <a:r>
              <a:rPr lang="en-US" dirty="0" err="1"/>
              <a:t>conus</a:t>
            </a:r>
            <a:r>
              <a:rPr lang="en-US" dirty="0"/>
              <a:t> </a:t>
            </a:r>
            <a:r>
              <a:rPr lang="en-US" dirty="0" err="1"/>
              <a:t>medullaris</a:t>
            </a:r>
            <a:endParaRPr lang="en-US" dirty="0"/>
          </a:p>
          <a:p>
            <a:pPr lvl="1"/>
            <a:r>
              <a:rPr lang="en-US" dirty="0"/>
              <a:t>Sparing of motor and reflex movements in legs</a:t>
            </a:r>
          </a:p>
          <a:p>
            <a:pPr lvl="1"/>
            <a:r>
              <a:rPr lang="en-US" dirty="0"/>
              <a:t>Saddle anesthesia S3 – S5</a:t>
            </a:r>
          </a:p>
          <a:p>
            <a:pPr lvl="1"/>
            <a:r>
              <a:rPr lang="en-US" dirty="0"/>
              <a:t>Prominent bladder, bowel and sexual dysfunction</a:t>
            </a:r>
          </a:p>
          <a:p>
            <a:pPr lvl="1"/>
            <a:r>
              <a:rPr lang="en-US" dirty="0"/>
              <a:t>Absent </a:t>
            </a:r>
            <a:r>
              <a:rPr lang="en-US" dirty="0" err="1"/>
              <a:t>bulbo</a:t>
            </a:r>
            <a:r>
              <a:rPr lang="en-US" dirty="0"/>
              <a:t> - </a:t>
            </a:r>
            <a:r>
              <a:rPr lang="en-US" dirty="0" err="1"/>
              <a:t>cavernosus</a:t>
            </a:r>
            <a:r>
              <a:rPr lang="en-US" dirty="0"/>
              <a:t> (S2 – S4) and anal reflexes (S4 – S5)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3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 recognition and intervention improves outcome</a:t>
            </a:r>
          </a:p>
          <a:p>
            <a:endParaRPr lang="en-US" dirty="0" smtClean="0"/>
          </a:p>
          <a:p>
            <a:r>
              <a:rPr lang="en-US" dirty="0" smtClean="0"/>
              <a:t>Depends on the cause:</a:t>
            </a:r>
          </a:p>
          <a:p>
            <a:pPr lvl="1"/>
            <a:r>
              <a:rPr lang="en-US" dirty="0" smtClean="0"/>
              <a:t>Reduce edema with steroids</a:t>
            </a:r>
          </a:p>
          <a:p>
            <a:pPr lvl="1"/>
            <a:r>
              <a:rPr lang="en-US" dirty="0" smtClean="0"/>
              <a:t>Treat infection</a:t>
            </a:r>
          </a:p>
          <a:p>
            <a:pPr lvl="1"/>
            <a:r>
              <a:rPr lang="en-US" dirty="0" smtClean="0"/>
              <a:t>Surgical decompression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Medical rehabilitation: EARLY</a:t>
            </a:r>
          </a:p>
          <a:p>
            <a:pPr lvl="1"/>
            <a:r>
              <a:rPr lang="en-US" dirty="0" smtClean="0"/>
              <a:t>Respiratory compromise</a:t>
            </a:r>
          </a:p>
          <a:p>
            <a:pPr lvl="1"/>
            <a:r>
              <a:rPr lang="en-US" dirty="0" smtClean="0"/>
              <a:t>Bladder dysfunction</a:t>
            </a:r>
          </a:p>
          <a:p>
            <a:pPr lvl="1"/>
            <a:r>
              <a:rPr lang="en-US" dirty="0" smtClean="0"/>
              <a:t>VTE</a:t>
            </a:r>
          </a:p>
          <a:p>
            <a:pPr lvl="1"/>
            <a:r>
              <a:rPr lang="en-US" dirty="0" smtClean="0"/>
              <a:t>Bed sores</a:t>
            </a:r>
          </a:p>
          <a:p>
            <a:pPr lvl="1"/>
            <a:r>
              <a:rPr lang="en-US" dirty="0" smtClean="0"/>
              <a:t>Spasticity</a:t>
            </a:r>
          </a:p>
          <a:p>
            <a:pPr lvl="1"/>
            <a:r>
              <a:rPr lang="en-US" dirty="0" smtClean="0"/>
              <a:t>Hyper-</a:t>
            </a:r>
            <a:r>
              <a:rPr lang="en-US" dirty="0" err="1" smtClean="0"/>
              <a:t>reflexia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69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THE CNS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T. KWASA</a:t>
            </a:r>
          </a:p>
          <a:p>
            <a:r>
              <a:rPr lang="en-US" dirty="0" smtClean="0"/>
              <a:t>DATE: 4</a:t>
            </a:r>
            <a:r>
              <a:rPr lang="en-US" baseline="30000" dirty="0" smtClean="0"/>
              <a:t>th</a:t>
            </a:r>
            <a:r>
              <a:rPr lang="en-US" dirty="0" smtClean="0"/>
              <a:t>/11/2016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6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CJD</a:t>
            </a:r>
          </a:p>
          <a:p>
            <a:pPr lvl="1"/>
            <a:r>
              <a:rPr lang="en-US" dirty="0" smtClean="0"/>
              <a:t>Spongiform encephalopathy affecting humans</a:t>
            </a:r>
          </a:p>
          <a:p>
            <a:r>
              <a:rPr lang="en-US" dirty="0" smtClean="0"/>
              <a:t>Mad cow disease</a:t>
            </a:r>
          </a:p>
          <a:p>
            <a:r>
              <a:rPr lang="en-US" dirty="0" err="1" smtClean="0"/>
              <a:t>Scrapie</a:t>
            </a:r>
            <a:endParaRPr lang="en-US" dirty="0" smtClean="0"/>
          </a:p>
          <a:p>
            <a:pPr lvl="1"/>
            <a:r>
              <a:rPr lang="en-US" dirty="0" smtClean="0"/>
              <a:t>Spongiform encephalopathy affecting sheep</a:t>
            </a:r>
          </a:p>
          <a:p>
            <a:r>
              <a:rPr lang="en-US" dirty="0" err="1" smtClean="0"/>
              <a:t>Kuru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Found in Papua New Guinea</a:t>
            </a:r>
          </a:p>
          <a:p>
            <a:pPr lvl="1"/>
            <a:r>
              <a:rPr lang="en-US" dirty="0" smtClean="0"/>
              <a:t>Spongiform encephalopathy</a:t>
            </a:r>
          </a:p>
          <a:p>
            <a:pPr lvl="1"/>
            <a:r>
              <a:rPr lang="en-US" dirty="0" smtClean="0"/>
              <a:t>Acquired by eating human flesh</a:t>
            </a:r>
          </a:p>
        </p:txBody>
      </p:sp>
    </p:spTree>
    <p:extLst>
      <p:ext uri="{BB962C8B-B14F-4D97-AF65-F5344CB8AC3E}">
        <p14:creationId xmlns:p14="http://schemas.microsoft.com/office/powerpoint/2010/main" val="1980779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</a:p>
          <a:p>
            <a:pPr lvl="1"/>
            <a:r>
              <a:rPr lang="en-US" dirty="0" smtClean="0"/>
              <a:t>HSV – 1 &amp; 2</a:t>
            </a:r>
          </a:p>
          <a:p>
            <a:pPr lvl="1"/>
            <a:r>
              <a:rPr lang="en-US" dirty="0" smtClean="0"/>
              <a:t>Rabies virus</a:t>
            </a:r>
          </a:p>
          <a:p>
            <a:pPr lvl="1"/>
            <a:r>
              <a:rPr lang="en-US" dirty="0" smtClean="0"/>
              <a:t>Hemorrhagic </a:t>
            </a:r>
            <a:r>
              <a:rPr lang="en-US" dirty="0" err="1" smtClean="0"/>
              <a:t>encephalopathies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YFV, </a:t>
            </a:r>
            <a:r>
              <a:rPr lang="en-US" dirty="0" err="1" smtClean="0">
                <a:sym typeface="Wingdings" panose="05000000000000000000" pitchFamily="2" charset="2"/>
              </a:rPr>
              <a:t>ebola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Poliomyelitis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Measles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Influenza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Varicella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Rubella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Mumps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Zika</a:t>
            </a:r>
            <a:r>
              <a:rPr lang="en-US" dirty="0" smtClean="0">
                <a:sym typeface="Wingdings" panose="05000000000000000000" pitchFamily="2" charset="2"/>
              </a:rPr>
              <a:t> virus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4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NEUROPATHY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Peripheral nerves</a:t>
            </a:r>
          </a:p>
          <a:p>
            <a:pPr lvl="1"/>
            <a:r>
              <a:rPr lang="en-US" dirty="0" smtClean="0"/>
              <a:t>Nerves arising from the </a:t>
            </a:r>
            <a:r>
              <a:rPr lang="en-US" dirty="0" err="1" smtClean="0"/>
              <a:t>pial</a:t>
            </a:r>
            <a:r>
              <a:rPr lang="en-US" dirty="0" smtClean="0"/>
              <a:t> membrane outside the brain and the spinal cord.</a:t>
            </a:r>
          </a:p>
          <a:p>
            <a:pPr lvl="1"/>
            <a:r>
              <a:rPr lang="en-US" dirty="0" smtClean="0"/>
              <a:t>Examples: </a:t>
            </a:r>
          </a:p>
          <a:p>
            <a:pPr lvl="2"/>
            <a:r>
              <a:rPr lang="en-US" dirty="0" smtClean="0"/>
              <a:t>Bell’s palsy (Idiopathic lower motor facial nerve palsy)</a:t>
            </a:r>
          </a:p>
          <a:p>
            <a:pPr lvl="3"/>
            <a:r>
              <a:rPr lang="en-US" dirty="0" smtClean="0"/>
              <a:t>Sparing </a:t>
            </a:r>
            <a:r>
              <a:rPr lang="en-US" dirty="0" err="1" smtClean="0"/>
              <a:t>frontalis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UMN lesion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Involving the </a:t>
            </a:r>
            <a:r>
              <a:rPr lang="en-US" dirty="0" err="1" smtClean="0">
                <a:sym typeface="Wingdings" panose="05000000000000000000" pitchFamily="2" charset="2"/>
              </a:rPr>
              <a:t>frontalis</a:t>
            </a:r>
            <a:r>
              <a:rPr lang="en-US" dirty="0" smtClean="0">
                <a:sym typeface="Wingdings" panose="05000000000000000000" pitchFamily="2" charset="2"/>
              </a:rPr>
              <a:t>  LMN lesion</a:t>
            </a:r>
            <a:endParaRPr lang="en-US" dirty="0" smtClean="0"/>
          </a:p>
          <a:p>
            <a:pPr lvl="2"/>
            <a:r>
              <a:rPr lang="en-US" dirty="0" smtClean="0"/>
              <a:t>Carpal tunnel syndrome (median nerve entrapment) </a:t>
            </a:r>
            <a:r>
              <a:rPr lang="en-US" dirty="0" smtClean="0">
                <a:sym typeface="Wingdings" panose="05000000000000000000" pitchFamily="2" charset="2"/>
              </a:rPr>
              <a:t> mono-neuropathy)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Exclude the optic and olfactory cranial nerves which are considered extensions of the brain.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Damage can occur at the nerve root or in the course of the nerve.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Nerve root or the nerve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Myelin (demyelinating neuropathy) or the axon (axonal neuropathy)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Most distal and longest nerves affected first and in a symmetrical manner therefore in a diabetic, for instance, the first complaint is a burning sensation in the feet.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91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Mycobacterium tuberculosis</a:t>
            </a:r>
          </a:p>
          <a:p>
            <a:pPr lvl="1"/>
            <a:r>
              <a:rPr lang="en-US" dirty="0" err="1" smtClean="0"/>
              <a:t>Tuberculous</a:t>
            </a:r>
            <a:r>
              <a:rPr lang="en-US" dirty="0" smtClean="0"/>
              <a:t> meningitis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41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PROTOZOA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Plasmodium falciparum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87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NEMATODES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Taenia</a:t>
            </a:r>
            <a:r>
              <a:rPr lang="en-US" i="1" dirty="0" smtClean="0"/>
              <a:t> </a:t>
            </a:r>
            <a:r>
              <a:rPr lang="en-US" i="1" dirty="0" err="1" smtClean="0"/>
              <a:t>solium</a:t>
            </a:r>
            <a:endParaRPr lang="en-US" i="1" dirty="0" smtClean="0"/>
          </a:p>
          <a:p>
            <a:pPr lvl="1"/>
            <a:r>
              <a:rPr lang="en-US" dirty="0" err="1" smtClean="0"/>
              <a:t>Neurocysticercosis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76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Abscess in the retropharyngeal space </a:t>
            </a:r>
            <a:r>
              <a:rPr lang="en-US" dirty="0" smtClean="0">
                <a:sym typeface="Wingdings" panose="05000000000000000000" pitchFamily="2" charset="2"/>
              </a:rPr>
              <a:t> contiguous spread of infection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Transmission through nerve tissue e.g. Rabies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Hematogenous</a:t>
            </a:r>
            <a:r>
              <a:rPr lang="en-US" dirty="0" smtClean="0">
                <a:sym typeface="Wingdings" panose="05000000000000000000" pitchFamily="2" charset="2"/>
              </a:rPr>
              <a:t> transmission e.g. pneumococcal meningitis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Infectious agents invading the CNS from the environment  </a:t>
            </a:r>
            <a:endParaRPr lang="en-US" i="1" dirty="0">
              <a:sym typeface="Wingdings" panose="05000000000000000000" pitchFamily="2" charset="2"/>
            </a:endParaRPr>
          </a:p>
          <a:p>
            <a:pPr lvl="1"/>
            <a:r>
              <a:rPr lang="en-US" i="1" dirty="0" err="1" smtClean="0">
                <a:sym typeface="Wingdings" panose="05000000000000000000" pitchFamily="2" charset="2"/>
              </a:rPr>
              <a:t>Naegleria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fowleri</a:t>
            </a:r>
            <a:r>
              <a:rPr lang="en-US" dirty="0" smtClean="0">
                <a:sym typeface="Wingdings" panose="05000000000000000000" pitchFamily="2" charset="2"/>
              </a:rPr>
              <a:t> goes through the cribriform plate into the brain while swimming  amebic encephalitis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32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Tends to produce </a:t>
            </a:r>
            <a:r>
              <a:rPr lang="en-US" dirty="0" err="1" smtClean="0"/>
              <a:t>meningoencephalitis</a:t>
            </a:r>
            <a:r>
              <a:rPr lang="en-US" dirty="0" smtClean="0"/>
              <a:t> or </a:t>
            </a:r>
            <a:r>
              <a:rPr lang="en-US" dirty="0" err="1" smtClean="0"/>
              <a:t>menigomyelitis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Bacterial – </a:t>
            </a:r>
            <a:r>
              <a:rPr lang="en-US" dirty="0" err="1" smtClean="0"/>
              <a:t>MENINGOencephalitis</a:t>
            </a:r>
            <a:endParaRPr lang="en-US" dirty="0" smtClean="0"/>
          </a:p>
          <a:p>
            <a:pPr lvl="1"/>
            <a:r>
              <a:rPr lang="en-US" dirty="0" smtClean="0"/>
              <a:t>In HSV 1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meningoENCEPHALITIS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HSV 2  </a:t>
            </a:r>
            <a:r>
              <a:rPr lang="en-US" dirty="0" err="1" smtClean="0">
                <a:sym typeface="Wingdings" panose="05000000000000000000" pitchFamily="2" charset="2"/>
              </a:rPr>
              <a:t>MENINGOencephalitis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Viral/</a:t>
            </a:r>
            <a:r>
              <a:rPr lang="en-US" dirty="0" err="1" smtClean="0"/>
              <a:t>toxo-meningoENCEPHALITIS</a:t>
            </a:r>
            <a:r>
              <a:rPr lang="en-US" dirty="0" smtClean="0"/>
              <a:t>/</a:t>
            </a:r>
            <a:r>
              <a:rPr lang="en-US" dirty="0" err="1" smtClean="0"/>
              <a:t>meningoMYELITIS</a:t>
            </a:r>
            <a:r>
              <a:rPr lang="en-US" dirty="0" smtClean="0"/>
              <a:t> (Transverse myelitis).</a:t>
            </a:r>
          </a:p>
          <a:p>
            <a:endParaRPr lang="en-US" dirty="0" smtClean="0"/>
          </a:p>
          <a:p>
            <a:r>
              <a:rPr lang="en-US" dirty="0" smtClean="0"/>
              <a:t>TBM, </a:t>
            </a:r>
            <a:r>
              <a:rPr lang="en-US" dirty="0" err="1" smtClean="0"/>
              <a:t>Cryptococcoma</a:t>
            </a:r>
            <a:r>
              <a:rPr lang="en-US" dirty="0" smtClean="0"/>
              <a:t>, </a:t>
            </a:r>
            <a:r>
              <a:rPr lang="en-US" dirty="0" err="1" smtClean="0"/>
              <a:t>Toxo</a:t>
            </a:r>
            <a:r>
              <a:rPr lang="en-US" dirty="0" smtClean="0"/>
              <a:t> etc. ICOSL (Intra-cranial Space Occupying Lesion) – focal, neurological deficits + raised ICP + altered sensorium + Seizures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99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PRESENTATION OF 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Headaches </a:t>
            </a:r>
            <a:r>
              <a:rPr lang="en-US" dirty="0" smtClean="0">
                <a:sym typeface="Wingdings" panose="05000000000000000000" pitchFamily="2" charset="2"/>
              </a:rPr>
              <a:t> frontal, occipital/nuchal, global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Fever  very high temperatures in acute meningitis esp. bacterial. Less so in chronic cases and viral, fungal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Vomiting  projectile without nausea esp. with increased ICP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Neck stiffness, positive </a:t>
            </a:r>
            <a:r>
              <a:rPr lang="en-US" dirty="0" err="1" smtClean="0">
                <a:sym typeface="Wingdings" panose="05000000000000000000" pitchFamily="2" charset="2"/>
              </a:rPr>
              <a:t>Kernig’s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Brudzinski’s</a:t>
            </a:r>
            <a:r>
              <a:rPr lang="en-US" dirty="0" smtClean="0">
                <a:sym typeface="Wingdings" panose="05000000000000000000" pitchFamily="2" charset="2"/>
              </a:rPr>
              <a:t> signs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Dermopathy</a:t>
            </a:r>
            <a:r>
              <a:rPr lang="en-US" dirty="0" smtClean="0">
                <a:sym typeface="Wingdings" panose="05000000000000000000" pitchFamily="2" charset="2"/>
              </a:rPr>
              <a:t> esp. in meningococcal meningitis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Photophobia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6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PRESENTATION IN ENCEPHALITIS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Seizures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83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RECURRENT MENINGITIS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Anatomic communications </a:t>
            </a:r>
            <a:r>
              <a:rPr lang="en-US" dirty="0" smtClean="0">
                <a:sym typeface="Wingdings" panose="05000000000000000000" pitchFamily="2" charset="2"/>
              </a:rPr>
              <a:t> e.g. para-nasal sinuses, skin (congenital midline dermal sinus tracts, acne), incomplete fusion of neural tube structures.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Para-meningococcal foci e.g. retropharyngeal abscess, spinal epidural abscess.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Immunological defects.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AIDs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Hypogammaglobulinemia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Splenectomy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Leukemia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Lymphoma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SCD (This is a low immune state)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Complement deficiencies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13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EVALUATION AND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Complaints with duration e.g. </a:t>
            </a:r>
            <a:r>
              <a:rPr lang="en-US" dirty="0" err="1" smtClean="0"/>
              <a:t>hdx</a:t>
            </a:r>
            <a:r>
              <a:rPr lang="en-US" dirty="0" smtClean="0"/>
              <a:t> lasting for years is unlikely due to CNS infection, h/o others with similar s/s in the locality</a:t>
            </a:r>
          </a:p>
          <a:p>
            <a:pPr marL="868680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P/E</a:t>
            </a:r>
          </a:p>
          <a:p>
            <a:pPr lvl="1"/>
            <a:r>
              <a:rPr lang="en-US" dirty="0" smtClean="0"/>
              <a:t>s/s of meningeal irritation, s/s of increased ICP, </a:t>
            </a:r>
            <a:r>
              <a:rPr lang="en-US" dirty="0" err="1" smtClean="0"/>
              <a:t>fundo-scopy</a:t>
            </a:r>
            <a:r>
              <a:rPr lang="en-US" dirty="0" smtClean="0"/>
              <a:t>, focal deficits (Including CN palsies)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NEVER DO A LUMBAR PUNCTURE BEFORE DOING A FUNDOSCOPY! THE PATIENT WILL CON AND DIE IMMEDIATELY IF THEY HAVE RAISED ICP!!!</a:t>
            </a:r>
          </a:p>
          <a:p>
            <a:pPr marL="868680" lvl="1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Blood counts (with differentials)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Blood cultures </a:t>
            </a:r>
            <a:r>
              <a:rPr lang="en-US" dirty="0" smtClean="0">
                <a:sym typeface="Wingdings" panose="05000000000000000000" pitchFamily="2" charset="2"/>
              </a:rPr>
              <a:t> gram positives &amp; negatives  50% patients with bacterial meningitis have positive B/C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99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LP</a:t>
            </a:r>
          </a:p>
          <a:p>
            <a:pPr lvl="1"/>
            <a:r>
              <a:rPr lang="en-US" dirty="0" smtClean="0"/>
              <a:t>After </a:t>
            </a:r>
            <a:r>
              <a:rPr lang="en-US" dirty="0" err="1" smtClean="0"/>
              <a:t>fundoscopy</a:t>
            </a:r>
            <a:r>
              <a:rPr lang="en-US" dirty="0" smtClean="0"/>
              <a:t> and informed consent</a:t>
            </a:r>
          </a:p>
          <a:p>
            <a:r>
              <a:rPr lang="en-US" dirty="0" smtClean="0"/>
              <a:t>Serologic studies</a:t>
            </a:r>
          </a:p>
          <a:p>
            <a:pPr lvl="1"/>
            <a:r>
              <a:rPr lang="en-US" dirty="0" smtClean="0"/>
              <a:t>Latex agglutination or CIE </a:t>
            </a:r>
          </a:p>
          <a:p>
            <a:r>
              <a:rPr lang="en-US" dirty="0" smtClean="0"/>
              <a:t>Viral studies</a:t>
            </a:r>
          </a:p>
          <a:p>
            <a:pPr lvl="1"/>
            <a:r>
              <a:rPr lang="en-US" dirty="0" smtClean="0"/>
              <a:t>HIV, HSV</a:t>
            </a:r>
          </a:p>
          <a:p>
            <a:r>
              <a:rPr lang="en-US" dirty="0" smtClean="0"/>
              <a:t>Imaging</a:t>
            </a:r>
          </a:p>
          <a:p>
            <a:pPr lvl="1"/>
            <a:r>
              <a:rPr lang="en-US" dirty="0" smtClean="0"/>
              <a:t>CT scans, MRI scans of brain, spine etc. as determined from the clinical evaluation</a:t>
            </a:r>
          </a:p>
          <a:p>
            <a:pPr lvl="1"/>
            <a:r>
              <a:rPr lang="en-US" dirty="0" err="1" smtClean="0"/>
              <a:t>Tuberculoma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ring enhancing and has very little surrounding edema</a:t>
            </a:r>
          </a:p>
          <a:p>
            <a:pPr lvl="1"/>
            <a:r>
              <a:rPr lang="en-US" dirty="0" smtClean="0"/>
              <a:t>Toxoplasmosis ring-enhancing lesions have prominent surrounding edema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6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Clinically can affect the motor, sensory or autonomic nerves:</a:t>
            </a:r>
          </a:p>
          <a:p>
            <a:pPr lvl="1"/>
            <a:r>
              <a:rPr lang="en-US" dirty="0" smtClean="0"/>
              <a:t>Sensory: Pain, tingling, numbness in a ‘stocking or glove’ distribution</a:t>
            </a:r>
          </a:p>
          <a:p>
            <a:pPr lvl="1"/>
            <a:r>
              <a:rPr lang="en-US" dirty="0" smtClean="0"/>
              <a:t>Motor: Weakness or loss of balance in later stages</a:t>
            </a:r>
          </a:p>
          <a:p>
            <a:pPr lvl="1"/>
            <a:r>
              <a:rPr lang="en-US" dirty="0" smtClean="0"/>
              <a:t>Autonomic: Heart rate, digestion, bladder/bowel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Isolated specific nerves: </a:t>
            </a:r>
          </a:p>
          <a:p>
            <a:pPr lvl="1"/>
            <a:r>
              <a:rPr lang="en-US" dirty="0" smtClean="0"/>
              <a:t>Median (carpal tunnel)</a:t>
            </a:r>
          </a:p>
          <a:p>
            <a:pPr lvl="2"/>
            <a:r>
              <a:rPr lang="en-US" dirty="0" smtClean="0"/>
              <a:t>Predisposition e.g. intra- or post-partum</a:t>
            </a:r>
          </a:p>
          <a:p>
            <a:pPr lvl="2"/>
            <a:r>
              <a:rPr lang="en-US" dirty="0" smtClean="0"/>
              <a:t>Wakes up and shakes the arm and the patient get’s relief.</a:t>
            </a:r>
          </a:p>
          <a:p>
            <a:pPr lvl="1"/>
            <a:r>
              <a:rPr lang="en-US" dirty="0" smtClean="0"/>
              <a:t>Lateral cutaneous nerve of the thigh (</a:t>
            </a:r>
            <a:r>
              <a:rPr lang="en-US" dirty="0" err="1" smtClean="0"/>
              <a:t>Meralgia</a:t>
            </a:r>
            <a:r>
              <a:rPr lang="en-US" dirty="0" smtClean="0"/>
              <a:t> </a:t>
            </a:r>
            <a:r>
              <a:rPr lang="en-US" dirty="0" err="1" smtClean="0"/>
              <a:t>paresthetica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62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CSF opening pressure (upper limit is 20cm of water)</a:t>
            </a:r>
          </a:p>
          <a:p>
            <a:r>
              <a:rPr lang="en-US" dirty="0" smtClean="0"/>
              <a:t>Examine: bloody? </a:t>
            </a:r>
            <a:r>
              <a:rPr lang="en-US" dirty="0" err="1" smtClean="0"/>
              <a:t>Xanthromic</a:t>
            </a:r>
            <a:r>
              <a:rPr lang="en-US" dirty="0" smtClean="0"/>
              <a:t>? Turbid? Clear?</a:t>
            </a:r>
          </a:p>
          <a:p>
            <a:r>
              <a:rPr lang="en-US" dirty="0" smtClean="0"/>
              <a:t>Put in a little bottle and let it settle </a:t>
            </a:r>
            <a:r>
              <a:rPr lang="en-US" dirty="0" smtClean="0">
                <a:sym typeface="Wingdings" panose="05000000000000000000" pitchFamily="2" charset="2"/>
              </a:rPr>
              <a:t> wave forms in very high protein states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CSF doesn’t clot on standing, low protein, normal or high sugar  viral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Send to the lab: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Biochemistry</a:t>
            </a:r>
            <a:endParaRPr lang="en-US" dirty="0" smtClean="0"/>
          </a:p>
          <a:p>
            <a:pPr lvl="2"/>
            <a:r>
              <a:rPr lang="en-US" b="1" dirty="0" smtClean="0"/>
              <a:t>CSF sugar </a:t>
            </a:r>
            <a:r>
              <a:rPr lang="en-US" dirty="0" smtClean="0"/>
              <a:t>low in bacterial, </a:t>
            </a:r>
            <a:r>
              <a:rPr lang="en-US" dirty="0" err="1" smtClean="0"/>
              <a:t>cryptococcal</a:t>
            </a:r>
            <a:r>
              <a:rPr lang="en-US" dirty="0" smtClean="0"/>
              <a:t>, </a:t>
            </a:r>
            <a:r>
              <a:rPr lang="en-US" dirty="0" err="1" smtClean="0"/>
              <a:t>tuberculous</a:t>
            </a:r>
            <a:r>
              <a:rPr lang="en-US" dirty="0" smtClean="0"/>
              <a:t>, syphilitic – meningitis; </a:t>
            </a:r>
            <a:r>
              <a:rPr lang="en-US" dirty="0" err="1" smtClean="0"/>
              <a:t>neurosarcoidosos</a:t>
            </a:r>
            <a:r>
              <a:rPr lang="en-US" dirty="0" smtClean="0"/>
              <a:t> and meningeal carcinomas. CSF sugar is normal or elevated in viral meningitis.</a:t>
            </a:r>
          </a:p>
          <a:p>
            <a:pPr lvl="2"/>
            <a:r>
              <a:rPr lang="en-US" b="1" dirty="0" smtClean="0"/>
              <a:t>CSF proteins </a:t>
            </a:r>
            <a:r>
              <a:rPr lang="en-US" dirty="0" smtClean="0"/>
              <a:t>high in bacterial meningitis, </a:t>
            </a:r>
            <a:r>
              <a:rPr lang="en-US" b="1" dirty="0" smtClean="0"/>
              <a:t>very high in TBM</a:t>
            </a:r>
            <a:r>
              <a:rPr lang="en-US" dirty="0" smtClean="0"/>
              <a:t>, only mildly elevated or normal in viral meningitis</a:t>
            </a:r>
          </a:p>
          <a:p>
            <a:pPr lvl="1"/>
            <a:r>
              <a:rPr lang="en-US" dirty="0" smtClean="0"/>
              <a:t>Microbiology</a:t>
            </a:r>
          </a:p>
          <a:p>
            <a:pPr lvl="2"/>
            <a:r>
              <a:rPr lang="en-US" dirty="0" smtClean="0"/>
              <a:t>CSF WBC high in viral, bacterial meningitis (lymphocytic </a:t>
            </a:r>
            <a:r>
              <a:rPr lang="en-US" dirty="0" err="1" smtClean="0"/>
              <a:t>pleocytosis</a:t>
            </a:r>
            <a:r>
              <a:rPr lang="en-US" dirty="0" smtClean="0"/>
              <a:t> in viral meningitis and TBM</a:t>
            </a:r>
          </a:p>
          <a:p>
            <a:pPr lvl="2"/>
            <a:r>
              <a:rPr lang="en-US" dirty="0" smtClean="0"/>
              <a:t>Gram stain positive in gram positive and gram negative bacterial; and gram stain negative in viral meningitis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27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AAFB +</a:t>
            </a:r>
            <a:r>
              <a:rPr lang="en-US" dirty="0" err="1" smtClean="0"/>
              <a:t>ve</a:t>
            </a:r>
            <a:r>
              <a:rPr lang="en-US" dirty="0" smtClean="0"/>
              <a:t> in TBM</a:t>
            </a:r>
          </a:p>
          <a:p>
            <a:pPr lvl="2"/>
            <a:r>
              <a:rPr lang="en-US" dirty="0" smtClean="0"/>
              <a:t>India ink stain +</a:t>
            </a:r>
            <a:r>
              <a:rPr lang="en-US" dirty="0" err="1" smtClean="0"/>
              <a:t>ve</a:t>
            </a:r>
            <a:r>
              <a:rPr lang="en-US" dirty="0" smtClean="0"/>
              <a:t> in Crypto meningitis</a:t>
            </a:r>
          </a:p>
          <a:p>
            <a:pPr lvl="2"/>
            <a:r>
              <a:rPr lang="en-US" dirty="0" smtClean="0"/>
              <a:t>CRAG and Antibody +</a:t>
            </a:r>
            <a:r>
              <a:rPr lang="en-US" dirty="0" err="1" smtClean="0"/>
              <a:t>ve</a:t>
            </a:r>
            <a:r>
              <a:rPr lang="en-US" dirty="0" smtClean="0"/>
              <a:t> in crypto meningitis</a:t>
            </a:r>
          </a:p>
          <a:p>
            <a:pPr lvl="2"/>
            <a:r>
              <a:rPr lang="en-US" dirty="0" smtClean="0"/>
              <a:t>T. </a:t>
            </a:r>
            <a:r>
              <a:rPr lang="en-US" dirty="0" err="1" smtClean="0"/>
              <a:t>gondii</a:t>
            </a:r>
            <a:r>
              <a:rPr lang="en-US" dirty="0" smtClean="0"/>
              <a:t> bodies and amebae in CSF</a:t>
            </a:r>
          </a:p>
          <a:p>
            <a:pPr lvl="2"/>
            <a:r>
              <a:rPr lang="en-US" dirty="0" smtClean="0"/>
              <a:t>T. </a:t>
            </a:r>
            <a:r>
              <a:rPr lang="en-US" dirty="0" err="1" smtClean="0"/>
              <a:t>gondii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endParaRPr lang="en-US" dirty="0" smtClean="0"/>
          </a:p>
          <a:p>
            <a:pPr lvl="2"/>
            <a:r>
              <a:rPr lang="en-US" dirty="0" smtClean="0"/>
              <a:t>Viral meningitis – negative 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7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Prion disease </a:t>
            </a:r>
            <a:r>
              <a:rPr lang="en-US" dirty="0" smtClean="0">
                <a:sym typeface="Wingdings" panose="05000000000000000000" pitchFamily="2" charset="2"/>
              </a:rPr>
              <a:t> no specific treatment (supportive)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HSV encephalitis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Acyclovir etc.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HIV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HAART  watch for IRIS (Immune Restitution Injury Syndrome) especially when treating crypto or TBM in HIV co-infection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Steroid therapy may reduce chances and severity of post-herpetic neuralgia in HZ eruptions (shingles)  adenine </a:t>
            </a:r>
            <a:r>
              <a:rPr lang="en-US" dirty="0" err="1" smtClean="0">
                <a:sym typeface="Wingdings" panose="05000000000000000000" pitchFamily="2" charset="2"/>
              </a:rPr>
              <a:t>arabinoside</a:t>
            </a:r>
            <a:r>
              <a:rPr lang="en-US" dirty="0" smtClean="0">
                <a:sym typeface="Wingdings" panose="05000000000000000000" pitchFamily="2" charset="2"/>
              </a:rPr>
              <a:t> for those with immunosuppression. Acyclovir is useful. Carbamazepine and other AEDs is useful in post-herpetic pain.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Steroids are not useful in </a:t>
            </a:r>
            <a:r>
              <a:rPr lang="en-US" dirty="0" err="1" smtClean="0">
                <a:sym typeface="Wingdings" panose="05000000000000000000" pitchFamily="2" charset="2"/>
              </a:rPr>
              <a:t>cryptococcal</a:t>
            </a:r>
            <a:r>
              <a:rPr lang="en-US" dirty="0" smtClean="0">
                <a:sym typeface="Wingdings" panose="05000000000000000000" pitchFamily="2" charset="2"/>
              </a:rPr>
              <a:t> meningitis, </a:t>
            </a:r>
            <a:r>
              <a:rPr lang="en-US" dirty="0" err="1" smtClean="0">
                <a:sym typeface="Wingdings" panose="05000000000000000000" pitchFamily="2" charset="2"/>
              </a:rPr>
              <a:t>cererbral</a:t>
            </a:r>
            <a:r>
              <a:rPr lang="en-US" dirty="0" smtClean="0">
                <a:sym typeface="Wingdings" panose="05000000000000000000" pitchFamily="2" charset="2"/>
              </a:rPr>
              <a:t> malaria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Bacterial meningitis  antibiotics as per C/S profile – IV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Steroids useful in TBM, bacterial meningitis in children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Repeated LP in </a:t>
            </a:r>
            <a:r>
              <a:rPr lang="en-US" dirty="0" err="1" smtClean="0">
                <a:sym typeface="Wingdings" panose="05000000000000000000" pitchFamily="2" charset="2"/>
              </a:rPr>
              <a:t>cryptococcal</a:t>
            </a:r>
            <a:r>
              <a:rPr lang="en-US" dirty="0" smtClean="0">
                <a:sym typeface="Wingdings" panose="05000000000000000000" pitchFamily="2" charset="2"/>
              </a:rPr>
              <a:t> meningitis improves mortality and outcome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Amphotericin B + fluconazole = good BBB penetration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Toxoplasmosis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Septrin</a:t>
            </a:r>
            <a:r>
              <a:rPr lang="en-US" dirty="0" smtClean="0">
                <a:sym typeface="Wingdings" panose="05000000000000000000" pitchFamily="2" charset="2"/>
              </a:rPr>
              <a:t> + </a:t>
            </a:r>
            <a:r>
              <a:rPr lang="en-US" dirty="0" err="1" smtClean="0">
                <a:sym typeface="Wingdings" panose="05000000000000000000" pitchFamily="2" charset="2"/>
              </a:rPr>
              <a:t>leucovorin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57804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MANIFESTATIONS IN HIV/AIDS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19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NEUROANATOMICAL EXTENT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</a:t>
            </a:r>
          </a:p>
          <a:p>
            <a:r>
              <a:rPr lang="en-US" dirty="0" smtClean="0"/>
              <a:t>Spinal cord</a:t>
            </a:r>
          </a:p>
          <a:p>
            <a:r>
              <a:rPr lang="en-US" dirty="0" smtClean="0"/>
              <a:t>Meninges</a:t>
            </a:r>
          </a:p>
          <a:p>
            <a:r>
              <a:rPr lang="en-US" dirty="0" smtClean="0"/>
              <a:t>Peripheral nerve root and root</a:t>
            </a:r>
          </a:p>
          <a:p>
            <a:r>
              <a:rPr lang="en-US" dirty="0" smtClean="0"/>
              <a:t>Muscle</a:t>
            </a:r>
          </a:p>
          <a:p>
            <a:r>
              <a:rPr lang="en-US" dirty="0" smtClean="0"/>
              <a:t>Seen in 40 – 50% of all cases overall</a:t>
            </a:r>
          </a:p>
          <a:p>
            <a:r>
              <a:rPr lang="en-US" dirty="0" smtClean="0"/>
              <a:t>Approaches 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2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 non-focal</a:t>
            </a:r>
          </a:p>
          <a:p>
            <a:pPr lvl="1"/>
            <a:r>
              <a:rPr lang="en-US" dirty="0" smtClean="0"/>
              <a:t>AIDS dementia complex </a:t>
            </a:r>
            <a:r>
              <a:rPr lang="en-US" dirty="0" smtClean="0">
                <a:sym typeface="Wingdings" panose="05000000000000000000" pitchFamily="2" charset="2"/>
              </a:rPr>
              <a:t> most common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Acute HIV-related encephalitis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CMV encephalitis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HSV encephalitis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Metabolic encephalitis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Results from: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HIV, secondary infections, opportunistic tumors, metabolic derangements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Predominant focal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Cerebral toxoplasmosis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Cryptococcoma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VZV encephalitis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Tuberculoma.abscess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Meningovascular</a:t>
            </a:r>
            <a:r>
              <a:rPr lang="en-US" dirty="0" smtClean="0">
                <a:sym typeface="Wingdings" panose="05000000000000000000" pitchFamily="2" charset="2"/>
              </a:rPr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391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cognitive function</a:t>
            </a:r>
          </a:p>
          <a:p>
            <a:r>
              <a:rPr lang="en-US" dirty="0" smtClean="0"/>
              <a:t>Impaired behavior and personality change</a:t>
            </a:r>
          </a:p>
          <a:p>
            <a:r>
              <a:rPr lang="en-US" dirty="0" smtClean="0"/>
              <a:t>Impaired motor function </a:t>
            </a:r>
            <a:r>
              <a:rPr lang="en-US" dirty="0" smtClean="0">
                <a:sym typeface="Wingdings" panose="05000000000000000000" pitchFamily="2" charset="2"/>
              </a:rPr>
              <a:t> apraxia</a:t>
            </a:r>
            <a:endParaRPr lang="en-US" dirty="0" smtClean="0"/>
          </a:p>
          <a:p>
            <a:r>
              <a:rPr lang="en-US" dirty="0" smtClean="0"/>
              <a:t>Elevated CSF beta 2 micro-</a:t>
            </a:r>
            <a:r>
              <a:rPr lang="en-US" dirty="0" err="1" smtClean="0"/>
              <a:t>globuin</a:t>
            </a:r>
            <a:r>
              <a:rPr lang="en-US" dirty="0" smtClean="0"/>
              <a:t> diagnostic</a:t>
            </a:r>
          </a:p>
          <a:p>
            <a:r>
              <a:rPr lang="en-US" dirty="0" smtClean="0"/>
              <a:t>Elevated CSF PGE2 </a:t>
            </a:r>
            <a:r>
              <a:rPr lang="en-US" dirty="0" smtClean="0">
                <a:sym typeface="Wingdings" panose="05000000000000000000" pitchFamily="2" charset="2"/>
              </a:rPr>
              <a:t> degree of dementia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Other inflammatory markers elevated in ADC: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…..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Incidence: 7% 1 year after AIDs diagnosis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Highest extremes of life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13% &lt; 15 years, 19% &gt; 75 years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Risk factors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Low </a:t>
            </a:r>
            <a:r>
              <a:rPr lang="en-US" dirty="0" err="1" smtClean="0">
                <a:sym typeface="Wingdings" panose="05000000000000000000" pitchFamily="2" charset="2"/>
              </a:rPr>
              <a:t>Hb</a:t>
            </a:r>
            <a:r>
              <a:rPr lang="en-US" dirty="0" smtClean="0">
                <a:sym typeface="Wingdings" panose="05000000000000000000" pitchFamily="2" charset="2"/>
              </a:rPr>
              <a:t> pre-AIDs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Low BMI pre-Aids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Constitutional s/s</a:t>
            </a:r>
          </a:p>
        </p:txBody>
      </p:sp>
    </p:spTree>
    <p:extLst>
      <p:ext uri="{BB962C8B-B14F-4D97-AF65-F5344CB8AC3E}">
        <p14:creationId xmlns:p14="http://schemas.microsoft.com/office/powerpoint/2010/main" val="9261892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HIGHER COGNITIVE FUNCTION IMPAIRMENT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mania/hypomania</a:t>
            </a:r>
          </a:p>
          <a:p>
            <a:r>
              <a:rPr lang="en-US" dirty="0" smtClean="0"/>
              <a:t>Frank psychosis</a:t>
            </a:r>
          </a:p>
          <a:p>
            <a:r>
              <a:rPr lang="en-US" dirty="0" smtClean="0"/>
              <a:t>Schizophrenia-like syndrome</a:t>
            </a:r>
          </a:p>
          <a:p>
            <a:r>
              <a:rPr lang="en-US" dirty="0" smtClean="0"/>
              <a:t>Severe depression</a:t>
            </a:r>
          </a:p>
          <a:p>
            <a:r>
              <a:rPr lang="en-US" dirty="0" smtClean="0"/>
              <a:t>Suicidal tendencies</a:t>
            </a:r>
          </a:p>
          <a:p>
            <a:r>
              <a:rPr lang="en-US" dirty="0" smtClean="0"/>
              <a:t>Apathy, asocial, poor grooming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571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picture</a:t>
            </a:r>
          </a:p>
          <a:p>
            <a:pPr lvl="1"/>
            <a:r>
              <a:rPr lang="en-US" dirty="0" smtClean="0"/>
              <a:t>Hemiparesis</a:t>
            </a:r>
          </a:p>
          <a:p>
            <a:pPr lvl="1"/>
            <a:r>
              <a:rPr lang="en-US" dirty="0" err="1" smtClean="0"/>
              <a:t>Quadriparesis</a:t>
            </a:r>
            <a:endParaRPr lang="en-US" dirty="0" smtClean="0"/>
          </a:p>
          <a:p>
            <a:pPr lvl="1"/>
            <a:r>
              <a:rPr lang="en-US" dirty="0" smtClean="0"/>
              <a:t>Visual fields defects</a:t>
            </a:r>
          </a:p>
          <a:p>
            <a:pPr lvl="1"/>
            <a:r>
              <a:rPr lang="en-US" dirty="0" smtClean="0"/>
              <a:t>Cortical blindness</a:t>
            </a:r>
          </a:p>
          <a:p>
            <a:pPr lvl="1"/>
            <a:r>
              <a:rPr lang="en-US" dirty="0" smtClean="0"/>
              <a:t>Aphasia/Dysarthria</a:t>
            </a:r>
          </a:p>
          <a:p>
            <a:pPr lvl="1"/>
            <a:r>
              <a:rPr lang="en-US" dirty="0" err="1" smtClean="0"/>
              <a:t>Dementa</a:t>
            </a:r>
            <a:r>
              <a:rPr lang="en-US" dirty="0" smtClean="0"/>
              <a:t>, </a:t>
            </a:r>
            <a:r>
              <a:rPr lang="en-US" dirty="0" err="1" smtClean="0"/>
              <a:t>confusional</a:t>
            </a:r>
            <a:r>
              <a:rPr lang="en-US" smtClean="0"/>
              <a:t> states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4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TYPED BY EFFIE NAILA.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PRAY WITHOUT CEASING. </a:t>
            </a:r>
          </a:p>
          <a:p>
            <a:pPr marL="0" indent="0" algn="ctr">
              <a:buNone/>
            </a:pPr>
            <a:r>
              <a:rPr lang="en-US" sz="4000" i="1" dirty="0" smtClean="0"/>
              <a:t>EVEN WHEN ALL YOU HAVE LEFT IS A WHISPER.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- 1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THESS. 5: 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255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Impaired motor function </a:t>
            </a:r>
            <a:r>
              <a:rPr lang="en-US" dirty="0" smtClean="0">
                <a:sym typeface="Wingdings" panose="05000000000000000000" pitchFamily="2" charset="2"/>
              </a:rPr>
              <a:t> polyneuropathies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Reduced tendon reflexes  </a:t>
            </a:r>
            <a:r>
              <a:rPr lang="en-US" dirty="0" smtClean="0">
                <a:sym typeface="Wingdings" panose="05000000000000000000" pitchFamily="2" charset="2"/>
              </a:rPr>
              <a:t> esp. in large fiber neuropathies</a:t>
            </a:r>
            <a:endParaRPr lang="en-US" dirty="0" smtClean="0"/>
          </a:p>
          <a:p>
            <a:pPr lvl="1"/>
            <a:r>
              <a:rPr lang="en-US" dirty="0" smtClean="0"/>
              <a:t>Ankle reflex is the first one to go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Sensory loss or positive sensory symptoms </a:t>
            </a:r>
          </a:p>
          <a:p>
            <a:pPr marL="805180" lvl="1" indent="-457200"/>
            <a:r>
              <a:rPr lang="en-US" dirty="0" smtClean="0"/>
              <a:t>Diabetes is a good example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Sensory ataxias/tremor</a:t>
            </a:r>
          </a:p>
          <a:p>
            <a:pPr marL="805180" lvl="1" indent="-457200"/>
            <a:r>
              <a:rPr lang="en-US" dirty="0" smtClean="0"/>
              <a:t>Miller-</a:t>
            </a:r>
            <a:r>
              <a:rPr lang="en-US" dirty="0" err="1" smtClean="0"/>
              <a:t>fischer</a:t>
            </a:r>
            <a:r>
              <a:rPr lang="en-US" dirty="0" smtClean="0"/>
              <a:t> variant of GBS; </a:t>
            </a:r>
            <a:r>
              <a:rPr lang="en-US" dirty="0" err="1" smtClean="0"/>
              <a:t>Tabes</a:t>
            </a:r>
            <a:r>
              <a:rPr lang="en-US" dirty="0" smtClean="0"/>
              <a:t> </a:t>
            </a:r>
            <a:r>
              <a:rPr lang="en-US" dirty="0" err="1" smtClean="0"/>
              <a:t>dorsalis</a:t>
            </a:r>
            <a:r>
              <a:rPr lang="en-US" dirty="0" smtClean="0"/>
              <a:t>, diabetic </a:t>
            </a:r>
            <a:r>
              <a:rPr lang="en-US" dirty="0" err="1" smtClean="0"/>
              <a:t>pseudotabes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Deformities </a:t>
            </a:r>
            <a:r>
              <a:rPr lang="en-US" dirty="0" smtClean="0">
                <a:sym typeface="Wingdings" panose="05000000000000000000" pitchFamily="2" charset="2"/>
              </a:rPr>
              <a:t> hereditary polyneuropathies</a:t>
            </a:r>
            <a:endParaRPr lang="en-US" dirty="0" smtClean="0"/>
          </a:p>
          <a:p>
            <a:pPr marL="805180" lvl="1" indent="-457200"/>
            <a:r>
              <a:rPr lang="en-US" dirty="0" smtClean="0"/>
              <a:t>Charcot-Marie Tooth neuropathy type II</a:t>
            </a:r>
          </a:p>
          <a:p>
            <a:pPr marL="988060" lvl="2" indent="-457200"/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cavus</a:t>
            </a:r>
            <a:r>
              <a:rPr lang="en-US" dirty="0" smtClean="0"/>
              <a:t> and very thin legs</a:t>
            </a:r>
          </a:p>
          <a:p>
            <a:pPr marL="805180" lvl="1" indent="-457200"/>
            <a:r>
              <a:rPr lang="en-US" dirty="0" smtClean="0"/>
              <a:t>Charcot joints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Autonomic dysfunction </a:t>
            </a:r>
            <a:r>
              <a:rPr lang="en-US" dirty="0" smtClean="0">
                <a:sym typeface="Wingdings" panose="05000000000000000000" pitchFamily="2" charset="2"/>
              </a:rPr>
              <a:t> diabetes, amyloidosis, GBS</a:t>
            </a:r>
            <a:endParaRPr lang="en-US" dirty="0" smtClean="0"/>
          </a:p>
          <a:p>
            <a:pPr marL="805180" lvl="1" indent="-457200"/>
            <a:r>
              <a:rPr lang="en-US" dirty="0" smtClean="0"/>
              <a:t>GBS polyneuropathy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Fasciculation, cramps, spasms </a:t>
            </a:r>
            <a:r>
              <a:rPr lang="en-US" dirty="0" smtClean="0">
                <a:sym typeface="Wingdings" panose="05000000000000000000" pitchFamily="2" charset="2"/>
              </a:rPr>
              <a:t> chronic spinal motor root compression (uncommon)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5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COMMON CAUSES OF PERIPHERAL NERVE DISORDERS 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[DANG-THE-RAPIST]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iabetes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lcohol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utritional: B12, B6, folate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BS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rauma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ereditary: Charcot-Marie Tooth, </a:t>
            </a:r>
            <a:r>
              <a:rPr lang="en-US" dirty="0" err="1" smtClean="0"/>
              <a:t>Fabry’s</a:t>
            </a:r>
            <a:r>
              <a:rPr lang="en-US" dirty="0" smtClean="0"/>
              <a:t> disease, Tangiers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nvironmental/toxins/drugs </a:t>
            </a:r>
            <a:r>
              <a:rPr lang="en-US" dirty="0" smtClean="0">
                <a:sym typeface="Wingdings" panose="05000000000000000000" pitchFamily="2" charset="2"/>
              </a:rPr>
              <a:t> Isoniazid, Metronidazole, Vincristine, Vinblastine</a:t>
            </a:r>
            <a:r>
              <a:rPr lang="en-US" dirty="0">
                <a:sym typeface="Wingdings" panose="05000000000000000000" pitchFamily="2" charset="2"/>
              </a:rPr>
              <a:t>, lead, arsenic, mercury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</a:t>
            </a:r>
            <a:r>
              <a:rPr lang="en-US" dirty="0" smtClean="0">
                <a:sym typeface="Wingdings" panose="05000000000000000000" pitchFamily="2" charset="2"/>
              </a:rPr>
              <a:t>heumatic: RA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myloid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ara-neoplastic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nfections: HIV, VZV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ystemic diseases: Thyroid disease, renal, liver, lupus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umors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7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APPROACH TO A PATIENT WITH PERIPHERAL NEUROPATHY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Establish the existence of the peripheral neuropathy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Clinically describe the topographical syndrome. Ask the patient to point where there is numbness.</a:t>
            </a:r>
          </a:p>
          <a:p>
            <a:pPr lvl="1"/>
            <a:r>
              <a:rPr lang="en-US" dirty="0" smtClean="0"/>
              <a:t>Polyneuropathy: symmetrical</a:t>
            </a:r>
          </a:p>
          <a:p>
            <a:pPr lvl="2"/>
            <a:r>
              <a:rPr lang="en-US" dirty="0" smtClean="0"/>
              <a:t>Most are small-fiber polyneuropathies where reflexes are preserved.</a:t>
            </a:r>
          </a:p>
          <a:p>
            <a:pPr lvl="1"/>
            <a:r>
              <a:rPr lang="en-US" dirty="0" smtClean="0"/>
              <a:t>Radiculopathy: nerve root</a:t>
            </a:r>
          </a:p>
          <a:p>
            <a:pPr lvl="1"/>
            <a:r>
              <a:rPr lang="en-US" dirty="0" smtClean="0"/>
              <a:t>Mono-neuropathy</a:t>
            </a:r>
          </a:p>
          <a:p>
            <a:pPr lvl="1"/>
            <a:r>
              <a:rPr lang="en-US" dirty="0" smtClean="0"/>
              <a:t>Multiple mono-neuropathies</a:t>
            </a:r>
          </a:p>
          <a:p>
            <a:pPr lvl="1"/>
            <a:r>
              <a:rPr lang="en-US" dirty="0" err="1" smtClean="0"/>
              <a:t>Plexopathy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Diagnosis: thorough medical history and examination</a:t>
            </a:r>
          </a:p>
          <a:p>
            <a:endParaRPr lang="en-US" dirty="0" smtClean="0"/>
          </a:p>
          <a:p>
            <a:r>
              <a:rPr lang="en-US" dirty="0" smtClean="0"/>
              <a:t>Management: depends on the cause. Manage the cause as you manage the discomfort.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SPINAL CORD DISORDERS</a:t>
            </a:r>
            <a:br>
              <a:rPr lang="en-US" sz="2400" dirty="0" smtClean="0"/>
            </a:br>
            <a:r>
              <a:rPr lang="en-US" sz="2400" dirty="0" smtClean="0"/>
              <a:t>ANATOMY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Originates at the medulla and terminates at the </a:t>
            </a:r>
            <a:r>
              <a:rPr lang="en-US" dirty="0" err="1" smtClean="0"/>
              <a:t>filum</a:t>
            </a:r>
            <a:r>
              <a:rPr lang="en-US" dirty="0" smtClean="0"/>
              <a:t> </a:t>
            </a:r>
            <a:r>
              <a:rPr lang="en-US" dirty="0" err="1" smtClean="0"/>
              <a:t>terminale</a:t>
            </a:r>
            <a:r>
              <a:rPr lang="en-US" dirty="0"/>
              <a:t> </a:t>
            </a:r>
            <a:r>
              <a:rPr lang="en-US" dirty="0" smtClean="0"/>
              <a:t>(L1)</a:t>
            </a:r>
          </a:p>
          <a:p>
            <a:r>
              <a:rPr lang="en-US" dirty="0" smtClean="0"/>
              <a:t>White matter </a:t>
            </a:r>
            <a:r>
              <a:rPr lang="en-US" dirty="0" smtClean="0">
                <a:sym typeface="Wingdings" panose="05000000000000000000" pitchFamily="2" charset="2"/>
              </a:rPr>
              <a:t> peripheral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Gray matter  central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5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88898"/>
          </a:xfrm>
        </p:spPr>
        <p:txBody>
          <a:bodyPr>
            <a:noAutofit/>
          </a:bodyPr>
          <a:lstStyle/>
          <a:p>
            <a:r>
              <a:rPr lang="en-US" sz="3600" dirty="0" smtClean="0"/>
              <a:t>SPINAL CORD LEVELS RELATIVE TO VERTEBRAL BODIES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90102"/>
              </p:ext>
            </p:extLst>
          </p:nvPr>
        </p:nvGraphicFramePr>
        <p:xfrm>
          <a:off x="609600" y="1600200"/>
          <a:ext cx="1107153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5769"/>
                <a:gridCol w="5535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SPINAL CORD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CORRESPONDING VERTEBRAL BODY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 CERVICAL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CORD LEVEL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CERVICAL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LEVEL HIGHER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UPPER THORACIC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LEVELS HIGHER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LOWER THORACIC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 LEVELS HIGHER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LUMBAR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T10 – T12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SACRAL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T12 – L1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COCCYGEAL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4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TRACTS IN THE SPINAL CORD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422360"/>
              </p:ext>
            </p:extLst>
          </p:nvPr>
        </p:nvGraphicFramePr>
        <p:xfrm>
          <a:off x="437881" y="1600200"/>
          <a:ext cx="1114452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840"/>
                <a:gridCol w="3714840"/>
                <a:gridCol w="3714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GRACILE</a:t>
                      </a:r>
                      <a:r>
                        <a:rPr lang="en-US" baseline="0" dirty="0" smtClean="0"/>
                        <a:t> MEDIAL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DORSAL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PROPRIOCEPTION</a:t>
                      </a:r>
                      <a:r>
                        <a:rPr lang="en-US" baseline="0" dirty="0" smtClean="0"/>
                        <a:t> FROM THE LEG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CUNEATE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LATERAL DORSAL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PROPRIOCEPTION FROM THE ARM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SPINOCEREBELLAR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SUPERFICIAL LATERAL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MUSCULAR POSITION AND TONE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PYRAMIDAL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DEEP LATERAL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MOTOR CONTROL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LATERAL SPINOTHALAMIC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VENTROLATERAL COLUMN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 AND</a:t>
                      </a:r>
                      <a:r>
                        <a:rPr lang="en-US" baseline="0" dirty="0" smtClean="0"/>
                        <a:t> THERMAL SENSATION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782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2" id="{A8275EEC-6E75-4C77-9BCC-52BAF5F536BA}" vid="{C600C960-16E2-4C47-BBBE-977A30818C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Theme32</Template>
  <TotalTime>140</TotalTime>
  <Words>1866</Words>
  <Application>Microsoft Office PowerPoint</Application>
  <PresentationFormat>Widescreen</PresentationFormat>
  <Paragraphs>412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Rockwell</vt:lpstr>
      <vt:lpstr>Wingdings</vt:lpstr>
      <vt:lpstr>Wingdings 2</vt:lpstr>
      <vt:lpstr>Theme32</vt:lpstr>
      <vt:lpstr>SPINAL CORD DISORDERS AND PERIPHERAL NUROPATHY</vt:lpstr>
      <vt:lpstr>PERIPHERAL NEUROPATHY</vt:lpstr>
      <vt:lpstr>CONT.</vt:lpstr>
      <vt:lpstr>SYNDROMES</vt:lpstr>
      <vt:lpstr>COMMON CAUSES OF PERIPHERAL NERVE DISORDERS  [DANG-THE-RAPIST]</vt:lpstr>
      <vt:lpstr>APPROACH TO A PATIENT WITH PERIPHERAL NEUROPATHY</vt:lpstr>
      <vt:lpstr>SPINAL CORD DISORDERS ANATOMY</vt:lpstr>
      <vt:lpstr>SPINAL CORD LEVELS RELATIVE TO VERTEBRAL BODIES</vt:lpstr>
      <vt:lpstr>LONG TRACTS IN THE SPINAL CORD</vt:lpstr>
      <vt:lpstr>SOME TREATABLE CAUSES OF SPINAL CORD DISORDERS</vt:lpstr>
      <vt:lpstr>CLINICAL PRESENTATION</vt:lpstr>
      <vt:lpstr>EXAMINATION</vt:lpstr>
      <vt:lpstr>EXAMINATION TESTS OF SENSATION</vt:lpstr>
      <vt:lpstr>DISTINGUISHING UPPER AND LOWER MOTOR NEURON SIGNS</vt:lpstr>
      <vt:lpstr>SPECIFIC LOCALIZING SIGNS</vt:lpstr>
      <vt:lpstr>MANAGEMENT</vt:lpstr>
      <vt:lpstr>INFECTIONS IN THE CNS</vt:lpstr>
      <vt:lpstr>PRIONS</vt:lpstr>
      <vt:lpstr>CONT.</vt:lpstr>
      <vt:lpstr>BACTERIA</vt:lpstr>
      <vt:lpstr>PROTOZOA</vt:lpstr>
      <vt:lpstr>NEMATODES</vt:lpstr>
      <vt:lpstr>TRANSMISSION</vt:lpstr>
      <vt:lpstr>CLINICAL PRESENTATION</vt:lpstr>
      <vt:lpstr>CLINICAL PRESENTATION OF MENINGITIS</vt:lpstr>
      <vt:lpstr>CLINICAL PRESENTATION IN ENCEPHALITIS</vt:lpstr>
      <vt:lpstr>CAUSES OF RECURRENT MENINGITIS</vt:lpstr>
      <vt:lpstr>CLINICAL EVALUATION AND DIAGNOSIS</vt:lpstr>
      <vt:lpstr>CONT.</vt:lpstr>
      <vt:lpstr>CSF FINDINGS</vt:lpstr>
      <vt:lpstr>CONT.</vt:lpstr>
      <vt:lpstr>TREATMENT</vt:lpstr>
      <vt:lpstr>CNS MANIFESTATIONS IN HIV/AIDS</vt:lpstr>
      <vt:lpstr>NEUROANATOMICAL EXTENT</vt:lpstr>
      <vt:lpstr>BRAIN</vt:lpstr>
      <vt:lpstr>ADC</vt:lpstr>
      <vt:lpstr>HIGHER COGNITIVE FUNCTION IMPAIRMENT</vt:lpstr>
      <vt:lpstr>PML</vt:lpstr>
      <vt:lpstr>TYPED BY EFFIE NAILA.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19</cp:revision>
  <dcterms:created xsi:type="dcterms:W3CDTF">2016-11-04T08:05:16Z</dcterms:created>
  <dcterms:modified xsi:type="dcterms:W3CDTF">2016-11-23T17:13:35Z</dcterms:modified>
</cp:coreProperties>
</file>