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8" r:id="rId17"/>
    <p:sldId id="272" r:id="rId18"/>
    <p:sldId id="277" r:id="rId19"/>
    <p:sldId id="273" r:id="rId20"/>
    <p:sldId id="274" r:id="rId21"/>
    <p:sldId id="275" r:id="rId22"/>
    <p:sldId id="276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F268C-A8E4-405E-B90B-36FFED48AB16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02295-EAC7-47AC-A54A-3F1B5669B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5" name="Oval 4"/>
          <p:cNvSpPr/>
          <p:nvPr/>
        </p:nvSpPr>
        <p:spPr>
          <a:xfrm>
            <a:off x="1543051" y="1344614"/>
            <a:ext cx="84667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11459"/>
      </p:ext>
    </p:extLst>
  </p:cSld>
  <p:clrMapOvr>
    <a:masterClrMapping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96196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33864"/>
      </p:ext>
    </p:extLst>
  </p:cSld>
  <p:clrMapOvr>
    <a:masterClrMapping/>
  </p:clrMapOvr>
  <p:transition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3048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2317" y="1676400"/>
            <a:ext cx="5080000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5517" y="1676400"/>
            <a:ext cx="5080000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01944"/>
      </p:ext>
    </p:extLst>
  </p:cSld>
  <p:clrMapOvr>
    <a:masterClrMapping/>
  </p:clrMapOvr>
  <p:transition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3048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2317" y="1676400"/>
            <a:ext cx="5080000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85517" y="1676400"/>
            <a:ext cx="5080000" cy="2116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85517" y="3944939"/>
            <a:ext cx="5080000" cy="2116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25911"/>
      </p:ext>
    </p:extLst>
  </p:cSld>
  <p:clrMapOvr>
    <a:masterClrMapping/>
  </p:clrMapOvr>
  <p:transition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3048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2317" y="1676400"/>
            <a:ext cx="5080000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85517" y="1676400"/>
            <a:ext cx="5080000" cy="2116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85517" y="3944939"/>
            <a:ext cx="5080000" cy="2116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78621"/>
      </p:ext>
    </p:extLst>
  </p:cSld>
  <p:clrMapOvr>
    <a:masterClrMapping/>
  </p:clrMapOvr>
  <p:transition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587500" y="3048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2317" y="1676400"/>
            <a:ext cx="5080000" cy="2116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85517" y="1676400"/>
            <a:ext cx="5080000" cy="2116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602317" y="3944939"/>
            <a:ext cx="5080000" cy="2116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85517" y="3944939"/>
            <a:ext cx="5080000" cy="21161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41621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7367" y="0"/>
            <a:ext cx="10824633" cy="990600"/>
          </a:xfrm>
        </p:spPr>
        <p:txBody>
          <a:bodyPr/>
          <a:lstStyle>
            <a:lvl1pPr algn="ctr">
              <a:defRPr b="1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367" y="1104900"/>
            <a:ext cx="10824633" cy="5715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11496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3767" y="0"/>
            <a:ext cx="9144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 bwMode="invGray">
          <a:xfrm>
            <a:off x="3048000" y="0"/>
            <a:ext cx="1016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6" name="Oval 5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7" name="Oval 6"/>
          <p:cNvSpPr/>
          <p:nvPr/>
        </p:nvSpPr>
        <p:spPr>
          <a:xfrm>
            <a:off x="3210984" y="2746375"/>
            <a:ext cx="84667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55812"/>
      </p:ext>
    </p:extLst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28142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8652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56351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2552" y="0"/>
            <a:ext cx="10839449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3" name="Rectangle 2"/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37801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57531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529167" y="954089"/>
            <a:ext cx="9144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6671734" y="936625"/>
            <a:ext cx="865717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39828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67" y="-815975"/>
            <a:ext cx="21844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224367" y="20639"/>
            <a:ext cx="2271184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350434" y="0"/>
            <a:ext cx="108415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3467" y="274638"/>
            <a:ext cx="9999133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C9B2A7-A3FC-4910-AD62-7090215E495F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Majalla UI"/>
              </a:defRPr>
            </a:lvl1pPr>
          </a:lstStyle>
          <a:p>
            <a:fld id="{A89A044C-EC82-45AF-936A-AC477055221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3936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HEAD INJURY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BY: DR. WEKESA</a:t>
            </a:r>
          </a:p>
          <a:p>
            <a:endParaRPr lang="en-US" b="1" dirty="0"/>
          </a:p>
          <a:p>
            <a:r>
              <a:rPr lang="en-US" b="1" dirty="0" smtClean="0"/>
              <a:t>DATE: 9/29/2016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05863919"/>
      </p:ext>
    </p:extLst>
  </p:cSld>
  <p:clrMapOvr>
    <a:masterClrMapping/>
  </p:clrMapOvr>
  <p:transition>
    <p:cover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SUBDURAL HEMATOMA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Acute, sub - acute, chronic</a:t>
            </a:r>
          </a:p>
          <a:p>
            <a:r>
              <a:rPr lang="en-US" dirty="0" smtClean="0"/>
              <a:t>12 – 29% of severe TBI</a:t>
            </a:r>
          </a:p>
          <a:p>
            <a:r>
              <a:rPr lang="en-US" dirty="0" smtClean="0"/>
              <a:t>Signifies severe TBI</a:t>
            </a:r>
          </a:p>
          <a:p>
            <a:r>
              <a:rPr lang="en-US" dirty="0" smtClean="0"/>
              <a:t>Associated contusions and lacerations, edema, swelling</a:t>
            </a:r>
          </a:p>
          <a:p>
            <a:r>
              <a:rPr lang="en-US" dirty="0" smtClean="0"/>
              <a:t>Altered consciousness, dysphasia, hemiparesis, hemiplegia, signs of raised ICP</a:t>
            </a:r>
          </a:p>
          <a:p>
            <a:r>
              <a:rPr lang="en-US" dirty="0" smtClean="0"/>
              <a:t>Surgery indications</a:t>
            </a:r>
          </a:p>
          <a:p>
            <a:pPr lvl="1"/>
            <a:r>
              <a:rPr lang="en-US" dirty="0" smtClean="0"/>
              <a:t>ASDH</a:t>
            </a:r>
          </a:p>
          <a:p>
            <a:pPr lvl="1"/>
            <a:r>
              <a:rPr lang="en-US" dirty="0" smtClean="0"/>
              <a:t>GCS &lt; 8 and a fixed or asymmetric dilated pupil</a:t>
            </a:r>
          </a:p>
          <a:p>
            <a:pPr lvl="1"/>
            <a:r>
              <a:rPr lang="en-US" dirty="0" smtClean="0"/>
              <a:t>GCS &lt; 8 and decrease of 2 or more points on GCS since hospital admission</a:t>
            </a:r>
          </a:p>
          <a:p>
            <a:r>
              <a:rPr lang="en-US" dirty="0" smtClean="0"/>
              <a:t>Mortality 40 – 60%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59247"/>
      </p:ext>
    </p:extLst>
  </p:cSld>
  <p:clrMapOvr>
    <a:masterClrMapping/>
  </p:clrMapOvr>
  <p:transition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SDH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Mainly in the elderly</a:t>
            </a:r>
          </a:p>
          <a:p>
            <a:r>
              <a:rPr lang="en-US" dirty="0" smtClean="0"/>
              <a:t>50% H/O head injury</a:t>
            </a:r>
          </a:p>
          <a:p>
            <a:r>
              <a:rPr lang="en-US" dirty="0" smtClean="0"/>
              <a:t>Other risks:</a:t>
            </a:r>
          </a:p>
          <a:p>
            <a:pPr lvl="1"/>
            <a:r>
              <a:rPr lang="en-US" dirty="0" smtClean="0"/>
              <a:t>Alcohol abuse</a:t>
            </a:r>
          </a:p>
          <a:p>
            <a:pPr lvl="1"/>
            <a:r>
              <a:rPr lang="en-US" dirty="0" smtClean="0"/>
              <a:t>Seizures</a:t>
            </a:r>
          </a:p>
          <a:p>
            <a:pPr lvl="1"/>
            <a:r>
              <a:rPr lang="en-US" dirty="0" smtClean="0"/>
              <a:t>Coagulopathies</a:t>
            </a:r>
          </a:p>
          <a:p>
            <a:pPr lvl="1"/>
            <a:r>
              <a:rPr lang="en-US" dirty="0" smtClean="0"/>
              <a:t>Anticoagulant Rx.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41218"/>
      </p:ext>
    </p:extLst>
  </p:cSld>
  <p:clrMapOvr>
    <a:masterClrMapping/>
  </p:clrMapOvr>
  <p:transition>
    <p:cover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survey : ATLS protocol</a:t>
            </a:r>
          </a:p>
          <a:p>
            <a:r>
              <a:rPr lang="en-US" dirty="0" smtClean="0"/>
              <a:t>Visual inspection of the cranium</a:t>
            </a:r>
          </a:p>
          <a:p>
            <a:r>
              <a:rPr lang="en-US" dirty="0" smtClean="0"/>
              <a:t>Basal skull fractures</a:t>
            </a:r>
          </a:p>
          <a:p>
            <a:r>
              <a:rPr lang="en-US" dirty="0" smtClean="0"/>
              <a:t>Facial fractures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Lefort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fractures etc.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869430"/>
      </p:ext>
    </p:extLst>
  </p:cSld>
  <p:clrMapOvr>
    <a:masterClrMapping/>
  </p:clrMapOvr>
  <p:transition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ADMISSION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Depressed or decreasing LOC</a:t>
            </a:r>
          </a:p>
          <a:p>
            <a:r>
              <a:rPr lang="en-US" dirty="0" smtClean="0"/>
              <a:t>Focal neurologic deficits</a:t>
            </a:r>
          </a:p>
          <a:p>
            <a:r>
              <a:rPr lang="en-US" dirty="0" smtClean="0"/>
              <a:t>Penetrating skull injury</a:t>
            </a:r>
          </a:p>
          <a:p>
            <a:r>
              <a:rPr lang="en-US" dirty="0" smtClean="0"/>
              <a:t>Post-traumatic seizures</a:t>
            </a:r>
          </a:p>
          <a:p>
            <a:r>
              <a:rPr lang="en-US" dirty="0" smtClean="0"/>
              <a:t>Basal skull fractures</a:t>
            </a:r>
          </a:p>
          <a:p>
            <a:r>
              <a:rPr lang="en-US" dirty="0" smtClean="0"/>
              <a:t>Suspected child abuse</a:t>
            </a:r>
          </a:p>
          <a:p>
            <a:r>
              <a:rPr lang="en-US" dirty="0" smtClean="0"/>
              <a:t>Domestic violence</a:t>
            </a:r>
          </a:p>
          <a:p>
            <a:r>
              <a:rPr lang="en-US" dirty="0" smtClean="0"/>
              <a:t>Street families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03550"/>
      </p:ext>
    </p:extLst>
  </p:cSld>
  <p:clrMapOvr>
    <a:masterClrMapping/>
  </p:clrMapOvr>
  <p:transition>
    <p:cover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CT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GCS &lt; 14</a:t>
            </a:r>
          </a:p>
          <a:p>
            <a:r>
              <a:rPr lang="en-US" sz="3600" dirty="0" smtClean="0"/>
              <a:t>Unresponsiveness</a:t>
            </a:r>
          </a:p>
          <a:p>
            <a:r>
              <a:rPr lang="en-US" sz="3600" dirty="0" smtClean="0"/>
              <a:t>Focal deficit</a:t>
            </a:r>
          </a:p>
          <a:p>
            <a:r>
              <a:rPr lang="en-US" sz="3600" dirty="0" smtClean="0"/>
              <a:t>Amnesia for injury</a:t>
            </a:r>
          </a:p>
          <a:p>
            <a:r>
              <a:rPr lang="en-US" sz="3600" dirty="0" smtClean="0"/>
              <a:t>Deteriorating </a:t>
            </a:r>
            <a:r>
              <a:rPr lang="en-US" sz="3600" dirty="0" err="1" smtClean="0"/>
              <a:t>neuro</a:t>
            </a:r>
            <a:r>
              <a:rPr lang="en-US" sz="3600" dirty="0" smtClean="0"/>
              <a:t>-status</a:t>
            </a:r>
            <a:endParaRPr lang="en-US" sz="3600" dirty="0" smtClean="0"/>
          </a:p>
          <a:p>
            <a:r>
              <a:rPr lang="en-US" sz="3600" dirty="0" smtClean="0"/>
              <a:t>Signs of </a:t>
            </a:r>
            <a:r>
              <a:rPr lang="en-US" sz="3600" dirty="0" err="1" smtClean="0"/>
              <a:t>calvarial</a:t>
            </a:r>
            <a:r>
              <a:rPr lang="en-US" sz="3600" dirty="0" smtClean="0"/>
              <a:t> </a:t>
            </a:r>
            <a:r>
              <a:rPr lang="en-US" sz="3600" dirty="0" smtClean="0"/>
              <a:t>or basal skull fractures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98891142"/>
      </p:ext>
    </p:extLst>
  </p:cSld>
  <p:clrMapOvr>
    <a:masterClrMapping/>
  </p:clrMapOvr>
  <p:transition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Elevate head of patient</a:t>
            </a:r>
          </a:p>
          <a:p>
            <a:r>
              <a:rPr lang="en-US" sz="2800" dirty="0" smtClean="0"/>
              <a:t>HOB 30 – 45 </a:t>
            </a:r>
            <a:r>
              <a:rPr lang="en-US" sz="2800" baseline="30000" dirty="0" smtClean="0"/>
              <a:t>0</a:t>
            </a:r>
          </a:p>
          <a:p>
            <a:r>
              <a:rPr lang="en-US" sz="2800" dirty="0" err="1" smtClean="0"/>
              <a:t>Neuro</a:t>
            </a:r>
            <a:r>
              <a:rPr lang="en-US" sz="2800" dirty="0" smtClean="0"/>
              <a:t> checks q 2 hours</a:t>
            </a:r>
          </a:p>
          <a:p>
            <a:r>
              <a:rPr lang="en-US" sz="2800" dirty="0" smtClean="0"/>
              <a:t>NPO till alert, then clear liquids, advance as </a:t>
            </a:r>
            <a:r>
              <a:rPr lang="en-US" sz="2800" dirty="0" smtClean="0"/>
              <a:t>tolerated.</a:t>
            </a:r>
          </a:p>
          <a:p>
            <a:r>
              <a:rPr lang="en-US" sz="2800" dirty="0" smtClean="0"/>
              <a:t>Isotonic </a:t>
            </a:r>
            <a:r>
              <a:rPr lang="en-US" sz="2800" dirty="0" smtClean="0"/>
              <a:t>IVT NS + 20 </a:t>
            </a:r>
            <a:r>
              <a:rPr lang="en-US" sz="2800" dirty="0" err="1" smtClean="0"/>
              <a:t>mEq</a:t>
            </a:r>
            <a:r>
              <a:rPr lang="en-US" sz="2800" dirty="0" smtClean="0"/>
              <a:t> </a:t>
            </a:r>
            <a:r>
              <a:rPr lang="en-US" sz="2800" dirty="0" err="1" smtClean="0"/>
              <a:t>KCl</a:t>
            </a:r>
            <a:endParaRPr lang="en-US" sz="2800" dirty="0" smtClean="0"/>
          </a:p>
          <a:p>
            <a:r>
              <a:rPr lang="en-US" sz="2800" dirty="0" smtClean="0"/>
              <a:t>Analgesics</a:t>
            </a:r>
            <a:endParaRPr lang="en-US" sz="2800" dirty="0" smtClean="0"/>
          </a:p>
          <a:p>
            <a:r>
              <a:rPr lang="en-US" sz="2800" dirty="0" smtClean="0"/>
              <a:t>Seizure prophylaxis</a:t>
            </a:r>
          </a:p>
          <a:p>
            <a:r>
              <a:rPr lang="en-US" sz="2800" dirty="0" err="1" smtClean="0"/>
              <a:t>Antiemetics</a:t>
            </a:r>
            <a:r>
              <a:rPr lang="en-US" sz="2800" dirty="0" smtClean="0"/>
              <a:t>:</a:t>
            </a:r>
          </a:p>
          <a:p>
            <a:pPr lvl="1"/>
            <a:r>
              <a:rPr lang="en-US" sz="2800" dirty="0" smtClean="0"/>
              <a:t>Phenothiazine</a:t>
            </a:r>
            <a:endParaRPr lang="en-US" sz="2800" dirty="0" smtClean="0"/>
          </a:p>
          <a:p>
            <a:pPr lvl="1"/>
            <a:r>
              <a:rPr lang="en-US" sz="2800" dirty="0" err="1" smtClean="0"/>
              <a:t>On</a:t>
            </a:r>
            <a:r>
              <a:rPr lang="en-US" sz="2800" dirty="0" err="1" smtClean="0"/>
              <a:t>dansetron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8343611"/>
      </p:ext>
    </p:extLst>
  </p:cSld>
  <p:clrMapOvr>
    <a:masterClrMapping/>
  </p:clrMapOvr>
  <p:transition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ANAGEMENT IN 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Neurosurgical </a:t>
            </a:r>
            <a:r>
              <a:rPr lang="en-US" sz="3200" dirty="0" smtClean="0"/>
              <a:t>exam in trauma</a:t>
            </a:r>
          </a:p>
          <a:p>
            <a:pPr lvl="1"/>
            <a:r>
              <a:rPr lang="en-US" sz="3200" dirty="0" smtClean="0"/>
              <a:t>Visual inspection</a:t>
            </a:r>
          </a:p>
          <a:p>
            <a:pPr lvl="2"/>
            <a:r>
              <a:rPr lang="en-US" sz="3200" dirty="0" smtClean="0"/>
              <a:t>Basal skull fractures</a:t>
            </a:r>
          </a:p>
          <a:p>
            <a:pPr lvl="2"/>
            <a:r>
              <a:rPr lang="en-US" sz="3200" dirty="0" err="1" smtClean="0"/>
              <a:t>Peri</a:t>
            </a:r>
            <a:r>
              <a:rPr lang="en-US" sz="3200" dirty="0" smtClean="0"/>
              <a:t>-orbital </a:t>
            </a:r>
            <a:r>
              <a:rPr lang="en-US" sz="3200" dirty="0" smtClean="0"/>
              <a:t>edema, ptosis</a:t>
            </a:r>
          </a:p>
          <a:p>
            <a:pPr lvl="2"/>
            <a:r>
              <a:rPr lang="en-US" sz="3200" dirty="0" err="1" smtClean="0"/>
              <a:t>Peri</a:t>
            </a:r>
            <a:r>
              <a:rPr lang="en-US" sz="3200" dirty="0" smtClean="0"/>
              <a:t>-orbital edema, ptosis</a:t>
            </a:r>
          </a:p>
          <a:p>
            <a:pPr lvl="1"/>
            <a:r>
              <a:rPr lang="en-US" sz="3200" dirty="0" err="1" smtClean="0"/>
              <a:t>Cranio</a:t>
            </a:r>
            <a:r>
              <a:rPr lang="en-US" sz="3200" dirty="0" smtClean="0"/>
              <a:t>-cervical </a:t>
            </a:r>
            <a:r>
              <a:rPr lang="en-US" sz="3200" dirty="0" smtClean="0"/>
              <a:t>auscultation</a:t>
            </a:r>
          </a:p>
          <a:p>
            <a:pPr lvl="2"/>
            <a:r>
              <a:rPr lang="en-US" sz="3200" dirty="0" smtClean="0"/>
              <a:t>Carotid bruit</a:t>
            </a:r>
          </a:p>
          <a:p>
            <a:pPr lvl="2"/>
            <a:r>
              <a:rPr lang="en-US" sz="3200" dirty="0" smtClean="0"/>
              <a:t>Globe of the eye </a:t>
            </a:r>
            <a:r>
              <a:rPr lang="en-US" sz="3200" dirty="0" smtClean="0">
                <a:sym typeface="Wingdings" panose="05000000000000000000" pitchFamily="2" charset="2"/>
              </a:rPr>
              <a:t> carotid cavernous fistula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9958989"/>
      </p:ext>
    </p:extLst>
  </p:cSld>
  <p:clrMapOvr>
    <a:masterClrMapping/>
  </p:clrMapOvr>
  <p:transition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GCS 9 - 13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NPO in case surgical intervention is </a:t>
            </a:r>
            <a:r>
              <a:rPr lang="en-US" sz="3200" dirty="0" smtClean="0"/>
              <a:t>needed</a:t>
            </a:r>
          </a:p>
          <a:p>
            <a:endParaRPr lang="en-US" sz="3200" dirty="0" smtClean="0"/>
          </a:p>
          <a:p>
            <a:r>
              <a:rPr lang="en-US" sz="3200" dirty="0" smtClean="0"/>
              <a:t>Repeat CT scan if </a:t>
            </a:r>
            <a:r>
              <a:rPr lang="en-US" sz="3200" dirty="0" smtClean="0"/>
              <a:t>deteriorating</a:t>
            </a:r>
          </a:p>
          <a:p>
            <a:endParaRPr lang="en-US" sz="3200" dirty="0" smtClean="0"/>
          </a:p>
          <a:p>
            <a:r>
              <a:rPr lang="en-US" sz="3200" dirty="0" smtClean="0"/>
              <a:t>ICU admission if hypoxic and in need of ventilation </a:t>
            </a:r>
            <a:r>
              <a:rPr lang="en-US" sz="3200" dirty="0" smtClean="0">
                <a:sym typeface="Wingdings" panose="05000000000000000000" pitchFamily="2" charset="2"/>
              </a:rPr>
              <a:t> BGAs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6411524"/>
      </p:ext>
    </p:extLst>
  </p:cSld>
  <p:clrMapOvr>
    <a:masterClrMapping/>
  </p:clrMapOvr>
  <p:transition>
    <p:cover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 MANAGEMENT GCS &gt;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HOB </a:t>
            </a:r>
            <a:r>
              <a:rPr lang="en-US" sz="3200" dirty="0" smtClean="0">
                <a:sym typeface="Wingdings" panose="05000000000000000000" pitchFamily="2" charset="2"/>
              </a:rPr>
              <a:t> 30 – 45</a:t>
            </a:r>
            <a:r>
              <a:rPr lang="en-US" sz="3200" baseline="30000" dirty="0" smtClean="0">
                <a:sym typeface="Wingdings" panose="05000000000000000000" pitchFamily="2" charset="2"/>
              </a:rPr>
              <a:t>0</a:t>
            </a:r>
            <a:r>
              <a:rPr lang="en-US" sz="3200" dirty="0" smtClean="0">
                <a:sym typeface="Wingdings" panose="05000000000000000000" pitchFamily="2" charset="2"/>
              </a:rPr>
              <a:t>C</a:t>
            </a:r>
          </a:p>
          <a:p>
            <a:r>
              <a:rPr lang="en-US" sz="3200" dirty="0" err="1" smtClean="0">
                <a:sym typeface="Wingdings" panose="05000000000000000000" pitchFamily="2" charset="2"/>
              </a:rPr>
              <a:t>Neuro</a:t>
            </a:r>
            <a:r>
              <a:rPr lang="en-US" sz="3200" dirty="0" smtClean="0">
                <a:sym typeface="Wingdings" panose="05000000000000000000" pitchFamily="2" charset="2"/>
              </a:rPr>
              <a:t> checks q 2 hours</a:t>
            </a:r>
          </a:p>
          <a:p>
            <a:r>
              <a:rPr lang="en-US" sz="3200" dirty="0" smtClean="0"/>
              <a:t>NPO till alert, then clear liquids, advance as tolerated</a:t>
            </a:r>
          </a:p>
          <a:p>
            <a:r>
              <a:rPr lang="en-US" sz="3200" dirty="0" smtClean="0"/>
              <a:t>Isotonic IVT NS + 20mEq </a:t>
            </a:r>
            <a:r>
              <a:rPr lang="en-US" sz="3200" dirty="0" err="1" smtClean="0"/>
              <a:t>KCl</a:t>
            </a:r>
            <a:r>
              <a:rPr lang="en-US" sz="3200" dirty="0" smtClean="0"/>
              <a:t>/L 100cc/</a:t>
            </a:r>
            <a:r>
              <a:rPr lang="en-US" sz="3200" dirty="0" err="1" smtClean="0"/>
              <a:t>hr</a:t>
            </a:r>
            <a:r>
              <a:rPr lang="en-US" sz="3200" dirty="0" smtClean="0"/>
              <a:t> for average adult (</a:t>
            </a:r>
            <a:r>
              <a:rPr lang="en-US" sz="3200" dirty="0" err="1" smtClean="0"/>
              <a:t>peds</a:t>
            </a:r>
            <a:r>
              <a:rPr lang="en-US" sz="3200" dirty="0" smtClean="0"/>
              <a:t>: 2000cc/m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/d</a:t>
            </a:r>
          </a:p>
          <a:p>
            <a:r>
              <a:rPr lang="en-US" sz="3200" dirty="0" smtClean="0"/>
              <a:t>Analgesics</a:t>
            </a:r>
          </a:p>
          <a:p>
            <a:r>
              <a:rPr lang="en-US" sz="3200" dirty="0" smtClean="0"/>
              <a:t>Anti-emetics </a:t>
            </a:r>
            <a:r>
              <a:rPr lang="en-US" sz="3200" dirty="0" smtClean="0">
                <a:sym typeface="Wingdings" panose="05000000000000000000" pitchFamily="2" charset="2"/>
              </a:rPr>
              <a:t> </a:t>
            </a:r>
            <a:r>
              <a:rPr lang="en-US" sz="3200" dirty="0" err="1" smtClean="0">
                <a:sym typeface="Wingdings" panose="05000000000000000000" pitchFamily="2" charset="2"/>
              </a:rPr>
              <a:t>phenothiazines</a:t>
            </a:r>
            <a:r>
              <a:rPr lang="en-US" sz="3200" dirty="0" smtClean="0">
                <a:sym typeface="Wingdings" panose="05000000000000000000" pitchFamily="2" charset="2"/>
              </a:rPr>
              <a:t>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30916204"/>
      </p:ext>
    </p:extLst>
  </p:cSld>
  <p:clrMapOvr>
    <a:masterClrMapping/>
  </p:clrMapOvr>
  <p:transition>
    <p:cover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INTUBATION AND HYPERVENTILATION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Depressed GCS &lt; 8</a:t>
            </a:r>
          </a:p>
          <a:p>
            <a:endParaRPr lang="en-US" sz="3200" dirty="0" smtClean="0"/>
          </a:p>
          <a:p>
            <a:r>
              <a:rPr lang="en-US" sz="3200" dirty="0" smtClean="0"/>
              <a:t>Failure to protect airway</a:t>
            </a:r>
          </a:p>
          <a:p>
            <a:endParaRPr lang="en-US" sz="3200" dirty="0" smtClean="0"/>
          </a:p>
          <a:p>
            <a:r>
              <a:rPr lang="en-US" sz="3200" dirty="0" smtClean="0"/>
              <a:t>Need for hyperventilation</a:t>
            </a:r>
          </a:p>
          <a:p>
            <a:endParaRPr lang="en-US" sz="3200" dirty="0" smtClean="0"/>
          </a:p>
          <a:p>
            <a:r>
              <a:rPr lang="en-US" sz="3200" dirty="0" smtClean="0"/>
              <a:t>Severe maxillofacial trauma </a:t>
            </a:r>
            <a:r>
              <a:rPr lang="en-US" sz="3200" dirty="0" smtClean="0">
                <a:sym typeface="Wingdings" panose="05000000000000000000" pitchFamily="2" charset="2"/>
              </a:rPr>
              <a:t> patency of airway </a:t>
            </a:r>
            <a:r>
              <a:rPr lang="en-US" sz="3200" dirty="0" err="1" smtClean="0">
                <a:sym typeface="Wingdings" panose="05000000000000000000" pitchFamily="2" charset="2"/>
              </a:rPr>
              <a:t>tenuos</a:t>
            </a:r>
            <a:endParaRPr lang="en-US" sz="3200" dirty="0" smtClean="0">
              <a:sym typeface="Wingdings" panose="05000000000000000000" pitchFamily="2" charset="2"/>
            </a:endParaRPr>
          </a:p>
          <a:p>
            <a:endParaRPr lang="en-US" sz="3200" dirty="0" smtClean="0">
              <a:sym typeface="Wingdings" panose="05000000000000000000" pitchFamily="2" charset="2"/>
            </a:endParaRPr>
          </a:p>
          <a:p>
            <a:r>
              <a:rPr lang="en-US" sz="3200" dirty="0" smtClean="0">
                <a:sym typeface="Wingdings" panose="05000000000000000000" pitchFamily="2" charset="2"/>
              </a:rPr>
              <a:t>Need for paralysis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3383097"/>
      </p:ext>
    </p:extLst>
  </p:cSld>
  <p:clrMapOvr>
    <a:masterClrMapping/>
  </p:clrMapOvr>
  <p:transition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Leading cause of death and disability</a:t>
            </a:r>
          </a:p>
          <a:p>
            <a:r>
              <a:rPr lang="en-US" dirty="0" smtClean="0"/>
              <a:t>RTA </a:t>
            </a:r>
            <a:r>
              <a:rPr lang="en-US" dirty="0" smtClean="0">
                <a:sym typeface="Wingdings" panose="05000000000000000000" pitchFamily="2" charset="2"/>
              </a:rPr>
              <a:t> commonest cause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M:F 2:1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For the same degree of head trauma, women tend to have a poorer prognosis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Includes: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Brain injury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Skull fractures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Scalp injury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60500"/>
      </p:ext>
    </p:extLst>
  </p:cSld>
  <p:clrMapOvr>
    <a:masterClrMapping/>
  </p:clrMapOvr>
  <p:transition>
    <p:cover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HYPERVENTILATION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Prophylactic hyperventilation PaCO2 &lt; 25 mmHg, not recommended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Temporing</a:t>
            </a:r>
            <a:r>
              <a:rPr lang="en-US" sz="3200" dirty="0" smtClean="0"/>
              <a:t> measure for patients with signs of trans-</a:t>
            </a:r>
            <a:r>
              <a:rPr lang="en-US" sz="3200" dirty="0" err="1" smtClean="0"/>
              <a:t>tentorial</a:t>
            </a:r>
            <a:r>
              <a:rPr lang="en-US" sz="3200" dirty="0" smtClean="0"/>
              <a:t> herniation</a:t>
            </a:r>
          </a:p>
          <a:p>
            <a:endParaRPr lang="en-US" sz="3200" dirty="0" smtClean="0"/>
          </a:p>
          <a:p>
            <a:r>
              <a:rPr lang="en-US" sz="3200" dirty="0" smtClean="0"/>
              <a:t>Avoid in first 24 hours after TBI when CBF is dangerously low</a:t>
            </a:r>
          </a:p>
          <a:p>
            <a:endParaRPr lang="en-US" sz="3200" dirty="0" smtClean="0"/>
          </a:p>
          <a:p>
            <a:r>
              <a:rPr lang="en-US" sz="3200" dirty="0" smtClean="0"/>
              <a:t>Keep PaCO2 at 30 – 35 mmHg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8871885"/>
      </p:ext>
    </p:extLst>
  </p:cSld>
  <p:clrMapOvr>
    <a:masterClrMapping/>
  </p:clrMapOvr>
  <p:transition>
    <p:cover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MANNITOL 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 of intracranial hypertension</a:t>
            </a:r>
          </a:p>
          <a:p>
            <a:endParaRPr lang="en-US" dirty="0" smtClean="0"/>
          </a:p>
          <a:p>
            <a:r>
              <a:rPr lang="en-US" dirty="0" smtClean="0"/>
              <a:t>Evidence of mass effect – FND</a:t>
            </a:r>
          </a:p>
          <a:p>
            <a:endParaRPr lang="en-US" dirty="0" smtClean="0"/>
          </a:p>
          <a:p>
            <a:r>
              <a:rPr lang="en-US" dirty="0" smtClean="0"/>
              <a:t>Sudden deterioration prior to CT</a:t>
            </a:r>
          </a:p>
          <a:p>
            <a:endParaRPr lang="en-US" dirty="0" smtClean="0"/>
          </a:p>
          <a:p>
            <a:r>
              <a:rPr lang="en-US" dirty="0" smtClean="0"/>
              <a:t>After CT, if the lesion that is associated with raised ICP is identified</a:t>
            </a:r>
          </a:p>
          <a:p>
            <a:endParaRPr lang="en-US" dirty="0" smtClean="0"/>
          </a:p>
          <a:p>
            <a:r>
              <a:rPr lang="en-US" dirty="0" smtClean="0"/>
              <a:t>After CT, if going to OR.</a:t>
            </a:r>
          </a:p>
          <a:p>
            <a:endParaRPr lang="en-US" dirty="0"/>
          </a:p>
          <a:p>
            <a:r>
              <a:rPr lang="en-US" dirty="0" smtClean="0"/>
              <a:t>To assess </a:t>
            </a:r>
            <a:r>
              <a:rPr lang="en-US" dirty="0" err="1" smtClean="0"/>
              <a:t>salvageability</a:t>
            </a:r>
            <a:r>
              <a:rPr lang="en-US" dirty="0" smtClean="0"/>
              <a:t> of patient with no BS function, check for return of BS reflexes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25225"/>
      </p:ext>
    </p:extLst>
  </p:cSld>
  <p:clrMapOvr>
    <a:masterClrMapping/>
  </p:clrMapOvr>
  <p:transition>
    <p:cover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Cushing ulcers </a:t>
            </a:r>
            <a:r>
              <a:rPr lang="en-US" sz="4000" dirty="0" smtClean="0">
                <a:sym typeface="Wingdings" panose="05000000000000000000" pitchFamily="2" charset="2"/>
              </a:rPr>
              <a:t> give PPIs</a:t>
            </a:r>
          </a:p>
          <a:p>
            <a:r>
              <a:rPr lang="en-US" sz="4000" dirty="0" smtClean="0">
                <a:sym typeface="Wingdings" panose="05000000000000000000" pitchFamily="2" charset="2"/>
              </a:rPr>
              <a:t>DVT prophylaxis</a:t>
            </a:r>
          </a:p>
          <a:p>
            <a:pPr lvl="1"/>
            <a:r>
              <a:rPr lang="en-US" sz="4000" b="1" dirty="0" err="1" smtClean="0">
                <a:sym typeface="Wingdings" panose="05000000000000000000" pitchFamily="2" charset="2"/>
              </a:rPr>
              <a:t>Thrombo</a:t>
            </a:r>
            <a:r>
              <a:rPr lang="en-US" sz="4000" b="1" dirty="0" smtClean="0">
                <a:sym typeface="Wingdings" panose="05000000000000000000" pitchFamily="2" charset="2"/>
              </a:rPr>
              <a:t>-Embolic </a:t>
            </a:r>
            <a:r>
              <a:rPr lang="en-US" sz="4000" b="1" dirty="0" err="1" smtClean="0">
                <a:sym typeface="Wingdings" panose="05000000000000000000" pitchFamily="2" charset="2"/>
              </a:rPr>
              <a:t>Deterrant</a:t>
            </a:r>
            <a:r>
              <a:rPr lang="en-US" sz="4000" b="1" dirty="0" smtClean="0">
                <a:sym typeface="Wingdings" panose="05000000000000000000" pitchFamily="2" charset="2"/>
              </a:rPr>
              <a:t> Stockings (TED)</a:t>
            </a:r>
          </a:p>
          <a:p>
            <a:r>
              <a:rPr lang="en-US" sz="4000" dirty="0" smtClean="0">
                <a:sym typeface="Wingdings" panose="05000000000000000000" pitchFamily="2" charset="2"/>
              </a:rPr>
              <a:t>Nutritional requirements (caloric intake)</a:t>
            </a:r>
          </a:p>
          <a:p>
            <a:pPr lvl="1"/>
            <a:r>
              <a:rPr lang="en-US" sz="4000" dirty="0" smtClean="0">
                <a:sym typeface="Wingdings" panose="05000000000000000000" pitchFamily="2" charset="2"/>
              </a:rPr>
              <a:t>Number 1 cause of death  starvation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8283994"/>
      </p:ext>
    </p:extLst>
  </p:cSld>
  <p:clrMapOvr>
    <a:masterClrMapping/>
  </p:clrMapOvr>
  <p:transition>
    <p:cover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367" y="0"/>
            <a:ext cx="10824633" cy="6819900"/>
          </a:xfrm>
        </p:spPr>
        <p:txBody>
          <a:bodyPr/>
          <a:lstStyle/>
          <a:p>
            <a:pPr marL="82550" indent="0" algn="ctr">
              <a:buNone/>
            </a:pPr>
            <a:endParaRPr lang="en-US" sz="4400" dirty="0" smtClean="0"/>
          </a:p>
          <a:p>
            <a:pPr marL="82550" indent="0" algn="ctr">
              <a:buNone/>
            </a:pPr>
            <a:endParaRPr lang="en-US" sz="4400" dirty="0"/>
          </a:p>
          <a:p>
            <a:pPr marL="82550" indent="0" algn="ctr">
              <a:buNone/>
            </a:pPr>
            <a:endParaRPr lang="en-US" sz="4400" dirty="0" smtClean="0"/>
          </a:p>
          <a:p>
            <a:pPr marL="82550" indent="0" algn="ctr">
              <a:buNone/>
            </a:pPr>
            <a:endParaRPr lang="en-US" sz="4400" dirty="0"/>
          </a:p>
          <a:p>
            <a:pPr marL="82550" indent="0" algn="ctr">
              <a:buNone/>
            </a:pPr>
            <a:r>
              <a:rPr lang="en-US" sz="4400" dirty="0" smtClean="0"/>
              <a:t>TYPED BY EFFIE NAILA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86731850"/>
      </p:ext>
    </p:extLst>
  </p:cSld>
  <p:clrMapOvr>
    <a:masterClrMapping/>
  </p:clrMapOvr>
  <p:transition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Based on the level of GCS</a:t>
            </a:r>
          </a:p>
          <a:p>
            <a:pPr marL="539750" indent="-457200">
              <a:buFont typeface="+mj-lt"/>
              <a:buAutoNum type="arabicPeriod"/>
            </a:pPr>
            <a:r>
              <a:rPr lang="en-US" sz="2800" dirty="0" smtClean="0"/>
              <a:t>Severe head injury </a:t>
            </a:r>
            <a:r>
              <a:rPr lang="en-US" sz="2800" dirty="0" smtClean="0">
                <a:sym typeface="Wingdings" panose="05000000000000000000" pitchFamily="2" charset="2"/>
              </a:rPr>
              <a:t> GCS &lt; 8; LOC &gt; 24 hrs.; Post-traumatic amnesia &gt; 1 day</a:t>
            </a:r>
          </a:p>
          <a:p>
            <a:pPr marL="539750" indent="-457200">
              <a:buFont typeface="+mj-lt"/>
              <a:buAutoNum type="arabicPeriod"/>
            </a:pPr>
            <a:endParaRPr lang="en-US" sz="2800" dirty="0" smtClean="0">
              <a:sym typeface="Wingdings" panose="05000000000000000000" pitchFamily="2" charset="2"/>
            </a:endParaRPr>
          </a:p>
          <a:p>
            <a:pPr marL="539750" indent="-457200">
              <a:buFont typeface="+mj-lt"/>
              <a:buAutoNum type="arabicPeriod"/>
            </a:pPr>
            <a:r>
              <a:rPr lang="en-US" sz="2800" dirty="0" smtClean="0">
                <a:sym typeface="Wingdings" panose="05000000000000000000" pitchFamily="2" charset="2"/>
              </a:rPr>
              <a:t>Moderate head injury  GCS of 9 – 12; LOC &lt; 24 hours; amnesia of 1 – 24 hrs.</a:t>
            </a:r>
          </a:p>
          <a:p>
            <a:pPr marL="539750" indent="-457200">
              <a:buFont typeface="+mj-lt"/>
              <a:buAutoNum type="arabicPeriod"/>
            </a:pPr>
            <a:endParaRPr lang="en-US" sz="2800" dirty="0" smtClean="0">
              <a:sym typeface="Wingdings" panose="05000000000000000000" pitchFamily="2" charset="2"/>
            </a:endParaRPr>
          </a:p>
          <a:p>
            <a:pPr marL="539750" indent="-457200">
              <a:buFont typeface="+mj-lt"/>
              <a:buAutoNum type="arabicPeriod"/>
            </a:pPr>
            <a:r>
              <a:rPr lang="en-US" sz="2800" dirty="0" smtClean="0">
                <a:sym typeface="Wingdings" panose="05000000000000000000" pitchFamily="2" charset="2"/>
              </a:rPr>
              <a:t>Mild head injury  GCS 13 – 15; LOC &lt; 1hr. ;  Amnesia &lt; 1hr</a:t>
            </a:r>
          </a:p>
          <a:p>
            <a:pPr marL="539750" indent="-457200">
              <a:buFont typeface="+mj-lt"/>
              <a:buAutoNum type="arabicPeriod"/>
            </a:pPr>
            <a:endParaRPr lang="en-US" sz="2800" dirty="0">
              <a:sym typeface="Wingdings" panose="05000000000000000000" pitchFamily="2" charset="2"/>
            </a:endParaRPr>
          </a:p>
          <a:p>
            <a:pPr marL="8255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REVIEW THE GLASGOW COMA SCALE  FROM HUCHTISONS TEXT BOOK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47895"/>
      </p:ext>
    </p:extLst>
  </p:cSld>
  <p:clrMapOvr>
    <a:masterClrMapping/>
  </p:clrMapOvr>
  <p:transition>
    <p:cover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brain injury. </a:t>
            </a:r>
            <a:endParaRPr lang="en-US" dirty="0"/>
          </a:p>
          <a:p>
            <a:r>
              <a:rPr lang="en-US" dirty="0" smtClean="0"/>
              <a:t>Death due to brainstem injury, injury of blood vessels, rapid increase in ICP</a:t>
            </a:r>
          </a:p>
          <a:p>
            <a:endParaRPr lang="en-US" dirty="0"/>
          </a:p>
          <a:p>
            <a:r>
              <a:rPr lang="en-US" dirty="0" smtClean="0"/>
              <a:t>Secondary brain injury </a:t>
            </a:r>
            <a:r>
              <a:rPr lang="en-US" dirty="0" smtClean="0">
                <a:sym typeface="Wingdings" panose="05000000000000000000" pitchFamily="2" charset="2"/>
              </a:rPr>
              <a:t> few hours to several days  Ca</a:t>
            </a:r>
            <a:r>
              <a:rPr lang="en-US" baseline="30000" dirty="0" smtClean="0">
                <a:sym typeface="Wingdings" panose="05000000000000000000" pitchFamily="2" charset="2"/>
              </a:rPr>
              <a:t>2+</a:t>
            </a:r>
            <a:r>
              <a:rPr lang="en-US" dirty="0" smtClean="0">
                <a:sym typeface="Wingdings" panose="05000000000000000000" pitchFamily="2" charset="2"/>
              </a:rPr>
              <a:t>&amp; Na</a:t>
            </a:r>
            <a:r>
              <a:rPr lang="en-US" baseline="30000" dirty="0" smtClean="0">
                <a:sym typeface="Wingdings" panose="05000000000000000000" pitchFamily="2" charset="2"/>
              </a:rPr>
              <a:t>+</a:t>
            </a:r>
            <a:r>
              <a:rPr lang="en-US" dirty="0" smtClean="0">
                <a:sym typeface="Wingdings" panose="05000000000000000000" pitchFamily="2" charset="2"/>
              </a:rPr>
              <a:t> influx  </a:t>
            </a:r>
            <a:r>
              <a:rPr lang="en-US" dirty="0">
                <a:sym typeface="Wingdings" panose="05000000000000000000" pitchFamily="2" charset="2"/>
              </a:rPr>
              <a:t>B</a:t>
            </a:r>
            <a:r>
              <a:rPr lang="en-US" dirty="0" smtClean="0">
                <a:sym typeface="Wingdings" panose="05000000000000000000" pitchFamily="2" charset="2"/>
              </a:rPr>
              <a:t>rain edema  </a:t>
            </a:r>
            <a:r>
              <a:rPr lang="en-US" dirty="0">
                <a:sym typeface="Wingdings" panose="05000000000000000000" pitchFamily="2" charset="2"/>
              </a:rPr>
              <a:t>R</a:t>
            </a:r>
            <a:r>
              <a:rPr lang="en-US" dirty="0" smtClean="0">
                <a:sym typeface="Wingdings" panose="05000000000000000000" pitchFamily="2" charset="2"/>
              </a:rPr>
              <a:t>aise in ICP  </a:t>
            </a:r>
            <a:r>
              <a:rPr lang="en-US" dirty="0">
                <a:sym typeface="Wingdings" panose="05000000000000000000" pitchFamily="2" charset="2"/>
              </a:rPr>
              <a:t>D</a:t>
            </a:r>
            <a:r>
              <a:rPr lang="en-US" dirty="0" smtClean="0">
                <a:sym typeface="Wingdings" panose="05000000000000000000" pitchFamily="2" charset="2"/>
              </a:rPr>
              <a:t>ecrease </a:t>
            </a:r>
            <a:r>
              <a:rPr lang="en-US" dirty="0" smtClean="0">
                <a:sym typeface="Wingdings" panose="05000000000000000000" pitchFamily="2" charset="2"/>
              </a:rPr>
              <a:t>in </a:t>
            </a:r>
            <a:r>
              <a:rPr lang="en-US" dirty="0" smtClean="0">
                <a:sym typeface="Wingdings" panose="05000000000000000000" pitchFamily="2" charset="2"/>
              </a:rPr>
              <a:t>Cerebral Perfusion Pressure (CPP)           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Tonsillar</a:t>
            </a:r>
            <a:r>
              <a:rPr lang="en-US" dirty="0" smtClean="0">
                <a:sym typeface="Wingdings" panose="05000000000000000000" pitchFamily="2" charset="2"/>
              </a:rPr>
              <a:t> herniation  Death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90913"/>
      </p:ext>
    </p:extLst>
  </p:cSld>
  <p:clrMapOvr>
    <a:masterClrMapping/>
  </p:clrMapOvr>
  <p:transition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 AND 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 and gender</a:t>
            </a:r>
          </a:p>
          <a:p>
            <a:pPr lvl="1"/>
            <a:r>
              <a:rPr lang="en-US" dirty="0" smtClean="0"/>
              <a:t>For female patients, do a pregnancy test</a:t>
            </a:r>
          </a:p>
          <a:p>
            <a:endParaRPr lang="en-US" dirty="0"/>
          </a:p>
          <a:p>
            <a:r>
              <a:rPr lang="en-US" dirty="0" smtClean="0"/>
              <a:t>Mechanism of accident</a:t>
            </a:r>
          </a:p>
          <a:p>
            <a:endParaRPr lang="en-US" dirty="0"/>
          </a:p>
          <a:p>
            <a:r>
              <a:rPr lang="en-US" dirty="0" smtClean="0"/>
              <a:t>LOC</a:t>
            </a:r>
          </a:p>
          <a:p>
            <a:endParaRPr lang="en-US" dirty="0"/>
          </a:p>
          <a:p>
            <a:r>
              <a:rPr lang="en-US" dirty="0" smtClean="0"/>
              <a:t>Nausea, Vomiting, headache, visual disturbances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Post-traumatic seizures; early seizures portend poor prognosis</a:t>
            </a:r>
          </a:p>
          <a:p>
            <a:endParaRPr lang="en-US" dirty="0"/>
          </a:p>
          <a:p>
            <a:r>
              <a:rPr lang="en-US" dirty="0" smtClean="0"/>
              <a:t>CO-morbidities: DM, HTN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63521"/>
      </p:ext>
    </p:extLst>
  </p:cSld>
  <p:clrMapOvr>
    <a:masterClrMapping/>
  </p:clrMapOvr>
  <p:transition>
    <p:cover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sz="2600" dirty="0" smtClean="0"/>
              <a:t>Vital signs </a:t>
            </a:r>
            <a:r>
              <a:rPr lang="en-US" sz="2600" dirty="0" smtClean="0">
                <a:sym typeface="Wingdings" panose="05000000000000000000" pitchFamily="2" charset="2"/>
              </a:rPr>
              <a:t> HTN, bradycardia, Irregular respirations  Cushing reflex (Hypotension, bradycardia &amp; irregular respirations), Medullary injury, Pontine injury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Pyrexia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Inspection and palpation of the head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Signs of skull base </a:t>
            </a:r>
          </a:p>
          <a:p>
            <a:pPr lvl="1"/>
            <a:r>
              <a:rPr lang="en-US" sz="2600" dirty="0" err="1" smtClean="0">
                <a:sym typeface="Wingdings" panose="05000000000000000000" pitchFamily="2" charset="2"/>
              </a:rPr>
              <a:t>Otorrhea</a:t>
            </a:r>
            <a:endParaRPr lang="en-US" sz="2600" dirty="0" smtClean="0">
              <a:sym typeface="Wingdings" panose="05000000000000000000" pitchFamily="2" charset="2"/>
            </a:endParaRPr>
          </a:p>
          <a:p>
            <a:pPr lvl="1"/>
            <a:r>
              <a:rPr lang="en-US" sz="2600" dirty="0" smtClean="0">
                <a:sym typeface="Wingdings" panose="05000000000000000000" pitchFamily="2" charset="2"/>
              </a:rPr>
              <a:t>Rhinorrhea</a:t>
            </a:r>
          </a:p>
          <a:p>
            <a:pPr lvl="1"/>
            <a:r>
              <a:rPr lang="en-US" sz="2600" dirty="0" err="1" smtClean="0">
                <a:sym typeface="Wingdings" panose="05000000000000000000" pitchFamily="2" charset="2"/>
              </a:rPr>
              <a:t>Hemo</a:t>
            </a:r>
            <a:r>
              <a:rPr lang="en-US" sz="2600" dirty="0" smtClean="0">
                <a:sym typeface="Wingdings" panose="05000000000000000000" pitchFamily="2" charset="2"/>
              </a:rPr>
              <a:t>-tympanum</a:t>
            </a:r>
            <a:endParaRPr lang="en-US" sz="2600" dirty="0" smtClean="0">
              <a:sym typeface="Wingdings" panose="05000000000000000000" pitchFamily="2" charset="2"/>
            </a:endParaRPr>
          </a:p>
          <a:p>
            <a:pPr lvl="1"/>
            <a:r>
              <a:rPr lang="en-US" sz="2600" dirty="0" err="1" smtClean="0">
                <a:sym typeface="Wingdings" panose="05000000000000000000" pitchFamily="2" charset="2"/>
              </a:rPr>
              <a:t>Peri</a:t>
            </a:r>
            <a:r>
              <a:rPr lang="en-US" sz="2600" dirty="0" smtClean="0">
                <a:sym typeface="Wingdings" panose="05000000000000000000" pitchFamily="2" charset="2"/>
              </a:rPr>
              <a:t>-orbital </a:t>
            </a:r>
            <a:r>
              <a:rPr lang="en-US" sz="2600" dirty="0" smtClean="0">
                <a:sym typeface="Wingdings" panose="05000000000000000000" pitchFamily="2" charset="2"/>
              </a:rPr>
              <a:t>ecchymosis</a:t>
            </a:r>
          </a:p>
          <a:p>
            <a:pPr lvl="1"/>
            <a:r>
              <a:rPr lang="en-US" sz="2600" dirty="0" smtClean="0">
                <a:sym typeface="Wingdings" panose="05000000000000000000" pitchFamily="2" charset="2"/>
              </a:rPr>
              <a:t>Mastoid ecchymosis</a:t>
            </a:r>
          </a:p>
          <a:p>
            <a:pPr lvl="1"/>
            <a:r>
              <a:rPr lang="en-US" sz="2600" dirty="0" smtClean="0">
                <a:sym typeface="Wingdings" panose="05000000000000000000" pitchFamily="2" charset="2"/>
              </a:rPr>
              <a:t>Facial nerve palsy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Facial fractures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Neck rigidity</a:t>
            </a:r>
          </a:p>
          <a:p>
            <a:pPr lvl="1"/>
            <a:r>
              <a:rPr lang="en-US" sz="2600" dirty="0" smtClean="0">
                <a:sym typeface="Wingdings" panose="05000000000000000000" pitchFamily="2" charset="2"/>
              </a:rPr>
              <a:t>Never </a:t>
            </a:r>
            <a:r>
              <a:rPr lang="en-US" sz="2600" dirty="0" smtClean="0">
                <a:sym typeface="Wingdings" panose="05000000000000000000" pitchFamily="2" charset="2"/>
              </a:rPr>
              <a:t>check for neck rigidity in a patient on whom you have not confirmed an intact cervical spine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Signs of spine trauma</a:t>
            </a:r>
          </a:p>
          <a:p>
            <a:pPr lvl="1"/>
            <a:r>
              <a:rPr lang="en-US" sz="2600" dirty="0" smtClean="0">
                <a:sym typeface="Wingdings" panose="05000000000000000000" pitchFamily="2" charset="2"/>
              </a:rPr>
              <a:t>Palpate from the </a:t>
            </a:r>
            <a:r>
              <a:rPr lang="en-US" sz="2600" dirty="0" err="1" smtClean="0">
                <a:sym typeface="Wingdings" panose="05000000000000000000" pitchFamily="2" charset="2"/>
              </a:rPr>
              <a:t>cranio</a:t>
            </a:r>
            <a:r>
              <a:rPr lang="en-US" sz="2600" dirty="0" smtClean="0">
                <a:sym typeface="Wingdings" panose="05000000000000000000" pitchFamily="2" charset="2"/>
              </a:rPr>
              <a:t>-vertebral </a:t>
            </a:r>
            <a:r>
              <a:rPr lang="en-US" sz="2600" dirty="0" smtClean="0">
                <a:sym typeface="Wingdings" panose="05000000000000000000" pitchFamily="2" charset="2"/>
              </a:rPr>
              <a:t>junction  sacrum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49610856"/>
      </p:ext>
    </p:extLst>
  </p:cSld>
  <p:clrMapOvr>
    <a:masterClrMapping/>
  </p:clrMapOvr>
  <p:transition>
    <p:cover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NEUROLOGICAL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 of consciousness</a:t>
            </a:r>
          </a:p>
          <a:p>
            <a:r>
              <a:rPr lang="en-US" dirty="0" smtClean="0"/>
              <a:t>Baseline </a:t>
            </a:r>
            <a:r>
              <a:rPr lang="en-US" dirty="0" smtClean="0"/>
              <a:t>GCS before intubation</a:t>
            </a:r>
          </a:p>
          <a:p>
            <a:pPr lvl="1"/>
            <a:r>
              <a:rPr lang="en-US" dirty="0" smtClean="0"/>
              <a:t>Deterioration of more than 2 GCS </a:t>
            </a:r>
            <a:r>
              <a:rPr lang="en-US" dirty="0" smtClean="0">
                <a:sym typeface="Wingdings" panose="05000000000000000000" pitchFamily="2" charset="2"/>
              </a:rPr>
              <a:t> repeat CT scan (</a:t>
            </a:r>
            <a:r>
              <a:rPr lang="en-US" b="1" dirty="0" smtClean="0">
                <a:sym typeface="Wingdings" panose="05000000000000000000" pitchFamily="2" charset="2"/>
              </a:rPr>
              <a:t>MCQ!)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Cranial nerves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Motor examination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Sensory examination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06698"/>
      </p:ext>
    </p:extLst>
  </p:cSld>
  <p:clrMapOvr>
    <a:masterClrMapping/>
  </p:clrMapOvr>
  <p:transition>
    <p:cover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SKULL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Linear</a:t>
            </a:r>
          </a:p>
          <a:p>
            <a:r>
              <a:rPr lang="en-US" b="1" dirty="0" err="1" smtClean="0"/>
              <a:t>Diastatic</a:t>
            </a:r>
            <a:r>
              <a:rPr lang="en-US" b="1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along suture lines; very high kinetic energy; bad outcome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Growing</a:t>
            </a:r>
            <a:r>
              <a:rPr lang="en-US" dirty="0" smtClean="0">
                <a:sym typeface="Wingdings" panose="05000000000000000000" pitchFamily="2" charset="2"/>
              </a:rPr>
              <a:t>   break in bone, </a:t>
            </a:r>
            <a:r>
              <a:rPr lang="en-US" dirty="0" err="1" smtClean="0">
                <a:sym typeface="Wingdings" panose="05000000000000000000" pitchFamily="2" charset="2"/>
              </a:rPr>
              <a:t>dural</a:t>
            </a:r>
            <a:r>
              <a:rPr lang="en-US" dirty="0" smtClean="0">
                <a:sym typeface="Wingdings" panose="05000000000000000000" pitchFamily="2" charset="2"/>
              </a:rPr>
              <a:t> tear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Brain pulsates with impulses from the heart, progressively pushing the fracture fragments away 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Ping pong </a:t>
            </a:r>
            <a:r>
              <a:rPr lang="en-US" dirty="0" smtClean="0">
                <a:sym typeface="Wingdings" panose="05000000000000000000" pitchFamily="2" charset="2"/>
              </a:rPr>
              <a:t> e.g. tennis ball impact on a child’s head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Skull base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Depressed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Compound comminuted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Crush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31176"/>
      </p:ext>
    </p:extLst>
  </p:cSld>
  <p:clrMapOvr>
    <a:masterClrMapping/>
  </p:clrMapOvr>
  <p:transition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EPIDURAL HEMATOMA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1% of head trauma admissions</a:t>
            </a:r>
          </a:p>
          <a:p>
            <a:endParaRPr lang="en-US" sz="2800" dirty="0" smtClean="0"/>
          </a:p>
          <a:p>
            <a:r>
              <a:rPr lang="en-US" sz="2800" dirty="0" smtClean="0"/>
              <a:t>Mainly young adults and older children</a:t>
            </a:r>
          </a:p>
          <a:p>
            <a:endParaRPr lang="en-US" sz="2800" dirty="0" smtClean="0"/>
          </a:p>
          <a:p>
            <a:r>
              <a:rPr lang="en-US" sz="2800" dirty="0" smtClean="0"/>
              <a:t>Brief LOC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b="1" dirty="0" smtClean="0">
                <a:sym typeface="Wingdings" panose="05000000000000000000" pitchFamily="2" charset="2"/>
              </a:rPr>
              <a:t>lucid interval </a:t>
            </a:r>
            <a:r>
              <a:rPr lang="en-US" sz="2800" dirty="0" smtClean="0">
                <a:sym typeface="Wingdings" panose="05000000000000000000" pitchFamily="2" charset="2"/>
              </a:rPr>
              <a:t> sudden neurological deterioration &amp; </a:t>
            </a:r>
            <a:r>
              <a:rPr lang="en-US" sz="2800" dirty="0" err="1" smtClean="0">
                <a:sym typeface="Wingdings" panose="05000000000000000000" pitchFamily="2" charset="2"/>
              </a:rPr>
              <a:t>ipsilateral</a:t>
            </a:r>
            <a:r>
              <a:rPr lang="en-US" sz="2800" dirty="0" smtClean="0">
                <a:sym typeface="Wingdings" panose="05000000000000000000" pitchFamily="2" charset="2"/>
              </a:rPr>
              <a:t> fixed dilated pupil</a:t>
            </a:r>
          </a:p>
          <a:p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b="1" dirty="0" err="1" smtClean="0">
                <a:sym typeface="Wingdings" panose="05000000000000000000" pitchFamily="2" charset="2"/>
              </a:rPr>
              <a:t>Kernohan</a:t>
            </a:r>
            <a:r>
              <a:rPr lang="en-US" sz="2800" b="1" dirty="0" smtClean="0">
                <a:sym typeface="Wingdings" panose="05000000000000000000" pitchFamily="2" charset="2"/>
              </a:rPr>
              <a:t> phenomenon </a:t>
            </a:r>
            <a:r>
              <a:rPr lang="en-US" sz="2800" dirty="0" smtClean="0">
                <a:sym typeface="Wingdings" panose="05000000000000000000" pitchFamily="2" charset="2"/>
              </a:rPr>
              <a:t> focal finding </a:t>
            </a:r>
            <a:r>
              <a:rPr lang="en-US" sz="2800" dirty="0" err="1" smtClean="0">
                <a:sym typeface="Wingdings" panose="05000000000000000000" pitchFamily="2" charset="2"/>
              </a:rPr>
              <a:t>ipsilateral</a:t>
            </a:r>
            <a:r>
              <a:rPr lang="en-US" sz="2800" dirty="0" smtClean="0">
                <a:sym typeface="Wingdings" panose="05000000000000000000" pitchFamily="2" charset="2"/>
              </a:rPr>
              <a:t> to the EDH</a:t>
            </a:r>
          </a:p>
          <a:p>
            <a:pPr lvl="1"/>
            <a:r>
              <a:rPr lang="en-US" sz="2800" dirty="0" err="1" smtClean="0">
                <a:sym typeface="Wingdings" panose="05000000000000000000" pitchFamily="2" charset="2"/>
              </a:rPr>
              <a:t>Ipsilateral</a:t>
            </a:r>
            <a:r>
              <a:rPr lang="en-US" sz="2800" dirty="0" smtClean="0">
                <a:sym typeface="Wingdings" panose="05000000000000000000" pitchFamily="2" charset="2"/>
              </a:rPr>
              <a:t> massive bleed in one hemisphere of the brain pushes the brain to the contralateral side  brain is compressed </a:t>
            </a:r>
            <a:r>
              <a:rPr lang="en-US" sz="2800" dirty="0" smtClean="0">
                <a:sym typeface="Wingdings" panose="05000000000000000000" pitchFamily="2" charset="2"/>
              </a:rPr>
              <a:t>at </a:t>
            </a:r>
            <a:r>
              <a:rPr lang="en-US" sz="2800" dirty="0" smtClean="0">
                <a:sym typeface="Wingdings" panose="05000000000000000000" pitchFamily="2" charset="2"/>
              </a:rPr>
              <a:t>the free edge of the tentorium  pyramidal fibers decussating on the medulla are affected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4939354"/>
      </p:ext>
    </p:extLst>
  </p:cSld>
  <p:clrMapOvr>
    <a:masterClrMapping/>
  </p:clrMapOvr>
  <p:transition>
    <p:cover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3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F0EE36E6-BF0F-4EAC-A870-94B404EAE12A}" vid="{3D257189-9134-4FF4-9FC4-1554DA3301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77</TotalTime>
  <Words>907</Words>
  <Application>Microsoft Office PowerPoint</Application>
  <PresentationFormat>Widescreen</PresentationFormat>
  <Paragraphs>197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Calibri</vt:lpstr>
      <vt:lpstr>Gill Sans MT</vt:lpstr>
      <vt:lpstr>Majalla UI</vt:lpstr>
      <vt:lpstr>Verdana</vt:lpstr>
      <vt:lpstr>Wingdings</vt:lpstr>
      <vt:lpstr>Wingdings 2</vt:lpstr>
      <vt:lpstr>Theme3</vt:lpstr>
      <vt:lpstr>HEAD INJURY</vt:lpstr>
      <vt:lpstr>INTRODUCTION</vt:lpstr>
      <vt:lpstr>CLASSIFICATION</vt:lpstr>
      <vt:lpstr>PATHOPHYSIOLOGY</vt:lpstr>
      <vt:lpstr>HISTORY AND PHYSICAL EXAMINATION</vt:lpstr>
      <vt:lpstr>EXAMINATION</vt:lpstr>
      <vt:lpstr>NEUROLOGICAL EXAMINATION</vt:lpstr>
      <vt:lpstr>SKULL FRACTURES</vt:lpstr>
      <vt:lpstr>EPIDURAL HEMATOMA</vt:lpstr>
      <vt:lpstr>SUBDURAL HEMATOMA</vt:lpstr>
      <vt:lpstr>CHRONIC SDH</vt:lpstr>
      <vt:lpstr>MANAGEMENT</vt:lpstr>
      <vt:lpstr>INDICATIONS FOR ADMISSION</vt:lpstr>
      <vt:lpstr>INDICATIONS FOR CT SCAN</vt:lpstr>
      <vt:lpstr>MANAGEMENT</vt:lpstr>
      <vt:lpstr>MANAGEMENT IN ER</vt:lpstr>
      <vt:lpstr>GCS 9 - 13</vt:lpstr>
      <vt:lpstr>ER MANAGEMENT GCS &gt; 14</vt:lpstr>
      <vt:lpstr>INTUBATION AND HYPERVENTILATION</vt:lpstr>
      <vt:lpstr>HYPERVENTILATION</vt:lpstr>
      <vt:lpstr>MANNITOL INDICATIONS</vt:lpstr>
      <vt:lpstr>NOTE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INJURY</dc:title>
  <dc:creator>Effie Nailah</dc:creator>
  <cp:lastModifiedBy>Effie Nailah</cp:lastModifiedBy>
  <cp:revision>10</cp:revision>
  <dcterms:created xsi:type="dcterms:W3CDTF">2016-09-29T09:21:28Z</dcterms:created>
  <dcterms:modified xsi:type="dcterms:W3CDTF">2016-10-03T05:43:14Z</dcterms:modified>
</cp:coreProperties>
</file>