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63" r:id="rId10"/>
    <p:sldId id="264" r:id="rId11"/>
    <p:sldId id="271" r:id="rId12"/>
    <p:sldId id="265" r:id="rId13"/>
    <p:sldId id="266" r:id="rId14"/>
    <p:sldId id="267" r:id="rId15"/>
    <p:sldId id="268" r:id="rId16"/>
    <p:sldId id="269" r:id="rId17"/>
    <p:sldId id="270" r:id="rId18"/>
    <p:sldId id="272" r:id="rId19"/>
    <p:sldId id="273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84" r:id="rId28"/>
    <p:sldId id="287" r:id="rId29"/>
    <p:sldId id="286" r:id="rId30"/>
    <p:sldId id="28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44" y="72"/>
      </p:cViewPr>
      <p:guideLst/>
    </p:cSldViewPr>
  </p:slideViewPr>
  <p:outlineViewPr>
    <p:cViewPr>
      <p:scale>
        <a:sx n="33" d="100"/>
        <a:sy n="33" d="100"/>
      </p:scale>
      <p:origin x="0" y="-3946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13BB-7F56-4886-B474-9EADD7CC69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5A4EF-134F-412F-A15D-1E5CE35B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7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13BB-7F56-4886-B474-9EADD7CC69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5A4EF-134F-412F-A15D-1E5CE35B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69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13BB-7F56-4886-B474-9EADD7CC69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5A4EF-134F-412F-A15D-1E5CE35B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60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22300"/>
          </a:xfrm>
        </p:spPr>
        <p:txBody>
          <a:bodyPr/>
          <a:lstStyle>
            <a:lvl1pPr algn="ctr"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96924"/>
            <a:ext cx="12192000" cy="60610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>
                <a:solidFill>
                  <a:srgbClr val="FF0000"/>
                </a:solidFill>
              </a:defRPr>
            </a:lvl2pPr>
            <a:lvl3pPr>
              <a:defRPr sz="2400">
                <a:solidFill>
                  <a:srgbClr val="FFC000"/>
                </a:solidFill>
              </a:defRPr>
            </a:lvl3pPr>
            <a:lvl4pPr>
              <a:defRPr sz="2400">
                <a:solidFill>
                  <a:srgbClr val="FF0000"/>
                </a:solidFill>
              </a:defRPr>
            </a:lvl4pPr>
            <a:lvl5pPr>
              <a:defRPr sz="2400">
                <a:solidFill>
                  <a:srgbClr val="FFC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13BB-7F56-4886-B474-9EADD7CC69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5A4EF-134F-412F-A15D-1E5CE35B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0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13BB-7F56-4886-B474-9EADD7CC69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5A4EF-134F-412F-A15D-1E5CE35B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5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13BB-7F56-4886-B474-9EADD7CC69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5A4EF-134F-412F-A15D-1E5CE35B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68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13BB-7F56-4886-B474-9EADD7CC69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5A4EF-134F-412F-A15D-1E5CE35B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1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13BB-7F56-4886-B474-9EADD7CC69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5A4EF-134F-412F-A15D-1E5CE35B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3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13BB-7F56-4886-B474-9EADD7CC69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5A4EF-134F-412F-A15D-1E5CE35B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37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13BB-7F56-4886-B474-9EADD7CC69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5A4EF-134F-412F-A15D-1E5CE35B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8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13BB-7F56-4886-B474-9EADD7CC69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5A4EF-134F-412F-A15D-1E5CE35B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806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B13BB-7F56-4886-B474-9EADD7CC69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5A4EF-134F-412F-A15D-1E5CE35B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22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EPILEPSY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BY: DR. J. KWASA</a:t>
            </a:r>
          </a:p>
          <a:p>
            <a:endParaRPr lang="en-US" sz="3600" dirty="0"/>
          </a:p>
          <a:p>
            <a:r>
              <a:rPr lang="en-US" sz="3600" dirty="0" smtClean="0"/>
              <a:t>DATE: 25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/10/2016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98630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AETIOLOGY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en-US" sz="3600" dirty="0" smtClean="0"/>
              <a:t>Metabolic causes of seizures</a:t>
            </a:r>
          </a:p>
          <a:p>
            <a:pPr lvl="1"/>
            <a:r>
              <a:rPr lang="en-US" sz="3600" dirty="0" err="1" smtClean="0"/>
              <a:t>Hypocalcemia</a:t>
            </a:r>
            <a:endParaRPr lang="en-US" sz="3600" dirty="0" smtClean="0"/>
          </a:p>
          <a:p>
            <a:pPr lvl="1"/>
            <a:r>
              <a:rPr lang="en-US" sz="3600" dirty="0" err="1" smtClean="0"/>
              <a:t>Hyponatremia</a:t>
            </a:r>
            <a:endParaRPr lang="en-US" sz="3600" dirty="0" smtClean="0"/>
          </a:p>
          <a:p>
            <a:pPr lvl="1"/>
            <a:r>
              <a:rPr lang="en-US" sz="3600" dirty="0" smtClean="0"/>
              <a:t>Hypoglycemia</a:t>
            </a:r>
          </a:p>
          <a:p>
            <a:pPr lvl="1"/>
            <a:r>
              <a:rPr lang="en-US" sz="3600" dirty="0" err="1" smtClean="0"/>
              <a:t>Hypomagnesemia</a:t>
            </a:r>
            <a:endParaRPr lang="en-US" sz="3600" dirty="0" smtClean="0"/>
          </a:p>
          <a:p>
            <a:pPr lvl="1"/>
            <a:r>
              <a:rPr lang="en-US" sz="3600" dirty="0" smtClean="0"/>
              <a:t>Liver failure</a:t>
            </a:r>
          </a:p>
          <a:p>
            <a:pPr lvl="1"/>
            <a:r>
              <a:rPr lang="en-US" sz="3600" dirty="0" smtClean="0"/>
              <a:t>Renal failure</a:t>
            </a:r>
          </a:p>
          <a:p>
            <a:pPr lvl="1"/>
            <a:r>
              <a:rPr lang="en-US" sz="3600" dirty="0" smtClean="0"/>
              <a:t>Anoxia</a:t>
            </a:r>
          </a:p>
          <a:p>
            <a:pPr lvl="1"/>
            <a:r>
              <a:rPr lang="en-US" sz="3600" dirty="0" smtClean="0"/>
              <a:t>Non-</a:t>
            </a:r>
            <a:r>
              <a:rPr lang="en-US" sz="3600" dirty="0" err="1" smtClean="0"/>
              <a:t>ketotic</a:t>
            </a:r>
            <a:r>
              <a:rPr lang="en-US" sz="3600" dirty="0" smtClean="0"/>
              <a:t> hyperglycemic states</a:t>
            </a:r>
            <a:endParaRPr lang="en-US" sz="3600" dirty="0"/>
          </a:p>
          <a:p>
            <a:r>
              <a:rPr lang="en-US" sz="3600" dirty="0" smtClean="0"/>
              <a:t>Drugs</a:t>
            </a:r>
          </a:p>
          <a:p>
            <a:pPr lvl="1"/>
            <a:r>
              <a:rPr lang="en-US" sz="3600" dirty="0" smtClean="0"/>
              <a:t>Cocaine and amphetamines</a:t>
            </a:r>
          </a:p>
          <a:p>
            <a:pPr lvl="1"/>
            <a:r>
              <a:rPr lang="en-US" sz="3600" dirty="0" smtClean="0"/>
              <a:t>Withdrawal from alcohol, barbiturates or benzodiazepines</a:t>
            </a:r>
          </a:p>
          <a:p>
            <a:pPr lvl="1"/>
            <a:r>
              <a:rPr lang="en-US" sz="3600" dirty="0" smtClean="0"/>
              <a:t>Toxic levels:</a:t>
            </a:r>
          </a:p>
          <a:p>
            <a:pPr lvl="2"/>
            <a:r>
              <a:rPr lang="en-US" sz="3600" dirty="0" smtClean="0"/>
              <a:t>Penicillin, aminophylline, isoniazid, </a:t>
            </a:r>
            <a:r>
              <a:rPr lang="en-US" sz="3600" dirty="0" err="1" smtClean="0"/>
              <a:t>lidocaine</a:t>
            </a:r>
            <a:endParaRPr lang="en-US" sz="3600" dirty="0" smtClean="0"/>
          </a:p>
          <a:p>
            <a:pPr lvl="1"/>
            <a:r>
              <a:rPr lang="en-US" sz="3600" dirty="0" smtClean="0"/>
              <a:t>Lower threshold: Bupropion, Clozapine</a:t>
            </a:r>
          </a:p>
        </p:txBody>
      </p:sp>
    </p:spTree>
    <p:extLst>
      <p:ext uri="{BB962C8B-B14F-4D97-AF65-F5344CB8AC3E}">
        <p14:creationId xmlns:p14="http://schemas.microsoft.com/office/powerpoint/2010/main" val="4050001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COMPLICATIONS: STATUS EPILEPTICUS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Continuous seizures over 5 minutes </a:t>
            </a:r>
            <a:r>
              <a:rPr lang="en-US" sz="3200" dirty="0" smtClean="0"/>
              <a:t>or &gt; </a:t>
            </a:r>
            <a:r>
              <a:rPr lang="en-US" sz="3200" dirty="0" smtClean="0"/>
              <a:t>1 seizure without the full return to consciousness.</a:t>
            </a:r>
          </a:p>
          <a:p>
            <a:r>
              <a:rPr lang="en-US" sz="3200" dirty="0" smtClean="0"/>
              <a:t>This is a n</a:t>
            </a:r>
            <a:r>
              <a:rPr lang="en-US" sz="3200" dirty="0" smtClean="0"/>
              <a:t>eurological </a:t>
            </a:r>
            <a:r>
              <a:rPr lang="en-US" sz="3200" dirty="0" smtClean="0"/>
              <a:t>emergency.</a:t>
            </a:r>
          </a:p>
          <a:p>
            <a:r>
              <a:rPr lang="en-US" sz="3200" dirty="0" smtClean="0"/>
              <a:t>High mortality.</a:t>
            </a:r>
          </a:p>
          <a:p>
            <a:r>
              <a:rPr lang="en-US" sz="3200" dirty="0" smtClean="0"/>
              <a:t>Use IV medications to control: </a:t>
            </a:r>
          </a:p>
          <a:p>
            <a:pPr lvl="1"/>
            <a:r>
              <a:rPr lang="en-US" sz="3200" dirty="0" err="1" smtClean="0"/>
              <a:t>Lorazepam</a:t>
            </a:r>
            <a:r>
              <a:rPr lang="en-US" sz="3200" dirty="0" smtClean="0"/>
              <a:t>, Phenytoin, </a:t>
            </a:r>
            <a:r>
              <a:rPr lang="en-US" sz="3200" dirty="0" err="1" smtClean="0"/>
              <a:t>Fosphenytoin</a:t>
            </a:r>
            <a:r>
              <a:rPr lang="en-US" sz="3200" dirty="0" smtClean="0"/>
              <a:t>, Phenobarbital, </a:t>
            </a:r>
            <a:r>
              <a:rPr lang="en-US" sz="3200" dirty="0" err="1" smtClean="0"/>
              <a:t>Valproic</a:t>
            </a:r>
            <a:r>
              <a:rPr lang="en-US" sz="3200" dirty="0" smtClean="0"/>
              <a:t> acid, </a:t>
            </a:r>
            <a:r>
              <a:rPr lang="en-US" sz="3200" dirty="0" err="1" smtClean="0"/>
              <a:t>Levetiracetam</a:t>
            </a:r>
            <a:r>
              <a:rPr lang="en-US" sz="3200" dirty="0" smtClean="0"/>
              <a:t>, Midazolam, </a:t>
            </a:r>
            <a:r>
              <a:rPr lang="en-US" sz="3200" dirty="0" err="1" smtClean="0"/>
              <a:t>Propofol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Precipitants of Status </a:t>
            </a:r>
            <a:r>
              <a:rPr lang="en-US" sz="3200" dirty="0" err="1" smtClean="0"/>
              <a:t>Epilepticus</a:t>
            </a:r>
            <a:r>
              <a:rPr lang="en-US" sz="3200" dirty="0" smtClean="0"/>
              <a:t>: (Refer to Kumar &amp; Clark)</a:t>
            </a:r>
          </a:p>
          <a:p>
            <a:pPr lvl="1"/>
            <a:r>
              <a:rPr lang="en-US" sz="3200" dirty="0" smtClean="0"/>
              <a:t>Less well controlled seizures</a:t>
            </a:r>
          </a:p>
          <a:p>
            <a:pPr lvl="1"/>
            <a:r>
              <a:rPr lang="en-US" sz="3200" dirty="0" smtClean="0"/>
              <a:t>More than one precipitants of seizures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11910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r>
              <a:rPr lang="en-US" sz="4000" dirty="0" smtClean="0"/>
              <a:t>History</a:t>
            </a:r>
          </a:p>
          <a:p>
            <a:endParaRPr lang="en-US" sz="4000" dirty="0"/>
          </a:p>
          <a:p>
            <a:r>
              <a:rPr lang="en-US" sz="4000" dirty="0" smtClean="0"/>
              <a:t>HPI</a:t>
            </a:r>
          </a:p>
          <a:p>
            <a:pPr lvl="1"/>
            <a:r>
              <a:rPr lang="en-US" sz="4000" dirty="0" smtClean="0"/>
              <a:t>Preceding illness/fever</a:t>
            </a:r>
          </a:p>
          <a:p>
            <a:pPr lvl="1"/>
            <a:r>
              <a:rPr lang="en-US" sz="4000" dirty="0" smtClean="0"/>
              <a:t>Trauma</a:t>
            </a:r>
          </a:p>
          <a:p>
            <a:pPr lvl="1"/>
            <a:r>
              <a:rPr lang="en-US" sz="4000" dirty="0" smtClean="0"/>
              <a:t>Aura</a:t>
            </a:r>
          </a:p>
          <a:p>
            <a:pPr lvl="1"/>
            <a:r>
              <a:rPr lang="en-US" sz="4000" dirty="0" err="1"/>
              <a:t>I</a:t>
            </a:r>
            <a:r>
              <a:rPr lang="en-US" sz="4000" dirty="0" err="1" smtClean="0"/>
              <a:t>ctal</a:t>
            </a:r>
            <a:r>
              <a:rPr lang="en-US" sz="4000" dirty="0" smtClean="0"/>
              <a:t> and postictal phenomena</a:t>
            </a:r>
          </a:p>
          <a:p>
            <a:pPr lvl="1"/>
            <a:endParaRPr lang="en-US" sz="4000" dirty="0"/>
          </a:p>
          <a:p>
            <a:pPr marL="457200" lvl="1" indent="0">
              <a:buNone/>
            </a:pPr>
            <a:endParaRPr lang="en-US" sz="4000" dirty="0" smtClean="0"/>
          </a:p>
          <a:p>
            <a:pPr lvl="2"/>
            <a:r>
              <a:rPr lang="en-US" sz="4000" dirty="0" smtClean="0"/>
              <a:t>Confusion</a:t>
            </a:r>
          </a:p>
          <a:p>
            <a:pPr lvl="2"/>
            <a:r>
              <a:rPr lang="en-US" sz="4000" dirty="0" smtClean="0"/>
              <a:t>Depression</a:t>
            </a:r>
          </a:p>
          <a:p>
            <a:pPr lvl="2"/>
            <a:r>
              <a:rPr lang="en-US" sz="4000" dirty="0" smtClean="0"/>
              <a:t>Aphasia</a:t>
            </a:r>
          </a:p>
          <a:p>
            <a:pPr lvl="2"/>
            <a:r>
              <a:rPr lang="en-US" sz="4000" dirty="0" smtClean="0"/>
              <a:t>Embarrassment</a:t>
            </a:r>
          </a:p>
          <a:p>
            <a:pPr lvl="2"/>
            <a:r>
              <a:rPr lang="en-US" sz="4000" dirty="0" smtClean="0"/>
              <a:t>Headache</a:t>
            </a:r>
          </a:p>
          <a:p>
            <a:pPr lvl="2"/>
            <a:r>
              <a:rPr lang="en-US" sz="4000" dirty="0" smtClean="0"/>
              <a:t>Sleep</a:t>
            </a:r>
          </a:p>
          <a:p>
            <a:pPr lvl="2"/>
            <a:r>
              <a:rPr lang="en-US" sz="4000" dirty="0" smtClean="0"/>
              <a:t>Exhaustion</a:t>
            </a:r>
          </a:p>
          <a:p>
            <a:pPr lvl="2"/>
            <a:r>
              <a:rPr lang="en-US" sz="4000" dirty="0" smtClean="0"/>
              <a:t>Fear</a:t>
            </a:r>
          </a:p>
          <a:p>
            <a:pPr lvl="2"/>
            <a:r>
              <a:rPr lang="en-US" sz="4000" dirty="0" smtClean="0"/>
              <a:t>Psychosis</a:t>
            </a:r>
          </a:p>
          <a:p>
            <a:pPr lvl="2"/>
            <a:r>
              <a:rPr lang="en-US" sz="4000" dirty="0" smtClean="0"/>
              <a:t>Weakness</a:t>
            </a:r>
          </a:p>
        </p:txBody>
      </p:sp>
    </p:spTree>
    <p:extLst>
      <p:ext uri="{BB962C8B-B14F-4D97-AF65-F5344CB8AC3E}">
        <p14:creationId xmlns:p14="http://schemas.microsoft.com/office/powerpoint/2010/main" val="3943154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en-US" sz="2600" dirty="0" smtClean="0"/>
              <a:t>PMH/SE</a:t>
            </a:r>
          </a:p>
          <a:p>
            <a:pPr lvl="1"/>
            <a:r>
              <a:rPr lang="en-US" sz="2600" dirty="0" smtClean="0"/>
              <a:t>Early history (pre, </a:t>
            </a:r>
            <a:r>
              <a:rPr lang="en-US" sz="2600" dirty="0" err="1" smtClean="0"/>
              <a:t>peri</a:t>
            </a:r>
            <a:r>
              <a:rPr lang="en-US" sz="2600" dirty="0" smtClean="0"/>
              <a:t> and postnatal)</a:t>
            </a:r>
          </a:p>
          <a:p>
            <a:pPr lvl="1"/>
            <a:r>
              <a:rPr lang="en-US" sz="2600" dirty="0" smtClean="0"/>
              <a:t>Febrile seizures</a:t>
            </a:r>
          </a:p>
          <a:p>
            <a:pPr lvl="1"/>
            <a:r>
              <a:rPr lang="en-US" sz="2600" dirty="0" smtClean="0"/>
              <a:t>Milestones</a:t>
            </a:r>
          </a:p>
          <a:p>
            <a:pPr lvl="1"/>
            <a:r>
              <a:rPr lang="en-US" sz="2600" dirty="0" smtClean="0"/>
              <a:t>Birthmarks</a:t>
            </a:r>
          </a:p>
          <a:p>
            <a:pPr lvl="1"/>
            <a:r>
              <a:rPr lang="en-US" sz="2600" dirty="0" smtClean="0"/>
              <a:t>Congenital anomalies</a:t>
            </a:r>
          </a:p>
          <a:p>
            <a:pPr lvl="1"/>
            <a:r>
              <a:rPr lang="en-US" sz="2600" dirty="0" smtClean="0"/>
              <a:t>Myoclonic jerks</a:t>
            </a:r>
          </a:p>
          <a:p>
            <a:pPr lvl="1"/>
            <a:r>
              <a:rPr lang="en-US" sz="2600" dirty="0" smtClean="0"/>
              <a:t>Family history</a:t>
            </a:r>
          </a:p>
          <a:p>
            <a:pPr lvl="1"/>
            <a:r>
              <a:rPr lang="en-US" sz="2600" dirty="0" smtClean="0"/>
              <a:t>Stroke</a:t>
            </a:r>
          </a:p>
          <a:p>
            <a:pPr lvl="1"/>
            <a:r>
              <a:rPr lang="en-US" sz="2600" dirty="0" smtClean="0"/>
              <a:t>Head trauma</a:t>
            </a:r>
          </a:p>
          <a:p>
            <a:pPr lvl="1"/>
            <a:r>
              <a:rPr lang="en-US" sz="2600" dirty="0" smtClean="0"/>
              <a:t>CNS infection</a:t>
            </a:r>
          </a:p>
          <a:p>
            <a:pPr lvl="1"/>
            <a:r>
              <a:rPr lang="en-US" sz="2600" dirty="0" smtClean="0"/>
              <a:t>Relation to menses (</a:t>
            </a:r>
            <a:r>
              <a:rPr lang="en-US" sz="2600" dirty="0" err="1" smtClean="0"/>
              <a:t>Catamenial</a:t>
            </a:r>
            <a:r>
              <a:rPr lang="en-US" sz="2600" dirty="0" smtClean="0"/>
              <a:t> seizures)</a:t>
            </a:r>
          </a:p>
          <a:p>
            <a:pPr lvl="1"/>
            <a:endParaRPr lang="en-US" sz="2600" dirty="0"/>
          </a:p>
          <a:p>
            <a:pPr lvl="1"/>
            <a:r>
              <a:rPr lang="en-US" sz="2600" dirty="0" smtClean="0"/>
              <a:t>Triggers </a:t>
            </a:r>
          </a:p>
          <a:p>
            <a:pPr lvl="2"/>
            <a:r>
              <a:rPr lang="en-US" sz="2600" dirty="0" smtClean="0"/>
              <a:t>Emotion </a:t>
            </a:r>
          </a:p>
          <a:p>
            <a:pPr lvl="2"/>
            <a:r>
              <a:rPr lang="en-US" sz="2600" dirty="0" smtClean="0"/>
              <a:t>Exercise</a:t>
            </a:r>
          </a:p>
          <a:p>
            <a:pPr lvl="2"/>
            <a:r>
              <a:rPr lang="en-US" sz="2600" dirty="0" smtClean="0"/>
              <a:t>Loud music</a:t>
            </a:r>
          </a:p>
          <a:p>
            <a:pPr lvl="2"/>
            <a:r>
              <a:rPr lang="en-US" sz="2600" dirty="0" smtClean="0"/>
              <a:t>Flashing lights</a:t>
            </a:r>
          </a:p>
          <a:p>
            <a:pPr lvl="2"/>
            <a:r>
              <a:rPr lang="en-US" sz="2600" dirty="0" smtClean="0"/>
              <a:t>TV</a:t>
            </a:r>
          </a:p>
          <a:p>
            <a:pPr lvl="2"/>
            <a:r>
              <a:rPr lang="en-US" sz="2600" dirty="0" smtClean="0"/>
              <a:t>Fever</a:t>
            </a:r>
          </a:p>
          <a:p>
            <a:pPr lvl="2"/>
            <a:r>
              <a:rPr lang="en-US" sz="2600" dirty="0" smtClean="0"/>
              <a:t>Menses</a:t>
            </a:r>
          </a:p>
          <a:p>
            <a:pPr lvl="2"/>
            <a:r>
              <a:rPr lang="en-US" sz="2600" dirty="0" smtClean="0"/>
              <a:t>Sleep deprivation</a:t>
            </a:r>
          </a:p>
          <a:p>
            <a:pPr marL="914400" lvl="2" indent="0">
              <a:buNone/>
            </a:pPr>
            <a:endParaRPr lang="en-US" sz="2600" dirty="0" smtClean="0"/>
          </a:p>
          <a:p>
            <a:pPr lvl="1"/>
            <a:r>
              <a:rPr lang="en-US" sz="2600" dirty="0" smtClean="0"/>
              <a:t>Prior AEDs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52601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Examination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r>
              <a:rPr lang="en-US" sz="2800" dirty="0" smtClean="0"/>
              <a:t>General</a:t>
            </a:r>
          </a:p>
          <a:p>
            <a:pPr lvl="1"/>
            <a:r>
              <a:rPr lang="en-US" sz="2800" dirty="0" err="1" smtClean="0"/>
              <a:t>Neuro</a:t>
            </a:r>
            <a:r>
              <a:rPr lang="en-US" sz="2800" dirty="0" smtClean="0"/>
              <a:t>-ectodermal sign of tuberous sclerosis </a:t>
            </a:r>
          </a:p>
          <a:p>
            <a:pPr lvl="2"/>
            <a:r>
              <a:rPr lang="en-US" sz="2800" dirty="0" smtClean="0"/>
              <a:t>Sub-</a:t>
            </a:r>
            <a:r>
              <a:rPr lang="en-US" sz="2800" dirty="0" err="1" smtClean="0"/>
              <a:t>ungal</a:t>
            </a:r>
            <a:r>
              <a:rPr lang="en-US" sz="2800" dirty="0" smtClean="0"/>
              <a:t> </a:t>
            </a:r>
            <a:r>
              <a:rPr lang="en-US" sz="2800" dirty="0" err="1" smtClean="0"/>
              <a:t>firbomas</a:t>
            </a:r>
            <a:endParaRPr lang="en-US" sz="2800" dirty="0" smtClean="0"/>
          </a:p>
          <a:p>
            <a:pPr lvl="2"/>
            <a:r>
              <a:rPr lang="en-US" sz="2800" dirty="0" smtClean="0"/>
              <a:t>Nasal bridge rash</a:t>
            </a:r>
          </a:p>
          <a:p>
            <a:pPr lvl="2"/>
            <a:r>
              <a:rPr lang="en-US" sz="2800" dirty="0" smtClean="0"/>
              <a:t>Nail changes</a:t>
            </a:r>
          </a:p>
          <a:p>
            <a:pPr lvl="1"/>
            <a:r>
              <a:rPr lang="en-US" sz="2800" dirty="0" smtClean="0"/>
              <a:t>NF </a:t>
            </a:r>
            <a:r>
              <a:rPr lang="en-US" sz="2800" dirty="0" smtClean="0">
                <a:sym typeface="Wingdings" panose="05000000000000000000" pitchFamily="2" charset="2"/>
              </a:rPr>
              <a:t></a:t>
            </a:r>
            <a:r>
              <a:rPr lang="en-US" sz="2800" dirty="0" smtClean="0"/>
              <a:t> Café au </a:t>
            </a:r>
            <a:r>
              <a:rPr lang="en-US" sz="2800" dirty="0" err="1" smtClean="0"/>
              <a:t>Lait</a:t>
            </a:r>
            <a:endParaRPr lang="en-US" sz="2800" dirty="0"/>
          </a:p>
          <a:p>
            <a:pPr lvl="1"/>
            <a:endParaRPr lang="en-US" sz="2800" dirty="0" smtClean="0"/>
          </a:p>
          <a:p>
            <a:r>
              <a:rPr lang="en-US" sz="2800" dirty="0" err="1" smtClean="0"/>
              <a:t>Neuro</a:t>
            </a:r>
            <a:r>
              <a:rPr lang="en-US" sz="2800" dirty="0" smtClean="0"/>
              <a:t> </a:t>
            </a:r>
          </a:p>
          <a:p>
            <a:pPr lvl="1"/>
            <a:r>
              <a:rPr lang="en-US" sz="2800" dirty="0" smtClean="0"/>
              <a:t>Focal signs</a:t>
            </a:r>
          </a:p>
          <a:p>
            <a:pPr lvl="1"/>
            <a:endParaRPr lang="en-US" sz="2800" dirty="0" smtClean="0"/>
          </a:p>
          <a:p>
            <a:r>
              <a:rPr lang="en-US" sz="2800" dirty="0" smtClean="0"/>
              <a:t>CVS</a:t>
            </a:r>
          </a:p>
        </p:txBody>
      </p:sp>
    </p:spTree>
    <p:extLst>
      <p:ext uri="{BB962C8B-B14F-4D97-AF65-F5344CB8AC3E}">
        <p14:creationId xmlns:p14="http://schemas.microsoft.com/office/powerpoint/2010/main" val="3625493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Labs</a:t>
            </a:r>
          </a:p>
          <a:p>
            <a:pPr lvl="1"/>
            <a:r>
              <a:rPr lang="en-US" sz="3200" dirty="0" smtClean="0"/>
              <a:t>Sodium, calcium, magnesium, U/E/Cs, FBS, ESR&lt; CRP, LFTs, Serum and urine </a:t>
            </a:r>
            <a:r>
              <a:rPr lang="en-US" sz="3200" dirty="0" err="1" smtClean="0"/>
              <a:t>Tox</a:t>
            </a:r>
            <a:r>
              <a:rPr lang="en-US" sz="3200" dirty="0" smtClean="0"/>
              <a:t> screen</a:t>
            </a:r>
          </a:p>
          <a:p>
            <a:r>
              <a:rPr lang="en-US" sz="3200" dirty="0" smtClean="0"/>
              <a:t>EEG</a:t>
            </a:r>
          </a:p>
          <a:p>
            <a:r>
              <a:rPr lang="en-US" sz="3200" dirty="0" smtClean="0"/>
              <a:t>Imaging</a:t>
            </a:r>
          </a:p>
          <a:p>
            <a:pPr lvl="1"/>
            <a:r>
              <a:rPr lang="en-US" sz="3200" dirty="0" smtClean="0"/>
              <a:t>CXR</a:t>
            </a:r>
          </a:p>
          <a:p>
            <a:pPr lvl="1"/>
            <a:r>
              <a:rPr lang="en-US" sz="3200" dirty="0" smtClean="0"/>
              <a:t>CT scan in focal signs</a:t>
            </a:r>
          </a:p>
          <a:p>
            <a:pPr lvl="1"/>
            <a:r>
              <a:rPr lang="en-US" sz="3200" dirty="0" smtClean="0"/>
              <a:t>MRI preferable if not urgent </a:t>
            </a:r>
          </a:p>
          <a:p>
            <a:pPr lvl="2"/>
            <a:r>
              <a:rPr lang="en-US" sz="3200" dirty="0" smtClean="0"/>
              <a:t>To look for focal regions amenable to surgery</a:t>
            </a:r>
          </a:p>
          <a:p>
            <a:r>
              <a:rPr lang="en-US" sz="3200" dirty="0" smtClean="0"/>
              <a:t>LP: HIV positive, meningitis or encephalitis</a:t>
            </a:r>
          </a:p>
          <a:p>
            <a:r>
              <a:rPr lang="en-US" sz="3200" dirty="0" smtClean="0"/>
              <a:t>Prolactin level: rises in 10 to 20 minutes after event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51519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en-US" sz="2800" dirty="0" smtClean="0"/>
              <a:t>General considerations</a:t>
            </a:r>
          </a:p>
          <a:p>
            <a:pPr lvl="1"/>
            <a:r>
              <a:rPr lang="en-US" sz="2800" dirty="0" smtClean="0"/>
              <a:t>Underlying cause</a:t>
            </a:r>
          </a:p>
          <a:p>
            <a:pPr lvl="1"/>
            <a:r>
              <a:rPr lang="en-US" sz="2800" dirty="0" smtClean="0"/>
              <a:t>Reserve AEDs for &gt; 1 idiopathic seizure, abnormal EEG, focal signs on examination</a:t>
            </a:r>
          </a:p>
          <a:p>
            <a:pPr lvl="1"/>
            <a:r>
              <a:rPr lang="en-US" sz="2800" dirty="0" smtClean="0"/>
              <a:t>Consider: Side effects, gender, comorbidities, age, other medication, cost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r>
              <a:rPr lang="en-US" sz="2800" dirty="0" smtClean="0"/>
              <a:t>Specific</a:t>
            </a:r>
          </a:p>
          <a:p>
            <a:pPr lvl="1"/>
            <a:r>
              <a:rPr lang="en-US" sz="2800" dirty="0" smtClean="0"/>
              <a:t>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generation: </a:t>
            </a:r>
          </a:p>
          <a:p>
            <a:pPr lvl="2"/>
            <a:r>
              <a:rPr lang="en-US" sz="2800" dirty="0" smtClean="0"/>
              <a:t>Phenytoin, carbamazepine, </a:t>
            </a:r>
            <a:r>
              <a:rPr lang="en-US" sz="2800" dirty="0" err="1" smtClean="0"/>
              <a:t>valproic</a:t>
            </a:r>
            <a:r>
              <a:rPr lang="en-US" sz="2800" dirty="0" smtClean="0"/>
              <a:t> acid, </a:t>
            </a:r>
            <a:r>
              <a:rPr lang="en-US" sz="2800" dirty="0" err="1" smtClean="0"/>
              <a:t>phenobarbitone</a:t>
            </a:r>
            <a:r>
              <a:rPr lang="en-US" sz="2800" dirty="0" smtClean="0"/>
              <a:t>, </a:t>
            </a:r>
            <a:r>
              <a:rPr lang="en-US" sz="2800" dirty="0" err="1" smtClean="0"/>
              <a:t>ethosuximide</a:t>
            </a:r>
            <a:r>
              <a:rPr lang="en-US" sz="2800" dirty="0" smtClean="0"/>
              <a:t>, BDZs</a:t>
            </a:r>
          </a:p>
          <a:p>
            <a:pPr lvl="1"/>
            <a:r>
              <a:rPr lang="en-US" sz="2800" dirty="0" smtClean="0"/>
              <a:t>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generation: </a:t>
            </a:r>
          </a:p>
          <a:p>
            <a:pPr lvl="2"/>
            <a:r>
              <a:rPr lang="en-US" sz="2800" dirty="0" err="1" smtClean="0"/>
              <a:t>Lamotrigine</a:t>
            </a:r>
            <a:r>
              <a:rPr lang="en-US" sz="2800" dirty="0" smtClean="0"/>
              <a:t>, </a:t>
            </a:r>
            <a:r>
              <a:rPr lang="en-US" sz="2800" dirty="0" err="1" smtClean="0"/>
              <a:t>Gabapentine</a:t>
            </a:r>
            <a:r>
              <a:rPr lang="en-US" sz="2800" dirty="0" smtClean="0"/>
              <a:t>, </a:t>
            </a:r>
            <a:r>
              <a:rPr lang="en-US" sz="2800" dirty="0" err="1" smtClean="0"/>
              <a:t>Topiramate</a:t>
            </a:r>
            <a:r>
              <a:rPr lang="en-US" sz="2800" dirty="0" smtClean="0"/>
              <a:t>, </a:t>
            </a:r>
            <a:r>
              <a:rPr lang="en-US" sz="2800" dirty="0" err="1" smtClean="0"/>
              <a:t>Oxcarbazepine</a:t>
            </a:r>
            <a:r>
              <a:rPr lang="en-US" sz="2800" dirty="0" smtClean="0"/>
              <a:t>, </a:t>
            </a:r>
            <a:r>
              <a:rPr lang="en-US" sz="2800" dirty="0" err="1" smtClean="0"/>
              <a:t>Levetiracetam</a:t>
            </a:r>
            <a:r>
              <a:rPr lang="en-US" sz="2800" dirty="0" smtClean="0"/>
              <a:t>, </a:t>
            </a:r>
            <a:r>
              <a:rPr lang="en-US" sz="2800" dirty="0" err="1" smtClean="0"/>
              <a:t>Pregabalin</a:t>
            </a:r>
            <a:endParaRPr lang="en-US" sz="2800" dirty="0" smtClean="0"/>
          </a:p>
          <a:p>
            <a:pPr lvl="2"/>
            <a:endParaRPr lang="en-US" sz="2800" dirty="0" smtClean="0"/>
          </a:p>
          <a:p>
            <a:pPr lvl="1"/>
            <a:r>
              <a:rPr lang="en-US" sz="2800" dirty="0" smtClean="0"/>
              <a:t>Epilepsy surgery</a:t>
            </a:r>
          </a:p>
          <a:p>
            <a:pPr lvl="1"/>
            <a:endParaRPr lang="en-US" sz="2800" dirty="0"/>
          </a:p>
          <a:p>
            <a:pPr lvl="1"/>
            <a:endParaRPr lang="en-US" sz="2800" dirty="0" smtClean="0"/>
          </a:p>
          <a:p>
            <a:pPr marL="457200" lvl="1" indent="0">
              <a:buNone/>
            </a:pPr>
            <a:endParaRPr lang="en-US" sz="2800" dirty="0" smtClean="0"/>
          </a:p>
          <a:p>
            <a:pPr marL="457200" lvl="1" indent="0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 NOT START AEDS IN A PATIENT PRESENTING WITH A SINGLE SEIZURE, WORK UP THE LIKELIHOOD FOR RECURRENCE!</a:t>
            </a:r>
            <a:endParaRPr lang="en-US" sz="2800" b="1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76576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en-US" sz="4000" dirty="0" smtClean="0"/>
              <a:t>Choice of AED</a:t>
            </a:r>
          </a:p>
          <a:p>
            <a:pPr lvl="1"/>
            <a:r>
              <a:rPr lang="en-US" sz="4000" dirty="0" smtClean="0"/>
              <a:t>Seizure type</a:t>
            </a:r>
          </a:p>
          <a:p>
            <a:pPr lvl="1"/>
            <a:r>
              <a:rPr lang="en-US" sz="4000" dirty="0" smtClean="0"/>
              <a:t>Cost</a:t>
            </a:r>
          </a:p>
          <a:p>
            <a:pPr lvl="1"/>
            <a:r>
              <a:rPr lang="en-US" sz="4000" dirty="0" smtClean="0"/>
              <a:t>Female </a:t>
            </a:r>
            <a:r>
              <a:rPr lang="en-US" sz="4000" dirty="0" smtClean="0">
                <a:sym typeface="Wingdings" panose="05000000000000000000" pitchFamily="2" charset="2"/>
              </a:rPr>
              <a:t> </a:t>
            </a:r>
            <a:r>
              <a:rPr lang="en-US" sz="4000" dirty="0" smtClean="0"/>
              <a:t>(</a:t>
            </a:r>
            <a:r>
              <a:rPr lang="en-US" sz="4000" dirty="0" err="1" smtClean="0"/>
              <a:t>Teratogenecity</a:t>
            </a:r>
            <a:r>
              <a:rPr lang="en-US" sz="4000" dirty="0" smtClean="0"/>
              <a:t>)</a:t>
            </a:r>
          </a:p>
          <a:p>
            <a:pPr lvl="1"/>
            <a:r>
              <a:rPr lang="en-US" sz="4000" dirty="0" smtClean="0"/>
              <a:t>IV formulations</a:t>
            </a:r>
          </a:p>
          <a:p>
            <a:pPr marL="457200" lvl="1" indent="0">
              <a:buNone/>
            </a:pPr>
            <a:endParaRPr lang="en-US" sz="4000" dirty="0" smtClean="0"/>
          </a:p>
          <a:p>
            <a:pPr marL="457200" lvl="1" indent="0">
              <a:buNone/>
            </a:pPr>
            <a:endParaRPr lang="en-US" sz="4000" dirty="0"/>
          </a:p>
          <a:p>
            <a:pPr marL="457200" lvl="1" indent="0">
              <a:buNone/>
            </a:pPr>
            <a:endParaRPr lang="en-US" sz="4000" dirty="0"/>
          </a:p>
          <a:p>
            <a:r>
              <a:rPr lang="en-US" sz="4000" dirty="0" smtClean="0"/>
              <a:t>Lifestyle advice</a:t>
            </a:r>
          </a:p>
          <a:p>
            <a:pPr lvl="1"/>
            <a:r>
              <a:rPr lang="en-US" sz="4000" dirty="0" smtClean="0"/>
              <a:t>Adequate sleep</a:t>
            </a:r>
          </a:p>
          <a:p>
            <a:pPr lvl="1"/>
            <a:r>
              <a:rPr lang="en-US" sz="4000" dirty="0" smtClean="0"/>
              <a:t>Avoid alcohol</a:t>
            </a:r>
          </a:p>
          <a:p>
            <a:pPr lvl="1"/>
            <a:r>
              <a:rPr lang="en-US" sz="4000" dirty="0" smtClean="0"/>
              <a:t>Avoid dangerous activities:</a:t>
            </a:r>
          </a:p>
          <a:p>
            <a:pPr lvl="2"/>
            <a:r>
              <a:rPr lang="en-US" sz="4000" dirty="0" smtClean="0"/>
              <a:t>Swimming alone</a:t>
            </a:r>
          </a:p>
          <a:p>
            <a:pPr lvl="2"/>
            <a:r>
              <a:rPr lang="en-US" sz="4000" dirty="0" smtClean="0"/>
              <a:t>Cooking alone</a:t>
            </a:r>
          </a:p>
          <a:p>
            <a:pPr lvl="2"/>
            <a:r>
              <a:rPr lang="en-US" sz="4000" dirty="0" smtClean="0"/>
              <a:t>Driving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143123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sz="3400" dirty="0" smtClean="0"/>
              <a:t>Partial seizures:</a:t>
            </a:r>
          </a:p>
          <a:p>
            <a:pPr lvl="1"/>
            <a:r>
              <a:rPr lang="en-US" sz="3400" dirty="0" smtClean="0"/>
              <a:t>Carbamazepine</a:t>
            </a:r>
          </a:p>
          <a:p>
            <a:pPr lvl="1"/>
            <a:r>
              <a:rPr lang="en-US" sz="3400" dirty="0" smtClean="0"/>
              <a:t>Phenytoin</a:t>
            </a:r>
          </a:p>
          <a:p>
            <a:pPr lvl="1"/>
            <a:r>
              <a:rPr lang="en-US" sz="3400" dirty="0" err="1" smtClean="0"/>
              <a:t>Levetiracetam</a:t>
            </a:r>
            <a:endParaRPr lang="en-US" sz="3400" dirty="0" smtClean="0"/>
          </a:p>
          <a:p>
            <a:pPr lvl="1"/>
            <a:endParaRPr lang="en-US" sz="3400" dirty="0" smtClean="0"/>
          </a:p>
          <a:p>
            <a:r>
              <a:rPr lang="en-US" sz="3400" dirty="0" smtClean="0"/>
              <a:t>Generalized seizures (idiopathic):</a:t>
            </a:r>
          </a:p>
          <a:p>
            <a:pPr lvl="1"/>
            <a:r>
              <a:rPr lang="en-US" sz="3400" dirty="0" smtClean="0"/>
              <a:t>Sodium valproate</a:t>
            </a:r>
          </a:p>
          <a:p>
            <a:pPr lvl="1"/>
            <a:r>
              <a:rPr lang="en-US" sz="3400" dirty="0" err="1" smtClean="0"/>
              <a:t>Levetiracetam</a:t>
            </a:r>
            <a:endParaRPr lang="en-US" sz="3400" dirty="0" smtClean="0"/>
          </a:p>
          <a:p>
            <a:pPr lvl="1"/>
            <a:r>
              <a:rPr lang="en-US" sz="3400" dirty="0" err="1" smtClean="0"/>
              <a:t>Lamotrigine</a:t>
            </a:r>
            <a:endParaRPr lang="en-US" sz="3400" dirty="0" smtClean="0"/>
          </a:p>
          <a:p>
            <a:pPr lvl="1"/>
            <a:r>
              <a:rPr lang="en-US" sz="3400" dirty="0" smtClean="0"/>
              <a:t>Phenytoin (not too bad)</a:t>
            </a:r>
          </a:p>
          <a:p>
            <a:r>
              <a:rPr lang="en-US" sz="3400" dirty="0" smtClean="0"/>
              <a:t>Absence seizures:</a:t>
            </a:r>
          </a:p>
          <a:p>
            <a:pPr lvl="1"/>
            <a:r>
              <a:rPr lang="en-US" sz="3400" dirty="0" err="1" smtClean="0"/>
              <a:t>Ethosuximide</a:t>
            </a:r>
            <a:endParaRPr lang="en-US" sz="3400" dirty="0" smtClean="0"/>
          </a:p>
          <a:p>
            <a:pPr lvl="1"/>
            <a:r>
              <a:rPr lang="en-US" sz="3400" dirty="0" smtClean="0"/>
              <a:t>Sodium valproate (can also be used)</a:t>
            </a:r>
          </a:p>
          <a:p>
            <a:pPr lvl="1"/>
            <a:endParaRPr lang="en-US" sz="3400" dirty="0" smtClean="0"/>
          </a:p>
          <a:p>
            <a:r>
              <a:rPr lang="en-US" sz="3400" dirty="0" smtClean="0"/>
              <a:t>JME:</a:t>
            </a:r>
          </a:p>
          <a:p>
            <a:pPr lvl="1"/>
            <a:r>
              <a:rPr lang="en-US" sz="3400" dirty="0" err="1" smtClean="0"/>
              <a:t>Valproic</a:t>
            </a:r>
            <a:r>
              <a:rPr lang="en-US" sz="3400" dirty="0" smtClean="0"/>
              <a:t> acid</a:t>
            </a:r>
          </a:p>
          <a:p>
            <a:pPr lvl="1"/>
            <a:r>
              <a:rPr lang="en-US" sz="3400" dirty="0" smtClean="0"/>
              <a:t>Clonazepam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8419993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Epilepsy is a common neurological condition</a:t>
            </a:r>
          </a:p>
          <a:p>
            <a:r>
              <a:rPr lang="en-US" sz="3600" dirty="0" smtClean="0"/>
              <a:t>Classification weighs heavily on observation and description of the seizure</a:t>
            </a:r>
          </a:p>
          <a:p>
            <a:r>
              <a:rPr lang="en-US" sz="3600" dirty="0" smtClean="0"/>
              <a:t>EEG is useful first investigation for primary epilepsy but it is not diagnostic</a:t>
            </a:r>
          </a:p>
          <a:p>
            <a:pPr lvl="1"/>
            <a:r>
              <a:rPr lang="en-US" sz="3600" dirty="0" smtClean="0"/>
              <a:t>Best time to take an EEG is during the seizure</a:t>
            </a:r>
          </a:p>
          <a:p>
            <a:r>
              <a:rPr lang="en-US" sz="3600" dirty="0" smtClean="0"/>
              <a:t>Drugs if needed are started low dose mono-therapy and slowly titrated upwards.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19014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DEFINITIONS</a:t>
            </a:r>
          </a:p>
          <a:p>
            <a:r>
              <a:rPr lang="en-US" sz="4800" dirty="0" smtClean="0"/>
              <a:t>CLASSIFICATION/PRESENTATION</a:t>
            </a:r>
          </a:p>
          <a:p>
            <a:r>
              <a:rPr lang="en-US" sz="4800" dirty="0" smtClean="0"/>
              <a:t>EPILEPSY SYNDROMES</a:t>
            </a:r>
          </a:p>
          <a:p>
            <a:r>
              <a:rPr lang="en-US" sz="4800" dirty="0" smtClean="0"/>
              <a:t>ETIOLOGY</a:t>
            </a:r>
          </a:p>
          <a:p>
            <a:r>
              <a:rPr lang="en-US" sz="4800" dirty="0" smtClean="0"/>
              <a:t>WORK UP</a:t>
            </a:r>
          </a:p>
          <a:p>
            <a:r>
              <a:rPr lang="en-US" sz="4800" dirty="0" smtClean="0"/>
              <a:t>MANAGEMENT</a:t>
            </a:r>
          </a:p>
          <a:p>
            <a:r>
              <a:rPr lang="en-US" sz="4800" dirty="0" smtClean="0"/>
              <a:t>COMPLICATIONS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84487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LAB EVALUATION IN CNS DISEASE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483548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Neurological diagnosis </a:t>
            </a:r>
            <a:r>
              <a:rPr lang="en-US" sz="3200" b="1" dirty="0" smtClean="0">
                <a:solidFill>
                  <a:srgbClr val="FF0000"/>
                </a:solidFill>
              </a:rPr>
              <a:t>PRIMARILY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relies on history and examination</a:t>
            </a:r>
          </a:p>
          <a:p>
            <a:endParaRPr lang="en-US" sz="3200" dirty="0"/>
          </a:p>
          <a:p>
            <a:r>
              <a:rPr lang="en-US" sz="3200" dirty="0" smtClean="0"/>
              <a:t>Investigations support or rule out a diagnosis</a:t>
            </a:r>
          </a:p>
          <a:p>
            <a:endParaRPr lang="en-US" sz="3200" dirty="0"/>
          </a:p>
          <a:p>
            <a:r>
              <a:rPr lang="en-US" sz="3200" dirty="0" smtClean="0"/>
              <a:t>Neurological symptoms and signs often result from systemic disorders.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929906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Basic tests</a:t>
            </a:r>
          </a:p>
          <a:p>
            <a:pPr lvl="1"/>
            <a:r>
              <a:rPr lang="en-US" sz="2800" dirty="0" smtClean="0"/>
              <a:t>Hematological</a:t>
            </a:r>
          </a:p>
          <a:p>
            <a:pPr lvl="1"/>
            <a:r>
              <a:rPr lang="en-US" sz="2800" dirty="0" smtClean="0"/>
              <a:t>Renal</a:t>
            </a:r>
          </a:p>
          <a:p>
            <a:pPr lvl="1"/>
            <a:r>
              <a:rPr lang="en-US" sz="2800" dirty="0" smtClean="0"/>
              <a:t>Hepatic</a:t>
            </a:r>
          </a:p>
          <a:p>
            <a:pPr lvl="1"/>
            <a:r>
              <a:rPr lang="en-US" sz="2800" dirty="0" smtClean="0"/>
              <a:t>Urinalysis</a:t>
            </a:r>
          </a:p>
          <a:p>
            <a:pPr lvl="1"/>
            <a:r>
              <a:rPr lang="en-US" sz="2800" dirty="0" smtClean="0"/>
              <a:t>Basic imaging</a:t>
            </a:r>
          </a:p>
          <a:p>
            <a:pPr lvl="2"/>
            <a:r>
              <a:rPr lang="en-US" sz="2800" dirty="0" smtClean="0"/>
              <a:t>CXR</a:t>
            </a:r>
          </a:p>
          <a:p>
            <a:pPr lvl="2"/>
            <a:endParaRPr lang="en-US" sz="2800" dirty="0" smtClean="0"/>
          </a:p>
          <a:p>
            <a:r>
              <a:rPr lang="en-US" sz="2800" dirty="0" smtClean="0"/>
              <a:t>Specialized tests</a:t>
            </a:r>
          </a:p>
          <a:p>
            <a:pPr lvl="1"/>
            <a:r>
              <a:rPr lang="en-US" sz="2800" dirty="0" smtClean="0"/>
              <a:t>LP</a:t>
            </a:r>
          </a:p>
          <a:p>
            <a:pPr lvl="1"/>
            <a:r>
              <a:rPr lang="en-US" sz="2800" dirty="0" smtClean="0"/>
              <a:t>Neurophysiology</a:t>
            </a:r>
          </a:p>
          <a:p>
            <a:pPr lvl="1"/>
            <a:r>
              <a:rPr lang="en-US" sz="2800" dirty="0" smtClean="0"/>
              <a:t>Neuroradiology</a:t>
            </a:r>
          </a:p>
          <a:p>
            <a:pPr lvl="1"/>
            <a:r>
              <a:rPr lang="en-US" sz="2800" dirty="0" err="1" smtClean="0"/>
              <a:t>Neuro</a:t>
            </a:r>
            <a:r>
              <a:rPr lang="en-US" sz="2800" dirty="0" smtClean="0"/>
              <a:t>-genetics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46831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BLOOD TESTS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451331"/>
              </p:ext>
            </p:extLst>
          </p:nvPr>
        </p:nvGraphicFramePr>
        <p:xfrm>
          <a:off x="423080" y="796925"/>
          <a:ext cx="11382234" cy="5876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1117"/>
                <a:gridCol w="5691117"/>
              </a:tblGrid>
              <a:tr h="58768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INVESTIGATION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USUAL INDICATION</a:t>
                      </a:r>
                      <a:endParaRPr lang="en-US" sz="2400" dirty="0"/>
                    </a:p>
                  </a:txBody>
                  <a:tcPr/>
                </a:tc>
              </a:tr>
              <a:tr h="58768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HEMOGLOBIN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SYNCOPE, SEIZURES, STROKE</a:t>
                      </a:r>
                      <a:endParaRPr lang="en-US" sz="2400" dirty="0"/>
                    </a:p>
                  </a:txBody>
                  <a:tcPr/>
                </a:tc>
              </a:tr>
              <a:tr h="58768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MCV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VITAMIN B12 DEFICIENCY</a:t>
                      </a:r>
                      <a:endParaRPr lang="en-US" sz="2400" dirty="0"/>
                    </a:p>
                  </a:txBody>
                  <a:tcPr/>
                </a:tc>
              </a:tr>
              <a:tr h="58768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WBC COUNT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INFECTION (MENINGITIS)</a:t>
                      </a:r>
                      <a:endParaRPr lang="en-US" sz="2400" dirty="0"/>
                    </a:p>
                  </a:txBody>
                  <a:tcPr/>
                </a:tc>
              </a:tr>
              <a:tr h="58768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PBF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NEURO - ACANTHOCYTOSIS</a:t>
                      </a:r>
                      <a:endParaRPr lang="en-US" sz="2400" dirty="0"/>
                    </a:p>
                  </a:txBody>
                  <a:tcPr/>
                </a:tc>
              </a:tr>
              <a:tr h="58768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ESR, CRP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GIANT</a:t>
                      </a:r>
                      <a:r>
                        <a:rPr lang="en-US" sz="2400" baseline="0" dirty="0" smtClean="0"/>
                        <a:t> CELL ARTERITIS</a:t>
                      </a:r>
                      <a:endParaRPr lang="en-US" sz="2400" dirty="0"/>
                    </a:p>
                  </a:txBody>
                  <a:tcPr/>
                </a:tc>
              </a:tr>
              <a:tr h="5876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B12, FOLIC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PERIPHERAL NEUROPATHY,</a:t>
                      </a:r>
                      <a:r>
                        <a:rPr lang="en-US" sz="2400" baseline="0" dirty="0" smtClean="0"/>
                        <a:t> DEMENTIA</a:t>
                      </a:r>
                      <a:endParaRPr lang="en-US" sz="2400" dirty="0"/>
                    </a:p>
                  </a:txBody>
                  <a:tcPr/>
                </a:tc>
              </a:tr>
              <a:tr h="5876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RED CELL THIAMINE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WERNICKE-KORSAKOFF</a:t>
                      </a:r>
                      <a:r>
                        <a:rPr lang="en-US" sz="2400" baseline="0" dirty="0" smtClean="0"/>
                        <a:t> SYNDROME</a:t>
                      </a:r>
                      <a:endParaRPr lang="en-US" sz="2400" dirty="0"/>
                    </a:p>
                  </a:txBody>
                  <a:tcPr/>
                </a:tc>
              </a:tr>
              <a:tr h="5876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CLOTTING, THROMBOPHILIA SCREEN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STROKE</a:t>
                      </a:r>
                      <a:endParaRPr lang="en-US" sz="2400" dirty="0"/>
                    </a:p>
                  </a:txBody>
                  <a:tcPr/>
                </a:tc>
              </a:tr>
              <a:tr h="5876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BLOOD</a:t>
                      </a:r>
                      <a:r>
                        <a:rPr lang="en-US" sz="2400" baseline="0" dirty="0" smtClean="0"/>
                        <a:t> CULTURE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MENINGITIS, ENDOCARDITIS - STROKE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7447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6201365"/>
              </p:ext>
            </p:extLst>
          </p:nvPr>
        </p:nvGraphicFramePr>
        <p:xfrm>
          <a:off x="655093" y="796927"/>
          <a:ext cx="10904562" cy="5832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2781"/>
                <a:gridCol w="6131781"/>
              </a:tblGrid>
              <a:tr h="6447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INVESTIGATION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USUAL INDICATION</a:t>
                      </a:r>
                      <a:endParaRPr lang="en-US" sz="2400" dirty="0"/>
                    </a:p>
                  </a:txBody>
                  <a:tcPr/>
                </a:tc>
              </a:tr>
              <a:tr h="80403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ANGIOTENSIN</a:t>
                      </a:r>
                      <a:r>
                        <a:rPr lang="en-US" sz="2400" baseline="0" dirty="0" smtClean="0"/>
                        <a:t> CONVERTING ENZYME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SARCOIDOSIS</a:t>
                      </a:r>
                      <a:endParaRPr lang="en-US" sz="2400" dirty="0"/>
                    </a:p>
                  </a:txBody>
                  <a:tcPr/>
                </a:tc>
              </a:tr>
              <a:tr h="80403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ANTINUCLEAR FACTOR AND ds DNA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STROKE</a:t>
                      </a:r>
                      <a:endParaRPr lang="en-US" sz="2400" dirty="0"/>
                    </a:p>
                  </a:txBody>
                  <a:tcPr/>
                </a:tc>
              </a:tr>
              <a:tr h="80403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RF AND ANTIPHOSPHOLIPID ANTIBODY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PERIPHERAL</a:t>
                      </a:r>
                      <a:r>
                        <a:rPr lang="en-US" sz="2400" baseline="0" dirty="0" smtClean="0"/>
                        <a:t> NEUROPATHY,S TROKE</a:t>
                      </a:r>
                      <a:endParaRPr lang="en-US" sz="2400" dirty="0"/>
                    </a:p>
                  </a:txBody>
                  <a:tcPr/>
                </a:tc>
              </a:tr>
              <a:tr h="6447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ACHR ANTIBODIES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MYASTHENIA GRAVIS</a:t>
                      </a:r>
                      <a:endParaRPr lang="en-US" sz="2400" dirty="0"/>
                    </a:p>
                  </a:txBody>
                  <a:tcPr/>
                </a:tc>
              </a:tr>
              <a:tr h="6447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ANTI-</a:t>
                      </a:r>
                      <a:r>
                        <a:rPr lang="en-US" sz="2400" dirty="0" err="1" smtClean="0"/>
                        <a:t>hu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/ANTI-</a:t>
                      </a:r>
                      <a:r>
                        <a:rPr lang="en-US" sz="2400" dirty="0" err="1" smtClean="0"/>
                        <a:t>Yo</a:t>
                      </a:r>
                      <a:r>
                        <a:rPr lang="en-US" sz="2400" dirty="0" smtClean="0"/>
                        <a:t> ANTIBODIES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ENCEPHALITIS</a:t>
                      </a:r>
                      <a:endParaRPr lang="en-US" sz="2400" dirty="0"/>
                    </a:p>
                  </a:txBody>
                  <a:tcPr/>
                </a:tc>
              </a:tr>
              <a:tr h="80403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ANTI-CALCIUM CHANNEL ANTIBODIES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LAMBERT-EATON MYASTHENIC SYNDROME</a:t>
                      </a:r>
                      <a:endParaRPr lang="en-US" sz="2400" dirty="0"/>
                    </a:p>
                  </a:txBody>
                  <a:tcPr/>
                </a:tc>
              </a:tr>
              <a:tr h="6447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SERUM IMMUNOGLOBULINS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MYELOMA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2266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Indications</a:t>
            </a:r>
          </a:p>
          <a:p>
            <a:pPr lvl="1"/>
            <a:r>
              <a:rPr lang="en-US" sz="4000" dirty="0" smtClean="0"/>
              <a:t>Meningitis</a:t>
            </a:r>
          </a:p>
          <a:p>
            <a:pPr lvl="1"/>
            <a:r>
              <a:rPr lang="en-US" sz="4000" dirty="0" smtClean="0"/>
              <a:t>Encephalitis</a:t>
            </a:r>
          </a:p>
          <a:p>
            <a:pPr lvl="1"/>
            <a:r>
              <a:rPr lang="en-US" sz="4000" dirty="0" smtClean="0"/>
              <a:t>MS</a:t>
            </a:r>
          </a:p>
          <a:p>
            <a:pPr lvl="1"/>
            <a:r>
              <a:rPr lang="en-US" sz="4000" dirty="0" smtClean="0"/>
              <a:t>Malignant infiltration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10044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LP FINDINGS IN MENINGITIS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7510004"/>
              </p:ext>
            </p:extLst>
          </p:nvPr>
        </p:nvGraphicFramePr>
        <p:xfrm>
          <a:off x="395785" y="796923"/>
          <a:ext cx="11586950" cy="5794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7390"/>
                <a:gridCol w="2317390"/>
                <a:gridCol w="2317390"/>
                <a:gridCol w="2317390"/>
                <a:gridCol w="2317390"/>
              </a:tblGrid>
              <a:tr h="1038639">
                <a:tc>
                  <a:txBody>
                    <a:bodyPr/>
                    <a:lstStyle/>
                    <a:p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OPENING PRESSURE (mmH</a:t>
                      </a:r>
                      <a:r>
                        <a:rPr lang="en-US" sz="2000" b="1" baseline="-25000" dirty="0" smtClean="0"/>
                        <a:t>2</a:t>
                      </a:r>
                      <a:r>
                        <a:rPr lang="en-US" sz="2000" b="1" baseline="0" dirty="0" smtClean="0"/>
                        <a:t>0)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CELL COUNT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PROTEIN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GLUCOSE</a:t>
                      </a:r>
                      <a:endParaRPr lang="en-US" sz="2000" b="1" dirty="0"/>
                    </a:p>
                  </a:txBody>
                  <a:tcPr/>
                </a:tc>
              </a:tr>
              <a:tr h="1038639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NORMAL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50</a:t>
                      </a:r>
                      <a:r>
                        <a:rPr lang="en-US" sz="2000" b="0" baseline="0" dirty="0" smtClean="0"/>
                        <a:t> - 200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&gt; 5 LYMPHOCYTES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0.2 – 0.45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2/3 OF BLOOD GLUCOSE</a:t>
                      </a:r>
                      <a:endParaRPr lang="en-US" sz="2000" b="0" dirty="0"/>
                    </a:p>
                  </a:txBody>
                  <a:tcPr/>
                </a:tc>
              </a:tr>
              <a:tr h="1038639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ACUTE BACTERIAL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INCREASED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100 – 60000 NEUTROPHILS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0.5 – 5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DECREASED</a:t>
                      </a:r>
                      <a:endParaRPr lang="en-US" sz="2000" b="0" dirty="0"/>
                    </a:p>
                  </a:txBody>
                  <a:tcPr/>
                </a:tc>
              </a:tr>
              <a:tr h="1038639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TUBERCULOUS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INCREASED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10 – 500 NEUTROPHILS THEN LYMPHOCYTES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0.5 - 5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DECREASED</a:t>
                      </a:r>
                      <a:endParaRPr lang="en-US" sz="2000" b="0" dirty="0"/>
                    </a:p>
                  </a:txBody>
                  <a:tcPr/>
                </a:tc>
              </a:tr>
              <a:tr h="1038639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FUNGAL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INCREASED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25 – 500 (LYMPHOCYTES)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0.5 - 5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DECREASED</a:t>
                      </a:r>
                      <a:endParaRPr lang="en-US" sz="2000" b="0" dirty="0"/>
                    </a:p>
                  </a:txBody>
                  <a:tcPr/>
                </a:tc>
              </a:tr>
              <a:tr h="601751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VIRAL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N</a:t>
                      </a:r>
                      <a:r>
                        <a:rPr lang="en-US" sz="2000" b="0" baseline="0" dirty="0" smtClean="0"/>
                        <a:t> OR RAISED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LYMPHOCYTOSIS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0.5 - 2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NORMAL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7432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LP FINDINGS IN OTHER DISORDERS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352965"/>
              </p:ext>
            </p:extLst>
          </p:nvPr>
        </p:nvGraphicFramePr>
        <p:xfrm>
          <a:off x="341195" y="796925"/>
          <a:ext cx="11682485" cy="5917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497"/>
                <a:gridCol w="2336497"/>
                <a:gridCol w="2336497"/>
                <a:gridCol w="2336497"/>
                <a:gridCol w="2336497"/>
              </a:tblGrid>
              <a:tr h="723983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OPENING PRESSURE (mmH</a:t>
                      </a:r>
                      <a:r>
                        <a:rPr lang="en-US" sz="2000" baseline="-25000" dirty="0" smtClean="0"/>
                        <a:t>2</a:t>
                      </a:r>
                      <a:r>
                        <a:rPr lang="en-US" sz="2000" baseline="0" dirty="0" smtClean="0"/>
                        <a:t>0)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CELL COUNT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PROTEIN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GLUCOSE</a:t>
                      </a:r>
                      <a:endParaRPr lang="en-US" sz="2000" dirty="0"/>
                    </a:p>
                  </a:txBody>
                  <a:tcPr/>
                </a:tc>
              </a:tr>
              <a:tr h="72398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50 - 200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&gt; 5 LYMPHOCYTES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0.2 – 0.45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2/3 OF BLOOD GLUCOSE</a:t>
                      </a:r>
                      <a:endParaRPr lang="en-US" sz="2000" dirty="0"/>
                    </a:p>
                  </a:txBody>
                  <a:tcPr/>
                </a:tc>
              </a:tr>
              <a:tr h="72398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AUTOIMMUNE POLYNEUROPATHY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INCREASED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</a:t>
                      </a:r>
                      <a:endParaRPr lang="en-US" sz="2000" dirty="0"/>
                    </a:p>
                  </a:txBody>
                  <a:tcPr/>
                </a:tc>
              </a:tr>
              <a:tr h="135353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SAH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 OR INCREASED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INCREASED (ERYTHROCYTES, MACROCYTES &amp; SIDEROBLASTS)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INCREASED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</a:t>
                      </a:r>
                      <a:endParaRPr lang="en-US" sz="2000" dirty="0"/>
                    </a:p>
                  </a:txBody>
                  <a:tcPr/>
                </a:tc>
              </a:tr>
              <a:tr h="103875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 OR INCREASED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 OR INCREASED LYMPHOCYTES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</a:t>
                      </a:r>
                      <a:endParaRPr lang="en-US" sz="2000" dirty="0"/>
                    </a:p>
                  </a:txBody>
                  <a:tcPr/>
                </a:tc>
              </a:tr>
              <a:tr h="135353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LEPTOMENINGEAL</a:t>
                      </a:r>
                      <a:r>
                        <a:rPr lang="en-US" sz="2000" baseline="0" dirty="0" smtClean="0"/>
                        <a:t> SYNDROME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 OR INCREASED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 OR INCREASED (MALIGNANT</a:t>
                      </a:r>
                      <a:r>
                        <a:rPr lang="en-US" sz="2000" baseline="0" dirty="0" smtClean="0"/>
                        <a:t> OR MONOCYTES)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INCREASED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 OR</a:t>
                      </a:r>
                      <a:r>
                        <a:rPr lang="en-US" sz="2000" baseline="0" dirty="0" smtClean="0"/>
                        <a:t> DECREASED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886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URINE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en-US" dirty="0"/>
              <a:t>URINE GLUCOSE</a:t>
            </a:r>
          </a:p>
          <a:p>
            <a:pPr fontAlgn="t"/>
            <a:r>
              <a:rPr lang="en-US" dirty="0"/>
              <a:t>URINE KETONES</a:t>
            </a:r>
          </a:p>
          <a:p>
            <a:pPr fontAlgn="t"/>
            <a:r>
              <a:rPr lang="en-US" dirty="0"/>
              <a:t>URINE BENCE JONES PROTEINS</a:t>
            </a:r>
          </a:p>
          <a:p>
            <a:pPr fontAlgn="t"/>
            <a:r>
              <a:rPr lang="en-US" dirty="0"/>
              <a:t>URINE PORPHOLBILINOGEN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2961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Investigations do not cover up for an adequate history and examination</a:t>
            </a:r>
          </a:p>
          <a:p>
            <a:endParaRPr lang="en-US" dirty="0"/>
          </a:p>
          <a:p>
            <a:r>
              <a:rPr lang="en-US" dirty="0" smtClean="0"/>
              <a:t>Pragmatism </a:t>
            </a:r>
            <a:r>
              <a:rPr lang="en-US" smtClean="0"/>
              <a:t>in choice </a:t>
            </a:r>
            <a:r>
              <a:rPr lang="en-US" dirty="0" smtClean="0"/>
              <a:t>of investigation</a:t>
            </a:r>
          </a:p>
          <a:p>
            <a:endParaRPr lang="en-US" dirty="0"/>
          </a:p>
          <a:p>
            <a:r>
              <a:rPr lang="en-US" dirty="0" smtClean="0"/>
              <a:t>Practice doing LPs.</a:t>
            </a:r>
          </a:p>
        </p:txBody>
      </p:sp>
    </p:spTree>
    <p:extLst>
      <p:ext uri="{BB962C8B-B14F-4D97-AF65-F5344CB8AC3E}">
        <p14:creationId xmlns:p14="http://schemas.microsoft.com/office/powerpoint/2010/main" val="4027930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Seizure:</a:t>
            </a:r>
          </a:p>
          <a:p>
            <a:pPr lvl="1"/>
            <a:r>
              <a:rPr lang="en-US" sz="2800" dirty="0" smtClean="0"/>
              <a:t>Abnormal, excessive, synchronized firing of the cortical neurons, usually resulting in altered perception or behavior.</a:t>
            </a:r>
          </a:p>
          <a:p>
            <a:r>
              <a:rPr lang="en-US" sz="2800" dirty="0" smtClean="0"/>
              <a:t>Epilepsy:</a:t>
            </a:r>
          </a:p>
          <a:p>
            <a:pPr lvl="1"/>
            <a:r>
              <a:rPr lang="en-US" sz="2800" dirty="0" smtClean="0"/>
              <a:t>Tendency to recurrent </a:t>
            </a:r>
            <a:r>
              <a:rPr lang="en-US" sz="2800" u="sng" dirty="0" smtClean="0"/>
              <a:t>unprovoked</a:t>
            </a:r>
            <a:r>
              <a:rPr lang="en-US" sz="2800" dirty="0" smtClean="0"/>
              <a:t> seizures.</a:t>
            </a:r>
          </a:p>
          <a:p>
            <a:r>
              <a:rPr lang="en-US" sz="2800" dirty="0" smtClean="0"/>
              <a:t>Partial seizures:</a:t>
            </a:r>
          </a:p>
          <a:p>
            <a:pPr lvl="1"/>
            <a:r>
              <a:rPr lang="en-US" sz="2800" dirty="0" smtClean="0"/>
              <a:t>Start focally and indicate a single unilateral brain region.</a:t>
            </a:r>
          </a:p>
          <a:p>
            <a:r>
              <a:rPr lang="en-US" sz="2800" dirty="0" smtClean="0"/>
              <a:t>Generalized</a:t>
            </a:r>
          </a:p>
          <a:p>
            <a:pPr lvl="1"/>
            <a:r>
              <a:rPr lang="en-US" sz="2800" dirty="0" smtClean="0"/>
              <a:t>Appear to arise from both cerebral hemispheres at once.</a:t>
            </a:r>
          </a:p>
          <a:p>
            <a:r>
              <a:rPr lang="en-US" sz="2800" dirty="0" smtClean="0"/>
              <a:t>Epilepsy syndrome</a:t>
            </a:r>
          </a:p>
          <a:p>
            <a:pPr lvl="1"/>
            <a:r>
              <a:rPr lang="en-US" sz="2800" dirty="0" smtClean="0"/>
              <a:t>Composite of signs and symptoms that follow a well defined and characteristic pattern.</a:t>
            </a:r>
          </a:p>
          <a:p>
            <a:r>
              <a:rPr lang="en-US" sz="2800" dirty="0" smtClean="0"/>
              <a:t>Pseudo-Seizure </a:t>
            </a:r>
            <a:r>
              <a:rPr lang="en-US" sz="2800" dirty="0" smtClean="0">
                <a:sym typeface="Wingdings" panose="05000000000000000000" pitchFamily="2" charset="2"/>
              </a:rPr>
              <a:t> Paroxysmal Non-Epileptic Seizure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457697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 smtClean="0">
              <a:solidFill>
                <a:srgbClr val="FF33CC"/>
              </a:solidFill>
              <a:latin typeface="Ravie" panose="04040805050809020602" pitchFamily="82" charset="0"/>
            </a:endParaRPr>
          </a:p>
          <a:p>
            <a:pPr marL="0" indent="0" algn="ctr">
              <a:buNone/>
            </a:pPr>
            <a:endParaRPr lang="en-US" sz="3600" dirty="0" smtClean="0">
              <a:solidFill>
                <a:srgbClr val="FF33CC"/>
              </a:solidFill>
              <a:latin typeface="Ravie" panose="04040805050809020602" pitchFamily="82" charset="0"/>
            </a:endParaRP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FF33CC"/>
                </a:solidFill>
                <a:latin typeface="Ravie" panose="04040805050809020602" pitchFamily="82" charset="0"/>
              </a:rPr>
              <a:t>PEACE DOESN’T MEAN TO BE IN A PLACE WHERE THERE IS NO NOISE TROUBLE OR HARD WORK. </a:t>
            </a:r>
          </a:p>
          <a:p>
            <a:pPr marL="0" indent="0" algn="ctr">
              <a:buNone/>
            </a:pPr>
            <a:endParaRPr lang="en-US" sz="3600" dirty="0" smtClean="0">
              <a:solidFill>
                <a:srgbClr val="FF33CC"/>
              </a:solidFill>
              <a:latin typeface="Ravie" panose="04040805050809020602" pitchFamily="82" charset="0"/>
            </a:endParaRP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FF33CC"/>
                </a:solidFill>
                <a:latin typeface="Ravie" panose="04040805050809020602" pitchFamily="82" charset="0"/>
              </a:rPr>
              <a:t>IT MEANS TO BE IN THE MIDST OF THOSE THINGS AND </a:t>
            </a:r>
            <a:r>
              <a:rPr lang="en-US" sz="360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STILL BE CALM IN YOUR HEART</a:t>
            </a:r>
            <a:r>
              <a:rPr lang="en-US" sz="3600" dirty="0" smtClean="0">
                <a:solidFill>
                  <a:srgbClr val="FF33CC"/>
                </a:solidFill>
                <a:latin typeface="Ravie" panose="04040805050809020602" pitchFamily="82" charset="0"/>
              </a:rPr>
              <a:t>.</a:t>
            </a:r>
          </a:p>
          <a:p>
            <a:pPr marL="0" indent="0" algn="ctr">
              <a:buNone/>
            </a:pPr>
            <a:endParaRPr lang="en-US" sz="3600" dirty="0" smtClean="0">
              <a:solidFill>
                <a:srgbClr val="FF33CC"/>
              </a:solidFill>
              <a:latin typeface="Ravie" panose="04040805050809020602" pitchFamily="82" charset="0"/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JESUS</a:t>
            </a:r>
            <a:r>
              <a:rPr lang="en-US" sz="360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 IS THE PRINCE OF PEACE.</a:t>
            </a:r>
            <a:endParaRPr lang="en-US" sz="36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226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PATHOGENESIS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Seizures require:</a:t>
            </a:r>
          </a:p>
          <a:p>
            <a:pPr lvl="1"/>
            <a:r>
              <a:rPr lang="en-US" sz="2800" dirty="0" smtClean="0"/>
              <a:t>Pathologically excitable neurons</a:t>
            </a:r>
          </a:p>
          <a:p>
            <a:pPr lvl="1"/>
            <a:r>
              <a:rPr lang="en-US" sz="2800" dirty="0" smtClean="0"/>
              <a:t>Increased excitatory activity (glutamate)</a:t>
            </a:r>
          </a:p>
          <a:p>
            <a:pPr lvl="1"/>
            <a:r>
              <a:rPr lang="en-US" sz="2800" dirty="0" smtClean="0"/>
              <a:t>Reduced inhibitory projections (GABA)</a:t>
            </a:r>
          </a:p>
          <a:p>
            <a:pPr lvl="1"/>
            <a:endParaRPr lang="en-US" sz="2800" dirty="0" smtClean="0"/>
          </a:p>
          <a:p>
            <a:r>
              <a:rPr lang="en-US" sz="2800" dirty="0" smtClean="0"/>
              <a:t>Why are neurons excitable:</a:t>
            </a:r>
          </a:p>
          <a:p>
            <a:pPr lvl="1"/>
            <a:r>
              <a:rPr lang="en-US" sz="2800" dirty="0" smtClean="0"/>
              <a:t>De-</a:t>
            </a:r>
            <a:r>
              <a:rPr lang="en-US" sz="2800" dirty="0" err="1" smtClean="0"/>
              <a:t>afferented</a:t>
            </a:r>
            <a:r>
              <a:rPr lang="en-US" sz="2800" dirty="0" smtClean="0"/>
              <a:t> so remain in partial depolarization</a:t>
            </a:r>
          </a:p>
          <a:p>
            <a:pPr lvl="1"/>
            <a:r>
              <a:rPr lang="en-US" sz="2800" dirty="0" smtClean="0"/>
              <a:t>Susceptible to activation </a:t>
            </a:r>
            <a:r>
              <a:rPr lang="en-US" sz="2800" dirty="0" smtClean="0">
                <a:sym typeface="Wingdings" panose="05000000000000000000" pitchFamily="2" charset="2"/>
              </a:rPr>
              <a:t> Spread of excitation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03233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CLASSIFICATION OF SEIZURES/PRESENTATION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 smtClean="0"/>
              <a:t>Partial</a:t>
            </a:r>
          </a:p>
          <a:p>
            <a:pPr lvl="1"/>
            <a:r>
              <a:rPr lang="en-US" dirty="0" smtClean="0"/>
              <a:t>Simple partial seizure</a:t>
            </a:r>
          </a:p>
          <a:p>
            <a:pPr lvl="1"/>
            <a:r>
              <a:rPr lang="en-US" dirty="0" smtClean="0"/>
              <a:t>Complex partial seizure</a:t>
            </a:r>
          </a:p>
          <a:p>
            <a:pPr lvl="2"/>
            <a:r>
              <a:rPr lang="en-US" dirty="0" smtClean="0"/>
              <a:t>Consciousness is not lost fully</a:t>
            </a:r>
          </a:p>
          <a:p>
            <a:pPr lvl="2"/>
            <a:r>
              <a:rPr lang="en-US" dirty="0" smtClean="0"/>
              <a:t>Automatisms e.g. a stare and a blinking of the eye</a:t>
            </a:r>
          </a:p>
          <a:p>
            <a:pPr lvl="1"/>
            <a:r>
              <a:rPr lang="en-US" dirty="0" smtClean="0"/>
              <a:t>Partial with secondary generalization</a:t>
            </a:r>
          </a:p>
          <a:p>
            <a:pPr lvl="2"/>
            <a:r>
              <a:rPr lang="en-US" dirty="0" smtClean="0"/>
              <a:t>Starts as a single twitch then involves the whole body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r>
              <a:rPr lang="en-US" dirty="0" smtClean="0"/>
              <a:t>Generalized</a:t>
            </a:r>
          </a:p>
          <a:p>
            <a:pPr lvl="1"/>
            <a:r>
              <a:rPr lang="en-US" dirty="0" smtClean="0"/>
              <a:t>Absence</a:t>
            </a:r>
          </a:p>
          <a:p>
            <a:pPr lvl="2"/>
            <a:r>
              <a:rPr lang="en-US" dirty="0" smtClean="0"/>
              <a:t>Tend to occur in children. Typical age of onset at 4 – 7 years.</a:t>
            </a:r>
          </a:p>
          <a:p>
            <a:pPr lvl="2"/>
            <a:r>
              <a:rPr lang="en-US" dirty="0" smtClean="0"/>
              <a:t>Ask about school performance</a:t>
            </a:r>
          </a:p>
          <a:p>
            <a:pPr lvl="2"/>
            <a:r>
              <a:rPr lang="en-US" dirty="0" smtClean="0"/>
              <a:t>Automatisms can be present</a:t>
            </a:r>
          </a:p>
          <a:p>
            <a:pPr lvl="2"/>
            <a:r>
              <a:rPr lang="en-US" dirty="0" smtClean="0"/>
              <a:t>They are very frequent and can occur many times a day</a:t>
            </a:r>
          </a:p>
          <a:p>
            <a:pPr lvl="2"/>
            <a:r>
              <a:rPr lang="en-US" dirty="0" smtClean="0"/>
              <a:t>EEG </a:t>
            </a:r>
            <a:r>
              <a:rPr lang="en-US" dirty="0" smtClean="0">
                <a:sym typeface="Wingdings" panose="05000000000000000000" pitchFamily="2" charset="2"/>
              </a:rPr>
              <a:t> 3 hertz spike and wave pattern</a:t>
            </a:r>
            <a:endParaRPr lang="en-US" dirty="0" smtClean="0"/>
          </a:p>
          <a:p>
            <a:pPr lvl="1"/>
            <a:r>
              <a:rPr lang="en-US" dirty="0" smtClean="0"/>
              <a:t>Myoclonic</a:t>
            </a:r>
          </a:p>
          <a:p>
            <a:pPr lvl="2"/>
            <a:r>
              <a:rPr lang="en-US" dirty="0" smtClean="0"/>
              <a:t>Jerks tend to occur most in the morning involving a limb or two</a:t>
            </a:r>
          </a:p>
          <a:p>
            <a:pPr lvl="2"/>
            <a:r>
              <a:rPr lang="en-US" dirty="0" smtClean="0"/>
              <a:t>Tend to drop things and are described as clumsy</a:t>
            </a:r>
          </a:p>
        </p:txBody>
      </p:sp>
    </p:spTree>
    <p:extLst>
      <p:ext uri="{BB962C8B-B14F-4D97-AF65-F5344CB8AC3E}">
        <p14:creationId xmlns:p14="http://schemas.microsoft.com/office/powerpoint/2010/main" val="2793917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Clonic</a:t>
            </a:r>
            <a:endParaRPr lang="en-US" dirty="0" smtClean="0"/>
          </a:p>
          <a:p>
            <a:pPr lvl="2"/>
            <a:r>
              <a:rPr lang="en-US" dirty="0" smtClean="0"/>
              <a:t>Jerks involving the whole body</a:t>
            </a:r>
          </a:p>
          <a:p>
            <a:pPr lvl="1"/>
            <a:r>
              <a:rPr lang="en-US" dirty="0" smtClean="0"/>
              <a:t>Tonic</a:t>
            </a:r>
          </a:p>
          <a:p>
            <a:pPr lvl="2"/>
            <a:r>
              <a:rPr lang="en-US" dirty="0" smtClean="0"/>
              <a:t>Lose consciousness and become stiff e.g. </a:t>
            </a:r>
            <a:r>
              <a:rPr lang="en-US" dirty="0" err="1" smtClean="0"/>
              <a:t>opisthotonos</a:t>
            </a:r>
            <a:endParaRPr lang="en-US" dirty="0" smtClean="0"/>
          </a:p>
          <a:p>
            <a:pPr lvl="1"/>
            <a:r>
              <a:rPr lang="en-US" dirty="0" smtClean="0"/>
              <a:t>Tonic-</a:t>
            </a:r>
            <a:r>
              <a:rPr lang="en-US" dirty="0" err="1" smtClean="0"/>
              <a:t>clonic</a:t>
            </a:r>
            <a:endParaRPr lang="en-US" dirty="0" smtClean="0"/>
          </a:p>
          <a:p>
            <a:pPr lvl="2"/>
            <a:r>
              <a:rPr lang="en-US" dirty="0" smtClean="0"/>
              <a:t>Become stiff (contraction)</a:t>
            </a:r>
          </a:p>
          <a:p>
            <a:pPr lvl="2"/>
            <a:r>
              <a:rPr lang="en-US" dirty="0" smtClean="0"/>
              <a:t>Tonic grunt during the tonic phase and stops at the beginning of the clonus phase.</a:t>
            </a:r>
          </a:p>
          <a:p>
            <a:pPr lvl="2"/>
            <a:r>
              <a:rPr lang="en-US" dirty="0" smtClean="0"/>
              <a:t>Bites are common in the </a:t>
            </a:r>
            <a:r>
              <a:rPr lang="en-US" dirty="0" err="1" smtClean="0"/>
              <a:t>clonic</a:t>
            </a:r>
            <a:r>
              <a:rPr lang="en-US" dirty="0" smtClean="0"/>
              <a:t> phase where one gets </a:t>
            </a:r>
            <a:r>
              <a:rPr lang="en-US" u="sng" dirty="0" smtClean="0"/>
              <a:t>lateral border cuts</a:t>
            </a:r>
            <a:r>
              <a:rPr lang="en-US" dirty="0" smtClean="0"/>
              <a:t> on the tongue. Urinary incontinence is common.</a:t>
            </a:r>
          </a:p>
          <a:p>
            <a:pPr lvl="2"/>
            <a:r>
              <a:rPr lang="en-US" dirty="0" smtClean="0"/>
              <a:t>Seizures arising from the temporal lobe tend to have an aura (olfactory, auditory); visual auras are not common, they usually point towards a migraine.</a:t>
            </a:r>
          </a:p>
          <a:p>
            <a:pPr lvl="2"/>
            <a:r>
              <a:rPr lang="en-US" dirty="0" smtClean="0"/>
              <a:t>Post-</a:t>
            </a:r>
            <a:r>
              <a:rPr lang="en-US" dirty="0" err="1" smtClean="0"/>
              <a:t>ictal</a:t>
            </a:r>
            <a:r>
              <a:rPr lang="en-US" dirty="0" smtClean="0"/>
              <a:t> phase: Confusion, pain, headache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Atonic (Salaam attacks)</a:t>
            </a:r>
          </a:p>
          <a:p>
            <a:pPr lvl="2"/>
            <a:r>
              <a:rPr lang="en-US" dirty="0" smtClean="0"/>
              <a:t>Loss of tone</a:t>
            </a:r>
          </a:p>
        </p:txBody>
      </p:sp>
    </p:spTree>
    <p:extLst>
      <p:ext uri="{BB962C8B-B14F-4D97-AF65-F5344CB8AC3E}">
        <p14:creationId xmlns:p14="http://schemas.microsoft.com/office/powerpoint/2010/main" val="1258197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EPILEPSY SYNDROMES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More common in pediatric epilepsy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600" dirty="0" smtClean="0"/>
              <a:t>Febrile convulsions (6 months – 6 years)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600" dirty="0" smtClean="0"/>
              <a:t>Benign Childhood Epilepsy with Centro-Temporal Spikes (BECTs) </a:t>
            </a:r>
            <a:r>
              <a:rPr lang="en-US" sz="3600" dirty="0" smtClean="0">
                <a:sym typeface="Wingdings" panose="05000000000000000000" pitchFamily="2" charset="2"/>
              </a:rPr>
              <a:t> (start at around 2 years)</a:t>
            </a:r>
            <a:endParaRPr lang="en-US" sz="36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3600" dirty="0" smtClean="0"/>
              <a:t>Childhood Absence Epilepsy (CAE or petit mal) </a:t>
            </a:r>
            <a:r>
              <a:rPr lang="en-US" sz="3600" dirty="0" smtClean="0">
                <a:sym typeface="Wingdings" panose="05000000000000000000" pitchFamily="2" charset="2"/>
              </a:rPr>
              <a:t> (4 – 8 years)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600" dirty="0" smtClean="0">
                <a:sym typeface="Wingdings" panose="05000000000000000000" pitchFamily="2" charset="2"/>
              </a:rPr>
              <a:t>Juvenile Myoclonic Epilepsy (JME)</a:t>
            </a:r>
          </a:p>
          <a:p>
            <a:pPr lvl="2"/>
            <a:r>
              <a:rPr lang="en-US" sz="3600" dirty="0" smtClean="0">
                <a:sym typeface="Wingdings" panose="05000000000000000000" pitchFamily="2" charset="2"/>
              </a:rPr>
              <a:t>Tends to progress to adulthood where one can get Generalized Tonic </a:t>
            </a:r>
            <a:r>
              <a:rPr lang="en-US" sz="3600" dirty="0" err="1" smtClean="0">
                <a:sym typeface="Wingdings" panose="05000000000000000000" pitchFamily="2" charset="2"/>
              </a:rPr>
              <a:t>Clonic</a:t>
            </a:r>
            <a:r>
              <a:rPr lang="en-US" sz="3600" dirty="0" smtClean="0">
                <a:sym typeface="Wingdings" panose="05000000000000000000" pitchFamily="2" charset="2"/>
              </a:rPr>
              <a:t> seizures.</a:t>
            </a:r>
          </a:p>
          <a:p>
            <a:pPr lvl="2"/>
            <a:r>
              <a:rPr lang="en-US" sz="3600" dirty="0" smtClean="0">
                <a:sym typeface="Wingdings" panose="05000000000000000000" pitchFamily="2" charset="2"/>
              </a:rPr>
              <a:t>10 – 12 years</a:t>
            </a:r>
          </a:p>
          <a:p>
            <a:pPr marL="914400" lvl="2" indent="0">
              <a:buNone/>
            </a:pPr>
            <a:endParaRPr lang="en-US" sz="36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52170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Others:</a:t>
            </a:r>
          </a:p>
          <a:p>
            <a:pPr lvl="1"/>
            <a:r>
              <a:rPr lang="en-US" sz="3600" dirty="0" smtClean="0"/>
              <a:t>Benign Neonatal Convulsions (BNC)</a:t>
            </a:r>
          </a:p>
          <a:p>
            <a:pPr lvl="1"/>
            <a:r>
              <a:rPr lang="en-US" sz="3600" dirty="0" smtClean="0"/>
              <a:t>Familial Temporal Lobe Epilepsy (FMTLE)</a:t>
            </a:r>
          </a:p>
          <a:p>
            <a:pPr lvl="1"/>
            <a:r>
              <a:rPr lang="en-US" sz="3600" dirty="0" smtClean="0"/>
              <a:t>Infantile Spasms (IS or West Syndrome)</a:t>
            </a:r>
          </a:p>
          <a:p>
            <a:pPr lvl="2"/>
            <a:r>
              <a:rPr lang="en-US" sz="3600" dirty="0" smtClean="0"/>
              <a:t>Prognosis of IS if they progress to West Syndrome is very poor</a:t>
            </a:r>
          </a:p>
          <a:p>
            <a:pPr lvl="1"/>
            <a:r>
              <a:rPr lang="en-US" sz="3600" dirty="0" smtClean="0"/>
              <a:t>Lennox-</a:t>
            </a:r>
            <a:r>
              <a:rPr lang="en-US" sz="3600" dirty="0" err="1" smtClean="0"/>
              <a:t>Gastaut</a:t>
            </a:r>
            <a:r>
              <a:rPr lang="en-US" sz="3600" dirty="0" smtClean="0"/>
              <a:t> syndrome (LGS)</a:t>
            </a:r>
          </a:p>
          <a:p>
            <a:pPr lvl="2"/>
            <a:r>
              <a:rPr lang="en-US" sz="3600" dirty="0" smtClean="0"/>
              <a:t>Very difficult to treat</a:t>
            </a:r>
          </a:p>
          <a:p>
            <a:pPr lvl="2"/>
            <a:r>
              <a:rPr lang="en-US" sz="3600" dirty="0" smtClean="0"/>
              <a:t>Presents with many different types of seizures</a:t>
            </a:r>
          </a:p>
          <a:p>
            <a:pPr lvl="2"/>
            <a:r>
              <a:rPr lang="en-US" sz="3600" dirty="0" smtClean="0"/>
              <a:t>Poor prognosis</a:t>
            </a:r>
          </a:p>
        </p:txBody>
      </p:sp>
    </p:spTree>
    <p:extLst>
      <p:ext uri="{BB962C8B-B14F-4D97-AF65-F5344CB8AC3E}">
        <p14:creationId xmlns:p14="http://schemas.microsoft.com/office/powerpoint/2010/main" val="2794990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CAUSES OF SEIZURES BY AGE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8630940"/>
              </p:ext>
            </p:extLst>
          </p:nvPr>
        </p:nvGraphicFramePr>
        <p:xfrm>
          <a:off x="128788" y="796924"/>
          <a:ext cx="11925836" cy="5887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1459"/>
                <a:gridCol w="2981459"/>
                <a:gridCol w="2981459"/>
                <a:gridCol w="2981459"/>
              </a:tblGrid>
              <a:tr h="103558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NEONATES TO 3 YEARS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 – 20 YEARS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 – 60 YEARS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OVER</a:t>
                      </a:r>
                      <a:r>
                        <a:rPr lang="en-US" sz="2800" baseline="0" dirty="0" smtClean="0"/>
                        <a:t> 60 YEARS</a:t>
                      </a:r>
                      <a:endParaRPr lang="en-US" sz="2800" dirty="0"/>
                    </a:p>
                  </a:txBody>
                  <a:tcPr/>
                </a:tc>
              </a:tr>
              <a:tr h="4851629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Prenatal</a:t>
                      </a:r>
                      <a:r>
                        <a:rPr lang="en-US" sz="2800" baseline="0" dirty="0" smtClean="0"/>
                        <a:t> injury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aseline="0" dirty="0" smtClean="0"/>
                        <a:t>Perinatal injury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aseline="0" dirty="0" smtClean="0"/>
                        <a:t>Metabolic defects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aseline="0" dirty="0" smtClean="0"/>
                        <a:t>Congenital malformations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aseline="0" dirty="0" smtClean="0"/>
                        <a:t>CNS infections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aseline="0" dirty="0" smtClean="0"/>
                        <a:t>Postnatal trauma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Genetic predisposition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Infections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Trauma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Congenital</a:t>
                      </a:r>
                      <a:r>
                        <a:rPr lang="en-US" sz="2800" baseline="0" dirty="0" smtClean="0"/>
                        <a:t> malformations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aseline="0" dirty="0" smtClean="0"/>
                        <a:t>Metabolic defects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Brain tumors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Trauma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Vascular</a:t>
                      </a:r>
                      <a:r>
                        <a:rPr lang="en-US" sz="2800" baseline="0" dirty="0" smtClean="0"/>
                        <a:t> disease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aseline="0" dirty="0" smtClean="0"/>
                        <a:t>Infections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Vascular disease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Brain tumors (esp. metastatic</a:t>
                      </a:r>
                      <a:r>
                        <a:rPr lang="en-US" sz="2800" baseline="0" dirty="0" smtClean="0"/>
                        <a:t> tumors)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aseline="0" dirty="0" smtClean="0"/>
                        <a:t>Trauma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aseline="0" dirty="0" smtClean="0"/>
                        <a:t>Metabolic derangements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aseline="0" dirty="0" smtClean="0"/>
                        <a:t>Infections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3048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1397</Words>
  <Application>Microsoft Office PowerPoint</Application>
  <PresentationFormat>Widescreen</PresentationFormat>
  <Paragraphs>410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Aharoni</vt:lpstr>
      <vt:lpstr>Arial</vt:lpstr>
      <vt:lpstr>Calibri</vt:lpstr>
      <vt:lpstr>Calibri Light</vt:lpstr>
      <vt:lpstr>Ravie</vt:lpstr>
      <vt:lpstr>Wingdings</vt:lpstr>
      <vt:lpstr>Office Theme</vt:lpstr>
      <vt:lpstr>EPILEPSY</vt:lpstr>
      <vt:lpstr>OUTLINE</vt:lpstr>
      <vt:lpstr>DEFINITIONS</vt:lpstr>
      <vt:lpstr>PATHOGENESIS</vt:lpstr>
      <vt:lpstr>CLASSIFICATION OF SEIZURES/PRESENTATION</vt:lpstr>
      <vt:lpstr>CONT.</vt:lpstr>
      <vt:lpstr>COMMON EPILEPSY SYNDROMES</vt:lpstr>
      <vt:lpstr>CONT.</vt:lpstr>
      <vt:lpstr>COMMON CAUSES OF SEIZURES BY AGE</vt:lpstr>
      <vt:lpstr>AETIOLOGY CONT.</vt:lpstr>
      <vt:lpstr>COMPLICATIONS: STATUS EPILEPTICUS</vt:lpstr>
      <vt:lpstr>WORK UP</vt:lpstr>
      <vt:lpstr>CONT.</vt:lpstr>
      <vt:lpstr>CONT.</vt:lpstr>
      <vt:lpstr>TESTS</vt:lpstr>
      <vt:lpstr>MANAGEMENT</vt:lpstr>
      <vt:lpstr>CONT.</vt:lpstr>
      <vt:lpstr>MEDICATION</vt:lpstr>
      <vt:lpstr>SUMMARY</vt:lpstr>
      <vt:lpstr>LAB EVALUATION IN CNS DISEASE</vt:lpstr>
      <vt:lpstr>INTRODUCTION</vt:lpstr>
      <vt:lpstr>INVESTIGATIONS</vt:lpstr>
      <vt:lpstr>BLOOD TESTS</vt:lpstr>
      <vt:lpstr>CONT.</vt:lpstr>
      <vt:lpstr>CSF ANALYSIS</vt:lpstr>
      <vt:lpstr>LP FINDINGS IN MENINGITIS</vt:lpstr>
      <vt:lpstr>LP FINDINGS IN OTHER DISORDERS</vt:lpstr>
      <vt:lpstr>URINE TESTS</vt:lpstr>
      <vt:lpstr>SUMMARY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EPILEPSY</dc:title>
  <dc:creator>Effie Nailah</dc:creator>
  <cp:lastModifiedBy>Effie Nailah</cp:lastModifiedBy>
  <cp:revision>13</cp:revision>
  <dcterms:created xsi:type="dcterms:W3CDTF">2016-10-25T08:20:10Z</dcterms:created>
  <dcterms:modified xsi:type="dcterms:W3CDTF">2016-10-25T12:26:06Z</dcterms:modified>
</cp:coreProperties>
</file>