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2" r:id="rId4"/>
    <p:sldId id="258" r:id="rId5"/>
    <p:sldId id="259" r:id="rId6"/>
    <p:sldId id="261" r:id="rId7"/>
    <p:sldId id="268" r:id="rId8"/>
    <p:sldId id="269" r:id="rId9"/>
    <p:sldId id="262" r:id="rId10"/>
    <p:sldId id="263" r:id="rId11"/>
    <p:sldId id="264" r:id="rId12"/>
    <p:sldId id="275" r:id="rId13"/>
    <p:sldId id="277" r:id="rId14"/>
    <p:sldId id="265" r:id="rId15"/>
    <p:sldId id="266" r:id="rId16"/>
    <p:sldId id="267" r:id="rId17"/>
    <p:sldId id="273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2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A36F-B503-BC4B-A684-92233756D5CF}" type="datetimeFigureOut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9E9EB-AC11-9A42-AE5C-88B32423D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83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A36F-B503-BC4B-A684-92233756D5CF}" type="datetimeFigureOut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9E9EB-AC11-9A42-AE5C-88B32423D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39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A36F-B503-BC4B-A684-92233756D5CF}" type="datetimeFigureOut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9E9EB-AC11-9A42-AE5C-88B32423D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1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A36F-B503-BC4B-A684-92233756D5CF}" type="datetimeFigureOut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9E9EB-AC11-9A42-AE5C-88B32423D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60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A36F-B503-BC4B-A684-92233756D5CF}" type="datetimeFigureOut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9E9EB-AC11-9A42-AE5C-88B32423D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1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A36F-B503-BC4B-A684-92233756D5CF}" type="datetimeFigureOut">
              <a:rPr lang="en-US" smtClean="0"/>
              <a:t>6/22/16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9E9EB-AC11-9A42-AE5C-88B32423D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5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A36F-B503-BC4B-A684-92233756D5CF}" type="datetimeFigureOut">
              <a:rPr lang="en-US" smtClean="0"/>
              <a:t>6/22/16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9E9EB-AC11-9A42-AE5C-88B32423D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8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A36F-B503-BC4B-A684-92233756D5CF}" type="datetimeFigureOut">
              <a:rPr lang="en-US" smtClean="0"/>
              <a:t>6/22/16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9E9EB-AC11-9A42-AE5C-88B32423D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5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A36F-B503-BC4B-A684-92233756D5CF}" type="datetimeFigureOut">
              <a:rPr lang="en-US" smtClean="0"/>
              <a:t>6/22/16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9E9EB-AC11-9A42-AE5C-88B32423D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12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A36F-B503-BC4B-A684-92233756D5CF}" type="datetimeFigureOut">
              <a:rPr lang="en-US" smtClean="0"/>
              <a:t>6/22/16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9E9EB-AC11-9A42-AE5C-88B32423D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4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A36F-B503-BC4B-A684-92233756D5CF}" type="datetimeFigureOut">
              <a:rPr lang="en-US" smtClean="0"/>
              <a:t>6/22/16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9E9EB-AC11-9A42-AE5C-88B32423D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798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FA36F-B503-BC4B-A684-92233756D5CF}" type="datetimeFigureOut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9E9EB-AC11-9A42-AE5C-88B32423D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8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CNS Infections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Thomas Kwasa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76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Clinical Evaluation and Diagnosis-I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History- complaints with duration e.g. hdx lasting for years is unlikely to be due to CNS infection, h/o others with similar s/s in the locality.</a:t>
            </a:r>
          </a:p>
          <a:p>
            <a:pPr marL="514350" indent="-514350">
              <a:buAutoNum type="arabicPeriod"/>
            </a:pPr>
            <a:r>
              <a:rPr lang="en-US" dirty="0" smtClean="0"/>
              <a:t>P/E- s/s of meningeal irritation, s/s of increased ICP, fundoscopy, focal deficits(including CN palsies).</a:t>
            </a:r>
          </a:p>
          <a:p>
            <a:pPr marL="514350" indent="-514350">
              <a:buAutoNum type="arabicPeriod"/>
            </a:pPr>
            <a:r>
              <a:rPr lang="en-US" dirty="0" smtClean="0"/>
              <a:t>Blood counts(with differentials).</a:t>
            </a:r>
          </a:p>
          <a:p>
            <a:pPr marL="514350" indent="-514350">
              <a:buAutoNum type="arabicPeriod"/>
            </a:pPr>
            <a:r>
              <a:rPr lang="en-US" dirty="0" smtClean="0"/>
              <a:t>Blood cultures-gram positives &amp; negatives.-50% </a:t>
            </a:r>
            <a:r>
              <a:rPr lang="en-US" dirty="0" err="1" smtClean="0"/>
              <a:t>pts</a:t>
            </a:r>
            <a:r>
              <a:rPr lang="en-US" dirty="0" smtClean="0"/>
              <a:t> with bacterial meningitis have positive B/C.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786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Evaluation and Diagnosis-II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5. LP-after fundoscopy and informed consent( If not sure, do brain CT scan to exclude mass lesion), gross appearance, let CSF stand for a while, biochemistry, bacteriology, immunochemistry.</a:t>
            </a:r>
          </a:p>
          <a:p>
            <a:pPr marL="0" indent="0">
              <a:buNone/>
            </a:pPr>
            <a:r>
              <a:rPr lang="en-US" sz="2800" dirty="0" smtClean="0"/>
              <a:t>6. Serologic studies-e.g. Latex agglutination or counter immunoelectrophoresis (CIE)for Strep pneumoniae, N. meningitidis, H. influenzae, L. monocytogenes.</a:t>
            </a:r>
          </a:p>
          <a:p>
            <a:pPr marL="0" indent="0">
              <a:buNone/>
            </a:pPr>
            <a:r>
              <a:rPr lang="en-US" sz="2800" dirty="0" smtClean="0"/>
              <a:t>7. Viral studies-HIV, Herpes, etc.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8. Imaging- CT Scans, MRI Scans of brain, spine etc., as determined from the clinical evaluation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7025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6926263" cy="536575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Comic Sans MS" charset="0"/>
              </a:rPr>
              <a:t>Multiple </a:t>
            </a:r>
            <a:r>
              <a:rPr lang="en-US" sz="3600" dirty="0" err="1">
                <a:latin typeface="Comic Sans MS" charset="0"/>
              </a:rPr>
              <a:t>tuberculous</a:t>
            </a:r>
            <a:r>
              <a:rPr lang="en-US" sz="3600" dirty="0">
                <a:latin typeface="Comic Sans MS" charset="0"/>
              </a:rPr>
              <a:t> abscesses</a:t>
            </a:r>
          </a:p>
        </p:txBody>
      </p:sp>
      <p:pic>
        <p:nvPicPr>
          <p:cNvPr id="38915" name="Picture 3" descr="509_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5" t="6389" r="8377" b="6221"/>
          <a:stretch>
            <a:fillRect/>
          </a:stretch>
        </p:blipFill>
        <p:spPr>
          <a:xfrm>
            <a:off x="1447800" y="1339850"/>
            <a:ext cx="6172200" cy="5518150"/>
          </a:xfrm>
        </p:spPr>
      </p:pic>
    </p:spTree>
    <p:extLst>
      <p:ext uri="{BB962C8B-B14F-4D97-AF65-F5344CB8AC3E}">
        <p14:creationId xmlns:p14="http://schemas.microsoft.com/office/powerpoint/2010/main" val="238772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NEURO7TOXO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860800"/>
            <a:ext cx="2513012" cy="317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19" name="Picture 3" descr="NEURO5 TOX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92150"/>
            <a:ext cx="2697163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20" name="Picture 4" descr="NEURO6TOX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5" t="5280" b="3946"/>
          <a:stretch>
            <a:fillRect/>
          </a:stretch>
        </p:blipFill>
        <p:spPr bwMode="auto">
          <a:xfrm>
            <a:off x="3708400" y="1341438"/>
            <a:ext cx="5118100" cy="496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</a:rPr>
              <a:t>TOXOPLASMOSIS</a:t>
            </a:r>
          </a:p>
        </p:txBody>
      </p:sp>
    </p:spTree>
    <p:extLst>
      <p:ext uri="{BB962C8B-B14F-4D97-AF65-F5344CB8AC3E}">
        <p14:creationId xmlns:p14="http://schemas.microsoft.com/office/powerpoint/2010/main" val="3711557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CSF Findings-I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CSF sugar low in bacterial, cryptococcal, tuberculous, syphilitic- meningitis, neurosarcoidosis, and meningeal carcinomatosis.</a:t>
            </a:r>
          </a:p>
          <a:p>
            <a:pPr marL="0" indent="0">
              <a:buNone/>
            </a:pPr>
            <a:r>
              <a:rPr lang="en-US" dirty="0" smtClean="0"/>
              <a:t>2.   CSF sugar is normal in viral meningitis.</a:t>
            </a:r>
          </a:p>
          <a:p>
            <a:pPr marL="514350" indent="-514350">
              <a:buAutoNum type="arabicPeriod" startAt="3"/>
            </a:pPr>
            <a:r>
              <a:rPr lang="en-US" dirty="0" smtClean="0"/>
              <a:t>CSF proteins high in bacterial meningitis, very high in TBM, only mildly elevated or normal in viral meningitis.</a:t>
            </a:r>
          </a:p>
          <a:p>
            <a:pPr marL="514350" indent="-514350">
              <a:buAutoNum type="arabicPeriod" startAt="3"/>
            </a:pPr>
            <a:r>
              <a:rPr lang="en-US" dirty="0" smtClean="0"/>
              <a:t>CSF WBC high in viral, bacterial meningitis( lymphocytic pleocytosis in viral meningitis and TBM).</a:t>
            </a:r>
          </a:p>
          <a:p>
            <a:pPr marL="514350" indent="-514350">
              <a:buAutoNum type="arabicPeriod" startAt="3"/>
            </a:pPr>
            <a:r>
              <a:rPr lang="en-US" dirty="0" smtClean="0"/>
              <a:t>Gram stain positive in  gram-+ and Gram-- bacterial and negative in viral meningitis.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137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CSF Findings-II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6. AAFB +</a:t>
            </a:r>
            <a:r>
              <a:rPr lang="en-US" dirty="0" err="1" smtClean="0"/>
              <a:t>ve</a:t>
            </a:r>
            <a:r>
              <a:rPr lang="en-US" dirty="0" smtClean="0"/>
              <a:t> in TBM</a:t>
            </a:r>
          </a:p>
          <a:p>
            <a:pPr marL="0" indent="0">
              <a:buNone/>
            </a:pPr>
            <a:r>
              <a:rPr lang="en-US" dirty="0" smtClean="0"/>
              <a:t>7. India ink stain +</a:t>
            </a:r>
            <a:r>
              <a:rPr lang="en-US" dirty="0" err="1" smtClean="0"/>
              <a:t>ve</a:t>
            </a:r>
            <a:r>
              <a:rPr lang="en-US" dirty="0" smtClean="0"/>
              <a:t> in Crypto meningitis.</a:t>
            </a:r>
          </a:p>
          <a:p>
            <a:pPr marL="0" indent="0">
              <a:buNone/>
            </a:pPr>
            <a:r>
              <a:rPr lang="en-US" dirty="0" smtClean="0"/>
              <a:t>8. Crypto Antigen &amp; Ab. +</a:t>
            </a:r>
            <a:r>
              <a:rPr lang="en-US" dirty="0" err="1" smtClean="0"/>
              <a:t>ve</a:t>
            </a:r>
            <a:r>
              <a:rPr lang="en-US" dirty="0" smtClean="0"/>
              <a:t> in crypto </a:t>
            </a:r>
            <a:r>
              <a:rPr lang="en-US" dirty="0" err="1" smtClean="0"/>
              <a:t>mening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9. T. </a:t>
            </a:r>
            <a:r>
              <a:rPr lang="en-US" dirty="0" err="1" smtClean="0"/>
              <a:t>gondii</a:t>
            </a:r>
            <a:r>
              <a:rPr lang="en-US" dirty="0" smtClean="0"/>
              <a:t> bodies and </a:t>
            </a:r>
            <a:r>
              <a:rPr lang="en-US" dirty="0" err="1" smtClean="0"/>
              <a:t>amobae</a:t>
            </a:r>
            <a:r>
              <a:rPr lang="en-US" dirty="0" smtClean="0"/>
              <a:t> in CSF.</a:t>
            </a:r>
          </a:p>
          <a:p>
            <a:pPr marL="0" indent="0">
              <a:buNone/>
            </a:pPr>
            <a:r>
              <a:rPr lang="en-US" dirty="0" smtClean="0"/>
              <a:t>10. T. </a:t>
            </a:r>
            <a:r>
              <a:rPr lang="en-US" dirty="0" err="1" smtClean="0"/>
              <a:t>gondii</a:t>
            </a:r>
            <a:r>
              <a:rPr lang="en-US" dirty="0" smtClean="0"/>
              <a:t> ab.</a:t>
            </a:r>
          </a:p>
          <a:p>
            <a:pPr marL="0" indent="0">
              <a:buNone/>
            </a:pPr>
            <a:r>
              <a:rPr lang="en-US" dirty="0" smtClean="0"/>
              <a:t>11. CSF cultures positive even some hours after commencing antibiotics.</a:t>
            </a:r>
          </a:p>
          <a:p>
            <a:pPr marL="0" indent="0">
              <a:buNone/>
            </a:pPr>
            <a:r>
              <a:rPr lang="en-US" dirty="0" smtClean="0"/>
              <a:t>12. CSF is typically normal in prion diseases.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395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CNS </a:t>
            </a:r>
            <a:r>
              <a:rPr lang="en-US" dirty="0" smtClean="0"/>
              <a:t>Infections </a:t>
            </a:r>
            <a:r>
              <a:rPr lang="en-US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Prion diseases- no specific treatment-supportive.</a:t>
            </a:r>
          </a:p>
          <a:p>
            <a:pPr marL="514350" indent="-514350">
              <a:buAutoNum type="arabicPeriod"/>
            </a:pPr>
            <a:r>
              <a:rPr lang="en-US" dirty="0" smtClean="0"/>
              <a:t>HSV encephalitis- acyclovir/gancyclovir/famcyclovir/valacyclovir etc.</a:t>
            </a:r>
          </a:p>
          <a:p>
            <a:pPr marL="514350" indent="-514350">
              <a:buAutoNum type="arabicPeriod"/>
            </a:pPr>
            <a:r>
              <a:rPr lang="en-US" dirty="0" smtClean="0"/>
              <a:t>HIV- HAART- watch for IRIS especially when </a:t>
            </a:r>
            <a:r>
              <a:rPr lang="en-US" smtClean="0"/>
              <a:t>treating crypto</a:t>
            </a:r>
            <a:r>
              <a:rPr lang="en-US" dirty="0" smtClean="0"/>
              <a:t>. or TBM in HIV co-infection.</a:t>
            </a:r>
          </a:p>
          <a:p>
            <a:pPr marL="514350" indent="-514350">
              <a:buAutoNum type="arabicPeriod"/>
            </a:pPr>
            <a:r>
              <a:rPr lang="en-US" dirty="0" smtClean="0"/>
              <a:t>Steroid therapy may reduce chances and severity of post herpetic neuralgia in HZ eruptions(shingles)-adenine </a:t>
            </a:r>
            <a:r>
              <a:rPr lang="en-US" dirty="0" err="1" smtClean="0"/>
              <a:t>arabinoside</a:t>
            </a:r>
            <a:r>
              <a:rPr lang="en-US" dirty="0" smtClean="0"/>
              <a:t> for those with immunosuppression. Acyclovir also useful. Carbamazepine and other AEDs is useful in post herpetic pain.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506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CNS Infections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5. Bacterial meningitis-antibiotics as per C/S profile,-IV.</a:t>
            </a:r>
          </a:p>
          <a:p>
            <a:pPr marL="0" indent="0">
              <a:buNone/>
            </a:pPr>
            <a:r>
              <a:rPr lang="en-US" dirty="0" smtClean="0"/>
              <a:t>6. Steroids useful in TBM, bacterial </a:t>
            </a:r>
            <a:r>
              <a:rPr lang="en-US" dirty="0" err="1" smtClean="0"/>
              <a:t>mening</a:t>
            </a:r>
            <a:r>
              <a:rPr lang="en-US" dirty="0" smtClean="0"/>
              <a:t>. in children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Steroids useless/contraindicated in Crypto </a:t>
            </a:r>
            <a:r>
              <a:rPr lang="en-US" dirty="0" err="1"/>
              <a:t>m</a:t>
            </a:r>
            <a:r>
              <a:rPr lang="en-US" dirty="0" err="1" smtClean="0"/>
              <a:t>ening</a:t>
            </a:r>
            <a:r>
              <a:rPr lang="en-US" dirty="0" smtClean="0"/>
              <a:t>., cerebral malaria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Repeated LP in </a:t>
            </a:r>
            <a:r>
              <a:rPr lang="en-US" dirty="0" err="1" smtClean="0"/>
              <a:t>Cryp</a:t>
            </a:r>
            <a:r>
              <a:rPr lang="en-US" dirty="0" smtClean="0"/>
              <a:t> </a:t>
            </a:r>
            <a:r>
              <a:rPr lang="en-US" dirty="0" err="1" smtClean="0"/>
              <a:t>mening</a:t>
            </a:r>
            <a:r>
              <a:rPr lang="en-US" dirty="0" smtClean="0"/>
              <a:t>. improves outcome and mortality.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364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CNS infections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9. </a:t>
            </a:r>
            <a:r>
              <a:rPr lang="en-US" dirty="0" err="1" smtClean="0"/>
              <a:t>Cryp</a:t>
            </a:r>
            <a:r>
              <a:rPr lang="en-US" dirty="0" smtClean="0"/>
              <a:t>. </a:t>
            </a:r>
            <a:r>
              <a:rPr lang="en-US" dirty="0" err="1" smtClean="0"/>
              <a:t>Mening</a:t>
            </a:r>
            <a:r>
              <a:rPr lang="en-US" dirty="0" smtClean="0"/>
              <a:t>. Amphotericin B + Fluconazole= good BBB penetration.</a:t>
            </a:r>
          </a:p>
          <a:p>
            <a:pPr marL="0" indent="0">
              <a:buNone/>
            </a:pPr>
            <a:r>
              <a:rPr lang="en-US" dirty="0" smtClean="0"/>
              <a:t>10. </a:t>
            </a:r>
            <a:r>
              <a:rPr lang="en-US" dirty="0" err="1" smtClean="0"/>
              <a:t>Toxo-Sulfadiazine+Pyrimethamine</a:t>
            </a:r>
            <a:r>
              <a:rPr lang="en-US" dirty="0" smtClean="0"/>
              <a:t> combo.+ </a:t>
            </a:r>
            <a:r>
              <a:rPr lang="en-US" dirty="0" err="1" smtClean="0"/>
              <a:t>leucovorin</a:t>
            </a:r>
            <a:r>
              <a:rPr lang="en-US" smtClean="0"/>
              <a:t> to </a:t>
            </a:r>
            <a:r>
              <a:rPr lang="en-US" dirty="0" smtClean="0"/>
              <a:t>correct the </a:t>
            </a:r>
            <a:r>
              <a:rPr lang="en-US" dirty="0" err="1" smtClean="0"/>
              <a:t>antifolate</a:t>
            </a:r>
            <a:r>
              <a:rPr lang="en-US" dirty="0" smtClean="0"/>
              <a:t> effects of </a:t>
            </a:r>
            <a:r>
              <a:rPr lang="en-US" dirty="0" err="1" smtClean="0"/>
              <a:t>pyrimethamine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201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Causative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Prion Proteins-Slow “viral” diseases: Kuru, Scrapie, CJD, SSE, Mad cow disease etc.</a:t>
            </a:r>
          </a:p>
          <a:p>
            <a:pPr marL="514350" indent="-514350">
              <a:buAutoNum type="arabicPeriod"/>
            </a:pPr>
            <a:r>
              <a:rPr lang="en-US" dirty="0" smtClean="0"/>
              <a:t>Viruses-Acute and chronic, SSPE, HSE</a:t>
            </a:r>
            <a:r>
              <a:rPr lang="en-US" dirty="0" smtClean="0"/>
              <a:t>, CMV, </a:t>
            </a:r>
            <a:r>
              <a:rPr lang="en-US" dirty="0" smtClean="0"/>
              <a:t>HIV meningo-encephalitis, Transverse Myelitis, Rabies, Aseptic meningitis etc.</a:t>
            </a:r>
          </a:p>
          <a:p>
            <a:pPr marL="514350" indent="-514350">
              <a:buAutoNum type="arabicPeriod"/>
            </a:pPr>
            <a:r>
              <a:rPr lang="en-US" dirty="0" smtClean="0"/>
              <a:t>Bacteria-Pyogenic meningitis, TBM, Brain abscess, etc.</a:t>
            </a:r>
          </a:p>
          <a:p>
            <a:pPr marL="514350" indent="-514350">
              <a:buAutoNum type="arabicPeriod"/>
            </a:pPr>
            <a:r>
              <a:rPr lang="en-US" dirty="0" smtClean="0"/>
              <a:t>Fungi-Cryptococcal Meningitis etc.</a:t>
            </a:r>
          </a:p>
          <a:p>
            <a:pPr marL="514350" indent="-514350">
              <a:buAutoNum type="arabicPeriod"/>
            </a:pPr>
            <a:r>
              <a:rPr lang="en-US" dirty="0" smtClean="0"/>
              <a:t>Protozoa-Amoebic meningitis, Toxoplasmosis, cerebral malaria etc.  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33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 Presentation of CNS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Tends to produce meningoencephalitis or meningomyelitis.</a:t>
            </a:r>
          </a:p>
          <a:p>
            <a:pPr marL="514350" indent="-514350">
              <a:buAutoNum type="arabicPeriod"/>
            </a:pPr>
            <a:r>
              <a:rPr lang="en-US" dirty="0"/>
              <a:t> </a:t>
            </a:r>
            <a:r>
              <a:rPr lang="en-US" dirty="0" smtClean="0"/>
              <a:t>Bacterial-MENINGOencephalitis.</a:t>
            </a:r>
          </a:p>
          <a:p>
            <a:pPr marL="514350" indent="-514350">
              <a:buAutoNum type="arabicPeriod"/>
            </a:pPr>
            <a:r>
              <a:rPr lang="en-US" dirty="0"/>
              <a:t> </a:t>
            </a:r>
            <a:r>
              <a:rPr lang="en-US" dirty="0" smtClean="0"/>
              <a:t>Viral/toxo-meningoENCEPHALITIS/meningoMYELITIS (transverse myelitis).</a:t>
            </a:r>
          </a:p>
          <a:p>
            <a:pPr marL="514350" indent="-514350">
              <a:buAutoNum type="arabicPeriod"/>
            </a:pPr>
            <a:r>
              <a:rPr lang="en-US" dirty="0"/>
              <a:t> </a:t>
            </a:r>
            <a:r>
              <a:rPr lang="en-US" dirty="0" smtClean="0"/>
              <a:t>TBM, Cryptococcoma,Toxo, </a:t>
            </a:r>
            <a:r>
              <a:rPr lang="en-US" dirty="0" err="1" smtClean="0"/>
              <a:t>e.t.c</a:t>
            </a:r>
            <a:r>
              <a:rPr lang="en-US" dirty="0" smtClean="0"/>
              <a:t>-ICSOL-focal neurological deficits+ raised </a:t>
            </a:r>
            <a:r>
              <a:rPr lang="en-US" dirty="0" smtClean="0"/>
              <a:t>ICP+ altered </a:t>
            </a:r>
            <a:r>
              <a:rPr lang="en-US" dirty="0" err="1" smtClean="0"/>
              <a:t>sensorium+Seizures</a:t>
            </a:r>
            <a:r>
              <a:rPr lang="en-US" dirty="0" smtClean="0"/>
              <a:t>.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220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Clinical Presentation of Meningitis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Headaches-frontal, occipital/nuchal, global.</a:t>
            </a:r>
          </a:p>
          <a:p>
            <a:pPr marL="514350" indent="-514350">
              <a:buAutoNum type="arabicPeriod"/>
            </a:pPr>
            <a:r>
              <a:rPr lang="en-US" dirty="0" smtClean="0"/>
              <a:t>Fever-very high temperatures in acute meningitis esp. bacterial. Less so in chronic cases and viral, fungal.</a:t>
            </a:r>
          </a:p>
          <a:p>
            <a:pPr marL="514350" indent="-514350">
              <a:buAutoNum type="arabicPeriod"/>
            </a:pPr>
            <a:r>
              <a:rPr lang="en-US" dirty="0" smtClean="0"/>
              <a:t>Vomiting-projectile without nausea esp. with increased ICP.</a:t>
            </a:r>
          </a:p>
          <a:p>
            <a:pPr marL="514350" indent="-514350">
              <a:buAutoNum type="arabicPeriod"/>
            </a:pPr>
            <a:r>
              <a:rPr lang="en-US" dirty="0" smtClean="0"/>
              <a:t>Neck stiffness, Positive </a:t>
            </a:r>
            <a:r>
              <a:rPr lang="en-US" dirty="0" err="1" smtClean="0"/>
              <a:t>Kernig’s</a:t>
            </a:r>
            <a:r>
              <a:rPr lang="en-US" dirty="0" smtClean="0"/>
              <a:t>, </a:t>
            </a:r>
            <a:r>
              <a:rPr lang="en-US" dirty="0" err="1" smtClean="0"/>
              <a:t>Brudzinski’s</a:t>
            </a:r>
            <a:r>
              <a:rPr lang="en-US" dirty="0" smtClean="0"/>
              <a:t> signs.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Dermopathy</a:t>
            </a:r>
            <a:r>
              <a:rPr lang="en-US" dirty="0" smtClean="0"/>
              <a:t> esp. in Meningococcal meningitis.</a:t>
            </a:r>
          </a:p>
          <a:p>
            <a:pPr marL="514350" indent="-514350">
              <a:buAutoNum type="arabicPeriod"/>
            </a:pPr>
            <a:r>
              <a:rPr lang="en-US" dirty="0" smtClean="0"/>
              <a:t>Photophobia.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495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 Presentation of Encephalitis/ICSOL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Fever</a:t>
            </a:r>
          </a:p>
          <a:p>
            <a:pPr marL="514350" indent="-514350">
              <a:buAutoNum type="arabicPeriod"/>
            </a:pPr>
            <a:r>
              <a:rPr lang="en-US" dirty="0" smtClean="0"/>
              <a:t>Focal neurological deficits</a:t>
            </a:r>
          </a:p>
          <a:p>
            <a:pPr marL="514350" indent="-514350">
              <a:buAutoNum type="arabicPeriod"/>
            </a:pPr>
            <a:r>
              <a:rPr lang="en-US" dirty="0" smtClean="0"/>
              <a:t>Seizures</a:t>
            </a:r>
          </a:p>
          <a:p>
            <a:pPr marL="514350" indent="-514350">
              <a:buAutoNum type="arabicPeriod"/>
            </a:pPr>
            <a:r>
              <a:rPr lang="en-US" dirty="0" smtClean="0"/>
              <a:t>Mental confusion/disruption of cognitive function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Reduced sensorium/disorientation leading to coma.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556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Sources of Organisms causing Meningoencephalitis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Blood stream from a distant focus or septicaemia e.g. pneumonia, UTI, HS II, indwelling Foley’s, venous </a:t>
            </a:r>
            <a:r>
              <a:rPr lang="en-US" dirty="0" smtClean="0"/>
              <a:t>access sites.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Contiguous spread from chronic infective foci e.g. CSOM, retropharyngeal abscess, rhino-</a:t>
            </a:r>
            <a:r>
              <a:rPr lang="en-US" dirty="0" smtClean="0"/>
              <a:t>sinusitis, facial pimples.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Airborne from nasal secretions from  a carrier-esp. in epidemic meningitis.</a:t>
            </a:r>
          </a:p>
          <a:p>
            <a:pPr marL="514350" indent="-514350">
              <a:buAutoNum type="arabicPeriod"/>
            </a:pPr>
            <a:r>
              <a:rPr lang="en-US" dirty="0" smtClean="0"/>
              <a:t>Following neurosurgical procedures and trauma breaching the subarachnoid space e.g. craniotomy or fracture of base of skull with CSF otorrhea, or rhinorrhea.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81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Sources of Organisms Causing Meningoencephalitis-II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5.  Transfer through peripheral nerves- HSV I from the face, Rabies from inoculation site. These cause encephalitis rather than meningitis.</a:t>
            </a:r>
          </a:p>
          <a:p>
            <a:pPr marL="0" indent="0">
              <a:buNone/>
            </a:pPr>
            <a:r>
              <a:rPr lang="en-US" dirty="0" smtClean="0"/>
              <a:t>6. </a:t>
            </a:r>
            <a:r>
              <a:rPr lang="en-US" dirty="0"/>
              <a:t>Environment/ contact e.g</a:t>
            </a:r>
            <a:r>
              <a:rPr lang="en-US" dirty="0" smtClean="0"/>
              <a:t>. </a:t>
            </a:r>
            <a:r>
              <a:rPr lang="en-US" dirty="0" smtClean="0"/>
              <a:t>nigleria(haemorrhagic CSF) , kuru(cannibalism), CJD(corneal transplant), </a:t>
            </a:r>
            <a:r>
              <a:rPr lang="en-US" dirty="0"/>
              <a:t>consumption of meat from mad cow </a:t>
            </a:r>
            <a:r>
              <a:rPr lang="en-US" dirty="0" smtClean="0"/>
              <a:t>disease(US/European meat wars)-spongiform encephalitis with dementia and ataxia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7.Through food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neurocysticercosis-Taenia</a:t>
            </a:r>
            <a:r>
              <a:rPr lang="en-US" dirty="0" smtClean="0"/>
              <a:t> </a:t>
            </a:r>
            <a:r>
              <a:rPr lang="en-US" dirty="0" err="1" smtClean="0"/>
              <a:t>solium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565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</a:t>
            </a:r>
            <a:r>
              <a:rPr lang="en-US" dirty="0" smtClean="0"/>
              <a:t> </a:t>
            </a:r>
            <a:r>
              <a:rPr lang="en-US" dirty="0" smtClean="0"/>
              <a:t>Viral Infections of CNS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Rabies</a:t>
            </a:r>
          </a:p>
          <a:p>
            <a:pPr marL="514350" indent="-514350">
              <a:buAutoNum type="arabicPeriod"/>
            </a:pPr>
            <a:r>
              <a:rPr lang="en-US" dirty="0" smtClean="0"/>
              <a:t>Haemorrhagic </a:t>
            </a:r>
            <a:r>
              <a:rPr lang="en-US" dirty="0" err="1" smtClean="0"/>
              <a:t>encephalopathies</a:t>
            </a:r>
            <a:r>
              <a:rPr lang="en-US" dirty="0" smtClean="0"/>
              <a:t>-yellow fever, Ebola, </a:t>
            </a:r>
          </a:p>
          <a:p>
            <a:pPr marL="514350" indent="-514350">
              <a:buAutoNum type="arabicPeriod"/>
            </a:pPr>
            <a:r>
              <a:rPr lang="en-US" dirty="0" smtClean="0"/>
              <a:t>Poliomyelitis</a:t>
            </a:r>
          </a:p>
          <a:p>
            <a:pPr marL="514350" indent="-514350">
              <a:buAutoNum type="arabicPeriod"/>
            </a:pPr>
            <a:r>
              <a:rPr lang="en-US" dirty="0" smtClean="0"/>
              <a:t>Measles</a:t>
            </a:r>
          </a:p>
          <a:p>
            <a:pPr marL="514350" indent="-514350">
              <a:buAutoNum type="arabicPeriod"/>
            </a:pPr>
            <a:r>
              <a:rPr lang="en-US" dirty="0" smtClean="0"/>
              <a:t>Influenza</a:t>
            </a:r>
          </a:p>
          <a:p>
            <a:pPr marL="514350" indent="-514350">
              <a:buAutoNum type="arabicPeriod"/>
            </a:pPr>
            <a:r>
              <a:rPr lang="en-US" dirty="0" smtClean="0"/>
              <a:t>Varicella</a:t>
            </a:r>
          </a:p>
          <a:p>
            <a:pPr marL="514350" indent="-514350">
              <a:buAutoNum type="arabicPeriod"/>
            </a:pPr>
            <a:r>
              <a:rPr lang="en-US" dirty="0" smtClean="0"/>
              <a:t>Rubella</a:t>
            </a:r>
          </a:p>
          <a:p>
            <a:pPr marL="514350" indent="-514350">
              <a:buAutoNum type="arabicPeriod"/>
            </a:pPr>
            <a:r>
              <a:rPr lang="en-US" dirty="0" smtClean="0"/>
              <a:t>Mumps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199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Recurrent Meningitis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Anatomic communications-e.g. Para nasal sinuses, skin(congenital midline dermal sinus tracts, acne), incomplete fusion of neuro-tube structures.</a:t>
            </a:r>
          </a:p>
          <a:p>
            <a:pPr marL="514350" indent="-514350">
              <a:buAutoNum type="arabicPeriod"/>
            </a:pPr>
            <a:r>
              <a:rPr lang="en-US" dirty="0" smtClean="0"/>
              <a:t>Para meningeal foci- e.g.  retropharyngeal abscess, spinal epidural abscess.</a:t>
            </a:r>
          </a:p>
          <a:p>
            <a:pPr marL="514350" indent="-514350">
              <a:buAutoNum type="arabicPeriod"/>
            </a:pPr>
            <a:r>
              <a:rPr lang="en-US" dirty="0" smtClean="0"/>
              <a:t>Immunologic defects-e.g. AIDS, hypogammaglobulinaemia, splenectomy, leukemia, lymphoma, SCD, compliment deficiencies.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942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1048</Words>
  <Application>Microsoft Macintosh PowerPoint</Application>
  <PresentationFormat>On-screen Show (4:3)</PresentationFormat>
  <Paragraphs>102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CNS Infections</vt:lpstr>
      <vt:lpstr>Causative Agents</vt:lpstr>
      <vt:lpstr>Clinical Presentation of CNS infections</vt:lpstr>
      <vt:lpstr>Clinical Presentation of Meningitis</vt:lpstr>
      <vt:lpstr>Clinical Presentation of Encephalitis/ICSOL</vt:lpstr>
      <vt:lpstr>Sources of Organisms causing Meningoencephalitis</vt:lpstr>
      <vt:lpstr>Sources of Organisms Causing Meningoencephalitis-II </vt:lpstr>
      <vt:lpstr>Some Viral Infections of CNS</vt:lpstr>
      <vt:lpstr>Causes of Recurrent Meningitis</vt:lpstr>
      <vt:lpstr>Clinical Evaluation and Diagnosis-I</vt:lpstr>
      <vt:lpstr>Clinical Evaluation and Diagnosis-II</vt:lpstr>
      <vt:lpstr>Multiple tuberculous abscesses</vt:lpstr>
      <vt:lpstr>TOXOPLASMOSIS</vt:lpstr>
      <vt:lpstr>CSF Findings-I</vt:lpstr>
      <vt:lpstr>CSF Findings-II</vt:lpstr>
      <vt:lpstr>Treatment of CNS Infections 1</vt:lpstr>
      <vt:lpstr>Treatment of CNS Infections 2</vt:lpstr>
      <vt:lpstr>Treatment of CNS infections 3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CNS Infections</dc:title>
  <dc:creator>Macintosh</dc:creator>
  <cp:lastModifiedBy>Macintosh</cp:lastModifiedBy>
  <cp:revision>35</cp:revision>
  <dcterms:created xsi:type="dcterms:W3CDTF">2016-05-14T19:24:11Z</dcterms:created>
  <dcterms:modified xsi:type="dcterms:W3CDTF">2016-06-22T12:01:16Z</dcterms:modified>
</cp:coreProperties>
</file>