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58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</p:sldIdLst>
  <p:sldSz cx="9144000" cy="6858000" type="screen4x3"/>
  <p:notesSz cx="6858000" cy="9144000"/>
  <p:defaultTextStyle>
    <a:defPPr>
      <a:defRPr lang="sw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79E51-ED7E-46F9-92B6-F1E38B194B20}" type="datetimeFigureOut">
              <a:rPr lang="sw-KE" smtClean="0"/>
              <a:pPr/>
              <a:t>1/21/2016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9D741-0811-4993-A225-6B7EF009C0BB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w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MUSCLE DISEASES</a:t>
            </a:r>
            <a:endParaRPr lang="sw-K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w-K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DISORDERS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Thymic</a:t>
            </a:r>
            <a:r>
              <a:rPr lang="en-US" dirty="0" smtClean="0"/>
              <a:t> disorders</a:t>
            </a:r>
          </a:p>
          <a:p>
            <a:r>
              <a:rPr lang="en-US" dirty="0" smtClean="0"/>
              <a:t>Hyperthyroidism – In 3-8%</a:t>
            </a:r>
          </a:p>
          <a:p>
            <a:r>
              <a:rPr lang="en-US" dirty="0" smtClean="0"/>
              <a:t>Chronic infections</a:t>
            </a:r>
          </a:p>
          <a:p>
            <a:r>
              <a:rPr lang="en-US" dirty="0" smtClean="0"/>
              <a:t>Respiratory impairment</a:t>
            </a:r>
          </a:p>
          <a:p>
            <a:r>
              <a:rPr lang="en-US" dirty="0" smtClean="0"/>
              <a:t>Other autoimmune disorders 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AMLS</a:t>
            </a:r>
          </a:p>
          <a:p>
            <a:r>
              <a:rPr lang="en-US" dirty="0" smtClean="0"/>
              <a:t>LEMS</a:t>
            </a:r>
          </a:p>
          <a:p>
            <a:r>
              <a:rPr lang="en-US" dirty="0" smtClean="0"/>
              <a:t>Drug induced myasthenia</a:t>
            </a:r>
          </a:p>
          <a:p>
            <a:r>
              <a:rPr lang="en-US" dirty="0" smtClean="0"/>
              <a:t>Neurasthenia</a:t>
            </a:r>
          </a:p>
          <a:p>
            <a:r>
              <a:rPr lang="en-US" dirty="0" smtClean="0"/>
              <a:t>Hypo and hyperthyroidism</a:t>
            </a:r>
          </a:p>
          <a:p>
            <a:r>
              <a:rPr lang="en-US" dirty="0" smtClean="0"/>
              <a:t>Botulism</a:t>
            </a:r>
          </a:p>
          <a:p>
            <a:r>
              <a:rPr lang="en-US" dirty="0" smtClean="0"/>
              <a:t>Intracranial mass </a:t>
            </a:r>
            <a:r>
              <a:rPr lang="en-US" dirty="0" err="1" smtClean="0"/>
              <a:t>lessions</a:t>
            </a:r>
            <a:endParaRPr lang="en-US" dirty="0" smtClean="0"/>
          </a:p>
          <a:p>
            <a:r>
              <a:rPr lang="en-US" dirty="0" smtClean="0"/>
              <a:t>Progressive external </a:t>
            </a:r>
            <a:r>
              <a:rPr lang="en-US" dirty="0" err="1" smtClean="0"/>
              <a:t>ophthalmoplegia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1.Anticholinesterases</a:t>
            </a:r>
          </a:p>
          <a:p>
            <a:r>
              <a:rPr lang="en-US" dirty="0" err="1" smtClean="0"/>
              <a:t>Pyridostgmine</a:t>
            </a:r>
            <a:r>
              <a:rPr lang="en-US" dirty="0" smtClean="0"/>
              <a:t> 60mg 3-5 times daily, max 120mg 3 hourly</a:t>
            </a:r>
          </a:p>
          <a:p>
            <a:r>
              <a:rPr lang="en-US" dirty="0" smtClean="0"/>
              <a:t>Neostigmine7.5 – 30 mg 6 </a:t>
            </a:r>
            <a:r>
              <a:rPr lang="en-US" dirty="0" err="1" smtClean="0"/>
              <a:t>hrly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Thymectomy</a:t>
            </a:r>
            <a:r>
              <a:rPr lang="en-US" dirty="0" smtClean="0"/>
              <a:t>.  </a:t>
            </a:r>
            <a:r>
              <a:rPr lang="en-US" dirty="0" err="1" smtClean="0"/>
              <a:t>Generalised</a:t>
            </a:r>
            <a:r>
              <a:rPr lang="en-US" dirty="0" smtClean="0"/>
              <a:t> disease in Puberty to 50 years. 85 % improve, 35 % complete remission.</a:t>
            </a:r>
          </a:p>
          <a:p>
            <a:r>
              <a:rPr lang="en-US" dirty="0" err="1" smtClean="0"/>
              <a:t>Immunosuppression</a:t>
            </a:r>
            <a:r>
              <a:rPr lang="en-US" dirty="0" smtClean="0"/>
              <a:t> – </a:t>
            </a:r>
            <a:r>
              <a:rPr lang="en-US" dirty="0" err="1" smtClean="0"/>
              <a:t>glucocorticoids</a:t>
            </a:r>
            <a:r>
              <a:rPr lang="en-US" dirty="0" smtClean="0"/>
              <a:t>, </a:t>
            </a:r>
            <a:r>
              <a:rPr lang="en-US" dirty="0" err="1" smtClean="0"/>
              <a:t>azathioprine</a:t>
            </a:r>
            <a:r>
              <a:rPr lang="en-US" dirty="0" smtClean="0"/>
              <a:t>, cyclosporine, </a:t>
            </a:r>
            <a:r>
              <a:rPr lang="en-US" dirty="0" err="1" smtClean="0"/>
              <a:t>cyclophosphamide</a:t>
            </a:r>
            <a:r>
              <a:rPr lang="en-US" dirty="0" smtClean="0"/>
              <a:t>,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Mycophenolate</a:t>
            </a:r>
            <a:r>
              <a:rPr lang="en-US" dirty="0" smtClean="0"/>
              <a:t> </a:t>
            </a:r>
            <a:r>
              <a:rPr lang="en-US" dirty="0" err="1" smtClean="0"/>
              <a:t>mofetil</a:t>
            </a:r>
            <a:endParaRPr lang="en-US" dirty="0" smtClean="0"/>
          </a:p>
          <a:p>
            <a:r>
              <a:rPr lang="en-US" dirty="0" smtClean="0"/>
              <a:t>Prednisone 15-25 mg/day. Increase stepwise 5mg/d at 3-4 day intervals, </a:t>
            </a:r>
            <a:r>
              <a:rPr lang="en-US" dirty="0" err="1" smtClean="0"/>
              <a:t>untill</a:t>
            </a:r>
            <a:r>
              <a:rPr lang="en-US" dirty="0" smtClean="0"/>
              <a:t> 60 mg/d. Maintain for 1-3 months, then change to alternate day doses over1-2 months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Plasmapheresis</a:t>
            </a:r>
            <a:r>
              <a:rPr lang="en-US" dirty="0" smtClean="0"/>
              <a:t>.  A course of 5 exchanges, 3-4 </a:t>
            </a:r>
            <a:r>
              <a:rPr lang="en-US" dirty="0" err="1" smtClean="0"/>
              <a:t>litres</a:t>
            </a:r>
            <a:r>
              <a:rPr lang="en-US" dirty="0" smtClean="0"/>
              <a:t> per exchange over 2 weeks</a:t>
            </a:r>
          </a:p>
          <a:p>
            <a:r>
              <a:rPr lang="en-US" dirty="0" smtClean="0"/>
              <a:t>5. IV </a:t>
            </a:r>
            <a:r>
              <a:rPr lang="en-US" dirty="0" err="1" smtClean="0"/>
              <a:t>Ig</a:t>
            </a:r>
            <a:r>
              <a:rPr lang="en-US" dirty="0" smtClean="0"/>
              <a:t> – 400mg/kg/d for 5 days.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MYASTHENIC CRISIS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causes- cholinesterase excess, infection</a:t>
            </a:r>
          </a:p>
          <a:p>
            <a:r>
              <a:rPr lang="en-US" dirty="0" smtClean="0"/>
              <a:t>Treatment – antibiotics, respiratory assistance, chest physiotherapy, </a:t>
            </a:r>
            <a:r>
              <a:rPr lang="en-US" dirty="0" err="1" smtClean="0"/>
              <a:t>plasmapheresis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w-K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LEMS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 associated with small cell lung ca, immune disorders</a:t>
            </a:r>
          </a:p>
          <a:p>
            <a:r>
              <a:rPr lang="en-US" dirty="0" smtClean="0"/>
              <a:t>Defective release of Ach.</a:t>
            </a:r>
          </a:p>
          <a:p>
            <a:r>
              <a:rPr lang="en-US" dirty="0" smtClean="0"/>
              <a:t>Weakness mainly in proximal lower limb muscles’</a:t>
            </a:r>
          </a:p>
          <a:p>
            <a:r>
              <a:rPr lang="en-US" dirty="0" smtClean="0"/>
              <a:t>Power increases with sustained contraction</a:t>
            </a:r>
          </a:p>
          <a:p>
            <a:r>
              <a:rPr lang="en-US" dirty="0" smtClean="0"/>
              <a:t>TREATMENT: as MG, guanidine hydrochloride, 3,4 </a:t>
            </a:r>
            <a:r>
              <a:rPr lang="en-US" dirty="0" err="1" smtClean="0"/>
              <a:t>diaminopyridine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BOTULISM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Sudden onset fluctuating weakness in a previously healthy person </a:t>
            </a:r>
          </a:p>
          <a:p>
            <a:r>
              <a:rPr lang="en-US" dirty="0" err="1" smtClean="0"/>
              <a:t>Diplopia</a:t>
            </a:r>
            <a:r>
              <a:rPr lang="en-US" dirty="0" smtClean="0"/>
              <a:t>, </a:t>
            </a:r>
            <a:r>
              <a:rPr lang="en-US" dirty="0" err="1" smtClean="0"/>
              <a:t>ptosis</a:t>
            </a:r>
            <a:r>
              <a:rPr lang="en-US" dirty="0" smtClean="0"/>
              <a:t>, facial weakness, dysphagia, nasal speech, respiratory weakness and last limb muscles</a:t>
            </a:r>
          </a:p>
          <a:p>
            <a:r>
              <a:rPr lang="en-US" dirty="0" smtClean="0"/>
              <a:t>Dilated </a:t>
            </a:r>
            <a:r>
              <a:rPr lang="en-US" dirty="0" err="1" smtClean="0"/>
              <a:t>unreactive</a:t>
            </a:r>
            <a:r>
              <a:rPr lang="en-US" dirty="0" smtClean="0"/>
              <a:t> pupils, +/-dryness of mouth, constipation, postural hypotension</a:t>
            </a:r>
          </a:p>
          <a:p>
            <a:r>
              <a:rPr lang="en-US" dirty="0" smtClean="0"/>
              <a:t>EMG gives incremental response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– trivalent anti-toxin, guanidine hydrochloride, respiratory assistance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MYATHENIC SYNDROMES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Begins in infancy, or childhood. Ach Antibody tests are negative.</a:t>
            </a:r>
          </a:p>
          <a:p>
            <a:r>
              <a:rPr lang="en-US" dirty="0" smtClean="0"/>
              <a:t>Are congenital</a:t>
            </a:r>
          </a:p>
          <a:p>
            <a:r>
              <a:rPr lang="en-US" dirty="0" smtClean="0"/>
              <a:t>Mutation abnormalities involve pre-synaptic terminals, Ach receptor, Ach Esterase</a:t>
            </a:r>
          </a:p>
          <a:p>
            <a:r>
              <a:rPr lang="en-US" dirty="0" smtClean="0"/>
              <a:t>1. Slow channel. </a:t>
            </a:r>
            <a:r>
              <a:rPr lang="en-US" dirty="0" err="1" smtClean="0"/>
              <a:t>Alpha,beta</a:t>
            </a:r>
            <a:r>
              <a:rPr lang="en-US" dirty="0" smtClean="0"/>
              <a:t>, epsilon </a:t>
            </a:r>
            <a:r>
              <a:rPr lang="en-US" dirty="0" err="1" smtClean="0"/>
              <a:t>AchR</a:t>
            </a:r>
            <a:r>
              <a:rPr lang="en-US" dirty="0" smtClean="0"/>
              <a:t> mutations. Forearm extensors, 2</a:t>
            </a:r>
            <a:r>
              <a:rPr lang="en-US" baseline="30000" dirty="0" smtClean="0"/>
              <a:t>nd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decades. Treat: </a:t>
            </a:r>
            <a:r>
              <a:rPr lang="en-US" dirty="0" err="1" smtClean="0"/>
              <a:t>quinidine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 include: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Neuromuscular diseases</a:t>
            </a:r>
          </a:p>
          <a:p>
            <a:r>
              <a:rPr lang="en-US" dirty="0" smtClean="0"/>
              <a:t>Muscle dystrophies</a:t>
            </a:r>
          </a:p>
          <a:p>
            <a:r>
              <a:rPr lang="en-US" dirty="0" smtClean="0"/>
              <a:t>Inflammatory muscle diseases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2.Low affinity fast channel. </a:t>
            </a:r>
            <a:r>
              <a:rPr lang="en-US" dirty="0" err="1" smtClean="0"/>
              <a:t>Ptosis</a:t>
            </a:r>
            <a:r>
              <a:rPr lang="en-US" dirty="0" smtClean="0"/>
              <a:t>, EOM involved, weakness and fatigue. </a:t>
            </a:r>
            <a:r>
              <a:rPr lang="en-US" dirty="0" err="1" smtClean="0"/>
              <a:t>Autosomal</a:t>
            </a:r>
            <a:r>
              <a:rPr lang="en-US" dirty="0" smtClean="0"/>
              <a:t> recessive. Treat: 3,4 DAG, </a:t>
            </a:r>
            <a:r>
              <a:rPr lang="en-US" dirty="0" err="1" smtClean="0"/>
              <a:t>anticholinesterases</a:t>
            </a:r>
            <a:endParaRPr lang="en-US" dirty="0" smtClean="0"/>
          </a:p>
          <a:p>
            <a:r>
              <a:rPr lang="en-US" dirty="0" smtClean="0"/>
              <a:t>3. Severe </a:t>
            </a:r>
            <a:r>
              <a:rPr lang="en-US" dirty="0" err="1" smtClean="0"/>
              <a:t>AchR</a:t>
            </a:r>
            <a:r>
              <a:rPr lang="en-US" dirty="0" smtClean="0"/>
              <a:t> deficiency –early onset, typical MG features. Epsilon mutations. Treat: </a:t>
            </a:r>
            <a:r>
              <a:rPr lang="en-US" dirty="0" err="1" smtClean="0"/>
              <a:t>Anticholinesterases</a:t>
            </a:r>
            <a:endParaRPr lang="en-US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AchE</a:t>
            </a:r>
            <a:r>
              <a:rPr lang="en-US" dirty="0" smtClean="0"/>
              <a:t> deficiency – early onset, scoliosis, may be normal EOM, absent </a:t>
            </a:r>
            <a:r>
              <a:rPr lang="en-US" dirty="0" err="1" smtClean="0"/>
              <a:t>pupillary</a:t>
            </a:r>
            <a:r>
              <a:rPr lang="en-US" dirty="0" smtClean="0"/>
              <a:t> responses. Mutant for </a:t>
            </a:r>
            <a:r>
              <a:rPr lang="en-US" dirty="0" err="1" smtClean="0"/>
              <a:t>AchE</a:t>
            </a:r>
            <a:r>
              <a:rPr lang="en-US" dirty="0" smtClean="0"/>
              <a:t> collagen anchor. Worse with Anti </a:t>
            </a:r>
            <a:r>
              <a:rPr lang="en-US" dirty="0" err="1" smtClean="0"/>
              <a:t>cholinesterases</a:t>
            </a:r>
            <a:r>
              <a:rPr lang="en-US" dirty="0" smtClean="0"/>
              <a:t> 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MUSCULAR DYSTROPHIES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chronic </a:t>
            </a:r>
            <a:r>
              <a:rPr lang="en-US" dirty="0" err="1" smtClean="0"/>
              <a:t>myopathic</a:t>
            </a:r>
            <a:r>
              <a:rPr lang="en-US" dirty="0" smtClean="0"/>
              <a:t> paralysis</a:t>
            </a:r>
          </a:p>
          <a:p>
            <a:r>
              <a:rPr lang="en-US" dirty="0" smtClean="0"/>
              <a:t>Definition: A group of inherited muscular diseases </a:t>
            </a:r>
            <a:r>
              <a:rPr lang="en-US" dirty="0" err="1" smtClean="0"/>
              <a:t>characterised</a:t>
            </a:r>
            <a:r>
              <a:rPr lang="en-US" dirty="0" smtClean="0"/>
              <a:t> by progressive muscle weakness and wasting.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DUCHENNE MUSCULAR DYTROPHY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frequent and most serious of muscular dystrophies.</a:t>
            </a:r>
          </a:p>
          <a:p>
            <a:r>
              <a:rPr lang="en-US" dirty="0" smtClean="0"/>
              <a:t>X-linked recessive, starts early in life, may start in fetal life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 defect in short arm of X-chromosome, which codes for protein </a:t>
            </a:r>
            <a:r>
              <a:rPr lang="en-US" dirty="0" err="1" smtClean="0"/>
              <a:t>dystrophin</a:t>
            </a:r>
            <a:r>
              <a:rPr lang="en-US" dirty="0" smtClean="0"/>
              <a:t>. It is markedly reduced or absent.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frequent complaints due to involvement of </a:t>
            </a:r>
            <a:r>
              <a:rPr lang="en-US" dirty="0" err="1" smtClean="0"/>
              <a:t>pelvi</a:t>
            </a:r>
            <a:r>
              <a:rPr lang="en-US" dirty="0" smtClean="0"/>
              <a:t>-femoral muscles, knee and hip extensors, then </a:t>
            </a:r>
            <a:r>
              <a:rPr lang="en-US" dirty="0" err="1" smtClean="0"/>
              <a:t>dorsi</a:t>
            </a:r>
            <a:r>
              <a:rPr lang="en-US" dirty="0" smtClean="0"/>
              <a:t>-flexors of ankles.</a:t>
            </a:r>
          </a:p>
          <a:p>
            <a:r>
              <a:rPr lang="en-US" dirty="0" smtClean="0"/>
              <a:t>Insidious in onset, progresses over months or years</a:t>
            </a:r>
          </a:p>
          <a:p>
            <a:r>
              <a:rPr lang="en-US" dirty="0" smtClean="0"/>
              <a:t>Frequent falls, difficulty rising from floor or climbing stairs</a:t>
            </a:r>
          </a:p>
          <a:p>
            <a:r>
              <a:rPr lang="en-US" dirty="0" smtClean="0"/>
              <a:t>Awkward peculiar gait and cant run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Later shoulder girdle, neck flexors and trunk muscles affected</a:t>
            </a:r>
          </a:p>
          <a:p>
            <a:r>
              <a:rPr lang="en-US" dirty="0" smtClean="0"/>
              <a:t>CHILD USUALLY BEDRIDDEN BY 12 YEARS</a:t>
            </a:r>
          </a:p>
          <a:p>
            <a:r>
              <a:rPr lang="en-US" dirty="0" smtClean="0"/>
              <a:t>Early stages, calves, sometimes quadriceps and deltoid have </a:t>
            </a:r>
            <a:r>
              <a:rPr lang="en-US" dirty="0" err="1" smtClean="0"/>
              <a:t>pseudohypertrophy</a:t>
            </a:r>
            <a:r>
              <a:rPr lang="en-US" dirty="0" smtClean="0"/>
              <a:t> and weak.</a:t>
            </a:r>
          </a:p>
          <a:p>
            <a:r>
              <a:rPr lang="en-US" dirty="0" smtClean="0"/>
              <a:t>Have waddling gait, Gower’s sign, winging scapular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Abdomen protuberant due to weak abdominal muscles, exaggerated </a:t>
            </a:r>
            <a:r>
              <a:rPr lang="en-US" dirty="0" err="1" smtClean="0"/>
              <a:t>lordosis</a:t>
            </a:r>
            <a:r>
              <a:rPr lang="en-US" dirty="0" smtClean="0"/>
              <a:t> for balance.</a:t>
            </a:r>
          </a:p>
          <a:p>
            <a:r>
              <a:rPr lang="en-US" dirty="0" smtClean="0"/>
              <a:t>Face muscles spared or affected late</a:t>
            </a:r>
          </a:p>
          <a:p>
            <a:r>
              <a:rPr lang="en-US" dirty="0" smtClean="0"/>
              <a:t>Tendon reflexes preserved</a:t>
            </a:r>
          </a:p>
          <a:p>
            <a:r>
              <a:rPr lang="en-US" dirty="0" smtClean="0"/>
              <a:t>Neurologic findings normal</a:t>
            </a:r>
          </a:p>
          <a:p>
            <a:r>
              <a:rPr lang="en-US" dirty="0" smtClean="0"/>
              <a:t>Fatality common in 2</a:t>
            </a:r>
            <a:r>
              <a:rPr lang="en-US" baseline="30000" dirty="0" smtClean="0"/>
              <a:t>nd</a:t>
            </a:r>
            <a:r>
              <a:rPr lang="en-US" dirty="0" smtClean="0"/>
              <a:t> decade due to obesity and </a:t>
            </a:r>
            <a:r>
              <a:rPr lang="en-US" dirty="0" err="1" smtClean="0"/>
              <a:t>kyphoscoliosis</a:t>
            </a:r>
            <a:r>
              <a:rPr lang="en-US" dirty="0" smtClean="0"/>
              <a:t>, sudden </a:t>
            </a:r>
            <a:r>
              <a:rPr lang="en-US" dirty="0" err="1" smtClean="0"/>
              <a:t>CCf</a:t>
            </a:r>
            <a:r>
              <a:rPr lang="en-US" dirty="0" smtClean="0"/>
              <a:t> and pulmonary insufficiency or infection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Cardiac involvement commonly seen late, with tachycardia and signs of cardiac </a:t>
            </a:r>
            <a:r>
              <a:rPr lang="en-US" dirty="0" err="1" smtClean="0"/>
              <a:t>decompensation</a:t>
            </a:r>
            <a:r>
              <a:rPr lang="en-US" dirty="0" smtClean="0"/>
              <a:t>, and BBB</a:t>
            </a:r>
          </a:p>
          <a:p>
            <a:r>
              <a:rPr lang="en-US" dirty="0" err="1" smtClean="0"/>
              <a:t>Xray</a:t>
            </a:r>
            <a:r>
              <a:rPr lang="en-US" dirty="0" smtClean="0"/>
              <a:t> – disuse atrophy in limb bones</a:t>
            </a:r>
          </a:p>
          <a:p>
            <a:r>
              <a:rPr lang="en-US" dirty="0" smtClean="0"/>
              <a:t>CPK – raised hundred fold in first few weeks of life, falls gradually with age</a:t>
            </a:r>
          </a:p>
          <a:p>
            <a:r>
              <a:rPr lang="en-US" dirty="0" smtClean="0"/>
              <a:t>Mental retardation in boys, &lt; 75 in a third, &lt;50 in 5%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Muscle biopsy – dystrophic changes</a:t>
            </a:r>
          </a:p>
          <a:p>
            <a:r>
              <a:rPr lang="en-US" dirty="0" smtClean="0"/>
              <a:t>EMG – </a:t>
            </a:r>
            <a:r>
              <a:rPr lang="en-US" dirty="0" err="1" smtClean="0"/>
              <a:t>myopathic</a:t>
            </a:r>
            <a:r>
              <a:rPr lang="en-US" dirty="0" smtClean="0"/>
              <a:t> picture</a:t>
            </a:r>
          </a:p>
          <a:p>
            <a:r>
              <a:rPr lang="en-US" dirty="0" smtClean="0"/>
              <a:t>Genetic studies diagnostic even in pregnancy in 95%.</a:t>
            </a:r>
          </a:p>
          <a:p>
            <a:r>
              <a:rPr lang="en-US" dirty="0" smtClean="0"/>
              <a:t>Women carriers –CPK slightly raised, muscle biopsy shows slight dystrophic changes, EMG shows slight </a:t>
            </a:r>
            <a:r>
              <a:rPr lang="en-US" dirty="0" err="1" smtClean="0"/>
              <a:t>myopathic</a:t>
            </a:r>
            <a:r>
              <a:rPr lang="en-US" dirty="0" smtClean="0"/>
              <a:t> features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treatment</a:t>
            </a:r>
          </a:p>
          <a:p>
            <a:r>
              <a:rPr lang="en-US" dirty="0" smtClean="0"/>
              <a:t>Avoid prolonged bed rest</a:t>
            </a:r>
          </a:p>
          <a:p>
            <a:r>
              <a:rPr lang="en-US" dirty="0" smtClean="0"/>
              <a:t>Physical therapy</a:t>
            </a:r>
          </a:p>
          <a:p>
            <a:r>
              <a:rPr lang="en-US" dirty="0" smtClean="0"/>
              <a:t>Orthopedic procedures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NEUROMUSCULAR DISEASES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include:</a:t>
            </a:r>
          </a:p>
          <a:p>
            <a:r>
              <a:rPr lang="en-US" dirty="0" smtClean="0"/>
              <a:t>Myasthenia gravis</a:t>
            </a:r>
          </a:p>
          <a:p>
            <a:r>
              <a:rPr lang="en-US" dirty="0" smtClean="0"/>
              <a:t>Congenital </a:t>
            </a:r>
            <a:r>
              <a:rPr lang="en-US" dirty="0" err="1" smtClean="0"/>
              <a:t>Myasthenic</a:t>
            </a:r>
            <a:r>
              <a:rPr lang="en-US" dirty="0" smtClean="0"/>
              <a:t> syndromes</a:t>
            </a:r>
          </a:p>
          <a:p>
            <a:r>
              <a:rPr lang="en-US" dirty="0" smtClean="0"/>
              <a:t>Lambert Eaton </a:t>
            </a:r>
            <a:r>
              <a:rPr lang="en-US" dirty="0" err="1" smtClean="0"/>
              <a:t>myasthenic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Other conditions causing similar features: neurasthenia, botulism, drug induced myasthenia-</a:t>
            </a:r>
            <a:r>
              <a:rPr lang="en-US" dirty="0" err="1" smtClean="0"/>
              <a:t>penicillamine</a:t>
            </a:r>
            <a:r>
              <a:rPr lang="en-US" dirty="0" smtClean="0"/>
              <a:t>, </a:t>
            </a:r>
            <a:r>
              <a:rPr lang="en-US" dirty="0" err="1" smtClean="0"/>
              <a:t>procainamide</a:t>
            </a:r>
            <a:r>
              <a:rPr lang="en-US" dirty="0" smtClean="0"/>
              <a:t>, </a:t>
            </a:r>
            <a:r>
              <a:rPr lang="en-US" dirty="0" err="1" smtClean="0"/>
              <a:t>aminoglycosides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BECKER’S DYSTROPHY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Pseudohypertrophy</a:t>
            </a:r>
            <a:endParaRPr lang="en-US" dirty="0" smtClean="0"/>
          </a:p>
          <a:p>
            <a:r>
              <a:rPr lang="en-US" dirty="0" smtClean="0"/>
              <a:t>Follows a milder course, better prognosis</a:t>
            </a:r>
          </a:p>
          <a:p>
            <a:r>
              <a:rPr lang="en-US" dirty="0" smtClean="0"/>
              <a:t>May live to 5</a:t>
            </a:r>
            <a:r>
              <a:rPr lang="en-US" baseline="30000" dirty="0" smtClean="0"/>
              <a:t>th</a:t>
            </a:r>
            <a:r>
              <a:rPr lang="en-US" dirty="0" smtClean="0"/>
              <a:t> and 6</a:t>
            </a:r>
            <a:r>
              <a:rPr lang="en-US" baseline="30000" dirty="0" smtClean="0"/>
              <a:t>th</a:t>
            </a:r>
            <a:r>
              <a:rPr lang="en-US" dirty="0" smtClean="0"/>
              <a:t> decades,</a:t>
            </a:r>
          </a:p>
          <a:p>
            <a:r>
              <a:rPr lang="en-US" dirty="0" smtClean="0"/>
              <a:t>Cardiac less involved, CPK levels lower</a:t>
            </a:r>
          </a:p>
          <a:p>
            <a:r>
              <a:rPr lang="en-US" dirty="0" smtClean="0"/>
              <a:t>Same genetic problem as DMD, but </a:t>
            </a:r>
            <a:r>
              <a:rPr lang="en-US" dirty="0" err="1" smtClean="0"/>
              <a:t>diference</a:t>
            </a:r>
            <a:r>
              <a:rPr lang="en-US" dirty="0" smtClean="0"/>
              <a:t> is in qualitative function of </a:t>
            </a:r>
            <a:r>
              <a:rPr lang="en-US" dirty="0" err="1" smtClean="0"/>
              <a:t>dystrophin</a:t>
            </a:r>
            <a:r>
              <a:rPr lang="en-US" dirty="0" smtClean="0"/>
              <a:t> </a:t>
            </a:r>
            <a:endParaRPr lang="sw-KE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FASCIOSCAPULOHUMERAL TYPE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Occurs with high familial incidence and high prevalence in community.</a:t>
            </a:r>
          </a:p>
          <a:p>
            <a:r>
              <a:rPr lang="en-US" dirty="0" smtClean="0"/>
              <a:t>Males females equally affected</a:t>
            </a:r>
          </a:p>
          <a:p>
            <a:r>
              <a:rPr lang="en-US" dirty="0" smtClean="0"/>
              <a:t>Degree of involvement varies, may be very slight. Often not discovered even </a:t>
            </a:r>
            <a:r>
              <a:rPr lang="en-US" dirty="0" err="1" smtClean="0"/>
              <a:t>upto</a:t>
            </a:r>
            <a:r>
              <a:rPr lang="en-US" dirty="0" smtClean="0"/>
              <a:t> 50 years.</a:t>
            </a:r>
          </a:p>
          <a:p>
            <a:r>
              <a:rPr lang="en-US" dirty="0" smtClean="0"/>
              <a:t>Characteristic involvement of </a:t>
            </a:r>
            <a:r>
              <a:rPr lang="en-US" dirty="0" err="1" smtClean="0"/>
              <a:t>orbicularis</a:t>
            </a:r>
            <a:r>
              <a:rPr lang="en-US" dirty="0" smtClean="0"/>
              <a:t> </a:t>
            </a:r>
            <a:r>
              <a:rPr lang="en-US" dirty="0" err="1" smtClean="0"/>
              <a:t>occuli</a:t>
            </a:r>
            <a:r>
              <a:rPr lang="en-US" dirty="0" smtClean="0"/>
              <a:t> and asymmetric facial movements, especially around mouth</a:t>
            </a:r>
            <a:endParaRPr lang="sw-KE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Tibial</a:t>
            </a:r>
            <a:r>
              <a:rPr lang="en-US" dirty="0" smtClean="0"/>
              <a:t> and </a:t>
            </a:r>
            <a:r>
              <a:rPr lang="en-US" dirty="0" err="1" smtClean="0"/>
              <a:t>peroneal</a:t>
            </a:r>
            <a:r>
              <a:rPr lang="en-US" dirty="0" smtClean="0"/>
              <a:t> muscles may become weak and atrophic early. Pelvic and axial get involved later. Heart involvement rare.</a:t>
            </a:r>
          </a:p>
          <a:p>
            <a:r>
              <a:rPr lang="en-US" dirty="0" smtClean="0"/>
              <a:t>Average patient lives normal lifespan with incapacitation very late in life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LIMBGIRDLE TYPE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Disability doesn’t occur until late in middle life, after disease present for over 20 years</a:t>
            </a:r>
          </a:p>
          <a:p>
            <a:r>
              <a:rPr lang="en-US" dirty="0" smtClean="0"/>
              <a:t>Facial muscles spared</a:t>
            </a:r>
          </a:p>
          <a:p>
            <a:r>
              <a:rPr lang="en-US" dirty="0" smtClean="0"/>
              <a:t>Later muscles involvement like in DMD</a:t>
            </a:r>
          </a:p>
          <a:p>
            <a:r>
              <a:rPr lang="en-US" dirty="0" smtClean="0"/>
              <a:t>Cardiac involvement rare</a:t>
            </a:r>
          </a:p>
          <a:p>
            <a:r>
              <a:rPr lang="en-US" dirty="0" smtClean="0"/>
              <a:t>Intelligence normal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DISTAL TYPE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Disease rare so far seen only in Scandinavia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MYOTONIC DYSTROPHY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Hereditary</a:t>
            </a:r>
          </a:p>
          <a:p>
            <a:r>
              <a:rPr lang="en-US" dirty="0" err="1" smtClean="0"/>
              <a:t>Characterised</a:t>
            </a:r>
            <a:r>
              <a:rPr lang="en-US" dirty="0" smtClean="0"/>
              <a:t> by </a:t>
            </a:r>
            <a:r>
              <a:rPr lang="en-US" dirty="0" err="1" smtClean="0"/>
              <a:t>myotonia</a:t>
            </a:r>
            <a:r>
              <a:rPr lang="en-US" dirty="0" smtClean="0"/>
              <a:t>, muscular wasting of characteristic pattern, cataracts, testicular atrophy and frontal boldness.</a:t>
            </a:r>
          </a:p>
          <a:p>
            <a:r>
              <a:rPr lang="en-US" dirty="0" smtClean="0"/>
              <a:t>The most frequent muscular dystrophy</a:t>
            </a:r>
          </a:p>
          <a:p>
            <a:r>
              <a:rPr lang="en-US" dirty="0" smtClean="0"/>
              <a:t>Usually starts in early adult life, but may be seen in infancy and childhood</a:t>
            </a:r>
          </a:p>
          <a:p>
            <a:r>
              <a:rPr lang="en-US" dirty="0" smtClean="0"/>
              <a:t>A severe neonatal form seen in affected mothers, die in weeks from respiratory </a:t>
            </a:r>
            <a:r>
              <a:rPr lang="en-US" dirty="0" err="1" smtClean="0"/>
              <a:t>dx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muscle stiffness, marked delay in relaxation after contraction, most easily demonstrated in thumb and forearm muscles.</a:t>
            </a:r>
          </a:p>
          <a:p>
            <a:r>
              <a:rPr lang="en-US" dirty="0" err="1" smtClean="0"/>
              <a:t>Percusion</a:t>
            </a:r>
            <a:r>
              <a:rPr lang="en-US" dirty="0" smtClean="0"/>
              <a:t> </a:t>
            </a:r>
            <a:r>
              <a:rPr lang="en-US" dirty="0" err="1" smtClean="0"/>
              <a:t>myotonia</a:t>
            </a:r>
            <a:r>
              <a:rPr lang="en-US" dirty="0" smtClean="0"/>
              <a:t> present</a:t>
            </a:r>
          </a:p>
          <a:p>
            <a:r>
              <a:rPr lang="en-US" dirty="0" smtClean="0"/>
              <a:t>Wasting and weakness of facial muscles, </a:t>
            </a:r>
            <a:r>
              <a:rPr lang="en-US" dirty="0" err="1" smtClean="0"/>
              <a:t>sternocleidomastoid</a:t>
            </a:r>
            <a:r>
              <a:rPr lang="en-US" dirty="0" smtClean="0"/>
              <a:t> and distal limb muscles</a:t>
            </a:r>
          </a:p>
          <a:p>
            <a:r>
              <a:rPr lang="en-US" dirty="0" smtClean="0"/>
              <a:t>Atrophy of </a:t>
            </a:r>
            <a:r>
              <a:rPr lang="en-US" dirty="0" err="1" smtClean="0"/>
              <a:t>temporalis</a:t>
            </a:r>
            <a:r>
              <a:rPr lang="en-US" dirty="0" smtClean="0"/>
              <a:t> severe. Have dull </a:t>
            </a:r>
            <a:r>
              <a:rPr lang="en-US" dirty="0" err="1" smtClean="0"/>
              <a:t>expressionles</a:t>
            </a:r>
            <a:r>
              <a:rPr lang="en-US" dirty="0" smtClean="0"/>
              <a:t> face, </a:t>
            </a:r>
            <a:r>
              <a:rPr lang="en-US" dirty="0" err="1" smtClean="0"/>
              <a:t>sugging</a:t>
            </a:r>
            <a:r>
              <a:rPr lang="en-US" dirty="0" smtClean="0"/>
              <a:t> jaws and </a:t>
            </a:r>
            <a:r>
              <a:rPr lang="en-US" dirty="0" err="1" smtClean="0"/>
              <a:t>ptosis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Forehead deeply furrowed, closure of eyes weak</a:t>
            </a:r>
          </a:p>
          <a:p>
            <a:r>
              <a:rPr lang="en-US" dirty="0" smtClean="0"/>
              <a:t>Voice nasal and monotonous, difficulty flexing neck</a:t>
            </a:r>
          </a:p>
          <a:p>
            <a:r>
              <a:rPr lang="en-US" dirty="0" smtClean="0"/>
              <a:t>Long extensors and flexors of hands involved</a:t>
            </a:r>
          </a:p>
          <a:p>
            <a:r>
              <a:rPr lang="en-US" dirty="0" smtClean="0"/>
              <a:t>In lower limbs weakness begins in anterior </a:t>
            </a:r>
            <a:r>
              <a:rPr lang="en-US" dirty="0" err="1" smtClean="0"/>
              <a:t>tibial</a:t>
            </a:r>
            <a:r>
              <a:rPr lang="en-US" dirty="0" smtClean="0"/>
              <a:t> group and spreads to </a:t>
            </a:r>
            <a:r>
              <a:rPr lang="en-US" dirty="0" err="1" smtClean="0"/>
              <a:t>peroneus</a:t>
            </a:r>
            <a:r>
              <a:rPr lang="en-US" dirty="0" smtClean="0"/>
              <a:t> and </a:t>
            </a:r>
            <a:r>
              <a:rPr lang="en-US" dirty="0" err="1" smtClean="0"/>
              <a:t>gastrocnemius</a:t>
            </a:r>
            <a:r>
              <a:rPr lang="en-US" dirty="0" smtClean="0"/>
              <a:t>, later to quadriceps and hamstrings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Tendon reflexes occur and later contractures may occur</a:t>
            </a:r>
          </a:p>
          <a:p>
            <a:r>
              <a:rPr lang="en-US" dirty="0" smtClean="0"/>
              <a:t>Females have ovarian deficiency</a:t>
            </a:r>
          </a:p>
          <a:p>
            <a:r>
              <a:rPr lang="en-US" dirty="0" smtClean="0"/>
              <a:t>GIT – weakness  and dilatation of esophagus</a:t>
            </a:r>
          </a:p>
          <a:p>
            <a:r>
              <a:rPr lang="en-US" dirty="0" smtClean="0"/>
              <a:t>Mental retardation common, later in life ,personality disorders</a:t>
            </a:r>
          </a:p>
          <a:p>
            <a:r>
              <a:rPr lang="en-US" dirty="0" smtClean="0"/>
              <a:t>Dystrophic heart disease is common , occurs late.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Diabetes commonly associated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MYASTHENIA GRAVIS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Definition</a:t>
            </a:r>
            <a:r>
              <a:rPr lang="en-US" dirty="0" smtClean="0"/>
              <a:t>:  A neuromuscular disorder characterized by weakness and fatigability of skeletal muscles.</a:t>
            </a:r>
          </a:p>
          <a:p>
            <a:r>
              <a:rPr lang="en-US" b="1" u="sng" dirty="0" smtClean="0"/>
              <a:t>Epidemiology</a:t>
            </a:r>
          </a:p>
          <a:p>
            <a:r>
              <a:rPr lang="en-US" dirty="0" smtClean="0"/>
              <a:t>Prevalence is 1:10,000</a:t>
            </a:r>
          </a:p>
          <a:p>
            <a:r>
              <a:rPr lang="en-US" dirty="0" smtClean="0"/>
              <a:t>Affects any age group but peaks in women in twenties and thirties, men fifties and sixties</a:t>
            </a:r>
          </a:p>
          <a:p>
            <a:r>
              <a:rPr lang="en-US" dirty="0" smtClean="0"/>
              <a:t>M;F ratio2:3, HLA DR3 associated.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</a:t>
            </a:r>
          </a:p>
          <a:p>
            <a:r>
              <a:rPr lang="en-US" dirty="0" smtClean="0"/>
              <a:t>EMG – </a:t>
            </a:r>
            <a:r>
              <a:rPr lang="en-US" dirty="0" err="1" smtClean="0"/>
              <a:t>myotonic</a:t>
            </a:r>
            <a:r>
              <a:rPr lang="en-US" dirty="0" smtClean="0"/>
              <a:t> discharges with characteristic after potentials, low voltage, grief action potentials, gives a diver bomber sound</a:t>
            </a:r>
          </a:p>
          <a:p>
            <a:r>
              <a:rPr lang="en-US" dirty="0" smtClean="0"/>
              <a:t>Muscle biopsy – </a:t>
            </a:r>
            <a:r>
              <a:rPr lang="en-US" dirty="0" err="1" smtClean="0"/>
              <a:t>myopathic</a:t>
            </a:r>
            <a:r>
              <a:rPr lang="en-US" dirty="0" smtClean="0"/>
              <a:t> changes</a:t>
            </a:r>
          </a:p>
          <a:p>
            <a:r>
              <a:rPr lang="en-US" dirty="0" smtClean="0"/>
              <a:t>Genetics – defect in </a:t>
            </a:r>
            <a:r>
              <a:rPr lang="en-US" dirty="0" err="1" smtClean="0"/>
              <a:t>centromere</a:t>
            </a:r>
            <a:r>
              <a:rPr lang="en-US" dirty="0" smtClean="0"/>
              <a:t> region of chromosome 19. </a:t>
            </a:r>
            <a:r>
              <a:rPr lang="en-US" dirty="0" err="1" smtClean="0"/>
              <a:t>Mendelian</a:t>
            </a:r>
            <a:r>
              <a:rPr lang="en-US" dirty="0" smtClean="0"/>
              <a:t> dominant trait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QUININE SULFATE 300-400 MG 8 hourly</a:t>
            </a:r>
          </a:p>
          <a:p>
            <a:r>
              <a:rPr lang="en-US" dirty="0" err="1" smtClean="0"/>
              <a:t>Procainamide</a:t>
            </a:r>
            <a:r>
              <a:rPr lang="en-US" dirty="0" smtClean="0"/>
              <a:t> 0.5 -1 gm </a:t>
            </a:r>
            <a:r>
              <a:rPr lang="en-US" dirty="0" err="1" smtClean="0"/>
              <a:t>qid</a:t>
            </a:r>
            <a:endParaRPr lang="en-US" dirty="0" smtClean="0"/>
          </a:p>
          <a:p>
            <a:r>
              <a:rPr lang="en-US" dirty="0" err="1" smtClean="0"/>
              <a:t>Phenytoin</a:t>
            </a:r>
            <a:r>
              <a:rPr lang="en-US" dirty="0" smtClean="0"/>
              <a:t> 100 mg </a:t>
            </a:r>
            <a:r>
              <a:rPr lang="en-US" dirty="0" err="1" smtClean="0"/>
              <a:t>tid</a:t>
            </a:r>
            <a:endParaRPr lang="en-US" dirty="0" smtClean="0"/>
          </a:p>
          <a:p>
            <a:r>
              <a:rPr lang="en-US" dirty="0" err="1" smtClean="0"/>
              <a:t>Phenytoin</a:t>
            </a:r>
            <a:r>
              <a:rPr lang="en-US" dirty="0" smtClean="0"/>
              <a:t> preferred.</a:t>
            </a:r>
          </a:p>
          <a:p>
            <a:r>
              <a:rPr lang="en-US" dirty="0" smtClean="0"/>
              <a:t>Disease course not altered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MYOTONIA CONGENITA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Thomsen’s disease</a:t>
            </a:r>
          </a:p>
          <a:p>
            <a:r>
              <a:rPr lang="en-US" dirty="0" err="1" smtClean="0"/>
              <a:t>Generalised</a:t>
            </a:r>
            <a:r>
              <a:rPr lang="en-US" dirty="0" smtClean="0"/>
              <a:t> </a:t>
            </a:r>
            <a:r>
              <a:rPr lang="en-US" dirty="0" err="1" smtClean="0"/>
              <a:t>myotonia</a:t>
            </a:r>
            <a:r>
              <a:rPr lang="en-US" dirty="0" smtClean="0"/>
              <a:t> without weakness.</a:t>
            </a:r>
          </a:p>
          <a:p>
            <a:r>
              <a:rPr lang="en-US" dirty="0" smtClean="0"/>
              <a:t>Inherited commonly as a dominant trait</a:t>
            </a:r>
          </a:p>
          <a:p>
            <a:r>
              <a:rPr lang="en-US" dirty="0" smtClean="0"/>
              <a:t> A recessive form with later onset associated with slight weakness and atrophy of distal muscles</a:t>
            </a:r>
          </a:p>
          <a:p>
            <a:r>
              <a:rPr lang="en-US" dirty="0" smtClean="0"/>
              <a:t>Present from birth , but symptoms may not appear until early child hood 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complain of muscle stiffness enhanced by cold and inactivity and relieved by exercise</a:t>
            </a:r>
          </a:p>
          <a:p>
            <a:r>
              <a:rPr lang="en-US" dirty="0" smtClean="0"/>
              <a:t> muscle hypertrophy may be a pronounced feature</a:t>
            </a:r>
          </a:p>
          <a:p>
            <a:r>
              <a:rPr lang="en-US" dirty="0" smtClean="0"/>
              <a:t>Worsens in adolescence, have difficulty initiating movement and relaxation is slow</a:t>
            </a:r>
          </a:p>
          <a:p>
            <a:r>
              <a:rPr lang="en-US" dirty="0" smtClean="0"/>
              <a:t>Most prominent in the legs, but also involves arms, hands, eye and face muscles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Repetetive</a:t>
            </a:r>
            <a:r>
              <a:rPr lang="en-US" dirty="0" smtClean="0"/>
              <a:t> contraction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Repetetive</a:t>
            </a:r>
            <a:r>
              <a:rPr lang="en-US" dirty="0" smtClean="0"/>
              <a:t> contraction improves muscles</a:t>
            </a:r>
          </a:p>
          <a:p>
            <a:r>
              <a:rPr lang="en-US" dirty="0" smtClean="0"/>
              <a:t>LAB DIAGNOSIS</a:t>
            </a:r>
          </a:p>
          <a:p>
            <a:r>
              <a:rPr lang="en-US" dirty="0" smtClean="0"/>
              <a:t>Mild </a:t>
            </a:r>
            <a:r>
              <a:rPr lang="en-US" dirty="0" err="1" smtClean="0"/>
              <a:t>creatine</a:t>
            </a:r>
            <a:r>
              <a:rPr lang="en-US" dirty="0" smtClean="0"/>
              <a:t> intolerance and increased urinary </a:t>
            </a:r>
            <a:r>
              <a:rPr lang="en-US" dirty="0" err="1" smtClean="0"/>
              <a:t>excretio</a:t>
            </a:r>
            <a:r>
              <a:rPr lang="en-US" dirty="0" smtClean="0"/>
              <a:t> in some</a:t>
            </a:r>
          </a:p>
          <a:p>
            <a:r>
              <a:rPr lang="en-US" dirty="0" smtClean="0"/>
              <a:t>Biopsy shows large muscles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as </a:t>
            </a:r>
            <a:r>
              <a:rPr lang="en-US" dirty="0" err="1" smtClean="0"/>
              <a:t>myotonic</a:t>
            </a:r>
            <a:r>
              <a:rPr lang="en-US" dirty="0" smtClean="0"/>
              <a:t> dystrophy</a:t>
            </a:r>
          </a:p>
          <a:p>
            <a:r>
              <a:rPr lang="en-US" dirty="0" smtClean="0"/>
              <a:t>Remains unchanged throughout life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INFLAMMATORY MUSCLE DISEASES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Polymyositis</a:t>
            </a:r>
            <a:r>
              <a:rPr lang="en-US" dirty="0" smtClean="0"/>
              <a:t>, </a:t>
            </a:r>
            <a:r>
              <a:rPr lang="en-US" dirty="0" err="1" smtClean="0"/>
              <a:t>dermatomyositis</a:t>
            </a:r>
            <a:r>
              <a:rPr lang="en-US" dirty="0" smtClean="0"/>
              <a:t>, and inclusion body disease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POLYMYOSITIS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systemic disorder of unknown cause</a:t>
            </a:r>
          </a:p>
          <a:p>
            <a:r>
              <a:rPr lang="en-US" dirty="0" smtClean="0"/>
              <a:t>The principal manifestation is muscle weakness</a:t>
            </a:r>
          </a:p>
          <a:p>
            <a:r>
              <a:rPr lang="en-US" dirty="0" smtClean="0"/>
              <a:t>Cause unknown</a:t>
            </a:r>
          </a:p>
          <a:p>
            <a:r>
              <a:rPr lang="en-US" dirty="0" smtClean="0"/>
              <a:t>Any age affected , but most common at 5</a:t>
            </a:r>
            <a:r>
              <a:rPr lang="en-US" baseline="30000" dirty="0" smtClean="0"/>
              <a:t>th</a:t>
            </a:r>
            <a:r>
              <a:rPr lang="en-US" dirty="0" smtClean="0"/>
              <a:t> to 6</a:t>
            </a:r>
            <a:r>
              <a:rPr lang="en-US" baseline="30000" dirty="0" smtClean="0"/>
              <a:t>th</a:t>
            </a:r>
            <a:r>
              <a:rPr lang="en-US" dirty="0" smtClean="0"/>
              <a:t> decades</a:t>
            </a:r>
          </a:p>
          <a:p>
            <a:r>
              <a:rPr lang="en-US" dirty="0" smtClean="0"/>
              <a:t> Women affected twice as men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CINICAL MANIFESTATION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sub acute symmetric weakness of proximal limb and trunk muscles especially hips and thighs, with no skin </a:t>
            </a:r>
            <a:r>
              <a:rPr lang="en-US" dirty="0" err="1" smtClean="0"/>
              <a:t>lessions</a:t>
            </a:r>
            <a:endParaRPr lang="en-US" dirty="0" smtClean="0"/>
          </a:p>
          <a:p>
            <a:r>
              <a:rPr lang="en-US" dirty="0" smtClean="0"/>
              <a:t>Onset insidious, slowly progressing over weeks to years</a:t>
            </a:r>
          </a:p>
          <a:p>
            <a:r>
              <a:rPr lang="en-US" dirty="0" smtClean="0"/>
              <a:t>In restricted forms only neck,, shoulder or quadriceps involved</a:t>
            </a:r>
          </a:p>
          <a:p>
            <a:r>
              <a:rPr lang="en-US" dirty="0" smtClean="0"/>
              <a:t>Pain in buttocks, joints or calves in 15-50% often indicates a combination of </a:t>
            </a:r>
            <a:r>
              <a:rPr lang="en-US" dirty="0" err="1" smtClean="0"/>
              <a:t>polymyositis</a:t>
            </a:r>
            <a:r>
              <a:rPr lang="en-US" dirty="0" smtClean="0"/>
              <a:t>, arthritis or other connective tissue disease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have dysphagia, </a:t>
            </a:r>
            <a:r>
              <a:rPr lang="en-US" dirty="0" err="1" smtClean="0"/>
              <a:t>dysphonia</a:t>
            </a:r>
            <a:r>
              <a:rPr lang="en-US" dirty="0" smtClean="0"/>
              <a:t> and head lolling. </a:t>
            </a:r>
            <a:r>
              <a:rPr lang="en-US" dirty="0" err="1" smtClean="0"/>
              <a:t>Occular</a:t>
            </a:r>
            <a:r>
              <a:rPr lang="en-US" dirty="0" smtClean="0"/>
              <a:t> muscles almost never involved</a:t>
            </a:r>
          </a:p>
          <a:p>
            <a:r>
              <a:rPr lang="en-US" dirty="0" smtClean="0"/>
              <a:t>Forearm, hand, leg, foot affected in about 75%</a:t>
            </a:r>
          </a:p>
          <a:p>
            <a:r>
              <a:rPr lang="en-US" dirty="0" smtClean="0"/>
              <a:t>Muscles sometimes tender, with mild atrophy and reduced reflexes</a:t>
            </a:r>
          </a:p>
          <a:p>
            <a:r>
              <a:rPr lang="en-US" dirty="0" smtClean="0"/>
              <a:t>Most  have cardiac changes, non specific </a:t>
            </a:r>
            <a:r>
              <a:rPr lang="en-US" dirty="0" err="1" smtClean="0"/>
              <a:t>Ecg</a:t>
            </a:r>
            <a:r>
              <a:rPr lang="en-US" dirty="0" smtClean="0"/>
              <a:t> changes or arrhythmias</a:t>
            </a:r>
          </a:p>
          <a:p>
            <a:r>
              <a:rPr lang="en-US" dirty="0" smtClean="0"/>
              <a:t>In fatal cases 50% have arrhythmias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underlying defect is a decrease in number of  Ach receptors at neuromuscular junctions due to an autoantibody</a:t>
            </a:r>
          </a:p>
          <a:p>
            <a:r>
              <a:rPr lang="en-US" dirty="0" smtClean="0"/>
              <a:t>Post synaptic folds flattened or simplified</a:t>
            </a:r>
          </a:p>
          <a:p>
            <a:r>
              <a:rPr lang="en-US" dirty="0" smtClean="0"/>
              <a:t>Reduced efficiency of neuromuscular neurotransmission</a:t>
            </a:r>
          </a:p>
          <a:p>
            <a:r>
              <a:rPr lang="en-US" dirty="0" smtClean="0"/>
              <a:t>Thymus plays role. Abnormal in 75%, 65% have </a:t>
            </a:r>
            <a:r>
              <a:rPr lang="en-US" dirty="0" err="1" smtClean="0"/>
              <a:t>hyperplastic</a:t>
            </a:r>
            <a:r>
              <a:rPr lang="en-US" dirty="0" smtClean="0"/>
              <a:t> thymus, 30% </a:t>
            </a:r>
            <a:r>
              <a:rPr lang="en-US" dirty="0" err="1" smtClean="0"/>
              <a:t>thymomas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have pulmonary interstitial </a:t>
            </a:r>
            <a:r>
              <a:rPr lang="en-US" dirty="0" err="1" smtClean="0"/>
              <a:t>pneumonitis</a:t>
            </a:r>
            <a:r>
              <a:rPr lang="en-US" dirty="0" smtClean="0"/>
              <a:t> and fibrosis</a:t>
            </a:r>
          </a:p>
          <a:p>
            <a:r>
              <a:rPr lang="en-US" dirty="0" err="1" smtClean="0"/>
              <a:t>Polymyositis</a:t>
            </a:r>
            <a:r>
              <a:rPr lang="en-US" dirty="0" smtClean="0"/>
              <a:t> may occur in association with SLE, </a:t>
            </a:r>
            <a:r>
              <a:rPr lang="en-US" dirty="0" err="1" smtClean="0"/>
              <a:t>Sjogren</a:t>
            </a:r>
            <a:r>
              <a:rPr lang="en-US" dirty="0" smtClean="0"/>
              <a:t>’ syndrome, scleroderma</a:t>
            </a:r>
          </a:p>
          <a:p>
            <a:r>
              <a:rPr lang="en-US" dirty="0" smtClean="0"/>
              <a:t>Tumors associated are </a:t>
            </a:r>
            <a:r>
              <a:rPr lang="en-US" dirty="0" err="1" smtClean="0"/>
              <a:t>thymomas</a:t>
            </a:r>
            <a:r>
              <a:rPr lang="en-US" dirty="0" smtClean="0"/>
              <a:t>, </a:t>
            </a:r>
            <a:r>
              <a:rPr lang="en-US" dirty="0" err="1" smtClean="0"/>
              <a:t>bronchogenic</a:t>
            </a:r>
            <a:r>
              <a:rPr lang="en-US" dirty="0" smtClean="0"/>
              <a:t> ca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DERMATOMYOSITIS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Same as </a:t>
            </a:r>
            <a:r>
              <a:rPr lang="en-US" dirty="0" err="1" smtClean="0"/>
              <a:t>polymyositis</a:t>
            </a:r>
            <a:r>
              <a:rPr lang="en-US" dirty="0" smtClean="0"/>
              <a:t> , but skin </a:t>
            </a:r>
            <a:r>
              <a:rPr lang="en-US" dirty="0" err="1" smtClean="0"/>
              <a:t>lessions</a:t>
            </a:r>
            <a:r>
              <a:rPr lang="en-US" dirty="0" smtClean="0"/>
              <a:t> present.</a:t>
            </a:r>
          </a:p>
          <a:p>
            <a:r>
              <a:rPr lang="en-US" dirty="0" smtClean="0"/>
              <a:t>Skin </a:t>
            </a:r>
            <a:r>
              <a:rPr lang="en-US" dirty="0" err="1" smtClean="0"/>
              <a:t>lessions</a:t>
            </a:r>
            <a:r>
              <a:rPr lang="en-US" dirty="0" smtClean="0"/>
              <a:t> may precede, accompany or follow muscle changes</a:t>
            </a:r>
          </a:p>
          <a:p>
            <a:r>
              <a:rPr lang="en-US" dirty="0" smtClean="0"/>
              <a:t>Characteristic dusky red rash, may be seen over butterfly area of face, neck, shoulders, upper chest and back. It may be </a:t>
            </a:r>
            <a:r>
              <a:rPr lang="en-US" dirty="0" err="1" smtClean="0"/>
              <a:t>maculopapular</a:t>
            </a:r>
            <a:r>
              <a:rPr lang="en-US" dirty="0" smtClean="0"/>
              <a:t> rash, scaling </a:t>
            </a:r>
            <a:r>
              <a:rPr lang="en-US" dirty="0" err="1" smtClean="0"/>
              <a:t>eczematoid</a:t>
            </a:r>
            <a:r>
              <a:rPr lang="en-US" dirty="0" smtClean="0"/>
              <a:t> dermatitis or even </a:t>
            </a:r>
            <a:r>
              <a:rPr lang="en-US" dirty="0" err="1" smtClean="0"/>
              <a:t>exfoliative</a:t>
            </a:r>
            <a:r>
              <a:rPr lang="en-US" dirty="0" smtClean="0"/>
              <a:t> dermatitis 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heliotrope rash over upper eyelids, bridge of nose, cheeks, forehead and around fingernails with </a:t>
            </a:r>
            <a:r>
              <a:rPr lang="en-US" dirty="0" err="1" smtClean="0"/>
              <a:t>periorbital</a:t>
            </a:r>
            <a:r>
              <a:rPr lang="en-US" dirty="0" smtClean="0"/>
              <a:t> edema is important</a:t>
            </a:r>
          </a:p>
          <a:p>
            <a:r>
              <a:rPr lang="en-US" dirty="0" err="1" smtClean="0"/>
              <a:t>Gottron’s</a:t>
            </a:r>
            <a:r>
              <a:rPr lang="en-US" dirty="0" smtClean="0"/>
              <a:t> sign</a:t>
            </a:r>
          </a:p>
          <a:p>
            <a:r>
              <a:rPr lang="en-US" dirty="0" err="1" smtClean="0"/>
              <a:t>Periarticular</a:t>
            </a:r>
            <a:r>
              <a:rPr lang="en-US" dirty="0" smtClean="0"/>
              <a:t> and subcutaneous calcification may occur</a:t>
            </a:r>
          </a:p>
          <a:p>
            <a:r>
              <a:rPr lang="en-US" dirty="0" smtClean="0"/>
              <a:t>Muscle weakness, chiefly proximal limb muscles, neck flexors in two thirds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 and tenderness of muscles frequent</a:t>
            </a:r>
          </a:p>
          <a:p>
            <a:r>
              <a:rPr lang="en-US" dirty="0" err="1" smtClean="0"/>
              <a:t>Raynauld’s</a:t>
            </a:r>
            <a:r>
              <a:rPr lang="en-US" dirty="0" smtClean="0"/>
              <a:t> </a:t>
            </a:r>
            <a:r>
              <a:rPr lang="en-US" dirty="0" err="1" smtClean="0"/>
              <a:t>phenomenone</a:t>
            </a:r>
            <a:r>
              <a:rPr lang="en-US" dirty="0" smtClean="0"/>
              <a:t> and joint symptoms in one third</a:t>
            </a:r>
          </a:p>
          <a:p>
            <a:r>
              <a:rPr lang="en-US" dirty="0" err="1" smtClean="0"/>
              <a:t>Myocarditis</a:t>
            </a:r>
            <a:r>
              <a:rPr lang="en-US" dirty="0" smtClean="0"/>
              <a:t> uncommon</a:t>
            </a:r>
          </a:p>
          <a:p>
            <a:r>
              <a:rPr lang="en-US" dirty="0" smtClean="0"/>
              <a:t>Esophageal weakness in 30%, with superior constrictor almost universally involved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Muscle enzymes – CPK, </a:t>
            </a:r>
            <a:r>
              <a:rPr lang="en-US" dirty="0" err="1" smtClean="0"/>
              <a:t>aldolase</a:t>
            </a:r>
            <a:r>
              <a:rPr lang="en-US" dirty="0" smtClean="0"/>
              <a:t> raised</a:t>
            </a:r>
          </a:p>
          <a:p>
            <a:r>
              <a:rPr lang="en-US" dirty="0" smtClean="0"/>
              <a:t>2. Anemia present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Rh</a:t>
            </a:r>
            <a:r>
              <a:rPr lang="en-US" dirty="0" smtClean="0"/>
              <a:t> factor +/- positive, ANA positive in many, anti-jo-1 positive in interstitial lung fibrosis type</a:t>
            </a:r>
          </a:p>
          <a:p>
            <a:r>
              <a:rPr lang="en-US" dirty="0" smtClean="0"/>
              <a:t>4. EMG – </a:t>
            </a:r>
            <a:r>
              <a:rPr lang="en-US" dirty="0" err="1" smtClean="0"/>
              <a:t>polyphasic</a:t>
            </a:r>
            <a:r>
              <a:rPr lang="en-US" dirty="0" smtClean="0"/>
              <a:t> potentials, fibrillation, high frequency action potentials</a:t>
            </a:r>
          </a:p>
          <a:p>
            <a:r>
              <a:rPr lang="en-US" dirty="0" smtClean="0"/>
              <a:t>5.Muscle biopsy – necrosis, inflammatory cells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HYPO/HYPERTHYROIDISM, Diabetic </a:t>
            </a:r>
            <a:r>
              <a:rPr lang="en-US" dirty="0" err="1" smtClean="0"/>
              <a:t>amyotrophy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Polymyalgia</a:t>
            </a:r>
            <a:r>
              <a:rPr lang="en-US" dirty="0" smtClean="0"/>
              <a:t> </a:t>
            </a:r>
            <a:r>
              <a:rPr lang="en-US" dirty="0" err="1" smtClean="0"/>
              <a:t>rheumatica</a:t>
            </a:r>
            <a:endParaRPr lang="en-US" dirty="0" smtClean="0"/>
          </a:p>
          <a:p>
            <a:r>
              <a:rPr lang="en-US" dirty="0" smtClean="0"/>
              <a:t>3. CIDP, multiple sclerosis, myasthenia gravis, LEMS, ALS</a:t>
            </a:r>
          </a:p>
          <a:p>
            <a:r>
              <a:rPr lang="en-US" dirty="0" smtClean="0"/>
              <a:t>4. Muscular dystrophy</a:t>
            </a:r>
          </a:p>
          <a:p>
            <a:r>
              <a:rPr lang="en-US" dirty="0" smtClean="0"/>
              <a:t>5.Paroxysmal </a:t>
            </a:r>
            <a:r>
              <a:rPr lang="en-US" dirty="0" err="1" smtClean="0"/>
              <a:t>myoglobinuria</a:t>
            </a:r>
            <a:endParaRPr lang="en-US" dirty="0" smtClean="0"/>
          </a:p>
          <a:p>
            <a:r>
              <a:rPr lang="en-US" dirty="0" smtClean="0"/>
              <a:t>6.Steroid </a:t>
            </a:r>
            <a:r>
              <a:rPr lang="en-US" dirty="0" err="1" smtClean="0"/>
              <a:t>myopathy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7.Infections – </a:t>
            </a:r>
            <a:r>
              <a:rPr lang="en-US" dirty="0" err="1" smtClean="0"/>
              <a:t>trichuriasis</a:t>
            </a:r>
            <a:r>
              <a:rPr lang="en-US" dirty="0" smtClean="0"/>
              <a:t>, HIV</a:t>
            </a:r>
          </a:p>
          <a:p>
            <a:r>
              <a:rPr lang="en-US" dirty="0" smtClean="0"/>
              <a:t>8.DRUGS</a:t>
            </a:r>
          </a:p>
          <a:p>
            <a:r>
              <a:rPr lang="en-US" dirty="0" smtClean="0"/>
              <a:t>Diagnosis based on: Clinical picture, EMG, muscle enzymes and muscle biopsy. </a:t>
            </a:r>
          </a:p>
          <a:p>
            <a:r>
              <a:rPr lang="en-US" dirty="0" smtClean="0"/>
              <a:t>Clinical  picture the most important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Most respond to steroids 40-60mg/d initially. Adjust appropriately. Most recur when stopped</a:t>
            </a:r>
          </a:p>
          <a:p>
            <a:r>
              <a:rPr lang="en-US" dirty="0" smtClean="0"/>
              <a:t>2. Tumor associated cases have poor prognosis. May heal when tumor treated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Azathioprine</a:t>
            </a:r>
            <a:r>
              <a:rPr lang="en-US" dirty="0" smtClean="0"/>
              <a:t>, </a:t>
            </a:r>
            <a:r>
              <a:rPr lang="en-US" dirty="0" err="1" smtClean="0"/>
              <a:t>methotrexate</a:t>
            </a:r>
            <a:r>
              <a:rPr lang="en-US" dirty="0" smtClean="0"/>
              <a:t> , cyclosporine, </a:t>
            </a:r>
            <a:r>
              <a:rPr lang="en-US" dirty="0" err="1" smtClean="0"/>
              <a:t>cyclophosphamide</a:t>
            </a:r>
            <a:r>
              <a:rPr lang="en-US" dirty="0" smtClean="0"/>
              <a:t> may be used when steroids cant be tolerated</a:t>
            </a:r>
          </a:p>
          <a:p>
            <a:r>
              <a:rPr lang="en-US" dirty="0" smtClean="0"/>
              <a:t>4.IV </a:t>
            </a:r>
            <a:r>
              <a:rPr lang="en-US" dirty="0" err="1" smtClean="0"/>
              <a:t>Ig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INCLUSION BODY MYOSITIS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common inflammatory </a:t>
            </a:r>
            <a:r>
              <a:rPr lang="en-US" dirty="0" err="1" smtClean="0"/>
              <a:t>myopathy</a:t>
            </a:r>
            <a:r>
              <a:rPr lang="en-US" dirty="0" smtClean="0"/>
              <a:t> in over 50 years</a:t>
            </a:r>
          </a:p>
          <a:p>
            <a:r>
              <a:rPr lang="en-US" dirty="0" smtClean="0"/>
              <a:t>Atrophy of distal muscles, foot extensors  and small finger flexors  occur in almost all.</a:t>
            </a:r>
          </a:p>
          <a:p>
            <a:r>
              <a:rPr lang="en-US" dirty="0" smtClean="0"/>
              <a:t>Weakness and atrophy can be asymmetric and involve only quadriceps, </a:t>
            </a:r>
            <a:r>
              <a:rPr lang="en-US" dirty="0" err="1" smtClean="0"/>
              <a:t>iliopsoas</a:t>
            </a:r>
            <a:r>
              <a:rPr lang="en-US" dirty="0" smtClean="0"/>
              <a:t>, triceps, biceps and finger flexors resembling LMND.</a:t>
            </a:r>
          </a:p>
          <a:p>
            <a:r>
              <a:rPr lang="en-US" dirty="0" smtClean="0"/>
              <a:t>Dysphagia is seen in 60%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Progression slow and steady , patients needing assistance within a few years</a:t>
            </a:r>
          </a:p>
          <a:p>
            <a:r>
              <a:rPr lang="en-US" dirty="0" smtClean="0"/>
              <a:t>20% associated with  autoimmune disease</a:t>
            </a:r>
          </a:p>
          <a:p>
            <a:r>
              <a:rPr lang="en-US" dirty="0" smtClean="0"/>
              <a:t>Two variants – familial inflammatory IBM and hereditary IBM</a:t>
            </a:r>
          </a:p>
          <a:p>
            <a:r>
              <a:rPr lang="en-US" dirty="0" smtClean="0"/>
              <a:t>Responds poorly to treatment</a:t>
            </a:r>
          </a:p>
          <a:p>
            <a:r>
              <a:rPr lang="en-US" dirty="0" smtClean="0"/>
              <a:t>OVERLAP syndromes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Cardinal features: </a:t>
            </a:r>
          </a:p>
          <a:p>
            <a:r>
              <a:rPr lang="en-US" dirty="0" smtClean="0"/>
              <a:t>Weakness and fatigue which increases with exercise.</a:t>
            </a:r>
          </a:p>
          <a:p>
            <a:r>
              <a:rPr lang="en-US" dirty="0" smtClean="0"/>
              <a:t>May improve with sleep or rest</a:t>
            </a:r>
          </a:p>
          <a:p>
            <a:r>
              <a:rPr lang="en-US" dirty="0" smtClean="0"/>
              <a:t>Exercabations and remissions may occur</a:t>
            </a:r>
          </a:p>
          <a:p>
            <a:r>
              <a:rPr lang="en-US" dirty="0" err="1" smtClean="0"/>
              <a:t>Diplopia</a:t>
            </a:r>
            <a:r>
              <a:rPr lang="en-US" dirty="0" smtClean="0"/>
              <a:t> and </a:t>
            </a:r>
            <a:r>
              <a:rPr lang="en-US" dirty="0" err="1" smtClean="0"/>
              <a:t>ptosis</a:t>
            </a:r>
            <a:r>
              <a:rPr lang="en-US" dirty="0" smtClean="0"/>
              <a:t> may occur due to involvement of eyelids and extra </a:t>
            </a:r>
            <a:r>
              <a:rPr lang="en-US" dirty="0" err="1" smtClean="0"/>
              <a:t>occular</a:t>
            </a:r>
            <a:r>
              <a:rPr lang="en-US" dirty="0" smtClean="0"/>
              <a:t> muscles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Chewing may be impaired, dysphagia may occur</a:t>
            </a:r>
          </a:p>
          <a:p>
            <a:r>
              <a:rPr lang="en-US" dirty="0" smtClean="0"/>
              <a:t>Tendon reflexes are normal</a:t>
            </a:r>
          </a:p>
          <a:p>
            <a:r>
              <a:rPr lang="en-US" dirty="0" smtClean="0"/>
              <a:t>Muscle weakness may be asymmetric, but generalized in 85%.</a:t>
            </a:r>
          </a:p>
          <a:p>
            <a:r>
              <a:rPr lang="en-US" dirty="0" smtClean="0"/>
              <a:t>Severe weakness of respiratory, swallowing muscles may cause crisis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AND EVALUATION</a:t>
            </a:r>
            <a:endParaRPr lang="sw-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Tensilon</a:t>
            </a:r>
            <a:r>
              <a:rPr lang="en-US" dirty="0" smtClean="0"/>
              <a:t> test- </a:t>
            </a:r>
            <a:r>
              <a:rPr lang="en-US" dirty="0" err="1" smtClean="0"/>
              <a:t>edrophornium</a:t>
            </a:r>
            <a:r>
              <a:rPr lang="en-US" dirty="0" smtClean="0"/>
              <a:t> 2mg IV. Improvement in 30secs, lasts 5 </a:t>
            </a:r>
            <a:r>
              <a:rPr lang="en-US" dirty="0" err="1" smtClean="0"/>
              <a:t>mins</a:t>
            </a:r>
            <a:r>
              <a:rPr lang="en-US" dirty="0" smtClean="0"/>
              <a:t>. If no response use 8 mg</a:t>
            </a:r>
          </a:p>
          <a:p>
            <a:r>
              <a:rPr lang="en-US" dirty="0" err="1" smtClean="0"/>
              <a:t>Neostigmine</a:t>
            </a:r>
            <a:r>
              <a:rPr lang="en-US" dirty="0" smtClean="0"/>
              <a:t> 1.5 mg IM, effects last 2 hours</a:t>
            </a:r>
          </a:p>
          <a:p>
            <a:r>
              <a:rPr lang="en-US" dirty="0" smtClean="0"/>
              <a:t>2. EMG – (a) Repetitive nerve stimulation. Electric shocks at 2-3 /sec. Amplitude of evoked muscle action potentials rapidly reduced by more than 10-15 %.(b) SF EMG. 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Anti-Acetylcholine antibodies</a:t>
            </a:r>
          </a:p>
          <a:p>
            <a:r>
              <a:rPr lang="en-US" dirty="0" smtClean="0"/>
              <a:t>4. Lateral and AP CXR for </a:t>
            </a:r>
            <a:r>
              <a:rPr lang="en-US" dirty="0" err="1" smtClean="0"/>
              <a:t>thymoma</a:t>
            </a:r>
            <a:r>
              <a:rPr lang="en-US" dirty="0" smtClean="0"/>
              <a:t> or CT scan</a:t>
            </a: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2078</Words>
  <Application>Microsoft Office PowerPoint</Application>
  <PresentationFormat>On-screen Show (4:3)</PresentationFormat>
  <Paragraphs>257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MUSCLE DISEASES</vt:lpstr>
      <vt:lpstr>They include:</vt:lpstr>
      <vt:lpstr>NEUROMUSCULAR DISEASES</vt:lpstr>
      <vt:lpstr>MYASTHENIA GRAVIS</vt:lpstr>
      <vt:lpstr>PATHOPHYSIOLOGY</vt:lpstr>
      <vt:lpstr>CLINICAL FEATURES</vt:lpstr>
      <vt:lpstr>Slide 7</vt:lpstr>
      <vt:lpstr>DIAGNOSIS AND EVALUATION</vt:lpstr>
      <vt:lpstr>Slide 9</vt:lpstr>
      <vt:lpstr>ASSOCIATED DISORDERS</vt:lpstr>
      <vt:lpstr>DIFFERENTIALS</vt:lpstr>
      <vt:lpstr>TREATMENT</vt:lpstr>
      <vt:lpstr>Slide 13</vt:lpstr>
      <vt:lpstr>MYASTHENIC CRISIS</vt:lpstr>
      <vt:lpstr>Slide 15</vt:lpstr>
      <vt:lpstr>LEMS</vt:lpstr>
      <vt:lpstr>BOTULISM</vt:lpstr>
      <vt:lpstr>Slide 18</vt:lpstr>
      <vt:lpstr>MYATHENIC SYNDROMES</vt:lpstr>
      <vt:lpstr>Slide 20</vt:lpstr>
      <vt:lpstr>MUSCULAR DYSTROPHIES</vt:lpstr>
      <vt:lpstr>DUCHENNE MUSCULAR DYTROPHY</vt:lpstr>
      <vt:lpstr>PATHOLOGY</vt:lpstr>
      <vt:lpstr>CLINICAL PRESENTATION</vt:lpstr>
      <vt:lpstr>Slide 25</vt:lpstr>
      <vt:lpstr>Slide 26</vt:lpstr>
      <vt:lpstr>Slide 27</vt:lpstr>
      <vt:lpstr>Slide 28</vt:lpstr>
      <vt:lpstr>TREATMENT</vt:lpstr>
      <vt:lpstr>BECKER’S DYSTROPHY</vt:lpstr>
      <vt:lpstr>FASCIOSCAPULOHUMERAL TYPE</vt:lpstr>
      <vt:lpstr>Slide 32</vt:lpstr>
      <vt:lpstr>LIMBGIRDLE TYPE</vt:lpstr>
      <vt:lpstr>DISTAL TYPE</vt:lpstr>
      <vt:lpstr>MYOTONIC DYSTROPHY</vt:lpstr>
      <vt:lpstr>Slide 36</vt:lpstr>
      <vt:lpstr>Slide 37</vt:lpstr>
      <vt:lpstr>Slide 38</vt:lpstr>
      <vt:lpstr>Slide 39</vt:lpstr>
      <vt:lpstr>DIAGNOSIS</vt:lpstr>
      <vt:lpstr>TREATMENT</vt:lpstr>
      <vt:lpstr>MYOTONIA CONGENITA</vt:lpstr>
      <vt:lpstr>Slide 43</vt:lpstr>
      <vt:lpstr>Repetetive contraction</vt:lpstr>
      <vt:lpstr>TREATMENT</vt:lpstr>
      <vt:lpstr>INFLAMMATORY MUSCLE DISEASES</vt:lpstr>
      <vt:lpstr>POLYMYOSITIS</vt:lpstr>
      <vt:lpstr>CINICAL MANIFESTATION</vt:lpstr>
      <vt:lpstr>Slide 49</vt:lpstr>
      <vt:lpstr>Slide 50</vt:lpstr>
      <vt:lpstr>DERMATOMYOSITIS</vt:lpstr>
      <vt:lpstr>Slide 52</vt:lpstr>
      <vt:lpstr>Slide 53</vt:lpstr>
      <vt:lpstr>LAB DIAGNOSIS</vt:lpstr>
      <vt:lpstr>DIFFERENTIALS</vt:lpstr>
      <vt:lpstr>7</vt:lpstr>
      <vt:lpstr>TREATMENT</vt:lpstr>
      <vt:lpstr>INCLUSION BODY MYOSITIS</vt:lpstr>
      <vt:lpstr>Slide 59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MUSCLE DISEASES</dc:title>
  <dc:creator>Dr Simeon Ochanda Mbuya</dc:creator>
  <cp:lastModifiedBy>Dr Simeon Ochanda Mbuya</cp:lastModifiedBy>
  <cp:revision>8</cp:revision>
  <dcterms:created xsi:type="dcterms:W3CDTF">2010-05-06T01:29:09Z</dcterms:created>
  <dcterms:modified xsi:type="dcterms:W3CDTF">2016-01-21T10:10:04Z</dcterms:modified>
</cp:coreProperties>
</file>