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6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5" autoAdjust="0"/>
    <p:restoredTop sz="94660"/>
  </p:normalViewPr>
  <p:slideViewPr>
    <p:cSldViewPr snapToGrid="0">
      <p:cViewPr varScale="1">
        <p:scale>
          <a:sx n="74" d="100"/>
          <a:sy n="74" d="100"/>
        </p:scale>
        <p:origin x="8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87400"/>
          </a:xfrm>
        </p:spPr>
        <p:txBody>
          <a:bodyPr/>
          <a:lstStyle>
            <a:lvl1pPr algn="ctr"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326"/>
            <a:ext cx="12192000" cy="603567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>
                <a:solidFill>
                  <a:srgbClr val="FF0000"/>
                </a:solidFill>
              </a:defRPr>
            </a:lvl2pPr>
            <a:lvl3pPr>
              <a:defRPr sz="2400"/>
            </a:lvl3pPr>
            <a:lvl4pPr>
              <a:defRPr sz="2400">
                <a:solidFill>
                  <a:srgbClr val="FF0000"/>
                </a:solidFill>
              </a:defRPr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SIMPLIFIED APPROACH TO NEUROLOGY CASES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DR. THOMAS KWASA (NEUROLOGIST/DCMO)</a:t>
            </a:r>
          </a:p>
          <a:p>
            <a:endParaRPr lang="en-US" dirty="0"/>
          </a:p>
          <a:p>
            <a:r>
              <a:rPr lang="en-US" dirty="0" smtClean="0"/>
              <a:t>DATE: 18</a:t>
            </a:r>
            <a:r>
              <a:rPr lang="en-US" baseline="30000" dirty="0" smtClean="0"/>
              <a:t>TH</a:t>
            </a:r>
            <a:r>
              <a:rPr lang="en-US" dirty="0" smtClean="0"/>
              <a:t>/10/2016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464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protective sensation to warn the organism of danger</a:t>
            </a:r>
          </a:p>
          <a:p>
            <a:r>
              <a:rPr lang="en-US" dirty="0" smtClean="0"/>
              <a:t>Result from noxious stimuli but any stimulus possible sufficient</a:t>
            </a:r>
          </a:p>
          <a:p>
            <a:r>
              <a:rPr lang="en-US" dirty="0" smtClean="0"/>
              <a:t>Intensity of stimulus, right movement, appropriate conditions e.g. slap vs. pat</a:t>
            </a:r>
          </a:p>
          <a:p>
            <a:r>
              <a:rPr lang="en-US" dirty="0" smtClean="0"/>
              <a:t>Physiological pain e.g. pin-prick</a:t>
            </a:r>
          </a:p>
          <a:p>
            <a:r>
              <a:rPr lang="en-US" dirty="0" smtClean="0"/>
              <a:t>Pathological pain e.g. burn, abscess</a:t>
            </a:r>
          </a:p>
          <a:p>
            <a:r>
              <a:rPr lang="en-US" dirty="0" smtClean="0"/>
              <a:t>These are different in terms of quality, intensity, duration and emotional effect</a:t>
            </a:r>
          </a:p>
          <a:p>
            <a:r>
              <a:rPr lang="en-US" dirty="0" smtClean="0"/>
              <a:t>Tissue injury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release of substances which increase the sensitivity of pain receptors:</a:t>
            </a:r>
          </a:p>
          <a:p>
            <a:pPr lvl="1"/>
            <a:r>
              <a:rPr lang="en-US" dirty="0" smtClean="0"/>
              <a:t>Hydrogen ions</a:t>
            </a:r>
          </a:p>
          <a:p>
            <a:pPr lvl="1"/>
            <a:r>
              <a:rPr lang="en-US" dirty="0" smtClean="0"/>
              <a:t>Serotonin</a:t>
            </a:r>
          </a:p>
          <a:p>
            <a:pPr lvl="1"/>
            <a:r>
              <a:rPr lang="en-US" dirty="0" smtClean="0"/>
              <a:t>Potassium</a:t>
            </a:r>
          </a:p>
          <a:p>
            <a:pPr lvl="1"/>
            <a:r>
              <a:rPr lang="en-US" dirty="0" err="1" smtClean="0"/>
              <a:t>Bradykinins</a:t>
            </a:r>
            <a:endParaRPr lang="en-US" dirty="0" smtClean="0"/>
          </a:p>
          <a:p>
            <a:pPr lvl="1"/>
            <a:r>
              <a:rPr lang="en-US" dirty="0" smtClean="0"/>
              <a:t>Adenosine</a:t>
            </a:r>
          </a:p>
          <a:p>
            <a:pPr lvl="1"/>
            <a:r>
              <a:rPr lang="en-US" dirty="0" smtClean="0"/>
              <a:t>Prostaglandins</a:t>
            </a:r>
          </a:p>
          <a:p>
            <a:pPr lvl="1"/>
            <a:r>
              <a:rPr lang="en-US" dirty="0" smtClean="0"/>
              <a:t>Substance 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513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PAIN RECEPTORS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Naked, branched terminal nerve endings = 2 types (C &amp; A-delta)</a:t>
            </a:r>
          </a:p>
          <a:p>
            <a:r>
              <a:rPr lang="en-US" dirty="0" smtClean="0"/>
              <a:t>High threshold </a:t>
            </a:r>
            <a:r>
              <a:rPr lang="en-US" dirty="0" err="1" smtClean="0"/>
              <a:t>mechanoreceptive</a:t>
            </a:r>
            <a:r>
              <a:rPr lang="en-US" dirty="0" smtClean="0"/>
              <a:t> </a:t>
            </a:r>
            <a:r>
              <a:rPr lang="en-US" dirty="0" err="1" smtClean="0"/>
              <a:t>nociceptors</a:t>
            </a:r>
            <a:endParaRPr lang="en-US" dirty="0" smtClean="0"/>
          </a:p>
          <a:p>
            <a:r>
              <a:rPr lang="en-US" dirty="0" smtClean="0"/>
              <a:t>Fibers are </a:t>
            </a:r>
            <a:r>
              <a:rPr lang="en-US" dirty="0" err="1" smtClean="0"/>
              <a:t>unmeyelinated</a:t>
            </a:r>
            <a:r>
              <a:rPr lang="en-US" dirty="0" smtClean="0"/>
              <a:t> thin C type</a:t>
            </a:r>
          </a:p>
          <a:p>
            <a:r>
              <a:rPr lang="en-US" dirty="0" smtClean="0"/>
              <a:t>Thinly </a:t>
            </a:r>
            <a:r>
              <a:rPr lang="en-US" dirty="0" err="1" smtClean="0"/>
              <a:t>myelinate</a:t>
            </a:r>
            <a:r>
              <a:rPr lang="en-US" dirty="0" smtClean="0"/>
              <a:t> A delta type fibers</a:t>
            </a:r>
          </a:p>
          <a:p>
            <a:r>
              <a:rPr lang="en-US" dirty="0" smtClean="0"/>
              <a:t>C </a:t>
            </a:r>
            <a:r>
              <a:rPr lang="en-US" dirty="0" smtClean="0">
                <a:sym typeface="Wingdings" panose="05000000000000000000" pitchFamily="2" charset="2"/>
              </a:rPr>
              <a:t> slow, 1m/s = slow chronic pain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Adelta</a:t>
            </a:r>
            <a:r>
              <a:rPr lang="en-US" dirty="0" smtClean="0">
                <a:sym typeface="Wingdings" panose="05000000000000000000" pitchFamily="2" charset="2"/>
              </a:rPr>
              <a:t>  faster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Chronic slow pain  subjective, diffuse, open ended, more emotional overflows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Acute fast pain  organ, tissue specific; clears at the end.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004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Nociceptive input mediated via the </a:t>
            </a:r>
            <a:r>
              <a:rPr lang="en-US" dirty="0" err="1" smtClean="0"/>
              <a:t>substantia</a:t>
            </a:r>
            <a:r>
              <a:rPr lang="en-US" dirty="0" smtClean="0"/>
              <a:t> </a:t>
            </a:r>
            <a:r>
              <a:rPr lang="en-US" dirty="0" err="1" smtClean="0"/>
              <a:t>gelatinosa</a:t>
            </a:r>
            <a:r>
              <a:rPr lang="en-US" dirty="0" smtClean="0"/>
              <a:t> (Lamina II)</a:t>
            </a:r>
          </a:p>
          <a:p>
            <a:r>
              <a:rPr lang="en-US" dirty="0" smtClean="0"/>
              <a:t>Gate closed by ascending inhibitory neurotransmitter release as by stimulation of large fibers e.g. by TENS</a:t>
            </a:r>
          </a:p>
          <a:p>
            <a:r>
              <a:rPr lang="en-US" dirty="0" smtClean="0"/>
              <a:t>Ascending </a:t>
            </a:r>
          </a:p>
        </p:txBody>
      </p:sp>
    </p:spTree>
    <p:extLst>
      <p:ext uri="{BB962C8B-B14F-4D97-AF65-F5344CB8AC3E}">
        <p14:creationId xmlns:p14="http://schemas.microsoft.com/office/powerpoint/2010/main" val="394417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THALAMIC TERMINATIONS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Ventrobasal</a:t>
            </a:r>
            <a:r>
              <a:rPr lang="en-US" dirty="0" smtClean="0"/>
              <a:t> complex – nonspecific thalamus</a:t>
            </a:r>
          </a:p>
          <a:p>
            <a:r>
              <a:rPr lang="en-US" dirty="0" err="1" smtClean="0"/>
              <a:t>Intr</a:t>
            </a:r>
            <a:r>
              <a:rPr lang="en-US" dirty="0" smtClean="0"/>
              <a:t>-laminar nuclei – nonspecific thalamus</a:t>
            </a:r>
          </a:p>
          <a:p>
            <a:r>
              <a:rPr lang="en-US" dirty="0" smtClean="0"/>
              <a:t>Non-specific thalamic project to:</a:t>
            </a:r>
          </a:p>
          <a:p>
            <a:pPr lvl="1"/>
            <a:r>
              <a:rPr lang="en-US" dirty="0" smtClean="0"/>
              <a:t>Sensory cortex (parietal lobe)</a:t>
            </a:r>
          </a:p>
          <a:p>
            <a:r>
              <a:rPr lang="en-US" dirty="0" smtClean="0"/>
              <a:t>Basal ganglia</a:t>
            </a:r>
          </a:p>
          <a:p>
            <a:r>
              <a:rPr lang="en-US" dirty="0" smtClean="0"/>
              <a:t>Limbic system</a:t>
            </a:r>
          </a:p>
          <a:p>
            <a:r>
              <a:rPr lang="en-US" dirty="0" smtClean="0"/>
              <a:t>There is no specific pain cortex or area.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37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OROFACIAL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Local causes</a:t>
            </a:r>
          </a:p>
          <a:p>
            <a:pPr lvl="1"/>
            <a:r>
              <a:rPr lang="en-US" dirty="0" smtClean="0"/>
              <a:t>Teeth and supporting structures</a:t>
            </a:r>
          </a:p>
          <a:p>
            <a:pPr lvl="1"/>
            <a:r>
              <a:rPr lang="en-US" dirty="0" smtClean="0"/>
              <a:t>Jaws</a:t>
            </a:r>
          </a:p>
          <a:p>
            <a:pPr lvl="1"/>
            <a:r>
              <a:rPr lang="en-US" dirty="0" smtClean="0"/>
              <a:t>Salivary glands</a:t>
            </a:r>
          </a:p>
          <a:p>
            <a:pPr lvl="1"/>
            <a:r>
              <a:rPr lang="en-US" dirty="0" smtClean="0"/>
              <a:t>Eyes</a:t>
            </a:r>
          </a:p>
          <a:p>
            <a:r>
              <a:rPr lang="en-US" dirty="0" smtClean="0"/>
              <a:t>Psychogenic pain</a:t>
            </a:r>
          </a:p>
          <a:p>
            <a:pPr lvl="1"/>
            <a:r>
              <a:rPr lang="en-US" dirty="0" smtClean="0"/>
              <a:t>Atypical facial pain</a:t>
            </a:r>
          </a:p>
          <a:p>
            <a:pPr lvl="1"/>
            <a:r>
              <a:rPr lang="en-US" dirty="0" smtClean="0"/>
              <a:t>Burning Mouth Syndrome</a:t>
            </a:r>
          </a:p>
          <a:p>
            <a:r>
              <a:rPr lang="en-US" dirty="0" smtClean="0"/>
              <a:t>Referred pain</a:t>
            </a:r>
          </a:p>
          <a:p>
            <a:pPr lvl="1"/>
            <a:r>
              <a:rPr lang="en-US" dirty="0" smtClean="0"/>
              <a:t>Angina</a:t>
            </a:r>
          </a:p>
          <a:p>
            <a:pPr lvl="1"/>
            <a:r>
              <a:rPr lang="en-US" dirty="0" smtClean="0"/>
              <a:t>Chest/neck lesions including Lung </a:t>
            </a:r>
            <a:r>
              <a:rPr lang="en-US" dirty="0" err="1" smtClean="0"/>
              <a:t>Ca</a:t>
            </a:r>
            <a:endParaRPr lang="en-US" dirty="0" smtClean="0"/>
          </a:p>
          <a:p>
            <a:r>
              <a:rPr lang="en-US" dirty="0" smtClean="0"/>
              <a:t>Neurological disorders</a:t>
            </a:r>
          </a:p>
          <a:p>
            <a:pPr lvl="1"/>
            <a:r>
              <a:rPr lang="en-US" dirty="0" smtClean="0"/>
              <a:t>Trigeminal neuralgia (Tic </a:t>
            </a:r>
            <a:r>
              <a:rPr lang="en-US" dirty="0" err="1" smtClean="0"/>
              <a:t>Douloreux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Malignant neoplasms</a:t>
            </a:r>
          </a:p>
          <a:p>
            <a:pPr lvl="1"/>
            <a:r>
              <a:rPr lang="en-US" dirty="0" smtClean="0"/>
              <a:t>MS</a:t>
            </a:r>
            <a:br>
              <a:rPr lang="en-US" dirty="0" smtClean="0"/>
            </a:br>
            <a:r>
              <a:rPr lang="en-US" dirty="0" smtClean="0"/>
              <a:t>Herpes zoster</a:t>
            </a:r>
          </a:p>
          <a:p>
            <a:pPr lvl="1"/>
            <a:r>
              <a:rPr lang="en-US" dirty="0" smtClean="0"/>
              <a:t>SUNCT syndrome</a:t>
            </a:r>
          </a:p>
          <a:p>
            <a:r>
              <a:rPr lang="en-US" dirty="0" smtClean="0"/>
              <a:t>Vascular disorders</a:t>
            </a:r>
          </a:p>
          <a:p>
            <a:pPr lvl="1"/>
            <a:r>
              <a:rPr lang="en-US" dirty="0" smtClean="0"/>
              <a:t>Migraine </a:t>
            </a:r>
          </a:p>
          <a:p>
            <a:pPr lvl="1"/>
            <a:r>
              <a:rPr lang="en-US" dirty="0" smtClean="0"/>
              <a:t>Temporal arteritis</a:t>
            </a:r>
          </a:p>
          <a:p>
            <a:pPr lvl="2"/>
            <a:r>
              <a:rPr lang="en-US" dirty="0" smtClean="0"/>
              <a:t>Can lead to blindness if not diagnosed early</a:t>
            </a:r>
          </a:p>
          <a:p>
            <a:pPr lvl="1"/>
            <a:r>
              <a:rPr lang="en-US" dirty="0" smtClean="0"/>
              <a:t>Paroxysmal hemicranias</a:t>
            </a:r>
          </a:p>
          <a:p>
            <a:pPr lvl="1"/>
            <a:r>
              <a:rPr lang="en-US" dirty="0" smtClean="0"/>
              <a:t>Neuralgia-producing </a:t>
            </a:r>
            <a:r>
              <a:rPr lang="en-US" dirty="0" err="1" smtClean="0"/>
              <a:t>cavitational</a:t>
            </a:r>
            <a:endParaRPr lang="en-US" dirty="0" smtClean="0"/>
          </a:p>
          <a:p>
            <a:pPr lvl="1"/>
            <a:r>
              <a:rPr lang="en-US" dirty="0" err="1" smtClean="0"/>
              <a:t>Migrainous</a:t>
            </a:r>
            <a:r>
              <a:rPr lang="en-US" dirty="0" smtClean="0"/>
              <a:t> neuralgia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5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unpleasant sensation, even pain. Arising from within or around the head</a:t>
            </a:r>
          </a:p>
          <a:p>
            <a:r>
              <a:rPr lang="en-US" dirty="0" err="1" smtClean="0"/>
              <a:t>Oain</a:t>
            </a:r>
            <a:r>
              <a:rPr lang="en-US" dirty="0" smtClean="0"/>
              <a:t> sensitive structures in the head:</a:t>
            </a:r>
          </a:p>
          <a:p>
            <a:pPr lvl="1"/>
            <a:r>
              <a:rPr lang="en-US" dirty="0" smtClean="0"/>
              <a:t>Skin</a:t>
            </a:r>
          </a:p>
          <a:p>
            <a:pPr lvl="1"/>
            <a:r>
              <a:rPr lang="en-US" dirty="0" smtClean="0"/>
              <a:t>Subcutaneous structures</a:t>
            </a:r>
          </a:p>
          <a:p>
            <a:pPr lvl="1"/>
            <a:r>
              <a:rPr lang="en-US" dirty="0" smtClean="0"/>
              <a:t>Muscles</a:t>
            </a:r>
          </a:p>
          <a:p>
            <a:pPr lvl="1"/>
            <a:r>
              <a:rPr lang="en-US" dirty="0" err="1" smtClean="0"/>
              <a:t>Extracranial</a:t>
            </a:r>
            <a:r>
              <a:rPr lang="en-US" dirty="0" smtClean="0"/>
              <a:t> arteries</a:t>
            </a:r>
          </a:p>
          <a:p>
            <a:pPr lvl="1"/>
            <a:r>
              <a:rPr lang="en-US" dirty="0" err="1" smtClean="0"/>
              <a:t>Periosteum</a:t>
            </a:r>
            <a:endParaRPr lang="en-US" dirty="0" smtClean="0"/>
          </a:p>
          <a:p>
            <a:pPr lvl="1"/>
            <a:r>
              <a:rPr lang="en-US" dirty="0" smtClean="0"/>
              <a:t>Skull</a:t>
            </a:r>
          </a:p>
          <a:p>
            <a:r>
              <a:rPr lang="en-US" dirty="0" smtClean="0"/>
              <a:t>Delicate structures of eye, ear, teeth/gums, nasal cavities &amp; sinuses</a:t>
            </a:r>
          </a:p>
          <a:p>
            <a:r>
              <a:rPr lang="en-US" dirty="0" smtClean="0"/>
              <a:t>Intracranial venous sinuses &amp; their large tributaries</a:t>
            </a:r>
          </a:p>
          <a:p>
            <a:r>
              <a:rPr lang="en-US" dirty="0" smtClean="0"/>
              <a:t>Parts of the </a:t>
            </a:r>
            <a:r>
              <a:rPr lang="en-US" dirty="0" err="1" smtClean="0"/>
              <a:t>dura</a:t>
            </a:r>
            <a:r>
              <a:rPr lang="en-US" dirty="0" smtClean="0"/>
              <a:t> t the base of the brain</a:t>
            </a:r>
          </a:p>
          <a:p>
            <a:r>
              <a:rPr lang="en-US" dirty="0" smtClean="0"/>
              <a:t>Arteries within the </a:t>
            </a:r>
            <a:r>
              <a:rPr lang="en-US" dirty="0" err="1" smtClean="0"/>
              <a:t>dura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657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THE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Dilatation of traction of intracranial arteries</a:t>
            </a:r>
          </a:p>
          <a:p>
            <a:r>
              <a:rPr lang="en-US" dirty="0" smtClean="0"/>
              <a:t>Distension of </a:t>
            </a:r>
            <a:r>
              <a:rPr lang="en-US" dirty="0" err="1" smtClean="0"/>
              <a:t>extracranial</a:t>
            </a:r>
            <a:r>
              <a:rPr lang="en-US" dirty="0" smtClean="0"/>
              <a:t> arteries</a:t>
            </a:r>
          </a:p>
          <a:p>
            <a:r>
              <a:rPr lang="en-US" dirty="0" smtClean="0"/>
              <a:t>Traction/displacement of </a:t>
            </a:r>
            <a:r>
              <a:rPr lang="en-US" dirty="0" err="1" smtClean="0"/>
              <a:t>lagrge</a:t>
            </a:r>
            <a:r>
              <a:rPr lang="en-US" dirty="0" smtClean="0"/>
              <a:t> intracranial veins or </a:t>
            </a:r>
            <a:r>
              <a:rPr lang="en-US" dirty="0" err="1" smtClean="0"/>
              <a:t>dural</a:t>
            </a:r>
            <a:r>
              <a:rPr lang="en-US" dirty="0" smtClean="0"/>
              <a:t> </a:t>
            </a:r>
            <a:r>
              <a:rPr lang="en-US" dirty="0" err="1" smtClean="0"/>
              <a:t>converings</a:t>
            </a:r>
            <a:endParaRPr lang="en-US" dirty="0" smtClean="0"/>
          </a:p>
          <a:p>
            <a:r>
              <a:rPr lang="en-US" dirty="0" smtClean="0"/>
              <a:t>Traction, pressure, inflammation, ischemia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088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Everyday living</a:t>
            </a:r>
          </a:p>
          <a:p>
            <a:pPr lvl="1"/>
            <a:r>
              <a:rPr lang="en-US" dirty="0" smtClean="0"/>
              <a:t>Stress/Strain/tension</a:t>
            </a:r>
          </a:p>
          <a:p>
            <a:pPr lvl="1"/>
            <a:r>
              <a:rPr lang="en-US" dirty="0" smtClean="0"/>
              <a:t>Sex</a:t>
            </a:r>
          </a:p>
          <a:p>
            <a:pPr lvl="2"/>
            <a:r>
              <a:rPr lang="en-US" dirty="0" smtClean="0"/>
              <a:t>Excitement </a:t>
            </a:r>
            <a:r>
              <a:rPr lang="en-US" dirty="0" smtClean="0">
                <a:sym typeface="Wingdings" panose="05000000000000000000" pitchFamily="2" charset="2"/>
              </a:rPr>
              <a:t> tension type [persists till cool or fulfilled]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Orgasm  acute, explosive, short lived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SAH  worst headache ever experienced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Hunger/hypoglycemia</a:t>
            </a:r>
          </a:p>
          <a:p>
            <a:pPr marL="457200" lvl="1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Systemic disease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Infections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HTN  severe or sudden rise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Inflammation/arteritis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Meningitis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Structures around the head or neck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Neck, ears, nose/sinuses, post-herpetic neuralgia, cervical </a:t>
            </a:r>
            <a:r>
              <a:rPr lang="en-US" dirty="0" err="1" smtClean="0">
                <a:sym typeface="Wingdings" panose="05000000000000000000" pitchFamily="2" charset="2"/>
              </a:rPr>
              <a:t>spondylosis</a:t>
            </a:r>
            <a:r>
              <a:rPr lang="en-US" dirty="0" smtClean="0">
                <a:sym typeface="Wingdings" panose="05000000000000000000" pitchFamily="2" charset="2"/>
              </a:rPr>
              <a:t>, teeth, gums, eyes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Intracranial disease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Infections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SOL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Inflammations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Benign intracranial hypertension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Chronic Paroxysmal Headaches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Migraine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Cluster headaches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Tension type headaches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Chronic daily headaches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Analgesic abuse headaches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Depression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Anxiety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Post-traumatic syndrome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>
                <a:sym typeface="Wingdings" panose="05000000000000000000" pitchFamily="2" charset="2"/>
              </a:rPr>
              <a:t>Exertional</a:t>
            </a:r>
            <a:r>
              <a:rPr lang="en-US" dirty="0" smtClean="0">
                <a:sym typeface="Wingdings" panose="05000000000000000000" pitchFamily="2" charset="2"/>
              </a:rPr>
              <a:t> headaches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Ice cream headaches/thunder clap headaches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>
                <a:sym typeface="Wingdings" panose="05000000000000000000" pitchFamily="2" charset="2"/>
              </a:rPr>
              <a:t>Hemicrania</a:t>
            </a:r>
            <a:r>
              <a:rPr lang="en-US" dirty="0" smtClean="0">
                <a:sym typeface="Wingdings" panose="05000000000000000000" pitchFamily="2" charset="2"/>
              </a:rPr>
              <a:t> continua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Spinal tap headaches</a:t>
            </a:r>
          </a:p>
        </p:txBody>
      </p:sp>
    </p:spTree>
    <p:extLst>
      <p:ext uri="{BB962C8B-B14F-4D97-AF65-F5344CB8AC3E}">
        <p14:creationId xmlns:p14="http://schemas.microsoft.com/office/powerpoint/2010/main" val="3385142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OF HEADACHES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Migraine </a:t>
            </a:r>
            <a:r>
              <a:rPr lang="en-US" dirty="0" smtClean="0">
                <a:sym typeface="Wingdings" panose="05000000000000000000" pitchFamily="2" charset="2"/>
              </a:rPr>
              <a:t> 12%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Tension type headache  70 – 90%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Cluster headaches  &lt; 0/1%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Secondary (organic) headaches  &lt; 1%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768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MIGRAINE WITHOUT AURA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Group 1</a:t>
            </a:r>
          </a:p>
          <a:p>
            <a:pPr lvl="1"/>
            <a:r>
              <a:rPr lang="en-US" dirty="0" smtClean="0"/>
              <a:t>Unilateral headache</a:t>
            </a:r>
          </a:p>
          <a:p>
            <a:pPr lvl="1"/>
            <a:r>
              <a:rPr lang="en-US" dirty="0" smtClean="0"/>
              <a:t>Throbbing </a:t>
            </a:r>
          </a:p>
          <a:p>
            <a:pPr lvl="1"/>
            <a:r>
              <a:rPr lang="en-US" dirty="0" smtClean="0"/>
              <a:t>Pulsating</a:t>
            </a:r>
          </a:p>
          <a:p>
            <a:r>
              <a:rPr lang="en-US" dirty="0" smtClean="0"/>
              <a:t>Group 2 (1 of 3)</a:t>
            </a:r>
          </a:p>
          <a:p>
            <a:pPr lvl="1"/>
            <a:r>
              <a:rPr lang="en-US" dirty="0" smtClean="0"/>
              <a:t>Nausea </a:t>
            </a:r>
          </a:p>
          <a:p>
            <a:pPr lvl="1"/>
            <a:r>
              <a:rPr lang="en-US" dirty="0" smtClean="0"/>
              <a:t>Vomiting</a:t>
            </a:r>
          </a:p>
          <a:p>
            <a:pPr lvl="1"/>
            <a:r>
              <a:rPr lang="en-US" dirty="0" smtClean="0"/>
              <a:t>Photophobia, </a:t>
            </a:r>
            <a:r>
              <a:rPr lang="en-US" dirty="0" err="1" smtClean="0"/>
              <a:t>phonophobia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805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INTRODUCTION </a:t>
            </a:r>
            <a:br>
              <a:rPr lang="en-US" sz="3200" dirty="0" smtClean="0"/>
            </a:br>
            <a:r>
              <a:rPr lang="en-US" sz="3200" dirty="0" smtClean="0"/>
              <a:t>PHYSIOLOGY OF NEUROLOGICAL FUNCTION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of data </a:t>
            </a:r>
            <a:r>
              <a:rPr lang="en-US" dirty="0" smtClean="0">
                <a:sym typeface="Wingdings" panose="05000000000000000000" pitchFamily="2" charset="2"/>
              </a:rPr>
              <a:t> Sensory receptors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Data transfer  Sensory nerves, spinal cord, intra-cranial sensory pathways = sensory cortex (homunculus)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Data analysis  intracranial connections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Formulation of response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2221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MIGRAINE WITH AURA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Visual phenomena</a:t>
            </a:r>
          </a:p>
          <a:p>
            <a:pPr lvl="1"/>
            <a:r>
              <a:rPr lang="en-US" dirty="0"/>
              <a:t>Halos around lights</a:t>
            </a:r>
          </a:p>
          <a:p>
            <a:pPr lvl="1"/>
            <a:r>
              <a:rPr lang="en-US" dirty="0"/>
              <a:t>Fortification spectra</a:t>
            </a:r>
          </a:p>
          <a:p>
            <a:pPr lvl="1"/>
            <a:r>
              <a:rPr lang="en-US" dirty="0"/>
              <a:t>Visual obscurations</a:t>
            </a:r>
          </a:p>
          <a:p>
            <a:pPr lvl="1"/>
            <a:r>
              <a:rPr lang="en-US" dirty="0"/>
              <a:t>Multi-colored spots and/or zigzag </a:t>
            </a:r>
            <a:r>
              <a:rPr lang="en-US" dirty="0" err="1"/>
              <a:t>lnes</a:t>
            </a:r>
            <a:endParaRPr lang="en-US" dirty="0"/>
          </a:p>
          <a:p>
            <a:pPr lvl="1"/>
            <a:r>
              <a:rPr lang="en-US" dirty="0"/>
              <a:t>Flashing bright lights (</a:t>
            </a:r>
            <a:r>
              <a:rPr lang="en-US" dirty="0" err="1"/>
              <a:t>phtopsias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Scotomas</a:t>
            </a:r>
            <a:endParaRPr lang="en-US" dirty="0"/>
          </a:p>
          <a:p>
            <a:pPr lvl="1"/>
            <a:r>
              <a:rPr lang="en-US" dirty="0" smtClean="0"/>
              <a:t>Unilateral numbness, weakness, paresthesia, </a:t>
            </a:r>
            <a:r>
              <a:rPr lang="en-US" dirty="0" err="1" smtClean="0"/>
              <a:t>dysphasias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5874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 OF CAUSATION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Wolff’s vascular hypothesis</a:t>
            </a:r>
          </a:p>
          <a:p>
            <a:r>
              <a:rPr lang="en-US" dirty="0" err="1" smtClean="0"/>
              <a:t>Heyk’s</a:t>
            </a:r>
            <a:r>
              <a:rPr lang="en-US" dirty="0" smtClean="0"/>
              <a:t> </a:t>
            </a:r>
            <a:r>
              <a:rPr lang="en-US" dirty="0" err="1" smtClean="0"/>
              <a:t>shuhnt</a:t>
            </a:r>
            <a:endParaRPr lang="en-US" dirty="0" smtClean="0"/>
          </a:p>
          <a:p>
            <a:r>
              <a:rPr lang="en-US" dirty="0" smtClean="0"/>
              <a:t>Regional CBF and spreading depression of </a:t>
            </a:r>
            <a:r>
              <a:rPr lang="en-US" dirty="0" err="1" smtClean="0"/>
              <a:t>Leao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81715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and exclude trigger factors</a:t>
            </a:r>
          </a:p>
          <a:p>
            <a:r>
              <a:rPr lang="en-US" dirty="0" smtClean="0"/>
              <a:t>Assess severity and treat the severe cases</a:t>
            </a:r>
          </a:p>
          <a:p>
            <a:pPr lvl="1"/>
            <a:r>
              <a:rPr lang="en-US" dirty="0" smtClean="0"/>
              <a:t>HIY (Headache Impact Test) </a:t>
            </a:r>
            <a:r>
              <a:rPr lang="en-US" dirty="0" smtClean="0">
                <a:sym typeface="Wingdings" panose="05000000000000000000" pitchFamily="2" charset="2"/>
              </a:rPr>
              <a:t> 1 month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MIDAS  Migraine disability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Assessment scale  over last 3 months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Treatment of acute attack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Prophylaxis for chronic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803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Triptans</a:t>
            </a:r>
            <a:endParaRPr lang="en-US" dirty="0" smtClean="0"/>
          </a:p>
          <a:p>
            <a:r>
              <a:rPr lang="en-US" dirty="0" smtClean="0"/>
              <a:t>NSAIDs</a:t>
            </a:r>
          </a:p>
          <a:p>
            <a:r>
              <a:rPr lang="en-US" dirty="0" smtClean="0"/>
              <a:t>Ergots</a:t>
            </a:r>
          </a:p>
          <a:p>
            <a:r>
              <a:rPr lang="en-US" dirty="0" smtClean="0"/>
              <a:t>Opiates</a:t>
            </a:r>
          </a:p>
          <a:p>
            <a:r>
              <a:rPr lang="en-US" dirty="0" smtClean="0"/>
              <a:t>Anxiolytics</a:t>
            </a:r>
          </a:p>
          <a:p>
            <a:r>
              <a:rPr lang="en-US" dirty="0" smtClean="0"/>
              <a:t>Steroids</a:t>
            </a:r>
          </a:p>
          <a:p>
            <a:r>
              <a:rPr lang="en-US" dirty="0" err="1" smtClean="0"/>
              <a:t>ANtiemetics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0942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PROPHYLAXIS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Beta blockers</a:t>
            </a:r>
          </a:p>
          <a:p>
            <a:r>
              <a:rPr lang="en-US" dirty="0" smtClean="0"/>
              <a:t>CCBs</a:t>
            </a:r>
          </a:p>
          <a:p>
            <a:r>
              <a:rPr lang="en-US" dirty="0" smtClean="0"/>
              <a:t>TCAs</a:t>
            </a:r>
          </a:p>
          <a:p>
            <a:r>
              <a:rPr lang="en-US" dirty="0" smtClean="0"/>
              <a:t>Anticonvulsants</a:t>
            </a:r>
          </a:p>
          <a:p>
            <a:r>
              <a:rPr lang="en-US" dirty="0" smtClean="0"/>
              <a:t>5-HT2 antagonists</a:t>
            </a:r>
          </a:p>
          <a:p>
            <a:r>
              <a:rPr lang="en-US" dirty="0" smtClean="0"/>
              <a:t>SSRIs</a:t>
            </a:r>
          </a:p>
          <a:p>
            <a:r>
              <a:rPr lang="en-US" dirty="0" smtClean="0"/>
              <a:t>MAOIs</a:t>
            </a:r>
          </a:p>
          <a:p>
            <a:r>
              <a:rPr lang="en-US" dirty="0" smtClean="0"/>
              <a:t>LT antagonists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569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EHADACHES RX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Oxygen (9L) </a:t>
            </a:r>
            <a:r>
              <a:rPr lang="en-US" dirty="0" smtClean="0">
                <a:sym typeface="Wingdings" panose="05000000000000000000" pitchFamily="2" charset="2"/>
              </a:rPr>
              <a:t> acute (most effective)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Triptans</a:t>
            </a:r>
            <a:r>
              <a:rPr lang="en-US" dirty="0" smtClean="0">
                <a:sym typeface="Wingdings" panose="05000000000000000000" pitchFamily="2" charset="2"/>
              </a:rPr>
              <a:t>  acute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Ergots  acute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Olanzapine (</a:t>
            </a:r>
            <a:r>
              <a:rPr lang="en-US" dirty="0" err="1" smtClean="0">
                <a:sym typeface="Wingdings" panose="05000000000000000000" pitchFamily="2" charset="2"/>
              </a:rPr>
              <a:t>Zyprexa</a:t>
            </a:r>
            <a:r>
              <a:rPr lang="en-US" dirty="0" smtClean="0">
                <a:sym typeface="Wingdings" panose="05000000000000000000" pitchFamily="2" charset="2"/>
              </a:rPr>
              <a:t>)  night attacks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Steroids  acute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Verapamil  prophylaxis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Lithium carbonate  prophylaxis</a:t>
            </a:r>
          </a:p>
        </p:txBody>
      </p:sp>
    </p:spTree>
    <p:extLst>
      <p:ext uri="{BB962C8B-B14F-4D97-AF65-F5344CB8AC3E}">
        <p14:creationId xmlns:p14="http://schemas.microsoft.com/office/powerpoint/2010/main" val="2654760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 COMMON RX FOR CLUSTER HEADAHCES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Ergotamine </a:t>
            </a:r>
          </a:p>
          <a:p>
            <a:r>
              <a:rPr lang="en-US" dirty="0" err="1" smtClean="0"/>
              <a:t>Divalproex</a:t>
            </a:r>
            <a:endParaRPr lang="en-US" dirty="0" smtClean="0"/>
          </a:p>
          <a:p>
            <a:r>
              <a:rPr lang="en-US" dirty="0" err="1" smtClean="0"/>
              <a:t>Topiramate</a:t>
            </a:r>
            <a:endParaRPr lang="en-US" dirty="0" smtClean="0"/>
          </a:p>
          <a:p>
            <a:r>
              <a:rPr lang="en-US" dirty="0" err="1" smtClean="0"/>
              <a:t>Gabapentine</a:t>
            </a:r>
            <a:endParaRPr lang="en-US" dirty="0" smtClean="0"/>
          </a:p>
          <a:p>
            <a:r>
              <a:rPr lang="en-US" dirty="0" err="1" smtClean="0"/>
              <a:t>Methylergonovine</a:t>
            </a:r>
            <a:endParaRPr lang="en-US" dirty="0" smtClean="0"/>
          </a:p>
          <a:p>
            <a:r>
              <a:rPr lang="en-US" dirty="0" smtClean="0"/>
              <a:t>Indomethacin</a:t>
            </a:r>
          </a:p>
          <a:p>
            <a:r>
              <a:rPr lang="en-US" smtClean="0"/>
              <a:t>Acetazolamide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914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TYPED BY EFFIE NAILA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‘</a:t>
            </a:r>
            <a:r>
              <a:rPr lang="en-US" sz="4400" dirty="0" smtClean="0"/>
              <a:t>I have blotted out your transgressions like a cloud and your sins like a mist; return to me for I have redeemed you’ –Is 44:22</a:t>
            </a:r>
          </a:p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400" b="1" dirty="0" smtClean="0"/>
              <a:t>YOU</a:t>
            </a:r>
            <a:r>
              <a:rPr lang="en-US" sz="4400" dirty="0" smtClean="0"/>
              <a:t>: AGAIN LORD! For the fiftieth time? Aren’t you sick of my coming and going yet?</a:t>
            </a:r>
          </a:p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400" b="1" dirty="0" smtClean="0"/>
              <a:t>JESUS</a:t>
            </a:r>
            <a:r>
              <a:rPr lang="en-US" sz="4400" dirty="0" smtClean="0"/>
              <a:t>: YES. RETURN. I will </a:t>
            </a:r>
            <a:r>
              <a:rPr lang="en-US" sz="4400" b="1" dirty="0" smtClean="0">
                <a:solidFill>
                  <a:srgbClr val="FF0000"/>
                </a:solidFill>
              </a:rPr>
              <a:t>NEVER </a:t>
            </a:r>
            <a:r>
              <a:rPr lang="en-US" sz="4400" dirty="0" smtClean="0"/>
              <a:t>cast off a repentant soul.</a:t>
            </a:r>
          </a:p>
          <a:p>
            <a:pPr marL="0" indent="0" algn="ctr">
              <a:buNone/>
            </a:pPr>
            <a:endParaRPr lang="en-US" sz="4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70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NEUROLOGICAL COMPLAINT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Loss or reduction in the sensory function e.g. numbness, anesthesia</a:t>
            </a:r>
          </a:p>
          <a:p>
            <a:r>
              <a:rPr lang="en-US" dirty="0" smtClean="0"/>
              <a:t>Increased or abnormal sensation e.g. pain, itchiness, hyperesthesia</a:t>
            </a:r>
          </a:p>
          <a:p>
            <a:r>
              <a:rPr lang="en-US" dirty="0" smtClean="0"/>
              <a:t>Loss or reduction in motor function e.g. weakness</a:t>
            </a:r>
          </a:p>
          <a:p>
            <a:r>
              <a:rPr lang="en-US" dirty="0" smtClean="0"/>
              <a:t>Increased or abnormal motor function e.g. seizures, stiffness</a:t>
            </a:r>
          </a:p>
          <a:p>
            <a:r>
              <a:rPr lang="en-US" dirty="0" smtClean="0"/>
              <a:t>Increased or abnormal data synthesis/analysis e.g. hallucinations, delusions</a:t>
            </a:r>
          </a:p>
          <a:p>
            <a:r>
              <a:rPr lang="en-US" dirty="0" smtClean="0"/>
              <a:t>Decreased data synthesis e.g. dementia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700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NEUROLOGICAL SIGNS AND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Onset of symptoms</a:t>
            </a:r>
          </a:p>
          <a:p>
            <a:pPr lvl="1"/>
            <a:r>
              <a:rPr lang="en-US" sz="3200" dirty="0" smtClean="0"/>
              <a:t>Acute </a:t>
            </a:r>
            <a:r>
              <a:rPr lang="en-US" sz="3200" dirty="0" smtClean="0">
                <a:sym typeface="Wingdings" panose="05000000000000000000" pitchFamily="2" charset="2"/>
              </a:rPr>
              <a:t> seconds to minutes; vascular, seizures, complicated migraine,</a:t>
            </a:r>
          </a:p>
          <a:p>
            <a:pPr lvl="1"/>
            <a:endParaRPr lang="en-US" sz="3200" dirty="0" smtClean="0">
              <a:sym typeface="Wingdings" panose="05000000000000000000" pitchFamily="2" charset="2"/>
            </a:endParaRP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Sub-acute  hours to days; infections, inflammations, autoimmune disorders.</a:t>
            </a:r>
          </a:p>
          <a:p>
            <a:pPr lvl="1"/>
            <a:endParaRPr lang="en-US" sz="3200" dirty="0" smtClean="0">
              <a:sym typeface="Wingdings" panose="05000000000000000000" pitchFamily="2" charset="2"/>
            </a:endParaRP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Insidious onset  months to years; slowly growing structural lesions e.g. tumor, neurodegenerative disorders.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Age/Gender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Young patients/females  autoimmune disease, migraine, idiopathic (primary) epileptic seizures.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Older patients  Tumors, neurodegenerative disorders e.g. Motor Neuron Disease.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99949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Location of Signs and symptoms</a:t>
            </a:r>
          </a:p>
          <a:p>
            <a:pPr lvl="1"/>
            <a:r>
              <a:rPr lang="en-US" dirty="0" smtClean="0"/>
              <a:t>Musculature </a:t>
            </a:r>
            <a:r>
              <a:rPr lang="en-US" dirty="0" smtClean="0">
                <a:sym typeface="Wingdings" panose="05000000000000000000" pitchFamily="2" charset="2"/>
              </a:rPr>
              <a:t> Myopathies (symmetrical, all muscles involved)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NMJ  Myasthenia gravis (fluctuating weakness, by time of the day), Lambert-Eaton Syndrome.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Polyneuropathy  Symmetrical distal weakness or sensory loss.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Spinal cord  myelopathy (symmetrical weakness of both legs or arms, face is spared, bowel and bladder involvement, sensory level in trunk).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Brain stem </a:t>
            </a:r>
            <a:r>
              <a:rPr lang="en-US" dirty="0" err="1" smtClean="0">
                <a:sym typeface="Wingdings" panose="05000000000000000000" pitchFamily="2" charset="2"/>
              </a:rPr>
              <a:t>craniopathies</a:t>
            </a:r>
            <a:r>
              <a:rPr lang="en-US" dirty="0" smtClean="0">
                <a:sym typeface="Wingdings" panose="05000000000000000000" pitchFamily="2" charset="2"/>
              </a:rPr>
              <a:t>  diplopia, dysarthria, dysphagia, </a:t>
            </a:r>
            <a:r>
              <a:rPr lang="en-US" dirty="0" err="1" smtClean="0">
                <a:sym typeface="Wingdings" panose="05000000000000000000" pitchFamily="2" charset="2"/>
              </a:rPr>
              <a:t>nystagmus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Hemispheric Lesions  hemiparesis, hypertonia, hyper-</a:t>
            </a:r>
            <a:r>
              <a:rPr lang="en-US" dirty="0" err="1" smtClean="0">
                <a:sym typeface="Wingdings" panose="05000000000000000000" pitchFamily="2" charset="2"/>
              </a:rPr>
              <a:t>reflexia</a:t>
            </a:r>
            <a:r>
              <a:rPr lang="en-US" dirty="0" smtClean="0">
                <a:sym typeface="Wingdings" panose="05000000000000000000" pitchFamily="2" charset="2"/>
              </a:rPr>
              <a:t>, UMN facial palsy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Papilloedema</a:t>
            </a:r>
            <a:r>
              <a:rPr lang="en-US" dirty="0" smtClean="0">
                <a:sym typeface="Wingdings" panose="05000000000000000000" pitchFamily="2" charset="2"/>
              </a:rPr>
              <a:t>  Increased ICP, Hypertensive crisis, </a:t>
            </a:r>
            <a:r>
              <a:rPr lang="en-US" dirty="0" err="1" smtClean="0">
                <a:sym typeface="Wingdings" panose="05000000000000000000" pitchFamily="2" charset="2"/>
              </a:rPr>
              <a:t>Pseudotumor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cerebri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2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Detailed history </a:t>
            </a:r>
            <a:r>
              <a:rPr lang="en-US" dirty="0" smtClean="0">
                <a:sym typeface="Wingdings" panose="05000000000000000000" pitchFamily="2" charset="2"/>
              </a:rPr>
              <a:t> from an observer if necessary e.g. seizures, dementia; include family, social worker, drug history.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Neurological examination  higher functions; head, skull, scalp; cranial nerves  including </a:t>
            </a:r>
            <a:r>
              <a:rPr lang="en-US" dirty="0" err="1" smtClean="0">
                <a:sym typeface="Wingdings" panose="05000000000000000000" pitchFamily="2" charset="2"/>
              </a:rPr>
              <a:t>fundo-scopy</a:t>
            </a:r>
            <a:r>
              <a:rPr lang="en-US" dirty="0" smtClean="0">
                <a:sym typeface="Wingdings" panose="05000000000000000000" pitchFamily="2" charset="2"/>
              </a:rPr>
              <a:t>; motor examination; sensory examination; examination of the gait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Routine labs  e.g. CBC, U/E, directed plain, radiography.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Specialized neurological tests  e.g. NCS/EMG, EEG, CT scans, MRI scans, 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050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 FORMULATION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Functional/Clinical diagnosis</a:t>
            </a:r>
          </a:p>
          <a:p>
            <a:pPr lvl="1"/>
            <a:r>
              <a:rPr lang="en-US" sz="2800" dirty="0" smtClean="0"/>
              <a:t>What is the functional disability? E.g. spastic </a:t>
            </a:r>
            <a:r>
              <a:rPr lang="en-US" sz="2800" dirty="0" err="1" smtClean="0"/>
              <a:t>quadriparesis</a:t>
            </a:r>
            <a:endParaRPr lang="en-US" sz="2800" dirty="0" smtClean="0"/>
          </a:p>
          <a:p>
            <a:pPr lvl="1"/>
            <a:endParaRPr lang="en-US" sz="2800" dirty="0"/>
          </a:p>
          <a:p>
            <a:r>
              <a:rPr lang="en-US" sz="2800" dirty="0" smtClean="0"/>
              <a:t>Anatomical diagnosis</a:t>
            </a:r>
          </a:p>
          <a:p>
            <a:pPr lvl="1"/>
            <a:r>
              <a:rPr lang="en-US" sz="2800" dirty="0" smtClean="0"/>
              <a:t>Where is the lesion located within the </a:t>
            </a:r>
            <a:r>
              <a:rPr lang="en-US" sz="2800" dirty="0" err="1" smtClean="0"/>
              <a:t>neuraxis</a:t>
            </a:r>
            <a:r>
              <a:rPr lang="en-US" sz="2800" dirty="0" smtClean="0"/>
              <a:t> e.g. cervical cord lesion</a:t>
            </a:r>
          </a:p>
          <a:p>
            <a:pPr lvl="1"/>
            <a:endParaRPr lang="en-US" sz="2800" dirty="0"/>
          </a:p>
          <a:p>
            <a:r>
              <a:rPr lang="en-US" sz="2800" dirty="0" smtClean="0"/>
              <a:t>Pathological diagnosis</a:t>
            </a:r>
          </a:p>
          <a:p>
            <a:pPr lvl="1"/>
            <a:r>
              <a:rPr lang="en-US" sz="2800" dirty="0" smtClean="0"/>
              <a:t>What pathological change has caused the malfunction e.g. subdural abscess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6821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FACIAL PAINS AND HEADACHES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85363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PAIN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Unpleasant sensory and emotional experience associated with actual or potential tissue damage or describes in terms of such damage</a:t>
            </a:r>
          </a:p>
          <a:p>
            <a:endParaRPr lang="en-US" sz="3200" dirty="0" smtClean="0"/>
          </a:p>
          <a:p>
            <a:r>
              <a:rPr lang="en-US" sz="3200" dirty="0" smtClean="0"/>
              <a:t>Masochistic pain is not unpleasant and therefore does not fit well into this definition.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3159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1199</Words>
  <Application>Microsoft Office PowerPoint</Application>
  <PresentationFormat>Widescreen</PresentationFormat>
  <Paragraphs>243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Office Theme</vt:lpstr>
      <vt:lpstr>SIMPLIFIED APPROACH TO NEUROLOGY CASES</vt:lpstr>
      <vt:lpstr>INTRODUCTION  PHYSIOLOGY OF NEUROLOGICAL FUNCTION</vt:lpstr>
      <vt:lpstr>THE NEUROLOGICAL COMPLAINT</vt:lpstr>
      <vt:lpstr>ANALYSIS OF NEUROLOGICAL SIGNS AND SYMPTOMS</vt:lpstr>
      <vt:lpstr>CONT.</vt:lpstr>
      <vt:lpstr>WORK UP</vt:lpstr>
      <vt:lpstr>DIAGNOSTIC FORMULATION</vt:lpstr>
      <vt:lpstr>FACIAL PAINS AND HEADACHES</vt:lpstr>
      <vt:lpstr>PAIN DEFINED</vt:lpstr>
      <vt:lpstr>PATHOGENESIS</vt:lpstr>
      <vt:lpstr>PAIN RECEPTORS</vt:lpstr>
      <vt:lpstr>CENTRAL MECHANISM</vt:lpstr>
      <vt:lpstr>THALAMIC TERMINATIONS</vt:lpstr>
      <vt:lpstr>CAUSES OF OROFACIAL PAIN</vt:lpstr>
      <vt:lpstr>HEADACHE</vt:lpstr>
      <vt:lpstr>SOURCES OF THE PAIN</vt:lpstr>
      <vt:lpstr>CLASSIFICATION</vt:lpstr>
      <vt:lpstr>FREQUENCY OF HEADACHES</vt:lpstr>
      <vt:lpstr>MIGRAINE WITHOUT AURA</vt:lpstr>
      <vt:lpstr>MIGRAINE WITH AURA</vt:lpstr>
      <vt:lpstr>THEORIES OF CAUSATION</vt:lpstr>
      <vt:lpstr>TREATMENTS</vt:lpstr>
      <vt:lpstr>ACUTE ATTACK</vt:lpstr>
      <vt:lpstr>PROPHYLAXIS</vt:lpstr>
      <vt:lpstr>CLUSTER EHADACHES RX</vt:lpstr>
      <vt:lpstr>LESS COMMON RX FOR CLUSTER HEADAHCES</vt:lpstr>
      <vt:lpstr>TYPED BY EFFIE NAILA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Effie Nailah</dc:creator>
  <cp:lastModifiedBy>Effie Nailah</cp:lastModifiedBy>
  <cp:revision>9</cp:revision>
  <dcterms:created xsi:type="dcterms:W3CDTF">2016-10-18T08:33:17Z</dcterms:created>
  <dcterms:modified xsi:type="dcterms:W3CDTF">2016-10-18T10:12:56Z</dcterms:modified>
</cp:coreProperties>
</file>