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8" r:id="rId32"/>
    <p:sldId id="287" r:id="rId33"/>
    <p:sldId id="29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7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800"/>
          </a:xfrm>
        </p:spPr>
        <p:txBody>
          <a:bodyPr/>
          <a:lstStyle>
            <a:lvl1pPr algn="ctr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024"/>
            <a:ext cx="12192000" cy="5895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7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3FCD-1E16-4EC2-8EE6-E02C3CDC473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F562-5BE6-48CC-8B41-7C1284B9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BRONCHIECTASIS</a:t>
            </a:r>
            <a:br>
              <a:rPr lang="en-US" dirty="0" smtClean="0"/>
            </a:br>
            <a:r>
              <a:rPr lang="en-US" dirty="0" smtClean="0"/>
              <a:t>LEVEL IV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DR. J. O. MECHA</a:t>
            </a:r>
          </a:p>
          <a:p>
            <a:endParaRPr lang="en-US" dirty="0"/>
          </a:p>
          <a:p>
            <a:r>
              <a:rPr lang="en-US" dirty="0" smtClean="0"/>
              <a:t>DATE: 16/9/2016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EXAMIANTION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– few</a:t>
            </a:r>
          </a:p>
          <a:p>
            <a:r>
              <a:rPr lang="en-US" dirty="0" err="1" smtClean="0"/>
              <a:t>Clubing</a:t>
            </a:r>
            <a:endParaRPr lang="en-US" dirty="0" smtClean="0"/>
          </a:p>
          <a:p>
            <a:r>
              <a:rPr lang="en-US" dirty="0" smtClean="0"/>
              <a:t>Crackles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9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 - CXR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Bronchiectasis </a:t>
            </a:r>
          </a:p>
          <a:p>
            <a:pPr lvl="1"/>
            <a:r>
              <a:rPr lang="en-US" dirty="0" smtClean="0"/>
              <a:t>Vessel crowding</a:t>
            </a:r>
          </a:p>
          <a:p>
            <a:pPr lvl="1"/>
            <a:r>
              <a:rPr lang="en-US" dirty="0" smtClean="0"/>
              <a:t>Loss of vessel markings</a:t>
            </a:r>
          </a:p>
          <a:p>
            <a:pPr lvl="1"/>
            <a:r>
              <a:rPr lang="en-US" dirty="0" smtClean="0"/>
              <a:t>Tramline/ring shadows</a:t>
            </a:r>
          </a:p>
          <a:p>
            <a:pPr lvl="1"/>
            <a:r>
              <a:rPr lang="en-US" dirty="0" smtClean="0"/>
              <a:t>Cystic lesions /air fluid levels</a:t>
            </a:r>
          </a:p>
          <a:p>
            <a:pPr lvl="1"/>
            <a:endParaRPr lang="en-US" dirty="0"/>
          </a:p>
          <a:p>
            <a:r>
              <a:rPr lang="en-US" dirty="0" smtClean="0"/>
              <a:t>Poor</a:t>
            </a:r>
          </a:p>
          <a:p>
            <a:pPr lvl="1"/>
            <a:r>
              <a:rPr lang="en-US" dirty="0" smtClean="0"/>
              <a:t>Diagnostic sensitivity</a:t>
            </a:r>
          </a:p>
          <a:p>
            <a:pPr lvl="1"/>
            <a:r>
              <a:rPr lang="en-US" dirty="0" smtClean="0"/>
              <a:t>Monitoring progression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02" y="962024"/>
            <a:ext cx="5806966" cy="54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BRONCHOGRAM </a:t>
            </a:r>
            <a:r>
              <a:rPr lang="en-US" dirty="0" smtClean="0">
                <a:sym typeface="Wingdings" panose="05000000000000000000" pitchFamily="2" charset="2"/>
              </a:rPr>
              <a:t> NOT DONE ANYMORE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 is put in airways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39" y="1442433"/>
            <a:ext cx="6583680" cy="54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Brochial</a:t>
            </a:r>
            <a:r>
              <a:rPr lang="en-US" dirty="0" smtClean="0"/>
              <a:t> dilatation</a:t>
            </a:r>
          </a:p>
          <a:p>
            <a:r>
              <a:rPr lang="en-US" dirty="0" err="1" smtClean="0"/>
              <a:t>Brochial</a:t>
            </a:r>
            <a:r>
              <a:rPr lang="en-US" dirty="0" smtClean="0"/>
              <a:t> wall thickening</a:t>
            </a:r>
          </a:p>
          <a:p>
            <a:r>
              <a:rPr lang="en-US" dirty="0" smtClean="0"/>
              <a:t>Classification (pathology)</a:t>
            </a:r>
          </a:p>
          <a:p>
            <a:endParaRPr lang="en-US" dirty="0"/>
          </a:p>
          <a:p>
            <a:r>
              <a:rPr lang="en-US" dirty="0" smtClean="0"/>
              <a:t>Sensitivity 97% mire than CXR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962024"/>
            <a:ext cx="7429500" cy="5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TBC </a:t>
            </a:r>
          </a:p>
          <a:p>
            <a:pPr lvl="1"/>
            <a:r>
              <a:rPr lang="en-US" dirty="0" smtClean="0"/>
              <a:t>Raised eosinophilia </a:t>
            </a:r>
            <a:r>
              <a:rPr lang="en-US" dirty="0" smtClean="0">
                <a:sym typeface="Wingdings" panose="05000000000000000000" pitchFamily="2" charset="2"/>
              </a:rPr>
              <a:t> ABPA</a:t>
            </a:r>
            <a:endParaRPr lang="en-US" dirty="0" smtClean="0"/>
          </a:p>
          <a:p>
            <a:r>
              <a:rPr lang="en-US" dirty="0" smtClean="0"/>
              <a:t>ESR/CRP</a:t>
            </a:r>
          </a:p>
          <a:p>
            <a:pPr lvl="1"/>
            <a:r>
              <a:rPr lang="en-US" dirty="0" smtClean="0"/>
              <a:t>Raised</a:t>
            </a:r>
          </a:p>
          <a:p>
            <a:r>
              <a:rPr lang="en-US" dirty="0" smtClean="0"/>
              <a:t>Serum </a:t>
            </a:r>
            <a:r>
              <a:rPr lang="en-US" dirty="0" err="1" smtClean="0"/>
              <a:t>immunoglobulins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Immunodeficiency e.g. hematologic malignancies</a:t>
            </a:r>
          </a:p>
          <a:p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 (RAST) or </a:t>
            </a:r>
            <a:r>
              <a:rPr lang="en-US" dirty="0" err="1" smtClean="0"/>
              <a:t>IgG</a:t>
            </a:r>
            <a:r>
              <a:rPr lang="en-US" dirty="0" smtClean="0"/>
              <a:t> (precipitins)</a:t>
            </a:r>
          </a:p>
          <a:p>
            <a:r>
              <a:rPr lang="en-US" dirty="0" smtClean="0"/>
              <a:t>Skin prick test for </a:t>
            </a:r>
            <a:r>
              <a:rPr lang="en-US" dirty="0" err="1" smtClean="0"/>
              <a:t>Aspergillus</a:t>
            </a:r>
            <a:endParaRPr lang="en-US" dirty="0" smtClean="0"/>
          </a:p>
          <a:p>
            <a:r>
              <a:rPr lang="en-US" dirty="0" smtClean="0"/>
              <a:t>Sputum microbiology</a:t>
            </a:r>
          </a:p>
          <a:p>
            <a:r>
              <a:rPr lang="en-US" dirty="0" smtClean="0"/>
              <a:t>Esophageal studies</a:t>
            </a:r>
          </a:p>
          <a:p>
            <a:r>
              <a:rPr lang="en-US" dirty="0" err="1" smtClean="0"/>
              <a:t>Ciliary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CF genotype/sweat test</a:t>
            </a:r>
          </a:p>
          <a:p>
            <a:r>
              <a:rPr lang="en-US" dirty="0" smtClean="0"/>
              <a:t>Semen analysis</a:t>
            </a:r>
          </a:p>
          <a:p>
            <a:r>
              <a:rPr lang="en-US" dirty="0" smtClean="0"/>
              <a:t>FOB (</a:t>
            </a:r>
            <a:r>
              <a:rPr lang="en-US" dirty="0" err="1" smtClean="0"/>
              <a:t>Fibre</a:t>
            </a:r>
            <a:r>
              <a:rPr lang="en-US" dirty="0" smtClean="0"/>
              <a:t> optic </a:t>
            </a:r>
            <a:r>
              <a:rPr lang="en-US" dirty="0" err="1" smtClean="0"/>
              <a:t>Brocnoscopy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Lung function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BRONCHIECTASIS ECACERBATIONS IN BACERIOLOGY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</a:p>
          <a:p>
            <a:pPr lvl="1"/>
            <a:r>
              <a:rPr lang="en-US" i="1" dirty="0" smtClean="0"/>
              <a:t>H. influenza</a:t>
            </a:r>
          </a:p>
          <a:p>
            <a:pPr lvl="1"/>
            <a:r>
              <a:rPr lang="en-US" i="1" dirty="0" smtClean="0"/>
              <a:t>H. </a:t>
            </a:r>
            <a:r>
              <a:rPr lang="en-US" i="1" dirty="0" err="1" smtClean="0"/>
              <a:t>parainfluenza</a:t>
            </a:r>
            <a:endParaRPr lang="en-US" i="1" dirty="0" smtClean="0"/>
          </a:p>
          <a:p>
            <a:pPr lvl="1"/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r>
              <a:rPr lang="en-US" dirty="0" smtClean="0"/>
              <a:t>Less common</a:t>
            </a:r>
          </a:p>
          <a:p>
            <a:pPr lvl="1"/>
            <a:r>
              <a:rPr lang="en-US" i="1" dirty="0" smtClean="0"/>
              <a:t>S. pneumonia</a:t>
            </a:r>
          </a:p>
          <a:p>
            <a:pPr lvl="1"/>
            <a:r>
              <a:rPr lang="en-US" i="1" dirty="0" smtClean="0"/>
              <a:t>Moraxella </a:t>
            </a:r>
            <a:r>
              <a:rPr lang="en-US" i="1" dirty="0" err="1" smtClean="0"/>
              <a:t>catarrhalis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r>
              <a:rPr lang="en-US" i="1" dirty="0" err="1" smtClean="0"/>
              <a:t>Stenotrophomonas</a:t>
            </a:r>
            <a:r>
              <a:rPr lang="en-US" i="1" dirty="0" smtClean="0"/>
              <a:t> </a:t>
            </a:r>
            <a:r>
              <a:rPr lang="en-US" i="1" dirty="0" err="1" smtClean="0"/>
              <a:t>maltophila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659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</a:p>
          <a:p>
            <a:r>
              <a:rPr lang="en-US" dirty="0"/>
              <a:t>P</a:t>
            </a:r>
            <a:r>
              <a:rPr lang="en-US" dirty="0" smtClean="0"/>
              <a:t>reserve lung function</a:t>
            </a:r>
          </a:p>
          <a:p>
            <a:r>
              <a:rPr lang="en-US" dirty="0" smtClean="0"/>
              <a:t>Prevent frequent exacerbations</a:t>
            </a:r>
          </a:p>
          <a:p>
            <a:r>
              <a:rPr lang="en-US" dirty="0" smtClean="0"/>
              <a:t>Reduce symptoms and improve quality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4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</a:p>
          <a:p>
            <a:r>
              <a:rPr lang="en-US" dirty="0" smtClean="0"/>
              <a:t>Airway clearance</a:t>
            </a:r>
          </a:p>
          <a:p>
            <a:r>
              <a:rPr lang="en-US" dirty="0" smtClean="0"/>
              <a:t>Reduced bacterial load</a:t>
            </a:r>
          </a:p>
          <a:p>
            <a:pPr lvl="1"/>
            <a:r>
              <a:rPr lang="en-US" dirty="0" smtClean="0"/>
              <a:t>Rx of exacerbations</a:t>
            </a:r>
          </a:p>
          <a:p>
            <a:pPr lvl="1"/>
            <a:r>
              <a:rPr lang="en-US" dirty="0" smtClean="0"/>
              <a:t>Antibiotic prophylaxis</a:t>
            </a:r>
          </a:p>
          <a:p>
            <a:r>
              <a:rPr lang="en-US" dirty="0" smtClean="0"/>
              <a:t>Anti-inflammatory therapy (inhaled corticosteroids)</a:t>
            </a:r>
          </a:p>
          <a:p>
            <a:r>
              <a:rPr lang="en-US" dirty="0" smtClean="0"/>
              <a:t>Vaccination</a:t>
            </a:r>
          </a:p>
          <a:p>
            <a:r>
              <a:rPr lang="en-US" dirty="0" smtClean="0"/>
              <a:t>Airway clearance</a:t>
            </a:r>
          </a:p>
          <a:p>
            <a:pPr lvl="1"/>
            <a:r>
              <a:rPr lang="en-US" dirty="0" smtClean="0"/>
              <a:t>Postural drainage (percuss while you are at it to produce the sputum which is put in a sputum mug)</a:t>
            </a:r>
          </a:p>
        </p:txBody>
      </p:sp>
    </p:spTree>
    <p:extLst>
      <p:ext uri="{BB962C8B-B14F-4D97-AF65-F5344CB8AC3E}">
        <p14:creationId xmlns:p14="http://schemas.microsoft.com/office/powerpoint/2010/main" val="49582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VASCULAR DISEASE:</a:t>
            </a:r>
            <a:br>
              <a:rPr lang="en-US" dirty="0" smtClean="0"/>
            </a:br>
            <a:r>
              <a:rPr lang="en-US" dirty="0" smtClean="0"/>
              <a:t>PULMONARY EMBOLISM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PROF. ELIJAH N. OGOLA</a:t>
            </a:r>
          </a:p>
          <a:p>
            <a:endParaRPr lang="en-US" dirty="0"/>
          </a:p>
          <a:p>
            <a:r>
              <a:rPr lang="en-US" dirty="0" smtClean="0"/>
              <a:t>DATE: 16/9/2016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3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VTE continuum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Immediate</a:t>
            </a:r>
          </a:p>
          <a:p>
            <a:pPr lvl="1"/>
            <a:r>
              <a:rPr lang="en-US" dirty="0" smtClean="0"/>
              <a:t>Long term</a:t>
            </a:r>
          </a:p>
          <a:p>
            <a:r>
              <a:rPr lang="en-US" dirty="0" smtClean="0"/>
              <a:t>Preventio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99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Bronchiectasis and lung abscesses are referred to as </a:t>
            </a:r>
            <a:r>
              <a:rPr lang="en-US" dirty="0" err="1" smtClean="0"/>
              <a:t>suppurative</a:t>
            </a:r>
            <a:r>
              <a:rPr lang="en-US" dirty="0" smtClean="0"/>
              <a:t> lung diseases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Definition</a:t>
            </a:r>
          </a:p>
          <a:p>
            <a:r>
              <a:rPr lang="en-US" dirty="0" smtClean="0"/>
              <a:t>Bronchiectasis is a chronic destructive lung disease characterized by:	</a:t>
            </a:r>
          </a:p>
          <a:p>
            <a:pPr lvl="1"/>
            <a:r>
              <a:rPr lang="en-US" dirty="0" smtClean="0"/>
              <a:t>Abnormal and irreversible dilatation of the medium sized bronchi</a:t>
            </a:r>
          </a:p>
          <a:p>
            <a:pPr lvl="1"/>
            <a:r>
              <a:rPr lang="en-US" dirty="0" smtClean="0"/>
              <a:t>Persistent and variable inflammatory processes producing damage to the bronchial elastic and muscular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Clinically, bronchiectasis is characterized by a chronic cough and purulent sputum production.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DVT and PE are part of a continuum</a:t>
            </a:r>
          </a:p>
          <a:p>
            <a:endParaRPr lang="en-US" dirty="0" smtClean="0"/>
          </a:p>
          <a:p>
            <a:r>
              <a:rPr lang="en-US" dirty="0" smtClean="0"/>
              <a:t>PE almost invariably due to DVT</a:t>
            </a:r>
          </a:p>
          <a:p>
            <a:endParaRPr lang="en-US" dirty="0" smtClean="0"/>
          </a:p>
          <a:p>
            <a:r>
              <a:rPr lang="en-US" dirty="0" smtClean="0"/>
              <a:t>Same risk factors and similar management</a:t>
            </a:r>
          </a:p>
        </p:txBody>
      </p:sp>
    </p:spTree>
    <p:extLst>
      <p:ext uri="{BB962C8B-B14F-4D97-AF65-F5344CB8AC3E}">
        <p14:creationId xmlns:p14="http://schemas.microsoft.com/office/powerpoint/2010/main" val="233062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problem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commonest cause of cardiovascular mortality</a:t>
            </a:r>
          </a:p>
          <a:p>
            <a:pPr lvl="1"/>
            <a:r>
              <a:rPr lang="en-US" dirty="0" smtClean="0"/>
              <a:t>1. ISCHEMIC HEART DISEASE</a:t>
            </a:r>
          </a:p>
          <a:p>
            <a:pPr lvl="1"/>
            <a:r>
              <a:rPr lang="en-US" dirty="0" smtClean="0"/>
              <a:t>2. STROKE</a:t>
            </a:r>
          </a:p>
          <a:p>
            <a:pPr lvl="1"/>
            <a:r>
              <a:rPr lang="en-US" dirty="0" smtClean="0"/>
              <a:t>3. VTE</a:t>
            </a:r>
          </a:p>
          <a:p>
            <a:r>
              <a:rPr lang="en-US" dirty="0" smtClean="0"/>
              <a:t>Increasing incidence because of changing demographics and healthcare</a:t>
            </a:r>
          </a:p>
          <a:p>
            <a:endParaRPr lang="en-US" dirty="0" smtClean="0"/>
          </a:p>
          <a:p>
            <a:r>
              <a:rPr lang="en-US" dirty="0" smtClean="0"/>
              <a:t>Associated with specific risk factors therefore amenable to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Strong predisposing factors</a:t>
            </a:r>
          </a:p>
          <a:p>
            <a:r>
              <a:rPr lang="en-US" dirty="0" smtClean="0"/>
              <a:t>Fracture (hip or leg)</a:t>
            </a:r>
          </a:p>
          <a:p>
            <a:r>
              <a:rPr lang="en-US" dirty="0" smtClean="0"/>
              <a:t>Hip or knee replacement</a:t>
            </a:r>
          </a:p>
          <a:p>
            <a:r>
              <a:rPr lang="en-US" dirty="0" smtClean="0"/>
              <a:t>Major general surgery</a:t>
            </a:r>
          </a:p>
          <a:p>
            <a:r>
              <a:rPr lang="en-US" dirty="0" smtClean="0"/>
              <a:t>Major trauma</a:t>
            </a:r>
          </a:p>
          <a:p>
            <a:r>
              <a:rPr lang="en-US" dirty="0" smtClean="0"/>
              <a:t>Spinal cord injury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Moderate predisposing factors</a:t>
            </a:r>
          </a:p>
          <a:p>
            <a:r>
              <a:rPr lang="en-US" dirty="0" smtClean="0"/>
              <a:t>Arthroscopic knee surgery</a:t>
            </a:r>
          </a:p>
          <a:p>
            <a:r>
              <a:rPr lang="en-US" dirty="0" smtClean="0"/>
              <a:t>Central venous lines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Chronic heart or respiratory failure</a:t>
            </a:r>
          </a:p>
          <a:p>
            <a:r>
              <a:rPr lang="en-US" dirty="0" smtClean="0"/>
              <a:t>Hormone replacement therapy</a:t>
            </a:r>
          </a:p>
          <a:p>
            <a:r>
              <a:rPr lang="en-US" dirty="0" smtClean="0"/>
              <a:t>Malignancy</a:t>
            </a:r>
          </a:p>
          <a:p>
            <a:r>
              <a:rPr lang="en-US" dirty="0" smtClean="0"/>
              <a:t>Oral contraceptive therapy</a:t>
            </a:r>
          </a:p>
          <a:p>
            <a:r>
              <a:rPr lang="en-US" dirty="0" smtClean="0"/>
              <a:t>Paralytic stroke</a:t>
            </a:r>
          </a:p>
          <a:p>
            <a:r>
              <a:rPr lang="en-US" dirty="0" smtClean="0"/>
              <a:t>Pregnancy/post-partum</a:t>
            </a:r>
          </a:p>
          <a:p>
            <a:r>
              <a:rPr lang="en-US" dirty="0" smtClean="0"/>
              <a:t>Previous VTE</a:t>
            </a:r>
          </a:p>
          <a:p>
            <a:r>
              <a:rPr lang="en-US" dirty="0" smtClean="0"/>
              <a:t>Thrombophilia (inherited)</a:t>
            </a:r>
          </a:p>
        </p:txBody>
      </p:sp>
    </p:spTree>
    <p:extLst>
      <p:ext uri="{BB962C8B-B14F-4D97-AF65-F5344CB8AC3E}">
        <p14:creationId xmlns:p14="http://schemas.microsoft.com/office/powerpoint/2010/main" val="46720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8"/>
            <a:ext cx="12192000" cy="6136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Weak predisposing factors</a:t>
            </a:r>
          </a:p>
          <a:p>
            <a:r>
              <a:rPr lang="en-US" dirty="0"/>
              <a:t>Bed rest &gt; 3 days</a:t>
            </a:r>
          </a:p>
          <a:p>
            <a:r>
              <a:rPr lang="en-US" dirty="0"/>
              <a:t>Immobility due to sitting (e.g. prolonged car or air travel)</a:t>
            </a:r>
          </a:p>
          <a:p>
            <a:r>
              <a:rPr lang="en-US" dirty="0"/>
              <a:t>Increasing age</a:t>
            </a:r>
          </a:p>
          <a:p>
            <a:r>
              <a:rPr lang="en-US" dirty="0"/>
              <a:t>Laparoscopic surgery e.g. cholecystectomy)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Pregnancy/antepartum</a:t>
            </a:r>
          </a:p>
          <a:p>
            <a:r>
              <a:rPr lang="en-US" dirty="0"/>
              <a:t>Varicose veins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THROMBOPHILIAS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Anti-thrombin deficiency</a:t>
            </a:r>
          </a:p>
          <a:p>
            <a:r>
              <a:rPr lang="en-US" dirty="0" smtClean="0"/>
              <a:t>Factor V Leiden </a:t>
            </a:r>
          </a:p>
          <a:p>
            <a:r>
              <a:rPr lang="en-US" dirty="0" smtClean="0"/>
              <a:t>Protein C, S deficiency</a:t>
            </a:r>
          </a:p>
          <a:p>
            <a:r>
              <a:rPr lang="en-US" dirty="0" err="1"/>
              <a:t>Prothrombin</a:t>
            </a:r>
            <a:r>
              <a:rPr lang="en-US" dirty="0"/>
              <a:t> 202120A </a:t>
            </a:r>
            <a:r>
              <a:rPr lang="en-US" dirty="0" smtClean="0"/>
              <a:t>mutation</a:t>
            </a:r>
          </a:p>
          <a:p>
            <a:r>
              <a:rPr lang="en-US" dirty="0"/>
              <a:t>Hyper-</a:t>
            </a:r>
            <a:r>
              <a:rPr lang="en-US" dirty="0" err="1"/>
              <a:t>homocystinemia</a:t>
            </a:r>
            <a:endParaRPr lang="en-US" dirty="0"/>
          </a:p>
          <a:p>
            <a:r>
              <a:rPr lang="en-US" dirty="0" err="1"/>
              <a:t>Dys-fibrinogenemia</a:t>
            </a:r>
            <a:endParaRPr lang="en-US" dirty="0"/>
          </a:p>
          <a:p>
            <a:r>
              <a:rPr lang="en-US" dirty="0" smtClean="0"/>
              <a:t>Anti-</a:t>
            </a:r>
            <a:r>
              <a:rPr lang="en-US" dirty="0" err="1" smtClean="0"/>
              <a:t>cardiolipin</a:t>
            </a:r>
            <a:r>
              <a:rPr lang="en-US" dirty="0" smtClean="0"/>
              <a:t> antibodies</a:t>
            </a:r>
          </a:p>
          <a:p>
            <a:r>
              <a:rPr lang="en-US" dirty="0" smtClean="0"/>
              <a:t>Excessive PAI</a:t>
            </a:r>
          </a:p>
          <a:p>
            <a:r>
              <a:rPr lang="en-US" dirty="0" smtClean="0"/>
              <a:t>Plasminogen deficiency</a:t>
            </a:r>
          </a:p>
          <a:p>
            <a:r>
              <a:rPr lang="en-US" dirty="0" err="1" smtClean="0"/>
              <a:t>Thrombomodulin</a:t>
            </a:r>
            <a:r>
              <a:rPr lang="en-US" dirty="0" smtClean="0"/>
              <a:t> deficiency</a:t>
            </a:r>
          </a:p>
          <a:p>
            <a:r>
              <a:rPr lang="en-US" dirty="0" smtClean="0"/>
              <a:t>Factor XII excess</a:t>
            </a:r>
          </a:p>
          <a:p>
            <a:r>
              <a:rPr lang="en-US" dirty="0" err="1" smtClean="0"/>
              <a:t>Dysgammaglobulinemia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Obstruction to pulmonary blood flow</a:t>
            </a:r>
          </a:p>
          <a:p>
            <a:pPr lvl="1"/>
            <a:r>
              <a:rPr lang="en-US" dirty="0" smtClean="0"/>
              <a:t>Increased pulmonary vascular resistance</a:t>
            </a:r>
          </a:p>
          <a:p>
            <a:pPr lvl="1"/>
            <a:r>
              <a:rPr lang="en-US" dirty="0" smtClean="0"/>
              <a:t>Worsened by vasoconstrictors released</a:t>
            </a:r>
          </a:p>
          <a:p>
            <a:pPr lvl="1"/>
            <a:r>
              <a:rPr lang="en-US" dirty="0" smtClean="0"/>
              <a:t>RV dysfunction , ischemia</a:t>
            </a:r>
          </a:p>
          <a:p>
            <a:pPr lvl="1"/>
            <a:r>
              <a:rPr lang="en-US" dirty="0" smtClean="0"/>
              <a:t>Systemic circulation; impaired LV filling – hypotension, shock</a:t>
            </a:r>
          </a:p>
          <a:p>
            <a:r>
              <a:rPr lang="en-US" dirty="0" smtClean="0"/>
              <a:t>Respiratory </a:t>
            </a:r>
            <a:r>
              <a:rPr lang="en-US" dirty="0" smtClean="0">
                <a:sym typeface="Wingdings" panose="05000000000000000000" pitchFamily="2" charset="2"/>
              </a:rPr>
              <a:t> hypoxia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Low CO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V/Q mismatch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R-L shunting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Atelectasis  lung compliance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Decreased lung compliance (increased stiffness)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Infarction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VIRCHOW’S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Hyper-</a:t>
            </a:r>
            <a:r>
              <a:rPr lang="en-US" dirty="0" err="1" smtClean="0"/>
              <a:t>coagulable</a:t>
            </a:r>
            <a:r>
              <a:rPr lang="en-US" dirty="0" smtClean="0"/>
              <a:t> state</a:t>
            </a:r>
          </a:p>
          <a:p>
            <a:pPr lvl="1"/>
            <a:r>
              <a:rPr lang="en-US" dirty="0" smtClean="0"/>
              <a:t>Malignancy</a:t>
            </a:r>
          </a:p>
          <a:p>
            <a:pPr lvl="1"/>
            <a:r>
              <a:rPr lang="en-US" dirty="0" smtClean="0"/>
              <a:t>Pregnancy and post-partum period</a:t>
            </a:r>
          </a:p>
          <a:p>
            <a:pPr lvl="1"/>
            <a:r>
              <a:rPr lang="en-US" dirty="0" smtClean="0"/>
              <a:t>Estrogen therapy</a:t>
            </a:r>
          </a:p>
          <a:p>
            <a:pPr lvl="1"/>
            <a:r>
              <a:rPr lang="en-US" dirty="0" smtClean="0"/>
              <a:t>IBD</a:t>
            </a:r>
            <a:br>
              <a:rPr lang="en-US" dirty="0" smtClean="0"/>
            </a:br>
            <a:r>
              <a:rPr lang="en-US" dirty="0" smtClean="0"/>
              <a:t>Sepsis</a:t>
            </a:r>
          </a:p>
          <a:p>
            <a:pPr lvl="1"/>
            <a:r>
              <a:rPr lang="en-US" dirty="0" smtClean="0"/>
              <a:t>Thrombophilia</a:t>
            </a:r>
          </a:p>
          <a:p>
            <a:r>
              <a:rPr lang="en-US" dirty="0" smtClean="0"/>
              <a:t>Circulatory stasis</a:t>
            </a:r>
          </a:p>
          <a:p>
            <a:pPr lvl="1"/>
            <a:r>
              <a:rPr lang="en-US" dirty="0" smtClean="0"/>
              <a:t>LV dysfunction</a:t>
            </a:r>
          </a:p>
          <a:p>
            <a:pPr lvl="1"/>
            <a:r>
              <a:rPr lang="en-US" dirty="0" smtClean="0"/>
              <a:t>Immobility or paralysis</a:t>
            </a:r>
          </a:p>
          <a:p>
            <a:pPr lvl="1"/>
            <a:r>
              <a:rPr lang="en-US" dirty="0" smtClean="0"/>
              <a:t>Venous insufficiency or varicose veins</a:t>
            </a:r>
          </a:p>
          <a:p>
            <a:pPr lvl="1"/>
            <a:r>
              <a:rPr lang="en-US" dirty="0" smtClean="0"/>
              <a:t>Venous obstruction from tumor, obesity or pregnancy</a:t>
            </a:r>
          </a:p>
          <a:p>
            <a:r>
              <a:rPr lang="en-US" dirty="0" smtClean="0"/>
              <a:t>Endothelial injury</a:t>
            </a:r>
          </a:p>
          <a:p>
            <a:pPr lvl="1"/>
            <a:r>
              <a:rPr lang="en-US" dirty="0" smtClean="0"/>
              <a:t>Venous disorders</a:t>
            </a:r>
          </a:p>
          <a:p>
            <a:pPr lvl="1"/>
            <a:r>
              <a:rPr lang="en-US" dirty="0" smtClean="0"/>
              <a:t>Venous </a:t>
            </a:r>
            <a:r>
              <a:rPr lang="en-US" dirty="0" err="1" smtClean="0"/>
              <a:t>valvular</a:t>
            </a:r>
            <a:r>
              <a:rPr lang="en-US" dirty="0" smtClean="0"/>
              <a:t> damage</a:t>
            </a:r>
          </a:p>
          <a:p>
            <a:pPr lvl="1"/>
            <a:r>
              <a:rPr lang="en-US" dirty="0" smtClean="0"/>
              <a:t>Trauma or surgery</a:t>
            </a:r>
          </a:p>
          <a:p>
            <a:pPr lvl="1"/>
            <a:r>
              <a:rPr lang="en-US" dirty="0" smtClean="0"/>
              <a:t>Indwelling catheters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6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Non-specific hence high index of suspicion</a:t>
            </a:r>
          </a:p>
          <a:p>
            <a:r>
              <a:rPr lang="en-US" dirty="0" smtClean="0"/>
              <a:t>Variable dependent on extent of thrombus and underlying cardio-respiratory status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Dyspnea. Chest pain, cough, hemoptysis, dizziness, syncope</a:t>
            </a:r>
          </a:p>
          <a:p>
            <a:r>
              <a:rPr lang="en-US" dirty="0" smtClean="0"/>
              <a:t>Signs</a:t>
            </a:r>
          </a:p>
          <a:p>
            <a:pPr lvl="1"/>
            <a:r>
              <a:rPr lang="en-US" dirty="0" smtClean="0"/>
              <a:t>Tachypnea, tachycardia, hypotension, cyanosis</a:t>
            </a:r>
          </a:p>
          <a:p>
            <a:r>
              <a:rPr lang="en-US" dirty="0" smtClean="0"/>
              <a:t>Features of DVT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Aims:</a:t>
            </a:r>
          </a:p>
          <a:p>
            <a:pPr lvl="1"/>
            <a:r>
              <a:rPr lang="en-US" dirty="0" smtClean="0"/>
              <a:t>Establish diagnosis</a:t>
            </a:r>
          </a:p>
          <a:p>
            <a:pPr lvl="1"/>
            <a:r>
              <a:rPr lang="en-US" dirty="0" smtClean="0"/>
              <a:t>R/O competing diagnoses</a:t>
            </a:r>
          </a:p>
          <a:p>
            <a:pPr lvl="1"/>
            <a:r>
              <a:rPr lang="en-US" dirty="0" smtClean="0"/>
              <a:t>Look for risk factors</a:t>
            </a:r>
          </a:p>
          <a:p>
            <a:pPr lvl="1"/>
            <a:r>
              <a:rPr lang="en-US" dirty="0" smtClean="0"/>
              <a:t>Assess complications</a:t>
            </a:r>
          </a:p>
          <a:p>
            <a:pPr lvl="1"/>
            <a:r>
              <a:rPr lang="en-US" dirty="0" smtClean="0"/>
              <a:t>Risk stratification </a:t>
            </a:r>
            <a:r>
              <a:rPr lang="en-US" dirty="0" smtClean="0">
                <a:sym typeface="Wingdings" panose="05000000000000000000" pitchFamily="2" charset="2"/>
              </a:rPr>
              <a:t> 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1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2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2428"/>
            <a:ext cx="12192000" cy="6265571"/>
          </a:xfrm>
        </p:spPr>
        <p:txBody>
          <a:bodyPr numCol="2">
            <a:normAutofit fontScale="92500" lnSpcReduction="20000"/>
          </a:bodyPr>
          <a:lstStyle/>
          <a:p>
            <a:r>
              <a:rPr lang="en-US" b="1" dirty="0" smtClean="0"/>
              <a:t>D-dimer</a:t>
            </a:r>
          </a:p>
          <a:p>
            <a:pPr lvl="1"/>
            <a:r>
              <a:rPr lang="en-US" dirty="0" smtClean="0"/>
              <a:t>Assess possibility of intravascular coagulation</a:t>
            </a:r>
          </a:p>
          <a:p>
            <a:pPr lvl="1"/>
            <a:r>
              <a:rPr lang="en-US" dirty="0" smtClean="0"/>
              <a:t>Sensitive but not specific</a:t>
            </a:r>
          </a:p>
          <a:p>
            <a:pPr lvl="1"/>
            <a:r>
              <a:rPr lang="en-US" dirty="0" smtClean="0"/>
              <a:t>R/O intravascular coagulation</a:t>
            </a:r>
          </a:p>
          <a:p>
            <a:r>
              <a:rPr lang="en-US" b="1" dirty="0" smtClean="0"/>
              <a:t>CXR</a:t>
            </a:r>
          </a:p>
          <a:p>
            <a:pPr lvl="1"/>
            <a:r>
              <a:rPr lang="en-US" dirty="0" smtClean="0"/>
              <a:t>Not diagnostic; helps in R/O competing diagnoses e.g. TB or pneumonia</a:t>
            </a:r>
          </a:p>
          <a:p>
            <a:pPr lvl="1"/>
            <a:r>
              <a:rPr lang="en-US" b="1" dirty="0" smtClean="0"/>
              <a:t>Find out features of CXR in PTE</a:t>
            </a:r>
          </a:p>
          <a:p>
            <a:r>
              <a:rPr lang="en-US" b="1" dirty="0" smtClean="0"/>
              <a:t>ECG</a:t>
            </a:r>
          </a:p>
          <a:p>
            <a:pPr lvl="1"/>
            <a:r>
              <a:rPr lang="en-US" dirty="0" smtClean="0"/>
              <a:t>Seeing any evidence of RV function impairment</a:t>
            </a:r>
          </a:p>
          <a:p>
            <a:pPr lvl="1"/>
            <a:r>
              <a:rPr lang="en-US" dirty="0" smtClean="0"/>
              <a:t>R/O MI</a:t>
            </a:r>
          </a:p>
          <a:p>
            <a:r>
              <a:rPr lang="en-US" b="1" dirty="0" smtClean="0"/>
              <a:t>Venous U/S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Gold standard for diagnosis DVT</a:t>
            </a:r>
          </a:p>
          <a:p>
            <a:r>
              <a:rPr lang="en-US" b="1" dirty="0" smtClean="0"/>
              <a:t>Cardiac biomarkers </a:t>
            </a:r>
            <a:r>
              <a:rPr lang="en-US" dirty="0" smtClean="0">
                <a:sym typeface="Wingdings" panose="05000000000000000000" pitchFamily="2" charset="2"/>
              </a:rPr>
              <a:t> BNP, Troponin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Troponin is a marker of myocardial necrosis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BNP is a marker of myocardial stretch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Echocardiography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Predominantly in telling the consequences of the PTE to the RV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provide indirect evidence of acute RV dysfunction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Lung </a:t>
            </a:r>
            <a:r>
              <a:rPr lang="en-US" b="1" dirty="0" err="1" smtClean="0">
                <a:sym typeface="Wingdings" panose="05000000000000000000" pitchFamily="2" charset="2"/>
              </a:rPr>
              <a:t>scintigraphy</a:t>
            </a:r>
            <a:r>
              <a:rPr lang="en-US" b="1" dirty="0" smtClean="0">
                <a:sym typeface="Wingdings" panose="05000000000000000000" pitchFamily="2" charset="2"/>
              </a:rPr>
              <a:t> (V/Q scan)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Useful for diagnosis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Used to be the gold standard but has been overtaken by CT pulmonary angiography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therefore an alternative to CT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CT pulmonary angiogram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Test of choice for PTE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Contrast is used; injected into a peripheral vein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Pulmonary angiography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Involves catheterizing the right heart and injecting dye straight into it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Invasive; rarely done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Pulmonary Magnetic Resonance Angiography (MRA)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Blood gases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9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burden of bronchiectasis has not been well characterized</a:t>
            </a:r>
          </a:p>
          <a:p>
            <a:endParaRPr lang="en-US" dirty="0"/>
          </a:p>
          <a:p>
            <a:r>
              <a:rPr lang="en-US" dirty="0" smtClean="0"/>
              <a:t>Prevalence is influenced by:</a:t>
            </a:r>
          </a:p>
          <a:p>
            <a:pPr lvl="1"/>
            <a:r>
              <a:rPr lang="en-US" dirty="0" smtClean="0"/>
              <a:t>Access and uptake of childhood vaccination</a:t>
            </a:r>
          </a:p>
          <a:p>
            <a:pPr lvl="1"/>
            <a:r>
              <a:rPr lang="en-US" dirty="0" smtClean="0"/>
              <a:t>Prevalence of TB</a:t>
            </a:r>
          </a:p>
          <a:p>
            <a:pPr lvl="1"/>
            <a:r>
              <a:rPr lang="en-US" dirty="0" smtClean="0"/>
              <a:t>Treatment of respiratory tract infections</a:t>
            </a:r>
          </a:p>
          <a:p>
            <a:pPr lvl="1"/>
            <a:r>
              <a:rPr lang="en-US" dirty="0" smtClean="0"/>
              <a:t>Living conditions</a:t>
            </a:r>
          </a:p>
          <a:p>
            <a:pPr lvl="1"/>
            <a:r>
              <a:rPr lang="en-US" dirty="0" smtClean="0"/>
              <a:t>Availability of chest CT scan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0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hypotension or shock</a:t>
            </a:r>
          </a:p>
          <a:p>
            <a:r>
              <a:rPr lang="en-US" dirty="0" smtClean="0"/>
              <a:t>If not, is the probability of PE high or low, using clinical parameters?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1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9551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suspected PE with shock or hypotension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CT angiography immediately (if available) </a:t>
            </a:r>
          </a:p>
          <a:p>
            <a:pPr lvl="2"/>
            <a:r>
              <a:rPr lang="en-US" b="1" dirty="0" smtClean="0">
                <a:sym typeface="Wingdings" panose="05000000000000000000" pitchFamily="2" charset="2"/>
              </a:rPr>
              <a:t>Yes</a:t>
            </a:r>
            <a:r>
              <a:rPr lang="en-US" dirty="0" smtClean="0">
                <a:sym typeface="Wingdings" panose="05000000000000000000" pitchFamily="2" charset="2"/>
              </a:rPr>
              <a:t>  (do CT angiography)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Positive 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PE – Specific treatment; primary reperfusion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Negative  search for other causes of hemodynamic instability</a:t>
            </a:r>
          </a:p>
          <a:p>
            <a:pPr lvl="2"/>
            <a:r>
              <a:rPr lang="en-US" b="1" dirty="0" smtClean="0">
                <a:sym typeface="Wingdings" panose="05000000000000000000" pitchFamily="2" charset="2"/>
              </a:rPr>
              <a:t>No</a:t>
            </a:r>
            <a:r>
              <a:rPr lang="en-US" dirty="0" smtClean="0">
                <a:sym typeface="Wingdings" panose="05000000000000000000" pitchFamily="2" charset="2"/>
              </a:rPr>
              <a:t> 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Echocardiography  RV overload</a:t>
            </a:r>
          </a:p>
          <a:p>
            <a:pPr lvl="4"/>
            <a:r>
              <a:rPr lang="en-US" b="1" dirty="0" smtClean="0">
                <a:sym typeface="Wingdings" panose="05000000000000000000" pitchFamily="2" charset="2"/>
              </a:rPr>
              <a:t>No</a:t>
            </a:r>
            <a:r>
              <a:rPr lang="en-US" dirty="0" smtClean="0">
                <a:sym typeface="Wingdings" panose="05000000000000000000" pitchFamily="2" charset="2"/>
              </a:rPr>
              <a:t>  search of other causes</a:t>
            </a:r>
          </a:p>
          <a:p>
            <a:pPr lvl="4"/>
            <a:r>
              <a:rPr lang="en-US" b="1" dirty="0" smtClean="0">
                <a:sym typeface="Wingdings" panose="05000000000000000000" pitchFamily="2" charset="2"/>
              </a:rPr>
              <a:t>Yes </a:t>
            </a:r>
          </a:p>
          <a:p>
            <a:pPr lvl="5"/>
            <a:r>
              <a:rPr lang="en-US" sz="2400" dirty="0" smtClean="0">
                <a:sym typeface="Wingdings" panose="05000000000000000000" pitchFamily="2" charset="2"/>
              </a:rPr>
              <a:t>CT angiography available and patient stabilized  (do CT angiography)</a:t>
            </a:r>
          </a:p>
          <a:p>
            <a:pPr lvl="5"/>
            <a:r>
              <a:rPr lang="en-US" sz="2400" dirty="0" smtClean="0">
                <a:sym typeface="Wingdings" panose="05000000000000000000" pitchFamily="2" charset="2"/>
              </a:rPr>
              <a:t>No other test available or patient unstable 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PE – Specific treatment; primary reperfusion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36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26064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Suspected PE without shock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 smtClean="0"/>
              <a:t>Assess clinical probability of PE (clinical judgment or prediction rule)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  <a:p>
            <a:pPr lvl="2"/>
            <a:r>
              <a:rPr lang="en-US" sz="2000" dirty="0" smtClean="0"/>
              <a:t>Low intermediate clinical probability or PE unlikely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  <a:p>
            <a:pPr lvl="3"/>
            <a:r>
              <a:rPr lang="en-US" sz="2000" b="1" dirty="0" smtClean="0"/>
              <a:t>D-dimer </a:t>
            </a:r>
            <a:r>
              <a:rPr lang="en-US" sz="2000" b="1" dirty="0" smtClean="0">
                <a:sym typeface="Wingdings" panose="05000000000000000000" pitchFamily="2" charset="2"/>
              </a:rPr>
              <a:t></a:t>
            </a:r>
            <a:endParaRPr lang="en-US" sz="2000" b="1" dirty="0" smtClean="0"/>
          </a:p>
          <a:p>
            <a:pPr lvl="4"/>
            <a:r>
              <a:rPr lang="en-US" sz="2000" dirty="0" smtClean="0"/>
              <a:t>Negative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  <a:p>
            <a:pPr lvl="5"/>
            <a:r>
              <a:rPr lang="en-US" sz="2000" dirty="0" smtClean="0"/>
              <a:t>No treatment</a:t>
            </a:r>
          </a:p>
          <a:p>
            <a:pPr lvl="4"/>
            <a:r>
              <a:rPr lang="en-US" sz="2000" dirty="0" smtClean="0"/>
              <a:t>Positive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  <a:p>
            <a:pPr lvl="5"/>
            <a:r>
              <a:rPr lang="en-US" sz="2000" b="1" dirty="0" smtClean="0"/>
              <a:t>CT angiography</a:t>
            </a:r>
          </a:p>
          <a:p>
            <a:pPr lvl="6"/>
            <a:r>
              <a:rPr lang="en-US" sz="2000" dirty="0" smtClean="0"/>
              <a:t>No PE </a:t>
            </a:r>
            <a:r>
              <a:rPr lang="en-US" sz="2000" dirty="0" smtClean="0">
                <a:sym typeface="Wingdings" panose="05000000000000000000" pitchFamily="2" charset="2"/>
              </a:rPr>
              <a:t> no treatment</a:t>
            </a:r>
            <a:endParaRPr lang="en-US" sz="2000" dirty="0" smtClean="0"/>
          </a:p>
          <a:p>
            <a:pPr lvl="6"/>
            <a:r>
              <a:rPr lang="en-US" sz="2000" dirty="0" smtClean="0"/>
              <a:t>Confirmed </a:t>
            </a:r>
            <a:r>
              <a:rPr lang="en-US" sz="2000" dirty="0" smtClean="0">
                <a:sym typeface="Wingdings" panose="05000000000000000000" pitchFamily="2" charset="2"/>
              </a:rPr>
              <a:t> treatment</a:t>
            </a:r>
            <a:endParaRPr lang="en-US" sz="2000" dirty="0" smtClean="0"/>
          </a:p>
          <a:p>
            <a:pPr lvl="2"/>
            <a:r>
              <a:rPr lang="en-US" sz="2000" dirty="0" smtClean="0"/>
              <a:t>High clinical probability or PE likely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</a:p>
          <a:p>
            <a:pPr lvl="3"/>
            <a:r>
              <a:rPr lang="en-US" sz="2000" dirty="0" smtClean="0"/>
              <a:t>CT angiography</a:t>
            </a:r>
          </a:p>
          <a:p>
            <a:pPr lvl="4"/>
            <a:r>
              <a:rPr lang="en-US" sz="2000" dirty="0" smtClean="0"/>
              <a:t>No PE</a:t>
            </a:r>
          </a:p>
          <a:p>
            <a:pPr lvl="5"/>
            <a:r>
              <a:rPr lang="en-US" sz="2000" dirty="0" smtClean="0"/>
              <a:t>No Rx or investigate further</a:t>
            </a:r>
          </a:p>
          <a:p>
            <a:pPr lvl="4"/>
            <a:r>
              <a:rPr lang="en-US" sz="2000" dirty="0" smtClean="0"/>
              <a:t>PE confirmed</a:t>
            </a:r>
          </a:p>
          <a:p>
            <a:pPr lvl="5"/>
            <a:r>
              <a:rPr lang="en-US" sz="2000" dirty="0" smtClean="0"/>
              <a:t>Treat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39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stratification of probability of death</a:t>
            </a:r>
          </a:p>
          <a:p>
            <a:pPr lvl="1"/>
            <a:r>
              <a:rPr lang="en-US" dirty="0" smtClean="0"/>
              <a:t>Hypotension/shock</a:t>
            </a:r>
          </a:p>
          <a:p>
            <a:pPr lvl="1"/>
            <a:r>
              <a:rPr lang="en-US" dirty="0" smtClean="0"/>
              <a:t>RV dysfunction</a:t>
            </a:r>
          </a:p>
          <a:p>
            <a:pPr lvl="1"/>
            <a:r>
              <a:rPr lang="en-US" dirty="0" smtClean="0"/>
              <a:t>Elevated BNP/Troponin</a:t>
            </a:r>
          </a:p>
          <a:p>
            <a:r>
              <a:rPr lang="en-US" dirty="0" smtClean="0"/>
              <a:t>Hypotension/shock </a:t>
            </a:r>
            <a:r>
              <a:rPr lang="en-US" dirty="0" smtClean="0">
                <a:sym typeface="Wingdings" panose="05000000000000000000" pitchFamily="2" charset="2"/>
              </a:rPr>
              <a:t> thrombolytic therapy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None of the above  low risk. Anticoagulation, consider early discharge or home treatment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hypotension with one or 2 of the above  intermediate risk. Anticoagulation and observe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73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67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FOR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</a:t>
            </a:r>
          </a:p>
          <a:p>
            <a:pPr lvl="1"/>
            <a:r>
              <a:rPr lang="en-US" dirty="0" smtClean="0"/>
              <a:t>VKAs (Warfarin) inhibit hepatic synthesis of functional coagulation factors</a:t>
            </a:r>
          </a:p>
          <a:p>
            <a:pPr lvl="1"/>
            <a:r>
              <a:rPr lang="en-US" dirty="0" err="1" smtClean="0"/>
              <a:t>Rivaroxaban</a:t>
            </a:r>
            <a:r>
              <a:rPr lang="en-US" dirty="0" smtClean="0"/>
              <a:t>, </a:t>
            </a:r>
            <a:r>
              <a:rPr lang="en-US" dirty="0" err="1" smtClean="0"/>
              <a:t>Apixaban</a:t>
            </a:r>
            <a:r>
              <a:rPr lang="en-US" dirty="0" smtClean="0"/>
              <a:t>, </a:t>
            </a:r>
            <a:r>
              <a:rPr lang="en-US" dirty="0" err="1" smtClean="0"/>
              <a:t>Edoxaban</a:t>
            </a:r>
            <a:r>
              <a:rPr lang="en-US" dirty="0" smtClean="0"/>
              <a:t> (</a:t>
            </a:r>
            <a:r>
              <a:rPr lang="en-US" dirty="0" err="1" smtClean="0"/>
              <a:t>FXa</a:t>
            </a:r>
            <a:r>
              <a:rPr lang="en-US" dirty="0" smtClean="0"/>
              <a:t> Inhibitors)</a:t>
            </a:r>
          </a:p>
          <a:p>
            <a:pPr lvl="1"/>
            <a:r>
              <a:rPr lang="en-US" dirty="0" err="1" smtClean="0"/>
              <a:t>Dabigtaran</a:t>
            </a:r>
            <a:r>
              <a:rPr lang="en-US" dirty="0" smtClean="0"/>
              <a:t> (</a:t>
            </a:r>
            <a:r>
              <a:rPr lang="en-US" dirty="0" err="1" smtClean="0"/>
              <a:t>FIIa</a:t>
            </a:r>
            <a:r>
              <a:rPr lang="en-US" dirty="0" smtClean="0"/>
              <a:t> inhibitors)</a:t>
            </a:r>
          </a:p>
          <a:p>
            <a:endParaRPr lang="en-US" dirty="0"/>
          </a:p>
          <a:p>
            <a:r>
              <a:rPr lang="en-US" dirty="0" smtClean="0"/>
              <a:t>Parenteral</a:t>
            </a:r>
          </a:p>
          <a:p>
            <a:pPr lvl="1"/>
            <a:r>
              <a:rPr lang="en-US" dirty="0" err="1" smtClean="0"/>
              <a:t>Fondaparinux</a:t>
            </a:r>
            <a:endParaRPr lang="en-US" dirty="0" smtClean="0"/>
          </a:p>
          <a:p>
            <a:pPr lvl="1"/>
            <a:r>
              <a:rPr lang="en-US" dirty="0" smtClean="0"/>
              <a:t>LMWH</a:t>
            </a:r>
          </a:p>
          <a:p>
            <a:pPr lvl="1"/>
            <a:r>
              <a:rPr lang="en-US" dirty="0" smtClean="0"/>
              <a:t>UFH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parenteral therapy</a:t>
            </a:r>
          </a:p>
          <a:p>
            <a:pPr lvl="1"/>
            <a:r>
              <a:rPr lang="en-US" dirty="0" smtClean="0"/>
              <a:t>UFH – do frequent </a:t>
            </a:r>
            <a:r>
              <a:rPr lang="en-US" dirty="0" err="1" smtClean="0"/>
              <a:t>aPTT</a:t>
            </a:r>
            <a:r>
              <a:rPr lang="en-US" dirty="0" smtClean="0"/>
              <a:t> measurements; should be infused; can be used with any kidney function levels</a:t>
            </a:r>
          </a:p>
          <a:p>
            <a:pPr lvl="1"/>
            <a:r>
              <a:rPr lang="en-US" dirty="0" smtClean="0"/>
              <a:t>LMWH</a:t>
            </a:r>
          </a:p>
          <a:p>
            <a:pPr lvl="1"/>
            <a:r>
              <a:rPr lang="en-US" dirty="0" err="1" smtClean="0"/>
              <a:t>Fondaparinux</a:t>
            </a:r>
            <a:r>
              <a:rPr lang="en-US" dirty="0" smtClean="0"/>
              <a:t> – indirect </a:t>
            </a:r>
            <a:r>
              <a:rPr lang="en-US" dirty="0" err="1" smtClean="0"/>
              <a:t>FXa</a:t>
            </a:r>
            <a:r>
              <a:rPr lang="en-US" dirty="0" smtClean="0"/>
              <a:t> inhibitor; given 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Followed by OAC</a:t>
            </a:r>
          </a:p>
          <a:p>
            <a:pPr lvl="1"/>
            <a:r>
              <a:rPr lang="en-US" dirty="0" smtClean="0"/>
              <a:t>VKA (warfarin)</a:t>
            </a:r>
          </a:p>
          <a:p>
            <a:pPr lvl="1"/>
            <a:r>
              <a:rPr lang="en-US" dirty="0" err="1" smtClean="0"/>
              <a:t>FXa</a:t>
            </a:r>
            <a:r>
              <a:rPr lang="en-US" dirty="0" smtClean="0"/>
              <a:t> inhibitors e.g. </a:t>
            </a:r>
            <a:r>
              <a:rPr lang="en-US" dirty="0" err="1" smtClean="0"/>
              <a:t>rivaroxaban</a:t>
            </a:r>
            <a:r>
              <a:rPr lang="en-US" dirty="0" smtClean="0"/>
              <a:t>, </a:t>
            </a:r>
            <a:r>
              <a:rPr lang="en-US" dirty="0" err="1" smtClean="0"/>
              <a:t>apixaban</a:t>
            </a:r>
            <a:r>
              <a:rPr lang="en-US" dirty="0" smtClean="0"/>
              <a:t>, </a:t>
            </a:r>
            <a:r>
              <a:rPr lang="en-US" dirty="0" err="1" smtClean="0"/>
              <a:t>edoxaban</a:t>
            </a:r>
            <a:endParaRPr lang="en-US" dirty="0" smtClean="0"/>
          </a:p>
          <a:p>
            <a:pPr lvl="1"/>
            <a:r>
              <a:rPr lang="en-US" dirty="0" smtClean="0"/>
              <a:t>FII  inhibitor - </a:t>
            </a:r>
            <a:r>
              <a:rPr lang="en-US" dirty="0" err="1" smtClean="0"/>
              <a:t>Dabigatran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8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parenteral therapy is for 5-10 days</a:t>
            </a:r>
          </a:p>
          <a:p>
            <a:r>
              <a:rPr lang="en-US" dirty="0" smtClean="0"/>
              <a:t>Simultaneous initiation of OAC</a:t>
            </a:r>
          </a:p>
          <a:p>
            <a:r>
              <a:rPr lang="en-US" dirty="0" smtClean="0"/>
              <a:t>In case of VKA overlap till INR is in therapeutic range (2-3) for 2 consecutive days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rivaroxaban</a:t>
            </a:r>
            <a:r>
              <a:rPr lang="en-US" dirty="0" smtClean="0"/>
              <a:t> and </a:t>
            </a:r>
            <a:r>
              <a:rPr lang="en-US" dirty="0" err="1" smtClean="0"/>
              <a:t>apixaban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possibility of initiating oral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VICIOUS CYSLE OF INFECTION AND INFLAMMATION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1"/>
            <a:ext cx="7261514" cy="6045199"/>
          </a:xfrm>
        </p:spPr>
      </p:pic>
      <p:sp>
        <p:nvSpPr>
          <p:cNvPr id="5" name="Rectangle 4"/>
          <p:cNvSpPr/>
          <p:nvPr/>
        </p:nvSpPr>
        <p:spPr>
          <a:xfrm>
            <a:off x="7261514" y="812801"/>
            <a:ext cx="477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RISKS OF ASPIRATION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261514" y="1520687"/>
            <a:ext cx="4778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During endotracheal intubation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Convulsing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Comatose patients</a:t>
            </a:r>
          </a:p>
        </p:txBody>
      </p:sp>
    </p:spTree>
    <p:extLst>
      <p:ext uri="{BB962C8B-B14F-4D97-AF65-F5344CB8AC3E}">
        <p14:creationId xmlns:p14="http://schemas.microsoft.com/office/powerpoint/2010/main" val="4258494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OF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provoked (transient risk factors) </a:t>
            </a:r>
            <a:r>
              <a:rPr lang="en-US" dirty="0" smtClean="0">
                <a:sym typeface="Wingdings" panose="05000000000000000000" pitchFamily="2" charset="2"/>
              </a:rPr>
              <a:t> 3 months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unprovoked  at least 3 months. Consider extended Rx depending on bleeding risk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Recurrence  indefinite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Same for continuous risk factors e.g.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79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TREATMENT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phase</a:t>
            </a:r>
          </a:p>
          <a:p>
            <a:pPr lvl="1"/>
            <a:r>
              <a:rPr lang="en-US" dirty="0" smtClean="0"/>
              <a:t>Surgical or catheter </a:t>
            </a:r>
            <a:r>
              <a:rPr lang="en-US" dirty="0" err="1" smtClean="0"/>
              <a:t>embolectomy</a:t>
            </a:r>
            <a:endParaRPr lang="en-US" dirty="0" smtClean="0"/>
          </a:p>
          <a:p>
            <a:pPr lvl="1"/>
            <a:r>
              <a:rPr lang="en-US" dirty="0" smtClean="0"/>
              <a:t>Direct thrombolysis</a:t>
            </a:r>
          </a:p>
          <a:p>
            <a:r>
              <a:rPr lang="en-US" dirty="0" smtClean="0"/>
              <a:t>Long term – venous filters</a:t>
            </a:r>
          </a:p>
          <a:p>
            <a:pPr lvl="1"/>
            <a:r>
              <a:rPr lang="en-US" dirty="0" smtClean="0"/>
              <a:t>High bleeding risk</a:t>
            </a:r>
          </a:p>
          <a:p>
            <a:pPr lvl="1"/>
            <a:r>
              <a:rPr lang="en-US" dirty="0" smtClean="0"/>
              <a:t>C/I to anticoagulation</a:t>
            </a:r>
          </a:p>
          <a:p>
            <a:pPr lvl="1"/>
            <a:r>
              <a:rPr lang="en-US" dirty="0" smtClean="0"/>
              <a:t>Recurrence despite adequate anticoagulation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51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Indicated for moderate to high risk</a:t>
            </a:r>
          </a:p>
          <a:p>
            <a:r>
              <a:rPr lang="en-US" dirty="0" smtClean="0"/>
              <a:t>Drugs: </a:t>
            </a:r>
          </a:p>
          <a:p>
            <a:pPr lvl="1"/>
            <a:r>
              <a:rPr lang="en-US" dirty="0" err="1" smtClean="0"/>
              <a:t>Parenterals</a:t>
            </a:r>
            <a:r>
              <a:rPr lang="en-US" dirty="0" smtClean="0"/>
              <a:t>; (N) OAC</a:t>
            </a:r>
          </a:p>
          <a:p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Passive exercises</a:t>
            </a:r>
          </a:p>
          <a:p>
            <a:pPr lvl="1"/>
            <a:r>
              <a:rPr lang="en-US" dirty="0" smtClean="0"/>
              <a:t>Compression stockings</a:t>
            </a:r>
          </a:p>
          <a:p>
            <a:pPr lvl="1"/>
            <a:r>
              <a:rPr lang="en-US" dirty="0" smtClean="0"/>
              <a:t>Ripple mattresses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60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 smtClean="0"/>
              <a:t>TYPED BY EFFIE NAILA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MANY ARE THE AFFLICTIONS OF THE RIGHTEOUS BUT THE LORD DELIVERS HIM FROM THEM ALL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0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Neutrophil proteases acute infection in a normal or compromised host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dirty="0" err="1" smtClean="0">
                <a:sym typeface="Wingdings" panose="05000000000000000000" pitchFamily="2" charset="2"/>
              </a:rPr>
              <a:t>epithelial</a:t>
            </a:r>
            <a:r>
              <a:rPr lang="en-US" dirty="0" smtClean="0">
                <a:sym typeface="Wingdings" panose="05000000000000000000" pitchFamily="2" charset="2"/>
              </a:rPr>
              <a:t> injury (elastin, muscle and cartilage) + structural protein damage 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Damaged and dilated airway (+ fibrosis extending to the adjacent lung parenchyma) 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Mucus retention/chronic, recurrent infection 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Ongoing inflammation/tissue damage and repair/ chronic inflammation, lymphoid follicles and neutrophil sin the airway wall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Overproduction of viscid mucus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Impaired </a:t>
            </a:r>
            <a:r>
              <a:rPr lang="en-US" dirty="0" err="1" smtClean="0">
                <a:sym typeface="Wingdings" panose="05000000000000000000" pitchFamily="2" charset="2"/>
              </a:rPr>
              <a:t>mucociliary</a:t>
            </a:r>
            <a:r>
              <a:rPr lang="en-US" dirty="0" smtClean="0">
                <a:sym typeface="Wingdings" panose="05000000000000000000" pitchFamily="2" charset="2"/>
              </a:rPr>
              <a:t> clearance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Dilatation of airway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Mucus stagnation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Bacterial colonization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37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925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TB. </a:t>
            </a:r>
            <a:r>
              <a:rPr lang="en-US" dirty="0" err="1" smtClean="0"/>
              <a:t>Necrotising</a:t>
            </a:r>
            <a:r>
              <a:rPr lang="en-US" dirty="0" smtClean="0"/>
              <a:t> pneumonia (</a:t>
            </a:r>
            <a:r>
              <a:rPr lang="en-US" i="1" dirty="0" smtClean="0"/>
              <a:t>H. influenza, S. </a:t>
            </a:r>
            <a:r>
              <a:rPr lang="en-US" i="1" dirty="0" err="1" smtClean="0"/>
              <a:t>aureus</a:t>
            </a:r>
            <a:r>
              <a:rPr lang="en-US" i="1" dirty="0" smtClean="0"/>
              <a:t>,</a:t>
            </a:r>
            <a:r>
              <a:rPr lang="en-US" dirty="0" smtClean="0"/>
              <a:t> aspiration), Pertussis, Influenza, Measles</a:t>
            </a:r>
          </a:p>
          <a:p>
            <a:r>
              <a:rPr lang="en-US" dirty="0" smtClean="0"/>
              <a:t>Systemic disease</a:t>
            </a:r>
          </a:p>
          <a:p>
            <a:pPr lvl="1"/>
            <a:r>
              <a:rPr lang="en-US" dirty="0" smtClean="0"/>
              <a:t>RA, Ulcerative colitis, SLE, </a:t>
            </a:r>
            <a:r>
              <a:rPr lang="en-US" dirty="0" err="1" smtClean="0"/>
              <a:t>Sjogren’s</a:t>
            </a:r>
            <a:r>
              <a:rPr lang="en-US" dirty="0" smtClean="0"/>
              <a:t> syndrome,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spondylosis</a:t>
            </a:r>
            <a:r>
              <a:rPr lang="en-US" dirty="0" smtClean="0"/>
              <a:t>, yellow nail syndrome</a:t>
            </a:r>
          </a:p>
          <a:p>
            <a:r>
              <a:rPr lang="en-US" dirty="0" smtClean="0"/>
              <a:t>Bronchial obstruction</a:t>
            </a:r>
          </a:p>
          <a:p>
            <a:pPr lvl="1"/>
            <a:r>
              <a:rPr lang="en-US" dirty="0" err="1" smtClean="0"/>
              <a:t>Foreignbody</a:t>
            </a:r>
            <a:r>
              <a:rPr lang="en-US" dirty="0" smtClean="0"/>
              <a:t>, tumor e.g. carcinoid, </a:t>
            </a:r>
            <a:r>
              <a:rPr lang="en-US" dirty="0" err="1" smtClean="0"/>
              <a:t>mucoid</a:t>
            </a:r>
            <a:r>
              <a:rPr lang="en-US" dirty="0" smtClean="0"/>
              <a:t> impaction (can </a:t>
            </a:r>
            <a:r>
              <a:rPr lang="en-US" dirty="0" err="1" smtClean="0"/>
              <a:t>can</a:t>
            </a:r>
            <a:r>
              <a:rPr lang="en-US" dirty="0" smtClean="0"/>
              <a:t> be a complication of asthma), Allergic </a:t>
            </a:r>
            <a:r>
              <a:rPr lang="en-US" dirty="0" err="1" smtClean="0"/>
              <a:t>Bronchopulmonary</a:t>
            </a:r>
            <a:r>
              <a:rPr lang="en-US" dirty="0" smtClean="0"/>
              <a:t> </a:t>
            </a:r>
            <a:r>
              <a:rPr lang="en-US" dirty="0" err="1" smtClean="0"/>
              <a:t>aspergillosis</a:t>
            </a:r>
            <a:r>
              <a:rPr lang="en-US" dirty="0" smtClean="0"/>
              <a:t> (ABPA)</a:t>
            </a:r>
          </a:p>
          <a:p>
            <a:r>
              <a:rPr lang="en-US" dirty="0" smtClean="0"/>
              <a:t>Congenital anatomical lung abnormality</a:t>
            </a:r>
          </a:p>
          <a:p>
            <a:r>
              <a:rPr lang="en-US" dirty="0" smtClean="0"/>
              <a:t>Inherited disorders</a:t>
            </a:r>
          </a:p>
          <a:p>
            <a:pPr lvl="1"/>
            <a:r>
              <a:rPr lang="en-US" dirty="0" err="1" smtClean="0"/>
              <a:t>Ciliary</a:t>
            </a:r>
            <a:r>
              <a:rPr lang="en-US" dirty="0" smtClean="0"/>
              <a:t> dysfunction</a:t>
            </a:r>
          </a:p>
          <a:p>
            <a:pPr lvl="1"/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Alpha – 1 AT deficiency</a:t>
            </a:r>
          </a:p>
          <a:p>
            <a:r>
              <a:rPr lang="en-US" dirty="0" smtClean="0"/>
              <a:t>Undefined (29 – 49 %)</a:t>
            </a:r>
          </a:p>
          <a:p>
            <a:pPr lvl="1"/>
            <a:r>
              <a:rPr lang="en-US" dirty="0" smtClean="0"/>
              <a:t>Most of these due to congenital or acquired immunodeficiency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4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good history</a:t>
            </a:r>
          </a:p>
          <a:p>
            <a:r>
              <a:rPr lang="en-US" dirty="0" smtClean="0"/>
              <a:t>Role of investigations</a:t>
            </a:r>
          </a:p>
          <a:p>
            <a:pPr lvl="1"/>
            <a:r>
              <a:rPr lang="en-US" dirty="0" smtClean="0"/>
              <a:t>Underlying cause (especially those amenable to specific treatment)</a:t>
            </a:r>
          </a:p>
          <a:p>
            <a:pPr lvl="1"/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Chronic cough, purulent sputum production</a:t>
            </a:r>
          </a:p>
          <a:p>
            <a:pPr lvl="1"/>
            <a:r>
              <a:rPr lang="en-US" dirty="0" smtClean="0"/>
              <a:t>Episodic exacerbations</a:t>
            </a:r>
          </a:p>
          <a:p>
            <a:pPr lvl="2"/>
            <a:r>
              <a:rPr lang="en-US" dirty="0" smtClean="0"/>
              <a:t>General malaise, joint pains, increasing breathlessness, hemoptysis	</a:t>
            </a:r>
          </a:p>
          <a:p>
            <a:pPr lvl="1"/>
            <a:r>
              <a:rPr lang="en-US" dirty="0" smtClean="0"/>
              <a:t>Age of onset</a:t>
            </a:r>
          </a:p>
          <a:p>
            <a:pPr lvl="1"/>
            <a:r>
              <a:rPr lang="en-US" dirty="0" smtClean="0"/>
              <a:t>Associated upper airway disease e.g. sinusitis, recurrent otitis media</a:t>
            </a:r>
          </a:p>
          <a:p>
            <a:pPr lvl="1"/>
            <a:r>
              <a:rPr lang="en-US" dirty="0" smtClean="0"/>
              <a:t>H/O severe respiratory tract infection e.g. PTB</a:t>
            </a:r>
          </a:p>
          <a:p>
            <a:pPr lvl="1"/>
            <a:r>
              <a:rPr lang="en-US" dirty="0" smtClean="0"/>
              <a:t>Family history (including fertility)</a:t>
            </a:r>
          </a:p>
          <a:p>
            <a:pPr lvl="1"/>
            <a:r>
              <a:rPr lang="en-US" dirty="0" smtClean="0"/>
              <a:t>GERD</a:t>
            </a:r>
            <a:br>
              <a:rPr lang="en-US" dirty="0" smtClean="0"/>
            </a:br>
            <a:r>
              <a:rPr lang="en-US" dirty="0" smtClean="0"/>
              <a:t>Asthma features (suggestive of ABPA)</a:t>
            </a:r>
          </a:p>
          <a:p>
            <a:pPr lvl="1"/>
            <a:r>
              <a:rPr lang="en-US" dirty="0" smtClean="0"/>
              <a:t>Effect on quality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0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1396</Words>
  <Application>Microsoft Office PowerPoint</Application>
  <PresentationFormat>Widescreen</PresentationFormat>
  <Paragraphs>384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BRONCHIECTASIS LEVEL IV MEDICINE</vt:lpstr>
      <vt:lpstr>INTRODUCTION</vt:lpstr>
      <vt:lpstr>EPIDEMIOLOGY</vt:lpstr>
      <vt:lpstr>VICIOUS CYSLE OF INFECTION AND INFLAMMATION</vt:lpstr>
      <vt:lpstr>PATHOPHYSIOLOGY</vt:lpstr>
      <vt:lpstr>PowerPoint Presentation</vt:lpstr>
      <vt:lpstr>ETIOLOGY</vt:lpstr>
      <vt:lpstr>EVALUATION</vt:lpstr>
      <vt:lpstr>HISTORY</vt:lpstr>
      <vt:lpstr>EXAMIANTION</vt:lpstr>
      <vt:lpstr>RADIOLOGY - CXR</vt:lpstr>
      <vt:lpstr>BRONCHOGRAM  NOT DONE ANYMORE</vt:lpstr>
      <vt:lpstr>HRCT</vt:lpstr>
      <vt:lpstr>OTHER INVESTIGATIONS</vt:lpstr>
      <vt:lpstr>BRONCHIECTASIS ECACERBATIONS IN BACERIOLOGY</vt:lpstr>
      <vt:lpstr>MANAGEMENT</vt:lpstr>
      <vt:lpstr>MANAGEMENT PRINCIPLES</vt:lpstr>
      <vt:lpstr>PULMONARY VASCULAR DISEASE: PULMONARY EMBOLISM</vt:lpstr>
      <vt:lpstr>OUTLINE</vt:lpstr>
      <vt:lpstr>VTE</vt:lpstr>
      <vt:lpstr>PREAMBLE</vt:lpstr>
      <vt:lpstr>RISK FACTORS</vt:lpstr>
      <vt:lpstr>CONT.</vt:lpstr>
      <vt:lpstr>PRIMARY THROMBOPHILIAS</vt:lpstr>
      <vt:lpstr>PATHOPHYSIOLOGY</vt:lpstr>
      <vt:lpstr>VIRCHOW’S TRIAD</vt:lpstr>
      <vt:lpstr>CLINICAL PRESENTATION</vt:lpstr>
      <vt:lpstr>INVESTIGATIONS</vt:lpstr>
      <vt:lpstr>INVESTIGATIONS</vt:lpstr>
      <vt:lpstr>DIAGNOSTIC STRATEGIES</vt:lpstr>
      <vt:lpstr>PowerPoint Presentation</vt:lpstr>
      <vt:lpstr>CRITERIA</vt:lpstr>
      <vt:lpstr>PowerPoint Presentation</vt:lpstr>
      <vt:lpstr>ALGORITHM</vt:lpstr>
      <vt:lpstr>TREATMENT</vt:lpstr>
      <vt:lpstr>PowerPoint Presentation</vt:lpstr>
      <vt:lpstr>TARGETS FOR ANTICOAGULANTS</vt:lpstr>
      <vt:lpstr>ANTICOAGULATION STRATEGIES</vt:lpstr>
      <vt:lpstr>CONT.</vt:lpstr>
      <vt:lpstr>DURATION OF THERAPY</vt:lpstr>
      <vt:lpstr>OTHER TREATMENT MODALITIES</vt:lpstr>
      <vt:lpstr>PROPHYLAXIS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BRONCHIECTASIS LEVEL IV MEDICINE</dc:title>
  <dc:creator>Effie Nailah</dc:creator>
  <cp:lastModifiedBy>Effie Nailah</cp:lastModifiedBy>
  <cp:revision>14</cp:revision>
  <dcterms:created xsi:type="dcterms:W3CDTF">2016-09-16T08:26:19Z</dcterms:created>
  <dcterms:modified xsi:type="dcterms:W3CDTF">2016-09-16T10:07:30Z</dcterms:modified>
</cp:coreProperties>
</file>