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40"/>
  </p:notesMasterIdLst>
  <p:sldIdLst>
    <p:sldId id="295" r:id="rId2"/>
    <p:sldId id="320" r:id="rId3"/>
    <p:sldId id="256" r:id="rId4"/>
    <p:sldId id="257" r:id="rId5"/>
    <p:sldId id="296" r:id="rId6"/>
    <p:sldId id="258" r:id="rId7"/>
    <p:sldId id="289" r:id="rId8"/>
    <p:sldId id="259" r:id="rId9"/>
    <p:sldId id="260" r:id="rId10"/>
    <p:sldId id="261" r:id="rId11"/>
    <p:sldId id="317" r:id="rId12"/>
    <p:sldId id="262" r:id="rId13"/>
    <p:sldId id="263" r:id="rId14"/>
    <p:sldId id="284" r:id="rId15"/>
    <p:sldId id="297" r:id="rId16"/>
    <p:sldId id="303" r:id="rId17"/>
    <p:sldId id="301" r:id="rId18"/>
    <p:sldId id="299" r:id="rId19"/>
    <p:sldId id="319" r:id="rId20"/>
    <p:sldId id="305" r:id="rId21"/>
    <p:sldId id="266" r:id="rId22"/>
    <p:sldId id="265" r:id="rId23"/>
    <p:sldId id="267" r:id="rId24"/>
    <p:sldId id="268" r:id="rId25"/>
    <p:sldId id="270" r:id="rId26"/>
    <p:sldId id="271" r:id="rId27"/>
    <p:sldId id="286" r:id="rId28"/>
    <p:sldId id="288" r:id="rId29"/>
    <p:sldId id="307" r:id="rId30"/>
    <p:sldId id="313" r:id="rId31"/>
    <p:sldId id="315" r:id="rId32"/>
    <p:sldId id="311" r:id="rId33"/>
    <p:sldId id="273" r:id="rId34"/>
    <p:sldId id="274" r:id="rId35"/>
    <p:sldId id="324" r:id="rId36"/>
    <p:sldId id="280" r:id="rId37"/>
    <p:sldId id="321" r:id="rId38"/>
    <p:sldId id="322"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CF85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p:restoredTop sz="74600" autoAdjust="0"/>
  </p:normalViewPr>
  <p:slideViewPr>
    <p:cSldViewPr>
      <p:cViewPr>
        <p:scale>
          <a:sx n="34" d="100"/>
          <a:sy n="34" d="100"/>
        </p:scale>
        <p:origin x="-1368" y="-1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New Roman" charset="0"/>
              </a:defRPr>
            </a:lvl1pPr>
          </a:lstStyle>
          <a:p>
            <a:pPr>
              <a:defRPr/>
            </a:pPr>
            <a:fld id="{A6804E3A-BF88-4480-97ED-393E1F3ACA1F}" type="datetimeFigureOut">
              <a:rPr lang="en-US"/>
              <a:pPr>
                <a:defRPr/>
              </a:pPr>
              <a:t>10/28/2015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New Roman" charset="0"/>
              </a:defRPr>
            </a:lvl1pPr>
          </a:lstStyle>
          <a:p>
            <a:pPr>
              <a:defRPr/>
            </a:pPr>
            <a:fld id="{111C9AFD-52A1-4BBB-9599-101734509B5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en.wikipedia.org/wiki/Hypoxemia" TargetMode="External"/><Relationship Id="rId13" Type="http://schemas.openxmlformats.org/officeDocument/2006/relationships/hyperlink" Target="https://en.wikipedia.org/wiki/Diffusion" TargetMode="External"/><Relationship Id="rId3" Type="http://schemas.openxmlformats.org/officeDocument/2006/relationships/hyperlink" Target="https://en.wikipedia.org/wiki/Alveolar%E2%80%93arterial_gradient" TargetMode="External"/><Relationship Id="rId7" Type="http://schemas.openxmlformats.org/officeDocument/2006/relationships/hyperlink" Target="https://en.wikipedia.org/wiki/Artery" TargetMode="External"/><Relationship Id="rId12" Type="http://schemas.openxmlformats.org/officeDocument/2006/relationships/hyperlink" Target="http://dynamicmt.com/abgpred.html" TargetMode="External"/><Relationship Id="rId2" Type="http://schemas.openxmlformats.org/officeDocument/2006/relationships/slide" Target="../slides/slide24.xml"/><Relationship Id="rId16" Type="http://schemas.openxmlformats.org/officeDocument/2006/relationships/hyperlink" Target="https://en.wikipedia.org/wiki/Minute_ventilation" TargetMode="External"/><Relationship Id="rId1" Type="http://schemas.openxmlformats.org/officeDocument/2006/relationships/notesMaster" Target="../notesMasters/notesMaster1.xml"/><Relationship Id="rId6" Type="http://schemas.openxmlformats.org/officeDocument/2006/relationships/hyperlink" Target="https://en.wikipedia.org/wiki/Oxygen" TargetMode="External"/><Relationship Id="rId11" Type="http://schemas.openxmlformats.org/officeDocument/2006/relationships/hyperlink" Target="https://en.wikipedia.org/wiki/Right-to-left_shunt" TargetMode="External"/><Relationship Id="rId5" Type="http://schemas.openxmlformats.org/officeDocument/2006/relationships/hyperlink" Target="https://en.wikipedia.org/wiki/Concentration" TargetMode="External"/><Relationship Id="rId15" Type="http://schemas.openxmlformats.org/officeDocument/2006/relationships/hyperlink" Target="https://en.wikipedia.org/wiki/PCO2" TargetMode="External"/><Relationship Id="rId10" Type="http://schemas.openxmlformats.org/officeDocument/2006/relationships/hyperlink" Target="https://en.wikipedia.org/wiki/Pulmonary_embolism" TargetMode="External"/><Relationship Id="rId4" Type="http://schemas.openxmlformats.org/officeDocument/2006/relationships/hyperlink" Target="https://en.wikipedia.org/wiki/Alveoli" TargetMode="External"/><Relationship Id="rId9" Type="http://schemas.openxmlformats.org/officeDocument/2006/relationships/hyperlink" Target="https://en.wikipedia.org/wiki/Ventilation_perfusion_mismatch" TargetMode="External"/><Relationship Id="rId14" Type="http://schemas.openxmlformats.org/officeDocument/2006/relationships/hyperlink" Target="https://en.wikipedia.org/wiki/Ventilation/perfusion_ratio"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irc.ahajournals.org/content/122/18_suppl_3/S729.ful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ndex.php?title=Respiratory_center&amp;action=edit&amp;section=5" TargetMode="External"/><Relationship Id="rId3" Type="http://schemas.openxmlformats.org/officeDocument/2006/relationships/hyperlink" Target="https://en.wikipedia.org/w/index.php?title=Respiratory_center&amp;action=edit&amp;section=2" TargetMode="External"/><Relationship Id="rId7" Type="http://schemas.openxmlformats.org/officeDocument/2006/relationships/hyperlink" Target="https://en.wikipedia.org/w/index.php?title=Nucleus_parabrachialis&amp;action=edit&amp;redlink=1"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ndex.php?title=Respiratory_center&amp;action=edit&amp;section=4" TargetMode="External"/><Relationship Id="rId5" Type="http://schemas.openxmlformats.org/officeDocument/2006/relationships/hyperlink" Target="https://en.wikipedia.org/w/index.php?title=Respiratory_center&amp;action=edit&amp;section=3" TargetMode="External"/><Relationship Id="rId4" Type="http://schemas.openxmlformats.org/officeDocument/2006/relationships/hyperlink" Target="https://en.wikipedia.org/wiki/Nucleus_tractus_solitariu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Respiratory failure is one of the most common reasons patients are admitted to the ICU. In some ICUs, 75% of patients require mechanical ventilation during their stay. Respiratory failure can be categorized mechanistically, based on pathophysiologic derangements in respiratory function. Accordingly, four different types of respiratory failure can be described, based on these pathophysiologic derangements</a:t>
            </a:r>
          </a:p>
          <a:p>
            <a:r>
              <a:rPr lang="en-US" i="1" smtClean="0"/>
              <a:t>3.1 Anatomy and physiology of respiratory system.</a:t>
            </a:r>
            <a:endParaRPr lang="en-US" smtClean="0"/>
          </a:p>
          <a:p>
            <a:r>
              <a:rPr lang="en-US" smtClean="0"/>
              <a:t>One of the most important conditions of living is continuous gas exchange. Every day a human body consumes nearly </a:t>
            </a:r>
            <a:r>
              <a:rPr lang="en-US" b="1" smtClean="0"/>
              <a:t>700 l of oxygen and produces 600 litersof carbon dioxide.</a:t>
            </a:r>
          </a:p>
          <a:p>
            <a:r>
              <a:rPr lang="en-US" smtClean="0"/>
              <a:t>Oxygen is responsible for the mitochondrial and microsomal oxidation., peroxidation of unsaturated fatty acids and oxydase reactions. But the most significant role it plays when provides oxidative phosphorylation during energetic metabolism of the cell.</a:t>
            </a:r>
          </a:p>
          <a:p>
            <a:r>
              <a:rPr lang="en-US" smtClean="0"/>
              <a:t>There are two types of breathing: external or lung respiration provides inflow of oxygen and carbon dioxide elimination; internal respiration is a complex process, which consists of haemoglobin transformation (connection and disconnection with oxygen), transportation of oxygenated haemoglobin trough circulatory system to the tissues and local cellular metabolism.</a:t>
            </a:r>
          </a:p>
          <a:p>
            <a:r>
              <a:rPr lang="en-US" smtClean="0"/>
              <a:t>External breathing is being regulated by centres in medulla and pons. Increasing of carbon dioxide concentration, as well as acidosis of cerebrospinal fluid, stimulates inspiration. At the end of expiration inspiration centre is being stimulated automatically and thus respiratory act begins again. In addition receptors of aorta arch and carotid sinus are also involved into respiratory act regulation: they respond to the lowering of oxygen concentration in the arterial blood.</a:t>
            </a:r>
          </a:p>
          <a:p>
            <a:r>
              <a:rPr lang="en-US" smtClean="0"/>
              <a:t>The act of ventilation itself is being done through contraction of chest muscles and diaphragm. Muscles, responsible for respiration, enlarge chest and thus create negative pressure inside of it, what makes air move through the airways to the alveoli. Expiration is usually passive: chest falls down to it previous position and “used” air gets back to the atmosphere.</a:t>
            </a:r>
          </a:p>
          <a:p>
            <a:r>
              <a:rPr lang="en-US" smtClean="0"/>
              <a:t>Tidal volume (TV) is 450-800 ml for male and 400-700 for female. It can be measured by spirometer or volumeter. But not the whole air of one respiratory effort gets to the alveoli: part of it stays in oral cavity, nasal cavity, pharynx, trachea, bronchi and thus does not participate in the act of respiration itself. It is so called “dead space”- volume of airways which are ventilated, but are not involved in gas exchange. Dead space makes nearly 30% of the tidal volume (2,22 ml/kg of body weight).</a:t>
            </a:r>
          </a:p>
          <a:p>
            <a:r>
              <a:rPr lang="en-US" smtClean="0"/>
              <a:t>Normal respiration rate (RR) is 14-20 per minute. Thus minute ventilation is calculated according to the formula:</a:t>
            </a:r>
          </a:p>
          <a:p>
            <a:r>
              <a:rPr lang="en-US" smtClean="0"/>
              <a:t>Minute ventilation =Tidal volume* Respiratory rate             (ml)</a:t>
            </a:r>
          </a:p>
          <a:p>
            <a:r>
              <a:rPr lang="en-US" smtClean="0"/>
              <a:t>However the parameter, which helps to characterize the efficiency of breathing, is alveolar ventilation (AV): it shows the exact amount of the air which gets to the alveoli during the minute. The difference between minute ventilation and alveolar ventilation is the volume of dead space:</a:t>
            </a:r>
          </a:p>
          <a:p>
            <a:r>
              <a:rPr lang="en-US" smtClean="0"/>
              <a:t> </a:t>
            </a:r>
          </a:p>
          <a:p>
            <a:r>
              <a:rPr lang="en-US" smtClean="0"/>
              <a:t>Alveolar ventilation= (Tidal volume-Dead space volume)* Respiratory rate    (ml)</a:t>
            </a:r>
          </a:p>
          <a:p>
            <a:r>
              <a:rPr lang="en-US" smtClean="0"/>
              <a:t> </a:t>
            </a:r>
          </a:p>
          <a:p>
            <a:r>
              <a:rPr lang="en-US" smtClean="0"/>
              <a:t>According to this formula breathing with lower frequency and higher tidal volume is more effective. In addition efficiency of breathing is increased through reduction of dead space volume. Thus endotracheal tube or tracheostomy make it two times less.</a:t>
            </a:r>
          </a:p>
          <a:p>
            <a:r>
              <a:rPr lang="en-US" smtClean="0"/>
              <a:t>Oxygen gets to the arterial blood due to the difference of gas partial pressures. If the atmospheric pressure is 740-740 mm of Mercury and the amount of oxygen in the air is 20-21% partial pressure of Oxygen (pO</a:t>
            </a:r>
            <a:r>
              <a:rPr lang="en-US" baseline="-25000" smtClean="0"/>
              <a:t>2</a:t>
            </a:r>
            <a:r>
              <a:rPr lang="en-US" smtClean="0"/>
              <a:t>) will be 160-150 mm of Mercury. In the airways air is being mixed with “used gases” and water steam, so the partial pressure of oxygen inside the alveoli is 95-85 mm of Mercury. With such values pO</a:t>
            </a:r>
            <a:r>
              <a:rPr lang="en-US" baseline="-25000" smtClean="0"/>
              <a:t>2a ,</a:t>
            </a:r>
            <a:r>
              <a:rPr lang="en-US" smtClean="0"/>
              <a:t> 3 ml of oxygen will be dissolved in one liter of blood (plasma).</a:t>
            </a:r>
          </a:p>
          <a:p>
            <a:r>
              <a:rPr lang="en-US" smtClean="0"/>
              <a:t>The main amount of oxygen in blood is being bound to the haemoglobin. One gram of haemoglobin bounds 1,34-1,39 ml of oxygen. In normal conditions haemoglobin of arterial blood (HbO</a:t>
            </a:r>
            <a:r>
              <a:rPr lang="en-US" baseline="-25000" smtClean="0"/>
              <a:t>2a</a:t>
            </a:r>
            <a:r>
              <a:rPr lang="en-US" smtClean="0"/>
              <a:t>)is saturated to the extent of 96%. So, with the concentration of haemoglobin 120-140 grams per liter, one liter of arterial blood contains 170-190 ml of oxygen (VO</a:t>
            </a:r>
            <a:r>
              <a:rPr lang="en-US" baseline="-25000" smtClean="0"/>
              <a:t>2a</a:t>
            </a:r>
            <a:r>
              <a:rPr lang="en-US" smtClean="0"/>
              <a:t>).</a:t>
            </a:r>
          </a:p>
          <a:p>
            <a:r>
              <a:rPr lang="en-US" smtClean="0"/>
              <a:t>From every litre of blood only one third of oxygen amount (nearly 50 ml) is being used for the needs of the tissues. Thus venous blood contains nearly 120-140 ml of oxygen (VO</a:t>
            </a:r>
            <a:r>
              <a:rPr lang="en-US" baseline="-25000" smtClean="0"/>
              <a:t>2v</a:t>
            </a:r>
            <a:r>
              <a:rPr lang="en-US" smtClean="0"/>
              <a:t>)</a:t>
            </a:r>
            <a:r>
              <a:rPr lang="en-US" baseline="-25000" smtClean="0"/>
              <a:t> </a:t>
            </a:r>
            <a:r>
              <a:rPr lang="en-US" smtClean="0"/>
              <a:t>and it’s HbO</a:t>
            </a:r>
            <a:r>
              <a:rPr lang="en-US" baseline="-25000" smtClean="0"/>
              <a:t>2v </a:t>
            </a:r>
            <a:r>
              <a:rPr lang="en-US" smtClean="0"/>
              <a:t>is 70-75% and pO</a:t>
            </a:r>
            <a:r>
              <a:rPr lang="en-US" baseline="-25000" smtClean="0"/>
              <a:t>2v </a:t>
            </a:r>
            <a:r>
              <a:rPr lang="en-US" smtClean="0"/>
              <a:t>45-55 mm of Mercury.</a:t>
            </a:r>
          </a:p>
          <a:p>
            <a:r>
              <a:rPr lang="en-US" smtClean="0"/>
              <a:t>Partial pressure of carbon dioxide in the arterial blood (pCO</a:t>
            </a:r>
            <a:r>
              <a:rPr lang="en-US" baseline="-25000" smtClean="0"/>
              <a:t>2a</a:t>
            </a:r>
            <a:r>
              <a:rPr lang="en-US" smtClean="0"/>
              <a:t>) is an important index of ventilation adequacy. Normally it is 36-46 mm of Mercury. Worsening of lung ventilation causes increasing of pCO</a:t>
            </a:r>
            <a:r>
              <a:rPr lang="en-US" baseline="-25000" smtClean="0"/>
              <a:t>2a </a:t>
            </a:r>
            <a:r>
              <a:rPr lang="en-US" smtClean="0"/>
              <a:t>over 44 mm of Mercury – hypercapnia appears. Excessive ventilation, on the contrary, helps in elimination of carbon dioxide and appearance of hypocapnia: pCO</a:t>
            </a:r>
            <a:r>
              <a:rPr lang="en-US" baseline="-25000" smtClean="0"/>
              <a:t>2a </a:t>
            </a:r>
            <a:r>
              <a:rPr lang="en-US" smtClean="0"/>
              <a:t>is</a:t>
            </a:r>
            <a:r>
              <a:rPr lang="en-US" baseline="-25000" smtClean="0"/>
              <a:t> </a:t>
            </a:r>
            <a:r>
              <a:rPr lang="en-US" smtClean="0"/>
              <a:t>lower than 35 mm of Mercury.</a:t>
            </a:r>
          </a:p>
          <a:p>
            <a:r>
              <a:rPr lang="en-US" smtClean="0"/>
              <a:t>Respiratory insufficiency is a condition in which metabolic needs of the body can not be sutisfied with adequate oxygen admission, blood transportation, cellular consumption and carbon dioxide elimination.</a:t>
            </a:r>
          </a:p>
          <a:p>
            <a:r>
              <a:rPr lang="en-US" smtClean="0"/>
              <a:t>Classification of respiratory insufficiency according to L. Usenko (1993):</a:t>
            </a:r>
          </a:p>
          <a:p>
            <a:r>
              <a:rPr lang="en-US" smtClean="0"/>
              <a:t>A. Primary (caused by disorders of external respiration). Reasons:</a:t>
            </a:r>
          </a:p>
          <a:p>
            <a:r>
              <a:rPr lang="en-US" smtClean="0"/>
              <a:t>1.         airway patency disorders (obstruction with tongue, vomit, mucus, gastric contents, foreign bodies; laryngeal spasm, etc.)</a:t>
            </a:r>
          </a:p>
          <a:p>
            <a:r>
              <a:rPr lang="en-US" smtClean="0"/>
              <a:t>2.         central nervous system disorders (intoxication, brain injuries, haemorrhages, inflammations, etc.)</a:t>
            </a:r>
          </a:p>
          <a:p>
            <a:r>
              <a:rPr lang="en-US" smtClean="0"/>
              <a:t>3.         disorders of respiratory muscles activity (myasthenia, botulism, tetanus, muscle relaxants, etc.)</a:t>
            </a:r>
          </a:p>
          <a:p>
            <a:r>
              <a:rPr lang="en-US" smtClean="0"/>
              <a:t>4.         defects of chest structure or functional chest disorders ( chest injuries, limited diaphragm mobility – for example due to enteroparesis)</a:t>
            </a:r>
          </a:p>
          <a:p>
            <a:r>
              <a:rPr lang="en-US" smtClean="0"/>
              <a:t>5.         disorders of pulmonary compliance (pneumonia, bronchiolitis, atelectasis, “shock lung” syndrome, etc.)</a:t>
            </a:r>
          </a:p>
          <a:p>
            <a:r>
              <a:rPr lang="en-US" smtClean="0"/>
              <a:t>6.         disorders of ventilation-perfusion system (irregularity of ventilation and perfusion during artificial ventilation, pulmonary oedema, etc.)</a:t>
            </a:r>
          </a:p>
          <a:p>
            <a:r>
              <a:rPr lang="en-US" smtClean="0"/>
              <a:t>B. Secondary (caused by inability of blood to contain enough oxygen for metabolic needs of tissues or disorders of transportation and cellular consumption).</a:t>
            </a:r>
          </a:p>
          <a:p>
            <a:r>
              <a:rPr lang="en-US" smtClean="0"/>
              <a:t> </a:t>
            </a:r>
          </a:p>
          <a:p>
            <a:r>
              <a:rPr lang="en-US" smtClean="0"/>
              <a:t>Respiratory insufficiency is characterized with hypoxia (“lowering of the oxygen”). Hypoxia occurs in case of:</a:t>
            </a:r>
          </a:p>
          <a:p>
            <a:r>
              <a:rPr lang="en-US" smtClean="0"/>
              <a:t>1. Inability of external respiration to provide arterial blood with enough amount of oxygen (hypoxic hypoxia)</a:t>
            </a:r>
          </a:p>
          <a:p>
            <a:r>
              <a:rPr lang="en-US" smtClean="0"/>
              <a:t>2. Lowering of oxygen amount due to anaemia - decreased level of haemoglobin, red blood cells or appearance of their atypical forms (haemic hypoxia).</a:t>
            </a:r>
          </a:p>
          <a:p>
            <a:r>
              <a:rPr lang="en-US" smtClean="0"/>
              <a:t>3. Inability of cardiovascular system to provide systemic and pulmonary circulation enough for metabolic needs of the body (circulatory hypoxia).</a:t>
            </a:r>
          </a:p>
          <a:p>
            <a:r>
              <a:rPr lang="en-US" smtClean="0"/>
              <a:t>4. Disorders of oxidative phosphorylation on cellular level of different organs and systems (tissue hypoxia).</a:t>
            </a:r>
          </a:p>
          <a:p>
            <a:r>
              <a:rPr lang="en-US" smtClean="0"/>
              <a:t> </a:t>
            </a:r>
          </a:p>
          <a:p>
            <a:r>
              <a:rPr lang="en-US" smtClean="0"/>
              <a:t>Hypoxia itself can be accompanied with hypercapnia and hypocapnia. In case of tissue hypoxia there is also a possibility of hyperoxia (excessive oxygen amount) as its background.</a:t>
            </a:r>
          </a:p>
          <a:p>
            <a:r>
              <a:rPr lang="en-US" smtClean="0"/>
              <a:t>In clinical conditions we usually deal with mixed gas exchange disorders.</a:t>
            </a:r>
          </a:p>
          <a:p>
            <a:r>
              <a:rPr lang="en-US" i="1" smtClean="0"/>
              <a:t>Clinical symptoms of acute respiratory insufficiency</a:t>
            </a:r>
            <a:endParaRPr lang="en-US" smtClean="0"/>
          </a:p>
          <a:p>
            <a:r>
              <a:rPr lang="en-US" smtClean="0"/>
              <a:t>There are two types of respiratory insufficiency according to its duration: acute and chronic. Acute respiratory insufficiency develops in minutes or hours, can be life-threatening and thus needs urgent intensive treatment.</a:t>
            </a:r>
          </a:p>
          <a:p>
            <a:r>
              <a:rPr lang="en-US" smtClean="0"/>
              <a:t>Symptoms of acute respiratory failure are really various.</a:t>
            </a:r>
          </a:p>
          <a:p>
            <a:r>
              <a:rPr lang="en-US" smtClean="0"/>
              <a:t>Central nervous system. Conscious patients can complain of breathlessness (feeling of the air-lack), difficult inspiration or expiration. Due to development of hypoxia patients become restless, anxious, and sometimes euphoric; they can not evaluate critically their condition or environment. Terminal stages of insufficiency show total CNS inhibition – comatose state (hypoxic or hypercapnic). Quite often, especially in children, convulsions appear.</a:t>
            </a:r>
          </a:p>
          <a:p>
            <a:r>
              <a:rPr lang="en-US" smtClean="0"/>
              <a:t>Skin and mucosa are mirror of respiratory insufficiency: their changes are quite illustrative.</a:t>
            </a:r>
          </a:p>
          <a:p>
            <a:r>
              <a:rPr lang="en-US" smtClean="0"/>
              <a:t>In case of external respiration disorders the amount of oxygenated haemoglobin is decreased and thus quantity of reduced haemoglobin. Arterial blood becomes “venous” (dark): skin and mucosa become cyanotic (blue, purple). First of all their colour change lips, nail plates, earlobes, afterwards face and other body parts. In case of anaemic patients with haemoglobin level 60 grams per litre and lower skin stays pale even in terminal stages of respiratory insufficiency. In case of cyanic and carbon monoxide intoxication skin, nail plates and mucosa turn bright pink, although patients are greatly suffering from hypoxia. Hydrosis is quite significant feature of hypercapnia. Terminal respiratory insufficiency is characterized with dark-grey color cold skin covered with clammy sweat.</a:t>
            </a:r>
          </a:p>
          <a:p>
            <a:r>
              <a:rPr lang="en-US" smtClean="0"/>
              <a:t>Disorders of external respiration are the most obvious symptoms of respiratory insufficiency. Clinically in case of those patients next symptoms might be observed:</a:t>
            </a:r>
          </a:p>
          <a:p>
            <a:r>
              <a:rPr lang="en-US" smtClean="0"/>
              <a:t>complete breathing arrest (apnea);</a:t>
            </a:r>
          </a:p>
          <a:p>
            <a:r>
              <a:rPr lang="en-US" smtClean="0"/>
              <a:t>low respiratory rate – less than 12 per minute (bradypnea);</a:t>
            </a:r>
          </a:p>
          <a:p>
            <a:r>
              <a:rPr lang="en-US" smtClean="0"/>
              <a:t>high respiratory rate – more than 20 per minute (tachypnea);</a:t>
            </a:r>
          </a:p>
          <a:p>
            <a:r>
              <a:rPr lang="en-US" smtClean="0"/>
              <a:t>shallow breathing (respiratory volume less than 5 ml per kilogram of body weight);</a:t>
            </a:r>
          </a:p>
          <a:p>
            <a:r>
              <a:rPr lang="en-US" smtClean="0"/>
              <a:t>respiratory “anarchy” (irregular breathing with pauses and uneven amplitude of respiratory movements);</a:t>
            </a:r>
          </a:p>
          <a:p>
            <a:r>
              <a:rPr lang="en-US" smtClean="0"/>
              <a:t>pathological types of respiration:</a:t>
            </a:r>
          </a:p>
          <a:p>
            <a:r>
              <a:rPr lang="en-US" smtClean="0"/>
              <a:t>a.         Cheyne-Stokes breathing (periods of apnea, which are followed with chaotic frequent breathing);</a:t>
            </a:r>
          </a:p>
          <a:p>
            <a:r>
              <a:rPr lang="en-US" smtClean="0"/>
              <a:t>b.         Biot’s breathing (periods of apnea which are followed with breathing of equal amplitude);</a:t>
            </a:r>
          </a:p>
          <a:p>
            <a:pPr eaLnBrk="1" hangingPunct="1"/>
            <a:endParaRPr lang="en-US" alt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921961-E426-4949-BAEE-7D9F8A6D7868}" type="slidenum">
              <a:rPr lang="en-US" altLang="en-US" smtClean="0">
                <a:latin typeface="Times New Roman" pitchFamily="18" charset="0"/>
              </a:rPr>
              <a:pPr/>
              <a:t>1</a:t>
            </a:fld>
            <a:endParaRPr lang="en-US" alt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Acute respiratory distress syndrome (ARDS) is a clinical syndrome of severe dyspnea of rapid onset, hypoxemia, and diffuse pulmonary infiltrates leading to respiratory failure. ARDS is caused by diffuse lung injury from many underlying medical and surgical disorders. The lung injury may be direct, as occurs in toxic inhalation, or indirect, as occurs in sepsis (Table 268-1). The clinical features of ARDS are listed in Table 268-2. Acute lung injury (ALI) is a less severe disorder but has the potential to evolve into ARDS (Table 268-2). The arterial (a) PO</a:t>
            </a:r>
            <a:r>
              <a:rPr lang="en-US" altLang="en-US" baseline="-25000" smtClean="0"/>
              <a:t>2</a:t>
            </a:r>
            <a:r>
              <a:rPr lang="en-US" altLang="en-US" smtClean="0"/>
              <a:t> (in mmHg)/FIO</a:t>
            </a:r>
            <a:r>
              <a:rPr lang="en-US" altLang="en-US" baseline="-25000" smtClean="0"/>
              <a:t>2</a:t>
            </a:r>
            <a:r>
              <a:rPr lang="en-US" altLang="en-US" smtClean="0"/>
              <a:t> (inspiratory O</a:t>
            </a:r>
            <a:r>
              <a:rPr lang="en-US" altLang="en-US" baseline="-25000" smtClean="0"/>
              <a:t>2</a:t>
            </a:r>
            <a:r>
              <a:rPr lang="en-US" altLang="en-US" smtClean="0"/>
              <a:t> fraction) &lt;200 mmHg is characteristic of ARDS, while a PaO</a:t>
            </a:r>
            <a:r>
              <a:rPr lang="en-US" altLang="en-US" baseline="-25000" smtClean="0"/>
              <a:t>2</a:t>
            </a:r>
            <a:r>
              <a:rPr lang="en-US" altLang="en-US" smtClean="0"/>
              <a:t>/FIO</a:t>
            </a:r>
            <a:r>
              <a:rPr lang="en-US" altLang="en-US" baseline="-25000" smtClean="0"/>
              <a:t>2</a:t>
            </a:r>
            <a:r>
              <a:rPr lang="en-US" altLang="en-US" smtClean="0"/>
              <a:t> between 200 and 300 identifies patients with ALI who are likely to benefit from aggressive therapy</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77F53B-FF78-4342-8B34-35471C1127D4}" type="slidenum">
              <a:rPr lang="en-US" altLang="en-US" smtClean="0">
                <a:latin typeface="Times New Roman" pitchFamily="18" charset="0"/>
              </a:rPr>
              <a:pPr/>
              <a:t>15</a:t>
            </a:fld>
            <a:endParaRPr lang="en-US"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Non-cardiogenic pulmonary edema</a:t>
            </a:r>
          </a:p>
          <a:p>
            <a:pPr eaLnBrk="1" hangingPunct="1">
              <a:spcBef>
                <a:spcPct val="0"/>
              </a:spcBef>
            </a:pPr>
            <a:r>
              <a:rPr lang="en-US" altLang="en-US" smtClean="0"/>
              <a:t>Profound hypoxemia – difference between ali and ards.  </a:t>
            </a:r>
          </a:p>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66CA84-945B-4DB0-9350-0BC5A918FE10}" type="slidenum">
              <a:rPr lang="en-US" altLang="en-US" smtClean="0">
                <a:latin typeface="Arial" charset="0"/>
              </a:rPr>
              <a:pPr/>
              <a:t>16</a:t>
            </a:fld>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The exudative phase is notable for early alveolar edema and neutrophil-rich leukocytic infiltration of the lungs with subsequent formation of hyaline membranes from diffuse alveolar damage. Within 7 days, a proliferative phase ensues with prominent interstitial inflammation and early fibrotic changes. Approximately 3 weeks after the initial pulmonary injury, most patients recover. However, some patients enter the fibrotic phase, with substantial fibrosis and bullae formation.</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D3B4DD-7213-4C82-9DFE-54087E1C69E4}" type="slidenum">
              <a:rPr lang="en-US" altLang="en-US" smtClean="0">
                <a:latin typeface="Times New Roman" pitchFamily="18" charset="0"/>
              </a:rPr>
              <a:pPr/>
              <a:t>18</a:t>
            </a:fld>
            <a:endParaRPr lang="en-US" alt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DF0B57-0C79-4C26-B229-C17E27CE3985}" type="slidenum">
              <a:rPr lang="en-US" altLang="en-US" smtClean="0">
                <a:latin typeface="Times New Roman" pitchFamily="18" charset="0"/>
              </a:rPr>
              <a:pPr/>
              <a:t>19</a:t>
            </a:fld>
            <a:endParaRPr lang="en-US" alt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This type of respiratory failure occurs as a result of alveolar hypoventilation and results in the inability to eliminate carbon dioxide effectively. Mechanisms by which this occurs are categorized by impaired central nervous system (CNS) drive to breathe, impaired strength with failure of neuromuscular function in the respiratory system, and increased load(s) on the respiratory system. Reasons for diminished CNS drive to breathe include drug overdose, brainstem injury, sleep-disordered breathing, and hypothyroidism. Reduced strength can be due to impaired neuromuscular transmission (e.g., myasthenia gravis, Guillain-Barré syndrome, amyotrophic lateral sclerosis, phrenic nerve injury) or respiratory muscle weakness (e.g., myopathy, electrolyte derangements, fatigue).</a:t>
            </a:r>
          </a:p>
          <a:p>
            <a:pPr eaLnBrk="1" hangingPunct="1"/>
            <a:r>
              <a:rPr lang="en-US" altLang="en-US" smtClean="0"/>
              <a:t>The overall load on the respiratory system can be subclassified into </a:t>
            </a:r>
            <a:r>
              <a:rPr lang="en-US" altLang="en-US" b="1" smtClean="0"/>
              <a:t>increased resistive loads (e.g., bronchospasm</a:t>
            </a:r>
            <a:r>
              <a:rPr lang="en-US" altLang="en-US" smtClean="0"/>
              <a:t>), loads due to </a:t>
            </a:r>
            <a:r>
              <a:rPr lang="en-US" altLang="en-US" b="1" smtClean="0"/>
              <a:t>reduced lung compliance [e.g., alveolar edema, atelectasis, intrinsic positive end-expiratory pressure (autoPEEP)—see below], loads due to reduced chest wall compliance (e.g., pneumothorax, pleural effusion, abdominal distentio</a:t>
            </a:r>
            <a:r>
              <a:rPr lang="en-US" altLang="en-US" smtClean="0"/>
              <a:t>n), and loads due to increased minute ventilation requirements (e.g., pulmonary embolus with increased dead space fraction, sepsis).</a:t>
            </a:r>
          </a:p>
          <a:p>
            <a:pPr eaLnBrk="1" hangingPunct="1"/>
            <a:r>
              <a:rPr lang="en-US" altLang="en-US" smtClean="0"/>
              <a:t>The mainstays of therapy for type II respiratory failure are treatments directed at reversing the underlying cause(s) of ventilatory failure. Noninvasive positive-pressure ventilation using a mechanical ventilator with a tight-fitting face or nasal mask that avoids endotracheal intubation often can stabilize these patients. This approach has been shown to be beneficial in treating patients with exacerbations of chronic obstructive pulmonary disease. Noninvasive ventilation has been tested less extensively in other types of type II respiratory failure but may be attempted nonetheless in the absence of contraindications (hemodynamic instability, inability to protect airway, respiratory arrest).</a:t>
            </a:r>
          </a:p>
          <a:p>
            <a:pPr eaLnBrk="1" hangingPunct="1"/>
            <a:endParaRPr lang="en-US" alt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C4DCB5-2B26-49B8-9BC2-2147910D71DA}" type="slidenum">
              <a:rPr lang="en-US" altLang="en-US" smtClean="0">
                <a:latin typeface="Times New Roman" pitchFamily="18" charset="0"/>
              </a:rPr>
              <a:pPr/>
              <a:t>21</a:t>
            </a:fld>
            <a:endParaRPr lang="en-US" alt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Most commonly, acute or chronic obstructive lung disease presents with hypercarbia; however, many diseases of the respiratory system can cause hypercarbia if the resulting increase in work of breathing is greater than that which allows a patient to sustain an adequate </a:t>
            </a:r>
            <a:r>
              <a:rPr lang="en-US" altLang="en-US" b="1" smtClean="0"/>
              <a:t>minute ventilation</a:t>
            </a:r>
            <a:r>
              <a:rPr lang="en-US" altLang="en-US" smtClean="0"/>
              <a:t>.</a:t>
            </a:r>
          </a:p>
          <a:p>
            <a:pPr eaLnBrk="1" hangingPunct="1"/>
            <a:endParaRPr lang="en-US" alt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31A668-C5E5-42C5-AAEC-C4C3500E1238}" type="slidenum">
              <a:rPr lang="en-US" altLang="en-US" smtClean="0">
                <a:latin typeface="Times New Roman" pitchFamily="18" charset="0"/>
              </a:rPr>
              <a:pPr/>
              <a:t>22</a:t>
            </a:fld>
            <a:endParaRPr lang="en-US" alt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The </a:t>
            </a:r>
            <a:r>
              <a:rPr lang="en-US" altLang="en-US" b="1" smtClean="0"/>
              <a:t>Alveolar–arterial gradient</a:t>
            </a:r>
            <a:r>
              <a:rPr lang="en-US" altLang="en-US" smtClean="0"/>
              <a:t> (A-aO</a:t>
            </a:r>
            <a:r>
              <a:rPr lang="en-US" altLang="en-US" baseline="-25000" smtClean="0"/>
              <a:t>2</a:t>
            </a:r>
            <a:r>
              <a:rPr lang="en-US" altLang="en-US" smtClean="0"/>
              <a:t>,</a:t>
            </a:r>
            <a:r>
              <a:rPr lang="en-US" altLang="en-US" baseline="30000" smtClean="0">
                <a:hlinkClick r:id="rId3"/>
              </a:rPr>
              <a:t>[1]</a:t>
            </a:r>
            <a:r>
              <a:rPr lang="en-US" altLang="en-US" smtClean="0"/>
              <a:t> or A–a gradient), is a measure of the difference between the </a:t>
            </a:r>
            <a:r>
              <a:rPr lang="en-US" altLang="en-US" smtClean="0">
                <a:hlinkClick r:id="rId4" tooltip="Alveoli"/>
              </a:rPr>
              <a:t>alveolar</a:t>
            </a:r>
            <a:r>
              <a:rPr lang="en-US" altLang="en-US" smtClean="0"/>
              <a:t> </a:t>
            </a:r>
            <a:r>
              <a:rPr lang="en-US" altLang="en-US" smtClean="0">
                <a:hlinkClick r:id="rId5" tooltip="Concentration"/>
              </a:rPr>
              <a:t>concentration</a:t>
            </a:r>
            <a:r>
              <a:rPr lang="en-US" altLang="en-US" smtClean="0"/>
              <a:t> (</a:t>
            </a:r>
            <a:r>
              <a:rPr lang="en-US" altLang="en-US" b="1" smtClean="0"/>
              <a:t>A</a:t>
            </a:r>
            <a:r>
              <a:rPr lang="en-US" altLang="en-US" smtClean="0"/>
              <a:t>) of </a:t>
            </a:r>
            <a:r>
              <a:rPr lang="en-US" altLang="en-US" smtClean="0">
                <a:hlinkClick r:id="rId6" tooltip="Oxygen"/>
              </a:rPr>
              <a:t>oxygen</a:t>
            </a:r>
            <a:r>
              <a:rPr lang="en-US" altLang="en-US" smtClean="0"/>
              <a:t> and the </a:t>
            </a:r>
            <a:r>
              <a:rPr lang="en-US" altLang="en-US" smtClean="0">
                <a:hlinkClick r:id="rId7" tooltip="Artery"/>
              </a:rPr>
              <a:t>arterial</a:t>
            </a:r>
            <a:r>
              <a:rPr lang="en-US" altLang="en-US" smtClean="0"/>
              <a:t> (</a:t>
            </a:r>
            <a:r>
              <a:rPr lang="en-US" altLang="en-US" b="1" smtClean="0"/>
              <a:t>a</a:t>
            </a:r>
            <a:r>
              <a:rPr lang="en-US" altLang="en-US" smtClean="0"/>
              <a:t>) concentration of oxygen. It is used in diagnosing the source of </a:t>
            </a:r>
            <a:r>
              <a:rPr lang="en-US" altLang="en-US" smtClean="0">
                <a:hlinkClick r:id="rId8" tooltip="Hypoxemia"/>
              </a:rPr>
              <a:t>hypoxemia</a:t>
            </a:r>
            <a:r>
              <a:rPr lang="en-US" altLang="en-US" smtClean="0"/>
              <a:t>.</a:t>
            </a:r>
            <a:r>
              <a:rPr lang="en-US" altLang="en-US" baseline="30000" smtClean="0">
                <a:hlinkClick r:id="rId3"/>
              </a:rPr>
              <a:t>[2]</a:t>
            </a:r>
            <a:r>
              <a:rPr lang="en-US" altLang="en-US" smtClean="0"/>
              <a:t/>
            </a:r>
            <a:br>
              <a:rPr lang="en-US" altLang="en-US" smtClean="0"/>
            </a:br>
            <a:r>
              <a:rPr lang="en-US" altLang="en-US" smtClean="0"/>
              <a:t>It helps to assess the integrity of alveolar capillary unit. For example, in high altitude, the arterial oxygen [[PaO</a:t>
            </a:r>
            <a:r>
              <a:rPr lang="en-US" altLang="en-US" baseline="-25000" smtClean="0"/>
              <a:t>2</a:t>
            </a:r>
            <a:r>
              <a:rPr lang="en-US" altLang="en-US" smtClean="0"/>
              <a:t>]] is low but only because the alveolar oxygen (PAO</a:t>
            </a:r>
            <a:r>
              <a:rPr lang="en-US" altLang="en-US" baseline="-25000" smtClean="0"/>
              <a:t>2</a:t>
            </a:r>
            <a:r>
              <a:rPr lang="en-US" altLang="en-US" smtClean="0"/>
              <a:t>) is also low. However, in states of </a:t>
            </a:r>
            <a:r>
              <a:rPr lang="en-US" altLang="en-US" smtClean="0">
                <a:hlinkClick r:id="rId9" tooltip="Ventilation perfusion mismatch"/>
              </a:rPr>
              <a:t>ventilation perfusion mismatch</a:t>
            </a:r>
            <a:r>
              <a:rPr lang="en-US" altLang="en-US" smtClean="0"/>
              <a:t>, such as </a:t>
            </a:r>
            <a:r>
              <a:rPr lang="en-US" altLang="en-US" smtClean="0">
                <a:hlinkClick r:id="rId10" tooltip="Pulmonary embolism"/>
              </a:rPr>
              <a:t>pulmonary embolism</a:t>
            </a:r>
            <a:r>
              <a:rPr lang="en-US" altLang="en-US" smtClean="0"/>
              <a:t> or </a:t>
            </a:r>
            <a:r>
              <a:rPr lang="en-US" altLang="en-US" smtClean="0">
                <a:hlinkClick r:id="rId11" tooltip="Right-to-left shunt"/>
              </a:rPr>
              <a:t>right-to-left shunt</a:t>
            </a:r>
            <a:r>
              <a:rPr lang="en-US" altLang="en-US" smtClean="0"/>
              <a:t>, oxygen is not effectively transferred from the </a:t>
            </a:r>
            <a:r>
              <a:rPr lang="en-US" altLang="en-US" smtClean="0">
                <a:hlinkClick r:id="rId4" tooltip="Alveoli"/>
              </a:rPr>
              <a:t>alveoli</a:t>
            </a:r>
            <a:r>
              <a:rPr lang="en-US" altLang="en-US" smtClean="0"/>
              <a:t> to the blood which results in elevated A-a gradient</a:t>
            </a:r>
          </a:p>
          <a:p>
            <a:r>
              <a:rPr lang="en-US" altLang="en-US" smtClean="0"/>
              <a:t>A normal A–a gradient for a young adult non-smoker breathing air, is between 5–10 mmHg. Normally, the A–a gradient increases with age. For every decade a person has lived, their A–a gradient is expected to increase by 1 mmHg. A conservative estimate of normal A–a gradient is less than [age in years/4] + 4. Thus, a 40-year-old should have an A–a gradient less than 14. A calculator that provides the predicted normal values for the A-a gradient based on age, sex, height and weight is </a:t>
            </a:r>
            <a:r>
              <a:rPr lang="en-US" altLang="en-US" smtClean="0">
                <a:hlinkClick r:id="rId12"/>
              </a:rPr>
              <a:t>available online</a:t>
            </a:r>
            <a:r>
              <a:rPr lang="en-US" altLang="en-US" smtClean="0"/>
              <a:t>.</a:t>
            </a:r>
          </a:p>
          <a:p>
            <a:r>
              <a:rPr lang="en-US" altLang="en-US" smtClean="0"/>
              <a:t>An abnormally increased A–a gradient suggests a defect in </a:t>
            </a:r>
            <a:r>
              <a:rPr lang="en-US" altLang="en-US" smtClean="0">
                <a:hlinkClick r:id="rId13" tooltip="Diffusion"/>
              </a:rPr>
              <a:t>diffusion</a:t>
            </a:r>
            <a:r>
              <a:rPr lang="en-US" altLang="en-US" smtClean="0"/>
              <a:t>, V/Q (</a:t>
            </a:r>
            <a:r>
              <a:rPr lang="en-US" altLang="en-US" smtClean="0">
                <a:hlinkClick r:id="rId14" tooltip="Ventilation/perfusion ratio"/>
              </a:rPr>
              <a:t>ventilation/perfusion ratio</a:t>
            </a:r>
            <a:r>
              <a:rPr lang="en-US" altLang="en-US" smtClean="0"/>
              <a:t>) mismatch, or </a:t>
            </a:r>
            <a:r>
              <a:rPr lang="en-US" altLang="en-US" smtClean="0">
                <a:hlinkClick r:id="rId11" tooltip="Right-to-left shunt"/>
              </a:rPr>
              <a:t>right-to-left shunt</a:t>
            </a:r>
            <a:r>
              <a:rPr lang="en-US" altLang="en-US" smtClean="0"/>
              <a:t>.</a:t>
            </a:r>
            <a:r>
              <a:rPr lang="en-US" altLang="en-US" baseline="30000" smtClean="0">
                <a:hlinkClick r:id="rId3"/>
              </a:rPr>
              <a:t>[4]</a:t>
            </a:r>
            <a:endParaRPr lang="en-US" altLang="en-US" smtClean="0"/>
          </a:p>
          <a:p>
            <a:r>
              <a:rPr lang="en-US" altLang="en-US" smtClean="0"/>
              <a:t>Because A–a gradient is approximated as: </a:t>
            </a:r>
            <a:r>
              <a:rPr lang="en-US" altLang="en-US" b="1" smtClean="0"/>
              <a:t>(150 − 5/4(</a:t>
            </a:r>
            <a:r>
              <a:rPr lang="en-US" altLang="en-US" b="1" smtClean="0">
                <a:hlinkClick r:id="rId15" tooltip="PCO2"/>
              </a:rPr>
              <a:t>pCO</a:t>
            </a:r>
            <a:r>
              <a:rPr lang="en-US" altLang="en-US" b="1" baseline="-25000" smtClean="0">
                <a:hlinkClick r:id="rId15" tooltip="PCO2"/>
              </a:rPr>
              <a:t>2</a:t>
            </a:r>
            <a:r>
              <a:rPr lang="en-US" altLang="en-US" b="1" smtClean="0"/>
              <a:t>)) – Pa</a:t>
            </a:r>
            <a:r>
              <a:rPr lang="en-US" altLang="en-US" b="1" baseline="-25000" smtClean="0"/>
              <a:t>O2</a:t>
            </a:r>
            <a:r>
              <a:rPr lang="en-US" altLang="en-US" smtClean="0"/>
              <a:t> at sea level and on room air (0.21x(760-47) = 149.7 mmHg for the alveolar oxygen partial pressure, after accounting for the water vapor), the direct mathematical cause of a large value is that the blood has a low P</a:t>
            </a:r>
            <a:r>
              <a:rPr lang="en-US" altLang="en-US" baseline="-25000" smtClean="0"/>
              <a:t>O2</a:t>
            </a:r>
            <a:r>
              <a:rPr lang="en-US" altLang="en-US" smtClean="0"/>
              <a:t>, a low P</a:t>
            </a:r>
            <a:r>
              <a:rPr lang="en-US" altLang="en-US" baseline="-25000" smtClean="0"/>
              <a:t>CO2</a:t>
            </a:r>
            <a:r>
              <a:rPr lang="en-US" altLang="en-US" smtClean="0"/>
              <a:t>, or both. CO2 is very easily exchanged in the lungs and low P</a:t>
            </a:r>
            <a:r>
              <a:rPr lang="en-US" altLang="en-US" baseline="-25000" smtClean="0"/>
              <a:t>CO2</a:t>
            </a:r>
            <a:r>
              <a:rPr lang="en-US" altLang="en-US" smtClean="0"/>
              <a:t> directly correlates with high </a:t>
            </a:r>
            <a:r>
              <a:rPr lang="en-US" altLang="en-US" smtClean="0">
                <a:hlinkClick r:id="rId16" tooltip="Minute ventilation"/>
              </a:rPr>
              <a:t>minute ventilation</a:t>
            </a:r>
            <a:r>
              <a:rPr lang="en-US" altLang="en-US" smtClean="0"/>
              <a:t>; therefore a low arterial P</a:t>
            </a:r>
            <a:r>
              <a:rPr lang="en-US" altLang="en-US" baseline="-25000" smtClean="0"/>
              <a:t>CO2</a:t>
            </a:r>
            <a:r>
              <a:rPr lang="en-US" altLang="en-US" smtClean="0"/>
              <a:t> indicates that extra respiratory effort is being used to oxygenate the blood. A low Pa</a:t>
            </a:r>
            <a:r>
              <a:rPr lang="en-US" altLang="en-US" baseline="-25000" smtClean="0"/>
              <a:t>O2</a:t>
            </a:r>
            <a:r>
              <a:rPr lang="en-US" altLang="en-US" smtClean="0"/>
              <a:t>indicates that at the patient's current minute ventilation (whether high or normal) is not enough to allow adequate oxygen diffusion into the blood. Therefore the A–a gradient essentially demonstrates a high respiratory effort (low arterial P</a:t>
            </a:r>
            <a:r>
              <a:rPr lang="en-US" altLang="en-US" baseline="-25000" smtClean="0"/>
              <a:t>CO2</a:t>
            </a:r>
            <a:r>
              <a:rPr lang="en-US" altLang="en-US" smtClean="0"/>
              <a:t>) relative to the achieved level of oxygenation (arterial P</a:t>
            </a:r>
            <a:r>
              <a:rPr lang="en-US" altLang="en-US" baseline="-25000" smtClean="0"/>
              <a:t>O2</a:t>
            </a:r>
            <a:r>
              <a:rPr lang="en-US" altLang="en-US" smtClean="0"/>
              <a:t>). A high A–a gradient could indicate a patient breathing hard to achieve normal oxygenation, a patient breathing normally and attaining low oxygenation, or a patient breathing hard and still failing to achieve normal oxygenation.</a:t>
            </a:r>
          </a:p>
          <a:p>
            <a:pPr eaLnBrk="1" hangingPunct="1"/>
            <a:endParaRPr lang="en-US" altLang="en-US" smtClean="0"/>
          </a:p>
          <a:p>
            <a:pPr eaLnBrk="1" hangingPunct="1"/>
            <a:r>
              <a:rPr lang="en-US" altLang="en-US" smtClean="0"/>
              <a:t>At the end of each tidal exhalation, the conducting airways are filled with alveolar gas that had not reached the mouth when expiratory flow stopped. During the ensuing inhalation, fresh gas immediately enters the airway tree at the mouth, but the gas first entering the alveoli at the start of inhalation is that same alveolar gas in the conducting airways that had just left the alveoli. As such, fresh gas does not enter the alveoli until the volume of the conducting airways has been inspired. This volume is called the anatomic dead space. Quiet breathing with tidal volumes smaller than the anatomic dead space introduces no fresh gas into the alveoli at all; only that part of the inspired tidal volume (V</a:t>
            </a:r>
            <a:r>
              <a:rPr lang="en-US" altLang="en-US" baseline="-25000" smtClean="0"/>
              <a:t>T</a:t>
            </a:r>
            <a:r>
              <a:rPr lang="en-US" altLang="en-US" smtClean="0"/>
              <a:t>) that is greater than the dead space (V</a:t>
            </a:r>
            <a:r>
              <a:rPr lang="en-US" altLang="en-US" baseline="-25000" smtClean="0"/>
              <a:t>D</a:t>
            </a:r>
            <a:r>
              <a:rPr lang="en-US" altLang="en-US" smtClean="0"/>
              <a:t>) introduces fresh gas into the alveoli. Importantly, the dead space can be further increased functionally if some of the inspired tidal volume is delivered to a part of the lung that receives no pulmonary blood flow, and, thus, cannot contribute to gas exchange, as can occur in the portion of the lung distal to a large pulmonary embolus. As such, exhaled minute ventilation (</a:t>
            </a:r>
            <a:r>
              <a:rPr lang="en-US" altLang="en-US" baseline="-25000" smtClean="0"/>
              <a:t>E</a:t>
            </a:r>
            <a:r>
              <a:rPr lang="en-US" altLang="en-US" smtClean="0"/>
              <a:t> = V</a:t>
            </a:r>
            <a:r>
              <a:rPr lang="en-US" altLang="en-US" baseline="-25000" smtClean="0"/>
              <a:t>T</a:t>
            </a:r>
            <a:r>
              <a:rPr lang="en-US" altLang="en-US" smtClean="0"/>
              <a:t> x RR) includes a component of dead space ventilation (</a:t>
            </a:r>
            <a:r>
              <a:rPr lang="en-US" altLang="en-US" baseline="-25000" smtClean="0"/>
              <a:t>D</a:t>
            </a:r>
            <a:r>
              <a:rPr lang="en-US" altLang="en-US" smtClean="0"/>
              <a:t> = V</a:t>
            </a:r>
            <a:r>
              <a:rPr lang="en-US" altLang="en-US" baseline="-25000" smtClean="0"/>
              <a:t>D</a:t>
            </a:r>
            <a:r>
              <a:rPr lang="en-US" altLang="en-US" smtClean="0"/>
              <a:t> x RR) and a component of fresh gas alveolar ventilation (</a:t>
            </a:r>
            <a:r>
              <a:rPr lang="en-US" altLang="en-US" baseline="-25000" smtClean="0"/>
              <a:t>A</a:t>
            </a:r>
            <a:r>
              <a:rPr lang="en-US" altLang="en-US" smtClean="0"/>
              <a:t> = [V</a:t>
            </a:r>
            <a:r>
              <a:rPr lang="en-US" altLang="en-US" baseline="-25000" smtClean="0"/>
              <a:t>T</a:t>
            </a:r>
            <a:r>
              <a:rPr lang="en-US" altLang="en-US" smtClean="0"/>
              <a:t> – V</a:t>
            </a:r>
            <a:r>
              <a:rPr lang="en-US" altLang="en-US" baseline="-25000" smtClean="0"/>
              <a:t>D</a:t>
            </a:r>
            <a:r>
              <a:rPr lang="en-US" altLang="en-US" smtClean="0"/>
              <a:t>] x RR). Carbon dioxide elimination from the alveoli is equal to </a:t>
            </a:r>
            <a:r>
              <a:rPr lang="en-US" altLang="en-US" baseline="-25000" smtClean="0"/>
              <a:t>A</a:t>
            </a:r>
            <a:r>
              <a:rPr lang="en-US" altLang="en-US" smtClean="0"/>
              <a:t> times the difference in CO</a:t>
            </a:r>
            <a:r>
              <a:rPr lang="en-US" altLang="en-US" baseline="-25000" smtClean="0"/>
              <a:t>2</a:t>
            </a:r>
            <a:r>
              <a:rPr lang="en-US" altLang="en-US" smtClean="0"/>
              <a:t> fraction between inspired air (essentially zero) and alveolar gas (typically 5.6%, after correcting for humidification of inspired air, corresponding to 40 mmHg). In the steady state, the alveolar fraction of CO</a:t>
            </a:r>
            <a:r>
              <a:rPr lang="en-US" altLang="en-US" baseline="-25000" smtClean="0"/>
              <a:t>2</a:t>
            </a:r>
            <a:r>
              <a:rPr lang="en-US" altLang="en-US" smtClean="0"/>
              <a:t> is equal to the metabolic CO</a:t>
            </a:r>
            <a:r>
              <a:rPr lang="en-US" altLang="en-US" baseline="-25000" smtClean="0"/>
              <a:t>2</a:t>
            </a:r>
            <a:r>
              <a:rPr lang="en-US" altLang="en-US" smtClean="0"/>
              <a:t> production divided by the alveolar ventilation. Because, as discussed below, alveolar and arterial CO</a:t>
            </a:r>
            <a:r>
              <a:rPr lang="en-US" altLang="en-US" baseline="-25000" smtClean="0"/>
              <a:t>2</a:t>
            </a:r>
            <a:r>
              <a:rPr lang="en-US" altLang="en-US" smtClean="0"/>
              <a:t> tensions are equal, and because the respiratory controller normally strives to maintain arterial P</a:t>
            </a:r>
            <a:r>
              <a:rPr lang="en-US" altLang="en-US" baseline="-25000" smtClean="0"/>
              <a:t>CO2</a:t>
            </a:r>
            <a:r>
              <a:rPr lang="en-US" altLang="en-US" smtClean="0"/>
              <a:t> (Pa</a:t>
            </a:r>
            <a:r>
              <a:rPr lang="en-US" altLang="en-US" baseline="-25000" smtClean="0"/>
              <a:t>CO2</a:t>
            </a:r>
            <a:r>
              <a:rPr lang="en-US" altLang="en-US" smtClean="0"/>
              <a:t>) at 40 mmHg, the adequacy of alveolar ventilation is reflected in Pa</a:t>
            </a:r>
            <a:r>
              <a:rPr lang="en-US" altLang="en-US" baseline="-25000" smtClean="0"/>
              <a:t>CO2</a:t>
            </a:r>
            <a:r>
              <a:rPr lang="en-US" altLang="en-US" smtClean="0"/>
              <a:t>. If Pa</a:t>
            </a:r>
            <a:r>
              <a:rPr lang="en-US" altLang="en-US" baseline="-25000" smtClean="0"/>
              <a:t>CO2</a:t>
            </a:r>
            <a:r>
              <a:rPr lang="en-US" altLang="en-US" smtClean="0"/>
              <a:t> falls much below 40 mmHg, alveolar hyperventilation is present, and if Pa</a:t>
            </a:r>
            <a:r>
              <a:rPr lang="en-US" altLang="en-US" baseline="-25000" smtClean="0"/>
              <a:t>CO2</a:t>
            </a:r>
            <a:r>
              <a:rPr lang="en-US" altLang="en-US" smtClean="0"/>
              <a:t> exceeds 40 mmHg, then alveolar hypoventilation is present. Ventilatory failure is characterized by extreme alveolar hypoventilation.</a:t>
            </a:r>
          </a:p>
          <a:p>
            <a:pPr eaLnBrk="1" hangingPunct="1"/>
            <a:r>
              <a:rPr lang="en-US" altLang="en-US" smtClean="0"/>
              <a:t>As a consequence of oxygen uptake of alveolar gas into capillary blood, alveolar oxygen tension falls below that of inspired gas. The rate of oxygen uptake (determined by the body's metabolic oxygen consumption) is related to the average rate of metabolic carbon dioxide production and their ratio, called the "respiratory quotient" (R = CO</a:t>
            </a:r>
            <a:r>
              <a:rPr lang="en-US" altLang="en-US" baseline="-25000" smtClean="0"/>
              <a:t>2</a:t>
            </a:r>
            <a:r>
              <a:rPr lang="en-US" altLang="en-US" smtClean="0"/>
              <a:t>/ O</a:t>
            </a:r>
            <a:r>
              <a:rPr lang="en-US" altLang="en-US" baseline="-25000" smtClean="0"/>
              <a:t>2</a:t>
            </a:r>
            <a:r>
              <a:rPr lang="en-US" altLang="en-US" smtClean="0"/>
              <a:t>), depends largely on the fuel being metabolized. For a typical A merican diet, R is usually around 0.85, and more oxygen is absorbed than CO</a:t>
            </a:r>
            <a:r>
              <a:rPr lang="en-US" altLang="en-US" baseline="-25000" smtClean="0"/>
              <a:t>2</a:t>
            </a:r>
            <a:r>
              <a:rPr lang="en-US" altLang="en-US" smtClean="0"/>
              <a:t> is excreted. Together, these phenomena allow the estimation of alveolar oxygen tension, according to the following relationship, known as the alveolar gas equation:</a:t>
            </a:r>
          </a:p>
          <a:p>
            <a:pPr eaLnBrk="1" hangingPunct="1"/>
            <a:r>
              <a:rPr lang="en-US" altLang="en-US" smtClean="0"/>
              <a:t>    Pa</a:t>
            </a:r>
            <a:r>
              <a:rPr lang="en-US" altLang="en-US" baseline="-25000" smtClean="0"/>
              <a:t>O2</a:t>
            </a:r>
            <a:r>
              <a:rPr lang="en-US" altLang="en-US" smtClean="0"/>
              <a:t> = FI</a:t>
            </a:r>
            <a:r>
              <a:rPr lang="en-US" altLang="en-US" baseline="-25000" smtClean="0"/>
              <a:t>O2</a:t>
            </a:r>
            <a:r>
              <a:rPr lang="en-US" altLang="en-US" smtClean="0"/>
              <a:t> x (P</a:t>
            </a:r>
            <a:r>
              <a:rPr lang="en-US" altLang="en-US" baseline="-25000" smtClean="0"/>
              <a:t>bar</a:t>
            </a:r>
            <a:r>
              <a:rPr lang="en-US" altLang="en-US" smtClean="0"/>
              <a:t> – P</a:t>
            </a:r>
            <a:r>
              <a:rPr lang="en-US" altLang="en-US" baseline="-25000" smtClean="0"/>
              <a:t>H2O</a:t>
            </a:r>
            <a:r>
              <a:rPr lang="en-US" altLang="en-US" smtClean="0"/>
              <a:t>) – Pa</a:t>
            </a:r>
            <a:r>
              <a:rPr lang="en-US" altLang="en-US" baseline="-25000" smtClean="0"/>
              <a:t>CO2</a:t>
            </a:r>
            <a:r>
              <a:rPr lang="en-US" altLang="en-US" smtClean="0"/>
              <a:t>/R</a:t>
            </a:r>
          </a:p>
          <a:p>
            <a:pPr eaLnBrk="1" hangingPunct="1"/>
            <a:r>
              <a:rPr lang="en-US" altLang="en-US" smtClean="0"/>
              <a:t>The alveolar gas equation also highlights the influences of inspired oxygen fraction (FI</a:t>
            </a:r>
            <a:r>
              <a:rPr lang="en-US" altLang="en-US" baseline="-25000" smtClean="0"/>
              <a:t>O2</a:t>
            </a:r>
            <a:r>
              <a:rPr lang="en-US" altLang="en-US" smtClean="0"/>
              <a:t>), barometric pressure (P</a:t>
            </a:r>
            <a:r>
              <a:rPr lang="en-US" altLang="en-US" baseline="-25000" smtClean="0"/>
              <a:t>bar</a:t>
            </a:r>
            <a:r>
              <a:rPr lang="en-US" altLang="en-US" smtClean="0"/>
              <a:t>), and vapor pressure of water (P</a:t>
            </a:r>
            <a:r>
              <a:rPr lang="en-US" altLang="en-US" baseline="-25000" smtClean="0"/>
              <a:t>H2O</a:t>
            </a:r>
            <a:r>
              <a:rPr lang="en-US" altLang="en-US" smtClean="0"/>
              <a:t> = 47 mmHg at 37°C) in addition to alveolar ventilation (which sets PA</a:t>
            </a:r>
            <a:r>
              <a:rPr lang="en-US" altLang="en-US" baseline="-25000" smtClean="0"/>
              <a:t>CO2</a:t>
            </a:r>
            <a:r>
              <a:rPr lang="en-US" altLang="en-US" smtClean="0"/>
              <a:t>) in determining P</a:t>
            </a:r>
            <a:r>
              <a:rPr lang="en-US" altLang="en-US" baseline="-25000" smtClean="0"/>
              <a:t>A</a:t>
            </a:r>
            <a:r>
              <a:rPr lang="en-US" altLang="en-US" smtClean="0"/>
              <a:t>O</a:t>
            </a:r>
            <a:r>
              <a:rPr lang="en-US" altLang="en-US" baseline="-25000" smtClean="0"/>
              <a:t>2</a:t>
            </a:r>
            <a:r>
              <a:rPr lang="en-US" altLang="en-US" smtClean="0"/>
              <a:t>. An implication of the alveolar gas equation is that severe arterial hypoxemia rarely occurs as a pure consequence of alveolar hypoventilation at sea level while breathing air. The potential for alveolar hypoventilation to induce severe hypoxemia with otherwise normal lungs increases as P</a:t>
            </a:r>
            <a:r>
              <a:rPr lang="en-US" altLang="en-US" baseline="-25000" smtClean="0"/>
              <a:t>bar</a:t>
            </a:r>
            <a:r>
              <a:rPr lang="en-US" altLang="en-US" smtClean="0"/>
              <a:t> falls with increasing altitude.</a:t>
            </a:r>
          </a:p>
          <a:p>
            <a:pPr eaLnBrk="1" hangingPunct="1"/>
            <a:endParaRPr lang="en-US" altLang="en-US" smtClean="0"/>
          </a:p>
          <a:p>
            <a:pPr eaLnBrk="1" hangingPunct="1"/>
            <a:r>
              <a:rPr lang="en-US" altLang="en-US" b="1" smtClean="0"/>
              <a:t>Ca</a:t>
            </a:r>
            <a:r>
              <a:rPr lang="en-US" altLang="en-US" b="1" baseline="-25000" smtClean="0"/>
              <a:t>O2</a:t>
            </a:r>
            <a:r>
              <a:rPr lang="en-US" altLang="en-US" b="1" smtClean="0"/>
              <a:t> (mL/dL = 1.34 (mL/dL/g) x [hemoglobin](g) x%O</a:t>
            </a:r>
            <a:r>
              <a:rPr lang="en-US" altLang="en-US" b="1" baseline="-25000" smtClean="0"/>
              <a:t>2</a:t>
            </a:r>
            <a:r>
              <a:rPr lang="en-US" altLang="en-US" b="1" smtClean="0"/>
              <a:t>Sat + 0.003 (mL/dL/mmHg) x Pa</a:t>
            </a:r>
            <a:r>
              <a:rPr lang="en-US" altLang="en-US" b="1" baseline="-25000" smtClean="0"/>
              <a:t>O2</a:t>
            </a:r>
            <a:r>
              <a:rPr lang="en-US" altLang="en-US" b="1" smtClean="0"/>
              <a:t> (mmHg)</a:t>
            </a:r>
          </a:p>
          <a:p>
            <a:pPr eaLnBrk="1" hangingPunct="1"/>
            <a:endParaRPr lang="en-US" altLang="en-US" b="1" smtClean="0"/>
          </a:p>
          <a:p>
            <a:pPr eaLnBrk="1" hangingPunct="1"/>
            <a:r>
              <a:rPr lang="en-US" altLang="en-US" smtClean="0"/>
              <a:t>Instead, the oxygen saturation fraction of hemoglobin can be measured continuously using pulse oximetry, a tool that measures the absorbance by hemoglobin of several wavelengths of light transmitted across a finger, toe, or ear by a noninvasive probe. However, </a:t>
            </a:r>
            <a:r>
              <a:rPr lang="en-US" altLang="en-US" b="1" smtClean="0"/>
              <a:t>since oxygen content varies relatively little with Pa</a:t>
            </a:r>
            <a:r>
              <a:rPr lang="en-US" altLang="en-US" b="1" baseline="-25000" smtClean="0"/>
              <a:t>O2</a:t>
            </a:r>
            <a:r>
              <a:rPr lang="en-US" altLang="en-US" b="1" smtClean="0"/>
              <a:t> at saturations above 90%, it is difficult to know the precise Pa</a:t>
            </a:r>
            <a:r>
              <a:rPr lang="en-US" altLang="en-US" b="1" baseline="-25000" smtClean="0"/>
              <a:t>O2</a:t>
            </a:r>
            <a:r>
              <a:rPr lang="en-US" altLang="en-US" b="1" smtClean="0"/>
              <a:t> using this device. In addition, as noted above, Pa</a:t>
            </a:r>
            <a:r>
              <a:rPr lang="en-US" altLang="en-US" b="1" baseline="-25000" smtClean="0"/>
              <a:t>CO2</a:t>
            </a:r>
            <a:r>
              <a:rPr lang="en-US" altLang="en-US" b="1" smtClean="0"/>
              <a:t> is needed to fully assess the mechanism of hypoxemia, a value that is not revealed by pulse oximetry.</a:t>
            </a:r>
          </a:p>
          <a:p>
            <a:pPr eaLnBrk="1" hangingPunct="1"/>
            <a:r>
              <a:rPr lang="en-US" altLang="en-US" smtClean="0"/>
              <a:t>It should also be noted that at times, most often due to abnormal hemoglobins or non-oxygen hemoglobin-ligand complexes, pulse oximetry can be misleading (such as observed with carboxyhemoglobin). </a:t>
            </a:r>
            <a:endParaRPr lang="en-US" altLang="en-US" b="1" smtClean="0"/>
          </a:p>
          <a:p>
            <a:pPr eaLnBrk="1" hangingPunct="1"/>
            <a:endParaRPr lang="en-US" altLang="en-US" smtClean="0"/>
          </a:p>
          <a:p>
            <a:pPr eaLnBrk="1" hangingPunct="1"/>
            <a:r>
              <a:rPr lang="en-US" altLang="en-US" smtClean="0"/>
              <a:t>opacities of the parenchyma, blunting of the costophrenic angles, mass lesions, and volume loss, can be very helpful in determining an etiology. It should be noted that many diseases of the respiratory system, particularly those of the airways and pulmonary vasculature, are associated with a normal chest radiograph.</a:t>
            </a:r>
          </a:p>
          <a:p>
            <a:pPr eaLnBrk="1" hangingPunct="1"/>
            <a:r>
              <a:rPr lang="en-US" altLang="en-US" smtClean="0"/>
              <a:t>Subsequent computed tomography of the chest (CT scan) is often obtained. The CT scan allows better delineation of parenchymal processes, pleural disease, masses or nodules, and large airways. If administered with contrast, the pulmonary vasculature can be assessed with particular utility for determination of pulmonary emboli. Intravenous contrast also allows lymph nodes to be delineated in greater detail.</a:t>
            </a:r>
          </a:p>
          <a:p>
            <a:pPr eaLnBrk="1" hangingPunct="1"/>
            <a:endParaRPr lang="en-US" alt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A38C1D-312B-4732-B4F4-BCB344026E03}" type="slidenum">
              <a:rPr lang="en-US" altLang="en-US" smtClean="0">
                <a:latin typeface="Times New Roman" pitchFamily="18" charset="0"/>
              </a:rPr>
              <a:pPr/>
              <a:t>24</a:t>
            </a:fld>
            <a:endParaRPr lang="en-US" alt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ct val="90000"/>
              </a:lnSpc>
              <a:defRPr/>
            </a:pPr>
            <a:r>
              <a:rPr lang="en-US" altLang="en-US" b="1" dirty="0" smtClean="0"/>
              <a:t>O</a:t>
            </a:r>
            <a:r>
              <a:rPr lang="en-US" altLang="en-US" b="1" baseline="-25000" dirty="0" smtClean="0"/>
              <a:t>2</a:t>
            </a:r>
            <a:r>
              <a:rPr lang="en-US" altLang="en-US" b="1" dirty="0" smtClean="0"/>
              <a:t> toxicity</a:t>
            </a:r>
            <a:r>
              <a:rPr lang="en-US" altLang="en-US" dirty="0" smtClean="0"/>
              <a:t>:                                                                              -     very high levels(&gt;1000 mmHg) CNS toxicity and     	seizures                                                                                 -     lower levels (FiO</a:t>
            </a:r>
            <a:r>
              <a:rPr lang="en-US" altLang="en-US" b="1" baseline="-25000" dirty="0" smtClean="0"/>
              <a:t>2</a:t>
            </a:r>
            <a:r>
              <a:rPr lang="en-US" altLang="en-US" dirty="0" smtClean="0"/>
              <a:t> &gt; 60%) and longer exposure: -	capillary damage, leak and pulmonary fibrosis                                                   -     PaO</a:t>
            </a:r>
            <a:r>
              <a:rPr lang="en-US" altLang="en-US" b="1" baseline="-25000" dirty="0" smtClean="0"/>
              <a:t>2 </a:t>
            </a:r>
            <a:r>
              <a:rPr lang="en-US" altLang="en-US" dirty="0" smtClean="0"/>
              <a:t>&gt;150 can cause </a:t>
            </a:r>
            <a:r>
              <a:rPr lang="en-US" altLang="en-US" dirty="0" err="1" smtClean="0"/>
              <a:t>retrolental</a:t>
            </a:r>
            <a:r>
              <a:rPr lang="en-US" altLang="en-US" dirty="0" smtClean="0"/>
              <a:t> fibroplasia                      -     FiO</a:t>
            </a:r>
            <a:r>
              <a:rPr lang="en-US" altLang="en-US" b="1" baseline="-25000" dirty="0" smtClean="0"/>
              <a:t>2</a:t>
            </a:r>
            <a:r>
              <a:rPr lang="en-US" altLang="en-US" dirty="0" smtClean="0"/>
              <a:t> 35 to 40% can be safely tolerated indefinitely</a:t>
            </a:r>
          </a:p>
          <a:p>
            <a:pPr eaLnBrk="1" hangingPunct="1">
              <a:lnSpc>
                <a:spcPct val="90000"/>
              </a:lnSpc>
              <a:defRPr/>
            </a:pPr>
            <a:r>
              <a:rPr lang="en-US" altLang="en-US" b="1" dirty="0" smtClean="0"/>
              <a:t>CO</a:t>
            </a:r>
            <a:r>
              <a:rPr lang="en-US" altLang="en-US" b="1" baseline="-25000" dirty="0" smtClean="0"/>
              <a:t>2</a:t>
            </a:r>
            <a:r>
              <a:rPr lang="en-US" altLang="en-US" b="1" dirty="0" smtClean="0"/>
              <a:t> narcosis:</a:t>
            </a:r>
            <a:r>
              <a:rPr lang="en-US" altLang="en-US" dirty="0" smtClean="0"/>
              <a:t>                                                                        -     PaCO</a:t>
            </a:r>
            <a:r>
              <a:rPr lang="en-US" altLang="en-US" b="1" baseline="-25000" dirty="0" smtClean="0"/>
              <a:t>2</a:t>
            </a:r>
            <a:r>
              <a:rPr lang="en-US" altLang="en-US" dirty="0" smtClean="0"/>
              <a:t> may increase severely to cause respiratory 	acidosis, somnolence and coma</a:t>
            </a:r>
          </a:p>
          <a:p>
            <a:pPr eaLnBrk="1" hangingPunct="1">
              <a:lnSpc>
                <a:spcPct val="90000"/>
              </a:lnSpc>
              <a:buFont typeface="Wingdings" pitchFamily="2" charset="2"/>
              <a:buNone/>
              <a:defRPr/>
            </a:pPr>
            <a:r>
              <a:rPr lang="en-US" altLang="en-US" dirty="0" smtClean="0"/>
              <a:t>     -     PaCO</a:t>
            </a:r>
            <a:r>
              <a:rPr lang="en-US" altLang="en-US" b="1" baseline="-25000" dirty="0" smtClean="0"/>
              <a:t>2 </a:t>
            </a:r>
            <a:r>
              <a:rPr lang="en-US" altLang="en-US" dirty="0" smtClean="0"/>
              <a:t>increase secondary to combination of                        	a) abolition of hypoxic drive to breathe                                	b) increase in dead space  </a:t>
            </a:r>
            <a:endParaRPr lang="en-CA" altLang="en-US" dirty="0" smtClean="0"/>
          </a:p>
          <a:p>
            <a:pPr eaLnBrk="1" hangingPunct="1">
              <a:defRPr/>
            </a:pPr>
            <a:endParaRPr lang="en-US" dirty="0" smtClean="0"/>
          </a:p>
          <a:p>
            <a:pPr eaLnBrk="1" hangingPunct="1">
              <a:defRPr/>
            </a:pPr>
            <a:r>
              <a:rPr lang="en-US" dirty="0" smtClean="0"/>
              <a:t>Although prolonged exposure to 100% inspired oxygen (F</a:t>
            </a:r>
            <a:r>
              <a:rPr lang="en-US" cap="all" dirty="0" smtClean="0"/>
              <a:t>IO</a:t>
            </a:r>
            <a:r>
              <a:rPr lang="en-US" baseline="-25000" dirty="0" smtClean="0"/>
              <a:t>2</a:t>
            </a:r>
            <a:r>
              <a:rPr lang="en-US" dirty="0" smtClean="0"/>
              <a:t>=1.0) has potential toxicity, there is insufficient evidence to indicate that this occurs during brief periods of adult CPR.</a:t>
            </a:r>
            <a:r>
              <a:rPr lang="en-US" baseline="30000" dirty="0" smtClean="0">
                <a:hlinkClick r:id="rId3"/>
              </a:rPr>
              <a:t>3</a:t>
            </a:r>
            <a:r>
              <a:rPr lang="en-US" baseline="30000" dirty="0" smtClean="0">
                <a:hlinkClick r:id="rId3"/>
              </a:rPr>
              <a:t>–</a:t>
            </a:r>
            <a:r>
              <a:rPr lang="en-US" baseline="30000" dirty="0" smtClean="0">
                <a:hlinkClick r:id="rId3"/>
              </a:rPr>
              <a:t>5</a:t>
            </a:r>
            <a:r>
              <a:rPr lang="en-US" dirty="0" smtClean="0"/>
              <a:t> Empirical use of 100% inspired oxygen during CPR optimizes arterial oxyhemoglobin content and in turn oxygen delivery; therefore, use of 100% inspired oxygen (F</a:t>
            </a:r>
            <a:r>
              <a:rPr lang="en-US" cap="all" dirty="0" smtClean="0"/>
              <a:t>IO</a:t>
            </a:r>
            <a:r>
              <a:rPr lang="en-US" baseline="-25000" dirty="0" smtClean="0"/>
              <a:t>2</a:t>
            </a:r>
            <a:r>
              <a:rPr lang="en-US" dirty="0" smtClean="0"/>
              <a:t>=1.0) as soon as it becomes available is reasonable during resuscitation from cardiac arrest </a:t>
            </a:r>
          </a:p>
          <a:p>
            <a:pPr eaLnBrk="1" hangingPunct="1">
              <a:defRPr/>
            </a:pPr>
            <a:endParaRPr lang="en-US" dirty="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0DA21E-807C-4DDA-BF01-69F37C200E86}" type="slidenum">
              <a:rPr lang="en-US" altLang="en-US" smtClean="0">
                <a:latin typeface="Times New Roman" pitchFamily="18" charset="0"/>
              </a:rPr>
              <a:pPr/>
              <a:t>26</a:t>
            </a:fld>
            <a:endParaRPr lang="en-US" alt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First-Line Options</a:t>
            </a:r>
          </a:p>
          <a:p>
            <a:pPr eaLnBrk="1" hangingPunct="1"/>
            <a:r>
              <a:rPr lang="en-US" altLang="en-US" b="1" smtClean="0"/>
              <a:t>Standard nasal cannula</a:t>
            </a:r>
            <a:r>
              <a:rPr lang="en-US" altLang="en-US" smtClean="0"/>
              <a:t/>
            </a:r>
            <a:br>
              <a:rPr lang="en-US" altLang="en-US" smtClean="0"/>
            </a:br>
            <a:r>
              <a:rPr lang="en-US" altLang="en-US" smtClean="0"/>
              <a:t>The standard nasal cannula delivers an inspiratory oxygen fraction (</a:t>
            </a:r>
            <a:r>
              <a:rPr lang="en-US" altLang="en-US" i="1" smtClean="0"/>
              <a:t>F</a:t>
            </a:r>
            <a:r>
              <a:rPr lang="en-US" altLang="en-US" smtClean="0"/>
              <a:t>I,O</a:t>
            </a:r>
            <a:r>
              <a:rPr lang="en-US" altLang="en-US" baseline="-25000" smtClean="0"/>
              <a:t>2</a:t>
            </a:r>
            <a:r>
              <a:rPr lang="en-US" altLang="en-US" smtClean="0"/>
              <a:t>) of 24-40% at supply flows ranging from 1-5 L·min-1. The formula is </a:t>
            </a:r>
            <a:r>
              <a:rPr lang="en-US" altLang="en-US" i="1" smtClean="0"/>
              <a:t>F</a:t>
            </a:r>
            <a:r>
              <a:rPr lang="en-US" altLang="en-US" smtClean="0"/>
              <a:t>I,O</a:t>
            </a:r>
            <a:r>
              <a:rPr lang="en-US" altLang="en-US" baseline="-25000" smtClean="0"/>
              <a:t>2</a:t>
            </a:r>
            <a:r>
              <a:rPr lang="en-US" altLang="en-US" smtClean="0"/>
              <a:t> = 20% + (4 × oxygen litre flow). The </a:t>
            </a:r>
            <a:r>
              <a:rPr lang="en-US" altLang="en-US" i="1" smtClean="0"/>
              <a:t>F</a:t>
            </a:r>
            <a:r>
              <a:rPr lang="en-US" altLang="en-US" smtClean="0"/>
              <a:t>I,O</a:t>
            </a:r>
            <a:r>
              <a:rPr lang="en-US" altLang="en-US" baseline="-25000" smtClean="0"/>
              <a:t>2</a:t>
            </a:r>
            <a:r>
              <a:rPr lang="en-US" altLang="en-US" smtClean="0"/>
              <a:t> is influenced by breath rate, tidal volume and pathophysiology. The slower the inspiratory flow the higher the </a:t>
            </a:r>
            <a:r>
              <a:rPr lang="en-US" altLang="en-US" i="1" smtClean="0"/>
              <a:t>F</a:t>
            </a:r>
            <a:r>
              <a:rPr lang="en-US" altLang="en-US" smtClean="0"/>
              <a:t>I,O</a:t>
            </a:r>
            <a:r>
              <a:rPr lang="en-US" altLang="en-US" baseline="-25000" smtClean="0"/>
              <a:t>2</a:t>
            </a:r>
            <a:r>
              <a:rPr lang="en-US" altLang="en-US" smtClean="0"/>
              <a:t> [6].</a:t>
            </a:r>
          </a:p>
          <a:p>
            <a:pPr eaLnBrk="1" hangingPunct="1"/>
            <a:r>
              <a:rPr lang="en-US" altLang="en-US" b="1" smtClean="0"/>
              <a:t>Venturi mask</a:t>
            </a:r>
            <a:r>
              <a:rPr lang="en-US" altLang="en-US" smtClean="0"/>
              <a:t/>
            </a:r>
            <a:br>
              <a:rPr lang="en-US" altLang="en-US" smtClean="0"/>
            </a:br>
            <a:r>
              <a:rPr lang="en-US" altLang="en-US" smtClean="0"/>
              <a:t>A Venturi mask mixes oxygen with room air, creating high-flow enriched oxygen of a settable concentration. It provides an accurate and constant </a:t>
            </a:r>
            <a:r>
              <a:rPr lang="en-US" altLang="en-US" i="1" smtClean="0"/>
              <a:t>F</a:t>
            </a:r>
            <a:r>
              <a:rPr lang="en-US" altLang="en-US" smtClean="0"/>
              <a:t>I,O</a:t>
            </a:r>
            <a:r>
              <a:rPr lang="en-US" altLang="en-US" baseline="-25000" smtClean="0"/>
              <a:t>2</a:t>
            </a:r>
            <a:r>
              <a:rPr lang="en-US" altLang="en-US" smtClean="0"/>
              <a:t>. Typical </a:t>
            </a:r>
            <a:r>
              <a:rPr lang="en-US" altLang="en-US" i="1" smtClean="0"/>
              <a:t>F</a:t>
            </a:r>
            <a:r>
              <a:rPr lang="en-US" altLang="en-US" smtClean="0"/>
              <a:t>I,O</a:t>
            </a:r>
            <a:r>
              <a:rPr lang="en-US" altLang="en-US" baseline="-25000" smtClean="0"/>
              <a:t>2</a:t>
            </a:r>
            <a:r>
              <a:rPr lang="en-US" altLang="en-US" smtClean="0"/>
              <a:t> delivery settings are 24, 28, 31, 35 and 40% oxygen. The Venturi mask is often employed when the clinician has a concern about CO</a:t>
            </a:r>
            <a:r>
              <a:rPr lang="en-US" altLang="en-US" baseline="-25000" smtClean="0"/>
              <a:t>2</a:t>
            </a:r>
            <a:r>
              <a:rPr lang="en-US" altLang="en-US" smtClean="0"/>
              <a:t> retention [2].</a:t>
            </a:r>
          </a:p>
          <a:p>
            <a:pPr eaLnBrk="1" hangingPunct="1"/>
            <a:r>
              <a:rPr lang="en-US" altLang="en-US" smtClean="0"/>
              <a:t>Second-Line Options</a:t>
            </a:r>
          </a:p>
          <a:p>
            <a:pPr eaLnBrk="1" hangingPunct="1"/>
            <a:r>
              <a:rPr lang="en-US" altLang="en-US" b="1" smtClean="0"/>
              <a:t>Simple face mask</a:t>
            </a:r>
            <a:r>
              <a:rPr lang="en-US" altLang="en-US" smtClean="0"/>
              <a:t/>
            </a:r>
            <a:br>
              <a:rPr lang="en-US" altLang="en-US" smtClean="0"/>
            </a:br>
            <a:r>
              <a:rPr lang="en-US" altLang="en-US" smtClean="0"/>
              <a:t>The volume of the face mask is 100-300 mL. It delivers an </a:t>
            </a:r>
            <a:r>
              <a:rPr lang="en-US" altLang="en-US" i="1" smtClean="0"/>
              <a:t>F</a:t>
            </a:r>
            <a:r>
              <a:rPr lang="en-US" altLang="en-US" smtClean="0"/>
              <a:t>I,O</a:t>
            </a:r>
            <a:r>
              <a:rPr lang="en-US" altLang="en-US" baseline="-25000" smtClean="0"/>
              <a:t>2</a:t>
            </a:r>
            <a:r>
              <a:rPr lang="en-US" altLang="en-US" smtClean="0"/>
              <a:t> of 40-60% at 5-10 L·min</a:t>
            </a:r>
            <a:r>
              <a:rPr lang="en-US" altLang="en-US" baseline="30000" smtClean="0"/>
              <a:t>-1</a:t>
            </a:r>
            <a:r>
              <a:rPr lang="en-US" altLang="en-US" smtClean="0"/>
              <a:t>. The </a:t>
            </a:r>
            <a:r>
              <a:rPr lang="en-US" altLang="en-US" i="1" smtClean="0"/>
              <a:t>F</a:t>
            </a:r>
            <a:r>
              <a:rPr lang="en-US" altLang="en-US" smtClean="0"/>
              <a:t>I,O</a:t>
            </a:r>
            <a:r>
              <a:rPr lang="en-US" altLang="en-US" baseline="-25000" smtClean="0"/>
              <a:t>2</a:t>
            </a:r>
            <a:r>
              <a:rPr lang="en-US" altLang="en-US" smtClean="0"/>
              <a:t> is influenced by breath rate, tidal volume and pathology. The face mask is indicated in patients with nasal irritation or epistaxis. It is also useful for patients who are strictly mouth breathers. However, the face mask is obtrusive, uncomfortable and confining. It muffles communication, obstructs coughing and impedes eating [2].</a:t>
            </a:r>
          </a:p>
          <a:p>
            <a:pPr eaLnBrk="1" hangingPunct="1"/>
            <a:r>
              <a:rPr lang="en-US" altLang="en-US" b="1" smtClean="0"/>
              <a:t>Nonrebreathing face mask with reservoir and one-way valve</a:t>
            </a:r>
            <a:r>
              <a:rPr lang="en-US" altLang="en-US" smtClean="0"/>
              <a:t/>
            </a:r>
            <a:br>
              <a:rPr lang="en-US" altLang="en-US" smtClean="0"/>
            </a:br>
            <a:r>
              <a:rPr lang="en-US" altLang="en-US" smtClean="0"/>
              <a:t>The nonrebreathing face mask is indicated when an </a:t>
            </a:r>
            <a:r>
              <a:rPr lang="en-US" altLang="en-US" i="1" smtClean="0"/>
              <a:t>F</a:t>
            </a:r>
            <a:r>
              <a:rPr lang="en-US" altLang="en-US" smtClean="0"/>
              <a:t>I,O</a:t>
            </a:r>
            <a:r>
              <a:rPr lang="en-US" altLang="en-US" baseline="-25000" smtClean="0"/>
              <a:t>2</a:t>
            </a:r>
            <a:r>
              <a:rPr lang="en-US" altLang="en-US" smtClean="0"/>
              <a:t> &gt;40% is required. It may deliver </a:t>
            </a:r>
            <a:r>
              <a:rPr lang="en-US" altLang="en-US" i="1" smtClean="0"/>
              <a:t>F</a:t>
            </a:r>
            <a:r>
              <a:rPr lang="en-US" altLang="en-US" smtClean="0"/>
              <a:t>I,O</a:t>
            </a:r>
            <a:r>
              <a:rPr lang="en-US" altLang="en-US" baseline="-25000" smtClean="0"/>
              <a:t>2</a:t>
            </a:r>
            <a:r>
              <a:rPr lang="en-US" altLang="en-US" smtClean="0"/>
              <a:t> up to 90% at high flow settings. Oxygen flows into the reservoir at 8-10 L·min</a:t>
            </a:r>
            <a:r>
              <a:rPr lang="en-US" altLang="en-US" baseline="30000" smtClean="0"/>
              <a:t>-1</a:t>
            </a:r>
            <a:r>
              <a:rPr lang="en-US" altLang="en-US" smtClean="0"/>
              <a:t>, washing the patient with a high concentration of oxygen. Its major drawback is that the mask must be tightly sealed on the face, which is uncomfortable. There is also a risk of CO</a:t>
            </a:r>
            <a:r>
              <a:rPr lang="en-US" altLang="en-US" baseline="-25000" smtClean="0"/>
              <a:t>2</a:t>
            </a:r>
            <a:r>
              <a:rPr lang="en-US" altLang="en-US" smtClean="0"/>
              <a:t> retention[2].</a:t>
            </a:r>
          </a:p>
          <a:p>
            <a:pPr eaLnBrk="1" hangingPunct="1"/>
            <a:r>
              <a:rPr lang="en-US" altLang="en-US" b="1" smtClean="0"/>
              <a:t>Reservoir cannulas</a:t>
            </a:r>
            <a:r>
              <a:rPr lang="en-US" altLang="en-US" smtClean="0"/>
              <a:t/>
            </a:r>
            <a:br>
              <a:rPr lang="en-US" altLang="en-US" smtClean="0"/>
            </a:br>
            <a:r>
              <a:rPr lang="en-US" altLang="en-US" smtClean="0"/>
              <a:t>Reservoir cannulas improve the efficiency of oxygen delivery. Hence, patients may be well oxygenated at lower flows. Litre flows of =8 L·min</a:t>
            </a:r>
            <a:r>
              <a:rPr lang="en-US" altLang="en-US" baseline="30000" smtClean="0"/>
              <a:t>-1</a:t>
            </a:r>
            <a:r>
              <a:rPr lang="en-US" altLang="en-US" smtClean="0"/>
              <a:t> have been reported to adequately oxygenate patients with a high flow requirement [7, 8].</a:t>
            </a:r>
          </a:p>
          <a:p>
            <a:pPr eaLnBrk="1" hangingPunct="1"/>
            <a:r>
              <a:rPr lang="en-US" altLang="en-US" b="1" smtClean="0"/>
              <a:t>High-flow transtracheal catheters</a:t>
            </a:r>
            <a:r>
              <a:rPr lang="en-US" altLang="en-US" smtClean="0"/>
              <a:t/>
            </a:r>
            <a:br>
              <a:rPr lang="en-US" altLang="en-US" smtClean="0"/>
            </a:br>
            <a:r>
              <a:rPr lang="en-US" altLang="en-US" smtClean="0"/>
              <a:t>Transtracheal catheters deliver oxygen directly into the trachea. There are wash-out and storage effects that promote gas exchange as well as providing high-flow oxygen. High-flow transtracheal catheters may reduce the work of breathing and augment CO</a:t>
            </a:r>
            <a:r>
              <a:rPr lang="en-US" altLang="en-US" baseline="-25000" smtClean="0"/>
              <a:t>2</a:t>
            </a:r>
            <a:r>
              <a:rPr lang="en-US" altLang="en-US" smtClean="0"/>
              <a:t> removal. Patients who have been extubated may benefit from an interim of high-flow transtracheal oxygen to better ensure weaning success [9, 10].</a:t>
            </a:r>
          </a:p>
          <a:p>
            <a:pPr eaLnBrk="1" hangingPunct="1"/>
            <a:endParaRPr lang="en-US" alt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31E1A0-E325-4C33-86AB-02DD7E7E500B}" type="slidenum">
              <a:rPr lang="en-US" altLang="en-US" smtClean="0">
                <a:latin typeface="Times New Roman" pitchFamily="18" charset="0"/>
              </a:rPr>
              <a:pPr/>
              <a:t>27</a:t>
            </a:fld>
            <a:endParaRPr lang="en-US" alt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The most important group of patients who benefit from a trial of NIV are those with acute exacerbations of chronic obstructive pulmonary disease (COPD) leading to respiratory acidosis (pH &lt;7.35). Experience from several well-conducted randomized trials has shown that in patients with ventilatory failure characterized by blood pH levels between 7.25 and 7.35, NIV is associated with low failure rates (15–20%) and good outcomes (intubation rate, length of stay in intensive care, and in some series mortality rates). In more severely ill patients with pH &lt;7.25, the rate of NIV failure is inversely related to the severity of respiratory acidosis, with greater failure as the pH decreases. In patients with milder acidosis (pH &gt;7.35), NIV is not better than conventional therapy that includes controlled oxygen delivery and pharmacotherapy for exacerbations of COPD (systemic corticosteroids, bronchodilators, and, if needed, antibiotics).</a:t>
            </a:r>
          </a:p>
          <a:p>
            <a:pPr eaLnBrk="1" hangingPunct="1"/>
            <a:endParaRPr lang="en-US" altLang="en-US" smtClean="0"/>
          </a:p>
          <a:p>
            <a:pPr eaLnBrk="1" hangingPunct="1"/>
            <a:r>
              <a:rPr lang="en-US" altLang="en-US" smtClean="0"/>
              <a:t>Table 269–1. Contraindications for Noninvasive Ventilation</a:t>
            </a:r>
          </a:p>
          <a:p>
            <a:pPr eaLnBrk="1" hangingPunct="1"/>
            <a:r>
              <a:rPr lang="en-US" altLang="en-US" smtClean="0"/>
              <a:t/>
            </a:r>
            <a:br>
              <a:rPr lang="en-US" altLang="en-US" smtClean="0"/>
            </a:br>
            <a:r>
              <a:rPr lang="en-US" altLang="en-US" smtClean="0"/>
              <a:t>Cardiac or respiratory arrest Severe encephalopathy Severe gastrointestinal bleed Hemodynamic instability Unstable angina and myocardial infarction Facial surgery or trauma Upper airway obstruction High-risk aspiration and/or inability to protect airways Inability to clear secretions</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C44A60-9350-42FA-813C-45A48E7FFC02}" type="slidenum">
              <a:rPr lang="en-US" altLang="en-US" smtClean="0">
                <a:latin typeface="Times New Roman" pitchFamily="18" charset="0"/>
              </a:rPr>
              <a:pPr/>
              <a:t>30</a:t>
            </a:fld>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The primary function of the respiratory system is to </a:t>
            </a:r>
            <a:r>
              <a:rPr lang="en-US" altLang="en-US" b="1" smtClean="0"/>
              <a:t>oxygenate blood and eliminate carbon dioxide, which requires that blood come into virtual contact with fresh air to facilitate diffusion of respiratory gases between blood and gas. </a:t>
            </a:r>
            <a:r>
              <a:rPr lang="en-US" altLang="en-US" smtClean="0"/>
              <a:t>This process occurs in the lung alveoli, where blood flowing through alveolar wall capillaries is separated from alveolar gas by an extremely thin membrane of flattened endothelial and epithelial cells, across which respiratory gases diffuse and equilibrate. </a:t>
            </a:r>
            <a:r>
              <a:rPr lang="en-US" altLang="en-US" b="1" smtClean="0"/>
              <a:t>Blood flow through the lung is unidirectional </a:t>
            </a:r>
            <a:r>
              <a:rPr lang="en-US" altLang="en-US" smtClean="0"/>
              <a:t>via a continuous vascular path, along which venous blood absorbs oxygen from and loses CO</a:t>
            </a:r>
            <a:r>
              <a:rPr lang="en-US" altLang="en-US" baseline="-25000" smtClean="0"/>
              <a:t>2</a:t>
            </a:r>
            <a:r>
              <a:rPr lang="en-US" altLang="en-US" smtClean="0"/>
              <a:t> to inspired gas. The path for airflow, in contrast, reaches a dead end at the alveolar walls; as such, the alveolar space must be ventilated tidally, with inflow of fresh gas and outflow of alveolar gas alternating periodically at the respiratory rate (RR). </a:t>
            </a:r>
            <a:r>
              <a:rPr lang="en-US" altLang="en-US" b="1" smtClean="0"/>
              <a:t>To achieve an enormous alveolar surface area (typically 70 m</a:t>
            </a:r>
            <a:r>
              <a:rPr lang="en-US" altLang="en-US" b="1" baseline="30000" smtClean="0"/>
              <a:t>2</a:t>
            </a:r>
            <a:r>
              <a:rPr lang="en-US" altLang="en-US" b="1" smtClean="0"/>
              <a:t>) for blood-gas diffusion within the modest volume of a thoracic cavity (typically 7 L), nature has distributed both blood flow and ventilation among millions of tiny alveoli through multigenerational branching of both pulmonary arteries and bronchial airways</a:t>
            </a:r>
            <a:r>
              <a:rPr lang="en-US" altLang="en-US" smtClean="0"/>
              <a:t>. As a consequence of variations in tube lengths and calibers along these pathways, and of the effects of gravity, tidal pressure fluctuations, and anatomic constraints from the chest wall, there is variation among alveoli in their relative ventilations and perfusions. Not surprisingly, for the lung to be most efficient in exchanging gas, the fresh gas ventilation of a given alveolus must be matched to its perfusion.</a:t>
            </a:r>
          </a:p>
          <a:p>
            <a:pPr eaLnBrk="1" hangingPunct="1"/>
            <a:r>
              <a:rPr lang="en-US" altLang="en-US" smtClean="0"/>
              <a:t>For the respiratory system to succeed in oxygenating blood and eliminating carbon dioxide, it must be able to ventilate the lung tidally to freshen alveolar gas; it must provide for perfusion of the individual alveolus in a manner proportional to its ventilation; and it must allow for adequate diffusion of respiratory gases between alveolar gas and capillary blood. Furthermore, it must be able to </a:t>
            </a:r>
            <a:r>
              <a:rPr lang="en-US" altLang="en-US" b="1" smtClean="0"/>
              <a:t>accommodate severalfold increases in the demand for oxygen uptake or CO</a:t>
            </a:r>
            <a:r>
              <a:rPr lang="en-US" altLang="en-US" b="1" baseline="-25000" smtClean="0"/>
              <a:t>2</a:t>
            </a:r>
            <a:r>
              <a:rPr lang="en-US" altLang="en-US" b="1" smtClean="0"/>
              <a:t> elimination imposed by metabolic needs or acid-base derangement. </a:t>
            </a:r>
            <a:r>
              <a:rPr lang="en-US" altLang="en-US" smtClean="0"/>
              <a:t>Given these multiple requirements for normal operation, it is not surprising that many diseases disturb respiratory function. Here, we consider in greater detail the physiologic determinants of lung ventilation and perfusion, and how their matching distributions and rapid gas diffusion allow for normal gas exchange</a:t>
            </a:r>
          </a:p>
          <a:p>
            <a:pPr eaLnBrk="1" hangingPunct="1"/>
            <a:endParaRPr lang="en-US" alt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CFF503-2F4A-4741-8FBE-C7945928A2E7}" type="slidenum">
              <a:rPr lang="en-US" altLang="en-US" smtClean="0">
                <a:latin typeface="Times New Roman" pitchFamily="18" charset="0"/>
              </a:rPr>
              <a:pPr/>
              <a:t>3</a:t>
            </a:fld>
            <a:endParaRPr lang="en-US" alt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led to a multicenter, randomized, prospective trial to compare traditional ventilator strategies for acute lung injury and ARDS (large tidal volume—12 mL/kg ideal body weight) to a low tidal volume (6 mL/kg ideal body weight). This study showed a dramatic reduction in mortality rate in the low tidal volume group (large tidal volume—39.8% mortality rate versus low tidal volume—31% mortality rate) and confirmed that ventilator management could affect outcomes in these patients. In addition, a "fluid conservative" management strategy [maintaining a relatively low central venous pressure (CVP) or pulmonary capillary wedge pressure (PCWP)] is associated with the need for fewer days of mechanical ventilation compared with a "fluid liberal" management strategy (maintaining a relatively high CVP or PCWP) in acute lung injury and ARDS.</a:t>
            </a:r>
          </a:p>
          <a:p>
            <a:pPr eaLnBrk="1" hangingPunct="1"/>
            <a:endParaRPr lang="en-US" altLang="en-US" smtClean="0"/>
          </a:p>
          <a:p>
            <a:pPr eaLnBrk="1" hangingPunct="1"/>
            <a:r>
              <a:rPr lang="en-US" altLang="en-US" smtClean="0"/>
              <a:t>Low tidal volume A   Minimize left atrial filling pressures B   High-PEEP or "open lung</a:t>
            </a: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DEF16C-D748-43CD-9DE4-4C730E488650}" type="slidenum">
              <a:rPr lang="en-US" altLang="en-US" smtClean="0">
                <a:latin typeface="Times New Roman" pitchFamily="18" charset="0"/>
              </a:rPr>
              <a:pPr/>
              <a:t>36</a:t>
            </a:fld>
            <a:endParaRPr lang="en-US" alt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29740D-597F-4E81-BC61-B3866F98879F}" type="slidenum">
              <a:rPr lang="en-US" altLang="en-US" smtClean="0">
                <a:latin typeface="Times New Roman" pitchFamily="18" charset="0"/>
              </a:rPr>
              <a:pPr/>
              <a:t>37</a:t>
            </a:fld>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Due both to surface tension at the air-liquid interface between alveolar wall lining fluid and alveolar gas and to elastic recoil of the lung tissue itself, the lung requires a positive transmural pressure difference between alveolar gas and its pleural surface to stay inflated; this difference is called the elastic recoil pressure of the lung, and it increases with lung volume. Importantly, the lung becomes rather stiff at high lung volumes, so that relatively small volume changes are accompanied by large changes in transpulmonary pressure; in contrast, the lung is compliant at lower lung volumes, including those at which tidal breathing normally occurs. Note that at zero inflation pressure, even normal lungs retain some air in the alveoli. This occurs because the small peripheral airways of the lung are tethered open by radially outward pull from inflated lung parenchyma attached to adventitia; as the lung deflates during exhalation, those small airways are pulled open progressively less, and eventually they close, trapping some gas in the alveoli. This effect can be exaggerated with age and especially with obstructive airways diseases, resulting in gas trapping at quite large lung volumes</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90BD18-1692-40A3-A83A-6E843BBA8B94}" type="slidenum">
              <a:rPr lang="en-US" altLang="en-US" smtClean="0">
                <a:latin typeface="Times New Roman" pitchFamily="18" charset="0"/>
              </a:rPr>
              <a:pPr/>
              <a:t>4</a:t>
            </a:fld>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This form of respiratory failure occurs as a result of lung atelectasis. Because atelectasis occurs so commonly in the perioperative period, this is also called perioperative respiratory failure. After general anesthesia, decreases in functional residual capacity lead to collapse of dependent lung units. Such atelectasis can be treated by frequent changes in position, chest physiotherapy, upright positioning, and aggressive control of incisional and/or abdominal pain. Noninvasive positive-pressure ventilation may also be used to reverse regional atelectasis.</a:t>
            </a:r>
          </a:p>
          <a:p>
            <a:pPr eaLnBrk="1" hangingPunct="1"/>
            <a:r>
              <a:rPr lang="en-US" altLang="en-US" smtClean="0"/>
              <a:t>Type IV Respiratory Failure</a:t>
            </a:r>
          </a:p>
          <a:p>
            <a:pPr eaLnBrk="1" hangingPunct="1"/>
            <a:r>
              <a:rPr lang="en-US" altLang="en-US" smtClean="0"/>
              <a:t>This form results from hypoperfusion of respiratory muscles in patients in shock. Normally, respiratory muscles consume &lt;5% of the total cardiac output and O</a:t>
            </a:r>
            <a:r>
              <a:rPr lang="en-US" altLang="en-US" baseline="-25000" smtClean="0"/>
              <a:t>2</a:t>
            </a:r>
            <a:r>
              <a:rPr lang="en-US" altLang="en-US" smtClean="0"/>
              <a:t> delivery. Patients in shock often experience respiratory distress due to pulmonary edema (e.g., patients in cardiogenic shock), lactic acidosis, and anemia. In this setting, up to 40% of the cardiac output may be distributed to the respiratory muscles. Intubation and mechanical ventilation can allow redistribution of the cardiac output away from the respiratory muscles and back to vital organs while the shock is treated</a:t>
            </a:r>
          </a:p>
          <a:p>
            <a:pPr eaLnBrk="1" hangingPunct="1"/>
            <a:endParaRPr lang="en-US" alt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D01B4F-1670-4D8F-8400-7DE621803C61}" type="slidenum">
              <a:rPr lang="en-US" altLang="en-US" smtClean="0">
                <a:latin typeface="Times New Roman" pitchFamily="18" charset="0"/>
              </a:rPr>
              <a:pPr/>
              <a:t>5</a:t>
            </a:fld>
            <a:endParaRPr lang="en-US" alt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Respiratory center is divided into four major cliques</a:t>
            </a:r>
          </a:p>
          <a:p>
            <a:r>
              <a:rPr lang="en-US" altLang="en-US" b="1" smtClean="0"/>
              <a:t>Inspiratory center (Dorsal respiratory group)</a:t>
            </a:r>
            <a:r>
              <a:rPr lang="en-US" altLang="en-US" smtClean="0"/>
              <a:t>[</a:t>
            </a:r>
            <a:r>
              <a:rPr lang="en-US" altLang="en-US" smtClean="0">
                <a:hlinkClick r:id="rId3" tooltip="Edit section: Inspiratory center (Dorsal respiratory group)"/>
              </a:rPr>
              <a:t>edit</a:t>
            </a:r>
            <a:r>
              <a:rPr lang="en-US" altLang="en-US" smtClean="0"/>
              <a:t>]</a:t>
            </a:r>
            <a:endParaRPr lang="en-US" altLang="en-US" b="1" smtClean="0"/>
          </a:p>
          <a:p>
            <a:r>
              <a:rPr lang="en-US" altLang="en-US" smtClean="0"/>
              <a:t>Location: Dorsal portion of medulla</a:t>
            </a:r>
          </a:p>
          <a:p>
            <a:r>
              <a:rPr lang="en-US" altLang="en-US" smtClean="0"/>
              <a:t>Nucleus: </a:t>
            </a:r>
            <a:r>
              <a:rPr lang="en-US" altLang="en-US" smtClean="0">
                <a:hlinkClick r:id="rId4" tooltip="Nucleus tractus solitarius"/>
              </a:rPr>
              <a:t>Nucleus tractus solitarius</a:t>
            </a:r>
            <a:endParaRPr lang="en-US" altLang="en-US" smtClean="0"/>
          </a:p>
          <a:p>
            <a:r>
              <a:rPr lang="en-US" altLang="en-US" b="1" smtClean="0"/>
              <a:t>Expiratory center (Ventral respiratory group)</a:t>
            </a:r>
            <a:r>
              <a:rPr lang="en-US" altLang="en-US" smtClean="0"/>
              <a:t>[</a:t>
            </a:r>
            <a:r>
              <a:rPr lang="en-US" altLang="en-US" smtClean="0">
                <a:hlinkClick r:id="rId5" tooltip="Edit section: Expiratory center (Ventral respiratory group)"/>
              </a:rPr>
              <a:t>edit</a:t>
            </a:r>
            <a:r>
              <a:rPr lang="en-US" altLang="en-US" smtClean="0"/>
              <a:t>]</a:t>
            </a:r>
            <a:endParaRPr lang="en-US" altLang="en-US" b="1" smtClean="0"/>
          </a:p>
          <a:p>
            <a:r>
              <a:rPr lang="en-US" altLang="en-US" smtClean="0"/>
              <a:t>Location: Antero- lateral part of medulla, about 5 mm anterior and lateral to dorsal respiratory group</a:t>
            </a:r>
          </a:p>
          <a:p>
            <a:r>
              <a:rPr lang="en-US" altLang="en-US" smtClean="0"/>
              <a:t>Nucleus: Nucleus ambiguous and nucleus retro ambiguous.</a:t>
            </a:r>
          </a:p>
          <a:p>
            <a:r>
              <a:rPr lang="en-US" altLang="en-US" smtClean="0"/>
              <a:t>Function: It generally causes expiration but can cause either expiration or inspiration depending upon which neuron in the group is stimulated. It sends inhibitory impulse to the apneustic center.</a:t>
            </a:r>
          </a:p>
          <a:p>
            <a:r>
              <a:rPr lang="en-US" altLang="en-US" b="1" smtClean="0"/>
              <a:t>Pneumotaxic center</a:t>
            </a:r>
            <a:r>
              <a:rPr lang="en-US" altLang="en-US" smtClean="0"/>
              <a:t>[</a:t>
            </a:r>
            <a:r>
              <a:rPr lang="en-US" altLang="en-US" smtClean="0">
                <a:hlinkClick r:id="rId6" tooltip="Edit section: Pneumotaxic center"/>
              </a:rPr>
              <a:t>edit</a:t>
            </a:r>
            <a:r>
              <a:rPr lang="en-US" altLang="en-US" smtClean="0"/>
              <a:t>]</a:t>
            </a:r>
            <a:endParaRPr lang="en-US" altLang="en-US" b="1" smtClean="0"/>
          </a:p>
          <a:p>
            <a:r>
              <a:rPr lang="en-US" altLang="en-US" smtClean="0"/>
              <a:t>Location: Pons(upper part )</a:t>
            </a:r>
          </a:p>
          <a:p>
            <a:r>
              <a:rPr lang="en-US" altLang="en-US" smtClean="0"/>
              <a:t>Nucleus: </a:t>
            </a:r>
            <a:r>
              <a:rPr lang="en-US" altLang="en-US" smtClean="0">
                <a:hlinkClick r:id="rId7" tooltip="Nucleus parabrachialis (page does not exist)"/>
              </a:rPr>
              <a:t>Nucleus parabrachialis</a:t>
            </a:r>
            <a:endParaRPr lang="en-US" altLang="en-US" smtClean="0"/>
          </a:p>
          <a:p>
            <a:r>
              <a:rPr lang="en-US" altLang="en-US" smtClean="0"/>
              <a:t>Function: It controls both rate and pattern of breathing. Limit inspiration.</a:t>
            </a:r>
          </a:p>
          <a:p>
            <a:r>
              <a:rPr lang="en-US" altLang="en-US" b="1" smtClean="0"/>
              <a:t>Apneustic center</a:t>
            </a:r>
            <a:r>
              <a:rPr lang="en-US" altLang="en-US" smtClean="0"/>
              <a:t>[</a:t>
            </a:r>
            <a:r>
              <a:rPr lang="en-US" altLang="en-US" smtClean="0">
                <a:hlinkClick r:id="rId8" tooltip="Edit section: Apneustic center"/>
              </a:rPr>
              <a:t>edit</a:t>
            </a:r>
            <a:r>
              <a:rPr lang="en-US" altLang="en-US" smtClean="0"/>
              <a:t>]</a:t>
            </a:r>
            <a:endParaRPr lang="en-US" altLang="en-US" b="1" smtClean="0"/>
          </a:p>
          <a:p>
            <a:r>
              <a:rPr lang="en-US" altLang="en-US" smtClean="0"/>
              <a:t>Location: Pons(lower part)</a:t>
            </a:r>
          </a:p>
          <a:p>
            <a:r>
              <a:rPr lang="en-US" altLang="en-US" smtClean="0"/>
              <a:t>Functions:</a:t>
            </a:r>
          </a:p>
          <a:p>
            <a:r>
              <a:rPr lang="en-US" altLang="en-US" smtClean="0"/>
              <a:t>It discharges stimulatory impulse to the inspiratory center causing inspiration.</a:t>
            </a:r>
          </a:p>
          <a:p>
            <a:r>
              <a:rPr lang="en-US" altLang="en-US" smtClean="0"/>
              <a:t>It receives inhibitory impulse from pneumotaxic center and from stretch receptor of lung.</a:t>
            </a:r>
          </a:p>
          <a:p>
            <a:r>
              <a:rPr lang="en-US" altLang="en-US" smtClean="0"/>
              <a:t>It discharges inhibitory impulse to expiratory center.</a:t>
            </a:r>
          </a:p>
          <a:p>
            <a:endParaRPr lang="en-US" alt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6B927-72FC-44B7-9327-2E832660DE35}" type="slidenum">
              <a:rPr lang="en-US" altLang="en-US" smtClean="0">
                <a:latin typeface="Times New Roman" pitchFamily="18" charset="0"/>
              </a:rPr>
              <a:pPr/>
              <a:t>6</a:t>
            </a:fld>
            <a:endParaRPr lang="en-US"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It is useful to think about the respiratory system as having three independently functioning </a:t>
            </a:r>
            <a:r>
              <a:rPr lang="en-US" altLang="en-US" b="1" smtClean="0"/>
              <a:t>components—the lung including its airways, the neuromuscular system, and the chest wall; the latter includes everything that is not lung or active neuromuscular system</a:t>
            </a:r>
            <a:r>
              <a:rPr lang="en-US" altLang="en-US" smtClean="0"/>
              <a:t>. As such, the mass of the respiratory muscles is part of the chest wall, while the force they generate is part of the neuromuscular system; the abdomen (especially an obese abdomen) and the heart (especially an enlarged heart) are, for these purposes, part of the chest wall. Each of these three components has mechanical properties that relate to its enclosed volume, or in the case of the neuromuscular system, the respiratory system volume at which it is operating, and to the rate of change of its volume (i.e., flow</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753D0C-2091-4261-ADDE-5C7F7C148837}" type="slidenum">
              <a:rPr lang="en-US" altLang="en-US" smtClean="0">
                <a:latin typeface="Times New Roman" pitchFamily="18" charset="0"/>
              </a:rPr>
              <a:pPr/>
              <a:t>7</a:t>
            </a:fld>
            <a:endParaRPr lang="en-US" alt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Type I, Acute Hypoxemic Respiratory Failure</a:t>
            </a:r>
          </a:p>
          <a:p>
            <a:pPr eaLnBrk="1" hangingPunct="1"/>
            <a:r>
              <a:rPr lang="en-US" altLang="en-US" b="1" smtClean="0"/>
              <a:t>This occurs when alveolar flooding and subsequent intrapulmonary shunt physiology occur</a:t>
            </a:r>
            <a:r>
              <a:rPr lang="en-US" altLang="en-US" smtClean="0"/>
              <a:t>. Alveolar flooding may be a consequence of pulmonary edema, pneumonia, or alveolar hemorrhage. Pulmonary edema can be further categorized as occurring due to elevated pulmonary microvascular pressures as seen in heart failure and intravascular volume overload or ARDS ("low-pressure pulmonary edema"; Chap. 268) and represents an extreme degree of lung injury. This syndrome is defined by diffuse bilateral airspace edema seen on chest radiography, the absence of left atrial hypertension, and profound shunt physiology (</a:t>
            </a:r>
            <a:r>
              <a:rPr lang="en-US" altLang="en-US" b="1" smtClean="0"/>
              <a:t>Fig. 267-5</a:t>
            </a:r>
            <a:r>
              <a:rPr lang="en-US" altLang="en-US" smtClean="0"/>
              <a:t>) in a clinical setting in which this syndrome is known to occur, including sepsis, gastric aspiration, pneumonia, near-drowning, multiple blood transfusions, and pancreatitis. The mortality rate of patients with ARDS was traditionally very high (50–70%), although recent changes in ventilator management strategy have led to reports of mortality rates closer to 30% (see below).</a:t>
            </a:r>
          </a:p>
          <a:p>
            <a:pPr eaLnBrk="1" hangingPunct="1"/>
            <a:endParaRPr lang="en-US" alt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39C5F2-5D9C-455E-BDA3-32BE1AC2E4C9}" type="slidenum">
              <a:rPr lang="en-US" altLang="en-US" smtClean="0">
                <a:latin typeface="Times New Roman" pitchFamily="18" charset="0"/>
              </a:rPr>
              <a:pPr/>
              <a:t>8</a:t>
            </a:fld>
            <a:endParaRPr lang="en-US" alt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The </a:t>
            </a:r>
            <a:r>
              <a:rPr lang="en-US" altLang="en-US" b="1" smtClean="0"/>
              <a:t>most common cause of respiratory hypoxia is </a:t>
            </a:r>
            <a:r>
              <a:rPr lang="en-US" altLang="en-US" b="1" i="1" smtClean="0"/>
              <a:t>ventilation-perfusion mismatch</a:t>
            </a:r>
            <a:r>
              <a:rPr lang="en-US" altLang="en-US" b="1" smtClean="0"/>
              <a:t> resulting from perfusion of poorly ventilated alveoli. Respiratory hypoxemia may also be caused by </a:t>
            </a:r>
            <a:r>
              <a:rPr lang="en-US" altLang="en-US" b="1" i="1" smtClean="0"/>
              <a:t>hypoventilation</a:t>
            </a:r>
            <a:r>
              <a:rPr lang="en-US" altLang="en-US" b="1" smtClean="0"/>
              <a:t>, in which case it is then associated with an elevation of PaCO </a:t>
            </a:r>
            <a:r>
              <a:rPr lang="en-US" altLang="en-US" b="1" baseline="-25000" smtClean="0"/>
              <a:t>2</a:t>
            </a:r>
            <a:r>
              <a:rPr lang="en-US" altLang="en-US" b="1" smtClean="0"/>
              <a:t> </a:t>
            </a:r>
            <a:r>
              <a:rPr lang="en-US" altLang="en-US" smtClean="0"/>
              <a:t>(Chap. 252). These two forms of respiratory hypoxia are usually correctable by inspiring 100% O</a:t>
            </a:r>
            <a:r>
              <a:rPr lang="en-US" altLang="en-US" baseline="-25000" smtClean="0"/>
              <a:t>2</a:t>
            </a:r>
            <a:r>
              <a:rPr lang="en-US" altLang="en-US" smtClean="0"/>
              <a:t> for several minutes. A third cause of respiratory hypoxia is shunting of blood across the lung from the pulmonary arterial to the venous bed (</a:t>
            </a:r>
            <a:r>
              <a:rPr lang="en-US" altLang="en-US" i="1" smtClean="0"/>
              <a:t>intrapulmonary right-to-left shunting</a:t>
            </a:r>
            <a:r>
              <a:rPr lang="en-US" altLang="en-US" smtClean="0"/>
              <a:t>) by perfusion of nonventilated portions of the lung, as in pulmonary atelectasis or through pulmonary arteriovenous connections. The low PaO</a:t>
            </a:r>
            <a:r>
              <a:rPr lang="en-US" altLang="en-US" baseline="-25000" smtClean="0"/>
              <a:t>2</a:t>
            </a:r>
            <a:r>
              <a:rPr lang="en-US" altLang="en-US" smtClean="0"/>
              <a:t> in this situation is only partially corrected by an FiO</a:t>
            </a:r>
            <a:r>
              <a:rPr lang="en-US" altLang="en-US" baseline="-25000" smtClean="0"/>
              <a:t>2</a:t>
            </a:r>
            <a:r>
              <a:rPr lang="en-US" altLang="en-US" smtClean="0"/>
              <a:t> of 100%.</a:t>
            </a:r>
          </a:p>
          <a:p>
            <a:pPr eaLnBrk="1" hangingPunct="1"/>
            <a:endParaRPr lang="en-US" altLang="en-US" smtClean="0"/>
          </a:p>
          <a:p>
            <a:r>
              <a:rPr lang="en-US" altLang="en-US" smtClean="0"/>
              <a:t>Although there is considerable variability in the relationships between the FEV</a:t>
            </a:r>
            <a:r>
              <a:rPr lang="en-US" altLang="en-US" baseline="-25000" smtClean="0"/>
              <a:t>1</a:t>
            </a:r>
            <a:r>
              <a:rPr lang="en-US" altLang="en-US" smtClean="0"/>
              <a:t> and other physiologic abnormalities in COPD, certain generalizations may be made. The Pa</a:t>
            </a:r>
            <a:r>
              <a:rPr lang="en-US" altLang="en-US" baseline="-25000" smtClean="0"/>
              <a:t>O2</a:t>
            </a:r>
            <a:r>
              <a:rPr lang="en-US" altLang="en-US" smtClean="0"/>
              <a:t> usually remains near normal until the FEV</a:t>
            </a:r>
            <a:r>
              <a:rPr lang="en-US" altLang="en-US" baseline="-25000" smtClean="0"/>
              <a:t>1</a:t>
            </a:r>
            <a:r>
              <a:rPr lang="en-US" altLang="en-US" smtClean="0"/>
              <a:t> is decreased to ~50% of predicted, and even much lower FEV</a:t>
            </a:r>
            <a:r>
              <a:rPr lang="en-US" altLang="en-US" baseline="-25000" smtClean="0"/>
              <a:t>1</a:t>
            </a:r>
            <a:r>
              <a:rPr lang="en-US" altLang="en-US" smtClean="0"/>
              <a:t> values can be associated with a normal Pa</a:t>
            </a:r>
            <a:r>
              <a:rPr lang="en-US" altLang="en-US" baseline="-25000" smtClean="0"/>
              <a:t>O2</a:t>
            </a:r>
            <a:r>
              <a:rPr lang="en-US" altLang="en-US" smtClean="0"/>
              <a:t>, at least at rest. An elevation of arterial level of carbon dioxide (Pa</a:t>
            </a:r>
            <a:r>
              <a:rPr lang="en-US" altLang="en-US" baseline="-25000" smtClean="0"/>
              <a:t>CO2</a:t>
            </a:r>
            <a:r>
              <a:rPr lang="en-US" altLang="en-US" smtClean="0"/>
              <a:t>) is not expected until the </a:t>
            </a:r>
            <a:r>
              <a:rPr lang="en-US" altLang="en-US" b="1" smtClean="0"/>
              <a:t>FEV</a:t>
            </a:r>
            <a:r>
              <a:rPr lang="en-US" altLang="en-US" b="1" baseline="-25000" smtClean="0"/>
              <a:t>1</a:t>
            </a:r>
            <a:r>
              <a:rPr lang="en-US" altLang="en-US" b="1" smtClean="0"/>
              <a:t> is &lt;25% of predicted </a:t>
            </a:r>
            <a:r>
              <a:rPr lang="en-US" altLang="en-US" smtClean="0"/>
              <a:t>and even then may not occur. Pulmonary hypertension severe enough to cause cor pulmonale and right ventricular failure due to COPD typically occurs in individuals who have marked decreases in FEV</a:t>
            </a:r>
            <a:r>
              <a:rPr lang="en-US" altLang="en-US" baseline="-25000" smtClean="0"/>
              <a:t>1</a:t>
            </a:r>
            <a:r>
              <a:rPr lang="en-US" altLang="en-US" smtClean="0"/>
              <a:t> (&lt;25% of predicted) and chronic hypoxemia (Pa</a:t>
            </a:r>
            <a:r>
              <a:rPr lang="en-US" altLang="en-US" baseline="-25000" smtClean="0"/>
              <a:t>O2</a:t>
            </a:r>
            <a:r>
              <a:rPr lang="en-US" altLang="en-US" smtClean="0"/>
              <a:t> &lt;55 mmHg); however, recent evidence suggests that some patients will develop significant pulmonary hypertension independent of COPD severity (Chap. 250).</a:t>
            </a:r>
          </a:p>
          <a:p>
            <a:r>
              <a:rPr lang="en-US" altLang="en-US" smtClean="0"/>
              <a:t>Nonuniform ventilation and ventilation-perfusion mismatching are characteristic of COPD, reflecting the heterogeneous nature of the disease process within the airways and lung parenchyma. Physiologic studies are consistent with </a:t>
            </a:r>
            <a:r>
              <a:rPr lang="en-US" altLang="en-US" b="1" smtClean="0"/>
              <a:t>multiple parenchymal compartments having different rates of ventilation due to regional differences in compliance and airway resistance.</a:t>
            </a:r>
            <a:r>
              <a:rPr lang="en-US" altLang="en-US" smtClean="0"/>
              <a:t> </a:t>
            </a:r>
            <a:r>
              <a:rPr lang="en-US" altLang="en-US" b="1" smtClean="0"/>
              <a:t>Ventilation-perfusion mismatching accounts for essentially all of the reduction in Pa</a:t>
            </a:r>
            <a:r>
              <a:rPr lang="en-US" altLang="en-US" b="1" baseline="-25000" smtClean="0"/>
              <a:t>O2</a:t>
            </a:r>
            <a:r>
              <a:rPr lang="en-US" altLang="en-US" b="1" smtClean="0"/>
              <a:t> that occurs in COPD; shunting is minimal. This finding explains the effectiveness of modest elevations of inspired oxygen in treating hypoxemia due to COPD</a:t>
            </a:r>
            <a:r>
              <a:rPr lang="en-US" altLang="en-US" smtClean="0"/>
              <a:t> and therefore the need to consider problems other than COPD when hypoxemia is difficult to correct with modest levels of supplemental oxygen in the patient with COPD.</a:t>
            </a:r>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Two extreme examples are (1) ventilation of unperfused lung distal to a pulmonary embolus, in which ventilation of the physiologic dead space is "wasted" in the sense that it does not contribute to gas exchange; and (2</a:t>
            </a:r>
            <a:r>
              <a:rPr lang="en-US" altLang="en-US" b="1" smtClean="0"/>
              <a:t>) perfusion of nonventilated lung, a condition known as a "shunt." </a:t>
            </a:r>
            <a:r>
              <a:rPr lang="en-US" altLang="en-US" smtClean="0"/>
              <a:t>The latter allows venous blood to pass through the lung unaltered; when mixed with fully oxygenated blood leaving other well-ventilated lung units, shunted venous blood disproportionately lowers the mixed arterial Pa</a:t>
            </a:r>
            <a:r>
              <a:rPr lang="en-US" altLang="en-US" baseline="-25000" smtClean="0"/>
              <a:t>O2</a:t>
            </a:r>
            <a:r>
              <a:rPr lang="en-US" altLang="en-US" smtClean="0"/>
              <a:t>, due to the nonlinear oxygen content versus the PO</a:t>
            </a:r>
            <a:r>
              <a:rPr lang="en-US" altLang="en-US" baseline="-25000" smtClean="0"/>
              <a:t>2</a:t>
            </a:r>
            <a:r>
              <a:rPr lang="en-US" altLang="en-US" smtClean="0"/>
              <a:t> relationship of hemoglobin (</a:t>
            </a:r>
            <a:r>
              <a:rPr lang="en-US" altLang="en-US" b="1" smtClean="0"/>
              <a:t>Fig. 252-5</a:t>
            </a:r>
            <a:r>
              <a:rPr lang="en-US" altLang="en-US" smtClean="0"/>
              <a:t>). Furthermore, the resulting arterial hypoxemia is refractory to supplemental inspired oxygen. </a:t>
            </a:r>
            <a:r>
              <a:rPr lang="en-US" altLang="en-US" b="1" smtClean="0"/>
              <a:t>This is because raising inspired FI</a:t>
            </a:r>
            <a:r>
              <a:rPr lang="en-US" altLang="en-US" b="1" baseline="-25000" smtClean="0"/>
              <a:t>O2</a:t>
            </a:r>
            <a:r>
              <a:rPr lang="en-US" altLang="en-US" b="1" smtClean="0"/>
              <a:t> has no effect on alveolar gas tensions in nonventilated alveoli, and while raising inspired FI</a:t>
            </a:r>
            <a:r>
              <a:rPr lang="en-US" altLang="en-US" b="1" baseline="-25000" smtClean="0"/>
              <a:t>O2</a:t>
            </a:r>
            <a:r>
              <a:rPr lang="en-US" altLang="en-US" b="1" smtClean="0"/>
              <a:t> does increase PA</a:t>
            </a:r>
            <a:r>
              <a:rPr lang="en-US" altLang="en-US" b="1" baseline="-25000" smtClean="0"/>
              <a:t>O2</a:t>
            </a:r>
            <a:r>
              <a:rPr lang="en-US" altLang="en-US" b="1" smtClean="0"/>
              <a:t> in ventilated alveoli, the oxygen content of blood exiting ventilated units increases only slightly as hemoglobin will already have been nearly fully saturated and the solubility of oxygen in plasma is quite small.</a:t>
            </a:r>
          </a:p>
          <a:p>
            <a:pPr eaLnBrk="1" hangingPunct="1"/>
            <a:r>
              <a:rPr lang="en-US" altLang="en-US" smtClean="0"/>
              <a:t>In this circumstance, perfusion of relatively underventilated alveoli results in the incomplete oxygenation of exiting blood. When mixed with well-oxygenated blood leaving higher / regions, this partially preoxygenated blood disproportionately lowers arterial Pa</a:t>
            </a:r>
            <a:r>
              <a:rPr lang="en-US" altLang="en-US" baseline="-25000" smtClean="0"/>
              <a:t>O2</a:t>
            </a:r>
            <a:r>
              <a:rPr lang="en-US" altLang="en-US" smtClean="0"/>
              <a:t>, although to a lower extent than does a similar perfusion fraction of blood leaving regions of pure shunt. In addition, in contrast to shunt regions, inhalation of supplemental oxygen does raise the PA</a:t>
            </a:r>
            <a:r>
              <a:rPr lang="en-US" altLang="en-US" baseline="-25000" smtClean="0"/>
              <a:t>O2</a:t>
            </a:r>
            <a:r>
              <a:rPr lang="en-US" altLang="en-US" smtClean="0"/>
              <a:t> even in relatively underventilated low / regions, and so the arterial hypoxemia induced by / heterogeneity is typically responsive to oxygen therapy (Fig. 252-5).</a:t>
            </a:r>
          </a:p>
          <a:p>
            <a:pPr eaLnBrk="1" hangingPunct="1"/>
            <a:r>
              <a:rPr lang="en-US" altLang="en-US" smtClean="0"/>
              <a:t>In sum, arterial hypoxemia can be caused by substantial reduction of inspired oxygen tension, by severe alveolar hypoventilation, or by perfusion of relatively underventilated (low / ) or completely unventilated (shunt) lung regions, and, in unusual circumstances, by limitation of gas diffusion.</a:t>
            </a:r>
          </a:p>
          <a:p>
            <a:pPr eaLnBrk="1" hangingPunct="1"/>
            <a:endParaRPr lang="en-US" altLang="en-US" smtClean="0"/>
          </a:p>
          <a:p>
            <a:r>
              <a:rPr lang="en-US" altLang="en-US" smtClean="0"/>
              <a:t>Small Airways</a:t>
            </a:r>
          </a:p>
          <a:p>
            <a:r>
              <a:rPr lang="en-US" altLang="en-US" smtClean="0"/>
              <a:t>The major site of increased resistance in most individuals with COPD is in airways 2 mm diameter. Characteristic cellular changes include goblet cell metaplasia, with these mucus-secreting cells replacing surfactant-secreting Clara cells. Infiltration of mononuclear phagocytes is also prominent. Smooth-muscle hypertrophy may also be present. These abnormalities may cause luminal narrowing by fibrosis, excess mucus, edema, and cellular infiltration. Reduced surfactant may increase surface tension at the air-tissue interface, predisposing to airway narrowing or collapse. Respiratory bronchiolitis with mononuclear inflammatory cells collecting in distal airway tissues may cause </a:t>
            </a:r>
            <a:r>
              <a:rPr lang="en-US" altLang="en-US" b="1" smtClean="0"/>
              <a:t>proteolytic destruction of elastic fibers in the respiratory bronchioles and alveolar ducts where the fibers are concentrated as rings around alveolar entrances.</a:t>
            </a:r>
          </a:p>
          <a:p>
            <a:r>
              <a:rPr lang="en-US" altLang="en-US" b="1" smtClean="0"/>
              <a:t>Because small airway patency is maintained by the surrounding lung parenchyma that provides radial traction on bronchioles at points of attachment to alveolar septa, loss of bronchiolar attachments as a result of extracellular matrix destruction may cause airway distortion and narrowing in COPD</a:t>
            </a:r>
          </a:p>
          <a:p>
            <a:pPr eaLnBrk="1" hangingPunct="1"/>
            <a:endParaRPr lang="en-US" altLang="en-US" smtClean="0"/>
          </a:p>
          <a:p>
            <a:pPr eaLnBrk="1" hangingPunct="1"/>
            <a:endParaRPr lang="en-US" altLang="en-US" b="1"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E02E23-C60E-41EE-9C1D-E741B5A8A0E4}" type="slidenum">
              <a:rPr lang="en-US" altLang="en-US" smtClean="0">
                <a:latin typeface="Times New Roman" pitchFamily="18" charset="0"/>
              </a:rPr>
              <a:pPr/>
              <a:t>9</a:t>
            </a:fld>
            <a:endParaRPr lang="en-US" alt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Although there is considerable variability in the relationships between the FEV</a:t>
            </a:r>
            <a:r>
              <a:rPr lang="en-US" altLang="en-US" baseline="-25000" smtClean="0"/>
              <a:t>1</a:t>
            </a:r>
            <a:r>
              <a:rPr lang="en-US" altLang="en-US" smtClean="0"/>
              <a:t> and other physiologic abnormalities in COPD, certain generalizations may be made. The Pa</a:t>
            </a:r>
            <a:r>
              <a:rPr lang="en-US" altLang="en-US" baseline="-25000" smtClean="0"/>
              <a:t>O2</a:t>
            </a:r>
            <a:r>
              <a:rPr lang="en-US" altLang="en-US" smtClean="0"/>
              <a:t> usually remains near normal until the FEV</a:t>
            </a:r>
            <a:r>
              <a:rPr lang="en-US" altLang="en-US" baseline="-25000" smtClean="0"/>
              <a:t>1</a:t>
            </a:r>
            <a:r>
              <a:rPr lang="en-US" altLang="en-US" smtClean="0"/>
              <a:t> is decreased to ~50% of predicted, and even much lower FEV</a:t>
            </a:r>
            <a:r>
              <a:rPr lang="en-US" altLang="en-US" baseline="-25000" smtClean="0"/>
              <a:t>1</a:t>
            </a:r>
            <a:r>
              <a:rPr lang="en-US" altLang="en-US" smtClean="0"/>
              <a:t> values can be associated with a normal Pa</a:t>
            </a:r>
            <a:r>
              <a:rPr lang="en-US" altLang="en-US" baseline="-25000" smtClean="0"/>
              <a:t>O2</a:t>
            </a:r>
            <a:r>
              <a:rPr lang="en-US" altLang="en-US" smtClean="0"/>
              <a:t>, at least at rest. An elevation of arterial level of carbon dioxide (Pa</a:t>
            </a:r>
            <a:r>
              <a:rPr lang="en-US" altLang="en-US" baseline="-25000" smtClean="0"/>
              <a:t>CO2</a:t>
            </a:r>
            <a:r>
              <a:rPr lang="en-US" altLang="en-US" smtClean="0"/>
              <a:t>) is not expected until the FEV</a:t>
            </a:r>
            <a:r>
              <a:rPr lang="en-US" altLang="en-US" baseline="-25000" smtClean="0"/>
              <a:t>1</a:t>
            </a:r>
            <a:r>
              <a:rPr lang="en-US" altLang="en-US" smtClean="0"/>
              <a:t> is &lt;25% of predicted and even then may not occur. Pulmonary hypertension severe enough to cause cor pulmonale and right ventricular failure due to COPD typically occurs in individuals who have marked decreases in FEV</a:t>
            </a:r>
            <a:r>
              <a:rPr lang="en-US" altLang="en-US" baseline="-25000" smtClean="0"/>
              <a:t>1</a:t>
            </a:r>
            <a:r>
              <a:rPr lang="en-US" altLang="en-US" smtClean="0"/>
              <a:t> (&lt;25% of predicted) and chronic hypoxemia (Pa</a:t>
            </a:r>
            <a:r>
              <a:rPr lang="en-US" altLang="en-US" baseline="-25000" smtClean="0"/>
              <a:t>O2</a:t>
            </a:r>
            <a:r>
              <a:rPr lang="en-US" altLang="en-US" smtClean="0"/>
              <a:t> &lt;55 mmHg); however, recent evidence suggests that some patients will develop significant pulmonary hypertension independent of COPD severity (Chap. 250).</a:t>
            </a:r>
          </a:p>
          <a:p>
            <a:r>
              <a:rPr lang="en-US" altLang="en-US" smtClean="0"/>
              <a:t>Nonuniform ventilation and ventilation-perfusion mismatching are characteristic of COPD, reflecting the heterogeneous nature of the disease process within the airways and lung parenchyma. Physiologic studies are consistent with multiple parenchymal compartments having different rates of ventilation due to regional differences in compliance and airway resistance. Ventilation-perfusion mismatching accounts for essentially all of the reduction in Pa</a:t>
            </a:r>
            <a:r>
              <a:rPr lang="en-US" altLang="en-US" baseline="-25000" smtClean="0"/>
              <a:t>O2</a:t>
            </a:r>
            <a:r>
              <a:rPr lang="en-US" altLang="en-US" smtClean="0"/>
              <a:t> that occurs in COPD; shunting is minimal. This finding explains the effectiveness of modest elevations of inspired oxygen in treating hypoxemia due to COPD and therefore the need to consider problems other than COPD when hypoxemia is difficult to correct with modest levels of supplemental oxygen in the patient with COPD.</a:t>
            </a:r>
          </a:p>
          <a:p>
            <a:endParaRPr lang="en-US" alt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C0D5FE-0C0D-4D86-B179-F637EA518711}" type="slidenum">
              <a:rPr lang="en-US" altLang="en-US" smtClean="0">
                <a:latin typeface="Times New Roman" pitchFamily="18" charset="0"/>
              </a:rPr>
              <a:pPr/>
              <a:t>11</a:t>
            </a:fld>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4715A76-2C07-4029-87A3-C9C5946ED2E2}"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359DFB9-9604-4498-A43F-D517FA1F5569}"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E598738-6AC3-425D-8792-B6881553350B}"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5768B52-0706-4C6F-ACDA-CCCDAF514128}"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F98D384-FFFF-41E5-8253-4AB3BCA6AEC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84CE931-922B-4095-9314-C55CA274B4E8}"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66FEED29-C7AF-427A-8E00-9AB649E6DBF9}"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ABFD654B-38D4-4F17-8A94-BAE632DDE383}"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A6C1426D-7ADA-4C8B-844D-C49C34E32FB4}"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57FC97F-2824-41A0-86E6-34B16E0B71AC}"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34F7975-B9A8-4BD6-9E0F-52C179022520}"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F5B8172-07A4-4262-A0DD-9938983FC05F}"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Microsoft_Office_Excel_Chart2.xls"/><Relationship Id="rId4" Type="http://schemas.openxmlformats.org/officeDocument/2006/relationships/oleObject" Target="../embeddings/Microsoft_Office_Excel_Chart1.xls"/></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6"/>
          <p:cNvSpPr>
            <a:spLocks noGrp="1" noChangeArrowheads="1"/>
          </p:cNvSpPr>
          <p:nvPr>
            <p:ph type="ctrTitle"/>
          </p:nvPr>
        </p:nvSpPr>
        <p:spPr>
          <a:xfrm>
            <a:off x="685800" y="1219200"/>
            <a:ext cx="7772400" cy="3190875"/>
          </a:xfrm>
        </p:spPr>
        <p:txBody>
          <a:bodyPr/>
          <a:lstStyle/>
          <a:p>
            <a:pPr eaLnBrk="1" hangingPunct="1"/>
            <a:r>
              <a:rPr lang="en-US" altLang="en-US" sz="5400" b="1" smtClean="0"/>
              <a:t>Acute Respiratory Failure</a:t>
            </a:r>
          </a:p>
        </p:txBody>
      </p:sp>
      <p:sp>
        <p:nvSpPr>
          <p:cNvPr id="44035" name="Rectangle 1027"/>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altLang="en-US" sz="4000" b="1" dirty="0" smtClean="0"/>
              <a:t>Dr. </a:t>
            </a:r>
            <a:r>
              <a:rPr lang="en-US" altLang="en-US" sz="4000" b="1" dirty="0" err="1" smtClean="0"/>
              <a:t>Nduku</a:t>
            </a:r>
            <a:r>
              <a:rPr lang="en-US" altLang="en-US" sz="4000" b="1" dirty="0" smtClean="0"/>
              <a:t> </a:t>
            </a:r>
            <a:r>
              <a:rPr lang="en-US" altLang="en-US" sz="4000" b="1" dirty="0" err="1" smtClean="0"/>
              <a:t>Kiko</a:t>
            </a:r>
            <a:endParaRPr lang="en-US" altLang="en-US" sz="4000" b="1" dirty="0" smtClean="0"/>
          </a:p>
          <a:p>
            <a:pPr eaLnBrk="1" fontAlgn="auto" hangingPunct="1">
              <a:spcAft>
                <a:spcPts val="0"/>
              </a:spcAft>
              <a:buFont typeface="Arial" pitchFamily="34" charset="0"/>
              <a:buNone/>
              <a:defRPr/>
            </a:pPr>
            <a:r>
              <a:rPr lang="en-US" altLang="en-US" sz="4000" b="1" dirty="0" smtClean="0"/>
              <a:t>Lecture Fourth Years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1295400"/>
          </a:xfrm>
        </p:spPr>
        <p:txBody>
          <a:bodyPr rtlCol="0">
            <a:normAutofit fontScale="90000"/>
          </a:bodyPr>
          <a:lstStyle/>
          <a:p>
            <a:pPr eaLnBrk="1" fontAlgn="auto" hangingPunct="1">
              <a:spcAft>
                <a:spcPts val="0"/>
              </a:spcAft>
              <a:defRPr/>
            </a:pPr>
            <a:r>
              <a:rPr lang="en-US" altLang="en-US" sz="4000" b="1" u="sng" dirty="0" smtClean="0">
                <a:effectLst>
                  <a:outerShdw blurRad="38100" dist="38100" dir="2700000" algn="tl">
                    <a:srgbClr val="000000">
                      <a:alpha val="43137"/>
                    </a:srgbClr>
                  </a:outerShdw>
                </a:effectLst>
              </a:rPr>
              <a:t>Causes of Hypoxemic Respiratory failure</a:t>
            </a:r>
            <a:endParaRPr lang="en-CA" altLang="en-US" sz="4000" b="1" u="sng" dirty="0" smtClean="0">
              <a:effectLst>
                <a:outerShdw blurRad="38100" dist="38100" dir="2700000" algn="tl">
                  <a:srgbClr val="000000">
                    <a:alpha val="43137"/>
                  </a:srgbClr>
                </a:outerShdw>
              </a:effectLst>
            </a:endParaRPr>
          </a:p>
        </p:txBody>
      </p:sp>
      <p:sp>
        <p:nvSpPr>
          <p:cNvPr id="7171" name="Rectangle 3"/>
          <p:cNvSpPr>
            <a:spLocks noGrp="1" noChangeArrowheads="1"/>
          </p:cNvSpPr>
          <p:nvPr>
            <p:ph idx="1"/>
          </p:nvPr>
        </p:nvSpPr>
        <p:spPr>
          <a:xfrm>
            <a:off x="685800" y="1828800"/>
            <a:ext cx="7772400" cy="3581400"/>
          </a:xfrm>
        </p:spPr>
        <p:txBody>
          <a:bodyPr/>
          <a:lstStyle/>
          <a:p>
            <a:pPr eaLnBrk="1" hangingPunct="1">
              <a:lnSpc>
                <a:spcPct val="90000"/>
              </a:lnSpc>
              <a:buFont typeface="Wingdings" pitchFamily="2" charset="2"/>
              <a:buNone/>
            </a:pPr>
            <a:endParaRPr lang="en-US" altLang="en-US" sz="2800" b="1" smtClean="0"/>
          </a:p>
          <a:p>
            <a:pPr eaLnBrk="1" hangingPunct="1">
              <a:lnSpc>
                <a:spcPct val="90000"/>
              </a:lnSpc>
            </a:pPr>
            <a:r>
              <a:rPr lang="en-US" altLang="en-US" sz="2800" b="1" smtClean="0"/>
              <a:t>Etiology easier to assess by CXR abnormality:</a:t>
            </a:r>
          </a:p>
          <a:p>
            <a:pPr eaLnBrk="1" hangingPunct="1">
              <a:lnSpc>
                <a:spcPct val="90000"/>
              </a:lnSpc>
            </a:pPr>
            <a:endParaRPr lang="en-US" altLang="en-US" sz="1000" b="1" smtClean="0"/>
          </a:p>
          <a:p>
            <a:pPr eaLnBrk="1" hangingPunct="1">
              <a:lnSpc>
                <a:spcPct val="90000"/>
              </a:lnSpc>
              <a:buFont typeface="Wingdings" pitchFamily="2" charset="2"/>
              <a:buNone/>
            </a:pPr>
            <a:r>
              <a:rPr lang="en-US" altLang="en-US" sz="2800" b="1" smtClean="0"/>
              <a:t>		- Normal Chest x-ray                                                		 Cardiac shunt (right to left)</a:t>
            </a:r>
          </a:p>
          <a:p>
            <a:pPr eaLnBrk="1" hangingPunct="1">
              <a:lnSpc>
                <a:spcPct val="90000"/>
              </a:lnSpc>
              <a:buFont typeface="Wingdings" pitchFamily="2" charset="2"/>
              <a:buNone/>
            </a:pPr>
            <a:r>
              <a:rPr lang="en-US" altLang="en-US" sz="2800" b="1" smtClean="0"/>
              <a:t>			 Asthma, COPD</a:t>
            </a:r>
          </a:p>
          <a:p>
            <a:pPr eaLnBrk="1" hangingPunct="1">
              <a:lnSpc>
                <a:spcPct val="90000"/>
              </a:lnSpc>
              <a:buFont typeface="Wingdings" pitchFamily="2" charset="2"/>
              <a:buNone/>
            </a:pPr>
            <a:r>
              <a:rPr lang="en-US" altLang="en-US" sz="2800" b="1" smtClean="0"/>
              <a:t>			 Pulmonary embolism</a:t>
            </a:r>
            <a:r>
              <a:rPr lang="en-US" altLang="en-US" b="1" smtClean="0"/>
              <a:t> </a:t>
            </a:r>
            <a:endParaRPr lang="en-CA" altLang="en-US"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heckerboard(across)">
                                      <p:cBhvr>
                                        <p:cTn id="7" dur="500"/>
                                        <p:tgtEl>
                                          <p:spTgt spid="7170"/>
                                        </p:tgtEl>
                                      </p:cBhvr>
                                    </p:animEffect>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7171"/>
                                        </p:tgtEl>
                                        <p:attrNameLst>
                                          <p:attrName>style.visibility</p:attrName>
                                        </p:attrNameLst>
                                      </p:cBhvr>
                                      <p:to>
                                        <p:strVal val="visible"/>
                                      </p:to>
                                    </p:set>
                                    <p:anim to="" calcmode="lin" valueType="num">
                                      <p:cBhvr>
                                        <p:cTn id="11" dur="1" fill="hold"/>
                                        <p:tgtEl>
                                          <p:spTgt spid="717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WINDOWS\Desktop\X ray.jpg"/>
          <p:cNvPicPr>
            <a:picLocks noChangeAspect="1" noChangeArrowheads="1"/>
          </p:cNvPicPr>
          <p:nvPr/>
        </p:nvPicPr>
        <p:blipFill>
          <a:blip r:embed="rId3" cstate="print"/>
          <a:srcRect/>
          <a:stretch>
            <a:fillRect/>
          </a:stretch>
        </p:blipFill>
        <p:spPr bwMode="auto">
          <a:xfrm>
            <a:off x="838200" y="1385888"/>
            <a:ext cx="7391400" cy="4306887"/>
          </a:xfrm>
          <a:prstGeom prst="rect">
            <a:avLst/>
          </a:prstGeom>
          <a:noFill/>
          <a:ln w="9525">
            <a:noFill/>
            <a:miter lim="800000"/>
            <a:headEnd/>
            <a:tailEnd/>
          </a:ln>
        </p:spPr>
      </p:pic>
      <p:sp>
        <p:nvSpPr>
          <p:cNvPr id="12291" name="Text Box 3"/>
          <p:cNvSpPr txBox="1">
            <a:spLocks noChangeArrowheads="1"/>
          </p:cNvSpPr>
          <p:nvPr/>
        </p:nvSpPr>
        <p:spPr bwMode="auto">
          <a:xfrm>
            <a:off x="2041525" y="247650"/>
            <a:ext cx="4959350" cy="579438"/>
          </a:xfrm>
          <a:prstGeom prst="rect">
            <a:avLst/>
          </a:prstGeom>
          <a:noFill/>
          <a:ln w="12700" cap="sq">
            <a:noFill/>
            <a:miter lim="800000"/>
            <a:headEnd type="none" w="sm" len="sm"/>
            <a:tailEnd type="none" w="sm" len="sm"/>
          </a:ln>
          <a:effectLst/>
        </p:spPr>
        <p:txBody>
          <a:bodyPr wrap="none">
            <a:spAutoFit/>
          </a:bodyPr>
          <a:lstStyle/>
          <a:p>
            <a:r>
              <a:rPr lang="en-US" altLang="en-US" sz="3200">
                <a:solidFill>
                  <a:schemeClr val="tx2"/>
                </a:solidFill>
              </a:rPr>
              <a:t>Hyperinflated Lungs : COPD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arn(inVertical)">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533400"/>
            <a:ext cx="7772400" cy="1371600"/>
          </a:xfrm>
        </p:spPr>
        <p:txBody>
          <a:bodyPr/>
          <a:lstStyle/>
          <a:p>
            <a:pPr eaLnBrk="1" hangingPunct="1">
              <a:defRPr/>
            </a:pPr>
            <a:r>
              <a:rPr lang="en-US" altLang="en-US" sz="4000" b="1" u="sng" dirty="0" smtClean="0">
                <a:effectLst>
                  <a:outerShdw blurRad="38100" dist="38100" dir="2700000" algn="tl">
                    <a:srgbClr val="000000">
                      <a:alpha val="43137"/>
                    </a:srgbClr>
                  </a:outerShdw>
                </a:effectLst>
              </a:rPr>
              <a:t>Causes of Hypoxemic Respiratory failure (cont’d.)</a:t>
            </a:r>
            <a:endParaRPr lang="en-CA" altLang="en-US" sz="4000" b="1" u="sng" dirty="0" smtClean="0">
              <a:effectLst>
                <a:outerShdw blurRad="38100" dist="38100" dir="2700000" algn="tl">
                  <a:srgbClr val="000000">
                    <a:alpha val="43137"/>
                  </a:srgbClr>
                </a:outerShdw>
              </a:effectLst>
            </a:endParaRPr>
          </a:p>
        </p:txBody>
      </p:sp>
      <p:sp>
        <p:nvSpPr>
          <p:cNvPr id="8195" name="Rectangle 3"/>
          <p:cNvSpPr>
            <a:spLocks noGrp="1" noChangeArrowheads="1"/>
          </p:cNvSpPr>
          <p:nvPr>
            <p:ph idx="1"/>
          </p:nvPr>
        </p:nvSpPr>
        <p:spPr>
          <a:xfrm>
            <a:off x="685800" y="2054225"/>
            <a:ext cx="7772400" cy="2474913"/>
          </a:xfrm>
        </p:spPr>
        <p:txBody>
          <a:bodyPr/>
          <a:lstStyle/>
          <a:p>
            <a:pPr eaLnBrk="1" hangingPunct="1">
              <a:buSzPct val="145000"/>
              <a:buFontTx/>
              <a:buChar char="•"/>
            </a:pPr>
            <a:r>
              <a:rPr lang="en-US" altLang="en-US" b="1" smtClean="0"/>
              <a:t>Focal infiltrates on CXR</a:t>
            </a:r>
          </a:p>
          <a:p>
            <a:pPr eaLnBrk="1" hangingPunct="1">
              <a:buFont typeface="Wingdings" pitchFamily="2" charset="2"/>
              <a:buNone/>
            </a:pPr>
            <a:r>
              <a:rPr lang="en-US" altLang="en-US" b="1" smtClean="0"/>
              <a:t>	 	Atelectasis</a:t>
            </a:r>
          </a:p>
          <a:p>
            <a:pPr eaLnBrk="1" hangingPunct="1">
              <a:buFont typeface="Wingdings" pitchFamily="2" charset="2"/>
              <a:buNone/>
            </a:pPr>
            <a:r>
              <a:rPr lang="en-US" altLang="en-US" b="1" smtClean="0"/>
              <a:t>	 	Pneumonia</a:t>
            </a:r>
            <a:endParaRPr lang="en-CA" altLang="en-US"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up)">
                                      <p:cBhvr>
                                        <p:cTn id="7" dur="500"/>
                                        <p:tgtEl>
                                          <p:spTgt spid="8194"/>
                                        </p:tgtEl>
                                      </p:cBhvr>
                                    </p:animEffec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barn(outVertical)">
                                      <p:cBhvr>
                                        <p:cTn id="11" dur="500"/>
                                        <p:tgtEl>
                                          <p:spTgt spid="8195">
                                            <p:txEl>
                                              <p:pRg st="0" end="0"/>
                                            </p:txEl>
                                          </p:spTgt>
                                        </p:tgtEl>
                                      </p:cBhvr>
                                    </p:animEffect>
                                  </p:childTnLst>
                                </p:cTn>
                              </p:par>
                            </p:childTnLst>
                          </p:cTn>
                        </p:par>
                        <p:par>
                          <p:cTn id="12" fill="hold" nodeType="afterGroup">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barn(outVertical)">
                                      <p:cBhvr>
                                        <p:cTn id="15" dur="500"/>
                                        <p:tgtEl>
                                          <p:spTgt spid="8195">
                                            <p:txEl>
                                              <p:pRg st="1" end="1"/>
                                            </p:txEl>
                                          </p:spTgt>
                                        </p:tgtEl>
                                      </p:cBhvr>
                                    </p:animEffect>
                                  </p:childTnLst>
                                </p:cTn>
                              </p:par>
                            </p:childTnLst>
                          </p:cTn>
                        </p:par>
                        <p:par>
                          <p:cTn id="16" fill="hold" nodeType="afterGroup">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Effect transition="in" filter="barn(outVertical)">
                                      <p:cBhvr>
                                        <p:cTn id="19"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609600"/>
            <a:ext cx="8763000" cy="1143000"/>
          </a:xfrm>
        </p:spPr>
        <p:txBody>
          <a:bodyPr rtlCol="0">
            <a:normAutofit fontScale="90000"/>
          </a:bodyPr>
          <a:lstStyle/>
          <a:p>
            <a:pPr eaLnBrk="1" fontAlgn="auto" hangingPunct="1">
              <a:spcAft>
                <a:spcPts val="0"/>
              </a:spcAft>
              <a:defRPr/>
            </a:pPr>
            <a:r>
              <a:rPr lang="en-US" altLang="en-US" sz="4000" b="1" u="sng" dirty="0" smtClean="0">
                <a:effectLst>
                  <a:outerShdw blurRad="38100" dist="38100" dir="2700000" algn="tl">
                    <a:srgbClr val="000000">
                      <a:alpha val="43137"/>
                    </a:srgbClr>
                  </a:outerShdw>
                </a:effectLst>
              </a:rPr>
              <a:t>Causes of Hypoxemic Respiratory Failure (cont’d.)</a:t>
            </a:r>
            <a:endParaRPr lang="en-CA" altLang="en-US" sz="4000" b="1" u="sng" dirty="0" smtClean="0">
              <a:effectLst>
                <a:outerShdw blurRad="38100" dist="38100" dir="2700000" algn="tl">
                  <a:srgbClr val="000000">
                    <a:alpha val="43137"/>
                  </a:srgbClr>
                </a:outerShdw>
              </a:effectLst>
            </a:endParaRPr>
          </a:p>
        </p:txBody>
      </p:sp>
      <p:sp>
        <p:nvSpPr>
          <p:cNvPr id="9219" name="Rectangle 3"/>
          <p:cNvSpPr>
            <a:spLocks noGrp="1" noChangeArrowheads="1"/>
          </p:cNvSpPr>
          <p:nvPr>
            <p:ph idx="1"/>
          </p:nvPr>
        </p:nvSpPr>
        <p:spPr/>
        <p:txBody>
          <a:bodyPr/>
          <a:lstStyle/>
          <a:p>
            <a:pPr eaLnBrk="1" hangingPunct="1">
              <a:buFont typeface="Wingdings" pitchFamily="2" charset="2"/>
              <a:buNone/>
            </a:pPr>
            <a:endParaRPr lang="en-US" altLang="en-US" sz="1200" b="1" smtClean="0"/>
          </a:p>
          <a:p>
            <a:pPr eaLnBrk="1" hangingPunct="1">
              <a:buFont typeface="Wingdings" pitchFamily="2" charset="2"/>
              <a:buNone/>
            </a:pPr>
            <a:r>
              <a:rPr lang="en-US" altLang="en-US" b="1" smtClean="0"/>
              <a:t>Diffuse infiltrates on CXR</a:t>
            </a:r>
          </a:p>
          <a:p>
            <a:pPr eaLnBrk="1" hangingPunct="1"/>
            <a:r>
              <a:rPr lang="en-US" altLang="en-US" sz="2800" b="1" smtClean="0"/>
              <a:t>Cardiogenic Pulmonary Edema</a:t>
            </a:r>
          </a:p>
          <a:p>
            <a:pPr eaLnBrk="1" hangingPunct="1"/>
            <a:r>
              <a:rPr lang="en-US" altLang="en-US" sz="2800" b="1" smtClean="0"/>
              <a:t>Non cardiogenic pulmonary edema (ARDS)</a:t>
            </a:r>
          </a:p>
          <a:p>
            <a:pPr eaLnBrk="1" hangingPunct="1"/>
            <a:r>
              <a:rPr lang="en-US" altLang="en-US" sz="2800" b="1" smtClean="0"/>
              <a:t>Interstitial pneumonitis or fibrosis</a:t>
            </a:r>
          </a:p>
          <a:p>
            <a:pPr eaLnBrk="1" hangingPunct="1"/>
            <a:r>
              <a:rPr lang="en-US" altLang="en-US" sz="2800" b="1" smtClean="0"/>
              <a:t>Infections</a:t>
            </a:r>
            <a:endParaRPr lang="en-CA" altLang="en-US" sz="28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9218"/>
                                        </p:tgtEl>
                                        <p:attrNameLst>
                                          <p:attrName>style.visibility</p:attrName>
                                        </p:attrNameLst>
                                      </p:cBhvr>
                                      <p:to>
                                        <p:strVal val="visible"/>
                                      </p:to>
                                    </p:set>
                                    <p:anim to="" calcmode="lin" valueType="num">
                                      <p:cBhvr>
                                        <p:cTn id="7" dur="1" fill="hold"/>
                                        <p:tgtEl>
                                          <p:spTgt spid="9218"/>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9219"/>
                                        </p:tgtEl>
                                        <p:attrNameLst>
                                          <p:attrName>style.visibility</p:attrName>
                                        </p:attrNameLst>
                                      </p:cBhvr>
                                      <p:to>
                                        <p:strVal val="visible"/>
                                      </p:to>
                                    </p:set>
                                    <p:anim to="" calcmode="lin" valueType="num">
                                      <p:cBhvr>
                                        <p:cTn id="11" dur="1" fill="hold"/>
                                        <p:tgtEl>
                                          <p:spTgt spid="92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051"/>
          <p:cNvSpPr txBox="1">
            <a:spLocks noChangeArrowheads="1"/>
          </p:cNvSpPr>
          <p:nvPr/>
        </p:nvSpPr>
        <p:spPr bwMode="auto">
          <a:xfrm>
            <a:off x="1676400" y="155575"/>
            <a:ext cx="5632450" cy="641350"/>
          </a:xfrm>
          <a:prstGeom prst="rect">
            <a:avLst/>
          </a:prstGeom>
          <a:noFill/>
          <a:ln w="12700" cap="sq">
            <a:noFill/>
            <a:miter lim="800000"/>
            <a:headEnd type="none" w="sm" len="sm"/>
            <a:tailEnd type="none" w="sm" len="sm"/>
          </a:ln>
          <a:effectLst/>
        </p:spPr>
        <p:txBody>
          <a:bodyPr wrap="none">
            <a:spAutoFit/>
          </a:bodyPr>
          <a:lstStyle/>
          <a:p>
            <a:r>
              <a:rPr lang="en-US" altLang="en-US" sz="3600">
                <a:solidFill>
                  <a:schemeClr val="tx2"/>
                </a:solidFill>
              </a:rPr>
              <a:t>Diffuse pulmonary infiltrates </a:t>
            </a:r>
          </a:p>
        </p:txBody>
      </p:sp>
      <p:pic>
        <p:nvPicPr>
          <p:cNvPr id="15363" name="Picture 2052" descr="C:\Documents and Settings\Administrator\My Documents\My Pictures\ARDSfull.jpg"/>
          <p:cNvPicPr>
            <a:picLocks noChangeAspect="1" noChangeArrowheads="1"/>
          </p:cNvPicPr>
          <p:nvPr/>
        </p:nvPicPr>
        <p:blipFill>
          <a:blip r:embed="rId2" cstate="print"/>
          <a:srcRect/>
          <a:stretch>
            <a:fillRect/>
          </a:stretch>
        </p:blipFill>
        <p:spPr bwMode="auto">
          <a:xfrm>
            <a:off x="1219200" y="1066800"/>
            <a:ext cx="6400800" cy="550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Acute Respiratory Distress Syndrome</a:t>
            </a:r>
          </a:p>
        </p:txBody>
      </p:sp>
      <p:pic>
        <p:nvPicPr>
          <p:cNvPr id="16387" name="Content Placeholder 3"/>
          <p:cNvPicPr>
            <a:picLocks noGrp="1" noChangeAspect="1"/>
          </p:cNvPicPr>
          <p:nvPr>
            <p:ph idx="1"/>
          </p:nvPr>
        </p:nvPicPr>
        <p:blipFill>
          <a:blip r:embed="rId3" cstate="print"/>
          <a:srcRect/>
          <a:stretch>
            <a:fillRect/>
          </a:stretch>
        </p:blipFill>
        <p:spPr>
          <a:xfrm>
            <a:off x="639763" y="1600200"/>
            <a:ext cx="7864475"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3" cstate="print"/>
          <a:srcRect/>
          <a:stretch>
            <a:fillRect/>
          </a:stretch>
        </p:blipFill>
        <p:spPr>
          <a:xfrm>
            <a:off x="858838" y="762000"/>
            <a:ext cx="7426325" cy="5364163"/>
          </a:xfrm>
          <a:noFill/>
        </p:spPr>
      </p:pic>
      <p:pic>
        <p:nvPicPr>
          <p:cNvPr id="17411" name="Picture 12" descr="310a.jpg"/>
          <p:cNvPicPr>
            <a:picLocks noChangeAspect="1"/>
          </p:cNvPicPr>
          <p:nvPr/>
        </p:nvPicPr>
        <p:blipFill>
          <a:blip r:embed="rId4" cstate="print"/>
          <a:srcRect/>
          <a:stretch>
            <a:fillRect/>
          </a:stretch>
        </p:blipFill>
        <p:spPr bwMode="auto">
          <a:xfrm>
            <a:off x="6400800" y="685800"/>
            <a:ext cx="2582863" cy="2270125"/>
          </a:xfrm>
          <a:prstGeom prst="rect">
            <a:avLst/>
          </a:prstGeom>
          <a:noFill/>
          <a:ln w="9525">
            <a:noFill/>
            <a:miter lim="800000"/>
            <a:headEnd/>
            <a:tailEnd/>
          </a:ln>
        </p:spPr>
      </p:pic>
      <p:sp>
        <p:nvSpPr>
          <p:cNvPr id="17412" name="Rectangle 11"/>
          <p:cNvSpPr>
            <a:spLocks noChangeArrowheads="1"/>
          </p:cNvSpPr>
          <p:nvPr/>
        </p:nvSpPr>
        <p:spPr bwMode="auto">
          <a:xfrm>
            <a:off x="6364288" y="6248400"/>
            <a:ext cx="2514600" cy="400050"/>
          </a:xfrm>
          <a:prstGeom prst="rect">
            <a:avLst/>
          </a:prstGeom>
          <a:noFill/>
          <a:ln w="9525">
            <a:noFill/>
            <a:miter lim="800000"/>
            <a:headEnd/>
            <a:tailEnd/>
          </a:ln>
        </p:spPr>
        <p:txBody>
          <a:bodyPr>
            <a:spAutoFit/>
          </a:bodyPr>
          <a:lstStyle/>
          <a:p>
            <a:r>
              <a:rPr lang="en-US" altLang="en-US" sz="1000">
                <a:latin typeface="Calibri" pitchFamily="34" charset="0"/>
              </a:rPr>
              <a:t>Bernard et al.  </a:t>
            </a:r>
            <a:r>
              <a:rPr lang="en-US" altLang="en-US" sz="1000" i="1">
                <a:latin typeface="Calibri" pitchFamily="34" charset="0"/>
              </a:rPr>
              <a:t>AJRCCM</a:t>
            </a:r>
            <a:r>
              <a:rPr lang="en-US" altLang="en-US" sz="1000">
                <a:latin typeface="Calibri" pitchFamily="34" charset="0"/>
              </a:rPr>
              <a:t> 1994; 149:818</a:t>
            </a:r>
          </a:p>
          <a:p>
            <a:r>
              <a:rPr lang="en-US" altLang="en-US" sz="1000">
                <a:latin typeface="Calibri" pitchFamily="34" charset="0"/>
              </a:rPr>
              <a:t>Rice et al.  </a:t>
            </a:r>
            <a:r>
              <a:rPr lang="en-US" altLang="en-US" sz="1000" i="1">
                <a:latin typeface="Calibri" pitchFamily="34" charset="0"/>
              </a:rPr>
              <a:t>Chest</a:t>
            </a:r>
            <a:r>
              <a:rPr lang="en-US" altLang="en-US" sz="1000">
                <a:latin typeface="Calibri" pitchFamily="34" charset="0"/>
              </a:rPr>
              <a:t> 2007: 132: 410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altLang="en-US" smtClean="0">
              <a:ea typeface="ＭＳ Ｐゴシック" pitchFamily="34" charset="-128"/>
            </a:endParaRPr>
          </a:p>
        </p:txBody>
      </p:sp>
      <p:pic>
        <p:nvPicPr>
          <p:cNvPr id="18435" name="Content Placeholder 3"/>
          <p:cNvPicPr>
            <a:picLocks noGrp="1" noChangeAspect="1"/>
          </p:cNvPicPr>
          <p:nvPr>
            <p:ph idx="1"/>
          </p:nvPr>
        </p:nvPicPr>
        <p:blipFill>
          <a:blip r:embed="rId2" cstate="print"/>
          <a:srcRect/>
          <a:stretch>
            <a:fillRect/>
          </a:stretch>
        </p:blipFill>
        <p:spPr>
          <a:xfrm>
            <a:off x="1066800" y="990600"/>
            <a:ext cx="6973888" cy="5715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ontent Placeholder 5"/>
          <p:cNvGraphicFramePr>
            <a:graphicFrameLocks noGrp="1"/>
          </p:cNvGraphicFramePr>
          <p:nvPr>
            <p:ph idx="1"/>
          </p:nvPr>
        </p:nvGraphicFramePr>
        <p:xfrm>
          <a:off x="525463" y="787400"/>
          <a:ext cx="8329612" cy="5422900"/>
        </p:xfrm>
        <a:graphic>
          <a:graphicData uri="http://schemas.openxmlformats.org/presentationml/2006/ole">
            <p:oleObj spid="_x0000_s19458" name="Chart" r:id="rId4" imgW="8333954" imgH="5425910" progId="Excel.Chart.8">
              <p:embed/>
            </p:oleObj>
          </a:graphicData>
        </a:graphic>
      </p:graphicFrame>
      <p:sp>
        <p:nvSpPr>
          <p:cNvPr id="19459" name="TextBox 6"/>
          <p:cNvSpPr txBox="1">
            <a:spLocks noChangeArrowheads="1"/>
          </p:cNvSpPr>
          <p:nvPr/>
        </p:nvSpPr>
        <p:spPr bwMode="auto">
          <a:xfrm>
            <a:off x="5334000" y="6126163"/>
            <a:ext cx="3505200" cy="369887"/>
          </a:xfrm>
          <a:prstGeom prst="rect">
            <a:avLst/>
          </a:prstGeom>
          <a:noFill/>
          <a:ln w="9525">
            <a:noFill/>
            <a:miter lim="800000"/>
            <a:headEnd/>
            <a:tailEnd/>
          </a:ln>
        </p:spPr>
        <p:txBody>
          <a:bodyPr>
            <a:spAutoFit/>
          </a:bodyPr>
          <a:lstStyle/>
          <a:p>
            <a:r>
              <a:rPr lang="en-US" altLang="en-US" sz="1800">
                <a:latin typeface="Arial" charset="0"/>
                <a:ea typeface="ＭＳ Ｐゴシック" pitchFamily="34" charset="-128"/>
                <a:cs typeface="Arial" charset="0"/>
              </a:rPr>
              <a:t> </a:t>
            </a:r>
            <a:r>
              <a:rPr lang="en-US" altLang="en-US" sz="1100">
                <a:latin typeface="Arial" charset="0"/>
                <a:ea typeface="ＭＳ Ｐゴシック" pitchFamily="34" charset="-128"/>
                <a:cs typeface="Arial" charset="0"/>
              </a:rPr>
              <a:t>ARDS network N Engl J Med 2000; 342:1301</a:t>
            </a:r>
          </a:p>
        </p:txBody>
      </p:sp>
      <p:graphicFrame>
        <p:nvGraphicFramePr>
          <p:cNvPr id="19460" name="Chart 8"/>
          <p:cNvGraphicFramePr>
            <a:graphicFrameLocks/>
          </p:cNvGraphicFramePr>
          <p:nvPr/>
        </p:nvGraphicFramePr>
        <p:xfrm>
          <a:off x="406400" y="1244600"/>
          <a:ext cx="8034338" cy="5130800"/>
        </p:xfrm>
        <a:graphic>
          <a:graphicData uri="http://schemas.openxmlformats.org/presentationml/2006/ole">
            <p:oleObj spid="_x0000_s19460" name="Chart" r:id="rId5" imgW="8041321" imgH="5133277" progId="Excel.Chart.8">
              <p:embed/>
            </p:oleObj>
          </a:graphicData>
        </a:graphic>
      </p:graphicFrame>
      <p:sp>
        <p:nvSpPr>
          <p:cNvPr id="19461" name="TextBox 9"/>
          <p:cNvSpPr txBox="1">
            <a:spLocks noChangeArrowheads="1"/>
          </p:cNvSpPr>
          <p:nvPr/>
        </p:nvSpPr>
        <p:spPr bwMode="auto">
          <a:xfrm>
            <a:off x="2667000" y="2590800"/>
            <a:ext cx="1752600" cy="646113"/>
          </a:xfrm>
          <a:prstGeom prst="rect">
            <a:avLst/>
          </a:prstGeom>
          <a:noFill/>
          <a:ln w="9525">
            <a:noFill/>
            <a:miter lim="800000"/>
            <a:headEnd/>
            <a:tailEnd/>
          </a:ln>
        </p:spPr>
        <p:txBody>
          <a:bodyPr>
            <a:spAutoFit/>
          </a:bodyPr>
          <a:lstStyle/>
          <a:p>
            <a:r>
              <a:rPr lang="en-US" altLang="en-US" sz="1800">
                <a:latin typeface="Arial" charset="0"/>
                <a:ea typeface="ＭＳ Ｐゴシック" pitchFamily="34" charset="-128"/>
              </a:rPr>
              <a:t>Pneumonia</a:t>
            </a:r>
          </a:p>
          <a:p>
            <a:r>
              <a:rPr lang="en-US" altLang="en-US" sz="1800">
                <a:latin typeface="Arial" charset="0"/>
                <a:ea typeface="ＭＳ Ｐゴシック" pitchFamily="34" charset="-128"/>
              </a:rPr>
              <a:t>      35%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76200"/>
            <a:ext cx="7772400" cy="990600"/>
          </a:xfrm>
        </p:spPr>
        <p:txBody>
          <a:bodyPr/>
          <a:lstStyle/>
          <a:p>
            <a:pPr eaLnBrk="1" hangingPunct="1">
              <a:defRPr/>
            </a:pPr>
            <a:r>
              <a:rPr lang="en-US" altLang="en-US" sz="4000" b="1" u="sng" dirty="0" smtClean="0">
                <a:effectLst>
                  <a:outerShdw blurRad="38100" dist="38100" dir="2700000" algn="tl">
                    <a:srgbClr val="000000">
                      <a:alpha val="43137"/>
                    </a:srgbClr>
                  </a:outerShdw>
                </a:effectLst>
              </a:rPr>
              <a:t>CARDIOGENIC PULMONARY EDEMA</a:t>
            </a:r>
            <a:endParaRPr lang="en-CA" altLang="en-US" sz="4000" b="1" u="sng" dirty="0" smtClean="0">
              <a:effectLst>
                <a:outerShdw blurRad="38100" dist="38100" dir="2700000" algn="tl">
                  <a:srgbClr val="000000">
                    <a:alpha val="43137"/>
                  </a:srgbClr>
                </a:outerShdw>
              </a:effectLst>
            </a:endParaRPr>
          </a:p>
        </p:txBody>
      </p:sp>
      <p:sp>
        <p:nvSpPr>
          <p:cNvPr id="21507" name="Rectangle 3"/>
          <p:cNvSpPr>
            <a:spLocks noGrp="1" noChangeArrowheads="1"/>
          </p:cNvSpPr>
          <p:nvPr>
            <p:ph idx="1"/>
          </p:nvPr>
        </p:nvSpPr>
        <p:spPr>
          <a:xfrm>
            <a:off x="152400" y="914400"/>
            <a:ext cx="8839200" cy="6477000"/>
          </a:xfrm>
        </p:spPr>
        <p:txBody>
          <a:bodyPr/>
          <a:lstStyle/>
          <a:p>
            <a:pPr eaLnBrk="1" hangingPunct="1">
              <a:lnSpc>
                <a:spcPct val="90000"/>
              </a:lnSpc>
            </a:pPr>
            <a:r>
              <a:rPr lang="en-US" altLang="en-US" sz="2800" b="1" smtClean="0"/>
              <a:t>Pulmonary edema is an increase in extravascular lung water</a:t>
            </a:r>
          </a:p>
          <a:p>
            <a:pPr eaLnBrk="1" hangingPunct="1">
              <a:lnSpc>
                <a:spcPct val="90000"/>
              </a:lnSpc>
            </a:pPr>
            <a:r>
              <a:rPr lang="en-US" altLang="en-US" sz="2800" b="1" smtClean="0"/>
              <a:t>Alveolar edema cause several gas exchange abnormalities</a:t>
            </a:r>
          </a:p>
          <a:p>
            <a:pPr eaLnBrk="1" hangingPunct="1">
              <a:lnSpc>
                <a:spcPct val="90000"/>
              </a:lnSpc>
            </a:pPr>
            <a:r>
              <a:rPr lang="en-US" altLang="en-US" sz="2800" b="1" smtClean="0"/>
              <a:t>Movement of fluid is governed by Starling’s equation                                                                     </a:t>
            </a:r>
          </a:p>
          <a:p>
            <a:pPr eaLnBrk="1" hangingPunct="1">
              <a:lnSpc>
                <a:spcPct val="90000"/>
              </a:lnSpc>
              <a:buFont typeface="Wingdings" pitchFamily="2" charset="2"/>
              <a:buNone/>
            </a:pPr>
            <a:endParaRPr lang="en-US" altLang="en-US" sz="800" b="1" smtClean="0"/>
          </a:p>
          <a:p>
            <a:pPr eaLnBrk="1" hangingPunct="1">
              <a:lnSpc>
                <a:spcPct val="90000"/>
              </a:lnSpc>
              <a:buFont typeface="Wingdings" pitchFamily="2" charset="2"/>
              <a:buNone/>
            </a:pPr>
            <a:r>
              <a:rPr lang="en-US" altLang="en-US" sz="2800" b="1" smtClean="0"/>
              <a:t>	QF = KF [(P</a:t>
            </a:r>
            <a:r>
              <a:rPr lang="en-US" altLang="en-US" sz="2800" b="1" baseline="-25000" smtClean="0"/>
              <a:t>IV</a:t>
            </a:r>
            <a:r>
              <a:rPr lang="en-US" altLang="en-US" sz="2800" b="1" smtClean="0"/>
              <a:t> - P</a:t>
            </a:r>
            <a:r>
              <a:rPr lang="en-US" altLang="en-US" sz="2800" b="1" baseline="-25000" smtClean="0"/>
              <a:t>IS</a:t>
            </a:r>
            <a:r>
              <a:rPr lang="en-US" altLang="en-US" sz="2800" b="1" smtClean="0"/>
              <a:t> ) + </a:t>
            </a:r>
            <a:r>
              <a:rPr lang="en-US" altLang="en-US" sz="2800" b="1" smtClean="0">
                <a:sym typeface="Symbol" pitchFamily="18" charset="2"/>
              </a:rPr>
              <a:t></a:t>
            </a:r>
            <a:r>
              <a:rPr lang="en-US" altLang="en-US" sz="2800" b="1" smtClean="0"/>
              <a:t> (  </a:t>
            </a:r>
            <a:r>
              <a:rPr lang="en-US" altLang="en-US" sz="2800" b="1" smtClean="0">
                <a:sym typeface="Symbol" pitchFamily="18" charset="2"/>
              </a:rPr>
              <a:t></a:t>
            </a:r>
            <a:r>
              <a:rPr lang="en-US" altLang="en-US" sz="2800" b="1" baseline="-25000" smtClean="0"/>
              <a:t>IS</a:t>
            </a:r>
            <a:r>
              <a:rPr lang="en-US" altLang="en-US" sz="2800" b="1" smtClean="0"/>
              <a:t> - </a:t>
            </a:r>
            <a:r>
              <a:rPr lang="en-US" altLang="en-US" sz="2800" b="1" smtClean="0">
                <a:sym typeface="Symbol" pitchFamily="18" charset="2"/>
              </a:rPr>
              <a:t></a:t>
            </a:r>
            <a:r>
              <a:rPr lang="en-US" altLang="en-US" sz="2800" b="1" baseline="-25000" smtClean="0"/>
              <a:t>IV</a:t>
            </a:r>
            <a:r>
              <a:rPr lang="en-US" altLang="en-US" sz="2800" b="1" smtClean="0"/>
              <a:t> )</a:t>
            </a:r>
            <a:r>
              <a:rPr lang="en-US" altLang="en-US" sz="2800" b="1" smtClean="0">
                <a:sym typeface="Symbol" pitchFamily="18" charset="2"/>
              </a:rPr>
              <a:t></a:t>
            </a:r>
            <a:r>
              <a:rPr lang="en-US" altLang="en-US" sz="2800" b="1" smtClean="0"/>
              <a:t>                                              </a:t>
            </a:r>
          </a:p>
          <a:p>
            <a:pPr eaLnBrk="1" hangingPunct="1">
              <a:lnSpc>
                <a:spcPct val="90000"/>
              </a:lnSpc>
              <a:buFont typeface="Wingdings" pitchFamily="2" charset="2"/>
              <a:buNone/>
            </a:pPr>
            <a:endParaRPr lang="en-US" altLang="en-US" sz="800" b="1" smtClean="0"/>
          </a:p>
          <a:p>
            <a:pPr eaLnBrk="1" hangingPunct="1">
              <a:lnSpc>
                <a:spcPct val="90000"/>
              </a:lnSpc>
              <a:buFont typeface="Wingdings" pitchFamily="2" charset="2"/>
              <a:buNone/>
            </a:pPr>
            <a:r>
              <a:rPr lang="en-US" altLang="en-US" sz="2800" b="1" smtClean="0"/>
              <a:t>	QF = rate of fluid movement                                                  KF = membrane permeability                                                   P</a:t>
            </a:r>
            <a:r>
              <a:rPr lang="en-US" altLang="en-US" sz="2800" b="1" baseline="-25000" smtClean="0"/>
              <a:t>IV</a:t>
            </a:r>
            <a:r>
              <a:rPr lang="en-US" altLang="en-US" sz="2800" b="1" smtClean="0"/>
              <a:t> &amp; P</a:t>
            </a:r>
            <a:r>
              <a:rPr lang="en-US" altLang="en-US" sz="2800" b="1" baseline="-25000" smtClean="0"/>
              <a:t>IS</a:t>
            </a:r>
            <a:r>
              <a:rPr lang="en-US" altLang="en-US" sz="2800" b="1" smtClean="0"/>
              <a:t> are intra vascular and interstitial hydrostatic pressures </a:t>
            </a:r>
            <a:r>
              <a:rPr lang="en-US" altLang="en-US" sz="2800" b="1" smtClean="0">
                <a:sym typeface="Symbol" pitchFamily="18" charset="2"/>
              </a:rPr>
              <a:t></a:t>
            </a:r>
            <a:r>
              <a:rPr lang="en-US" altLang="en-US" sz="2800" b="1" baseline="-25000" smtClean="0"/>
              <a:t>IS</a:t>
            </a:r>
            <a:r>
              <a:rPr lang="en-US" altLang="en-US" sz="2800" b="1" smtClean="0"/>
              <a:t> and </a:t>
            </a:r>
            <a:r>
              <a:rPr lang="en-US" altLang="en-US" sz="2800" b="1" smtClean="0">
                <a:sym typeface="Symbol" pitchFamily="18" charset="2"/>
              </a:rPr>
              <a:t></a:t>
            </a:r>
            <a:r>
              <a:rPr lang="en-US" altLang="en-US" sz="2800" b="1" baseline="-25000" smtClean="0"/>
              <a:t>IV</a:t>
            </a:r>
            <a:r>
              <a:rPr lang="en-US" altLang="en-US" sz="2800" b="1" smtClean="0"/>
              <a:t> are interstitial and intravascular oncotic pressures      </a:t>
            </a:r>
          </a:p>
          <a:p>
            <a:pPr eaLnBrk="1" hangingPunct="1">
              <a:lnSpc>
                <a:spcPct val="90000"/>
              </a:lnSpc>
              <a:buFont typeface="Wingdings" pitchFamily="2" charset="2"/>
              <a:buNone/>
            </a:pPr>
            <a:r>
              <a:rPr lang="en-US" altLang="en-US" sz="2800" b="1" smtClean="0">
                <a:sym typeface="Symbol" pitchFamily="18" charset="2"/>
              </a:rPr>
              <a:t>	</a:t>
            </a:r>
            <a:r>
              <a:rPr lang="en-US" altLang="en-US" sz="2800" b="1" smtClean="0"/>
              <a:t> reflection coefficient</a:t>
            </a:r>
          </a:p>
          <a:p>
            <a:pPr eaLnBrk="1" hangingPunct="1">
              <a:lnSpc>
                <a:spcPct val="90000"/>
              </a:lnSpc>
            </a:pPr>
            <a:r>
              <a:rPr lang="en-US" altLang="en-US" sz="2800" b="1" smtClean="0"/>
              <a:t>Lung edema is cleared by lymphatics</a:t>
            </a:r>
            <a:endParaRPr lang="en-CA" altLang="en-US" sz="28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21507"/>
                                        </p:tgtEl>
                                        <p:attrNameLst>
                                          <p:attrName>style.visibility</p:attrName>
                                        </p:attrNameLst>
                                      </p:cBhvr>
                                      <p:to>
                                        <p:strVal val="visible"/>
                                      </p:to>
                                    </p:set>
                                    <p:anim calcmode="lin" valueType="num">
                                      <p:cBhvr additive="base">
                                        <p:cTn id="12" dur="500" fill="hold"/>
                                        <p:tgtEl>
                                          <p:spTgt spid="21507"/>
                                        </p:tgtEl>
                                        <p:attrNameLst>
                                          <p:attrName>ppt_x</p:attrName>
                                        </p:attrNameLst>
                                      </p:cBhvr>
                                      <p:tavLst>
                                        <p:tav tm="0">
                                          <p:val>
                                            <p:strVal val="1+#ppt_w/2"/>
                                          </p:val>
                                        </p:tav>
                                        <p:tav tm="100000">
                                          <p:val>
                                            <p:strVal val="#ppt_x"/>
                                          </p:val>
                                        </p:tav>
                                      </p:tavLst>
                                    </p:anim>
                                    <p:anim calcmode="lin" valueType="num">
                                      <p:cBhvr additive="base">
                                        <p:cTn id="13"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mtClean="0"/>
              <a:t>Outine</a:t>
            </a:r>
          </a:p>
        </p:txBody>
      </p:sp>
      <p:sp>
        <p:nvSpPr>
          <p:cNvPr id="3075" name="Content Placeholder 2"/>
          <p:cNvSpPr>
            <a:spLocks noGrp="1"/>
          </p:cNvSpPr>
          <p:nvPr>
            <p:ph idx="1"/>
          </p:nvPr>
        </p:nvSpPr>
        <p:spPr/>
        <p:txBody>
          <a:bodyPr/>
          <a:lstStyle/>
          <a:p>
            <a:pPr eaLnBrk="1" hangingPunct="1"/>
            <a:r>
              <a:rPr lang="en-US" altLang="en-US" smtClean="0"/>
              <a:t>Definition of  acute respiratory failure.</a:t>
            </a:r>
          </a:p>
          <a:p>
            <a:pPr eaLnBrk="1" hangingPunct="1"/>
            <a:r>
              <a:rPr lang="en-US" altLang="en-US" smtClean="0"/>
              <a:t>Classification of acute respiratory failure</a:t>
            </a:r>
          </a:p>
          <a:p>
            <a:pPr eaLnBrk="1" hangingPunct="1"/>
            <a:r>
              <a:rPr lang="en-US" altLang="en-US" smtClean="0"/>
              <a:t>E tiology</a:t>
            </a:r>
          </a:p>
          <a:p>
            <a:pPr eaLnBrk="1" hangingPunct="1"/>
            <a:r>
              <a:rPr lang="en-US" altLang="en-US" smtClean="0"/>
              <a:t>Evaluation of patient with acute respiratory failure.</a:t>
            </a:r>
          </a:p>
          <a:p>
            <a:pPr eaLnBrk="1" hangingPunct="1"/>
            <a:r>
              <a:rPr lang="en-US" altLang="en-US" smtClean="0"/>
              <a:t>Management.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533400"/>
            <a:ext cx="8229600" cy="1143000"/>
          </a:xfrm>
        </p:spPr>
        <p:txBody>
          <a:bodyPr rtlCol="0">
            <a:normAutofit fontScale="90000"/>
          </a:bodyPr>
          <a:lstStyle/>
          <a:p>
            <a:pPr eaLnBrk="1" fontAlgn="auto" hangingPunct="1">
              <a:spcAft>
                <a:spcPts val="0"/>
              </a:spcAft>
              <a:defRPr/>
            </a:pPr>
            <a:r>
              <a:rPr lang="en-US" altLang="en-US" sz="4000" b="1" u="sng" dirty="0" err="1" smtClean="0">
                <a:effectLst>
                  <a:outerShdw blurRad="38100" dist="38100" dir="2700000" algn="tl">
                    <a:srgbClr val="000000">
                      <a:alpha val="43137"/>
                    </a:srgbClr>
                  </a:outerShdw>
                </a:effectLst>
              </a:rPr>
              <a:t>Hypercapnic</a:t>
            </a:r>
            <a:r>
              <a:rPr lang="en-US" altLang="en-US" sz="4000" b="1" u="sng" dirty="0" smtClean="0">
                <a:effectLst>
                  <a:outerShdw blurRad="38100" dist="38100" dir="2700000" algn="tl">
                    <a:srgbClr val="000000">
                      <a:alpha val="43137"/>
                    </a:srgbClr>
                  </a:outerShdw>
                </a:effectLst>
              </a:rPr>
              <a:t> Respiratory Failure </a:t>
            </a:r>
            <a:br>
              <a:rPr lang="en-US" altLang="en-US" sz="4000" b="1" u="sng" dirty="0" smtClean="0">
                <a:effectLst>
                  <a:outerShdw blurRad="38100" dist="38100" dir="2700000" algn="tl">
                    <a:srgbClr val="000000">
                      <a:alpha val="43137"/>
                    </a:srgbClr>
                  </a:outerShdw>
                </a:effectLst>
              </a:rPr>
            </a:br>
            <a:r>
              <a:rPr lang="en-US" altLang="en-US" sz="4000" b="1" u="sng" dirty="0" smtClean="0">
                <a:effectLst>
                  <a:outerShdw blurRad="38100" dist="38100" dir="2700000" algn="tl">
                    <a:srgbClr val="000000">
                      <a:alpha val="43137"/>
                    </a:srgbClr>
                  </a:outerShdw>
                </a:effectLst>
              </a:rPr>
              <a:t>(Type II)</a:t>
            </a:r>
            <a:endParaRPr lang="en-CA" altLang="en-US" sz="4000" b="1" u="sng" dirty="0" smtClean="0">
              <a:effectLst>
                <a:outerShdw blurRad="38100" dist="38100" dir="2700000" algn="tl">
                  <a:srgbClr val="000000">
                    <a:alpha val="43137"/>
                  </a:srgbClr>
                </a:outerShdw>
              </a:effectLst>
            </a:endParaRPr>
          </a:p>
        </p:txBody>
      </p:sp>
      <p:sp>
        <p:nvSpPr>
          <p:cNvPr id="10243" name="Rectangle 3"/>
          <p:cNvSpPr>
            <a:spLocks noGrp="1" noChangeArrowheads="1"/>
          </p:cNvSpPr>
          <p:nvPr>
            <p:ph idx="1"/>
          </p:nvPr>
        </p:nvSpPr>
        <p:spPr>
          <a:xfrm>
            <a:off x="685800" y="1889125"/>
            <a:ext cx="7772400" cy="3133725"/>
          </a:xfrm>
        </p:spPr>
        <p:txBody>
          <a:bodyPr/>
          <a:lstStyle/>
          <a:p>
            <a:pPr eaLnBrk="1" hangingPunct="1"/>
            <a:r>
              <a:rPr lang="en-US" altLang="en-US" sz="2800" b="1" smtClean="0"/>
              <a:t>PaCO</a:t>
            </a:r>
            <a:r>
              <a:rPr lang="en-US" altLang="en-US" sz="2800" b="1" baseline="-25000" smtClean="0"/>
              <a:t>2</a:t>
            </a:r>
            <a:r>
              <a:rPr lang="en-US" altLang="en-US" sz="2800" b="1" smtClean="0"/>
              <a:t> &gt;55 mmHg</a:t>
            </a:r>
          </a:p>
          <a:p>
            <a:pPr eaLnBrk="1" hangingPunct="1"/>
            <a:r>
              <a:rPr lang="en-US" altLang="en-US" sz="2800" b="1" smtClean="0"/>
              <a:t>Hypoxemia is always present</a:t>
            </a:r>
          </a:p>
          <a:p>
            <a:pPr eaLnBrk="1" hangingPunct="1"/>
            <a:r>
              <a:rPr lang="en-US" altLang="en-US" sz="2800" b="1" smtClean="0"/>
              <a:t>pH depends on level of HCO</a:t>
            </a:r>
            <a:r>
              <a:rPr lang="en-US" altLang="en-US" sz="2800" b="1" baseline="-25000" smtClean="0"/>
              <a:t>3</a:t>
            </a:r>
          </a:p>
          <a:p>
            <a:pPr eaLnBrk="1" hangingPunct="1"/>
            <a:r>
              <a:rPr lang="en-US" altLang="en-US" sz="2800" b="1" smtClean="0"/>
              <a:t>HCO</a:t>
            </a:r>
            <a:r>
              <a:rPr lang="en-US" altLang="en-US" sz="2800" b="1" baseline="-25000" smtClean="0"/>
              <a:t>3</a:t>
            </a:r>
            <a:r>
              <a:rPr lang="en-US" altLang="en-US" sz="2800" b="1" smtClean="0"/>
              <a:t> depends on duration of hypercapnia</a:t>
            </a:r>
          </a:p>
          <a:p>
            <a:pPr eaLnBrk="1" hangingPunct="1"/>
            <a:r>
              <a:rPr lang="en-US" altLang="en-US" sz="2800" b="1" smtClean="0"/>
              <a:t>Renal response occurs over days to weeks</a:t>
            </a:r>
            <a:endParaRPr lang="en-CA" altLang="en-US" sz="28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10243"/>
                                        </p:tgtEl>
                                        <p:attrNameLst>
                                          <p:attrName>style.visibility</p:attrName>
                                        </p:attrNameLst>
                                      </p:cBhvr>
                                      <p:to>
                                        <p:strVal val="visible"/>
                                      </p:to>
                                    </p:set>
                                    <p:anim calcmode="lin" valueType="num">
                                      <p:cBhvr>
                                        <p:cTn id="12" dur="500" fill="hold"/>
                                        <p:tgtEl>
                                          <p:spTgt spid="10243"/>
                                        </p:tgtEl>
                                        <p:attrNameLst>
                                          <p:attrName>ppt_x</p:attrName>
                                        </p:attrNameLst>
                                      </p:cBhvr>
                                      <p:tavLst>
                                        <p:tav tm="0">
                                          <p:val>
                                            <p:strVal val="#ppt_x"/>
                                          </p:val>
                                        </p:tav>
                                        <p:tav tm="100000">
                                          <p:val>
                                            <p:strVal val="#ppt_x"/>
                                          </p:val>
                                        </p:tav>
                                      </p:tavLst>
                                    </p:anim>
                                    <p:anim calcmode="lin" valueType="num">
                                      <p:cBhvr>
                                        <p:cTn id="13" dur="500" fill="hold"/>
                                        <p:tgtEl>
                                          <p:spTgt spid="10243"/>
                                        </p:tgtEl>
                                        <p:attrNameLst>
                                          <p:attrName>ppt_y</p:attrName>
                                        </p:attrNameLst>
                                      </p:cBhvr>
                                      <p:tavLst>
                                        <p:tav tm="0">
                                          <p:val>
                                            <p:strVal val="#ppt_y-#ppt_h/2"/>
                                          </p:val>
                                        </p:tav>
                                        <p:tav tm="100000">
                                          <p:val>
                                            <p:strVal val="#ppt_y"/>
                                          </p:val>
                                        </p:tav>
                                      </p:tavLst>
                                    </p:anim>
                                    <p:anim calcmode="lin" valueType="num">
                                      <p:cBhvr>
                                        <p:cTn id="14" dur="500" fill="hold"/>
                                        <p:tgtEl>
                                          <p:spTgt spid="10243"/>
                                        </p:tgtEl>
                                        <p:attrNameLst>
                                          <p:attrName>ppt_w</p:attrName>
                                        </p:attrNameLst>
                                      </p:cBhvr>
                                      <p:tavLst>
                                        <p:tav tm="0">
                                          <p:val>
                                            <p:strVal val="#ppt_w"/>
                                          </p:val>
                                        </p:tav>
                                        <p:tav tm="100000">
                                          <p:val>
                                            <p:strVal val="#ppt_w"/>
                                          </p:val>
                                        </p:tav>
                                      </p:tavLst>
                                    </p:anim>
                                    <p:anim calcmode="lin" valueType="num">
                                      <p:cBhvr>
                                        <p:cTn id="15" dur="500" fill="hold"/>
                                        <p:tgtEl>
                                          <p:spTgt spid="102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
            <a:ext cx="8229600" cy="1447800"/>
          </a:xfrm>
        </p:spPr>
        <p:txBody>
          <a:bodyPr/>
          <a:lstStyle/>
          <a:p>
            <a:pPr eaLnBrk="1" hangingPunct="1">
              <a:defRPr/>
            </a:pPr>
            <a:r>
              <a:rPr lang="en-US" altLang="en-US" sz="4000" b="1" u="sng" dirty="0" smtClean="0">
                <a:effectLst>
                  <a:outerShdw blurRad="38100" dist="38100" dir="2700000" algn="tl">
                    <a:srgbClr val="000000">
                      <a:alpha val="43137"/>
                    </a:srgbClr>
                  </a:outerShdw>
                </a:effectLst>
              </a:rPr>
              <a:t>Acute </a:t>
            </a:r>
            <a:r>
              <a:rPr lang="en-US" altLang="en-US" sz="4000" b="1" u="sng" dirty="0" err="1" smtClean="0">
                <a:effectLst>
                  <a:outerShdw blurRad="38100" dist="38100" dir="2700000" algn="tl">
                    <a:srgbClr val="000000">
                      <a:alpha val="43137"/>
                    </a:srgbClr>
                  </a:outerShdw>
                </a:effectLst>
              </a:rPr>
              <a:t>Hypercapnic</a:t>
            </a:r>
            <a:r>
              <a:rPr lang="en-US" altLang="en-US" sz="4000" b="1" u="sng" dirty="0" smtClean="0">
                <a:effectLst>
                  <a:outerShdw blurRad="38100" dist="38100" dir="2700000" algn="tl">
                    <a:srgbClr val="000000">
                      <a:alpha val="43137"/>
                    </a:srgbClr>
                  </a:outerShdw>
                </a:effectLst>
              </a:rPr>
              <a:t> Respiratory Failure (Type II)</a:t>
            </a:r>
            <a:endParaRPr lang="en-CA" altLang="en-US" sz="4000" b="1" u="sng" dirty="0" smtClean="0">
              <a:effectLst>
                <a:outerShdw blurRad="38100" dist="38100" dir="2700000" algn="tl">
                  <a:srgbClr val="000000">
                    <a:alpha val="43137"/>
                  </a:srgbClr>
                </a:outerShdw>
              </a:effectLst>
            </a:endParaRPr>
          </a:p>
        </p:txBody>
      </p:sp>
      <p:sp>
        <p:nvSpPr>
          <p:cNvPr id="12291" name="Rectangle 3"/>
          <p:cNvSpPr>
            <a:spLocks noGrp="1" noChangeArrowheads="1"/>
          </p:cNvSpPr>
          <p:nvPr>
            <p:ph idx="1"/>
          </p:nvPr>
        </p:nvSpPr>
        <p:spPr>
          <a:xfrm>
            <a:off x="190500" y="1600200"/>
            <a:ext cx="8763000" cy="5105400"/>
          </a:xfrm>
        </p:spPr>
        <p:txBody>
          <a:bodyPr rtlCol="0">
            <a:normAutofit/>
          </a:bodyPr>
          <a:lstStyle/>
          <a:p>
            <a:pPr marL="0" indent="0" eaLnBrk="1" fontAlgn="auto" hangingPunct="1">
              <a:lnSpc>
                <a:spcPct val="90000"/>
              </a:lnSpc>
              <a:spcAft>
                <a:spcPts val="0"/>
              </a:spcAft>
              <a:buFont typeface="Arial" pitchFamily="34" charset="0"/>
              <a:buNone/>
              <a:defRPr/>
            </a:pPr>
            <a:r>
              <a:rPr lang="en-US" altLang="en-US" sz="2400" b="1" dirty="0" smtClean="0"/>
              <a:t>-</a:t>
            </a:r>
            <a:r>
              <a:rPr lang="en-US" altLang="en-US" sz="2400" b="1" u="sng" dirty="0" smtClean="0"/>
              <a:t>Acute</a:t>
            </a:r>
          </a:p>
          <a:p>
            <a:pPr eaLnBrk="1" fontAlgn="auto" hangingPunct="1">
              <a:lnSpc>
                <a:spcPct val="90000"/>
              </a:lnSpc>
              <a:spcAft>
                <a:spcPts val="0"/>
              </a:spcAft>
              <a:buFont typeface="Arial" pitchFamily="34" charset="0"/>
              <a:buChar char="•"/>
              <a:defRPr/>
            </a:pPr>
            <a:r>
              <a:rPr lang="en-US" altLang="en-US" sz="2400" b="1" dirty="0" smtClean="0"/>
              <a:t>Arterial pH is low</a:t>
            </a:r>
          </a:p>
          <a:p>
            <a:pPr eaLnBrk="1" fontAlgn="auto" hangingPunct="1">
              <a:lnSpc>
                <a:spcPct val="90000"/>
              </a:lnSpc>
              <a:spcAft>
                <a:spcPts val="0"/>
              </a:spcAft>
              <a:buFont typeface="Arial" pitchFamily="34" charset="0"/>
              <a:buChar char="•"/>
              <a:defRPr/>
            </a:pPr>
            <a:r>
              <a:rPr lang="en-US" altLang="en-US" sz="2400" b="1" dirty="0" smtClean="0"/>
              <a:t>Causes</a:t>
            </a:r>
          </a:p>
          <a:p>
            <a:pPr eaLnBrk="1" fontAlgn="auto" hangingPunct="1">
              <a:lnSpc>
                <a:spcPct val="90000"/>
              </a:lnSpc>
              <a:spcAft>
                <a:spcPts val="0"/>
              </a:spcAft>
              <a:buFont typeface="Wingdings" pitchFamily="2" charset="2"/>
              <a:buNone/>
              <a:defRPr/>
            </a:pPr>
            <a:r>
              <a:rPr lang="en-US" altLang="en-US" sz="2400" b="1" dirty="0" smtClean="0"/>
              <a:t>		- sedative drug over dose</a:t>
            </a:r>
          </a:p>
          <a:p>
            <a:pPr eaLnBrk="1" fontAlgn="auto" hangingPunct="1">
              <a:lnSpc>
                <a:spcPct val="90000"/>
              </a:lnSpc>
              <a:spcAft>
                <a:spcPts val="0"/>
              </a:spcAft>
              <a:buFont typeface="Wingdings" pitchFamily="2" charset="2"/>
              <a:buNone/>
              <a:defRPr/>
            </a:pPr>
            <a:r>
              <a:rPr lang="en-US" altLang="en-US" sz="2400" b="1" dirty="0" smtClean="0"/>
              <a:t>		- acute muscle weakness such as myasthenia gravis</a:t>
            </a:r>
          </a:p>
          <a:p>
            <a:pPr eaLnBrk="1" fontAlgn="auto" hangingPunct="1">
              <a:lnSpc>
                <a:spcPct val="90000"/>
              </a:lnSpc>
              <a:spcAft>
                <a:spcPts val="0"/>
              </a:spcAft>
              <a:buFont typeface="Wingdings" pitchFamily="2" charset="2"/>
              <a:buNone/>
              <a:defRPr/>
            </a:pPr>
            <a:r>
              <a:rPr lang="en-US" altLang="en-US" sz="2400" b="1" dirty="0" smtClean="0"/>
              <a:t>		- severe lung disease:                                             			  alveolar ventilation can not be maintained (i.e. Asthma or   </a:t>
            </a:r>
          </a:p>
          <a:p>
            <a:pPr eaLnBrk="1" fontAlgn="auto" hangingPunct="1">
              <a:lnSpc>
                <a:spcPct val="90000"/>
              </a:lnSpc>
              <a:spcAft>
                <a:spcPts val="0"/>
              </a:spcAft>
              <a:buFont typeface="Wingdings" pitchFamily="2" charset="2"/>
              <a:buNone/>
              <a:defRPr/>
            </a:pPr>
            <a:r>
              <a:rPr lang="en-US" altLang="en-US" sz="2400" b="1" dirty="0" smtClean="0"/>
              <a:t>              pneumonia)                                    </a:t>
            </a:r>
          </a:p>
          <a:p>
            <a:pPr marL="0" indent="0" eaLnBrk="1" fontAlgn="auto" hangingPunct="1">
              <a:lnSpc>
                <a:spcPct val="90000"/>
              </a:lnSpc>
              <a:spcAft>
                <a:spcPts val="0"/>
              </a:spcAft>
              <a:buSzPct val="160000"/>
              <a:buFont typeface="Arial" pitchFamily="34" charset="0"/>
              <a:buNone/>
              <a:defRPr/>
            </a:pPr>
            <a:r>
              <a:rPr lang="en-US" altLang="en-US" sz="2400" b="1" dirty="0" smtClean="0"/>
              <a:t>-</a:t>
            </a:r>
            <a:r>
              <a:rPr lang="en-US" altLang="en-US" sz="2400" b="1" u="sng" dirty="0" smtClean="0"/>
              <a:t>Acute on chronic:</a:t>
            </a:r>
          </a:p>
          <a:p>
            <a:pPr eaLnBrk="1" fontAlgn="auto" hangingPunct="1">
              <a:lnSpc>
                <a:spcPct val="90000"/>
              </a:lnSpc>
              <a:spcAft>
                <a:spcPts val="0"/>
              </a:spcAft>
              <a:buFont typeface="Arial" pitchFamily="34" charset="0"/>
              <a:buChar char="•"/>
              <a:defRPr/>
            </a:pPr>
            <a:r>
              <a:rPr lang="en-US" altLang="en-US" sz="2400" b="1" dirty="0" smtClean="0"/>
              <a:t>This occurs in patients with chronic CO</a:t>
            </a:r>
            <a:r>
              <a:rPr lang="en-US" altLang="en-US" sz="2400" b="1" baseline="-25000" dirty="0" smtClean="0"/>
              <a:t>2 </a:t>
            </a:r>
            <a:r>
              <a:rPr lang="en-US" altLang="en-US" sz="2400" b="1" dirty="0" smtClean="0"/>
              <a:t>retention who worsen and have rising CO</a:t>
            </a:r>
            <a:r>
              <a:rPr lang="en-US" altLang="en-US" sz="2400" b="1" baseline="-25000" dirty="0" smtClean="0"/>
              <a:t>2 </a:t>
            </a:r>
            <a:r>
              <a:rPr lang="en-US" altLang="en-US" sz="2400" b="1" dirty="0" smtClean="0"/>
              <a:t>and low </a:t>
            </a:r>
            <a:r>
              <a:rPr lang="en-US" altLang="en-US" sz="2400" b="1" dirty="0" err="1" smtClean="0"/>
              <a:t>pH.</a:t>
            </a:r>
            <a:endParaRPr lang="en-US" altLang="en-US" sz="2400" b="1" dirty="0" smtClean="0"/>
          </a:p>
          <a:p>
            <a:pPr eaLnBrk="1" fontAlgn="auto" hangingPunct="1">
              <a:lnSpc>
                <a:spcPct val="90000"/>
              </a:lnSpc>
              <a:spcAft>
                <a:spcPts val="0"/>
              </a:spcAft>
              <a:buFont typeface="Arial" pitchFamily="34" charset="0"/>
              <a:buChar char="•"/>
              <a:defRPr/>
            </a:pPr>
            <a:r>
              <a:rPr lang="en-US" altLang="en-US" sz="2400" b="1" dirty="0" smtClean="0"/>
              <a:t>Mechanism: respiratory muscle fatigue</a:t>
            </a:r>
            <a:endParaRPr lang="en-CA" alt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12291"/>
                                        </p:tgtEl>
                                        <p:attrNameLst>
                                          <p:attrName>style.visibility</p:attrName>
                                        </p:attrNameLst>
                                      </p:cBhvr>
                                      <p:to>
                                        <p:strVal val="visible"/>
                                      </p:to>
                                    </p:set>
                                    <p:anim calcmode="lin" valueType="num">
                                      <p:cBhvr additive="base">
                                        <p:cTn id="12" dur="500" fill="hold"/>
                                        <p:tgtEl>
                                          <p:spTgt spid="12291"/>
                                        </p:tgtEl>
                                        <p:attrNameLst>
                                          <p:attrName>ppt_x</p:attrName>
                                        </p:attrNameLst>
                                      </p:cBhvr>
                                      <p:tavLst>
                                        <p:tav tm="0">
                                          <p:val>
                                            <p:strVal val="0-#ppt_w/2"/>
                                          </p:val>
                                        </p:tav>
                                        <p:tav tm="100000">
                                          <p:val>
                                            <p:strVal val="#ppt_x"/>
                                          </p:val>
                                        </p:tav>
                                      </p:tavLst>
                                    </p:anim>
                                    <p:anim calcmode="lin" valueType="num">
                                      <p:cBhvr additive="base">
                                        <p:cTn id="13"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 y="304800"/>
            <a:ext cx="8991600" cy="1447800"/>
          </a:xfrm>
        </p:spPr>
        <p:txBody>
          <a:bodyPr/>
          <a:lstStyle/>
          <a:p>
            <a:pPr eaLnBrk="1" hangingPunct="1">
              <a:defRPr/>
            </a:pPr>
            <a:r>
              <a:rPr lang="en-US" altLang="en-US" sz="4000" b="1" u="sng" dirty="0" smtClean="0">
                <a:effectLst>
                  <a:outerShdw blurRad="38100" dist="38100" dir="2700000" algn="tl">
                    <a:srgbClr val="000000">
                      <a:alpha val="43137"/>
                    </a:srgbClr>
                  </a:outerShdw>
                </a:effectLst>
              </a:rPr>
              <a:t>Causes of </a:t>
            </a:r>
            <a:r>
              <a:rPr lang="en-US" altLang="en-US" sz="4000" b="1" u="sng" dirty="0" err="1" smtClean="0">
                <a:effectLst>
                  <a:outerShdw blurRad="38100" dist="38100" dir="2700000" algn="tl">
                    <a:srgbClr val="000000">
                      <a:alpha val="43137"/>
                    </a:srgbClr>
                  </a:outerShdw>
                </a:effectLst>
              </a:rPr>
              <a:t>Hypercapnic</a:t>
            </a:r>
            <a:r>
              <a:rPr lang="en-US" altLang="en-US" sz="4000" b="1" u="sng" dirty="0" smtClean="0">
                <a:effectLst>
                  <a:outerShdw blurRad="38100" dist="38100" dir="2700000" algn="tl">
                    <a:srgbClr val="000000">
                      <a:alpha val="43137"/>
                    </a:srgbClr>
                  </a:outerShdw>
                </a:effectLst>
              </a:rPr>
              <a:t> Respiratory failure</a:t>
            </a:r>
            <a:endParaRPr lang="en-CA" altLang="en-US" sz="4000" b="1" u="sng" dirty="0" smtClean="0">
              <a:effectLst>
                <a:outerShdw blurRad="38100" dist="38100" dir="2700000" algn="tl">
                  <a:srgbClr val="000000">
                    <a:alpha val="43137"/>
                  </a:srgbClr>
                </a:outerShdw>
              </a:effectLst>
            </a:endParaRPr>
          </a:p>
        </p:txBody>
      </p:sp>
      <p:sp>
        <p:nvSpPr>
          <p:cNvPr id="11267" name="Rectangle 3"/>
          <p:cNvSpPr>
            <a:spLocks noGrp="1" noChangeArrowheads="1"/>
          </p:cNvSpPr>
          <p:nvPr>
            <p:ph idx="1"/>
          </p:nvPr>
        </p:nvSpPr>
        <p:spPr>
          <a:xfrm>
            <a:off x="152400" y="1828800"/>
            <a:ext cx="8839200" cy="4800600"/>
          </a:xfrm>
        </p:spPr>
        <p:txBody>
          <a:bodyPr/>
          <a:lstStyle/>
          <a:p>
            <a:pPr eaLnBrk="1" hangingPunct="1"/>
            <a:r>
              <a:rPr lang="en-US" altLang="en-US" sz="2400" b="1" smtClean="0"/>
              <a:t>Respiratory centre (medulla) dysfunction</a:t>
            </a:r>
          </a:p>
          <a:p>
            <a:pPr eaLnBrk="1" hangingPunct="1"/>
            <a:r>
              <a:rPr lang="en-US" altLang="en-US" sz="2400" b="1" smtClean="0"/>
              <a:t>Drug over dose, CVA, tumor, hypothyroidism,central hypoventilation</a:t>
            </a:r>
          </a:p>
          <a:p>
            <a:pPr eaLnBrk="1" hangingPunct="1"/>
            <a:r>
              <a:rPr lang="en-US" altLang="en-US" sz="2400" b="1" smtClean="0"/>
              <a:t>Neuromuscular disease-Guillain-Barre, Myasthenia Gravis, polio, spinal injuries</a:t>
            </a:r>
          </a:p>
          <a:p>
            <a:pPr eaLnBrk="1" hangingPunct="1"/>
            <a:r>
              <a:rPr lang="en-US" altLang="en-US" sz="2400" b="1" smtClean="0"/>
              <a:t>Chest wall/Pleural diseases,kyphoscoliosis, pneumothorax, massive pleural effusion</a:t>
            </a:r>
          </a:p>
          <a:p>
            <a:pPr eaLnBrk="1" hangingPunct="1"/>
            <a:r>
              <a:rPr lang="en-US" altLang="en-US" sz="2400" b="1" smtClean="0"/>
              <a:t>Upper airways obstruction-tumor, foreign body, laryngeal edema</a:t>
            </a:r>
          </a:p>
          <a:p>
            <a:pPr eaLnBrk="1" hangingPunct="1"/>
            <a:r>
              <a:rPr lang="en-US" altLang="en-US" sz="2400" b="1" smtClean="0"/>
              <a:t>Peripheral airway disorder-asthma, COPD</a:t>
            </a:r>
            <a:endParaRPr lang="en-CA" altLang="en-US" sz="24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par>
                          <p:cTn id="8" fill="hold" nodeType="afterGroup">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barn(outHorizontal)">
                                      <p:cBhvr>
                                        <p:cTn id="11"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7772400" cy="1295400"/>
          </a:xfrm>
        </p:spPr>
        <p:txBody>
          <a:bodyPr rtlCol="0">
            <a:normAutofit fontScale="90000"/>
          </a:bodyPr>
          <a:lstStyle/>
          <a:p>
            <a:pPr eaLnBrk="1" fontAlgn="auto" hangingPunct="1">
              <a:spcAft>
                <a:spcPts val="0"/>
              </a:spcAft>
              <a:defRPr/>
            </a:pPr>
            <a:r>
              <a:rPr lang="en-US" altLang="en-US" sz="3600" b="1" u="sng" dirty="0" smtClean="0">
                <a:effectLst>
                  <a:outerShdw blurRad="38100" dist="38100" dir="2700000" algn="tl">
                    <a:srgbClr val="000000">
                      <a:alpha val="43137"/>
                    </a:srgbClr>
                  </a:outerShdw>
                </a:effectLst>
              </a:rPr>
              <a:t/>
            </a:r>
            <a:br>
              <a:rPr lang="en-US" altLang="en-US" sz="3600" b="1" u="sng" dirty="0" smtClean="0">
                <a:effectLst>
                  <a:outerShdw blurRad="38100" dist="38100" dir="2700000" algn="tl">
                    <a:srgbClr val="000000">
                      <a:alpha val="43137"/>
                    </a:srgbClr>
                  </a:outerShdw>
                </a:effectLst>
              </a:rPr>
            </a:br>
            <a:r>
              <a:rPr lang="en-US" altLang="en-US" sz="3600" b="1" u="sng" dirty="0" smtClean="0">
                <a:effectLst>
                  <a:outerShdw blurRad="38100" dist="38100" dir="2700000" algn="tl">
                    <a:srgbClr val="000000">
                      <a:alpha val="43137"/>
                    </a:srgbClr>
                  </a:outerShdw>
                </a:effectLst>
              </a:rPr>
              <a:t>Clinical Manifestation of Acute Resp. </a:t>
            </a:r>
            <a:r>
              <a:rPr lang="en-US" altLang="en-US" sz="3600" b="1" u="sng" dirty="0">
                <a:effectLst>
                  <a:outerShdw blurRad="38100" dist="38100" dir="2700000" algn="tl">
                    <a:srgbClr val="000000">
                      <a:alpha val="43137"/>
                    </a:srgbClr>
                  </a:outerShdw>
                </a:effectLst>
              </a:rPr>
              <a:t>F</a:t>
            </a:r>
            <a:r>
              <a:rPr lang="en-US" altLang="en-US" sz="3600" b="1" u="sng" dirty="0" smtClean="0">
                <a:effectLst>
                  <a:outerShdw blurRad="38100" dist="38100" dir="2700000" algn="tl">
                    <a:srgbClr val="000000">
                      <a:alpha val="43137"/>
                    </a:srgbClr>
                  </a:outerShdw>
                </a:effectLst>
              </a:rPr>
              <a:t>ailure</a:t>
            </a:r>
            <a:br>
              <a:rPr lang="en-US" altLang="en-US" sz="3600" b="1" u="sng" dirty="0" smtClean="0">
                <a:effectLst>
                  <a:outerShdw blurRad="38100" dist="38100" dir="2700000" algn="tl">
                    <a:srgbClr val="000000">
                      <a:alpha val="43137"/>
                    </a:srgbClr>
                  </a:outerShdw>
                </a:effectLst>
              </a:rPr>
            </a:br>
            <a:r>
              <a:rPr lang="en-US" altLang="en-US" sz="2000" b="1" u="sng" dirty="0" smtClean="0">
                <a:effectLst>
                  <a:outerShdw blurRad="38100" dist="38100" dir="2700000" algn="tl">
                    <a:srgbClr val="000000">
                      <a:alpha val="43137"/>
                    </a:srgbClr>
                  </a:outerShdw>
                </a:effectLst>
              </a:rPr>
              <a:t/>
            </a:r>
            <a:br>
              <a:rPr lang="en-US" altLang="en-US" sz="2000" b="1" u="sng" dirty="0" smtClean="0">
                <a:effectLst>
                  <a:outerShdw blurRad="38100" dist="38100" dir="2700000" algn="tl">
                    <a:srgbClr val="000000">
                      <a:alpha val="43137"/>
                    </a:srgbClr>
                  </a:outerShdw>
                </a:effectLst>
              </a:rPr>
            </a:br>
            <a:endParaRPr lang="en-CA" altLang="en-US" b="1" u="sng" dirty="0" smtClean="0">
              <a:effectLst>
                <a:outerShdw blurRad="38100" dist="38100" dir="2700000" algn="tl">
                  <a:srgbClr val="000000">
                    <a:alpha val="43137"/>
                  </a:srgbClr>
                </a:outerShdw>
              </a:effectLst>
            </a:endParaRPr>
          </a:p>
        </p:txBody>
      </p:sp>
      <p:sp>
        <p:nvSpPr>
          <p:cNvPr id="13315" name="Rectangle 3"/>
          <p:cNvSpPr>
            <a:spLocks noGrp="1" noChangeArrowheads="1"/>
          </p:cNvSpPr>
          <p:nvPr>
            <p:ph idx="1"/>
          </p:nvPr>
        </p:nvSpPr>
        <p:spPr>
          <a:xfrm>
            <a:off x="685800" y="1371600"/>
            <a:ext cx="7772400" cy="5181600"/>
          </a:xfrm>
        </p:spPr>
        <p:txBody>
          <a:bodyPr/>
          <a:lstStyle/>
          <a:p>
            <a:pPr eaLnBrk="1" hangingPunct="1">
              <a:lnSpc>
                <a:spcPct val="90000"/>
              </a:lnSpc>
            </a:pPr>
            <a:r>
              <a:rPr lang="en-US" altLang="en-US" sz="2800" b="1" smtClean="0"/>
              <a:t>Asterexis,with warm peripheries, bounding pulses in severe hypercapnia</a:t>
            </a:r>
          </a:p>
          <a:p>
            <a:pPr eaLnBrk="1" hangingPunct="1">
              <a:lnSpc>
                <a:spcPct val="90000"/>
              </a:lnSpc>
            </a:pPr>
            <a:r>
              <a:rPr lang="en-US" altLang="en-US" sz="2800" b="1" smtClean="0"/>
              <a:t>Airway obstruction-Intercostal indrawing, wheeze, pursing lips, tracheal tug</a:t>
            </a:r>
          </a:p>
          <a:p>
            <a:pPr eaLnBrk="1" hangingPunct="1">
              <a:lnSpc>
                <a:spcPct val="90000"/>
              </a:lnSpc>
            </a:pPr>
            <a:r>
              <a:rPr lang="en-US" altLang="en-US" sz="2800" b="1" smtClean="0"/>
              <a:t>Cyanosis                                                                 bluish color of mucous membranes/skin indicate      </a:t>
            </a:r>
          </a:p>
          <a:p>
            <a:pPr eaLnBrk="1" hangingPunct="1">
              <a:lnSpc>
                <a:spcPct val="90000"/>
              </a:lnSpc>
              <a:buFont typeface="Wingdings" pitchFamily="2" charset="2"/>
              <a:buNone/>
            </a:pPr>
            <a:r>
              <a:rPr lang="en-US" altLang="en-US" sz="2800" b="1" smtClean="0"/>
              <a:t>      hypoxemia</a:t>
            </a:r>
          </a:p>
          <a:p>
            <a:pPr eaLnBrk="1" hangingPunct="1">
              <a:lnSpc>
                <a:spcPct val="90000"/>
              </a:lnSpc>
            </a:pPr>
            <a:r>
              <a:rPr lang="en-US" altLang="en-US" sz="2800" b="1" smtClean="0"/>
              <a:t>- deoxygenated hemoglobin  of 5g/dl. </a:t>
            </a:r>
          </a:p>
          <a:p>
            <a:pPr eaLnBrk="1" hangingPunct="1">
              <a:lnSpc>
                <a:spcPct val="90000"/>
              </a:lnSpc>
            </a:pPr>
            <a:r>
              <a:rPr lang="en-US" altLang="en-US" sz="2800" b="1" smtClean="0"/>
              <a:t>Dyspnea                                                                    - secondary to hypercapnia and hypoxemia</a:t>
            </a:r>
          </a:p>
          <a:p>
            <a:pPr eaLnBrk="1" hangingPunct="1">
              <a:lnSpc>
                <a:spcPct val="90000"/>
              </a:lnSpc>
            </a:pPr>
            <a:r>
              <a:rPr lang="en-US" altLang="en-US" sz="2800" b="1" smtClean="0"/>
              <a:t>Confusion, somnolence and coma</a:t>
            </a:r>
          </a:p>
          <a:p>
            <a:pPr eaLnBrk="1" hangingPunct="1">
              <a:lnSpc>
                <a:spcPct val="90000"/>
              </a:lnSpc>
            </a:pPr>
            <a:r>
              <a:rPr lang="en-US" altLang="en-US" sz="2800" b="1" smtClean="0"/>
              <a:t>Convulsions</a:t>
            </a:r>
            <a:endParaRPr lang="en-CA" altLang="en-US" sz="28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13314"/>
                                        </p:tgtEl>
                                        <p:attrNameLst>
                                          <p:attrName>style.visibility</p:attrName>
                                        </p:attrNameLst>
                                      </p:cBhvr>
                                      <p:to>
                                        <p:strVal val="visible"/>
                                      </p:to>
                                    </p:set>
                                    <p:anim to="" calcmode="lin" valueType="num">
                                      <p:cBhvr>
                                        <p:cTn id="7" dur="1" fill="hold"/>
                                        <p:tgtEl>
                                          <p:spTgt spid="13314"/>
                                        </p:tgtEl>
                                        <p:attrNameLst>
                                          <p:attrName/>
                                        </p:attrNameLst>
                                      </p:cBhvr>
                                    </p:anim>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315"/>
                                        </p:tgtEl>
                                        <p:attrNameLst>
                                          <p:attrName>style.visibility</p:attrName>
                                        </p:attrNameLst>
                                      </p:cBhvr>
                                      <p:to>
                                        <p:strVal val="visible"/>
                                      </p:to>
                                    </p:set>
                                    <p:animEffect transition="in" filter="dissolve">
                                      <p:cBhvr>
                                        <p:cTn id="11"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400" cy="1143000"/>
          </a:xfrm>
        </p:spPr>
        <p:txBody>
          <a:bodyPr/>
          <a:lstStyle/>
          <a:p>
            <a:pPr eaLnBrk="1" hangingPunct="1">
              <a:defRPr/>
            </a:pPr>
            <a:r>
              <a:rPr lang="en-US" altLang="en-US" sz="4000" b="1" u="sng" dirty="0" smtClean="0">
                <a:effectLst>
                  <a:outerShdw blurRad="38100" dist="38100" dir="2700000" algn="tl">
                    <a:srgbClr val="000000">
                      <a:alpha val="43137"/>
                    </a:srgbClr>
                  </a:outerShdw>
                </a:effectLst>
              </a:rPr>
              <a:t>ASSESSMENT OF PATIENT</a:t>
            </a:r>
          </a:p>
        </p:txBody>
      </p:sp>
      <p:sp>
        <p:nvSpPr>
          <p:cNvPr id="14339" name="Rectangle 3"/>
          <p:cNvSpPr>
            <a:spLocks noGrp="1" noChangeArrowheads="1"/>
          </p:cNvSpPr>
          <p:nvPr>
            <p:ph idx="1"/>
          </p:nvPr>
        </p:nvSpPr>
        <p:spPr>
          <a:xfrm>
            <a:off x="685800" y="1371600"/>
            <a:ext cx="7772400" cy="5105400"/>
          </a:xfrm>
        </p:spPr>
        <p:txBody>
          <a:bodyPr/>
          <a:lstStyle/>
          <a:p>
            <a:pPr eaLnBrk="1" hangingPunct="1">
              <a:lnSpc>
                <a:spcPct val="90000"/>
              </a:lnSpc>
            </a:pPr>
            <a:r>
              <a:rPr lang="en-US" altLang="en-US" sz="2400" b="1" smtClean="0"/>
              <a:t>Careful history</a:t>
            </a:r>
          </a:p>
          <a:p>
            <a:pPr eaLnBrk="1" hangingPunct="1">
              <a:lnSpc>
                <a:spcPct val="90000"/>
              </a:lnSpc>
            </a:pPr>
            <a:r>
              <a:rPr lang="en-US" altLang="en-US" sz="2400" b="1" smtClean="0"/>
              <a:t>Physical Examination</a:t>
            </a:r>
          </a:p>
          <a:p>
            <a:pPr eaLnBrk="1" hangingPunct="1">
              <a:lnSpc>
                <a:spcPct val="90000"/>
              </a:lnSpc>
            </a:pPr>
            <a:r>
              <a:rPr lang="en-US" altLang="en-US" sz="2400" b="1" smtClean="0"/>
              <a:t>Pulse oximetry</a:t>
            </a:r>
          </a:p>
          <a:p>
            <a:pPr eaLnBrk="1" hangingPunct="1">
              <a:lnSpc>
                <a:spcPct val="90000"/>
              </a:lnSpc>
            </a:pPr>
            <a:r>
              <a:rPr lang="en-US" altLang="en-US" sz="2400" b="1" smtClean="0"/>
              <a:t>ABG analysis , calculation of an alveolar gas and arterial blood oxygen tension difference [(A-a)DO</a:t>
            </a:r>
            <a:r>
              <a:rPr lang="en-US" altLang="en-US" sz="2400" b="1" baseline="-25000" smtClean="0"/>
              <a:t>2</a:t>
            </a:r>
            <a:r>
              <a:rPr lang="en-US" altLang="en-US" sz="2400" b="1" smtClean="0"/>
              <a:t>].                                                                      -classify RF and help with cause                               </a:t>
            </a:r>
          </a:p>
          <a:p>
            <a:pPr eaLnBrk="1" hangingPunct="1">
              <a:lnSpc>
                <a:spcPct val="90000"/>
              </a:lnSpc>
              <a:buFont typeface="Wingdings" pitchFamily="2" charset="2"/>
              <a:buNone/>
            </a:pPr>
            <a:endParaRPr lang="en-US" altLang="en-US" sz="800" b="1" smtClean="0"/>
          </a:p>
          <a:p>
            <a:pPr eaLnBrk="1" hangingPunct="1">
              <a:lnSpc>
                <a:spcPct val="90000"/>
              </a:lnSpc>
            </a:pPr>
            <a:r>
              <a:rPr lang="en-US" altLang="en-US" sz="2400" b="1" smtClean="0"/>
              <a:t>Lung function  tests                                                                      </a:t>
            </a:r>
          </a:p>
          <a:p>
            <a:pPr eaLnBrk="1" hangingPunct="1">
              <a:lnSpc>
                <a:spcPct val="90000"/>
              </a:lnSpc>
            </a:pPr>
            <a:r>
              <a:rPr lang="en-US" altLang="en-US" sz="2400" b="1" smtClean="0"/>
              <a:t>Chest Radiograph (AP/lat), CT chest, CTPA.</a:t>
            </a:r>
          </a:p>
          <a:p>
            <a:pPr eaLnBrk="1" hangingPunct="1">
              <a:lnSpc>
                <a:spcPct val="90000"/>
              </a:lnSpc>
            </a:pPr>
            <a:r>
              <a:rPr lang="en-US" altLang="en-US" sz="2400" b="1" smtClean="0"/>
              <a:t>EKG    </a:t>
            </a:r>
            <a:endParaRPr lang="en-CA" altLang="en-US" sz="2400" b="1" smtClean="0"/>
          </a:p>
          <a:p>
            <a:pPr eaLnBrk="1" hangingPunct="1">
              <a:lnSpc>
                <a:spcPct val="90000"/>
              </a:lnSpc>
            </a:pPr>
            <a:endParaRPr lang="en-US" altLang="en-US" sz="24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14338"/>
                                        </p:tgtEl>
                                        <p:attrNameLst>
                                          <p:attrName>style.visibility</p:attrName>
                                        </p:attrNameLst>
                                      </p:cBhvr>
                                      <p:to>
                                        <p:strVal val="visible"/>
                                      </p:to>
                                    </p:set>
                                    <p:anim to="" calcmode="lin" valueType="num">
                                      <p:cBhvr>
                                        <p:cTn id="7" dur="1" fill="hold"/>
                                        <p:tgtEl>
                                          <p:spTgt spid="14338"/>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14339"/>
                                        </p:tgtEl>
                                        <p:attrNameLst>
                                          <p:attrName>style.visibility</p:attrName>
                                        </p:attrNameLst>
                                      </p:cBhvr>
                                      <p:to>
                                        <p:strVal val="visible"/>
                                      </p:to>
                                    </p:set>
                                    <p:anim to="" calcmode="lin" valueType="num">
                                      <p:cBhvr>
                                        <p:cTn id="11" dur="1" fill="hold"/>
                                        <p:tgtEl>
                                          <p:spTgt spid="1433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381000"/>
            <a:ext cx="8686800" cy="1295400"/>
          </a:xfrm>
        </p:spPr>
        <p:txBody>
          <a:bodyPr rtlCol="0">
            <a:normAutofit fontScale="90000"/>
          </a:bodyPr>
          <a:lstStyle/>
          <a:p>
            <a:pPr eaLnBrk="1" fontAlgn="auto" hangingPunct="1">
              <a:spcAft>
                <a:spcPts val="0"/>
              </a:spcAft>
              <a:defRPr/>
            </a:pPr>
            <a:r>
              <a:rPr lang="en-US" altLang="en-US" sz="4000" b="1" u="sng" dirty="0" smtClean="0">
                <a:effectLst>
                  <a:outerShdw blurRad="38100" dist="38100" dir="2700000" algn="tl">
                    <a:srgbClr val="000000">
                      <a:alpha val="43137"/>
                    </a:srgbClr>
                  </a:outerShdw>
                </a:effectLst>
              </a:rPr>
              <a:t>Management of Respiratory Failure Principles</a:t>
            </a:r>
            <a:endParaRPr lang="en-CA" altLang="en-US" sz="4000" b="1" u="sng" dirty="0" smtClean="0">
              <a:effectLst>
                <a:outerShdw blurRad="38100" dist="38100" dir="2700000" algn="tl">
                  <a:srgbClr val="000000">
                    <a:alpha val="43137"/>
                  </a:srgbClr>
                </a:outerShdw>
              </a:effectLst>
            </a:endParaRPr>
          </a:p>
        </p:txBody>
      </p:sp>
      <p:sp>
        <p:nvSpPr>
          <p:cNvPr id="16387" name="Rectangle 3"/>
          <p:cNvSpPr>
            <a:spLocks noGrp="1" noChangeArrowheads="1"/>
          </p:cNvSpPr>
          <p:nvPr>
            <p:ph idx="1"/>
          </p:nvPr>
        </p:nvSpPr>
        <p:spPr/>
        <p:txBody>
          <a:bodyPr/>
          <a:lstStyle/>
          <a:p>
            <a:pPr eaLnBrk="1" hangingPunct="1"/>
            <a:r>
              <a:rPr lang="en-US" altLang="en-US" sz="2800" b="1" smtClean="0"/>
              <a:t>Hypoxemia may cause death in RF</a:t>
            </a:r>
          </a:p>
          <a:p>
            <a:pPr eaLnBrk="1" hangingPunct="1"/>
            <a:r>
              <a:rPr lang="en-US" altLang="en-US" sz="2800" b="1" smtClean="0"/>
              <a:t>Primary objective is to reverse and prevent hypoxemia</a:t>
            </a:r>
          </a:p>
          <a:p>
            <a:pPr eaLnBrk="1" hangingPunct="1"/>
            <a:r>
              <a:rPr lang="en-US" altLang="en-US" sz="2800" b="1" smtClean="0"/>
              <a:t>Secondary objective is to control PaCO</a:t>
            </a:r>
            <a:r>
              <a:rPr lang="en-US" altLang="en-US" sz="2800" b="1" baseline="-25000" smtClean="0"/>
              <a:t>2</a:t>
            </a:r>
            <a:r>
              <a:rPr lang="en-US" altLang="en-US" sz="2800" b="1" smtClean="0"/>
              <a:t> and respiratory acidosis (usually tolerated till pH 7.2)</a:t>
            </a:r>
          </a:p>
          <a:p>
            <a:pPr eaLnBrk="1" hangingPunct="1"/>
            <a:r>
              <a:rPr lang="en-US" altLang="en-US" sz="2800" b="1" smtClean="0"/>
              <a:t>Treatment of underlying disease</a:t>
            </a:r>
          </a:p>
          <a:p>
            <a:pPr eaLnBrk="1" hangingPunct="1"/>
            <a:r>
              <a:rPr lang="en-US" altLang="en-US" sz="2800" b="1" smtClean="0"/>
              <a:t>Patient’s CNS and CVS must be monitored and treated</a:t>
            </a:r>
            <a:r>
              <a:rPr lang="en-US" altLang="en-US" b="1" smtClean="0"/>
              <a:t>                       </a:t>
            </a:r>
            <a:endParaRPr lang="en-CA" altLang="en-US"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par>
                          <p:cTn id="8" fill="hold" nodeType="afterGroup">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16387"/>
                                        </p:tgtEl>
                                        <p:attrNameLst>
                                          <p:attrName>style.visibility</p:attrName>
                                        </p:attrNameLst>
                                      </p:cBhvr>
                                      <p:to>
                                        <p:strVal val="visible"/>
                                      </p:to>
                                    </p:set>
                                    <p:animEffect transition="in" filter="checkerboard(down)">
                                      <p:cBhvr>
                                        <p:cTn id="11"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990600"/>
          </a:xfrm>
        </p:spPr>
        <p:txBody>
          <a:bodyPr/>
          <a:lstStyle/>
          <a:p>
            <a:pPr eaLnBrk="1" hangingPunct="1">
              <a:defRPr/>
            </a:pPr>
            <a:r>
              <a:rPr lang="en-US" altLang="en-US" sz="4000" b="1" u="sng" dirty="0" smtClean="0">
                <a:effectLst>
                  <a:outerShdw blurRad="38100" dist="38100" dir="2700000" algn="tl">
                    <a:srgbClr val="000000">
                      <a:alpha val="43137"/>
                    </a:srgbClr>
                  </a:outerShdw>
                </a:effectLst>
              </a:rPr>
              <a:t>Oxygen Therapy</a:t>
            </a:r>
            <a:endParaRPr lang="en-CA" altLang="en-US" sz="4000" b="1" u="sng" dirty="0" smtClean="0">
              <a:effectLst>
                <a:outerShdw blurRad="38100" dist="38100" dir="2700000" algn="tl">
                  <a:srgbClr val="000000">
                    <a:alpha val="43137"/>
                  </a:srgbClr>
                </a:outerShdw>
              </a:effectLst>
            </a:endParaRPr>
          </a:p>
        </p:txBody>
      </p:sp>
      <p:sp>
        <p:nvSpPr>
          <p:cNvPr id="17411" name="Rectangle 3"/>
          <p:cNvSpPr>
            <a:spLocks noGrp="1" noChangeArrowheads="1"/>
          </p:cNvSpPr>
          <p:nvPr>
            <p:ph idx="1"/>
          </p:nvPr>
        </p:nvSpPr>
        <p:spPr>
          <a:xfrm>
            <a:off x="381000" y="1447800"/>
            <a:ext cx="8458200" cy="4648200"/>
          </a:xfrm>
        </p:spPr>
        <p:txBody>
          <a:bodyPr/>
          <a:lstStyle/>
          <a:p>
            <a:pPr eaLnBrk="1" hangingPunct="1">
              <a:lnSpc>
                <a:spcPct val="90000"/>
              </a:lnSpc>
            </a:pPr>
            <a:r>
              <a:rPr lang="en-US" altLang="en-US" b="1" smtClean="0"/>
              <a:t>Supplemental O</a:t>
            </a:r>
            <a:r>
              <a:rPr lang="en-US" altLang="en-US" b="1" baseline="-25000" smtClean="0"/>
              <a:t>2</a:t>
            </a:r>
            <a:r>
              <a:rPr lang="en-US" altLang="en-US" b="1" smtClean="0"/>
              <a:t> therapy essential </a:t>
            </a:r>
          </a:p>
          <a:p>
            <a:pPr eaLnBrk="1" hangingPunct="1">
              <a:lnSpc>
                <a:spcPct val="90000"/>
              </a:lnSpc>
            </a:pPr>
            <a:r>
              <a:rPr lang="en-US" altLang="en-US" b="1" smtClean="0"/>
              <a:t>titration based on SaO</a:t>
            </a:r>
            <a:r>
              <a:rPr lang="en-US" altLang="en-US" b="1" baseline="-25000" smtClean="0"/>
              <a:t>2</a:t>
            </a:r>
            <a:r>
              <a:rPr lang="en-US" altLang="en-US" b="1" smtClean="0"/>
              <a:t>, PaO</a:t>
            </a:r>
            <a:r>
              <a:rPr lang="en-US" altLang="en-US" b="1" baseline="-25000" smtClean="0"/>
              <a:t>2</a:t>
            </a:r>
            <a:r>
              <a:rPr lang="en-US" altLang="en-US" b="1" smtClean="0"/>
              <a:t> levels and PaCO</a:t>
            </a:r>
            <a:r>
              <a:rPr lang="en-US" altLang="en-US" b="1" baseline="-25000" smtClean="0"/>
              <a:t>2</a:t>
            </a:r>
          </a:p>
          <a:p>
            <a:pPr eaLnBrk="1" hangingPunct="1">
              <a:lnSpc>
                <a:spcPct val="90000"/>
              </a:lnSpc>
            </a:pPr>
            <a:r>
              <a:rPr lang="en-US" altLang="en-US" b="1" smtClean="0"/>
              <a:t>Goal is to prevent tissue hypoxia</a:t>
            </a:r>
          </a:p>
          <a:p>
            <a:pPr eaLnBrk="1" hangingPunct="1">
              <a:lnSpc>
                <a:spcPct val="90000"/>
              </a:lnSpc>
            </a:pPr>
            <a:r>
              <a:rPr lang="en-US" altLang="en-US" b="1" smtClean="0"/>
              <a:t>Goal:Increase arterial PaO</a:t>
            </a:r>
            <a:r>
              <a:rPr lang="en-US" altLang="en-US" b="1" baseline="-25000" smtClean="0"/>
              <a:t>2</a:t>
            </a:r>
            <a:r>
              <a:rPr lang="en-US" altLang="en-US" b="1" smtClean="0"/>
              <a:t> &gt; 60 mmHg(at least to 54mmHg)(SaO</a:t>
            </a:r>
            <a:r>
              <a:rPr lang="en-US" altLang="en-US" b="1" baseline="-25000" smtClean="0"/>
              <a:t>2</a:t>
            </a:r>
            <a:r>
              <a:rPr lang="en-US" altLang="en-US" b="1" smtClean="0"/>
              <a:t> &gt; 90%) or venous SaO</a:t>
            </a:r>
            <a:r>
              <a:rPr lang="en-US" altLang="en-US" b="1" baseline="-25000" smtClean="0"/>
              <a:t>2</a:t>
            </a:r>
            <a:r>
              <a:rPr lang="en-US" altLang="en-US" b="1" smtClean="0"/>
              <a:t> &gt; 60%</a:t>
            </a:r>
          </a:p>
          <a:p>
            <a:pPr eaLnBrk="1" hangingPunct="1">
              <a:lnSpc>
                <a:spcPct val="90000"/>
              </a:lnSpc>
            </a:pPr>
            <a:r>
              <a:rPr lang="en-US" altLang="en-US" b="1" smtClean="0"/>
              <a:t>O</a:t>
            </a:r>
            <a:r>
              <a:rPr lang="en-US" altLang="en-US" b="1" baseline="-25000" smtClean="0"/>
              <a:t>2</a:t>
            </a:r>
            <a:r>
              <a:rPr lang="en-US" altLang="en-US" b="1" smtClean="0"/>
              <a:t> dose either flow rate (L/min) or FiO</a:t>
            </a:r>
            <a:r>
              <a:rPr lang="en-US" altLang="en-US" b="1" baseline="-25000" smtClean="0"/>
              <a:t>2</a:t>
            </a:r>
            <a:r>
              <a:rPr lang="en-US" altLang="en-US" b="1" smtClean="0"/>
              <a:t> (%)</a:t>
            </a:r>
          </a:p>
          <a:p>
            <a:pPr eaLnBrk="1" hangingPunct="1">
              <a:lnSpc>
                <a:spcPct val="90000"/>
              </a:lnSpc>
            </a:pPr>
            <a:r>
              <a:rPr lang="en-US" altLang="en-US" b="1" smtClean="0"/>
              <a:t>Start with FiO2  24% , increase depending on response(type II). Type I require high conc. (eg 60% , face mask)</a:t>
            </a:r>
          </a:p>
          <a:p>
            <a:pPr eaLnBrk="1" hangingPunct="1">
              <a:lnSpc>
                <a:spcPct val="90000"/>
              </a:lnSpc>
            </a:pPr>
            <a:r>
              <a:rPr lang="en-US" altLang="en-US" b="1" smtClean="0"/>
              <a:t>Repeat ABG in 20 min.</a:t>
            </a:r>
            <a:endParaRPr lang="en-CA" altLang="en-US"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17410"/>
                                        </p:tgtEl>
                                        <p:attrNameLst>
                                          <p:attrName>style.visibility</p:attrName>
                                        </p:attrNameLst>
                                      </p:cBhvr>
                                      <p:to>
                                        <p:strVal val="visible"/>
                                      </p:to>
                                    </p:set>
                                    <p:anim to="" calcmode="lin" valueType="num">
                                      <p:cBhvr>
                                        <p:cTn id="7" dur="1" fill="hold"/>
                                        <p:tgtEl>
                                          <p:spTgt spid="17410"/>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17411"/>
                                        </p:tgtEl>
                                        <p:attrNameLst>
                                          <p:attrName>style.visibility</p:attrName>
                                        </p:attrNameLst>
                                      </p:cBhvr>
                                      <p:to>
                                        <p:strVal val="visible"/>
                                      </p:to>
                                    </p:set>
                                    <p:anim to="" calcmode="lin" valueType="num">
                                      <p:cBhvr>
                                        <p:cTn id="11" dur="1" fill="hold"/>
                                        <p:tgtEl>
                                          <p:spTgt spid="174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WINDOWS\Desktop\o2.jpg"/>
          <p:cNvPicPr>
            <a:picLocks noChangeAspect="1" noChangeArrowheads="1"/>
          </p:cNvPicPr>
          <p:nvPr/>
        </p:nvPicPr>
        <p:blipFill>
          <a:blip r:embed="rId3" cstate="print"/>
          <a:srcRect/>
          <a:stretch>
            <a:fillRect/>
          </a:stretch>
        </p:blipFill>
        <p:spPr bwMode="auto">
          <a:xfrm>
            <a:off x="1981200" y="1085850"/>
            <a:ext cx="5181600" cy="4629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WINDOWS\Desktop\cpap.jpg"/>
          <p:cNvPicPr>
            <a:picLocks noChangeAspect="1" noChangeArrowheads="1"/>
          </p:cNvPicPr>
          <p:nvPr/>
        </p:nvPicPr>
        <p:blipFill>
          <a:blip r:embed="rId2" cstate="print"/>
          <a:srcRect/>
          <a:stretch>
            <a:fillRect/>
          </a:stretch>
        </p:blipFill>
        <p:spPr bwMode="auto">
          <a:xfrm>
            <a:off x="1676400" y="1346200"/>
            <a:ext cx="5791200" cy="4060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ssolve">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solidFill>
                  <a:schemeClr val="bg1"/>
                </a:solidFill>
              </a:rPr>
              <a:t>Estimating FiO</a:t>
            </a:r>
            <a:r>
              <a:rPr lang="en-US" altLang="en-US" baseline="-25000" smtClean="0">
                <a:solidFill>
                  <a:schemeClr val="bg1"/>
                </a:solidFill>
              </a:rPr>
              <a:t>2</a:t>
            </a:r>
          </a:p>
        </p:txBody>
      </p:sp>
      <p:graphicFrame>
        <p:nvGraphicFramePr>
          <p:cNvPr id="30723" name="Object 3"/>
          <p:cNvGraphicFramePr>
            <a:graphicFrameLocks/>
          </p:cNvGraphicFramePr>
          <p:nvPr/>
        </p:nvGraphicFramePr>
        <p:xfrm>
          <a:off x="457200" y="2009775"/>
          <a:ext cx="8220075" cy="2833688"/>
        </p:xfrm>
        <a:graphic>
          <a:graphicData uri="http://schemas.openxmlformats.org/presentationml/2006/ole">
            <p:oleObj spid="_x0000_s30723" name="Worksheet" r:id="rId3" imgW="8229600" imgH="2843784" progId="Excel.Sheet.5">
              <p:embed/>
            </p:oleObj>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914400"/>
            <a:ext cx="7772400" cy="1066800"/>
          </a:xfrm>
        </p:spPr>
        <p:txBody>
          <a:bodyPr/>
          <a:lstStyle/>
          <a:p>
            <a:pPr eaLnBrk="1" hangingPunct="1"/>
            <a:r>
              <a:rPr lang="en-US" altLang="en-US" sz="4000" b="1" smtClean="0"/>
              <a:t>RESPIRATORY FAILURE</a:t>
            </a:r>
            <a:endParaRPr lang="en-CA" altLang="en-US" sz="4000" b="1" smtClean="0"/>
          </a:p>
        </p:txBody>
      </p:sp>
      <p:sp>
        <p:nvSpPr>
          <p:cNvPr id="2051" name="Rectangle 3"/>
          <p:cNvSpPr>
            <a:spLocks noGrp="1" noChangeArrowheads="1"/>
          </p:cNvSpPr>
          <p:nvPr>
            <p:ph idx="1"/>
          </p:nvPr>
        </p:nvSpPr>
        <p:spPr>
          <a:xfrm>
            <a:off x="685800" y="2136775"/>
            <a:ext cx="7772400" cy="2392363"/>
          </a:xfrm>
        </p:spPr>
        <p:txBody>
          <a:bodyPr/>
          <a:lstStyle/>
          <a:p>
            <a:pPr eaLnBrk="1" hangingPunct="1"/>
            <a:r>
              <a:rPr lang="en-US" altLang="en-US" sz="2800" smtClean="0"/>
              <a:t>“inability of the lung to meet the metabolic   demands of the body. This can be from failure of tissue oxygenation and/or failure of CO</a:t>
            </a:r>
            <a:r>
              <a:rPr lang="en-US" altLang="en-US" sz="2800" baseline="-25000" smtClean="0"/>
              <a:t>2 </a:t>
            </a:r>
            <a:r>
              <a:rPr lang="en-US" altLang="en-US" sz="2800" smtClean="0"/>
              <a:t>homeostasis.” </a:t>
            </a:r>
            <a:endParaRPr lang="en-CA" alt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6" presetClass="entr" presetSubtype="26" fill="hold" grpId="0" nodeType="after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arn(inHorizontal)">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mtClean="0"/>
              <a:t>Noninvasive Ventilation</a:t>
            </a:r>
          </a:p>
        </p:txBody>
      </p:sp>
      <p:sp>
        <p:nvSpPr>
          <p:cNvPr id="31747" name="Content Placeholder 2"/>
          <p:cNvSpPr>
            <a:spLocks noGrp="1"/>
          </p:cNvSpPr>
          <p:nvPr>
            <p:ph idx="1"/>
          </p:nvPr>
        </p:nvSpPr>
        <p:spPr/>
        <p:txBody>
          <a:bodyPr/>
          <a:lstStyle/>
          <a:p>
            <a:pPr eaLnBrk="1" hangingPunct="1"/>
            <a:endParaRPr lang="en-US" altLang="en-US" smtClean="0"/>
          </a:p>
        </p:txBody>
      </p:sp>
      <p:pic>
        <p:nvPicPr>
          <p:cNvPr id="31748" name="Picture 2" descr="C:\Users\NDUKU\Documents\acute respiratory failure\35238.png"/>
          <p:cNvPicPr>
            <a:picLocks noChangeAspect="1" noChangeArrowheads="1"/>
          </p:cNvPicPr>
          <p:nvPr/>
        </p:nvPicPr>
        <p:blipFill>
          <a:blip r:embed="rId3" cstate="print"/>
          <a:srcRect/>
          <a:stretch>
            <a:fillRect/>
          </a:stretch>
        </p:blipFill>
        <p:spPr bwMode="auto">
          <a:xfrm>
            <a:off x="0" y="1447800"/>
            <a:ext cx="89916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b="1" u="sng" smtClean="0"/>
              <a:t>Indications for Intubation </a:t>
            </a:r>
          </a:p>
        </p:txBody>
      </p:sp>
      <p:sp>
        <p:nvSpPr>
          <p:cNvPr id="10243" name="Rectangle 3"/>
          <p:cNvSpPr>
            <a:spLocks noGrp="1" noChangeArrowheads="1"/>
          </p:cNvSpPr>
          <p:nvPr>
            <p:ph idx="1"/>
          </p:nvPr>
        </p:nvSpPr>
        <p:spPr/>
        <p:txBody>
          <a:bodyPr/>
          <a:lstStyle/>
          <a:p>
            <a:pPr eaLnBrk="1" hangingPunct="1"/>
            <a:r>
              <a:rPr lang="en-US" altLang="en-US" sz="2800" b="1" smtClean="0"/>
              <a:t>Inadequate oxygenation(decreased arterial PO2) that is not corrected by supplemental oxygen via mask/nasal.</a:t>
            </a:r>
          </a:p>
          <a:p>
            <a:pPr eaLnBrk="1" hangingPunct="1"/>
            <a:r>
              <a:rPr lang="en-US" altLang="en-US" sz="2800" b="1" smtClean="0"/>
              <a:t>Inadequate ventilation (increased arterial PCO2).</a:t>
            </a:r>
          </a:p>
          <a:p>
            <a:pPr eaLnBrk="1" hangingPunct="1"/>
            <a:r>
              <a:rPr lang="en-US" altLang="en-US" sz="2800" b="1" smtClean="0"/>
              <a:t>Need to control and remove pulmonary secretions.</a:t>
            </a:r>
          </a:p>
          <a:p>
            <a:pPr eaLnBrk="1" hangingPunct="1"/>
            <a:r>
              <a:rPr lang="en-US" altLang="en-US" sz="2800" b="1" smtClean="0"/>
              <a:t>Any patient in cardiac arrest.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b="1" u="sng" smtClean="0"/>
              <a:t>Indications for Intubation </a:t>
            </a:r>
          </a:p>
        </p:txBody>
      </p:sp>
      <p:sp>
        <p:nvSpPr>
          <p:cNvPr id="30723" name="Rectangle 3"/>
          <p:cNvSpPr>
            <a:spLocks noGrp="1" noChangeArrowheads="1"/>
          </p:cNvSpPr>
          <p:nvPr>
            <p:ph idx="1"/>
          </p:nvPr>
        </p:nvSpPr>
        <p:spPr/>
        <p:txBody>
          <a:bodyPr/>
          <a:lstStyle/>
          <a:p>
            <a:pPr eaLnBrk="1" hangingPunct="1"/>
            <a:r>
              <a:rPr lang="en-US" altLang="en-US" sz="2800" b="1" smtClean="0"/>
              <a:t>Any patient in deep coma who cannot protect his airway.(Gag reflex absent.).</a:t>
            </a:r>
          </a:p>
          <a:p>
            <a:pPr eaLnBrk="1" hangingPunct="1"/>
            <a:r>
              <a:rPr lang="en-US" altLang="en-US" sz="2800" b="1" smtClean="0"/>
              <a:t>Any patient in imminent danger of  upper airway obstruction (e.g. Burns of the upper airways).</a:t>
            </a:r>
          </a:p>
          <a:p>
            <a:pPr eaLnBrk="1" hangingPunct="1"/>
            <a:r>
              <a:rPr lang="en-US" altLang="en-US" sz="2800" b="1" smtClean="0"/>
              <a:t>Any patient with decreased L.O.C, GCS &lt;= 8.</a:t>
            </a:r>
          </a:p>
          <a:p>
            <a:pPr eaLnBrk="1" hangingPunct="1"/>
            <a:r>
              <a:rPr lang="en-US" altLang="en-US" sz="2800" b="1" smtClean="0"/>
              <a:t>Severe head and facial injuries with compromised airway.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52400"/>
            <a:ext cx="7772400" cy="1143000"/>
          </a:xfrm>
        </p:spPr>
        <p:txBody>
          <a:bodyPr/>
          <a:lstStyle/>
          <a:p>
            <a:pPr eaLnBrk="1" hangingPunct="1">
              <a:defRPr/>
            </a:pPr>
            <a:r>
              <a:rPr lang="en-US" altLang="en-US" sz="4000" b="1" dirty="0" smtClean="0">
                <a:effectLst>
                  <a:outerShdw blurRad="38100" dist="38100" dir="2700000" algn="tl">
                    <a:srgbClr val="000000">
                      <a:alpha val="43137"/>
                    </a:srgbClr>
                  </a:outerShdw>
                </a:effectLst>
              </a:rPr>
              <a:t>MECHANICAL VENTILATION</a:t>
            </a:r>
            <a:endParaRPr lang="en-CA" altLang="en-US" sz="4000" b="1" dirty="0" smtClean="0">
              <a:effectLst>
                <a:outerShdw blurRad="38100" dist="38100" dir="2700000" algn="tl">
                  <a:srgbClr val="000000">
                    <a:alpha val="43137"/>
                  </a:srgbClr>
                </a:outerShdw>
              </a:effectLst>
            </a:endParaRPr>
          </a:p>
        </p:txBody>
      </p:sp>
      <p:sp>
        <p:nvSpPr>
          <p:cNvPr id="19459" name="Rectangle 3"/>
          <p:cNvSpPr>
            <a:spLocks noGrp="1" noChangeArrowheads="1"/>
          </p:cNvSpPr>
          <p:nvPr>
            <p:ph idx="1"/>
          </p:nvPr>
        </p:nvSpPr>
        <p:spPr>
          <a:xfrm>
            <a:off x="685800" y="1295400"/>
            <a:ext cx="8153400" cy="5486400"/>
          </a:xfrm>
        </p:spPr>
        <p:txBody>
          <a:bodyPr/>
          <a:lstStyle/>
          <a:p>
            <a:pPr eaLnBrk="1" hangingPunct="1">
              <a:lnSpc>
                <a:spcPct val="90000"/>
              </a:lnSpc>
            </a:pPr>
            <a:r>
              <a:rPr lang="en-US" altLang="en-US" sz="2600" b="1" smtClean="0"/>
              <a:t>Non invasive with a mask</a:t>
            </a:r>
          </a:p>
          <a:p>
            <a:pPr eaLnBrk="1" hangingPunct="1">
              <a:lnSpc>
                <a:spcPct val="90000"/>
              </a:lnSpc>
            </a:pPr>
            <a:r>
              <a:rPr lang="en-US" altLang="en-US" sz="2600" b="1" smtClean="0"/>
              <a:t>Invasive with an endobronchial tube </a:t>
            </a:r>
          </a:p>
          <a:p>
            <a:pPr eaLnBrk="1" hangingPunct="1">
              <a:lnSpc>
                <a:spcPct val="90000"/>
              </a:lnSpc>
            </a:pPr>
            <a:r>
              <a:rPr lang="en-US" altLang="en-US" sz="2600" b="1" smtClean="0"/>
              <a:t>MV can be volume or pressure cycled                             </a:t>
            </a:r>
          </a:p>
          <a:p>
            <a:pPr eaLnBrk="1" hangingPunct="1">
              <a:lnSpc>
                <a:spcPct val="90000"/>
              </a:lnSpc>
            </a:pPr>
            <a:r>
              <a:rPr lang="en-US" altLang="en-US" sz="2600" b="1" smtClean="0"/>
              <a:t>For hypercapnia:                                                                    </a:t>
            </a:r>
          </a:p>
          <a:p>
            <a:pPr eaLnBrk="1" hangingPunct="1">
              <a:lnSpc>
                <a:spcPct val="90000"/>
              </a:lnSpc>
            </a:pPr>
            <a:r>
              <a:rPr lang="en-US" altLang="en-US" sz="2600" b="1" smtClean="0"/>
              <a:t> -      MV increases alveolar ventilation and lowers 	         </a:t>
            </a:r>
          </a:p>
          <a:p>
            <a:pPr eaLnBrk="1" hangingPunct="1">
              <a:lnSpc>
                <a:spcPct val="90000"/>
              </a:lnSpc>
              <a:buFont typeface="Wingdings" pitchFamily="2" charset="2"/>
              <a:buNone/>
            </a:pPr>
            <a:r>
              <a:rPr lang="en-US" altLang="en-US" sz="2600" b="1" smtClean="0"/>
              <a:t>           PaCO</a:t>
            </a:r>
            <a:r>
              <a:rPr lang="en-US" altLang="en-US" sz="2600" b="1" baseline="-25000" smtClean="0"/>
              <a:t>2</a:t>
            </a:r>
            <a:r>
              <a:rPr lang="en-US" altLang="en-US" sz="2600" b="1" smtClean="0"/>
              <a:t>, corrects pH </a:t>
            </a:r>
          </a:p>
          <a:p>
            <a:pPr eaLnBrk="1" hangingPunct="1">
              <a:lnSpc>
                <a:spcPct val="90000"/>
              </a:lnSpc>
              <a:buFont typeface="Wingdings" pitchFamily="2" charset="2"/>
              <a:buNone/>
            </a:pPr>
            <a:r>
              <a:rPr lang="en-US" altLang="en-US" sz="2600" b="1" smtClean="0"/>
              <a:t>	-      rests fatigues respiratory muscles                             </a:t>
            </a:r>
          </a:p>
          <a:p>
            <a:pPr eaLnBrk="1" hangingPunct="1">
              <a:lnSpc>
                <a:spcPct val="90000"/>
              </a:lnSpc>
              <a:buFont typeface="Wingdings" pitchFamily="2" charset="2"/>
              <a:buNone/>
            </a:pPr>
            <a:endParaRPr lang="en-US" altLang="en-US" sz="1000" b="1" smtClean="0"/>
          </a:p>
          <a:p>
            <a:pPr eaLnBrk="1" hangingPunct="1">
              <a:lnSpc>
                <a:spcPct val="90000"/>
              </a:lnSpc>
            </a:pPr>
            <a:r>
              <a:rPr lang="en-US" altLang="en-US" sz="2600" b="1" smtClean="0"/>
              <a:t>For hypoxemia:                                                                      -     O</a:t>
            </a:r>
            <a:r>
              <a:rPr lang="en-US" altLang="en-US" sz="2600" b="1" baseline="-25000" smtClean="0"/>
              <a:t>2</a:t>
            </a:r>
            <a:r>
              <a:rPr lang="en-US" altLang="en-US" sz="2600" b="1" smtClean="0"/>
              <a:t> therapy alone does not correct hypoxemia 	caused by shunt</a:t>
            </a:r>
          </a:p>
          <a:p>
            <a:pPr eaLnBrk="1" hangingPunct="1">
              <a:lnSpc>
                <a:spcPct val="90000"/>
              </a:lnSpc>
              <a:buFont typeface="Wingdings" pitchFamily="2" charset="2"/>
              <a:buNone/>
            </a:pPr>
            <a:r>
              <a:rPr lang="en-US" altLang="en-US" sz="2600" b="1" smtClean="0"/>
              <a:t>	-     Most common cause of shunt is fluid filled or 	collapsed alveoli (Pulmonary edema)</a:t>
            </a:r>
            <a:endParaRPr lang="en-CA" altLang="en-US" sz="26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p:tgtEl>
                                          <p:spTgt spid="19458"/>
                                        </p:tgtEl>
                                        <p:attrNameLst>
                                          <p:attrName>ppt_y</p:attrName>
                                        </p:attrNameLst>
                                      </p:cBhvr>
                                      <p:tavLst>
                                        <p:tav tm="0">
                                          <p:val>
                                            <p:strVal val="#ppt_y+#ppt_h*1.125000"/>
                                          </p:val>
                                        </p:tav>
                                        <p:tav tm="100000">
                                          <p:val>
                                            <p:strVal val="#ppt_y"/>
                                          </p:val>
                                        </p:tav>
                                      </p:tavLst>
                                    </p:anim>
                                    <p:animEffect transition="in" filter="wipe(up)">
                                      <p:cBhvr>
                                        <p:cTn id="8" dur="500"/>
                                        <p:tgtEl>
                                          <p:spTgt spid="19458"/>
                                        </p:tgtEl>
                                      </p:cBhvr>
                                    </p:animEffect>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wipe(up)">
                                      <p:cBhvr>
                                        <p:cTn id="12"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1143000"/>
          </a:xfrm>
        </p:spPr>
        <p:txBody>
          <a:bodyPr rtlCol="0">
            <a:normAutofit fontScale="90000"/>
          </a:bodyPr>
          <a:lstStyle/>
          <a:p>
            <a:pPr eaLnBrk="1" fontAlgn="auto" hangingPunct="1">
              <a:spcAft>
                <a:spcPts val="0"/>
              </a:spcAft>
              <a:defRPr/>
            </a:pPr>
            <a:r>
              <a:rPr lang="en-US" altLang="en-US" sz="4000" b="1" u="sng" dirty="0" smtClean="0">
                <a:effectLst>
                  <a:outerShdw blurRad="38100" dist="38100" dir="2700000" algn="tl">
                    <a:srgbClr val="000000">
                      <a:alpha val="43137"/>
                    </a:srgbClr>
                  </a:outerShdw>
                </a:effectLst>
              </a:rPr>
              <a:t>POSITIVE END EXPIRATORY PRESSURE </a:t>
            </a:r>
            <a:endParaRPr lang="en-CA" altLang="en-US" sz="4000" b="1" u="sng" dirty="0" smtClean="0">
              <a:effectLst>
                <a:outerShdw blurRad="38100" dist="38100" dir="2700000" algn="tl">
                  <a:srgbClr val="000000">
                    <a:alpha val="43137"/>
                  </a:srgbClr>
                </a:outerShdw>
              </a:effectLst>
            </a:endParaRPr>
          </a:p>
        </p:txBody>
      </p:sp>
      <p:sp>
        <p:nvSpPr>
          <p:cNvPr id="20483" name="Rectangle 3"/>
          <p:cNvSpPr>
            <a:spLocks noGrp="1" noChangeArrowheads="1"/>
          </p:cNvSpPr>
          <p:nvPr>
            <p:ph idx="1"/>
          </p:nvPr>
        </p:nvSpPr>
        <p:spPr>
          <a:xfrm>
            <a:off x="304800" y="1295400"/>
            <a:ext cx="8534400" cy="5334000"/>
          </a:xfrm>
        </p:spPr>
        <p:txBody>
          <a:bodyPr/>
          <a:lstStyle/>
          <a:p>
            <a:pPr eaLnBrk="1" hangingPunct="1"/>
            <a:r>
              <a:rPr lang="en-US" altLang="en-US" sz="2800" b="1" smtClean="0"/>
              <a:t>PEEP increases the end expiratory lung volume (FRC)</a:t>
            </a:r>
          </a:p>
          <a:p>
            <a:pPr eaLnBrk="1" hangingPunct="1"/>
            <a:r>
              <a:rPr lang="en-US" altLang="en-US" sz="2800" b="1" smtClean="0"/>
              <a:t>PEEP recruits collapsed alveoli and prevents recollapse</a:t>
            </a:r>
          </a:p>
          <a:p>
            <a:pPr eaLnBrk="1" hangingPunct="1"/>
            <a:r>
              <a:rPr lang="en-US" altLang="en-US" sz="2800" b="1" smtClean="0"/>
              <a:t>FRC increases, therefore lung becomes more compliant</a:t>
            </a:r>
          </a:p>
          <a:p>
            <a:pPr eaLnBrk="1" hangingPunct="1"/>
            <a:r>
              <a:rPr lang="en-US" altLang="en-US" sz="2800" b="1" smtClean="0"/>
              <a:t>Reversal of atelectasis diminishes intrapulmonary shunt</a:t>
            </a:r>
          </a:p>
          <a:p>
            <a:pPr eaLnBrk="1" hangingPunct="1"/>
            <a:r>
              <a:rPr lang="en-US" altLang="en-US" sz="2800" b="1" smtClean="0"/>
              <a:t>Excessive PEEP has adverse effects                                      -  decreased cardiac output                                                     -  barotrauma (pneumothorax, pneumomediastinum)              -  increased physiologic dead space                                         -  increased work of breathing</a:t>
            </a:r>
            <a:endParaRPr lang="en-CA" altLang="en-US" sz="28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1+#ppt_w/2"/>
                                          </p:val>
                                        </p:tav>
                                        <p:tav tm="100000">
                                          <p:val>
                                            <p:strVal val="#ppt_x"/>
                                          </p:val>
                                        </p:tav>
                                      </p:tavLst>
                                    </p:anim>
                                    <p:anim calcmode="lin" valueType="num">
                                      <p:cBhvr additive="base">
                                        <p:cTn id="8" dur="500" fill="hold"/>
                                        <p:tgtEl>
                                          <p:spTgt spid="2048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20483"/>
                                        </p:tgtEl>
                                        <p:attrNameLst>
                                          <p:attrName>style.visibility</p:attrName>
                                        </p:attrNameLst>
                                      </p:cBhvr>
                                      <p:to>
                                        <p:strVal val="visible"/>
                                      </p:to>
                                    </p:set>
                                    <p:anim calcmode="lin" valueType="num">
                                      <p:cBhvr additive="base">
                                        <p:cTn id="12" dur="500" fill="hold"/>
                                        <p:tgtEl>
                                          <p:spTgt spid="20483"/>
                                        </p:tgtEl>
                                        <p:attrNameLst>
                                          <p:attrName>ppt_x</p:attrName>
                                        </p:attrNameLst>
                                      </p:cBhvr>
                                      <p:tavLst>
                                        <p:tav tm="0">
                                          <p:val>
                                            <p:strVal val="0-#ppt_w/2"/>
                                          </p:val>
                                        </p:tav>
                                        <p:tav tm="100000">
                                          <p:val>
                                            <p:strVal val="#ppt_x"/>
                                          </p:val>
                                        </p:tav>
                                      </p:tavLst>
                                    </p:anim>
                                    <p:anim calcmode="lin" valueType="num">
                                      <p:cBhvr additive="base">
                                        <p:cTn id="13" dur="500" fill="hold"/>
                                        <p:tgtEl>
                                          <p:spTgt spid="2048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Other measures</a:t>
            </a:r>
          </a:p>
        </p:txBody>
      </p:sp>
      <p:sp>
        <p:nvSpPr>
          <p:cNvPr id="3" name="Content Placeholder 2"/>
          <p:cNvSpPr>
            <a:spLocks noGrp="1"/>
          </p:cNvSpPr>
          <p:nvPr>
            <p:ph idx="1"/>
          </p:nvPr>
        </p:nvSpPr>
        <p:spPr/>
        <p:txBody>
          <a:bodyPr/>
          <a:lstStyle/>
          <a:p>
            <a:pPr eaLnBrk="1" hangingPunct="1">
              <a:buFont typeface="Arial" pitchFamily="34" charset="0"/>
              <a:buChar char="•"/>
              <a:defRPr/>
            </a:pPr>
            <a:r>
              <a:rPr lang="en-US" dirty="0" err="1" smtClean="0"/>
              <a:t>Nebulised</a:t>
            </a:r>
            <a:r>
              <a:rPr lang="en-US" dirty="0" smtClean="0"/>
              <a:t> bronchodilators, Mg So4, Steroids if acute severe asthma; COPD.</a:t>
            </a:r>
          </a:p>
          <a:p>
            <a:pPr eaLnBrk="1" hangingPunct="1">
              <a:buFont typeface="Arial" pitchFamily="34" charset="0"/>
              <a:buChar char="•"/>
              <a:defRPr/>
            </a:pPr>
            <a:r>
              <a:rPr lang="en-US" dirty="0" smtClean="0"/>
              <a:t>Antibiotics</a:t>
            </a:r>
          </a:p>
          <a:p>
            <a:pPr eaLnBrk="1" hangingPunct="1">
              <a:buFont typeface="Arial" pitchFamily="34" charset="0"/>
              <a:buChar char="•"/>
              <a:defRPr/>
            </a:pPr>
            <a:r>
              <a:rPr lang="en-US" dirty="0" smtClean="0"/>
              <a:t>Diuretics</a:t>
            </a:r>
          </a:p>
          <a:p>
            <a:pPr eaLnBrk="1" hangingPunct="1">
              <a:buFont typeface="Arial" pitchFamily="34" charset="0"/>
              <a:buChar char="•"/>
              <a:defRPr/>
            </a:pPr>
            <a:r>
              <a:rPr lang="en-US" dirty="0" err="1" smtClean="0"/>
              <a:t>Thrombolytics</a:t>
            </a:r>
            <a:r>
              <a:rPr lang="en-US" dirty="0" smtClean="0"/>
              <a:t>, Anticoagulant</a:t>
            </a:r>
          </a:p>
          <a:p>
            <a:pPr marL="0" indent="0" eaLnBrk="1" hangingPunct="1">
              <a:buFont typeface="Arial" pitchFamily="34" charset="0"/>
              <a:buNone/>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1143000"/>
          </a:xfrm>
        </p:spPr>
        <p:txBody>
          <a:bodyPr/>
          <a:lstStyle/>
          <a:p>
            <a:pPr eaLnBrk="1" hangingPunct="1"/>
            <a:r>
              <a:rPr lang="en-US" altLang="en-US" sz="4000" smtClean="0"/>
              <a:t>MANAGEMENT OF ARDS</a:t>
            </a:r>
            <a:endParaRPr lang="en-CA" altLang="en-US" sz="4000" smtClean="0"/>
          </a:p>
        </p:txBody>
      </p:sp>
      <p:sp>
        <p:nvSpPr>
          <p:cNvPr id="26627" name="Rectangle 3"/>
          <p:cNvSpPr>
            <a:spLocks noGrp="1" noChangeArrowheads="1"/>
          </p:cNvSpPr>
          <p:nvPr>
            <p:ph idx="1"/>
          </p:nvPr>
        </p:nvSpPr>
        <p:spPr>
          <a:xfrm>
            <a:off x="685800" y="1600200"/>
            <a:ext cx="7772400" cy="5029200"/>
          </a:xfrm>
        </p:spPr>
        <p:txBody>
          <a:bodyPr rtlCol="0">
            <a:normAutofit/>
          </a:bodyPr>
          <a:lstStyle/>
          <a:p>
            <a:pPr eaLnBrk="1" fontAlgn="auto" hangingPunct="1">
              <a:lnSpc>
                <a:spcPct val="90000"/>
              </a:lnSpc>
              <a:spcAft>
                <a:spcPts val="0"/>
              </a:spcAft>
              <a:buFont typeface="Arial" pitchFamily="34" charset="0"/>
              <a:buChar char="•"/>
              <a:defRPr/>
            </a:pPr>
            <a:r>
              <a:rPr lang="en-US" altLang="en-US" sz="2800" dirty="0" smtClean="0"/>
              <a:t>Mechanical ventilation                                              </a:t>
            </a:r>
          </a:p>
          <a:p>
            <a:pPr marL="0" indent="0" eaLnBrk="1" fontAlgn="auto" hangingPunct="1">
              <a:lnSpc>
                <a:spcPct val="90000"/>
              </a:lnSpc>
              <a:spcAft>
                <a:spcPts val="0"/>
              </a:spcAft>
              <a:buFont typeface="Arial" pitchFamily="34" charset="0"/>
              <a:buNone/>
              <a:defRPr/>
            </a:pPr>
            <a:r>
              <a:rPr lang="en-US" altLang="en-US" sz="2800" dirty="0" smtClean="0"/>
              <a:t>Lung protective strategies-Low Tidal volume ventilation(6ml/kg)</a:t>
            </a:r>
          </a:p>
          <a:p>
            <a:pPr marL="0" indent="0" eaLnBrk="1" fontAlgn="auto" hangingPunct="1">
              <a:lnSpc>
                <a:spcPct val="90000"/>
              </a:lnSpc>
              <a:spcAft>
                <a:spcPts val="0"/>
              </a:spcAft>
              <a:buFont typeface="Arial" pitchFamily="34" charset="0"/>
              <a:buNone/>
              <a:defRPr/>
            </a:pPr>
            <a:r>
              <a:rPr lang="en-US" altLang="en-US" sz="2800" dirty="0" smtClean="0"/>
              <a:t>Application of positive end expiratory pressure</a:t>
            </a:r>
          </a:p>
          <a:p>
            <a:pPr marL="0" indent="0" eaLnBrk="1" fontAlgn="auto" hangingPunct="1">
              <a:lnSpc>
                <a:spcPct val="90000"/>
              </a:lnSpc>
              <a:spcAft>
                <a:spcPts val="0"/>
              </a:spcAft>
              <a:buFont typeface="Arial" pitchFamily="34" charset="0"/>
              <a:buNone/>
              <a:defRPr/>
            </a:pPr>
            <a:r>
              <a:rPr lang="en-US" altLang="en-US" sz="2800" dirty="0" smtClean="0"/>
              <a:t>    </a:t>
            </a:r>
            <a:endParaRPr lang="en-US" altLang="en-US" sz="3000" dirty="0" smtClean="0"/>
          </a:p>
          <a:p>
            <a:pPr eaLnBrk="1" fontAlgn="auto" hangingPunct="1">
              <a:lnSpc>
                <a:spcPct val="90000"/>
              </a:lnSpc>
              <a:spcAft>
                <a:spcPts val="0"/>
              </a:spcAft>
              <a:buFont typeface="Arial" pitchFamily="34" charset="0"/>
              <a:buChar char="•"/>
              <a:defRPr/>
            </a:pPr>
            <a:r>
              <a:rPr lang="en-US" altLang="en-US" sz="2800" dirty="0" smtClean="0"/>
              <a:t>Fluid conservative management                                                       	</a:t>
            </a:r>
          </a:p>
          <a:p>
            <a:pPr eaLnBrk="1" fontAlgn="auto" hangingPunct="1">
              <a:lnSpc>
                <a:spcPct val="90000"/>
              </a:lnSpc>
              <a:spcAft>
                <a:spcPts val="0"/>
              </a:spcAft>
              <a:buFont typeface="Arial" pitchFamily="34" charset="0"/>
              <a:buChar char="•"/>
              <a:defRPr/>
            </a:pPr>
            <a:r>
              <a:rPr lang="en-US" altLang="en-US" sz="2800" dirty="0" smtClean="0"/>
              <a:t>Mortality continues to be 50 to 60%</a:t>
            </a:r>
          </a:p>
          <a:p>
            <a:pPr eaLnBrk="1" fontAlgn="auto" hangingPunct="1">
              <a:lnSpc>
                <a:spcPct val="90000"/>
              </a:lnSpc>
              <a:spcAft>
                <a:spcPts val="0"/>
              </a:spcAft>
              <a:buFont typeface="Arial" pitchFamily="34" charset="0"/>
              <a:buChar char="•"/>
              <a:defRPr/>
            </a:pPr>
            <a:r>
              <a:rPr lang="en-US" altLang="en-US" sz="2800" dirty="0" err="1" smtClean="0"/>
              <a:t>Extracorporal</a:t>
            </a:r>
            <a:r>
              <a:rPr lang="en-US" altLang="en-US" sz="2800" dirty="0" smtClean="0"/>
              <a:t>  membrane  oxygenation for severe reversible </a:t>
            </a:r>
            <a:r>
              <a:rPr lang="en-US" altLang="en-US" sz="2800" dirty="0" err="1" smtClean="0"/>
              <a:t>resp</a:t>
            </a:r>
            <a:r>
              <a:rPr lang="en-US" altLang="en-US" sz="2800" dirty="0" smtClean="0"/>
              <a:t> failure.</a:t>
            </a:r>
            <a:endParaRPr lang="en-CA"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26626"/>
                                        </p:tgtEl>
                                        <p:attrNameLst>
                                          <p:attrName>style.visibility</p:attrName>
                                        </p:attrNameLst>
                                      </p:cBhvr>
                                      <p:to>
                                        <p:strVal val="visible"/>
                                      </p:to>
                                    </p:set>
                                    <p:anim to="" calcmode="lin" valueType="num">
                                      <p:cBhvr>
                                        <p:cTn id="7" dur="1" fill="hold"/>
                                        <p:tgtEl>
                                          <p:spTgt spid="26626"/>
                                        </p:tgtEl>
                                        <p:attrNameLst>
                                          <p:attrName/>
                                        </p:attrNameLst>
                                      </p:cBhvr>
                                    </p:anim>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6627"/>
                                        </p:tgtEl>
                                        <p:attrNameLst>
                                          <p:attrName>style.visibility</p:attrName>
                                        </p:attrNameLst>
                                      </p:cBhvr>
                                      <p:to>
                                        <p:strVal val="visible"/>
                                      </p:to>
                                    </p:set>
                                    <p:anim calcmode="lin" valueType="num">
                                      <p:cBhvr>
                                        <p:cTn id="11" dur="500" fill="hold"/>
                                        <p:tgtEl>
                                          <p:spTgt spid="26627"/>
                                        </p:tgtEl>
                                        <p:attrNameLst>
                                          <p:attrName>ppt_w</p:attrName>
                                        </p:attrNameLst>
                                      </p:cBhvr>
                                      <p:tavLst>
                                        <p:tav tm="0">
                                          <p:val>
                                            <p:fltVal val="0"/>
                                          </p:val>
                                        </p:tav>
                                        <p:tav tm="100000">
                                          <p:val>
                                            <p:strVal val="#ppt_w"/>
                                          </p:val>
                                        </p:tav>
                                      </p:tavLst>
                                    </p:anim>
                                    <p:anim calcmode="lin" valueType="num">
                                      <p:cBhvr>
                                        <p:cTn id="12" dur="500" fill="hold"/>
                                        <p:tgtEl>
                                          <p:spTgt spid="266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b="1" smtClean="0"/>
              <a:t>Key messages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Etiology of hypoxemic (type 1) respiratory failure may be due to v/q mismatch; shunt; diffusion problem; hypoventilation or low Fio2</a:t>
            </a:r>
          </a:p>
          <a:p>
            <a:pPr eaLnBrk="1" fontAlgn="auto" hangingPunct="1">
              <a:spcAft>
                <a:spcPts val="0"/>
              </a:spcAft>
              <a:buFont typeface="Arial" pitchFamily="34" charset="0"/>
              <a:buChar char="•"/>
              <a:defRPr/>
            </a:pPr>
            <a:r>
              <a:rPr lang="en-US" dirty="0" smtClean="0"/>
              <a:t>Acute respiratory distress syndrome-Diagnosis based on acute bilateral CXR </a:t>
            </a:r>
            <a:r>
              <a:rPr lang="en-US" dirty="0" err="1" smtClean="0"/>
              <a:t>infitrates</a:t>
            </a:r>
            <a:r>
              <a:rPr lang="en-US" dirty="0" smtClean="0"/>
              <a:t>, reduced Pa)2/Fio2&lt;300 without heart failure or fluid overload.</a:t>
            </a:r>
          </a:p>
          <a:p>
            <a:pPr eaLnBrk="1" fontAlgn="auto" hangingPunct="1">
              <a:spcAft>
                <a:spcPts val="0"/>
              </a:spcAft>
              <a:buFont typeface="Arial" pitchFamily="34" charset="0"/>
              <a:buChar char="•"/>
              <a:defRPr/>
            </a:pPr>
            <a:r>
              <a:rPr lang="en-US" dirty="0" smtClean="0"/>
              <a:t>Non invasive ventilation </a:t>
            </a:r>
            <a:r>
              <a:rPr lang="en-US" dirty="0" err="1" smtClean="0"/>
              <a:t>esps</a:t>
            </a:r>
            <a:r>
              <a:rPr lang="en-US" dirty="0" smtClean="0"/>
              <a:t>. If COPD/ heart </a:t>
            </a:r>
            <a:r>
              <a:rPr lang="en-US" dirty="0" err="1" smtClean="0"/>
              <a:t>failure;without</a:t>
            </a:r>
            <a:r>
              <a:rPr lang="en-US" dirty="0" smtClean="0"/>
              <a:t> contraindication.</a:t>
            </a: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endParaRPr lang="en-US" altLang="en-US" smtClean="0"/>
          </a:p>
        </p:txBody>
      </p:sp>
      <p:sp>
        <p:nvSpPr>
          <p:cNvPr id="39939" name="Content Placeholder 2"/>
          <p:cNvSpPr>
            <a:spLocks noGrp="1"/>
          </p:cNvSpPr>
          <p:nvPr>
            <p:ph idx="1"/>
          </p:nvPr>
        </p:nvSpPr>
        <p:spPr/>
        <p:txBody>
          <a:bodyPr/>
          <a:lstStyle/>
          <a:p>
            <a:pPr eaLnBrk="1" hangingPunct="1"/>
            <a:endParaRPr lang="en-US" altLang="en-US" smtClean="0"/>
          </a:p>
          <a:p>
            <a:pPr eaLnBrk="1" hangingPunct="1"/>
            <a:r>
              <a:rPr lang="en-US" altLang="en-US" smtClean="0"/>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1143000"/>
          </a:xfrm>
        </p:spPr>
        <p:txBody>
          <a:bodyPr/>
          <a:lstStyle/>
          <a:p>
            <a:pPr eaLnBrk="1" hangingPunct="1">
              <a:defRPr/>
            </a:pPr>
            <a:r>
              <a:rPr lang="en-US" altLang="en-US" sz="4000" b="1" u="sng" dirty="0" smtClean="0">
                <a:effectLst>
                  <a:outerShdw blurRad="38100" dist="38100" dir="2700000" algn="tl">
                    <a:srgbClr val="000000">
                      <a:alpha val="43137"/>
                    </a:srgbClr>
                  </a:outerShdw>
                </a:effectLst>
              </a:rPr>
              <a:t>RESPIRATORY FAILURE</a:t>
            </a:r>
            <a:endParaRPr lang="en-CA" altLang="en-US" sz="4000" b="1" u="sng" dirty="0" smtClean="0">
              <a:effectLst>
                <a:outerShdw blurRad="38100" dist="38100" dir="2700000" algn="tl">
                  <a:srgbClr val="000000">
                    <a:alpha val="43137"/>
                  </a:srgbClr>
                </a:outerShdw>
              </a:effectLst>
            </a:endParaRPr>
          </a:p>
        </p:txBody>
      </p:sp>
      <p:sp>
        <p:nvSpPr>
          <p:cNvPr id="3075" name="Rectangle 3"/>
          <p:cNvSpPr>
            <a:spLocks noGrp="1" noChangeArrowheads="1"/>
          </p:cNvSpPr>
          <p:nvPr>
            <p:ph idx="1"/>
          </p:nvPr>
        </p:nvSpPr>
        <p:spPr>
          <a:xfrm>
            <a:off x="685800" y="1600200"/>
            <a:ext cx="7772400" cy="4114800"/>
          </a:xfrm>
        </p:spPr>
        <p:txBody>
          <a:bodyPr rtlCol="0">
            <a:normAutofit lnSpcReduction="10000"/>
          </a:bodyPr>
          <a:lstStyle/>
          <a:p>
            <a:pPr eaLnBrk="1" fontAlgn="auto" hangingPunct="1">
              <a:spcAft>
                <a:spcPts val="0"/>
              </a:spcAft>
              <a:buFont typeface="Arial" pitchFamily="34" charset="0"/>
              <a:buChar char="•"/>
              <a:defRPr/>
            </a:pPr>
            <a:r>
              <a:rPr lang="en-US" altLang="en-US" sz="2800" b="1" dirty="0" smtClean="0"/>
              <a:t>Definition                                                           Respiration is gas exchange between the        organism and its environment. Function of respiratory system is to transfer O</a:t>
            </a:r>
            <a:r>
              <a:rPr lang="en-US" altLang="en-US" sz="2800" b="1" baseline="-25000" dirty="0" smtClean="0"/>
              <a:t>2</a:t>
            </a:r>
            <a:r>
              <a:rPr lang="en-US" altLang="en-US" sz="2800" b="1" dirty="0" smtClean="0"/>
              <a:t> from atmosphere to blood and remove CO</a:t>
            </a:r>
            <a:r>
              <a:rPr lang="en-US" altLang="en-US" sz="2800" b="1" baseline="-25000" dirty="0" smtClean="0"/>
              <a:t>2</a:t>
            </a:r>
            <a:r>
              <a:rPr lang="en-US" altLang="en-US" sz="2800" b="1" dirty="0" smtClean="0"/>
              <a:t> from blood.</a:t>
            </a:r>
          </a:p>
          <a:p>
            <a:pPr eaLnBrk="1" fontAlgn="auto" hangingPunct="1">
              <a:spcAft>
                <a:spcPts val="0"/>
              </a:spcAft>
              <a:buFont typeface="Arial" pitchFamily="34" charset="0"/>
              <a:buChar char="•"/>
              <a:defRPr/>
            </a:pPr>
            <a:endParaRPr lang="en-US" altLang="en-US" sz="2800" b="1" dirty="0" smtClean="0"/>
          </a:p>
          <a:p>
            <a:pPr eaLnBrk="1" fontAlgn="auto" hangingPunct="1">
              <a:spcAft>
                <a:spcPts val="0"/>
              </a:spcAft>
              <a:buFont typeface="Arial" pitchFamily="34" charset="0"/>
              <a:buChar char="•"/>
              <a:defRPr/>
            </a:pPr>
            <a:r>
              <a:rPr lang="en-US" altLang="en-US" sz="2800" b="1" dirty="0" smtClean="0"/>
              <a:t>Clinically                                                         Respiratory failure is defined as PaO</a:t>
            </a:r>
            <a:r>
              <a:rPr lang="en-US" altLang="en-US" sz="2800" b="1" baseline="-25000" dirty="0" smtClean="0"/>
              <a:t>2</a:t>
            </a:r>
            <a:r>
              <a:rPr lang="en-US" altLang="en-US" sz="2800" b="1" dirty="0" smtClean="0"/>
              <a:t> &lt;60 mmHg while breathing air, or a PaCO</a:t>
            </a:r>
            <a:r>
              <a:rPr lang="en-US" altLang="en-US" sz="2800" b="1" baseline="-25000" dirty="0" smtClean="0"/>
              <a:t>2</a:t>
            </a:r>
            <a:r>
              <a:rPr lang="en-US" altLang="en-US" sz="2800" b="1" dirty="0" smtClean="0"/>
              <a:t> &gt;55 mmHg.</a:t>
            </a:r>
            <a:endParaRPr lang="en-CA" altLang="en-US"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randombar(horizontal)">
                                      <p:cBhvr>
                                        <p:cTn id="11"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US" altLang="en-US" smtClean="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b="1" dirty="0" smtClean="0"/>
              <a:t>Type 1 Respiratory failure</a:t>
            </a:r>
          </a:p>
          <a:p>
            <a:pPr marL="0" indent="0" eaLnBrk="1" fontAlgn="auto" hangingPunct="1">
              <a:spcAft>
                <a:spcPts val="0"/>
              </a:spcAft>
              <a:buFont typeface="Arial" pitchFamily="34" charset="0"/>
              <a:buNone/>
              <a:defRPr/>
            </a:pPr>
            <a:r>
              <a:rPr lang="en-US" b="1" dirty="0" smtClean="0"/>
              <a:t>-PaO</a:t>
            </a:r>
            <a:r>
              <a:rPr lang="en-US" sz="1200" b="1" dirty="0" smtClean="0"/>
              <a:t>2</a:t>
            </a:r>
            <a:r>
              <a:rPr lang="en-US" b="1" dirty="0" smtClean="0"/>
              <a:t> low, PaCO</a:t>
            </a:r>
            <a:r>
              <a:rPr lang="en-US" sz="2000" b="1" dirty="0" smtClean="0"/>
              <a:t>2 </a:t>
            </a:r>
            <a:r>
              <a:rPr lang="en-US" b="1" dirty="0" smtClean="0"/>
              <a:t>normal or low.</a:t>
            </a:r>
          </a:p>
          <a:p>
            <a:pPr marL="0" indent="0" eaLnBrk="1" fontAlgn="auto" hangingPunct="1">
              <a:spcAft>
                <a:spcPts val="0"/>
              </a:spcAft>
              <a:buFont typeface="Arial" pitchFamily="34" charset="0"/>
              <a:buNone/>
              <a:defRPr/>
            </a:pPr>
            <a:endParaRPr lang="en-US" sz="2000" b="1" dirty="0" smtClean="0"/>
          </a:p>
          <a:p>
            <a:pPr marL="0" indent="0" eaLnBrk="1" fontAlgn="auto" hangingPunct="1">
              <a:spcAft>
                <a:spcPts val="0"/>
              </a:spcAft>
              <a:buFont typeface="Arial" pitchFamily="34" charset="0"/>
              <a:buNone/>
              <a:defRPr/>
            </a:pPr>
            <a:endParaRPr lang="en-US" sz="2000" b="1" dirty="0" smtClean="0"/>
          </a:p>
          <a:p>
            <a:pPr eaLnBrk="1" fontAlgn="auto" hangingPunct="1">
              <a:spcAft>
                <a:spcPts val="0"/>
              </a:spcAft>
              <a:buFont typeface="Arial" pitchFamily="34" charset="0"/>
              <a:buChar char="•"/>
              <a:defRPr/>
            </a:pPr>
            <a:r>
              <a:rPr lang="en-US" b="1" dirty="0" smtClean="0"/>
              <a:t>Type II Respiratory Failure</a:t>
            </a:r>
          </a:p>
          <a:p>
            <a:pPr marL="0" indent="0" eaLnBrk="1" fontAlgn="auto" hangingPunct="1">
              <a:spcAft>
                <a:spcPts val="0"/>
              </a:spcAft>
              <a:buFont typeface="Arial" pitchFamily="34" charset="0"/>
              <a:buNone/>
              <a:defRPr/>
            </a:pPr>
            <a:r>
              <a:rPr lang="en-US" b="1" dirty="0" smtClean="0"/>
              <a:t>PaO</a:t>
            </a:r>
            <a:r>
              <a:rPr lang="en-US" sz="1200" b="1" dirty="0" smtClean="0"/>
              <a:t>2</a:t>
            </a:r>
            <a:r>
              <a:rPr lang="en-US" b="1" dirty="0" smtClean="0"/>
              <a:t> low, PaCO</a:t>
            </a:r>
            <a:r>
              <a:rPr lang="en-US" sz="2000" b="1" dirty="0" smtClean="0"/>
              <a:t>2 </a:t>
            </a:r>
            <a:r>
              <a:rPr lang="en-US" b="1" dirty="0" smtClean="0"/>
              <a:t> high.</a:t>
            </a:r>
          </a:p>
          <a:p>
            <a:pPr marL="0" indent="0" eaLnBrk="1" fontAlgn="auto" hangingPunct="1">
              <a:spcAft>
                <a:spcPts val="0"/>
              </a:spcAft>
              <a:buFont typeface="Arial" pitchFamily="34" charset="0"/>
              <a:buNone/>
              <a:defRPr/>
            </a:pPr>
            <a:endParaRPr lang="en-US" b="1" dirty="0" smtClean="0"/>
          </a:p>
          <a:p>
            <a:pPr eaLnBrk="1" fontAlgn="auto" hangingPunct="1">
              <a:spcAft>
                <a:spcPts val="0"/>
              </a:spcAft>
              <a:buFont typeface="Arial" pitchFamily="34" charset="0"/>
              <a:buChar char="•"/>
              <a:defRPr/>
            </a:pPr>
            <a:r>
              <a:rPr lang="en-US" b="1" dirty="0" smtClean="0"/>
              <a:t>Others(Type III and IV)</a:t>
            </a:r>
          </a:p>
          <a:p>
            <a:pPr marL="0" indent="0" eaLnBrk="1" fontAlgn="auto" hangingPunct="1">
              <a:spcAft>
                <a:spcPts val="0"/>
              </a:spcAft>
              <a:buFont typeface="Arial" pitchFamily="34" charset="0"/>
              <a:buNone/>
              <a:defRPr/>
            </a:pPr>
            <a:endParaRPr lang="en-US" b="1" dirty="0" smtClean="0"/>
          </a:p>
          <a:p>
            <a:pPr marL="0" indent="0" eaLnBrk="1" fontAlgn="auto" hangingPunct="1">
              <a:spcAft>
                <a:spcPts val="0"/>
              </a:spcAft>
              <a:buFont typeface="Arial" pitchFamily="34" charset="0"/>
              <a:buNone/>
              <a:defRPr/>
            </a:pPr>
            <a:endParaRPr lang="en-US" sz="1600" b="1" dirty="0" smtClean="0"/>
          </a:p>
          <a:p>
            <a:pPr marL="0" indent="0" eaLnBrk="1" fontAlgn="auto" hangingPunct="1">
              <a:spcAft>
                <a:spcPts val="0"/>
              </a:spcAft>
              <a:buFont typeface="Arial" pitchFamily="34" charset="0"/>
              <a:buNone/>
              <a:defRPr/>
            </a:pPr>
            <a:endParaRPr lang="en-US" sz="24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457200"/>
            <a:ext cx="7772400" cy="685800"/>
          </a:xfrm>
        </p:spPr>
        <p:txBody>
          <a:bodyPr rtlCol="0">
            <a:normAutofit fontScale="90000"/>
          </a:bodyPr>
          <a:lstStyle/>
          <a:p>
            <a:pPr eaLnBrk="1" fontAlgn="auto" hangingPunct="1">
              <a:spcAft>
                <a:spcPts val="0"/>
              </a:spcAft>
              <a:defRPr/>
            </a:pPr>
            <a:r>
              <a:rPr lang="en-US" altLang="en-US" sz="4000" b="1" u="sng" dirty="0" smtClean="0">
                <a:effectLst>
                  <a:outerShdw blurRad="38100" dist="38100" dir="2700000" algn="tl">
                    <a:srgbClr val="000000">
                      <a:alpha val="43137"/>
                    </a:srgbClr>
                  </a:outerShdw>
                </a:effectLst>
              </a:rPr>
              <a:t>Respiratory system includes:</a:t>
            </a:r>
            <a:endParaRPr lang="en-CA" altLang="en-US" sz="4000" b="1" u="sng" dirty="0" smtClean="0">
              <a:effectLst>
                <a:outerShdw blurRad="38100" dist="38100" dir="2700000" algn="tl">
                  <a:srgbClr val="000000">
                    <a:alpha val="43137"/>
                  </a:srgbClr>
                </a:outerShdw>
              </a:effectLst>
            </a:endParaRPr>
          </a:p>
        </p:txBody>
      </p:sp>
      <p:sp>
        <p:nvSpPr>
          <p:cNvPr id="4099" name="Rectangle 3"/>
          <p:cNvSpPr>
            <a:spLocks noGrp="1" noChangeArrowheads="1"/>
          </p:cNvSpPr>
          <p:nvPr>
            <p:ph idx="1"/>
          </p:nvPr>
        </p:nvSpPr>
        <p:spPr>
          <a:xfrm>
            <a:off x="685800" y="1447800"/>
            <a:ext cx="7772400" cy="4114800"/>
          </a:xfrm>
        </p:spPr>
        <p:txBody>
          <a:bodyPr/>
          <a:lstStyle/>
          <a:p>
            <a:pPr marL="609600" indent="-609600" eaLnBrk="1" hangingPunct="1">
              <a:lnSpc>
                <a:spcPct val="90000"/>
              </a:lnSpc>
              <a:buFont typeface="Wingdings" pitchFamily="2" charset="2"/>
              <a:buNone/>
            </a:pPr>
            <a:r>
              <a:rPr lang="en-US" altLang="en-US" sz="2800" b="1" smtClean="0"/>
              <a:t>	</a:t>
            </a:r>
            <a:r>
              <a:rPr lang="en-US" altLang="en-US" b="1" smtClean="0"/>
              <a:t>CNS (medulla)                                                   Peripheral nervous system (phrenic nerve)           Respiratory muscles                                         Chest wall                                                            Lung                                                                Upper airway                                                    Bronchial tree                                                                   Alveoli                                                             Pulmonary vasculature </a:t>
            </a:r>
            <a:endParaRPr lang="en-CA" altLang="en-US"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6" presetClass="entr" presetSubtype="26" fill="hold" grpId="0" nodeType="after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barn(inHorizontal)">
                                      <p:cBhvr>
                                        <p:cTn id="14"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WINDOWS\Desktop\Body Caritid.jpg"/>
          <p:cNvPicPr>
            <a:picLocks noChangeAspect="1" noChangeArrowheads="1"/>
          </p:cNvPicPr>
          <p:nvPr/>
        </p:nvPicPr>
        <p:blipFill>
          <a:blip r:embed="rId3" cstate="print"/>
          <a:srcRect/>
          <a:stretch>
            <a:fillRect/>
          </a:stretch>
        </p:blipFill>
        <p:spPr bwMode="auto">
          <a:xfrm>
            <a:off x="-228600" y="0"/>
            <a:ext cx="9677400" cy="6943725"/>
          </a:xfrm>
          <a:prstGeom prst="rect">
            <a:avLst/>
          </a:prstGeom>
          <a:noFill/>
          <a:ln w="9525">
            <a:noFill/>
            <a:miter lim="800000"/>
            <a:headEnd/>
            <a:tailEnd/>
          </a:ln>
        </p:spPr>
      </p:pic>
      <p:sp>
        <p:nvSpPr>
          <p:cNvPr id="8195" name="Text Box 3"/>
          <p:cNvSpPr txBox="1">
            <a:spLocks noChangeArrowheads="1"/>
          </p:cNvSpPr>
          <p:nvPr/>
        </p:nvSpPr>
        <p:spPr bwMode="auto">
          <a:xfrm>
            <a:off x="533400" y="152400"/>
            <a:ext cx="184150" cy="457200"/>
          </a:xfrm>
          <a:prstGeom prst="rect">
            <a:avLst/>
          </a:prstGeom>
          <a:noFill/>
          <a:ln w="12700" cap="sq">
            <a:noFill/>
            <a:miter lim="800000"/>
            <a:headEnd type="none" w="sm" len="sm"/>
            <a:tailEnd type="none" w="sm" len="sm"/>
          </a:ln>
          <a:effectLst/>
        </p:spPr>
        <p:txBody>
          <a:bodyPr wrap="none">
            <a:spAutoFit/>
          </a:bodyPr>
          <a:lstStyle/>
          <a:p>
            <a:endParaRPr lang="en-US" altLang="en-US"/>
          </a:p>
        </p:txBody>
      </p:sp>
      <p:sp>
        <p:nvSpPr>
          <p:cNvPr id="8196" name="Text Box 4"/>
          <p:cNvSpPr txBox="1">
            <a:spLocks noChangeArrowheads="1"/>
          </p:cNvSpPr>
          <p:nvPr/>
        </p:nvSpPr>
        <p:spPr bwMode="auto">
          <a:xfrm>
            <a:off x="457200" y="0"/>
            <a:ext cx="4902200" cy="457200"/>
          </a:xfrm>
          <a:prstGeom prst="rect">
            <a:avLst/>
          </a:prstGeom>
          <a:noFill/>
          <a:ln w="12700" cap="sq">
            <a:noFill/>
            <a:miter lim="800000"/>
            <a:headEnd type="none" w="sm" len="sm"/>
            <a:tailEnd type="none" w="sm" len="sm"/>
          </a:ln>
          <a:effectLst/>
        </p:spPr>
        <p:txBody>
          <a:bodyPr wrap="none">
            <a:spAutoFit/>
          </a:bodyPr>
          <a:lstStyle/>
          <a:p>
            <a:r>
              <a:rPr lang="en-US" altLang="en-US">
                <a:solidFill>
                  <a:schemeClr val="tx2"/>
                </a:solidFill>
              </a:rPr>
              <a:t>Potential causes of Respiratory Failure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457200"/>
            <a:ext cx="7772400" cy="1219200"/>
          </a:xfrm>
        </p:spPr>
        <p:txBody>
          <a:bodyPr/>
          <a:lstStyle/>
          <a:p>
            <a:pPr eaLnBrk="1" hangingPunct="1">
              <a:defRPr/>
            </a:pPr>
            <a:r>
              <a:rPr lang="en-US" altLang="en-US" sz="3600" b="1" u="sng" dirty="0" smtClean="0">
                <a:effectLst>
                  <a:outerShdw blurRad="38100" dist="38100" dir="2700000" algn="tl">
                    <a:srgbClr val="000000">
                      <a:alpha val="43137"/>
                    </a:srgbClr>
                  </a:outerShdw>
                </a:effectLst>
              </a:rPr>
              <a:t>HYPOXEMIC RESPIRATORY FAILURE(TYPE 1)</a:t>
            </a:r>
            <a:endParaRPr lang="en-CA" altLang="en-US" sz="3600" b="1" u="sng" dirty="0" smtClean="0">
              <a:effectLst>
                <a:outerShdw blurRad="38100" dist="38100" dir="2700000" algn="tl">
                  <a:srgbClr val="000000">
                    <a:alpha val="43137"/>
                  </a:srgbClr>
                </a:outerShdw>
              </a:effectLst>
            </a:endParaRPr>
          </a:p>
        </p:txBody>
      </p:sp>
      <p:sp>
        <p:nvSpPr>
          <p:cNvPr id="5123" name="Rectangle 3"/>
          <p:cNvSpPr>
            <a:spLocks noGrp="1" noChangeArrowheads="1"/>
          </p:cNvSpPr>
          <p:nvPr>
            <p:ph idx="1"/>
          </p:nvPr>
        </p:nvSpPr>
        <p:spPr>
          <a:xfrm>
            <a:off x="457200" y="1981200"/>
            <a:ext cx="8153400" cy="4114800"/>
          </a:xfrm>
        </p:spPr>
        <p:txBody>
          <a:bodyPr/>
          <a:lstStyle/>
          <a:p>
            <a:pPr eaLnBrk="1" hangingPunct="1"/>
            <a:r>
              <a:rPr lang="en-US" altLang="en-US" sz="2800" b="1" smtClean="0"/>
              <a:t>PaO</a:t>
            </a:r>
            <a:r>
              <a:rPr lang="en-US" altLang="en-US" sz="2800" b="1" baseline="-25000" smtClean="0"/>
              <a:t>2</a:t>
            </a:r>
            <a:r>
              <a:rPr lang="en-US" altLang="en-US" sz="2800" b="1" smtClean="0"/>
              <a:t> &lt;60mmHg with normal or low PaCO</a:t>
            </a:r>
            <a:r>
              <a:rPr lang="en-US" altLang="en-US" sz="2800" b="1" baseline="-25000" smtClean="0"/>
              <a:t>2</a:t>
            </a:r>
            <a:r>
              <a:rPr lang="en-US" altLang="en-US" sz="2800" b="1" baseline="-25000" smtClean="0">
                <a:sym typeface="Symbol" pitchFamily="18" charset="2"/>
              </a:rPr>
              <a:t>   </a:t>
            </a:r>
            <a:r>
              <a:rPr lang="en-US" altLang="en-US" sz="2800" b="1" smtClean="0">
                <a:sym typeface="Symbol" pitchFamily="18" charset="2"/>
              </a:rPr>
              <a:t></a:t>
            </a:r>
            <a:r>
              <a:rPr lang="en-US" altLang="en-US" sz="2800" b="1" smtClean="0"/>
              <a:t> normal or high pH</a:t>
            </a:r>
          </a:p>
          <a:p>
            <a:pPr eaLnBrk="1" hangingPunct="1"/>
            <a:r>
              <a:rPr lang="en-US" altLang="en-US" sz="2800" b="1" smtClean="0"/>
              <a:t>Most common form of respiratory failure</a:t>
            </a:r>
          </a:p>
          <a:p>
            <a:pPr eaLnBrk="1" hangingPunct="1"/>
            <a:r>
              <a:rPr lang="en-US" altLang="en-US" sz="2800" b="1" smtClean="0"/>
              <a:t>Lung disease is severe to interfere with          pulmonary O</a:t>
            </a:r>
            <a:r>
              <a:rPr lang="en-US" altLang="en-US" sz="2800" b="1" baseline="-25000" smtClean="0"/>
              <a:t>2</a:t>
            </a:r>
            <a:r>
              <a:rPr lang="en-US" altLang="en-US" sz="2800" b="1" smtClean="0"/>
              <a:t> exchange, but over all ventilation is maintained</a:t>
            </a:r>
          </a:p>
          <a:p>
            <a:pPr eaLnBrk="1" hangingPunct="1"/>
            <a:r>
              <a:rPr lang="en-US" altLang="en-US" sz="2800" b="1" smtClean="0"/>
              <a:t>Physiologic causes: V/Q mismatch and Alveolar flooding- intrapulmonary shunt</a:t>
            </a:r>
            <a:endParaRPr lang="en-CA" altLang="en-US" sz="28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ox(out)">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381000"/>
            <a:ext cx="8686800" cy="1524000"/>
          </a:xfrm>
        </p:spPr>
        <p:txBody>
          <a:bodyPr/>
          <a:lstStyle/>
          <a:p>
            <a:pPr eaLnBrk="1" hangingPunct="1">
              <a:defRPr/>
            </a:pPr>
            <a:r>
              <a:rPr lang="en-US" altLang="en-US" sz="3600" b="1" u="sng" dirty="0" smtClean="0">
                <a:effectLst>
                  <a:outerShdw blurRad="38100" dist="38100" dir="2700000" algn="tl">
                    <a:srgbClr val="000000">
                      <a:alpha val="43137"/>
                    </a:srgbClr>
                  </a:outerShdw>
                </a:effectLst>
              </a:rPr>
              <a:t>HYPOXEMIC RESPIRATORY FAILURE CAUSES OF ARTERIAL HYPOXEMIA</a:t>
            </a:r>
            <a:endParaRPr lang="en-CA" altLang="en-US" sz="3600" b="1" u="sng" dirty="0" smtClean="0">
              <a:effectLst>
                <a:outerShdw blurRad="38100" dist="38100" dir="2700000" algn="tl">
                  <a:srgbClr val="000000">
                    <a:alpha val="43137"/>
                  </a:srgbClr>
                </a:outerShdw>
              </a:effectLst>
            </a:endParaRPr>
          </a:p>
        </p:txBody>
      </p:sp>
      <p:sp>
        <p:nvSpPr>
          <p:cNvPr id="6147" name="Rectangle 3"/>
          <p:cNvSpPr>
            <a:spLocks noGrp="1" noChangeArrowheads="1"/>
          </p:cNvSpPr>
          <p:nvPr>
            <p:ph idx="1"/>
          </p:nvPr>
        </p:nvSpPr>
        <p:spPr>
          <a:xfrm>
            <a:off x="609600" y="1828800"/>
            <a:ext cx="7924800" cy="5257800"/>
          </a:xfrm>
        </p:spPr>
        <p:txBody>
          <a:bodyPr/>
          <a:lstStyle/>
          <a:p>
            <a:pPr eaLnBrk="1" hangingPunct="1">
              <a:buFont typeface="Wingdings" pitchFamily="2" charset="2"/>
              <a:buNone/>
            </a:pPr>
            <a:r>
              <a:rPr lang="en-US" altLang="en-US" b="1" smtClean="0"/>
              <a:t>	</a:t>
            </a:r>
            <a:r>
              <a:rPr lang="en-US" altLang="en-US" sz="2400" b="1" smtClean="0"/>
              <a:t>1.	</a:t>
            </a:r>
            <a:r>
              <a:rPr lang="en-US" altLang="en-US" sz="2400" b="1" smtClean="0">
                <a:sym typeface="Wingdings" pitchFamily="2" charset="2"/>
              </a:rPr>
              <a:t>Low </a:t>
            </a:r>
            <a:r>
              <a:rPr lang="en-US" altLang="en-US" sz="2400" b="1" smtClean="0"/>
              <a:t>FiO</a:t>
            </a:r>
            <a:r>
              <a:rPr lang="en-US" altLang="en-US" sz="2400" b="1" baseline="-25000" smtClean="0"/>
              <a:t>2</a:t>
            </a:r>
          </a:p>
          <a:p>
            <a:pPr eaLnBrk="1" hangingPunct="1">
              <a:buFont typeface="Wingdings" pitchFamily="2" charset="2"/>
              <a:buNone/>
            </a:pPr>
            <a:r>
              <a:rPr lang="en-US" altLang="en-US" sz="2400" b="1" smtClean="0"/>
              <a:t>	2.	Hypoventilation           </a:t>
            </a:r>
          </a:p>
          <a:p>
            <a:pPr eaLnBrk="1" hangingPunct="1">
              <a:buFont typeface="Wingdings" pitchFamily="2" charset="2"/>
              <a:buNone/>
            </a:pPr>
            <a:r>
              <a:rPr lang="en-US" altLang="en-US" sz="2400" b="1" smtClean="0"/>
              <a:t>            (</a:t>
            </a:r>
            <a:r>
              <a:rPr lang="en-US" altLang="en-US" sz="2400" b="1" smtClean="0">
                <a:sym typeface="Wingdings" pitchFamily="2" charset="2"/>
              </a:rPr>
              <a:t> Raised </a:t>
            </a:r>
            <a:r>
              <a:rPr lang="en-US" altLang="en-US" sz="2400" b="1" smtClean="0"/>
              <a:t>PaCO</a:t>
            </a:r>
            <a:r>
              <a:rPr lang="en-US" altLang="en-US" sz="2400" b="1" baseline="-25000" smtClean="0"/>
              <a:t>2</a:t>
            </a:r>
            <a:r>
              <a:rPr lang="en-US" altLang="en-US" sz="2400" b="1" smtClean="0"/>
              <a:t>)                                     </a:t>
            </a:r>
          </a:p>
          <a:p>
            <a:pPr eaLnBrk="1" hangingPunct="1">
              <a:buFont typeface="Wingdings" pitchFamily="2" charset="2"/>
              <a:buNone/>
            </a:pPr>
            <a:r>
              <a:rPr lang="en-US" altLang="en-US" sz="2400" b="1" smtClean="0"/>
              <a:t>     3. 	V/Q mismatch 	   		</a:t>
            </a:r>
          </a:p>
          <a:p>
            <a:pPr eaLnBrk="1" hangingPunct="1">
              <a:buFont typeface="Wingdings" pitchFamily="2" charset="2"/>
              <a:buNone/>
            </a:pPr>
            <a:endParaRPr lang="en-US" altLang="en-US" sz="2400" b="1" smtClean="0"/>
          </a:p>
          <a:p>
            <a:pPr eaLnBrk="1" hangingPunct="1">
              <a:buFont typeface="Wingdings" pitchFamily="2" charset="2"/>
              <a:buNone/>
            </a:pPr>
            <a:r>
              <a:rPr lang="en-US" altLang="en-US" sz="2400" b="1" smtClean="0"/>
              <a:t>      4.     Diffusion limitation </a:t>
            </a:r>
          </a:p>
          <a:p>
            <a:pPr eaLnBrk="1" hangingPunct="1">
              <a:buFont typeface="Wingdings" pitchFamily="2" charset="2"/>
              <a:buNone/>
            </a:pPr>
            <a:r>
              <a:rPr lang="en-US" altLang="en-US" sz="2400" b="1" smtClean="0"/>
              <a:t>	5. 	Intrapulmonary shunt                                                 	 	 - pneumonia                                                                              	 - Atelectasis                                                                                	 - CHF (high pressure pulmonary edema)                                               	 - ARDS (low pressure pulmonary edema)</a:t>
            </a:r>
            <a:r>
              <a:rPr lang="en-US" altLang="en-US" sz="2800" b="1" smtClean="0"/>
              <a:t>                              </a:t>
            </a:r>
            <a:endParaRPr lang="en-CA" altLang="en-US" sz="28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0" fill="hold"/>
                                        <p:tgtEl>
                                          <p:spTgt spid="6146"/>
                                        </p:tgtEl>
                                        <p:attrNameLst>
                                          <p:attrName>ppt_x</p:attrName>
                                        </p:attrNameLst>
                                      </p:cBhvr>
                                      <p:tavLst>
                                        <p:tav tm="0">
                                          <p:val>
                                            <p:strVal val="#ppt_x"/>
                                          </p:val>
                                        </p:tav>
                                        <p:tav tm="100000">
                                          <p:val>
                                            <p:strVal val="#ppt_x"/>
                                          </p:val>
                                        </p:tav>
                                      </p:tavLst>
                                    </p:anim>
                                    <p:anim calcmode="lin" valueType="num">
                                      <p:cBhvr additive="base">
                                        <p:cTn id="8" dur="5000" fill="hold"/>
                                        <p:tgtEl>
                                          <p:spTgt spid="614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0"/>
                            </p:stCondLst>
                            <p:childTnLst>
                              <p:par>
                                <p:cTn id="10" presetID="16" presetClass="entr" presetSubtype="21" fill="hold" grpId="0" nodeType="after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barn(inVertical)">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1983</TotalTime>
  <Words>4309</Words>
  <Application>Microsoft Office PowerPoint</Application>
  <PresentationFormat>On-screen Show (4:3)</PresentationFormat>
  <Paragraphs>342</Paragraphs>
  <Slides>38</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7" baseType="lpstr">
      <vt:lpstr>Times New Roman</vt:lpstr>
      <vt:lpstr>Arial</vt:lpstr>
      <vt:lpstr>Calibri</vt:lpstr>
      <vt:lpstr>Wingdings</vt:lpstr>
      <vt:lpstr>Symbol</vt:lpstr>
      <vt:lpstr>ＭＳ Ｐゴシック</vt:lpstr>
      <vt:lpstr>Office Theme</vt:lpstr>
      <vt:lpstr>Microsoft Excel Chart</vt:lpstr>
      <vt:lpstr>Worksheet</vt:lpstr>
      <vt:lpstr>Acute Respiratory Failure</vt:lpstr>
      <vt:lpstr>Outine</vt:lpstr>
      <vt:lpstr>RESPIRATORY FAILURE</vt:lpstr>
      <vt:lpstr>RESPIRATORY FAILURE</vt:lpstr>
      <vt:lpstr>Slide 5</vt:lpstr>
      <vt:lpstr>Respiratory system includes:</vt:lpstr>
      <vt:lpstr>Slide 7</vt:lpstr>
      <vt:lpstr>HYPOXEMIC RESPIRATORY FAILURE(TYPE 1)</vt:lpstr>
      <vt:lpstr>HYPOXEMIC RESPIRATORY FAILURE CAUSES OF ARTERIAL HYPOXEMIA</vt:lpstr>
      <vt:lpstr>Causes of Hypoxemic Respiratory failure</vt:lpstr>
      <vt:lpstr>Slide 11</vt:lpstr>
      <vt:lpstr>Causes of Hypoxemic Respiratory failure (cont’d.)</vt:lpstr>
      <vt:lpstr>Causes of Hypoxemic Respiratory Failure (cont’d.)</vt:lpstr>
      <vt:lpstr>Slide 14</vt:lpstr>
      <vt:lpstr>Acute Respiratory Distress Syndrome</vt:lpstr>
      <vt:lpstr>Slide 16</vt:lpstr>
      <vt:lpstr>Slide 17</vt:lpstr>
      <vt:lpstr>Slide 18</vt:lpstr>
      <vt:lpstr>CARDIOGENIC PULMONARY EDEMA</vt:lpstr>
      <vt:lpstr>Hypercapnic Respiratory Failure  (Type II)</vt:lpstr>
      <vt:lpstr>Acute Hypercapnic Respiratory Failure (Type II)</vt:lpstr>
      <vt:lpstr>Causes of Hypercapnic Respiratory failure</vt:lpstr>
      <vt:lpstr> Clinical Manifestation of Acute Resp. Failure  </vt:lpstr>
      <vt:lpstr>ASSESSMENT OF PATIENT</vt:lpstr>
      <vt:lpstr>Management of Respiratory Failure Principles</vt:lpstr>
      <vt:lpstr>Oxygen Therapy</vt:lpstr>
      <vt:lpstr>Slide 27</vt:lpstr>
      <vt:lpstr>Slide 28</vt:lpstr>
      <vt:lpstr>Estimating FiO2</vt:lpstr>
      <vt:lpstr>Noninvasive Ventilation</vt:lpstr>
      <vt:lpstr>Indications for Intubation </vt:lpstr>
      <vt:lpstr>Indications for Intubation </vt:lpstr>
      <vt:lpstr>MECHANICAL VENTILATION</vt:lpstr>
      <vt:lpstr>POSITIVE END EXPIRATORY PRESSURE </vt:lpstr>
      <vt:lpstr>Other measures</vt:lpstr>
      <vt:lpstr>MANAGEMENT OF ARDS</vt:lpstr>
      <vt:lpstr>Key messages</vt:lpstr>
      <vt:lpstr>Slide 38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FAILURE</dc:title>
  <dc:creator>Perry</dc:creator>
  <cp:lastModifiedBy>Wangari Muhoho</cp:lastModifiedBy>
  <cp:revision>122</cp:revision>
  <dcterms:created xsi:type="dcterms:W3CDTF">2001-02-20T02:47:07Z</dcterms:created>
  <dcterms:modified xsi:type="dcterms:W3CDTF">2015-10-28T16:25:41Z</dcterms:modified>
</cp:coreProperties>
</file>