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97517-BF88-475E-9867-AF7BD3DEA9A7}">
          <p14:sldIdLst>
            <p14:sldId id="273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</p14:sldIdLst>
        </p14:section>
        <p14:section name="PNEUMONIA" id="{56F8F263-6D68-429A-95DB-A773437B2648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  <p14:section name="INTERSTITIAL LUNG DISEASE" id="{1A9A3D14-4BC3-4DBC-B6A9-A721D7FD5C85}">
          <p14:sldIdLst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</p14:sldIdLst>
        </p14:section>
        <p14:section name="ASTHMA" id="{3318367A-8ED4-4C29-8939-717F68CBF972}">
          <p14:sldIdLst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090-234D-4A29-A811-3F5DD3B3353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106-459B-46BD-BFD2-621DE06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9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090-234D-4A29-A811-3F5DD3B3353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106-459B-46BD-BFD2-621DE06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090-234D-4A29-A811-3F5DD3B3353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106-459B-46BD-BFD2-621DE06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0900"/>
          </a:xfrm>
        </p:spPr>
        <p:txBody>
          <a:bodyPr/>
          <a:lstStyle>
            <a:lvl1pPr algn="ctr">
              <a:defRPr b="1"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041400"/>
            <a:ext cx="12192000" cy="581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>
                <a:solidFill>
                  <a:srgbClr val="FF0000"/>
                </a:solidFill>
              </a:defRPr>
            </a:lvl2pPr>
            <a:lvl3pPr>
              <a:defRPr sz="2400"/>
            </a:lvl3pPr>
            <a:lvl4pPr>
              <a:defRPr sz="2400">
                <a:solidFill>
                  <a:srgbClr val="FF0000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US" dirty="0" smtClean="0"/>
              <a:t>H</a:t>
            </a:r>
          </a:p>
          <a:p>
            <a:pPr lvl="1"/>
            <a:r>
              <a:rPr lang="en-US" dirty="0" smtClean="0"/>
              <a:t>H</a:t>
            </a:r>
          </a:p>
          <a:p>
            <a:pPr lvl="2"/>
            <a:r>
              <a:rPr lang="en-US" dirty="0" smtClean="0"/>
              <a:t>H</a:t>
            </a:r>
          </a:p>
          <a:p>
            <a:pPr lvl="3"/>
            <a:r>
              <a:rPr lang="en-US" dirty="0" smtClean="0"/>
              <a:t>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090-234D-4A29-A811-3F5DD3B3353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106-459B-46BD-BFD2-621DE06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090-234D-4A29-A811-3F5DD3B3353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106-459B-46BD-BFD2-621DE06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6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090-234D-4A29-A811-3F5DD3B3353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106-459B-46BD-BFD2-621DE06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7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090-234D-4A29-A811-3F5DD3B3353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106-459B-46BD-BFD2-621DE06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9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090-234D-4A29-A811-3F5DD3B3353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106-459B-46BD-BFD2-621DE06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5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090-234D-4A29-A811-3F5DD3B3353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106-459B-46BD-BFD2-621DE06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6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090-234D-4A29-A811-3F5DD3B3353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106-459B-46BD-BFD2-621DE06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1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090-234D-4A29-A811-3F5DD3B3353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106-459B-46BD-BFD2-621DE06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9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3E090-234D-4A29-A811-3F5DD3B3353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53106-459B-46BD-BFD2-621DE06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4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MEDICINE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COMPILED BY EFFIE NAILA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1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ALVEOLI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unit of the lung</a:t>
            </a:r>
          </a:p>
          <a:p>
            <a:r>
              <a:rPr lang="en-US" dirty="0" smtClean="0"/>
              <a:t>Alveolar epithelium</a:t>
            </a:r>
          </a:p>
          <a:p>
            <a:pPr lvl="1"/>
            <a:r>
              <a:rPr lang="en-US" dirty="0" smtClean="0"/>
              <a:t>Alveolar type I cells</a:t>
            </a:r>
          </a:p>
          <a:p>
            <a:pPr lvl="2"/>
            <a:r>
              <a:rPr lang="en-US" dirty="0" smtClean="0"/>
              <a:t>Thin, flat, gaseous exchange</a:t>
            </a:r>
          </a:p>
          <a:p>
            <a:pPr lvl="1"/>
            <a:r>
              <a:rPr lang="en-US" dirty="0" smtClean="0"/>
              <a:t>Alveolar type II cells</a:t>
            </a:r>
          </a:p>
          <a:p>
            <a:pPr lvl="2"/>
            <a:r>
              <a:rPr lang="en-US" dirty="0" smtClean="0"/>
              <a:t>Secrete surfactant that increases pulmonary compliance by reducing surface tension</a:t>
            </a:r>
          </a:p>
          <a:p>
            <a:r>
              <a:rPr lang="en-US" dirty="0" smtClean="0"/>
              <a:t>Pulmonary capillaries</a:t>
            </a:r>
          </a:p>
          <a:p>
            <a:r>
              <a:rPr lang="en-US" dirty="0" smtClean="0"/>
              <a:t>Very thin </a:t>
            </a:r>
            <a:r>
              <a:rPr lang="en-US" dirty="0" err="1" smtClean="0"/>
              <a:t>interstitium</a:t>
            </a:r>
            <a:endParaRPr lang="en-US" dirty="0" smtClean="0"/>
          </a:p>
          <a:p>
            <a:r>
              <a:rPr lang="en-US" dirty="0" smtClean="0"/>
              <a:t>What could go wrong:</a:t>
            </a:r>
          </a:p>
          <a:p>
            <a:pPr lvl="1"/>
            <a:r>
              <a:rPr lang="en-US" dirty="0" smtClean="0"/>
              <a:t>Fibrosis e.g. interstitial lung disease</a:t>
            </a:r>
          </a:p>
          <a:p>
            <a:pPr lvl="1"/>
            <a:r>
              <a:rPr lang="en-US" dirty="0" smtClean="0"/>
              <a:t>Pulmonary edema in HF	</a:t>
            </a:r>
          </a:p>
          <a:p>
            <a:pPr lvl="2"/>
            <a:r>
              <a:rPr lang="en-US" dirty="0" smtClean="0"/>
              <a:t>ARDS</a:t>
            </a:r>
          </a:p>
        </p:txBody>
      </p:sp>
    </p:spTree>
    <p:extLst>
      <p:ext uri="{BB962C8B-B14F-4D97-AF65-F5344CB8AC3E}">
        <p14:creationId xmlns:p14="http://schemas.microsoft.com/office/powerpoint/2010/main" val="273274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RHYTHMIC NATURE OF BREATHING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Respiratory rhythm generator</a:t>
            </a:r>
          </a:p>
          <a:p>
            <a:pPr lvl="1"/>
            <a:r>
              <a:rPr lang="en-US" dirty="0" smtClean="0"/>
              <a:t>Located in medulla </a:t>
            </a:r>
          </a:p>
          <a:p>
            <a:endParaRPr lang="en-US" dirty="0"/>
          </a:p>
          <a:p>
            <a:r>
              <a:rPr lang="en-US" b="1" dirty="0" smtClean="0"/>
              <a:t>REVIEW CENTRAL CONTROL AND MECHANISM OF INSPIRATION AND EXPIRATION.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0468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31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CONTROL OF VENTILATION: Central and peripheral chemoreceptors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856"/>
            <a:ext cx="12192000" cy="5673143"/>
          </a:xfrm>
        </p:spPr>
        <p:txBody>
          <a:bodyPr numCol="2">
            <a:normAutofit/>
          </a:bodyPr>
          <a:lstStyle/>
          <a:p>
            <a:r>
              <a:rPr lang="en-US" b="1" dirty="0" smtClean="0"/>
              <a:t>Peripheral</a:t>
            </a:r>
          </a:p>
          <a:p>
            <a:pPr lvl="1"/>
            <a:r>
              <a:rPr lang="en-US" dirty="0" smtClean="0"/>
              <a:t>In carotid and aortic bodies</a:t>
            </a:r>
          </a:p>
          <a:p>
            <a:pPr lvl="1"/>
            <a:r>
              <a:rPr lang="en-US" dirty="0" smtClean="0"/>
              <a:t>Stimulated by</a:t>
            </a:r>
          </a:p>
          <a:p>
            <a:pPr lvl="2"/>
            <a:r>
              <a:rPr lang="en-US" dirty="0" smtClean="0"/>
              <a:t>Increased PCO2</a:t>
            </a:r>
          </a:p>
          <a:p>
            <a:pPr lvl="2"/>
            <a:r>
              <a:rPr lang="en-US" dirty="0" smtClean="0"/>
              <a:t>Reduced PO2</a:t>
            </a:r>
          </a:p>
          <a:p>
            <a:pPr lvl="2"/>
            <a:r>
              <a:rPr lang="en-US" dirty="0" smtClean="0"/>
              <a:t>Reduced pH</a:t>
            </a:r>
          </a:p>
          <a:p>
            <a:r>
              <a:rPr lang="en-US" b="1" dirty="0" smtClean="0"/>
              <a:t>Central </a:t>
            </a:r>
          </a:p>
          <a:p>
            <a:pPr lvl="1"/>
            <a:r>
              <a:rPr lang="en-US" dirty="0" smtClean="0"/>
              <a:t>In medulla (brain ISF)</a:t>
            </a:r>
          </a:p>
          <a:p>
            <a:pPr lvl="1"/>
            <a:r>
              <a:rPr lang="en-US" dirty="0" smtClean="0"/>
              <a:t>Stimulated by increased PCO2 via a decrease in pH</a:t>
            </a:r>
          </a:p>
          <a:p>
            <a:r>
              <a:rPr lang="en-US" b="1" dirty="0" smtClean="0"/>
              <a:t>Response:</a:t>
            </a:r>
          </a:p>
          <a:p>
            <a:pPr lvl="1"/>
            <a:r>
              <a:rPr lang="en-US" dirty="0" smtClean="0"/>
              <a:t>Change in tidal volume</a:t>
            </a:r>
          </a:p>
          <a:p>
            <a:pPr lvl="1"/>
            <a:r>
              <a:rPr lang="en-US" dirty="0" smtClean="0"/>
              <a:t>Change in rhythm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could go wrong:</a:t>
            </a:r>
          </a:p>
          <a:p>
            <a:pPr lvl="1"/>
            <a:r>
              <a:rPr lang="en-US" dirty="0" smtClean="0"/>
              <a:t>Head injury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Raised ICP, opiate toxicity,</a:t>
            </a:r>
          </a:p>
          <a:p>
            <a:pPr lvl="1"/>
            <a:r>
              <a:rPr lang="en-US" dirty="0" smtClean="0"/>
              <a:t>Presentation</a:t>
            </a:r>
          </a:p>
          <a:p>
            <a:pPr lvl="2"/>
            <a:r>
              <a:rPr lang="en-US" dirty="0" err="1" smtClean="0"/>
              <a:t>Bradypnea</a:t>
            </a:r>
            <a:r>
              <a:rPr lang="en-US" dirty="0" smtClean="0"/>
              <a:t> (below 12 breaths per minute)</a:t>
            </a:r>
          </a:p>
          <a:p>
            <a:pPr lvl="1"/>
            <a:r>
              <a:rPr lang="en-US" dirty="0" smtClean="0"/>
              <a:t>CO2 retention in COPD; reset set points due to persistent hyper-</a:t>
            </a:r>
            <a:r>
              <a:rPr lang="en-US" dirty="0" err="1" smtClean="0"/>
              <a:t>capnea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2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86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APPROACH TO THE PATIENT WITH RESPIRATORY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</a:t>
            </a:r>
          </a:p>
          <a:p>
            <a:pPr lvl="1"/>
            <a:r>
              <a:rPr lang="en-US" dirty="0" smtClean="0"/>
              <a:t>COUGH</a:t>
            </a:r>
          </a:p>
          <a:p>
            <a:pPr lvl="2"/>
            <a:r>
              <a:rPr lang="en-US" dirty="0" smtClean="0"/>
              <a:t>Productive </a:t>
            </a:r>
            <a:r>
              <a:rPr lang="en-US" dirty="0" smtClean="0">
                <a:sym typeface="Wingdings" panose="05000000000000000000" pitchFamily="2" charset="2"/>
              </a:rPr>
              <a:t> inflammatory process (excessive productions of secretions)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Infectious or non-infectious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Associated wheeze, hemoptysis, chest pain etc.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Wheeze is a sign of airflow obstruction and is polyphonic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Sound characteristic of the cough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Barking: Upper airway disorders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Bovine: Paralysis of the vocal chords due to damage of the recurrent laryngeal nerve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Cough reflex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Recurrent laryngeal nerve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SPUTUM PRODUCTION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Huge amount of sputum, purulent: lung abscess, bronchiectasis</a:t>
            </a:r>
          </a:p>
          <a:p>
            <a:pPr lvl="3"/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714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CHEST PAIN</a:t>
            </a:r>
          </a:p>
          <a:p>
            <a:endParaRPr lang="en-US" dirty="0"/>
          </a:p>
          <a:p>
            <a:r>
              <a:rPr lang="en-US" dirty="0" smtClean="0"/>
              <a:t>BREATHLESSNESS</a:t>
            </a:r>
          </a:p>
          <a:p>
            <a:endParaRPr lang="en-US" dirty="0"/>
          </a:p>
          <a:p>
            <a:r>
              <a:rPr lang="en-US" dirty="0" smtClean="0"/>
              <a:t>EPISTAXIS</a:t>
            </a:r>
          </a:p>
          <a:p>
            <a:endParaRPr lang="en-US" dirty="0"/>
          </a:p>
          <a:p>
            <a:r>
              <a:rPr lang="en-US" dirty="0" smtClean="0"/>
              <a:t>SNORING</a:t>
            </a:r>
          </a:p>
          <a:p>
            <a:pPr lvl="1"/>
            <a:r>
              <a:rPr lang="en-US" dirty="0" smtClean="0"/>
              <a:t>Esp. in patients with excessive day time sleepiness</a:t>
            </a:r>
          </a:p>
          <a:p>
            <a:pPr lvl="1"/>
            <a:r>
              <a:rPr lang="en-US" dirty="0" smtClean="0"/>
              <a:t>Sleep apnea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9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SURFACE LANDMARKS OF THE LUNGS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Boundaries of the normal lung</a:t>
            </a:r>
          </a:p>
          <a:p>
            <a:pPr lvl="1"/>
            <a:r>
              <a:rPr lang="en-US" dirty="0" smtClean="0"/>
              <a:t>Upper border: clavicle (dome of the lungs is just above the </a:t>
            </a:r>
            <a:r>
              <a:rPr lang="en-US" dirty="0" err="1" smtClean="0"/>
              <a:t>clavivle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Lower border: </a:t>
            </a:r>
            <a:r>
              <a:rPr lang="en-US" dirty="0" err="1" smtClean="0"/>
              <a:t>xyphi</a:t>
            </a:r>
            <a:r>
              <a:rPr lang="en-US" dirty="0" smtClean="0"/>
              <a:t> sternum</a:t>
            </a:r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Suprasternal </a:t>
            </a:r>
            <a:r>
              <a:rPr lang="en-US" dirty="0" err="1" smtClean="0"/>
              <a:t>notchs</a:t>
            </a:r>
            <a:endParaRPr lang="en-US" dirty="0" smtClean="0"/>
          </a:p>
          <a:p>
            <a:pPr lvl="1"/>
            <a:r>
              <a:rPr lang="en-US" dirty="0" smtClean="0"/>
              <a:t>Sternum</a:t>
            </a:r>
          </a:p>
          <a:p>
            <a:pPr lvl="1"/>
            <a:r>
              <a:rPr lang="en-US" dirty="0" smtClean="0"/>
              <a:t>Sternal angle</a:t>
            </a:r>
          </a:p>
          <a:p>
            <a:r>
              <a:rPr lang="en-US" dirty="0" smtClean="0"/>
              <a:t>Anterior chest reference lines</a:t>
            </a:r>
          </a:p>
          <a:p>
            <a:pPr lvl="1"/>
            <a:r>
              <a:rPr lang="en-US" dirty="0" smtClean="0"/>
              <a:t>Mid-sternal</a:t>
            </a:r>
          </a:p>
          <a:p>
            <a:pPr lvl="1"/>
            <a:r>
              <a:rPr lang="en-US" dirty="0" smtClean="0"/>
              <a:t>Mid-</a:t>
            </a:r>
            <a:r>
              <a:rPr lang="en-US" dirty="0" err="1" smtClean="0"/>
              <a:t>clavicular</a:t>
            </a:r>
            <a:endParaRPr lang="en-US" dirty="0" smtClean="0"/>
          </a:p>
          <a:p>
            <a:r>
              <a:rPr lang="en-US" dirty="0" smtClean="0"/>
              <a:t>Posterior</a:t>
            </a:r>
          </a:p>
          <a:p>
            <a:pPr lvl="1"/>
            <a:r>
              <a:rPr lang="en-US" dirty="0" smtClean="0"/>
              <a:t>Vertebral line</a:t>
            </a:r>
          </a:p>
          <a:p>
            <a:pPr lvl="1"/>
            <a:r>
              <a:rPr lang="en-US" dirty="0" smtClean="0"/>
              <a:t>Scapula line</a:t>
            </a:r>
          </a:p>
          <a:p>
            <a:r>
              <a:rPr lang="en-US" dirty="0" smtClean="0"/>
              <a:t>Laterally</a:t>
            </a:r>
          </a:p>
          <a:p>
            <a:pPr lvl="1"/>
            <a:r>
              <a:rPr lang="en-US" dirty="0" smtClean="0"/>
              <a:t>Posterior, mid, anterior axillary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3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 RANGES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RR</a:t>
            </a:r>
          </a:p>
          <a:p>
            <a:pPr lvl="1"/>
            <a:r>
              <a:rPr lang="en-US" dirty="0" smtClean="0"/>
              <a:t>12 – 16 breaths per minute</a:t>
            </a:r>
          </a:p>
          <a:p>
            <a:pPr lvl="1"/>
            <a:r>
              <a:rPr lang="en-US" dirty="0" smtClean="0"/>
              <a:t>RR &gt; 24 </a:t>
            </a:r>
            <a:r>
              <a:rPr lang="en-US" dirty="0" smtClean="0">
                <a:sym typeface="Wingdings" panose="05000000000000000000" pitchFamily="2" charset="2"/>
              </a:rPr>
              <a:t> critical illness esp. when associated with DIB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Raised RR is a strong predictor of serious adverse events in both ambulatory and hospital settings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CO2 retention  high volume pulse 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Alveolar ventilation = TV X RR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PaCO2 is the most important driver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Body corrects changed in hypoxemia and hyper-</a:t>
            </a:r>
            <a:r>
              <a:rPr lang="en-US" dirty="0" err="1" smtClean="0">
                <a:sym typeface="Wingdings" panose="05000000000000000000" pitchFamily="2" charset="2"/>
              </a:rPr>
              <a:t>carbia</a:t>
            </a:r>
            <a:r>
              <a:rPr lang="en-US" dirty="0" smtClean="0">
                <a:sym typeface="Wingdings" panose="05000000000000000000" pitchFamily="2" charset="2"/>
              </a:rPr>
              <a:t> by increasing TV and/or 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33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048580"/>
          <p:cNvSpPr>
            <a:spLocks noGrp="1"/>
          </p:cNvSpPr>
          <p:nvPr>
            <p:ph type="ctrTitle"/>
          </p:nvPr>
        </p:nvSpPr>
        <p:spPr>
          <a:xfrm>
            <a:off x="2209800" y="16002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400"/>
            </a:lvl1pPr>
          </a:lstStyle>
          <a:p>
            <a:pPr lvl="0" eaLnBrk="1" latinLnBrk="1" hangingPunct="1"/>
            <a:r>
              <a:rPr sz="3600"/>
              <a:t>COMMUNITY ACQUIRED PNEUMONIA</a:t>
            </a:r>
          </a:p>
        </p:txBody>
      </p:sp>
      <p:sp>
        <p:nvSpPr>
          <p:cNvPr id="1048582" name="Subtitle 1048581"/>
          <p:cNvSpPr>
            <a:spLocks noGrp="1"/>
          </p:cNvSpPr>
          <p:nvPr>
            <p:ph type="subTitle" idx="1"/>
          </p:nvPr>
        </p:nvSpPr>
        <p:spPr>
          <a:xfrm>
            <a:off x="2895600" y="3352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algn="ctr">
              <a:buFontTx/>
              <a:buNone/>
              <a:defRPr sz="3200">
                <a:solidFill>
                  <a:schemeClr val="dk1"/>
                </a:solidFill>
              </a:defRPr>
            </a:lvl1pPr>
            <a:lvl2pPr marL="457200" algn="ctr">
              <a:buFontTx/>
              <a:buNone/>
            </a:lvl2pPr>
            <a:lvl3pPr marL="914400" algn="ctr">
              <a:buFontTx/>
              <a:buNone/>
            </a:lvl3pPr>
            <a:lvl4pPr marL="1371600" algn="ctr">
              <a:buFontTx/>
              <a:buNone/>
            </a:lvl4pPr>
            <a:lvl5pPr marL="1828800" algn="ctr">
              <a:buFontTx/>
              <a:buNone/>
            </a:lvl5pPr>
          </a:lstStyle>
          <a:p>
            <a:pPr lvl="0" eaLnBrk="1" latinLnBrk="1" hangingPunct="1">
              <a:lnSpc>
                <a:spcPct val="80000"/>
              </a:lnSpc>
            </a:pPr>
            <a:r>
              <a:rPr lang="zh-CN" altLang="en-US" sz="2400"/>
              <a:t>MBChB V</a:t>
            </a:r>
          </a:p>
          <a:p>
            <a:pPr lvl="0" eaLnBrk="1" latinLnBrk="1" hangingPunct="1">
              <a:lnSpc>
                <a:spcPct val="80000"/>
              </a:lnSpc>
            </a:pPr>
            <a:r>
              <a:rPr sz="1600"/>
              <a:t>08/09/2016</a:t>
            </a:r>
          </a:p>
          <a:p>
            <a:pPr lvl="0" eaLnBrk="1" latinLnBrk="1" hangingPunct="1">
              <a:lnSpc>
                <a:spcPct val="80000"/>
              </a:lnSpc>
            </a:pPr>
            <a:r>
              <a:rPr sz="2400"/>
              <a:t>DR Marybeth C. Maritim  </a:t>
            </a:r>
          </a:p>
          <a:p>
            <a:pPr lvl="0" eaLnBrk="1" latinLnBrk="1" hangingPunct="1">
              <a:lnSpc>
                <a:spcPct val="80000"/>
              </a:lnSpc>
            </a:pPr>
            <a:endParaRPr sz="2400"/>
          </a:p>
          <a:p>
            <a:pPr lvl="0" eaLnBrk="1" latinLnBrk="1" hangingPunct="1">
              <a:lnSpc>
                <a:spcPct val="80000"/>
              </a:lnSpc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984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048584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r>
              <a:t>Lecture Objectives</a:t>
            </a:r>
          </a:p>
        </p:txBody>
      </p:sp>
      <p:sp>
        <p:nvSpPr>
          <p:cNvPr id="1048586" name="Content Placeholder 1048585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800">
                <a:solidFill>
                  <a:schemeClr val="dk1"/>
                </a:solidFill>
              </a:defRPr>
            </a:lvl1pPr>
            <a:lvl2pPr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2400">
                <a:solidFill>
                  <a:schemeClr val="dk1"/>
                </a:solidFill>
              </a:defRPr>
            </a:lvl2pPr>
            <a:lvl3pPr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000">
                <a:solidFill>
                  <a:schemeClr val="dk1"/>
                </a:solidFill>
              </a:defRPr>
            </a:lvl3pPr>
            <a:lvl4pPr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1800">
                <a:solidFill>
                  <a:schemeClr val="dk1"/>
                </a:solidFill>
              </a:defRPr>
            </a:lvl4pPr>
            <a:lvl5pPr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»"/>
              <a:defRPr sz="1800">
                <a:solidFill>
                  <a:schemeClr val="dk1"/>
                </a:solidFill>
              </a:defRPr>
            </a:lvl5pPr>
          </a:lstStyle>
          <a:p>
            <a:pPr lvl="0" eaLnBrk="1" latinLnBrk="1" hangingPunct="1"/>
            <a:r>
              <a:rPr lang="zh-CN" altLang="en-US"/>
              <a:t>Define community acquired pneumonia</a:t>
            </a:r>
          </a:p>
          <a:p>
            <a:pPr lvl="0" eaLnBrk="1" latinLnBrk="1" hangingPunct="1"/>
            <a:r>
              <a:rPr lang="zh-CN" altLang="en-US"/>
              <a:t>Describe the etiologic agents (Microbiology) </a:t>
            </a:r>
          </a:p>
          <a:p>
            <a:pPr lvl="0" eaLnBrk="1" latinLnBrk="1" hangingPunct="1"/>
            <a:r>
              <a:rPr lang="zh-CN" altLang="en-US"/>
              <a:t>Risk factors for (Epidemiology)</a:t>
            </a:r>
          </a:p>
          <a:p>
            <a:pPr lvl="0" eaLnBrk="1" latinLnBrk="1" hangingPunct="1"/>
            <a:r>
              <a:rPr lang="zh-CN" altLang="en-US"/>
              <a:t>Clinical features (Imed + Pathology) </a:t>
            </a:r>
          </a:p>
          <a:p>
            <a:pPr lvl="0"/>
            <a:endParaRPr lang="zh-CN" altLang="en-US"/>
          </a:p>
        </p:txBody>
      </p:sp>
      <p:sp>
        <p:nvSpPr>
          <p:cNvPr id="1048587" name="Content Placeholder 1048586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800">
                <a:solidFill>
                  <a:schemeClr val="dk1"/>
                </a:solidFill>
              </a:defRPr>
            </a:lvl1pPr>
            <a:lvl2pPr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2400">
                <a:solidFill>
                  <a:schemeClr val="dk1"/>
                </a:solidFill>
              </a:defRPr>
            </a:lvl2pPr>
            <a:lvl3pPr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000">
                <a:solidFill>
                  <a:schemeClr val="dk1"/>
                </a:solidFill>
              </a:defRPr>
            </a:lvl3pPr>
            <a:lvl4pPr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1800">
                <a:solidFill>
                  <a:schemeClr val="dk1"/>
                </a:solidFill>
              </a:defRPr>
            </a:lvl4pPr>
            <a:lvl5pPr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»"/>
              <a:defRPr sz="1800">
                <a:solidFill>
                  <a:schemeClr val="dk1"/>
                </a:solidFill>
              </a:defRPr>
            </a:lvl5pPr>
          </a:lstStyle>
          <a:p>
            <a:pPr lvl="0" eaLnBrk="1" latinLnBrk="1" hangingPunct="1"/>
            <a:r>
              <a:rPr lang="zh-CN" altLang="en-US"/>
              <a:t>Investigations (Radiology, Microbiology, Haematology, )</a:t>
            </a:r>
          </a:p>
          <a:p>
            <a:pPr lvl="0" eaLnBrk="1" latinLnBrk="1" hangingPunct="1"/>
            <a:r>
              <a:rPr lang="zh-CN" altLang="en-US"/>
              <a:t>Treatment (Pharmacology) </a:t>
            </a:r>
          </a:p>
          <a:p>
            <a:pPr lvl="0" eaLnBrk="1" latinLnBrk="1" hangingPunct="1"/>
            <a:r>
              <a:rPr lang="zh-CN" altLang="en-US"/>
              <a:t>Complications (Imed) </a:t>
            </a:r>
          </a:p>
          <a:p>
            <a:pPr lvl="0" eaLnBrk="1" latinLnBrk="1" hangingPunct="1"/>
            <a:r>
              <a:rPr lang="zh-CN" altLang="en-US"/>
              <a:t>Preventive measures of community acquired pneumonia (Imed)</a:t>
            </a:r>
          </a:p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752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048590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r>
              <a:t>Clinical Case </a:t>
            </a:r>
          </a:p>
        </p:txBody>
      </p:sp>
      <p:sp>
        <p:nvSpPr>
          <p:cNvPr id="1048592" name="Content Placeholder 1048591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/>
            <a:r>
              <a:rPr lang="zh-CN" altLang="en-US" sz="2800"/>
              <a:t>JK, 70 yr old male admitted with 3day Hx of cough, chest pain, fever and confusion</a:t>
            </a:r>
          </a:p>
          <a:p>
            <a:pPr lvl="0"/>
            <a:r>
              <a:rPr lang="zh-CN" altLang="en-US" sz="2800"/>
              <a:t>Has been living at Mji wa Furaha Old People</a:t>
            </a:r>
            <a:r>
              <a:rPr lang="en-US" altLang="en-US" sz="2800"/>
              <a:t>’</a:t>
            </a:r>
            <a:r>
              <a:rPr lang="zh-CN" altLang="en-US" sz="2800"/>
              <a:t>s home for the past 10 yrs.  Hx of smoking, 5-pack years but stopped several yrs ago</a:t>
            </a:r>
          </a:p>
          <a:p>
            <a:pPr lvl="0"/>
            <a:r>
              <a:rPr lang="zh-CN" altLang="en-US" sz="2800"/>
              <a:t>O/E sick-looking, tachypnoeic, RR-40b/min, BP -100/50mmHg, features of consolidation RT middle lobe</a:t>
            </a:r>
          </a:p>
          <a:p>
            <a:pPr lvl="0"/>
            <a:r>
              <a:rPr sz="2800" b="1"/>
              <a:t>What is your diagnosis? </a:t>
            </a:r>
          </a:p>
          <a:p>
            <a:pPr lvl="0"/>
            <a:r>
              <a:rPr sz="2800" b="1"/>
              <a:t>What investigations would you do and why?</a:t>
            </a:r>
          </a:p>
          <a:p>
            <a:pPr lvl="0"/>
            <a:endParaRPr sz="2800" b="1"/>
          </a:p>
        </p:txBody>
      </p:sp>
    </p:spTree>
    <p:extLst>
      <p:ext uri="{BB962C8B-B14F-4D97-AF65-F5344CB8AC3E}">
        <p14:creationId xmlns:p14="http://schemas.microsoft.com/office/powerpoint/2010/main" val="296834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0456"/>
            <a:ext cx="9144000" cy="323950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OVERVIEW OF STRUCTURE AND FUNCTION OF THE RESPIRATORY MEDICINE – CLINICAL CORRELATIONS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DATE: 6/9/2016</a:t>
            </a:r>
          </a:p>
          <a:p>
            <a:endParaRPr lang="en-US" b="1" dirty="0" smtClean="0"/>
          </a:p>
          <a:p>
            <a:r>
              <a:rPr lang="en-US" b="1" dirty="0" smtClean="0"/>
              <a:t>BY: DR. J. O. MECHA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0832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048594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/>
              <a:t>Pneumonia</a:t>
            </a:r>
          </a:p>
        </p:txBody>
      </p:sp>
      <p:sp>
        <p:nvSpPr>
          <p:cNvPr id="1048596" name="Text Placeholder 1048595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b="1"/>
              <a:t>Definition</a:t>
            </a:r>
          </a:p>
          <a:p>
            <a:pPr lvl="0" eaLnBrk="1" latinLnBrk="1" hangingPunct="1"/>
            <a:r>
              <a:t>Acute respiratory illness associated with recently developed radiological pulmonary shadowing which is either segmental or lobar</a:t>
            </a:r>
          </a:p>
          <a:p>
            <a:pPr lvl="0" eaLnBrk="1" latinLnBrk="1" hangingPunct="1">
              <a:buFontTx/>
              <a:buNone/>
            </a:pPr>
            <a:endParaRPr/>
          </a:p>
          <a:p>
            <a:pPr lvl="0" eaLnBrk="1" latinLnBrk="1" hangingPunct="1"/>
            <a:r>
              <a:t>Pneumonia may be bacterial, viral, mycobacterial or fungal </a:t>
            </a:r>
          </a:p>
        </p:txBody>
      </p:sp>
    </p:spTree>
    <p:extLst>
      <p:ext uri="{BB962C8B-B14F-4D97-AF65-F5344CB8AC3E}">
        <p14:creationId xmlns:p14="http://schemas.microsoft.com/office/powerpoint/2010/main" val="4063016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048596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t>Classification of Pneumonias</a:t>
            </a:r>
          </a:p>
        </p:txBody>
      </p:sp>
      <p:sp>
        <p:nvSpPr>
          <p:cNvPr id="1048598" name="Text Placeholder 1048597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zh-CN" altLang="en-US"/>
              <a:t>1) Community-acquired pneumonia</a:t>
            </a:r>
          </a:p>
          <a:p>
            <a:pPr lvl="0" eaLnBrk="1" latinLnBrk="1" hangingPunct="1">
              <a:buFontTx/>
              <a:buNone/>
            </a:pPr>
            <a:r>
              <a:rPr lang="zh-CN" altLang="en-US"/>
              <a:t>2) Hospital-acquired pneumonia</a:t>
            </a:r>
          </a:p>
          <a:p>
            <a:pPr lvl="0" eaLnBrk="1" latinLnBrk="1" hangingPunct="1">
              <a:buFontTx/>
              <a:buNone/>
            </a:pPr>
            <a:r>
              <a:rPr lang="zh-CN" altLang="en-US"/>
              <a:t>3) Aspiration pneumonia (including suppurative pneumonia)</a:t>
            </a:r>
          </a:p>
          <a:p>
            <a:pPr lvl="0" eaLnBrk="1" latinLnBrk="1" hangingPunct="1">
              <a:buFontTx/>
              <a:buNone/>
            </a:pPr>
            <a:r>
              <a:rPr lang="zh-CN" altLang="en-US"/>
              <a:t>4) Pneumonia in the immunocompromised host</a:t>
            </a:r>
          </a:p>
        </p:txBody>
      </p:sp>
    </p:spTree>
    <p:extLst>
      <p:ext uri="{BB962C8B-B14F-4D97-AF65-F5344CB8AC3E}">
        <p14:creationId xmlns:p14="http://schemas.microsoft.com/office/powerpoint/2010/main" val="2612804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048598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 sz="4000"/>
              <a:t>Community-acquired Pneumonia (CAP)</a:t>
            </a:r>
          </a:p>
        </p:txBody>
      </p:sp>
      <p:sp>
        <p:nvSpPr>
          <p:cNvPr id="1048600" name="Text Placeholder 1048599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zh-CN" altLang="en-US" b="1"/>
              <a:t>Definition</a:t>
            </a:r>
          </a:p>
          <a:p>
            <a:pPr lvl="0" eaLnBrk="1" latinLnBrk="1" hangingPunct="1"/>
            <a:r>
              <a:rPr lang="zh-CN" altLang="en-US"/>
              <a:t>Pneumonia acquired in the patient’</a:t>
            </a:r>
            <a:r>
              <a:rPr lang="en-US" altLang="en-US"/>
              <a:t>s home or in the non-hospital environment such as a nursing home</a:t>
            </a:r>
          </a:p>
          <a:p>
            <a:pPr lvl="0" eaLnBrk="1" latinLnBrk="1" hangingPunct="1">
              <a:buFontTx/>
              <a:buNone/>
            </a:pPr>
            <a:endParaRPr lang="zh-CN" altLang="en-US"/>
          </a:p>
          <a:p>
            <a:pPr lvl="0" eaLnBrk="1" latinLnBrk="1" hangingPunct="1"/>
            <a:r>
              <a:rPr lang="zh-CN" altLang="en-US"/>
              <a:t>Mainly spread by inhalational</a:t>
            </a:r>
          </a:p>
        </p:txBody>
      </p:sp>
    </p:spTree>
    <p:extLst>
      <p:ext uri="{BB962C8B-B14F-4D97-AF65-F5344CB8AC3E}">
        <p14:creationId xmlns:p14="http://schemas.microsoft.com/office/powerpoint/2010/main" val="1178632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048600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/>
              <a:t>CAP</a:t>
            </a:r>
          </a:p>
        </p:txBody>
      </p:sp>
      <p:sp>
        <p:nvSpPr>
          <p:cNvPr id="1048602" name="Text Placeholder 1048601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zh-CN" altLang="en-US" dirty="0"/>
              <a:t>Lobar pneumonia  - </a:t>
            </a:r>
            <a:r>
              <a:rPr b="1" dirty="0"/>
              <a:t>radiological</a:t>
            </a:r>
            <a:r>
              <a:rPr dirty="0"/>
              <a:t> and </a:t>
            </a:r>
            <a:r>
              <a:rPr b="1" dirty="0"/>
              <a:t>pathological</a:t>
            </a:r>
            <a:r>
              <a:rPr dirty="0"/>
              <a:t> term referring to </a:t>
            </a:r>
            <a:r>
              <a:rPr dirty="0">
                <a:solidFill>
                  <a:srgbClr val="FF0000"/>
                </a:solidFill>
              </a:rPr>
              <a:t>homogeneous </a:t>
            </a:r>
            <a:r>
              <a:rPr dirty="0" err="1">
                <a:solidFill>
                  <a:srgbClr val="FF0000"/>
                </a:solidFill>
              </a:rPr>
              <a:t>opacification</a:t>
            </a:r>
            <a:r>
              <a:rPr dirty="0">
                <a:solidFill>
                  <a:srgbClr val="FF0000"/>
                </a:solidFill>
              </a:rPr>
              <a:t> (red </a:t>
            </a:r>
            <a:r>
              <a:rPr dirty="0" err="1">
                <a:solidFill>
                  <a:srgbClr val="FF0000"/>
                </a:solidFill>
              </a:rPr>
              <a:t>hepatisation</a:t>
            </a:r>
            <a:r>
              <a:rPr dirty="0">
                <a:solidFill>
                  <a:srgbClr val="FF0000"/>
                </a:solidFill>
              </a:rPr>
              <a:t>) of one or more lung lobes </a:t>
            </a:r>
            <a:r>
              <a:rPr dirty="0"/>
              <a:t>often associated with </a:t>
            </a:r>
            <a:r>
              <a:rPr dirty="0">
                <a:solidFill>
                  <a:srgbClr val="FF0000"/>
                </a:solidFill>
              </a:rPr>
              <a:t>pleural inflammation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b="1" dirty="0"/>
              <a:t>Bronchopneumonia</a:t>
            </a:r>
            <a:r>
              <a:rPr dirty="0"/>
              <a:t> - </a:t>
            </a:r>
            <a:r>
              <a:rPr dirty="0">
                <a:solidFill>
                  <a:srgbClr val="FF0000"/>
                </a:solidFill>
              </a:rPr>
              <a:t>patchy alveolar consolidation </a:t>
            </a:r>
            <a:r>
              <a:rPr dirty="0"/>
              <a:t>associated with </a:t>
            </a:r>
            <a:r>
              <a:rPr dirty="0">
                <a:solidFill>
                  <a:srgbClr val="FF0000"/>
                </a:solidFill>
              </a:rPr>
              <a:t>bronchial </a:t>
            </a:r>
            <a:r>
              <a:rPr dirty="0"/>
              <a:t>and bronchiolar </a:t>
            </a:r>
            <a:r>
              <a:rPr dirty="0">
                <a:solidFill>
                  <a:srgbClr val="FF0000"/>
                </a:solidFill>
              </a:rPr>
              <a:t>inflammation </a:t>
            </a:r>
            <a:r>
              <a:rPr dirty="0"/>
              <a:t>affecting </a:t>
            </a:r>
            <a:r>
              <a:rPr dirty="0">
                <a:solidFill>
                  <a:srgbClr val="FF0000"/>
                </a:solidFill>
              </a:rPr>
              <a:t>both lower lobes</a:t>
            </a:r>
          </a:p>
        </p:txBody>
      </p:sp>
    </p:spTree>
    <p:extLst>
      <p:ext uri="{BB962C8B-B14F-4D97-AF65-F5344CB8AC3E}">
        <p14:creationId xmlns:p14="http://schemas.microsoft.com/office/powerpoint/2010/main" val="2886688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048602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/>
              <a:t>CAP</a:t>
            </a:r>
          </a:p>
        </p:txBody>
      </p:sp>
      <p:sp>
        <p:nvSpPr>
          <p:cNvPr id="1048604" name="Text Placeholder 1048603"/>
          <p:cNvSpPr>
            <a:spLocks noGrp="1"/>
          </p:cNvSpPr>
          <p:nvPr>
            <p:ph type="body" idx="1"/>
          </p:nvPr>
        </p:nvSpPr>
        <p:spPr>
          <a:xfrm>
            <a:off x="20574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zh-CN" altLang="en-US" b="1"/>
              <a:t>Etiologic Agents (Organisms</a:t>
            </a:r>
            <a:r>
              <a:t>)</a:t>
            </a:r>
          </a:p>
          <a:p>
            <a:pPr lvl="0" eaLnBrk="1" latinLnBrk="1" hangingPunct="1"/>
            <a:r>
              <a:rPr i="1"/>
              <a:t>Streptococcus pneumoniae 30%</a:t>
            </a:r>
          </a:p>
          <a:p>
            <a:pPr lvl="0" eaLnBrk="1" latinLnBrk="1" hangingPunct="1"/>
            <a:r>
              <a:rPr i="1"/>
              <a:t>Chlamydia pneumoniae 10%</a:t>
            </a:r>
          </a:p>
          <a:p>
            <a:pPr lvl="0" eaLnBrk="1" latinLnBrk="1" hangingPunct="1"/>
            <a:r>
              <a:rPr i="1"/>
              <a:t>Mycoplasma pneumoniae 9%</a:t>
            </a:r>
          </a:p>
          <a:p>
            <a:pPr lvl="0" eaLnBrk="1" latinLnBrk="1" hangingPunct="1"/>
            <a:r>
              <a:rPr i="1"/>
              <a:t>Legionella pneumophila 5%</a:t>
            </a:r>
          </a:p>
          <a:p>
            <a:pPr lvl="0" eaLnBrk="1" latinLnBrk="1" hangingPunct="1"/>
            <a:r>
              <a:rPr i="1"/>
              <a:t>Hemophilus influenza 3%</a:t>
            </a:r>
          </a:p>
          <a:p>
            <a:pPr lvl="0" eaLnBrk="1" latinLnBrk="1" hangingPunct="1"/>
            <a:endParaRPr i="1"/>
          </a:p>
          <a:p>
            <a:pPr lvl="0" eaLnBrk="1" latinLnBrk="1" hangingPunct="1"/>
            <a:endParaRPr i="1"/>
          </a:p>
        </p:txBody>
      </p:sp>
    </p:spTree>
    <p:extLst>
      <p:ext uri="{BB962C8B-B14F-4D97-AF65-F5344CB8AC3E}">
        <p14:creationId xmlns:p14="http://schemas.microsoft.com/office/powerpoint/2010/main" val="1649107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048604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/>
              <a:t>CAP</a:t>
            </a:r>
          </a:p>
        </p:txBody>
      </p:sp>
      <p:sp>
        <p:nvSpPr>
          <p:cNvPr id="1048606" name="Text Placeholder 1048605"/>
          <p:cNvSpPr>
            <a:spLocks noGrp="1"/>
          </p:cNvSpPr>
          <p:nvPr>
            <p:ph type="body" idx="1"/>
          </p:nvPr>
        </p:nvSpPr>
        <p:spPr>
          <a:xfrm>
            <a:off x="1981199" y="1600200"/>
            <a:ext cx="9630427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  <a:buFontTx/>
              <a:buNone/>
            </a:pPr>
            <a:r>
              <a:rPr lang="zh-CN" altLang="en-US" b="1" dirty="0"/>
              <a:t>Etiologic Agents (Organisms)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sz="2800" i="1" dirty="0"/>
              <a:t>Others – Staphylococcus </a:t>
            </a:r>
            <a:r>
              <a:rPr sz="2800" i="1" dirty="0" err="1"/>
              <a:t>aureus</a:t>
            </a:r>
            <a:r>
              <a:rPr sz="2800" i="1" dirty="0"/>
              <a:t>, Chlamydia </a:t>
            </a:r>
            <a:r>
              <a:rPr sz="2800" i="1" dirty="0" err="1"/>
              <a:t>psittaci</a:t>
            </a:r>
            <a:r>
              <a:rPr sz="2800" i="1" dirty="0"/>
              <a:t>, </a:t>
            </a:r>
            <a:r>
              <a:rPr sz="2800" i="1" dirty="0" err="1"/>
              <a:t>Coxiella</a:t>
            </a:r>
            <a:r>
              <a:rPr sz="2800" i="1" dirty="0"/>
              <a:t> </a:t>
            </a:r>
            <a:r>
              <a:rPr sz="2800" i="1" dirty="0" err="1"/>
              <a:t>burnetti</a:t>
            </a:r>
            <a:r>
              <a:rPr sz="2800" i="1" dirty="0"/>
              <a:t>, </a:t>
            </a:r>
            <a:r>
              <a:rPr sz="2800" i="1" dirty="0" err="1"/>
              <a:t>Klebsiella</a:t>
            </a:r>
            <a:r>
              <a:rPr sz="2800" i="1" dirty="0"/>
              <a:t> </a:t>
            </a:r>
            <a:r>
              <a:rPr sz="2800" i="1" dirty="0" err="1"/>
              <a:t>pneumoniae</a:t>
            </a:r>
            <a:r>
              <a:rPr sz="2800" i="1" dirty="0"/>
              <a:t>, </a:t>
            </a:r>
            <a:r>
              <a:rPr sz="2800" i="1" dirty="0" err="1"/>
              <a:t>Actinomyces</a:t>
            </a:r>
            <a:r>
              <a:rPr sz="2800" i="1" dirty="0"/>
              <a:t> </a:t>
            </a:r>
            <a:r>
              <a:rPr sz="2800" i="1" dirty="0" err="1"/>
              <a:t>israeli</a:t>
            </a:r>
            <a:r>
              <a:rPr sz="2800" i="1" dirty="0"/>
              <a:t> all &lt;1%.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sz="2800" i="1" dirty="0"/>
              <a:t>Viruses – Influenza virus 7-8% of CAP</a:t>
            </a:r>
          </a:p>
          <a:p>
            <a:pPr lvl="0" eaLnBrk="1" latinLnBrk="1" hangingPunct="1">
              <a:lnSpc>
                <a:spcPct val="90000"/>
              </a:lnSpc>
              <a:buFontTx/>
              <a:buNone/>
            </a:pPr>
            <a:r>
              <a:rPr sz="2800" dirty="0"/>
              <a:t>			- </a:t>
            </a:r>
            <a:r>
              <a:rPr sz="2800" dirty="0" err="1"/>
              <a:t>Parainfluenza</a:t>
            </a:r>
            <a:endParaRPr sz="2800" dirty="0"/>
          </a:p>
          <a:p>
            <a:pPr lvl="0" eaLnBrk="1" latinLnBrk="1" hangingPunct="1">
              <a:lnSpc>
                <a:spcPct val="90000"/>
              </a:lnSpc>
              <a:buFontTx/>
              <a:buNone/>
            </a:pPr>
            <a:r>
              <a:rPr sz="2800" dirty="0"/>
              <a:t>			- Measles</a:t>
            </a:r>
          </a:p>
          <a:p>
            <a:pPr lvl="0" eaLnBrk="1" latinLnBrk="1" hangingPunct="1">
              <a:lnSpc>
                <a:spcPct val="90000"/>
              </a:lnSpc>
              <a:buFontTx/>
              <a:buNone/>
            </a:pPr>
            <a:r>
              <a:rPr sz="2800" dirty="0"/>
              <a:t>			- Respiratory syncytial virus (RSV) in infancy</a:t>
            </a:r>
          </a:p>
          <a:p>
            <a:pPr lvl="0" eaLnBrk="1" latinLnBrk="1" hangingPunct="1">
              <a:lnSpc>
                <a:spcPct val="90000"/>
              </a:lnSpc>
              <a:buFontTx/>
              <a:buNone/>
            </a:pPr>
            <a:r>
              <a:rPr sz="2800" dirty="0"/>
              <a:t>			- Varicella (chicken pox)</a:t>
            </a:r>
          </a:p>
          <a:p>
            <a:pPr lvl="0" eaLnBrk="1" latinLnBrk="1" hangingPunct="1">
              <a:lnSpc>
                <a:spcPct val="90000"/>
              </a:lnSpc>
              <a:buFontTx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03070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048606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lang="zh-CN" altLang="en-US"/>
          </a:p>
        </p:txBody>
      </p:sp>
      <p:pic>
        <p:nvPicPr>
          <p:cNvPr id="2097152" name="Content Placeholder 2097151"/>
          <p:cNvPicPr>
            <a:picLocks noGrp="1"/>
          </p:cNvPicPr>
          <p:nvPr>
            <p:ph idx="1"/>
          </p:nvPr>
        </p:nvPicPr>
        <p:blipFill>
          <a:blip r:embed="rId2"/>
          <a:srcRect l="-46263" r="-46263"/>
          <a:stretch>
            <a:fillRect/>
          </a:stretch>
        </p:blipFill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863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048607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/>
              <a:t>Risk Factors</a:t>
            </a:r>
          </a:p>
        </p:txBody>
      </p:sp>
      <p:sp>
        <p:nvSpPr>
          <p:cNvPr id="1048609" name="Text Placeholder 1048608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/>
            <a:r>
              <a:rPr lang="zh-CN" altLang="en-US" sz="2800"/>
              <a:t>Cigarette smoking</a:t>
            </a:r>
          </a:p>
          <a:p>
            <a:pPr lvl="0" eaLnBrk="1" latinLnBrk="1" hangingPunct="1"/>
            <a:r>
              <a:rPr lang="zh-CN" altLang="en-US" sz="2800"/>
              <a:t>Alcohol intake</a:t>
            </a:r>
          </a:p>
          <a:p>
            <a:pPr lvl="0" eaLnBrk="1" latinLnBrk="1" hangingPunct="1"/>
            <a:r>
              <a:rPr lang="zh-CN" altLang="en-US" sz="2800"/>
              <a:t>Corticosteroid therapy</a:t>
            </a:r>
          </a:p>
          <a:p>
            <a:pPr lvl="0" eaLnBrk="1" latinLnBrk="1" hangingPunct="1"/>
            <a:r>
              <a:rPr lang="zh-CN" altLang="en-US" sz="2800"/>
              <a:t>Old age</a:t>
            </a:r>
          </a:p>
          <a:p>
            <a:pPr lvl="0" eaLnBrk="1" latinLnBrk="1" hangingPunct="1"/>
            <a:r>
              <a:rPr lang="zh-CN" altLang="en-US" sz="2800"/>
              <a:t>Recent influenza infection </a:t>
            </a:r>
          </a:p>
          <a:p>
            <a:pPr lvl="0" eaLnBrk="1" latinLnBrk="1" hangingPunct="1"/>
            <a:r>
              <a:rPr lang="zh-CN" altLang="en-US" sz="2800"/>
              <a:t>Preexisting lung disease</a:t>
            </a:r>
          </a:p>
          <a:p>
            <a:pPr lvl="0" eaLnBrk="1" latinLnBrk="1" hangingPunct="1"/>
            <a:r>
              <a:rPr lang="zh-CN" altLang="en-US" sz="2800"/>
              <a:t>Contact with sick birds (Chlamydia psittaci)</a:t>
            </a:r>
          </a:p>
          <a:p>
            <a:pPr lvl="0" eaLnBrk="1" latinLnBrk="1" hangingPunct="1"/>
            <a:r>
              <a:rPr lang="zh-CN" altLang="en-US" sz="2800"/>
              <a:t>Farm environments (Coxiella burnetti) </a:t>
            </a:r>
          </a:p>
        </p:txBody>
      </p:sp>
    </p:spTree>
    <p:extLst>
      <p:ext uri="{BB962C8B-B14F-4D97-AF65-F5344CB8AC3E}">
        <p14:creationId xmlns:p14="http://schemas.microsoft.com/office/powerpoint/2010/main" val="1025662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048609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lang="zh-CN" altLang="en-US"/>
          </a:p>
        </p:txBody>
      </p:sp>
      <p:pic>
        <p:nvPicPr>
          <p:cNvPr id="2097153" name="Content Placeholder 2097152"/>
          <p:cNvPicPr>
            <a:picLocks noGrp="1"/>
          </p:cNvPicPr>
          <p:nvPr>
            <p:ph idx="1"/>
          </p:nvPr>
        </p:nvPicPr>
        <p:blipFill>
          <a:blip r:embed="rId2"/>
          <a:srcRect t="-8038" b="-8038"/>
          <a:stretch>
            <a:fillRect/>
          </a:stretch>
        </p:blipFill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604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048610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lang="zh-CN" altLang="en-US"/>
          </a:p>
        </p:txBody>
      </p:sp>
      <p:pic>
        <p:nvPicPr>
          <p:cNvPr id="2097154" name="Content Placeholder 2097153"/>
          <p:cNvPicPr>
            <a:picLocks noGrp="1"/>
          </p:cNvPicPr>
          <p:nvPr>
            <p:ph idx="1"/>
          </p:nvPr>
        </p:nvPicPr>
        <p:blipFill>
          <a:blip r:embed="rId2"/>
          <a:srcRect t="-189" b="-189"/>
          <a:stretch>
            <a:fillRect/>
          </a:stretch>
        </p:blipFill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88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7279"/>
          </a:xfrm>
        </p:spPr>
        <p:txBody>
          <a:bodyPr/>
          <a:lstStyle/>
          <a:p>
            <a:pPr algn="ctr"/>
            <a:r>
              <a:rPr lang="en-US" b="1" dirty="0" smtClean="0"/>
              <a:t>FUNCTIONS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369"/>
            <a:ext cx="12192000" cy="6046631"/>
          </a:xfrm>
        </p:spPr>
        <p:txBody>
          <a:bodyPr/>
          <a:lstStyle/>
          <a:p>
            <a:r>
              <a:rPr lang="en-US" b="1" dirty="0" smtClean="0"/>
              <a:t>PRIMARY FUNCTIONS</a:t>
            </a:r>
          </a:p>
          <a:p>
            <a:pPr lvl="1"/>
            <a:r>
              <a:rPr lang="en-US" dirty="0" smtClean="0"/>
              <a:t>Gas exchange</a:t>
            </a:r>
          </a:p>
          <a:p>
            <a:pPr lvl="1"/>
            <a:r>
              <a:rPr lang="en-US" dirty="0" smtClean="0"/>
              <a:t>Blood reservoir</a:t>
            </a:r>
          </a:p>
          <a:p>
            <a:pPr lvl="1"/>
            <a:r>
              <a:rPr lang="en-US" dirty="0" smtClean="0"/>
              <a:t>Host defense</a:t>
            </a:r>
          </a:p>
          <a:p>
            <a:pPr lvl="1"/>
            <a:r>
              <a:rPr lang="en-US" dirty="0" smtClean="0"/>
              <a:t>Metabolism (synthesis and catabolism)</a:t>
            </a:r>
          </a:p>
          <a:p>
            <a:pPr lvl="1"/>
            <a:r>
              <a:rPr lang="en-US" dirty="0" smtClean="0"/>
              <a:t>Heat exchange	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SUPPORTIVE FUNCTIONS</a:t>
            </a:r>
          </a:p>
          <a:p>
            <a:r>
              <a:rPr lang="en-US" dirty="0" smtClean="0"/>
              <a:t>Speech </a:t>
            </a:r>
          </a:p>
          <a:p>
            <a:r>
              <a:rPr lang="en-US" dirty="0" smtClean="0"/>
              <a:t>Sleep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87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04861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/>
              <a:t>Clinical Features - Symptoms</a:t>
            </a:r>
          </a:p>
        </p:txBody>
      </p:sp>
      <p:sp>
        <p:nvSpPr>
          <p:cNvPr id="1048613" name="Text Placeholder 1048612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Cough – productive of rust coloured sputum.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Fever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Malaise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Pleuritic chest pain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Headache 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Confusion</a:t>
            </a:r>
          </a:p>
        </p:txBody>
      </p:sp>
    </p:spTree>
    <p:extLst>
      <p:ext uri="{BB962C8B-B14F-4D97-AF65-F5344CB8AC3E}">
        <p14:creationId xmlns:p14="http://schemas.microsoft.com/office/powerpoint/2010/main" val="3229886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048613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r>
              <a:rPr lang="zh-CN" altLang="en-US"/>
              <a:t>Clinical Features - Signs</a:t>
            </a:r>
          </a:p>
        </p:txBody>
      </p:sp>
      <p:sp>
        <p:nvSpPr>
          <p:cNvPr id="1048615" name="Content Placeholder 1048614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800">
                <a:solidFill>
                  <a:schemeClr val="dk1"/>
                </a:solidFill>
              </a:defRPr>
            </a:lvl1pPr>
            <a:lvl2pPr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2400">
                <a:solidFill>
                  <a:schemeClr val="dk1"/>
                </a:solidFill>
              </a:defRPr>
            </a:lvl2pPr>
            <a:lvl3pPr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000">
                <a:solidFill>
                  <a:schemeClr val="dk1"/>
                </a:solidFill>
              </a:defRPr>
            </a:lvl3pPr>
            <a:lvl4pPr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1800">
                <a:solidFill>
                  <a:schemeClr val="dk1"/>
                </a:solidFill>
              </a:defRPr>
            </a:lvl4pPr>
            <a:lvl5pPr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»"/>
              <a:defRPr sz="1800">
                <a:solidFill>
                  <a:schemeClr val="dk1"/>
                </a:solidFill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Fever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Tachycardia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Tachypnoea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Hypoxemia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Hypotension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Confusion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Pleural rub</a:t>
            </a:r>
          </a:p>
        </p:txBody>
      </p:sp>
      <p:sp>
        <p:nvSpPr>
          <p:cNvPr id="1048616" name="Content Placeholder 1048615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800">
                <a:solidFill>
                  <a:schemeClr val="dk1"/>
                </a:solidFill>
              </a:defRPr>
            </a:lvl1pPr>
            <a:lvl2pPr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2400">
                <a:solidFill>
                  <a:schemeClr val="dk1"/>
                </a:solidFill>
              </a:defRPr>
            </a:lvl2pPr>
            <a:lvl3pPr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•"/>
              <a:defRPr sz="2000">
                <a:solidFill>
                  <a:schemeClr val="dk1"/>
                </a:solidFill>
              </a:defRPr>
            </a:lvl3pPr>
            <a:lvl4pPr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–"/>
              <a:defRPr sz="1800">
                <a:solidFill>
                  <a:schemeClr val="dk1"/>
                </a:solidFill>
              </a:defRPr>
            </a:lvl4pPr>
            <a:lvl5pPr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-84" charset="0"/>
              <a:buChar char="»"/>
              <a:defRPr sz="1800">
                <a:solidFill>
                  <a:schemeClr val="dk1"/>
                </a:solidFill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Signs of consolidation – dull percussion note and bronchial breath sounds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Crepitations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/>
              <a:t>Signs of a pleural effusion – stony dullness and absent or reduced breath sounds.</a:t>
            </a:r>
          </a:p>
        </p:txBody>
      </p:sp>
    </p:spTree>
    <p:extLst>
      <p:ext uri="{BB962C8B-B14F-4D97-AF65-F5344CB8AC3E}">
        <p14:creationId xmlns:p14="http://schemas.microsoft.com/office/powerpoint/2010/main" val="91487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616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/>
              <a:t>Investigations</a:t>
            </a:r>
          </a:p>
        </p:txBody>
      </p:sp>
      <p:sp>
        <p:nvSpPr>
          <p:cNvPr id="1048618" name="Text Placeholder 1048617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zh-CN" altLang="en-US" b="1"/>
              <a:t>1) Chest radiograph</a:t>
            </a:r>
            <a:r>
              <a:t> – homogenous opacity localised to the affected lobe or segment</a:t>
            </a:r>
          </a:p>
          <a:p>
            <a:pPr lvl="0" eaLnBrk="1" latinLnBrk="1" hangingPunct="1"/>
            <a:r>
              <a:t>Is useful in identifying pleural effusion, intrapulmonary abscess formation or  when empyema is suspected</a:t>
            </a:r>
          </a:p>
          <a:p>
            <a:pPr lvl="0" eaLnBrk="1" latinLnBrk="1" hangingPunct="1"/>
            <a:r>
              <a:t>Hilar lymphadenopathy is seen in </a:t>
            </a:r>
            <a:r>
              <a:rPr i="1"/>
              <a:t>Mycoplasma</a:t>
            </a:r>
            <a:r>
              <a:t> pneumonia</a:t>
            </a:r>
          </a:p>
        </p:txBody>
      </p:sp>
    </p:spTree>
    <p:extLst>
      <p:ext uri="{BB962C8B-B14F-4D97-AF65-F5344CB8AC3E}">
        <p14:creationId xmlns:p14="http://schemas.microsoft.com/office/powerpoint/2010/main" val="3904190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618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/>
              <a:t>Investigations 2</a:t>
            </a:r>
          </a:p>
        </p:txBody>
      </p:sp>
      <p:sp>
        <p:nvSpPr>
          <p:cNvPr id="1048620" name="Text Placeholder 1048619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zh-CN" altLang="en-US" b="1"/>
              <a:t>2)Microbiological Investigations</a:t>
            </a:r>
          </a:p>
          <a:p>
            <a:pPr lvl="0" eaLnBrk="1" latinLnBrk="1" hangingPunct="1">
              <a:buFontTx/>
              <a:buNone/>
            </a:pPr>
            <a:r>
              <a:t>	- sputum microscopy, culture and sensitivity</a:t>
            </a:r>
          </a:p>
          <a:p>
            <a:pPr lvl="0" eaLnBrk="1" latinLnBrk="1" hangingPunct="1">
              <a:buFontTx/>
              <a:buNone/>
            </a:pPr>
            <a:r>
              <a:t>	- aspiration of tracheal/ bronchial secretions during bronchoscopy for M/C/S</a:t>
            </a:r>
          </a:p>
          <a:p>
            <a:pPr lvl="0" eaLnBrk="1" latinLnBrk="1" hangingPunct="1">
              <a:buFontTx/>
              <a:buNone/>
            </a:pPr>
            <a:r>
              <a:t>	- Blood cultures and sensitivity patterns</a:t>
            </a:r>
          </a:p>
          <a:p>
            <a:pPr lvl="0" eaLnBrk="1" latinLnBrk="1" hangingPunct="1">
              <a:buFontTx/>
              <a:buNone/>
            </a:pPr>
            <a:r>
              <a:rPr b="1"/>
              <a:t>3) Arterial blood gas measurement</a:t>
            </a:r>
            <a:r>
              <a:t> for assessment of disease severity</a:t>
            </a:r>
          </a:p>
        </p:txBody>
      </p:sp>
    </p:spTree>
    <p:extLst>
      <p:ext uri="{BB962C8B-B14F-4D97-AF65-F5344CB8AC3E}">
        <p14:creationId xmlns:p14="http://schemas.microsoft.com/office/powerpoint/2010/main" val="3459565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048620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/>
              <a:t>Investigations</a:t>
            </a:r>
          </a:p>
        </p:txBody>
      </p:sp>
      <p:sp>
        <p:nvSpPr>
          <p:cNvPr id="1048622" name="Text Placeholder 1048621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zh-CN" altLang="en-US" b="1"/>
              <a:t>4) Complete blood count </a:t>
            </a:r>
          </a:p>
          <a:p>
            <a:pPr lvl="0" eaLnBrk="1" latinLnBrk="1" hangingPunct="1">
              <a:buFontTx/>
              <a:buNone/>
            </a:pPr>
            <a:r>
              <a:t>	- Neutrophil leucocytosis suggests bacterial pneumonia</a:t>
            </a:r>
          </a:p>
          <a:p>
            <a:pPr lvl="0" eaLnBrk="1" latinLnBrk="1" hangingPunct="1">
              <a:buFontTx/>
              <a:buNone/>
            </a:pPr>
            <a:endParaRPr/>
          </a:p>
          <a:p>
            <a:pPr lvl="0" eaLnBrk="1" latinLnBrk="1" hangingPunct="1">
              <a:buFontTx/>
              <a:buNone/>
            </a:pPr>
            <a:r>
              <a:t>	- Leucopenia suggests viral etiology</a:t>
            </a:r>
          </a:p>
          <a:p>
            <a:pPr lvl="0" eaLnBrk="1" latinLnBrk="1" hangingPunct="1"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705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048622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 sz="4000"/>
              <a:t>Assessment of Disease Severity</a:t>
            </a:r>
          </a:p>
        </p:txBody>
      </p:sp>
      <p:sp>
        <p:nvSpPr>
          <p:cNvPr id="1048624" name="Text Placeholder 1048623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zh-CN" altLang="en-US" b="1"/>
              <a:t>Clinical parameters</a:t>
            </a:r>
          </a:p>
          <a:p>
            <a:pPr lvl="0" eaLnBrk="1" latinLnBrk="1" hangingPunct="1">
              <a:buFontTx/>
              <a:buNone/>
            </a:pPr>
            <a:r>
              <a:t>	- Age of 60yrs or older</a:t>
            </a:r>
          </a:p>
          <a:p>
            <a:pPr lvl="0" eaLnBrk="1" latinLnBrk="1" hangingPunct="1">
              <a:buFontTx/>
              <a:buNone/>
            </a:pPr>
            <a:r>
              <a:t>	- Respiratory rate &gt;30/min</a:t>
            </a:r>
          </a:p>
          <a:p>
            <a:pPr lvl="0" eaLnBrk="1" latinLnBrk="1" hangingPunct="1">
              <a:buFontTx/>
              <a:buNone/>
            </a:pPr>
            <a:r>
              <a:t>	- Diastolic blood pressure 60mmHg or less</a:t>
            </a:r>
          </a:p>
          <a:p>
            <a:pPr lvl="0" eaLnBrk="1" latinLnBrk="1" hangingPunct="1">
              <a:buFontTx/>
              <a:buNone/>
            </a:pPr>
            <a:r>
              <a:t>	- Confusion</a:t>
            </a:r>
          </a:p>
          <a:p>
            <a:pPr lvl="0" eaLnBrk="1" latinLnBrk="1" hangingPunct="1">
              <a:buFontTx/>
              <a:buNone/>
            </a:pPr>
            <a:r>
              <a:t>	- More than 1 lobe involved in CXR</a:t>
            </a:r>
          </a:p>
          <a:p>
            <a:pPr lvl="0" eaLnBrk="1" latinLnBrk="1" hangingPunct="1">
              <a:buFontTx/>
              <a:buNone/>
            </a:pPr>
            <a:r>
              <a:t>	- Presence of underlying disease</a:t>
            </a:r>
          </a:p>
          <a:p>
            <a:pPr lvl="0" eaLnBrk="1" latinLnBrk="1" hangingPunct="1">
              <a:buFontTx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28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048624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 sz="4000"/>
              <a:t>Assessment Of Disease Severity</a:t>
            </a:r>
          </a:p>
        </p:txBody>
      </p:sp>
      <p:sp>
        <p:nvSpPr>
          <p:cNvPr id="1048626" name="Text Placeholder 1048625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zh-CN" altLang="en-US" b="1"/>
              <a:t>Laboratory parameters</a:t>
            </a:r>
          </a:p>
          <a:p>
            <a:pPr lvl="0" eaLnBrk="1" latinLnBrk="1" hangingPunct="1">
              <a:buFontTx/>
              <a:buNone/>
            </a:pPr>
            <a:r>
              <a:t>	- Hypoxemia (PaO2 &lt;8kPa)</a:t>
            </a:r>
          </a:p>
          <a:p>
            <a:pPr lvl="0" eaLnBrk="1" latinLnBrk="1" hangingPunct="1">
              <a:buFontTx/>
              <a:buNone/>
            </a:pPr>
            <a:r>
              <a:t>	- Leucopenia (&lt;4000x10</a:t>
            </a:r>
            <a:r>
              <a:rPr baseline="30000"/>
              <a:t>9</a:t>
            </a:r>
            <a:r>
              <a:t>/L)</a:t>
            </a:r>
          </a:p>
          <a:p>
            <a:pPr lvl="0" eaLnBrk="1" latinLnBrk="1" hangingPunct="1">
              <a:buFontTx/>
              <a:buNone/>
            </a:pPr>
            <a:r>
              <a:t>	- Leucocytosis (&gt;20000x10</a:t>
            </a:r>
            <a:r>
              <a:rPr baseline="30000"/>
              <a:t>9</a:t>
            </a:r>
            <a:r>
              <a:t>/L)</a:t>
            </a:r>
          </a:p>
          <a:p>
            <a:pPr lvl="0" eaLnBrk="1" latinLnBrk="1" hangingPunct="1">
              <a:buFontTx/>
              <a:buNone/>
            </a:pPr>
            <a:r>
              <a:t>	- Raised serum urea </a:t>
            </a:r>
            <a:r>
              <a:rPr>
                <a:ea typeface="Arial" pitchFamily="-84" charset="0"/>
              </a:rPr>
              <a:t>≥7mmol/L</a:t>
            </a:r>
          </a:p>
          <a:p>
            <a:pPr lvl="0" eaLnBrk="1" latinLnBrk="1" hangingPunct="1">
              <a:buFontTx/>
              <a:buNone/>
            </a:pPr>
            <a:r>
              <a:t>	- Positive blood culture</a:t>
            </a:r>
          </a:p>
          <a:p>
            <a:pPr lvl="0" eaLnBrk="1" latinLnBrk="1" hangingPunct="1">
              <a:buFontTx/>
              <a:buNone/>
            </a:pPr>
            <a:r>
              <a:t>	- Hypoalbuminemia</a:t>
            </a:r>
          </a:p>
        </p:txBody>
      </p:sp>
    </p:spTree>
    <p:extLst>
      <p:ext uri="{BB962C8B-B14F-4D97-AF65-F5344CB8AC3E}">
        <p14:creationId xmlns:p14="http://schemas.microsoft.com/office/powerpoint/2010/main" val="3087454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048626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 sz="4000"/>
              <a:t>Assessment Of Disease Severity</a:t>
            </a:r>
          </a:p>
        </p:txBody>
      </p:sp>
      <p:sp>
        <p:nvSpPr>
          <p:cNvPr id="1048628" name="Text Placeholder 1048627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t>The 4 cardinal markers of severity are:-</a:t>
            </a:r>
          </a:p>
          <a:p>
            <a:pPr lvl="0" eaLnBrk="1" latinLnBrk="1" hangingPunct="1">
              <a:lnSpc>
                <a:spcPct val="90000"/>
              </a:lnSpc>
              <a:buFontTx/>
              <a:buNone/>
            </a:pPr>
            <a:r>
              <a:t>	- RR </a:t>
            </a:r>
            <a:r>
              <a:rPr>
                <a:ea typeface="Arial" pitchFamily="-84" charset="0"/>
              </a:rPr>
              <a:t>≥30/ min</a:t>
            </a:r>
          </a:p>
          <a:p>
            <a:pPr lvl="0" eaLnBrk="1" latinLnBrk="1" hangingPunct="1">
              <a:lnSpc>
                <a:spcPct val="90000"/>
              </a:lnSpc>
              <a:buFontTx/>
              <a:buNone/>
            </a:pPr>
            <a:r>
              <a:t>	- Diastolic BP </a:t>
            </a:r>
            <a:r>
              <a:rPr>
                <a:ea typeface="Arial" pitchFamily="-84" charset="0"/>
              </a:rPr>
              <a:t>≤60mmHg</a:t>
            </a:r>
          </a:p>
          <a:p>
            <a:pPr lvl="0" eaLnBrk="1" latinLnBrk="1" hangingPunct="1">
              <a:lnSpc>
                <a:spcPct val="90000"/>
              </a:lnSpc>
              <a:buFontTx/>
              <a:buNone/>
            </a:pPr>
            <a:r>
              <a:t>	- Serum BUN of </a:t>
            </a:r>
            <a:r>
              <a:rPr>
                <a:ea typeface="Arial" pitchFamily="-84" charset="0"/>
              </a:rPr>
              <a:t>≥7mmol/L</a:t>
            </a:r>
          </a:p>
          <a:p>
            <a:pPr lvl="0" eaLnBrk="1" latinLnBrk="1" hangingPunct="1">
              <a:lnSpc>
                <a:spcPct val="90000"/>
              </a:lnSpc>
              <a:buFontTx/>
              <a:buNone/>
            </a:pPr>
            <a:r>
              <a:t>	- Presence of confusion</a:t>
            </a:r>
          </a:p>
          <a:p>
            <a:pPr lvl="0" eaLnBrk="1" latinLnBrk="1" hangingPunct="1">
              <a:lnSpc>
                <a:spcPct val="90000"/>
              </a:lnSpc>
            </a:pPr>
            <a:r>
              <a:t>Patients with ≥2 of the 4 cardinal markers of severity have a 36-fold higher risk of dying compared with patients without these signs</a:t>
            </a:r>
          </a:p>
        </p:txBody>
      </p:sp>
    </p:spTree>
    <p:extLst>
      <p:ext uri="{BB962C8B-B14F-4D97-AF65-F5344CB8AC3E}">
        <p14:creationId xmlns:p14="http://schemas.microsoft.com/office/powerpoint/2010/main" val="1192898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048628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/>
              <a:t>Treatment</a:t>
            </a:r>
          </a:p>
        </p:txBody>
      </p:sp>
      <p:sp>
        <p:nvSpPr>
          <p:cNvPr id="1048630" name="Text Placeholder 1048629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/>
            <a:r>
              <a:rPr lang="zh-CN" altLang="en-US"/>
              <a:t>Supportive and specific treatment</a:t>
            </a:r>
          </a:p>
          <a:p>
            <a:pPr lvl="0" eaLnBrk="1" latinLnBrk="1" hangingPunct="1"/>
            <a:r>
              <a:rPr lang="zh-CN" altLang="en-US"/>
              <a:t>Good response to antibiotic therapy</a:t>
            </a:r>
          </a:p>
          <a:p>
            <a:pPr lvl="0" eaLnBrk="1" latinLnBrk="1" hangingPunct="1"/>
            <a:r>
              <a:rPr lang="zh-CN" altLang="en-US"/>
              <a:t>When there is delayed recovery suspect:-</a:t>
            </a:r>
          </a:p>
          <a:p>
            <a:pPr lvl="0" eaLnBrk="1" latinLnBrk="1" hangingPunct="1">
              <a:buFontTx/>
              <a:buNone/>
            </a:pPr>
            <a:r>
              <a:rPr lang="zh-CN" altLang="en-US"/>
              <a:t>	- complications</a:t>
            </a:r>
          </a:p>
          <a:p>
            <a:pPr lvl="0" eaLnBrk="1" latinLnBrk="1" hangingPunct="1">
              <a:buFontTx/>
              <a:buNone/>
            </a:pPr>
            <a:r>
              <a:rPr lang="zh-CN" altLang="en-US"/>
              <a:t>	- wrong diagnosis</a:t>
            </a:r>
          </a:p>
          <a:p>
            <a:pPr lvl="0" eaLnBrk="1" latinLnBrk="1" hangingPunct="1">
              <a:buFontTx/>
              <a:buNone/>
            </a:pPr>
            <a:r>
              <a:rPr lang="zh-CN" altLang="en-US"/>
              <a:t>	- proximal bronchial obstruction</a:t>
            </a:r>
          </a:p>
          <a:p>
            <a:pPr lvl="0" eaLnBrk="1" latinLnBrk="1" hangingPunct="1">
              <a:buFontTx/>
              <a:buNone/>
            </a:pPr>
            <a:r>
              <a:rPr lang="zh-CN" altLang="en-US"/>
              <a:t>	- recurrent aspirate</a:t>
            </a:r>
          </a:p>
        </p:txBody>
      </p:sp>
    </p:spTree>
    <p:extLst>
      <p:ext uri="{BB962C8B-B14F-4D97-AF65-F5344CB8AC3E}">
        <p14:creationId xmlns:p14="http://schemas.microsoft.com/office/powerpoint/2010/main" val="327076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048630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/>
              <a:t>Supportive Treatment</a:t>
            </a:r>
          </a:p>
        </p:txBody>
      </p:sp>
      <p:sp>
        <p:nvSpPr>
          <p:cNvPr id="1048632" name="Text Placeholder 1048631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/>
            <a:r>
              <a:rPr lang="zh-CN" altLang="en-US"/>
              <a:t>Oxygen- for all hypoxemic patients.  Use concentrations </a:t>
            </a:r>
            <a:r>
              <a:rPr>
                <a:ea typeface="Arial" pitchFamily="-84" charset="0"/>
              </a:rPr>
              <a:t>≥35% in those without advanced COPD or hypercapnia</a:t>
            </a:r>
          </a:p>
          <a:p>
            <a:pPr lvl="0" eaLnBrk="1" latinLnBrk="1" hangingPunct="1"/>
            <a:r>
              <a:rPr>
                <a:ea typeface="Arial" pitchFamily="-84" charset="0"/>
              </a:rPr>
              <a:t>IV fluids</a:t>
            </a:r>
          </a:p>
          <a:p>
            <a:pPr lvl="0" eaLnBrk="1" latinLnBrk="1" hangingPunct="1"/>
            <a:r>
              <a:rPr>
                <a:ea typeface="Arial" pitchFamily="-84" charset="0"/>
              </a:rPr>
              <a:t>Physiotherapy</a:t>
            </a:r>
          </a:p>
          <a:p>
            <a:pPr lvl="0" eaLnBrk="1" latinLnBrk="1" hangingPunct="1"/>
            <a:r>
              <a:rPr>
                <a:ea typeface="Arial" pitchFamily="-84" charset="0"/>
              </a:rPr>
              <a:t>Pain relief with paracetamol or if severe then with pethidine or morphine.</a:t>
            </a:r>
          </a:p>
        </p:txBody>
      </p:sp>
    </p:spTree>
    <p:extLst>
      <p:ext uri="{BB962C8B-B14F-4D97-AF65-F5344CB8AC3E}">
        <p14:creationId xmlns:p14="http://schemas.microsoft.com/office/powerpoint/2010/main" val="336891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39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3945"/>
            <a:ext cx="12192000" cy="6214055"/>
          </a:xfrm>
        </p:spPr>
        <p:txBody>
          <a:bodyPr>
            <a:normAutofit/>
          </a:bodyPr>
          <a:lstStyle/>
          <a:p>
            <a:r>
              <a:rPr lang="en-US" dirty="0" smtClean="0"/>
              <a:t>Warming the air that is breathed in (thermoregulatory role)</a:t>
            </a:r>
          </a:p>
          <a:p>
            <a:r>
              <a:rPr lang="en-US" dirty="0" smtClean="0"/>
              <a:t>Immunologic function</a:t>
            </a:r>
          </a:p>
          <a:p>
            <a:pPr lvl="1"/>
            <a:r>
              <a:rPr lang="en-US" dirty="0" smtClean="0"/>
              <a:t>Mechanical: </a:t>
            </a:r>
          </a:p>
          <a:p>
            <a:pPr lvl="2"/>
            <a:r>
              <a:rPr lang="en-US" dirty="0" smtClean="0"/>
              <a:t>Filtering out particulate matter from the air that is breathed</a:t>
            </a:r>
          </a:p>
          <a:p>
            <a:pPr lvl="2"/>
            <a:r>
              <a:rPr lang="en-US" dirty="0" smtClean="0"/>
              <a:t>Cough reflex</a:t>
            </a:r>
          </a:p>
          <a:p>
            <a:pPr lvl="2"/>
            <a:r>
              <a:rPr lang="en-US" dirty="0" err="1" smtClean="0"/>
              <a:t>Muco-ciliary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Functional role:</a:t>
            </a:r>
          </a:p>
          <a:p>
            <a:pPr lvl="2"/>
            <a:r>
              <a:rPr lang="en-US" dirty="0" smtClean="0"/>
              <a:t>Immune cells along the respiratory tract</a:t>
            </a:r>
          </a:p>
          <a:p>
            <a:r>
              <a:rPr lang="en-US" dirty="0" smtClean="0"/>
              <a:t>Acid base balance</a:t>
            </a:r>
          </a:p>
          <a:p>
            <a:r>
              <a:rPr lang="en-US" dirty="0" smtClean="0"/>
              <a:t>Gaseous exchange</a:t>
            </a:r>
          </a:p>
          <a:p>
            <a:r>
              <a:rPr lang="en-US" dirty="0" smtClean="0"/>
              <a:t>BP regulation: Role in RAAS</a:t>
            </a:r>
          </a:p>
          <a:p>
            <a:r>
              <a:rPr lang="en-US" dirty="0" smtClean="0"/>
              <a:t>Regulation of breathing</a:t>
            </a:r>
          </a:p>
          <a:p>
            <a:r>
              <a:rPr lang="en-US" dirty="0" smtClean="0"/>
              <a:t>Role in sleep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REVIEW EMBRYOLOGY OF THE RESPIRATORY SYSTEM</a:t>
            </a:r>
          </a:p>
        </p:txBody>
      </p:sp>
    </p:spTree>
    <p:extLst>
      <p:ext uri="{BB962C8B-B14F-4D97-AF65-F5344CB8AC3E}">
        <p14:creationId xmlns:p14="http://schemas.microsoft.com/office/powerpoint/2010/main" val="2100148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048632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r>
              <a:t>Empiric Treatment</a:t>
            </a:r>
          </a:p>
        </p:txBody>
      </p:sp>
      <p:sp>
        <p:nvSpPr>
          <p:cNvPr id="1048634" name="Content Placeholder 1048633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r>
              <a:t>Pretreatment specimen samples (blood cultures and expectorated sputum) should be obtained for microbiological evaluation before starting empirical therapy</a:t>
            </a:r>
          </a:p>
          <a:p>
            <a:endParaRPr/>
          </a:p>
          <a:p>
            <a:r>
              <a:t>Combination empirical treatment is recommended</a:t>
            </a:r>
          </a:p>
        </p:txBody>
      </p:sp>
    </p:spTree>
    <p:extLst>
      <p:ext uri="{BB962C8B-B14F-4D97-AF65-F5344CB8AC3E}">
        <p14:creationId xmlns:p14="http://schemas.microsoft.com/office/powerpoint/2010/main" val="1501902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048634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lang="zh-CN" altLang="en-US"/>
          </a:p>
        </p:txBody>
      </p:sp>
      <p:pic>
        <p:nvPicPr>
          <p:cNvPr id="2097155" name="Content Placeholder 2097154"/>
          <p:cNvPicPr>
            <a:picLocks noGrp="1"/>
          </p:cNvPicPr>
          <p:nvPr>
            <p:ph idx="1"/>
          </p:nvPr>
        </p:nvPicPr>
        <p:blipFill>
          <a:blip r:embed="rId2"/>
          <a:srcRect l="-45335" r="-45335"/>
          <a:stretch>
            <a:fillRect/>
          </a:stretch>
        </p:blipFill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572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048635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lang="zh-CN" altLang="en-US"/>
          </a:p>
        </p:txBody>
      </p:sp>
      <p:pic>
        <p:nvPicPr>
          <p:cNvPr id="2097156" name="Content Placeholder 2097155"/>
          <p:cNvPicPr>
            <a:picLocks noGrp="1"/>
          </p:cNvPicPr>
          <p:nvPr>
            <p:ph idx="1"/>
          </p:nvPr>
        </p:nvPicPr>
        <p:blipFill>
          <a:blip r:embed="rId2"/>
          <a:srcRect l="-52890" r="-52890"/>
          <a:stretch>
            <a:fillRect/>
          </a:stretch>
        </p:blipFill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845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048636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/>
              <a:t>Specific Treatment</a:t>
            </a:r>
          </a:p>
        </p:txBody>
      </p:sp>
      <p:sp>
        <p:nvSpPr>
          <p:cNvPr id="1048638" name="Text Placeholder 1048637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zh-CN" altLang="en-US" sz="2800"/>
              <a:t>Antibiotic therapy – given after results of collected specimens have been</a:t>
            </a:r>
          </a:p>
          <a:p>
            <a:pPr lvl="1" eaLnBrk="1" latinLnBrk="1" hangingPunct="1">
              <a:lnSpc>
                <a:spcPct val="90000"/>
              </a:lnSpc>
            </a:pPr>
            <a:r>
              <a:rPr lang="zh-CN" altLang="en-US" i="1"/>
              <a:t>Strep. pneumoniae – </a:t>
            </a:r>
            <a:r>
              <a:rPr lang="zh-CN" altLang="en-US"/>
              <a:t>ceftriaxone</a:t>
            </a:r>
          </a:p>
          <a:p>
            <a:pPr lvl="1" eaLnBrk="1" latinLnBrk="1" hangingPunct="1">
              <a:lnSpc>
                <a:spcPct val="90000"/>
              </a:lnSpc>
            </a:pPr>
            <a:r>
              <a:rPr lang="zh-CN" altLang="en-US" i="1"/>
              <a:t>Klebsiella pneumoniae - </a:t>
            </a:r>
            <a:r>
              <a:rPr lang="zh-CN" altLang="en-US"/>
              <a:t>gentamicin and ceftazidime</a:t>
            </a:r>
          </a:p>
          <a:p>
            <a:pPr lvl="1" eaLnBrk="1" latinLnBrk="1" hangingPunct="1">
              <a:lnSpc>
                <a:spcPct val="90000"/>
              </a:lnSpc>
            </a:pPr>
            <a:r>
              <a:rPr lang="zh-CN" altLang="en-US" i="1"/>
              <a:t>Chlamydia pneumoniae -</a:t>
            </a:r>
            <a:r>
              <a:rPr lang="zh-CN" altLang="en-US"/>
              <a:t> erythromycin or tetracycline</a:t>
            </a:r>
          </a:p>
          <a:p>
            <a:pPr lvl="1" eaLnBrk="1" latinLnBrk="1" hangingPunct="1">
              <a:lnSpc>
                <a:spcPct val="90000"/>
              </a:lnSpc>
            </a:pPr>
            <a:r>
              <a:rPr lang="zh-CN" altLang="en-US" i="1"/>
              <a:t>Chlamydia psittaci</a:t>
            </a:r>
            <a:r>
              <a:rPr lang="zh-CN" altLang="en-US"/>
              <a:t> – tetracycline</a:t>
            </a:r>
          </a:p>
          <a:p>
            <a:pPr lvl="1" eaLnBrk="1" latinLnBrk="1" hangingPunct="1">
              <a:lnSpc>
                <a:spcPct val="90000"/>
              </a:lnSpc>
            </a:pPr>
            <a:r>
              <a:rPr lang="zh-CN" altLang="en-US"/>
              <a:t>Actinomycosis – benzyl penicillin</a:t>
            </a:r>
          </a:p>
          <a:p>
            <a:pPr lvl="1" eaLnBrk="1" latinLnBrk="1" hangingPunct="1">
              <a:lnSpc>
                <a:spcPct val="90000"/>
              </a:lnSpc>
            </a:pPr>
            <a:r>
              <a:rPr lang="zh-CN" altLang="en-US"/>
              <a:t>Varicella pneumonia – oral acyclovir</a:t>
            </a:r>
          </a:p>
          <a:p>
            <a:pPr lvl="0" eaLnBrk="1" latinLnBrk="1" hangingPunct="1">
              <a:lnSpc>
                <a:spcPct val="90000"/>
              </a:lnSpc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2164231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048638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lang="zh-CN" altLang="en-US"/>
          </a:p>
        </p:txBody>
      </p:sp>
      <p:pic>
        <p:nvPicPr>
          <p:cNvPr id="2097157" name="Content Placeholder 2097156"/>
          <p:cNvPicPr>
            <a:picLocks noGrp="1"/>
          </p:cNvPicPr>
          <p:nvPr>
            <p:ph idx="1"/>
          </p:nvPr>
        </p:nvPicPr>
        <p:blipFill>
          <a:blip r:embed="rId2"/>
          <a:srcRect l="-2158" r="-2158"/>
          <a:stretch>
            <a:fillRect/>
          </a:stretch>
        </p:blipFill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800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048639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lang="zh-CN" altLang="en-US"/>
          </a:p>
        </p:txBody>
      </p:sp>
      <p:pic>
        <p:nvPicPr>
          <p:cNvPr id="2097158" name="Content Placeholder 2097157"/>
          <p:cNvPicPr>
            <a:picLocks noGrp="1"/>
          </p:cNvPicPr>
          <p:nvPr>
            <p:ph idx="1"/>
          </p:nvPr>
        </p:nvPicPr>
        <p:blipFill>
          <a:blip r:embed="rId2"/>
          <a:srcRect l="-5533" r="-5533"/>
          <a:stretch>
            <a:fillRect/>
          </a:stretch>
        </p:blipFill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038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048640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/>
              <a:t>Complications</a:t>
            </a:r>
          </a:p>
        </p:txBody>
      </p:sp>
      <p:sp>
        <p:nvSpPr>
          <p:cNvPr id="1048642" name="Text Placeholder 1048641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/>
            <a:r>
              <a:rPr lang="zh-CN" altLang="en-US"/>
              <a:t>Parapneumonic effusions</a:t>
            </a:r>
          </a:p>
          <a:p>
            <a:pPr lvl="0" eaLnBrk="1" latinLnBrk="1" hangingPunct="1"/>
            <a:r>
              <a:rPr lang="zh-CN" altLang="en-US"/>
              <a:t>Empyema</a:t>
            </a:r>
          </a:p>
          <a:p>
            <a:pPr lvl="0" eaLnBrk="1" latinLnBrk="1" hangingPunct="1"/>
            <a:r>
              <a:rPr lang="zh-CN" altLang="en-US"/>
              <a:t>Sputum retention</a:t>
            </a:r>
          </a:p>
          <a:p>
            <a:pPr lvl="0" eaLnBrk="1" latinLnBrk="1" hangingPunct="1"/>
            <a:r>
              <a:rPr lang="zh-CN" altLang="en-US"/>
              <a:t>Pneumothorax</a:t>
            </a:r>
          </a:p>
          <a:p>
            <a:pPr lvl="0" eaLnBrk="1" latinLnBrk="1" hangingPunct="1">
              <a:buFontTx/>
              <a:buNone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550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048642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lang="zh-CN" altLang="en-US"/>
          </a:p>
        </p:txBody>
      </p:sp>
      <p:pic>
        <p:nvPicPr>
          <p:cNvPr id="2097159" name="Content Placeholder 2097158"/>
          <p:cNvPicPr>
            <a:picLocks noGrp="1"/>
          </p:cNvPicPr>
          <p:nvPr>
            <p:ph idx="1"/>
          </p:nvPr>
        </p:nvPicPr>
        <p:blipFill>
          <a:blip r:embed="rId2"/>
          <a:srcRect t="-3157" b="-3157"/>
          <a:stretch>
            <a:fillRect/>
          </a:stretch>
        </p:blipFill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335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048643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lang="zh-CN" altLang="en-US"/>
          </a:p>
        </p:txBody>
      </p:sp>
      <p:pic>
        <p:nvPicPr>
          <p:cNvPr id="2097160" name="Content Placeholder 2097159"/>
          <p:cNvPicPr>
            <a:picLocks noGrp="1"/>
          </p:cNvPicPr>
          <p:nvPr>
            <p:ph idx="1"/>
          </p:nvPr>
        </p:nvPicPr>
        <p:blipFill>
          <a:blip r:embed="rId2"/>
          <a:srcRect l="-26318" r="-26318"/>
          <a:stretch>
            <a:fillRect/>
          </a:stretch>
        </p:blipFill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392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048644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lang="zh-CN" altLang="en-US"/>
          </a:p>
        </p:txBody>
      </p:sp>
      <p:pic>
        <p:nvPicPr>
          <p:cNvPr id="2097161" name="Content Placeholder 2097160"/>
          <p:cNvPicPr>
            <a:picLocks noGrp="1"/>
          </p:cNvPicPr>
          <p:nvPr>
            <p:ph idx="1"/>
          </p:nvPr>
        </p:nvPicPr>
        <p:blipFill>
          <a:blip r:embed="rId2"/>
          <a:srcRect l="-43637" r="-43637"/>
          <a:stretch>
            <a:fillRect/>
          </a:stretch>
        </p:blipFill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92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CONGENITAL ANOMALIES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Esophageal atresia without fistula</a:t>
            </a:r>
          </a:p>
          <a:p>
            <a:r>
              <a:rPr lang="en-US" dirty="0" smtClean="0"/>
              <a:t>Esophageal atresia with fistula</a:t>
            </a:r>
          </a:p>
          <a:p>
            <a:r>
              <a:rPr lang="en-US" dirty="0" err="1" smtClean="0"/>
              <a:t>Esophageotracheal</a:t>
            </a:r>
            <a:r>
              <a:rPr lang="en-US" dirty="0" smtClean="0"/>
              <a:t> fistula</a:t>
            </a:r>
          </a:p>
          <a:p>
            <a:r>
              <a:rPr lang="en-US" dirty="0" smtClean="0"/>
              <a:t>Tracheal stenosis</a:t>
            </a:r>
          </a:p>
          <a:p>
            <a:r>
              <a:rPr lang="en-US" dirty="0" smtClean="0"/>
              <a:t>Sequestration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REVIEW HOW TO INSERT THE NG TUBE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3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048645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pPr lvl="0" eaLnBrk="1" latinLnBrk="1" hangingPunct="1"/>
            <a:r>
              <a:rPr lang="zh-CN" altLang="en-US"/>
              <a:t>Prevention</a:t>
            </a:r>
          </a:p>
        </p:txBody>
      </p:sp>
      <p:sp>
        <p:nvSpPr>
          <p:cNvPr id="1048647" name="Text Placeholder 1048646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32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8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•"/>
              <a:defRPr sz="24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–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-84" charset="0"/>
              <a:buChar char="»"/>
              <a:defRPr sz="2000" b="0" i="0" baseline="0">
                <a:solidFill>
                  <a:schemeClr val="dk1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5pPr>
          </a:lstStyle>
          <a:p>
            <a:pPr lvl="0" eaLnBrk="1" latinLnBrk="1" hangingPunct="1">
              <a:lnSpc>
                <a:spcPct val="90000"/>
              </a:lnSpc>
            </a:pPr>
            <a:r>
              <a:rPr lang="zh-CN" altLang="en-US" sz="2800"/>
              <a:t>Immunization with influenza A/B for all people &gt;50yrs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lang="zh-CN" altLang="en-US" sz="2800"/>
              <a:t>Immunization with 23 polyvalent pneumococcal  and </a:t>
            </a:r>
            <a:r>
              <a:rPr sz="2800" i="1"/>
              <a:t>H. influenza</a:t>
            </a:r>
            <a:r>
              <a:rPr sz="2800"/>
              <a:t> type B vaccines for all susceptible people e.g. </a:t>
            </a:r>
          </a:p>
          <a:p>
            <a:pPr lvl="1" eaLnBrk="1" latinLnBrk="1" hangingPunct="1">
              <a:lnSpc>
                <a:spcPct val="90000"/>
              </a:lnSpc>
            </a:pPr>
            <a:r>
              <a:rPr sz="2400"/>
              <a:t>elderly&gt;65yrs </a:t>
            </a:r>
          </a:p>
          <a:p>
            <a:pPr lvl="1" eaLnBrk="1" latinLnBrk="1" hangingPunct="1">
              <a:lnSpc>
                <a:spcPct val="90000"/>
              </a:lnSpc>
            </a:pPr>
            <a:r>
              <a:rPr sz="2400"/>
              <a:t>co morbidities like diabetes, immunocompromised, sickle cell disease or asplenia.</a:t>
            </a:r>
          </a:p>
          <a:p>
            <a:pPr lvl="0" eaLnBrk="1" latinLnBrk="1" hangingPunct="1">
              <a:lnSpc>
                <a:spcPct val="90000"/>
              </a:lnSpc>
            </a:pPr>
            <a:r>
              <a:rPr sz="2800"/>
              <a:t>Treatment of water sources to prevent </a:t>
            </a:r>
            <a:r>
              <a:rPr sz="2800" i="1"/>
              <a:t>Legionella pneumophila</a:t>
            </a:r>
          </a:p>
          <a:p>
            <a:pPr lvl="0" eaLnBrk="1" latinLnBrk="1" hangingPunct="1">
              <a:lnSpc>
                <a:spcPct val="90000"/>
              </a:lnSpc>
            </a:pP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1797092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048647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lang="zh-CN" altLang="en-US"/>
          </a:p>
        </p:txBody>
      </p:sp>
      <p:pic>
        <p:nvPicPr>
          <p:cNvPr id="2097162" name="Content Placeholder 2097161"/>
          <p:cNvPicPr>
            <a:picLocks noGrp="1"/>
          </p:cNvPicPr>
          <p:nvPr>
            <p:ph idx="1"/>
          </p:nvPr>
        </p:nvPicPr>
        <p:blipFill>
          <a:blip r:embed="rId2"/>
          <a:srcRect t="-19456" b="-19456"/>
          <a:stretch>
            <a:fillRect/>
          </a:stretch>
        </p:blipFill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914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048648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lt2"/>
                </a:solidFill>
                <a:latin typeface="Arial" pitchFamily="-84" charset="0"/>
                <a:ea typeface="ＭＳ Ｐゴシック" pitchFamily="-84" charset="-128"/>
                <a:sym typeface="Arial" pitchFamily="-84" charset="0"/>
              </a:defRPr>
            </a:lvl1pPr>
          </a:lstStyle>
          <a:p>
            <a:endParaRPr lang="zh-CN" altLang="en-US"/>
          </a:p>
        </p:txBody>
      </p:sp>
      <p:pic>
        <p:nvPicPr>
          <p:cNvPr id="2097163" name="Content Placeholder 2097162"/>
          <p:cNvPicPr>
            <a:picLocks noGrp="1"/>
          </p:cNvPicPr>
          <p:nvPr>
            <p:ph idx="1"/>
          </p:nvPr>
        </p:nvPicPr>
        <p:blipFill>
          <a:blip r:embed="rId2"/>
          <a:srcRect t="-3973" b="-3973"/>
          <a:stretch>
            <a:fillRect/>
          </a:stretch>
        </p:blipFill>
        <p:spPr>
          <a:xfrm>
            <a:off x="1981200" y="1600200"/>
            <a:ext cx="822960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9762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2. INTERSTITIAL LUNG DISEASE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DR. MECHA</a:t>
            </a:r>
          </a:p>
          <a:p>
            <a:endParaRPr lang="en-US" dirty="0"/>
          </a:p>
          <a:p>
            <a:r>
              <a:rPr lang="en-US" dirty="0" smtClean="0"/>
              <a:t>DATE: 13/9/2016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Clinical presentation and evaluation</a:t>
            </a:r>
          </a:p>
          <a:p>
            <a:r>
              <a:rPr lang="en-US" dirty="0" smtClean="0"/>
              <a:t>Radiographic features</a:t>
            </a:r>
          </a:p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Prognosis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941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INTERSITIUM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space interposed between the air space epithelium (from the main bronchi to the alveoli, the vascular endothelium and the pleural mesothelium</a:t>
            </a:r>
          </a:p>
          <a:p>
            <a:endParaRPr lang="en-US" dirty="0"/>
          </a:p>
          <a:p>
            <a:r>
              <a:rPr lang="en-US" dirty="0" smtClean="0"/>
              <a:t>The remnant of the </a:t>
            </a:r>
            <a:r>
              <a:rPr lang="en-US" b="1" dirty="0" err="1" smtClean="0"/>
              <a:t>splanchnopleuric</a:t>
            </a:r>
            <a:r>
              <a:rPr lang="en-US" dirty="0" smtClean="0"/>
              <a:t> </a:t>
            </a:r>
            <a:r>
              <a:rPr lang="en-US" b="1" dirty="0" err="1" smtClean="0"/>
              <a:t>mesenchymal</a:t>
            </a:r>
            <a:r>
              <a:rPr lang="en-US" dirty="0" smtClean="0"/>
              <a:t> </a:t>
            </a:r>
            <a:r>
              <a:rPr lang="en-US" b="1" dirty="0" smtClean="0"/>
              <a:t>bed</a:t>
            </a:r>
            <a:r>
              <a:rPr lang="en-US" dirty="0" smtClean="0"/>
              <a:t> into which the airway tubes and blood vessels have grown during lung morphogenesis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gas exchange unit</a:t>
            </a:r>
          </a:p>
          <a:p>
            <a:pPr lvl="1"/>
            <a:r>
              <a:rPr lang="en-US" dirty="0" smtClean="0"/>
              <a:t>Capillary endothelium</a:t>
            </a:r>
          </a:p>
          <a:p>
            <a:pPr lvl="1"/>
            <a:r>
              <a:rPr lang="en-US" dirty="0" smtClean="0"/>
              <a:t>Alveolar epithelium</a:t>
            </a:r>
          </a:p>
          <a:p>
            <a:pPr lvl="1"/>
            <a:r>
              <a:rPr lang="en-US" dirty="0" smtClean="0"/>
              <a:t>Interstitial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244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6300"/>
          </a:xfrm>
        </p:spPr>
        <p:txBody>
          <a:bodyPr>
            <a:normAutofit/>
          </a:bodyPr>
          <a:lstStyle/>
          <a:p>
            <a:r>
              <a:rPr lang="en-US" dirty="0" smtClean="0"/>
              <a:t>COMPONENTS OF THE ALVEOLAR/INTERSTITIAL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6301"/>
            <a:ext cx="12192000" cy="5981699"/>
          </a:xfrm>
        </p:spPr>
        <p:txBody>
          <a:bodyPr/>
          <a:lstStyle/>
          <a:p>
            <a:r>
              <a:rPr lang="en-US" dirty="0" smtClean="0"/>
              <a:t>Fibroblasts</a:t>
            </a:r>
          </a:p>
          <a:p>
            <a:r>
              <a:rPr lang="en-US" dirty="0" err="1" smtClean="0"/>
              <a:t>Myofibroblasts</a:t>
            </a:r>
            <a:endParaRPr lang="en-US" dirty="0" smtClean="0"/>
          </a:p>
          <a:p>
            <a:r>
              <a:rPr lang="en-US" dirty="0" err="1" smtClean="0"/>
              <a:t>Pericytes</a:t>
            </a:r>
            <a:endParaRPr lang="en-US" dirty="0" smtClean="0"/>
          </a:p>
          <a:p>
            <a:r>
              <a:rPr lang="en-US" dirty="0" smtClean="0"/>
              <a:t>Smooth muscle cells</a:t>
            </a:r>
          </a:p>
          <a:p>
            <a:r>
              <a:rPr lang="en-US" dirty="0" smtClean="0"/>
              <a:t>Undifferentiated </a:t>
            </a:r>
            <a:r>
              <a:rPr lang="en-US" dirty="0" err="1" smtClean="0"/>
              <a:t>mesenchymal</a:t>
            </a:r>
            <a:r>
              <a:rPr lang="en-US" dirty="0" smtClean="0"/>
              <a:t> </a:t>
            </a:r>
            <a:r>
              <a:rPr lang="en-US" dirty="0" err="1" smtClean="0"/>
              <a:t>cels</a:t>
            </a:r>
            <a:endParaRPr lang="en-US" dirty="0" smtClean="0"/>
          </a:p>
          <a:p>
            <a:r>
              <a:rPr lang="en-US" dirty="0" smtClean="0"/>
              <a:t>Immune cells</a:t>
            </a:r>
          </a:p>
          <a:p>
            <a:r>
              <a:rPr lang="en-US" dirty="0" smtClean="0"/>
              <a:t>Matrix</a:t>
            </a:r>
          </a:p>
          <a:p>
            <a:r>
              <a:rPr lang="en-US" dirty="0" smtClean="0"/>
              <a:t>Basement membrane</a:t>
            </a:r>
          </a:p>
          <a:p>
            <a:r>
              <a:rPr lang="en-US" dirty="0" smtClean="0"/>
              <a:t>Endothelium</a:t>
            </a:r>
          </a:p>
        </p:txBody>
      </p:sp>
    </p:spTree>
    <p:extLst>
      <p:ext uri="{BB962C8B-B14F-4D97-AF65-F5344CB8AC3E}">
        <p14:creationId xmlns:p14="http://schemas.microsoft.com/office/powerpoint/2010/main" val="11395020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cells in the </a:t>
            </a:r>
            <a:r>
              <a:rPr lang="en-US" dirty="0" err="1" smtClean="0"/>
              <a:t>interstitium</a:t>
            </a:r>
            <a:r>
              <a:rPr lang="en-US" dirty="0" smtClean="0"/>
              <a:t> of the normal lung (</a:t>
            </a:r>
            <a:r>
              <a:rPr lang="en-US" dirty="0" err="1" smtClean="0"/>
              <a:t>pauci</a:t>
            </a:r>
            <a:r>
              <a:rPr lang="en-US" dirty="0" smtClean="0"/>
              <a:t>-cellular)</a:t>
            </a:r>
          </a:p>
          <a:p>
            <a:endParaRPr lang="en-US" dirty="0" smtClean="0"/>
          </a:p>
          <a:p>
            <a:r>
              <a:rPr lang="en-US" dirty="0" smtClean="0"/>
              <a:t>Injury to the basement membrane shared by epithelium and endothelium</a:t>
            </a:r>
          </a:p>
          <a:p>
            <a:endParaRPr lang="en-US" dirty="0" smtClean="0"/>
          </a:p>
          <a:p>
            <a:r>
              <a:rPr lang="en-US" dirty="0" smtClean="0"/>
              <a:t>Increased alveolar permeability and spillage of serum contents into the alveolar space and recruitment of fibroblasts</a:t>
            </a:r>
          </a:p>
          <a:p>
            <a:endParaRPr lang="en-US" dirty="0" smtClean="0"/>
          </a:p>
          <a:p>
            <a:r>
              <a:rPr lang="en-US" dirty="0" smtClean="0"/>
              <a:t>Collagen deposition</a:t>
            </a:r>
          </a:p>
          <a:p>
            <a:endParaRPr lang="en-US" dirty="0" smtClean="0"/>
          </a:p>
          <a:p>
            <a:r>
              <a:rPr lang="en-US" dirty="0" smtClean="0"/>
              <a:t>Also injury to small airways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respiratory bronchioles, alveolar ducts and terminal bronchioles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671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UNKNOWN</a:t>
            </a:r>
          </a:p>
          <a:p>
            <a:r>
              <a:rPr lang="en-US" dirty="0" smtClean="0"/>
              <a:t>Some understanding of the mechanism of injury</a:t>
            </a:r>
          </a:p>
          <a:p>
            <a:endParaRPr lang="en-US" dirty="0" smtClean="0"/>
          </a:p>
          <a:p>
            <a:r>
              <a:rPr lang="en-US" dirty="0" smtClean="0"/>
              <a:t>Initiating injuries are likely multiple:</a:t>
            </a:r>
          </a:p>
          <a:p>
            <a:pPr lvl="1"/>
            <a:r>
              <a:rPr lang="en-US" dirty="0" smtClean="0"/>
              <a:t>Inhaled</a:t>
            </a:r>
          </a:p>
          <a:p>
            <a:pPr lvl="1"/>
            <a:r>
              <a:rPr lang="en-US" dirty="0" smtClean="0"/>
              <a:t>Sensitization to allergens</a:t>
            </a:r>
          </a:p>
          <a:p>
            <a:pPr lvl="1"/>
            <a:r>
              <a:rPr lang="en-US" dirty="0" smtClean="0"/>
              <a:t>Circulatory e.g. drugs like </a:t>
            </a:r>
            <a:r>
              <a:rPr lang="en-US" dirty="0" err="1" smtClean="0"/>
              <a:t>nitrofurantoin</a:t>
            </a:r>
            <a:r>
              <a:rPr lang="en-US" dirty="0" smtClean="0"/>
              <a:t>, </a:t>
            </a:r>
            <a:r>
              <a:rPr lang="en-US" dirty="0" err="1" smtClean="0"/>
              <a:t>amiodarone</a:t>
            </a:r>
            <a:r>
              <a:rPr lang="en-US" dirty="0" smtClean="0"/>
              <a:t>,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With continued injury, ‘repair’ process continues with additional fibro-proliferation that is unchecked. </a:t>
            </a:r>
          </a:p>
          <a:p>
            <a:endParaRPr lang="en-US" dirty="0"/>
          </a:p>
          <a:p>
            <a:r>
              <a:rPr lang="en-US" dirty="0" smtClean="0"/>
              <a:t>There is an imbalance between injury and reparative processes.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320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IDIOPATHIC INTERSITIAL LUNG </a:t>
            </a:r>
            <a:r>
              <a:rPr lang="en-US" sz="4000" dirty="0" smtClean="0"/>
              <a:t>DISEASE</a:t>
            </a:r>
            <a:r>
              <a:rPr lang="en-US" dirty="0" smtClean="0"/>
              <a:t> (ILD)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81 in 100,000 </a:t>
            </a:r>
            <a:r>
              <a:rPr lang="en-US" dirty="0" smtClean="0">
                <a:solidFill>
                  <a:srgbClr val="FF0000"/>
                </a:solidFill>
              </a:rPr>
              <a:t>prevalence</a:t>
            </a:r>
            <a:r>
              <a:rPr lang="en-US" dirty="0" smtClean="0"/>
              <a:t> in men</a:t>
            </a:r>
          </a:p>
          <a:p>
            <a:pPr lvl="1"/>
            <a:r>
              <a:rPr lang="en-US" dirty="0" smtClean="0"/>
              <a:t>Mostly due to occupational exposure in men to noxious substances</a:t>
            </a:r>
          </a:p>
          <a:p>
            <a:r>
              <a:rPr lang="en-US" dirty="0" smtClean="0"/>
              <a:t>67 in 100, 000 in women</a:t>
            </a:r>
          </a:p>
          <a:p>
            <a:endParaRPr lang="en-US" dirty="0"/>
          </a:p>
          <a:p>
            <a:r>
              <a:rPr lang="en-US" dirty="0" smtClean="0"/>
              <a:t>32.5 in 100,0000 </a:t>
            </a:r>
            <a:r>
              <a:rPr lang="en-US" dirty="0" smtClean="0">
                <a:solidFill>
                  <a:srgbClr val="FF0000"/>
                </a:solidFill>
              </a:rPr>
              <a:t>incidence</a:t>
            </a:r>
            <a:r>
              <a:rPr lang="en-US" dirty="0" smtClean="0"/>
              <a:t> in men</a:t>
            </a:r>
          </a:p>
          <a:p>
            <a:r>
              <a:rPr lang="en-US" dirty="0" smtClean="0"/>
              <a:t>26 in 100,000 in women</a:t>
            </a:r>
          </a:p>
          <a:p>
            <a:endParaRPr lang="en-US" dirty="0"/>
          </a:p>
          <a:p>
            <a:r>
              <a:rPr lang="en-US" dirty="0" smtClean="0"/>
              <a:t>200 in 100,000 incidence in age &gt; 75</a:t>
            </a:r>
          </a:p>
          <a:p>
            <a:r>
              <a:rPr lang="en-US" dirty="0" smtClean="0"/>
              <a:t>30 – 40% of all ILD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IPF</a:t>
            </a:r>
          </a:p>
          <a:p>
            <a:endParaRPr lang="en-US" dirty="0" smtClean="0"/>
          </a:p>
          <a:p>
            <a:r>
              <a:rPr lang="en-US" dirty="0" smtClean="0"/>
              <a:t>Due to increasing numbers of cytotoxic drugs, increased detection of occupational lung diseases, and increasing life expectancy as well as better imaging and diagnostic testing e.g. </a:t>
            </a:r>
            <a:r>
              <a:rPr lang="en-US" b="1" dirty="0" smtClean="0"/>
              <a:t>high resolution CT scan</a:t>
            </a:r>
            <a:r>
              <a:rPr lang="en-US" dirty="0" smtClean="0"/>
              <a:t>, the incidence of these diseases is expected to rise.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TRACHEAL ANATOMY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Trachea: connects larynx to primary bronchi</a:t>
            </a:r>
          </a:p>
          <a:p>
            <a:r>
              <a:rPr lang="en-US" dirty="0" smtClean="0"/>
              <a:t>In adults </a:t>
            </a:r>
            <a:r>
              <a:rPr lang="en-US" dirty="0" smtClean="0">
                <a:sym typeface="Wingdings" panose="05000000000000000000" pitchFamily="2" charset="2"/>
              </a:rPr>
              <a:t> 1.4 to 1.6 cm; diameter and 10-13 cm long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Begins immediately inferior to the cricoid cartilage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Bifurcates at T5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572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CLASSIFICATION - ETIOLOGICAL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Connective tissue diseases </a:t>
            </a:r>
            <a:r>
              <a:rPr lang="en-US" dirty="0" smtClean="0">
                <a:sym typeface="Wingdings" panose="05000000000000000000" pitchFamily="2" charset="2"/>
              </a:rPr>
              <a:t> RA, SLE, Scleroderma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Drug induced  </a:t>
            </a:r>
            <a:r>
              <a:rPr lang="en-US" dirty="0" err="1" smtClean="0">
                <a:sym typeface="Wingdings" panose="05000000000000000000" pitchFamily="2" charset="2"/>
              </a:rPr>
              <a:t>Nitrofurantoin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A</a:t>
            </a:r>
            <a:r>
              <a:rPr lang="en-US" dirty="0" err="1" smtClean="0">
                <a:sym typeface="Wingdings" panose="05000000000000000000" pitchFamily="2" charset="2"/>
              </a:rPr>
              <a:t>miodarone</a:t>
            </a:r>
            <a:r>
              <a:rPr lang="en-US" dirty="0" smtClean="0">
                <a:sym typeface="Wingdings" panose="05000000000000000000" pitchFamily="2" charset="2"/>
              </a:rPr>
              <a:t>, Cytotoxic agents, Cocaine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Radiation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Primary unclassified 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dirty="0" err="1" smtClean="0">
                <a:sym typeface="Wingdings" panose="05000000000000000000" pitchFamily="2" charset="2"/>
              </a:rPr>
              <a:t>arcoidosis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Occupational  Organic dusts - hypersensitivity pneumonitis; inorganic dusts - silicosis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Idiopathic disorders  IPF, NSIF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103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200" b="1" dirty="0" smtClean="0"/>
              <a:t>Extensive history</a:t>
            </a:r>
          </a:p>
          <a:p>
            <a:pPr lvl="1"/>
            <a:r>
              <a:rPr lang="en-US" sz="2200" dirty="0" smtClean="0"/>
              <a:t>Longstanding cough (often)</a:t>
            </a:r>
          </a:p>
          <a:p>
            <a:pPr lvl="1"/>
            <a:r>
              <a:rPr lang="en-US" sz="2200" dirty="0" smtClean="0"/>
              <a:t>Dyspnea </a:t>
            </a:r>
            <a:r>
              <a:rPr lang="en-US" sz="2200" dirty="0" smtClean="0">
                <a:sym typeface="Wingdings" panose="05000000000000000000" pitchFamily="2" charset="2"/>
              </a:rPr>
              <a:t> progressive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Weight loss</a:t>
            </a:r>
          </a:p>
          <a:p>
            <a:pPr lvl="1"/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Age, gender, underlying comorbidities, drugs, smoking, occupational history, hobbies, pets, Family history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Idiopathic pulmonary fibrosis (IPF) </a:t>
            </a:r>
            <a:r>
              <a:rPr lang="en-US" sz="2200" dirty="0" smtClean="0">
                <a:sym typeface="Wingdings" panose="05000000000000000000" pitchFamily="2" charset="2"/>
              </a:rPr>
              <a:t>is a disease of the aged (&gt; 60 years)</a:t>
            </a:r>
          </a:p>
          <a:p>
            <a:pPr lvl="1"/>
            <a:r>
              <a:rPr lang="en-US" sz="2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Lymphangioleiomyomatosis</a:t>
            </a:r>
            <a:r>
              <a:rPr lang="en-US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(LAM) </a:t>
            </a:r>
            <a:r>
              <a:rPr lang="en-US" sz="2200" dirty="0" smtClean="0">
                <a:sym typeface="Wingdings" panose="05000000000000000000" pitchFamily="2" charset="2"/>
              </a:rPr>
              <a:t> young females in their reproductive age are at a higher risk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Respiratory bronchiolitis, </a:t>
            </a:r>
            <a:r>
              <a:rPr lang="en-US" sz="22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r>
              <a:rPr lang="en-US" sz="22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esquamative</a:t>
            </a:r>
            <a:r>
              <a:rPr lang="en-US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Interstitial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en-US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neumonitis (DIP)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 largely diseases of smokers</a:t>
            </a:r>
          </a:p>
          <a:p>
            <a:r>
              <a:rPr lang="en-US" sz="2200" b="1" dirty="0" smtClean="0">
                <a:sym typeface="Wingdings" panose="05000000000000000000" pitchFamily="2" charset="2"/>
              </a:rPr>
              <a:t>Physical examination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Wasting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Fever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Clubbing</a:t>
            </a:r>
          </a:p>
          <a:p>
            <a:pPr lvl="1"/>
            <a:r>
              <a:rPr lang="en-US" sz="2200" dirty="0" err="1" smtClean="0">
                <a:sym typeface="Wingdings" panose="05000000000000000000" pitchFamily="2" charset="2"/>
              </a:rPr>
              <a:t>Tachypnoea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Crackles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Cyanosis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Pulmonary HN and </a:t>
            </a:r>
            <a:r>
              <a:rPr lang="en-US" sz="2200" dirty="0" err="1" smtClean="0">
                <a:sym typeface="Wingdings" panose="05000000000000000000" pitchFamily="2" charset="2"/>
              </a:rPr>
              <a:t>cor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pulmonale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980144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Extensive: Depends on presentation and likely etiology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397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VIGNETTE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JKT is an </a:t>
            </a:r>
            <a:r>
              <a:rPr lang="en-US" b="1" dirty="0" smtClean="0"/>
              <a:t>80 year old </a:t>
            </a:r>
            <a:r>
              <a:rPr lang="en-US" dirty="0" smtClean="0"/>
              <a:t>male </a:t>
            </a:r>
            <a:r>
              <a:rPr lang="en-US" b="1" dirty="0" smtClean="0"/>
              <a:t>diabetic and hypertensive </a:t>
            </a:r>
            <a:r>
              <a:rPr lang="en-US" dirty="0" smtClean="0"/>
              <a:t>for the last 24 years maintained on </a:t>
            </a:r>
            <a:r>
              <a:rPr lang="en-US" dirty="0" err="1" smtClean="0"/>
              <a:t>Mixtard</a:t>
            </a:r>
            <a:r>
              <a:rPr lang="en-US" dirty="0" smtClean="0"/>
              <a:t> 20/10, Metformin 850 mg 8 hourly and Losartan 50 mg daily.</a:t>
            </a:r>
          </a:p>
          <a:p>
            <a:endParaRPr lang="en-US" dirty="0"/>
          </a:p>
          <a:p>
            <a:r>
              <a:rPr lang="en-US" dirty="0" smtClean="0"/>
              <a:t>He had presented 4 months ago with a history of cough and progressive dyspnea for </a:t>
            </a:r>
            <a:r>
              <a:rPr lang="en-US" b="1" dirty="0" smtClean="0"/>
              <a:t>3 years</a:t>
            </a:r>
          </a:p>
          <a:p>
            <a:endParaRPr lang="en-US" dirty="0"/>
          </a:p>
          <a:p>
            <a:r>
              <a:rPr lang="en-US" dirty="0" smtClean="0"/>
              <a:t>Cough brought on exertion, mostly dry, occasionally productive of clear, </a:t>
            </a:r>
            <a:r>
              <a:rPr lang="en-US" dirty="0" err="1" smtClean="0"/>
              <a:t>mucoid</a:t>
            </a:r>
            <a:r>
              <a:rPr lang="en-US" dirty="0" smtClean="0"/>
              <a:t> sputum, no hemoptysis</a:t>
            </a:r>
          </a:p>
          <a:p>
            <a:endParaRPr lang="en-US" dirty="0"/>
          </a:p>
          <a:p>
            <a:r>
              <a:rPr lang="en-US" dirty="0" smtClean="0"/>
              <a:t>He’d experienced progressive decline in exercise tolerance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04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reported profuse night sweats often around 2:00 to 3:00am</a:t>
            </a:r>
          </a:p>
          <a:p>
            <a:endParaRPr lang="en-US" dirty="0" smtClean="0"/>
          </a:p>
          <a:p>
            <a:r>
              <a:rPr lang="en-US" dirty="0" smtClean="0"/>
              <a:t>He however had not lost weight and had normal appetite.</a:t>
            </a:r>
          </a:p>
          <a:p>
            <a:endParaRPr lang="en-US" dirty="0" smtClean="0"/>
          </a:p>
          <a:p>
            <a:r>
              <a:rPr lang="en-US" dirty="0" smtClean="0"/>
              <a:t>Lately he had been experiencing erratic glucose control and had therefore had his insulin dose increased.</a:t>
            </a:r>
          </a:p>
          <a:p>
            <a:endParaRPr lang="en-US" dirty="0" smtClean="0"/>
          </a:p>
          <a:p>
            <a:r>
              <a:rPr lang="en-US" dirty="0" smtClean="0"/>
              <a:t>On CXR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Wingdings" panose="05000000000000000000" pitchFamily="2" charset="2"/>
              </a:rPr>
              <a:t>eripheral, lower zone reticular </a:t>
            </a:r>
            <a:r>
              <a:rPr lang="en-US" dirty="0" err="1" smtClean="0">
                <a:sym typeface="Wingdings" panose="05000000000000000000" pitchFamily="2" charset="2"/>
              </a:rPr>
              <a:t>opacification</a:t>
            </a:r>
            <a:r>
              <a:rPr lang="en-US" dirty="0" smtClean="0">
                <a:sym typeface="Wingdings" panose="05000000000000000000" pitchFamily="2" charset="2"/>
              </a:rPr>
              <a:t>; that are symmetric, generalized &amp; </a:t>
            </a:r>
            <a:r>
              <a:rPr lang="en-US" dirty="0" err="1" smtClean="0">
                <a:sym typeface="Wingdings" panose="05000000000000000000" pitchFamily="2" charset="2"/>
              </a:rPr>
              <a:t>intersitital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opacification</a:t>
            </a:r>
            <a:r>
              <a:rPr lang="en-US" dirty="0" smtClean="0">
                <a:sym typeface="Wingdings" panose="05000000000000000000" pitchFamily="2" charset="2"/>
              </a:rPr>
              <a:t> is in the form of lines)  extensive fibrosis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Honey comb pattern &amp; small lungs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Prominent hilum (enlarged pulmonary vessels  pulmonary HTN)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044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CXR was reported as a chronic interstitial pneumonitis, pulmonary TB should be excluded</a:t>
            </a:r>
          </a:p>
          <a:p>
            <a:endParaRPr lang="en-US" dirty="0"/>
          </a:p>
          <a:p>
            <a:r>
              <a:rPr lang="en-US" dirty="0" smtClean="0"/>
              <a:t>An echocardiogram done previously showed normal biventricular function</a:t>
            </a:r>
          </a:p>
          <a:p>
            <a:endParaRPr lang="en-US" dirty="0"/>
          </a:p>
          <a:p>
            <a:r>
              <a:rPr lang="en-US" dirty="0" smtClean="0"/>
              <a:t>Renal function was normal</a:t>
            </a:r>
          </a:p>
          <a:p>
            <a:endParaRPr lang="en-US" dirty="0"/>
          </a:p>
          <a:p>
            <a:r>
              <a:rPr lang="en-US" dirty="0" smtClean="0"/>
              <a:t>Sputum collected was </a:t>
            </a:r>
            <a:r>
              <a:rPr lang="en-US" dirty="0" err="1" smtClean="0"/>
              <a:t>muco</a:t>
            </a:r>
            <a:r>
              <a:rPr lang="en-US" dirty="0" smtClean="0"/>
              <a:t>-salivary and negative for AFB</a:t>
            </a:r>
          </a:p>
          <a:p>
            <a:endParaRPr lang="en-US" dirty="0"/>
          </a:p>
          <a:p>
            <a:r>
              <a:rPr lang="en-US" dirty="0" smtClean="0"/>
              <a:t>The ESR was </a:t>
            </a:r>
            <a:r>
              <a:rPr lang="en-US" b="1" dirty="0" smtClean="0"/>
              <a:t>24 mm/</a:t>
            </a:r>
            <a:r>
              <a:rPr lang="en-US" b="1" dirty="0" err="1" smtClean="0"/>
              <a:t>hr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16716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O/E, he was comfortable at rest</a:t>
            </a:r>
          </a:p>
          <a:p>
            <a:endParaRPr lang="en-US" dirty="0"/>
          </a:p>
          <a:p>
            <a:r>
              <a:rPr lang="en-US" dirty="0" smtClean="0"/>
              <a:t>The GE was notable for </a:t>
            </a:r>
            <a:r>
              <a:rPr lang="en-US" b="1" dirty="0" smtClean="0"/>
              <a:t>grade 3 finger clubbing</a:t>
            </a:r>
          </a:p>
          <a:p>
            <a:endParaRPr lang="en-US" dirty="0"/>
          </a:p>
          <a:p>
            <a:r>
              <a:rPr lang="en-US" dirty="0" smtClean="0"/>
              <a:t>SP0</a:t>
            </a:r>
            <a:r>
              <a:rPr lang="en-US" baseline="-25000" dirty="0" smtClean="0"/>
              <a:t>2</a:t>
            </a:r>
            <a:r>
              <a:rPr lang="en-US" dirty="0" smtClean="0"/>
              <a:t> was 97% at rest but dropped to 92 after climbing one flight of stairs or + 20 m on the flat.</a:t>
            </a:r>
          </a:p>
          <a:p>
            <a:endParaRPr lang="en-US" dirty="0"/>
          </a:p>
          <a:p>
            <a:r>
              <a:rPr lang="en-US" dirty="0" smtClean="0"/>
              <a:t>Chest examination was notable for </a:t>
            </a:r>
            <a:r>
              <a:rPr lang="en-US" b="1" dirty="0" smtClean="0"/>
              <a:t>reduced lung expansion </a:t>
            </a:r>
            <a:r>
              <a:rPr lang="en-US" dirty="0" smtClean="0"/>
              <a:t>and fine end inspiratory bi-basal crackles.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234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Lung function tests</a:t>
            </a:r>
          </a:p>
          <a:p>
            <a:pPr lvl="1"/>
            <a:r>
              <a:rPr lang="en-US" dirty="0" err="1" smtClean="0"/>
              <a:t>Spirometry</a:t>
            </a:r>
            <a:endParaRPr lang="en-US" dirty="0" smtClean="0"/>
          </a:p>
          <a:p>
            <a:pPr lvl="2"/>
            <a:r>
              <a:rPr lang="en-US" dirty="0" smtClean="0"/>
              <a:t>Preserved FEV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3"/>
            <a:r>
              <a:rPr lang="en-US" b="1" dirty="0" smtClean="0"/>
              <a:t>FEV</a:t>
            </a:r>
            <a:r>
              <a:rPr lang="en-US" b="1" baseline="-25000" dirty="0" smtClean="0"/>
              <a:t>1</a:t>
            </a:r>
            <a:r>
              <a:rPr lang="en-US" b="1" dirty="0" smtClean="0"/>
              <a:t>:FVC ratio is usually either hyper-normal or preserved in Interstitial Lung disease	</a:t>
            </a:r>
          </a:p>
          <a:p>
            <a:r>
              <a:rPr lang="en-US" dirty="0" smtClean="0"/>
              <a:t>High resolution CT scan (HRCT)</a:t>
            </a:r>
          </a:p>
          <a:p>
            <a:pPr lvl="1"/>
            <a:r>
              <a:rPr lang="en-US" dirty="0" smtClean="0"/>
              <a:t>Confirms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symmetric, honey comb fibrosis</a:t>
            </a:r>
          </a:p>
          <a:p>
            <a:pPr lvl="1"/>
            <a:r>
              <a:rPr lang="en-US" dirty="0" smtClean="0"/>
              <a:t>Traction bronchiectasis – dilated airways in the peripheral 2/3 of the lung fields</a:t>
            </a:r>
          </a:p>
          <a:p>
            <a:pPr lvl="1"/>
            <a:r>
              <a:rPr lang="en-US" dirty="0" smtClean="0"/>
              <a:t>Relative sparing of apices</a:t>
            </a:r>
          </a:p>
          <a:p>
            <a:r>
              <a:rPr lang="en-US" dirty="0" smtClean="0"/>
              <a:t>Lung biopsy</a:t>
            </a:r>
          </a:p>
          <a:p>
            <a:pPr lvl="1"/>
            <a:r>
              <a:rPr lang="en-US" dirty="0" smtClean="0"/>
              <a:t>Interlobular septal thickening</a:t>
            </a:r>
          </a:p>
          <a:p>
            <a:pPr lvl="1"/>
            <a:r>
              <a:rPr lang="en-US" dirty="0" smtClean="0"/>
              <a:t>Traction bronchiectasis and </a:t>
            </a:r>
            <a:r>
              <a:rPr lang="en-US" dirty="0" err="1" smtClean="0"/>
              <a:t>bronchiolectasis</a:t>
            </a:r>
            <a:endParaRPr lang="en-US" dirty="0" smtClean="0"/>
          </a:p>
          <a:p>
            <a:pPr lvl="1"/>
            <a:r>
              <a:rPr lang="en-US" dirty="0" smtClean="0"/>
              <a:t>Fibroblastic foci</a:t>
            </a:r>
          </a:p>
          <a:p>
            <a:pPr lvl="1"/>
            <a:r>
              <a:rPr lang="en-US" dirty="0" smtClean="0"/>
              <a:t>Temporal and spatial heterogeneity</a:t>
            </a:r>
          </a:p>
        </p:txBody>
      </p:sp>
    </p:spTree>
    <p:extLst>
      <p:ext uri="{BB962C8B-B14F-4D97-AF65-F5344CB8AC3E}">
        <p14:creationId xmlns:p14="http://schemas.microsoft.com/office/powerpoint/2010/main" val="24435156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</a:p>
          <a:p>
            <a:pPr lvl="1"/>
            <a:r>
              <a:rPr lang="en-US" dirty="0" smtClean="0"/>
              <a:t>Drug exposure</a:t>
            </a:r>
          </a:p>
          <a:p>
            <a:pPr lvl="1"/>
            <a:r>
              <a:rPr lang="en-US" dirty="0" smtClean="0"/>
              <a:t>Occupational exposure</a:t>
            </a:r>
          </a:p>
          <a:p>
            <a:pPr lvl="1"/>
            <a:r>
              <a:rPr lang="en-US" dirty="0" smtClean="0"/>
              <a:t>Systemic disease</a:t>
            </a:r>
          </a:p>
          <a:p>
            <a:pPr lvl="1"/>
            <a:r>
              <a:rPr lang="en-US" dirty="0" smtClean="0"/>
              <a:t>Smoking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303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IDIOPATHIC INTERSITIAL PNEUMONIA CLASSIFICATION: ATS/ERS 2000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Idiopathic interstitial pneumonias (IIPs)</a:t>
            </a:r>
          </a:p>
          <a:p>
            <a:pPr lvl="1"/>
            <a:r>
              <a:rPr lang="en-US" dirty="0" smtClean="0"/>
              <a:t>Idiopathic Pulmonary Fibrosis (IPF – UIP)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IIP other than IPF</a:t>
            </a:r>
          </a:p>
          <a:p>
            <a:pPr lvl="2"/>
            <a:r>
              <a:rPr lang="en-US" dirty="0" err="1" smtClean="0"/>
              <a:t>Desquamative</a:t>
            </a:r>
            <a:r>
              <a:rPr lang="en-US" dirty="0" smtClean="0"/>
              <a:t> Interstitial Pneumonia (DIP)</a:t>
            </a:r>
          </a:p>
          <a:p>
            <a:pPr lvl="2"/>
            <a:r>
              <a:rPr lang="en-US" dirty="0" smtClean="0"/>
              <a:t>Respiratory bronchiolitis interstitial lung disease (RB – ILD)</a:t>
            </a:r>
          </a:p>
          <a:p>
            <a:pPr lvl="2"/>
            <a:r>
              <a:rPr lang="en-US" dirty="0" smtClean="0"/>
              <a:t>Acute Interstitial Pneumonia (AIP)</a:t>
            </a:r>
          </a:p>
          <a:p>
            <a:pPr lvl="2"/>
            <a:r>
              <a:rPr lang="en-US" dirty="0" smtClean="0"/>
              <a:t>Cryptogenic organizing pneumonia (COP – OP)</a:t>
            </a:r>
          </a:p>
          <a:p>
            <a:pPr lvl="2"/>
            <a:r>
              <a:rPr lang="en-US" dirty="0" smtClean="0"/>
              <a:t>Non-specific Interstitial pneumonia (NSIP)</a:t>
            </a:r>
          </a:p>
          <a:p>
            <a:pPr lvl="2"/>
            <a:r>
              <a:rPr lang="en-US" dirty="0" smtClean="0"/>
              <a:t>Lymphoid Interstitial Pneumonia (LIP) </a:t>
            </a:r>
          </a:p>
          <a:p>
            <a:pPr lvl="3"/>
            <a:r>
              <a:rPr lang="en-US" dirty="0" smtClean="0"/>
              <a:t>Associated with HIV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5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HISTOLOGY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ciliated pseudo-stratified columnar</a:t>
            </a:r>
          </a:p>
          <a:p>
            <a:endParaRPr lang="en-US" dirty="0"/>
          </a:p>
          <a:p>
            <a:r>
              <a:rPr lang="en-US" dirty="0" smtClean="0"/>
              <a:t>Failure of the </a:t>
            </a:r>
            <a:r>
              <a:rPr lang="en-US" dirty="0" err="1" smtClean="0"/>
              <a:t>mucociliary</a:t>
            </a:r>
            <a:r>
              <a:rPr lang="en-US" dirty="0" smtClean="0"/>
              <a:t> escalator motility</a:t>
            </a:r>
          </a:p>
          <a:p>
            <a:pPr lvl="1"/>
            <a:r>
              <a:rPr lang="en-US" dirty="0" smtClean="0"/>
              <a:t>Bronchiectasis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Cystic fibrosis</a:t>
            </a:r>
          </a:p>
          <a:p>
            <a:pPr lvl="1"/>
            <a:r>
              <a:rPr lang="en-US" dirty="0" smtClean="0"/>
              <a:t>Commonest genetic disease of the respiratory tract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504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DIAGNOSTIC APPROACH TO THE PATIENT WITH SUSPECTED IIP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12192000" cy="5981699"/>
          </a:xfrm>
        </p:spPr>
      </p:pic>
    </p:spTree>
    <p:extLst>
      <p:ext uri="{BB962C8B-B14F-4D97-AF65-F5344CB8AC3E}">
        <p14:creationId xmlns:p14="http://schemas.microsoft.com/office/powerpoint/2010/main" val="16559114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" y="1016000"/>
          <a:ext cx="12192000" cy="584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1020254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THERAPY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PROGNOSIS</a:t>
                      </a:r>
                      <a:endParaRPr lang="en-US" sz="2400" b="1" dirty="0"/>
                    </a:p>
                  </a:txBody>
                  <a:tcPr/>
                </a:tc>
              </a:tr>
              <a:tr h="176098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IPF-UIP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CORTICOSTEROIDS, AZATHIOPRINE,</a:t>
                      </a:r>
                      <a:r>
                        <a:rPr lang="en-US" sz="2400" b="1" baseline="0" dirty="0" smtClean="0"/>
                        <a:t> NAC, LUNG TRANSPLANTATION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Median survival 2.5 – 3.5 years</a:t>
                      </a:r>
                      <a:endParaRPr lang="en-US" sz="2400" b="1" dirty="0"/>
                    </a:p>
                  </a:txBody>
                  <a:tcPr/>
                </a:tc>
              </a:tr>
              <a:tr h="102025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NSIP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CORTICOSTEROIDS, AZATHIPRINE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Recovery, stable disease, release</a:t>
                      </a:r>
                      <a:endParaRPr lang="en-US" sz="2400" b="1" dirty="0"/>
                    </a:p>
                  </a:txBody>
                  <a:tcPr/>
                </a:tc>
              </a:tr>
              <a:tr h="102025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RB-ILD &amp; DIP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SMOKING CESSATION CURATIVE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Good</a:t>
                      </a:r>
                      <a:endParaRPr lang="en-US" sz="2400" b="1" dirty="0"/>
                    </a:p>
                  </a:txBody>
                  <a:tcPr/>
                </a:tc>
              </a:tr>
              <a:tr h="102025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AIP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RESPIRATORY SUPPORT, CORTICOSTEROIDS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50% mortality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9294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ASTHMA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BY: DR. MECHA</a:t>
            </a:r>
          </a:p>
          <a:p>
            <a:endParaRPr lang="en-US" dirty="0"/>
          </a:p>
          <a:p>
            <a:r>
              <a:rPr lang="en-US" dirty="0" smtClean="0"/>
              <a:t>DATE: 13/9/2016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875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Asthma is a chronic inflammatory disease of the airways characterized by airway hyper-responsiveness (AHR) to various triggers resulting in wide-spread airway narrowing and airflow limitation</a:t>
            </a:r>
          </a:p>
          <a:p>
            <a:endParaRPr lang="en-US" dirty="0"/>
          </a:p>
          <a:p>
            <a:r>
              <a:rPr lang="en-US" dirty="0" smtClean="0"/>
              <a:t>Clinically, asthma presents as an episodic cough, wheeze and SOB which recovers spontaneously or with treatment.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0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12192000" cy="5981699"/>
          </a:xfrm>
        </p:spPr>
      </p:pic>
    </p:spTree>
    <p:extLst>
      <p:ext uri="{BB962C8B-B14F-4D97-AF65-F5344CB8AC3E}">
        <p14:creationId xmlns:p14="http://schemas.microsoft.com/office/powerpoint/2010/main" val="26381303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0763"/>
          </a:xfrm>
        </p:spPr>
        <p:txBody>
          <a:bodyPr>
            <a:noAutofit/>
          </a:bodyPr>
          <a:lstStyle/>
          <a:p>
            <a:r>
              <a:rPr lang="en-US" sz="3200" dirty="0" smtClean="0"/>
              <a:t>PATHOGENESIS: </a:t>
            </a:r>
            <a:br>
              <a:rPr lang="en-US" sz="3200" dirty="0" smtClean="0"/>
            </a:br>
            <a:r>
              <a:rPr lang="en-US" sz="3200" dirty="0" smtClean="0"/>
              <a:t>There is an interaction between genetics and the environment (trigger factors)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763"/>
            <a:ext cx="12192000" cy="5597237"/>
          </a:xfrm>
        </p:spPr>
      </p:pic>
    </p:spTree>
    <p:extLst>
      <p:ext uri="{BB962C8B-B14F-4D97-AF65-F5344CB8AC3E}">
        <p14:creationId xmlns:p14="http://schemas.microsoft.com/office/powerpoint/2010/main" val="29231149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6300"/>
          </a:xfrm>
        </p:spPr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6" y="876301"/>
            <a:ext cx="8506692" cy="5842000"/>
          </a:xfrm>
        </p:spPr>
      </p:pic>
    </p:spTree>
    <p:extLst>
      <p:ext uri="{BB962C8B-B14F-4D97-AF65-F5344CB8AC3E}">
        <p14:creationId xmlns:p14="http://schemas.microsoft.com/office/powerpoint/2010/main" val="33748882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 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Recurrent symptoms</a:t>
            </a:r>
          </a:p>
          <a:p>
            <a:pPr lvl="1"/>
            <a:r>
              <a:rPr lang="en-US" dirty="0" smtClean="0"/>
              <a:t>Wheeze, chest tightness, SOB, cough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Symptom variability</a:t>
            </a:r>
          </a:p>
          <a:p>
            <a:pPr lvl="1"/>
            <a:r>
              <a:rPr lang="en-US" dirty="0" smtClean="0"/>
              <a:t>Vary over time and from one episode to the next</a:t>
            </a:r>
          </a:p>
          <a:p>
            <a:pPr lvl="1"/>
            <a:r>
              <a:rPr lang="en-US" dirty="0" smtClean="0"/>
              <a:t>Tend to be nocturnal/or worse at night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Associated symptoms of </a:t>
            </a:r>
            <a:r>
              <a:rPr lang="en-US" dirty="0" err="1" smtClean="0"/>
              <a:t>atopy</a:t>
            </a:r>
            <a:endParaRPr lang="en-US" dirty="0" smtClean="0"/>
          </a:p>
          <a:p>
            <a:pPr lvl="1"/>
            <a:r>
              <a:rPr lang="en-US" dirty="0" smtClean="0"/>
              <a:t>Allergic rhinitis or conjunctivitis or eczema</a:t>
            </a:r>
          </a:p>
          <a:p>
            <a:pPr lvl="1"/>
            <a:endParaRPr lang="en-US" dirty="0"/>
          </a:p>
          <a:p>
            <a:r>
              <a:rPr lang="en-US" dirty="0" smtClean="0"/>
              <a:t>Ask the patient for any specific trigger factors.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704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8907"/>
          </a:xfrm>
        </p:spPr>
        <p:txBody>
          <a:bodyPr>
            <a:noAutofit/>
          </a:bodyPr>
          <a:lstStyle/>
          <a:p>
            <a:r>
              <a:rPr lang="en-US" sz="3200" dirty="0" smtClean="0"/>
              <a:t>FACTORS THAT MAY EXARCERBATE ASTHMA (TRIGGER FACTORS)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908"/>
            <a:ext cx="12192000" cy="6119092"/>
          </a:xfrm>
        </p:spPr>
      </p:pic>
    </p:spTree>
    <p:extLst>
      <p:ext uri="{BB962C8B-B14F-4D97-AF65-F5344CB8AC3E}">
        <p14:creationId xmlns:p14="http://schemas.microsoft.com/office/powerpoint/2010/main" val="148811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 OF ASTHMA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908"/>
            <a:ext cx="12192000" cy="6119091"/>
          </a:xfrm>
        </p:spPr>
      </p:pic>
    </p:spTree>
    <p:extLst>
      <p:ext uri="{BB962C8B-B14F-4D97-AF65-F5344CB8AC3E}">
        <p14:creationId xmlns:p14="http://schemas.microsoft.com/office/powerpoint/2010/main" val="1759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TRACHEAL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Stenosis</a:t>
            </a:r>
          </a:p>
          <a:p>
            <a:pPr lvl="1"/>
            <a:r>
              <a:rPr lang="en-US" dirty="0" smtClean="0"/>
              <a:t>Tumors (malignant or benign)</a:t>
            </a:r>
          </a:p>
          <a:p>
            <a:pPr lvl="1"/>
            <a:r>
              <a:rPr lang="en-US" dirty="0" smtClean="0"/>
              <a:t>Prolonged endotracheal intubation</a:t>
            </a:r>
          </a:p>
          <a:p>
            <a:pPr lvl="2"/>
            <a:r>
              <a:rPr lang="en-US" dirty="0" smtClean="0"/>
              <a:t>Stridor (monophonic – upper airway obstruction</a:t>
            </a:r>
            <a:r>
              <a:rPr lang="en-US" smtClean="0"/>
              <a:t>, inspiratory), </a:t>
            </a:r>
            <a:r>
              <a:rPr lang="en-US" dirty="0" smtClean="0"/>
              <a:t>wheeze (polyphonic, generalized airway contraction</a:t>
            </a:r>
            <a:r>
              <a:rPr lang="en-US" smtClean="0"/>
              <a:t>, expiratory)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898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LUNG FUNCTION TESTS – PEAK EXPIRATORY FLOW RATE (PEFR)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876301"/>
            <a:ext cx="8312727" cy="5842000"/>
          </a:xfrm>
        </p:spPr>
      </p:pic>
    </p:spTree>
    <p:extLst>
      <p:ext uri="{BB962C8B-B14F-4D97-AF65-F5344CB8AC3E}">
        <p14:creationId xmlns:p14="http://schemas.microsoft.com/office/powerpoint/2010/main" val="33859623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THER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LUNG FUNCTION TESTS - SPIROMETRY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893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Etiological</a:t>
            </a:r>
          </a:p>
          <a:p>
            <a:pPr lvl="1"/>
            <a:r>
              <a:rPr lang="en-US" dirty="0" smtClean="0"/>
              <a:t>Atopic/allergic/extrinsic</a:t>
            </a:r>
          </a:p>
          <a:p>
            <a:pPr lvl="1"/>
            <a:r>
              <a:rPr lang="en-US" dirty="0" smtClean="0"/>
              <a:t>Intrinsic</a:t>
            </a:r>
          </a:p>
          <a:p>
            <a:pPr lvl="1"/>
            <a:r>
              <a:rPr lang="en-US" dirty="0" smtClean="0"/>
              <a:t>Exercise-induced</a:t>
            </a:r>
          </a:p>
          <a:p>
            <a:pPr lvl="1"/>
            <a:r>
              <a:rPr lang="en-US" dirty="0" smtClean="0"/>
              <a:t>Occupational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Severity (based on symptoms and PEFR)</a:t>
            </a:r>
          </a:p>
          <a:p>
            <a:pPr lvl="1"/>
            <a:r>
              <a:rPr lang="en-US" dirty="0" smtClean="0"/>
              <a:t>Acute asthma attack (mild </a:t>
            </a:r>
            <a:r>
              <a:rPr lang="en-US" dirty="0" smtClean="0">
                <a:sym typeface="Wingdings" panose="05000000000000000000" pitchFamily="2" charset="2"/>
              </a:rPr>
              <a:t> moderate  severe)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Chronic asthma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Intermittent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Persistent: Mild  moderate  severe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312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MANAGEMNET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Non-pharmacological</a:t>
            </a:r>
          </a:p>
          <a:p>
            <a:pPr lvl="1"/>
            <a:r>
              <a:rPr lang="en-US" dirty="0" smtClean="0"/>
              <a:t>Allergen avoidance</a:t>
            </a:r>
          </a:p>
          <a:p>
            <a:pPr lvl="1"/>
            <a:r>
              <a:rPr lang="en-US" dirty="0" smtClean="0"/>
              <a:t>Patient education</a:t>
            </a:r>
          </a:p>
          <a:p>
            <a:pPr lvl="1"/>
            <a:endParaRPr lang="en-US" dirty="0"/>
          </a:p>
          <a:p>
            <a:r>
              <a:rPr lang="en-US" dirty="0" smtClean="0"/>
              <a:t>Pharmacological</a:t>
            </a:r>
          </a:p>
          <a:p>
            <a:pPr lvl="1"/>
            <a:r>
              <a:rPr lang="en-US" dirty="0" smtClean="0"/>
              <a:t>The mainstay treatment </a:t>
            </a:r>
            <a:r>
              <a:rPr lang="en-US" dirty="0" smtClean="0">
                <a:sym typeface="Wingdings" panose="05000000000000000000" pitchFamily="2" charset="2"/>
              </a:rPr>
              <a:t> inhaler therapy depending on severity of the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782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INHALERS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12192000" cy="5981699"/>
          </a:xfrm>
        </p:spPr>
      </p:pic>
    </p:spTree>
    <p:extLst>
      <p:ext uri="{BB962C8B-B14F-4D97-AF65-F5344CB8AC3E}">
        <p14:creationId xmlns:p14="http://schemas.microsoft.com/office/powerpoint/2010/main" val="5172648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PHARMAOCLOGIC AGENTS COMMONLY USED IN ASTHMA MANAGEMENT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0"/>
            <a:ext cx="12192000" cy="6146800"/>
          </a:xfrm>
        </p:spPr>
      </p:pic>
    </p:spTree>
    <p:extLst>
      <p:ext uri="{BB962C8B-B14F-4D97-AF65-F5344CB8AC3E}">
        <p14:creationId xmlns:p14="http://schemas.microsoft.com/office/powerpoint/2010/main" val="9205275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Asthma is one of the most commonest chronic respiratory disorders</a:t>
            </a:r>
          </a:p>
          <a:p>
            <a:endParaRPr lang="en-US" dirty="0"/>
          </a:p>
          <a:p>
            <a:r>
              <a:rPr lang="en-US" dirty="0" smtClean="0"/>
              <a:t>The pathogenesis of asthma is multi-factorial involving genetic susceptibility and environmental factors</a:t>
            </a:r>
          </a:p>
          <a:p>
            <a:endParaRPr lang="en-US" dirty="0"/>
          </a:p>
          <a:p>
            <a:r>
              <a:rPr lang="en-US" dirty="0" smtClean="0"/>
              <a:t>Patient education, avoidance of triggers and proper use of pharmacologic therapies will achieve disease control in a majority of patients.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549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8000" dirty="0" smtClean="0"/>
              <a:t>TYPED BY EFFIE NAILA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12887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MAIN/PRIMARY BRONCHI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structure to trachea</a:t>
            </a:r>
          </a:p>
          <a:p>
            <a:r>
              <a:rPr lang="en-US" dirty="0" smtClean="0"/>
              <a:t>Originates at T4/t5</a:t>
            </a:r>
          </a:p>
          <a:p>
            <a:r>
              <a:rPr lang="en-US" dirty="0" smtClean="0"/>
              <a:t>Right is shorter, wider in diameter and more vertical than the left.</a:t>
            </a:r>
          </a:p>
          <a:p>
            <a:r>
              <a:rPr lang="en-US" dirty="0" smtClean="0"/>
              <a:t>Most aspirated foreign objects tend to go to the right</a:t>
            </a:r>
          </a:p>
          <a:p>
            <a:pPr lvl="1"/>
            <a:r>
              <a:rPr lang="en-US" dirty="0" smtClean="0"/>
              <a:t>Presentation:</a:t>
            </a:r>
          </a:p>
          <a:p>
            <a:pPr lvl="2"/>
            <a:r>
              <a:rPr lang="en-US" dirty="0" smtClean="0"/>
              <a:t>Recurrent pneumonia due to reduced draining of secretions beyond the object.	</a:t>
            </a:r>
          </a:p>
          <a:p>
            <a:r>
              <a:rPr lang="en-US" dirty="0" smtClean="0"/>
              <a:t>If complete obstruction</a:t>
            </a:r>
          </a:p>
          <a:p>
            <a:pPr lvl="1"/>
            <a:r>
              <a:rPr lang="en-US" dirty="0" smtClean="0"/>
              <a:t>Atelectasis due to alveolar collapse</a:t>
            </a:r>
          </a:p>
          <a:p>
            <a:pPr lvl="1"/>
            <a:endParaRPr lang="en-US" dirty="0"/>
          </a:p>
          <a:p>
            <a:r>
              <a:rPr lang="en-US" dirty="0" smtClean="0"/>
              <a:t>Examination</a:t>
            </a:r>
          </a:p>
          <a:p>
            <a:pPr lvl="1"/>
            <a:r>
              <a:rPr lang="en-US" dirty="0" smtClean="0"/>
              <a:t>Rhonchi (unilateral)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2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2439</Words>
  <Application>Microsoft Office PowerPoint</Application>
  <PresentationFormat>Widescreen</PresentationFormat>
  <Paragraphs>550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ＭＳ Ｐゴシック</vt:lpstr>
      <vt:lpstr>宋体</vt:lpstr>
      <vt:lpstr>Arial</vt:lpstr>
      <vt:lpstr>Calibri</vt:lpstr>
      <vt:lpstr>Calibri Light</vt:lpstr>
      <vt:lpstr>Wingdings</vt:lpstr>
      <vt:lpstr>Office Theme</vt:lpstr>
      <vt:lpstr>RESPIRATORY MEDICINE</vt:lpstr>
      <vt:lpstr>1. OVERVIEW OF STRUCTURE AND FUNCTION OF THE RESPIRATORY MEDICINE – CLINICAL CORRELATIONS</vt:lpstr>
      <vt:lpstr>FUNCTIONS</vt:lpstr>
      <vt:lpstr>CONT.</vt:lpstr>
      <vt:lpstr>CONGENITAL ANOMALIES</vt:lpstr>
      <vt:lpstr>TRACHEAL ANATOMY</vt:lpstr>
      <vt:lpstr>HISTOLOGY</vt:lpstr>
      <vt:lpstr>TRACHEAL DISORDERS</vt:lpstr>
      <vt:lpstr>MAIN/PRIMARY BRONCHI</vt:lpstr>
      <vt:lpstr>ALVEOLI</vt:lpstr>
      <vt:lpstr>RHYTHMIC NATURE OF BREATHING</vt:lpstr>
      <vt:lpstr>CONTROL OF VENTILATION: Central and peripheral chemoreceptors</vt:lpstr>
      <vt:lpstr>APPROACH TO THE PATIENT WITH RESPIRATORY DISEASE</vt:lpstr>
      <vt:lpstr>CONT.</vt:lpstr>
      <vt:lpstr>SURFACE LANDMARKS OF THE LUNGS</vt:lpstr>
      <vt:lpstr>REFERENCE RANGES</vt:lpstr>
      <vt:lpstr>COMMUNITY ACQUIRED PNEUMONIA</vt:lpstr>
      <vt:lpstr>Lecture Objectives</vt:lpstr>
      <vt:lpstr>Clinical Case </vt:lpstr>
      <vt:lpstr>Pneumonia</vt:lpstr>
      <vt:lpstr>Classification of Pneumonias</vt:lpstr>
      <vt:lpstr>Community-acquired Pneumonia (CAP)</vt:lpstr>
      <vt:lpstr>CAP</vt:lpstr>
      <vt:lpstr>CAP</vt:lpstr>
      <vt:lpstr>CAP</vt:lpstr>
      <vt:lpstr>PowerPoint Presentation</vt:lpstr>
      <vt:lpstr>Risk Factors</vt:lpstr>
      <vt:lpstr>PowerPoint Presentation</vt:lpstr>
      <vt:lpstr>PowerPoint Presentation</vt:lpstr>
      <vt:lpstr>Clinical Features - Symptoms</vt:lpstr>
      <vt:lpstr>Clinical Features - Signs</vt:lpstr>
      <vt:lpstr>Investigations</vt:lpstr>
      <vt:lpstr>Investigations 2</vt:lpstr>
      <vt:lpstr>Investigations</vt:lpstr>
      <vt:lpstr>Assessment of Disease Severity</vt:lpstr>
      <vt:lpstr>Assessment Of Disease Severity</vt:lpstr>
      <vt:lpstr>Assessment Of Disease Severity</vt:lpstr>
      <vt:lpstr>Treatment</vt:lpstr>
      <vt:lpstr>Supportive Treatment</vt:lpstr>
      <vt:lpstr>Empiric Treatment</vt:lpstr>
      <vt:lpstr>PowerPoint Presentation</vt:lpstr>
      <vt:lpstr>PowerPoint Presentation</vt:lpstr>
      <vt:lpstr>Specific Treatment</vt:lpstr>
      <vt:lpstr>PowerPoint Presentation</vt:lpstr>
      <vt:lpstr>PowerPoint Presentation</vt:lpstr>
      <vt:lpstr>Complications</vt:lpstr>
      <vt:lpstr>PowerPoint Presentation</vt:lpstr>
      <vt:lpstr>PowerPoint Presentation</vt:lpstr>
      <vt:lpstr>PowerPoint Presentation</vt:lpstr>
      <vt:lpstr>Prevention</vt:lpstr>
      <vt:lpstr>PowerPoint Presentation</vt:lpstr>
      <vt:lpstr>PowerPoint Presentation</vt:lpstr>
      <vt:lpstr>2. INTERSTITIAL LUNG DISEASE</vt:lpstr>
      <vt:lpstr>LECTURE OUTLINE</vt:lpstr>
      <vt:lpstr>PULMONARY INTERSITIUM</vt:lpstr>
      <vt:lpstr>COMPONENTS OF THE ALVEOLAR/INTERSTITIAL SPACE</vt:lpstr>
      <vt:lpstr>DEFINITION</vt:lpstr>
      <vt:lpstr>PATHOGENESIS</vt:lpstr>
      <vt:lpstr>IDIOPATHIC INTERSITIAL LUNG DISEASE (ILD) EPIDEMIOLOGY</vt:lpstr>
      <vt:lpstr>CLINICAL CLASSIFICATION - ETIOLOGICAL</vt:lpstr>
      <vt:lpstr>EVALUATION OF ILD</vt:lpstr>
      <vt:lpstr>LABORATORY INVESTIGATIONS</vt:lpstr>
      <vt:lpstr>VIGNETTE</vt:lpstr>
      <vt:lpstr>CONT.</vt:lpstr>
      <vt:lpstr>CONT</vt:lpstr>
      <vt:lpstr>ON EXAMINATION</vt:lpstr>
      <vt:lpstr>INVESTIGATIONS</vt:lpstr>
      <vt:lpstr>FURTHER INFORMATION </vt:lpstr>
      <vt:lpstr>IDIOPATHIC INTERSITIAL PNEUMONIA CLASSIFICATION: ATS/ERS 2000</vt:lpstr>
      <vt:lpstr>DIAGNOSTIC APPROACH TO THE PATIENT WITH SUSPECTED IIP</vt:lpstr>
      <vt:lpstr>TREATMENT </vt:lpstr>
      <vt:lpstr>ASTHMA</vt:lpstr>
      <vt:lpstr>DEFINITION</vt:lpstr>
      <vt:lpstr>EPIDEMIOLOGY</vt:lpstr>
      <vt:lpstr>PATHOGENESIS:  There is an interaction between genetics and the environment (trigger factors)</vt:lpstr>
      <vt:lpstr>PATHOPHYSIOLOGY</vt:lpstr>
      <vt:lpstr>CLINICAL PRESENTATION - HISTORY</vt:lpstr>
      <vt:lpstr>FACTORS THAT MAY EXARCERBATE ASTHMA (TRIGGER FACTORS)</vt:lpstr>
      <vt:lpstr>DIFFERENTIAL DIAGNOSIS OF ASTHMA</vt:lpstr>
      <vt:lpstr>LUNG FUNCTION TESTS – PEAK EXPIRATORY FLOW RATE (PEFR)</vt:lpstr>
      <vt:lpstr>OTHER TESTS</vt:lpstr>
      <vt:lpstr>CLASSIFICATION</vt:lpstr>
      <vt:lpstr>PRINCIPLES OF MANAGEMNET</vt:lpstr>
      <vt:lpstr>INHALERS</vt:lpstr>
      <vt:lpstr>PHARMAOCLOGIC AGENTS COMMONLY USED IN ASTHMA MANAGEMENT</vt:lpstr>
      <vt:lpstr>CONCLUSION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STRUCTURE AND FUNCTION OF THE RESPIRATORY MEDICINE – CLINICAL CORRELATIONS</dc:title>
  <dc:creator>Effie Nailah</dc:creator>
  <cp:lastModifiedBy>Effie Naila</cp:lastModifiedBy>
  <cp:revision>15</cp:revision>
  <dcterms:created xsi:type="dcterms:W3CDTF">2016-09-06T08:23:22Z</dcterms:created>
  <dcterms:modified xsi:type="dcterms:W3CDTF">2017-05-24T01:57:26Z</dcterms:modified>
</cp:coreProperties>
</file>