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" i="0">
        <a:solidFill>
          <a:schemeClr val="dk1"/>
        </a:solidFill>
        <a:latin typeface="Arial" pitchFamily="-84" charset="0"/>
        <a:ea typeface="ＭＳ Ｐゴシック" pitchFamily="-84" charset="-128"/>
        <a:sym typeface="Arial" pitchFamily="-8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" i="0">
        <a:solidFill>
          <a:schemeClr val="dk1"/>
        </a:solidFill>
        <a:latin typeface="Arial" pitchFamily="-84" charset="0"/>
        <a:ea typeface="ＭＳ Ｐゴシック" pitchFamily="-84" charset="-128"/>
        <a:sym typeface="Arial" pitchFamily="-8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" i="0">
        <a:solidFill>
          <a:schemeClr val="dk1"/>
        </a:solidFill>
        <a:latin typeface="Arial" pitchFamily="-84" charset="0"/>
        <a:ea typeface="ＭＳ Ｐゴシック" pitchFamily="-84" charset="-128"/>
        <a:sym typeface="Arial" pitchFamily="-8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" i="0">
        <a:solidFill>
          <a:schemeClr val="dk1"/>
        </a:solidFill>
        <a:latin typeface="Arial" pitchFamily="-84" charset="0"/>
        <a:ea typeface="ＭＳ Ｐゴシック" pitchFamily="-84" charset="-128"/>
        <a:sym typeface="Arial" pitchFamily="-8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800" i="0">
        <a:solidFill>
          <a:schemeClr val="dk1"/>
        </a:solidFill>
        <a:latin typeface="Arial" pitchFamily="-84" charset="0"/>
        <a:ea typeface="ＭＳ Ｐゴシック" pitchFamily="-84" charset="-128"/>
        <a:sym typeface="Arial" pitchFamily="-8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howGuides="0" snapToGrid="1" snapToObjects="0">
      <p:cViewPr varScale="1">
        <p:scale>
          <a:sx n="120" d="100"/>
          <a:sy n="120" d="100"/>
        </p:scale>
        <p:origin x="-1312" y="-104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tableStyles" Target="tableStyles.xml"/><Relationship Id="rId43" Type="http://schemas.openxmlformats.org/officeDocument/2006/relationships/presProps" Target="presProps.xml"/><Relationship Id="rId44" Type="http://schemas.openxmlformats.org/officeDocument/2006/relationships/viewProps" Target="viewProps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atinLnBrk="1" lvl="0"/>
            <a:endParaRPr altLang="en-US" sz="1200" lang="zh-CN"/>
          </a:p>
        </p:txBody>
      </p:sp>
      <p:sp>
        <p:nvSpPr>
          <p:cNvPr id="1048678" name=""/>
          <p:cNvSpPr/>
          <p:nvPr>
            <p:ph type="dt" sz="quarter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atinLnBrk="1" lvl="0"/>
            <a:endParaRPr altLang="en-US" sz="1200" lang="zh-CN"/>
          </a:p>
        </p:txBody>
      </p:sp>
      <p:sp>
        <p:nvSpPr>
          <p:cNvPr id="1048679" name=""/>
          <p:cNvSpPr/>
          <p:nvPr>
            <p:ph type="ftr" sz="quarter" idx="2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atinLnBrk="1" lvl="0"/>
            <a:endParaRPr altLang="en-US" sz="1200" lang="zh-CN"/>
          </a:p>
        </p:txBody>
      </p:sp>
      <p:sp>
        <p:nvSpPr>
          <p:cNvPr id="1048680" name=""/>
          <p:cNvSpPr/>
          <p:nvPr>
            <p:ph type="sldNum" sz="quarter" idx="3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atinLnBrk="1" lvl="0"/>
            <a:fld id="{566ABCEB-ACFC-4714-9973-3DA970169C29}" type="slidenum">
              <a:rPr altLang="en-US" sz="1200" lang="zh-CN"/>
              <a:pPr algn="r" eaLnBrk="1" hangingPunct="1" latinLnBrk="1" lvl="0"/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3200" i="0" kern="0" kumimoji="0" lang="en-US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sz="1400" lang="zh-CN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ctr" eaLnBrk="1" hangingPunct="1" latinLnBrk="1" lvl="0"/>
            <a:endParaRPr altLang="en-US" sz="1400" lang="zh-CN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zh-CN"/>
              <a:pPr algn="r" eaLnBrk="1" hangingPunct="1" latinLnBrk="1" lvl="0"/>
            </a:fld>
            <a:endParaRPr altLang="en-US" sz="1400" lang="zh-CN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ctrTitle" sz="full" idx="0"/>
          </p:nvPr>
        </p:nvSpPr>
        <p:spPr>
          <a:xfrm rot="0">
            <a:off x="685800" y="1600200"/>
            <a:ext cx="7772400" cy="16002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>
              <a:defRPr sz="4400"/>
            </a:lvl1pPr>
          </a:lstStyle>
          <a:p>
            <a:pPr eaLnBrk="1" hangingPunct="1" latinLnBrk="1" lvl="0"/>
            <a:r>
              <a:rPr sz="3600"/>
              <a:t>COMMUNITY ACQUIRED PNEUMONIA</a:t>
            </a:r>
          </a:p>
        </p:txBody>
      </p:sp>
      <p:sp>
        <p:nvSpPr>
          <p:cNvPr id="1048582" name=""/>
          <p:cNvSpPr/>
          <p:nvPr>
            <p:ph type="subTitle" sz="full" idx="1"/>
          </p:nvPr>
        </p:nvSpPr>
        <p:spPr>
          <a:xfrm rot="0">
            <a:off x="1371600" y="33528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pPr eaLnBrk="1" hangingPunct="1" latinLnBrk="1" lvl="0">
              <a:lnSpc>
                <a:spcPct val="80000"/>
              </a:lnSpc>
            </a:pPr>
            <a:r>
              <a:rPr altLang="en-US" b="1" sz="2400" lang="zh-CN"/>
              <a:t>MBChB</a:t>
            </a:r>
            <a:r>
              <a:rPr altLang="en-US" b="1" sz="2400" lang="zh-CN"/>
              <a:t> V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b="1" sz="1600"/>
              <a:t>08/09/2016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b="1" sz="2400"/>
              <a:t>DR Marybeth C. Maritim  </a:t>
            </a:r>
          </a:p>
          <a:p>
            <a:pPr eaLnBrk="1" hangingPunct="1" latinLnBrk="1" lvl="0">
              <a:lnSpc>
                <a:spcPct val="80000"/>
              </a:lnSpc>
            </a:pPr>
            <a:endParaRPr b="1" sz="2400"/>
          </a:p>
          <a:p>
            <a:pPr eaLnBrk="1" hangingPunct="1" latinLnBrk="1" lvl="0">
              <a:lnSpc>
                <a:spcPct val="80000"/>
              </a:lnSpc>
            </a:pPr>
            <a:endParaRPr sz="2400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46263" t="0" r="-46263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Risk Factors</a:t>
            </a:r>
          </a:p>
        </p:txBody>
      </p:sp>
      <p:sp>
        <p:nvSpPr>
          <p:cNvPr id="1048609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r>
              <a:rPr altLang="en-US" sz="2800" lang="zh-CN"/>
              <a:t>Cigarette smoking</a:t>
            </a:r>
          </a:p>
          <a:p>
            <a:pPr eaLnBrk="1" hangingPunct="1" latinLnBrk="1" lvl="0"/>
            <a:r>
              <a:rPr altLang="en-US" sz="2800" lang="zh-CN"/>
              <a:t>Alcohol intake</a:t>
            </a:r>
          </a:p>
          <a:p>
            <a:pPr eaLnBrk="1" hangingPunct="1" latinLnBrk="1" lvl="0"/>
            <a:r>
              <a:rPr altLang="en-US" sz="2800" lang="zh-CN"/>
              <a:t>Corticosteroid therapy</a:t>
            </a:r>
          </a:p>
          <a:p>
            <a:pPr eaLnBrk="1" hangingPunct="1" latinLnBrk="1" lvl="0"/>
            <a:r>
              <a:rPr altLang="en-US" sz="2800" lang="zh-CN"/>
              <a:t>Old age</a:t>
            </a:r>
          </a:p>
          <a:p>
            <a:pPr eaLnBrk="1" hangingPunct="1" latinLnBrk="1" lvl="0"/>
            <a:r>
              <a:rPr altLang="en-US" sz="2800" lang="zh-CN"/>
              <a:t>Recent influenza infection </a:t>
            </a:r>
          </a:p>
          <a:p>
            <a:pPr eaLnBrk="1" hangingPunct="1" latinLnBrk="1" lvl="0"/>
            <a:r>
              <a:rPr altLang="en-US" sz="2800" lang="zh-CN"/>
              <a:t>Preexisting lung disease</a:t>
            </a:r>
          </a:p>
          <a:p>
            <a:pPr eaLnBrk="1" hangingPunct="1" latinLnBrk="1" lvl="0"/>
            <a:r>
              <a:rPr altLang="en-US" sz="2800" lang="zh-CN"/>
              <a:t>Contact with sick birds (Chlamydia psittaci)</a:t>
            </a:r>
          </a:p>
          <a:p>
            <a:pPr eaLnBrk="1" hangingPunct="1" latinLnBrk="1" lvl="0"/>
            <a:r>
              <a:rPr altLang="en-US" sz="2800" lang="zh-CN"/>
              <a:t>Farm environments (Coxiella burnetti) </a:t>
            </a: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3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-8038" r="0" b="-8038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-189" r="0" b="-189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Clinical Features - Symptoms</a:t>
            </a:r>
          </a:p>
        </p:txBody>
      </p:sp>
      <p:sp>
        <p:nvSpPr>
          <p:cNvPr id="1048613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Cough – productive of rust coloured sputum.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Fever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Malaise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Pleuritic chest pain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Headache 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Confusion</a:t>
            </a: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rPr altLang="en-US" lang="zh-CN"/>
              <a:t>Clinical Features - Signs</a:t>
            </a:r>
          </a:p>
        </p:txBody>
      </p:sp>
      <p:sp>
        <p:nvSpPr>
          <p:cNvPr id="1048615" name=""/>
          <p:cNvSpPr/>
          <p:nvPr>
            <p:ph sz="half" idx="1"/>
          </p:nvPr>
        </p:nvSpPr>
        <p:spPr>
          <a:xfrm rot="0">
            <a:off x="457200" y="1600200"/>
            <a:ext cx="4038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Fever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Tachycardia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Tachypnoea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Hypoxemia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Hypotension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Confusion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Pleural rub</a:t>
            </a:r>
          </a:p>
        </p:txBody>
      </p:sp>
      <p:sp>
        <p:nvSpPr>
          <p:cNvPr id="1048616" name=""/>
          <p:cNvSpPr/>
          <p:nvPr>
            <p:ph sz="half" idx="2"/>
          </p:nvPr>
        </p:nvSpPr>
        <p:spPr>
          <a:xfrm rot="0">
            <a:off x="4648200" y="1600200"/>
            <a:ext cx="4038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Signs of consolidation – dull percussion note and bronchial breath sounds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Crepitations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Signs of a pleural effusion – stony dullness and absent or reduced breath sounds.</a:t>
            </a:r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>
            <p:ph type="title" sz="full" idx="0"/>
          </p:nvPr>
        </p:nvSpPr>
        <p:spPr>
          <a:xfrm rot="0">
            <a:off x="457200" y="30480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Investigations</a:t>
            </a:r>
          </a:p>
        </p:txBody>
      </p:sp>
      <p:sp>
        <p:nvSpPr>
          <p:cNvPr id="104861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1) Chest radiograph</a:t>
            </a:r>
            <a:r>
              <a:t> – homogenous opacity localised to the affected lobe or segment</a:t>
            </a:r>
          </a:p>
          <a:p>
            <a:pPr eaLnBrk="1" hangingPunct="1" latinLnBrk="1" lvl="0"/>
            <a:r>
              <a:t>Is useful in identifying pleural effusion, intrapulmonary abscess formation or  when empyema is suspected</a:t>
            </a:r>
          </a:p>
          <a:p>
            <a:pPr eaLnBrk="1" hangingPunct="1" latinLnBrk="1" lvl="0"/>
            <a:r>
              <a:t>Hilar lymphadenopathy is seen in </a:t>
            </a:r>
            <a:r>
              <a:rPr i="1"/>
              <a:t>Mycoplasma</a:t>
            </a:r>
            <a:r>
              <a:t> pneumonia</a:t>
            </a: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Investigations 2</a:t>
            </a:r>
          </a:p>
        </p:txBody>
      </p:sp>
      <p:sp>
        <p:nvSpPr>
          <p:cNvPr id="104862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2)Microbiological Investigations</a:t>
            </a:r>
          </a:p>
          <a:p>
            <a:pPr eaLnBrk="1" hangingPunct="1" latinLnBrk="1" lvl="0">
              <a:buFontTx/>
              <a:buNone/>
            </a:pPr>
            <a:r>
              <a:t>	- sputum microscopy, culture and sensitivity</a:t>
            </a:r>
          </a:p>
          <a:p>
            <a:pPr eaLnBrk="1" hangingPunct="1" latinLnBrk="1" lvl="0">
              <a:buFontTx/>
              <a:buNone/>
            </a:pPr>
            <a:r>
              <a:t>	- aspiration of tracheal/ bronchial secretions during bronchoscopy for M/C/S</a:t>
            </a:r>
          </a:p>
          <a:p>
            <a:pPr eaLnBrk="1" hangingPunct="1" latinLnBrk="1" lvl="0">
              <a:buFontTx/>
              <a:buNone/>
            </a:pPr>
            <a:r>
              <a:t>	- Blood cultures and sensitivity patterns</a:t>
            </a:r>
          </a:p>
          <a:p>
            <a:pPr eaLnBrk="1" hangingPunct="1" latinLnBrk="1" lvl="0">
              <a:buFontTx/>
              <a:buNone/>
            </a:pPr>
            <a:r>
              <a:rPr b="1"/>
              <a:t>3) Arterial blood gas measurement</a:t>
            </a:r>
            <a:r>
              <a:t> for assessment of disease severity</a:t>
            </a: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Investigations</a:t>
            </a:r>
          </a:p>
        </p:txBody>
      </p:sp>
      <p:sp>
        <p:nvSpPr>
          <p:cNvPr id="1048622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4) Complete blood count </a:t>
            </a:r>
          </a:p>
          <a:p>
            <a:pPr eaLnBrk="1" hangingPunct="1" latinLnBrk="1" lvl="0">
              <a:buFontTx/>
              <a:buNone/>
            </a:pPr>
            <a:r>
              <a:t>	- Neutrophil leucocytosis suggests bacterial pneumonia</a:t>
            </a:r>
          </a:p>
          <a:p>
            <a:pPr eaLnBrk="1" hangingPunct="1" latinLnBrk="1" lvl="0">
              <a:buFontTx/>
              <a:buNone/>
            </a:pPr>
          </a:p>
          <a:p>
            <a:pPr eaLnBrk="1" hangingPunct="1" latinLnBrk="1" lvl="0">
              <a:buFontTx/>
              <a:buNone/>
            </a:pPr>
            <a:r>
              <a:t>	- Leucopenia suggests viral etiology</a:t>
            </a:r>
          </a:p>
          <a:p>
            <a:pPr eaLnBrk="1" hangingPunct="1" latinLnBrk="1" lvl="0">
              <a:buFontTx/>
              <a:buNone/>
            </a:pP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sz="4000" lang="zh-CN"/>
              <a:t>Assessment of Disease Severity</a:t>
            </a:r>
          </a:p>
        </p:txBody>
      </p:sp>
      <p:sp>
        <p:nvSpPr>
          <p:cNvPr id="1048624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Clinical parameters</a:t>
            </a:r>
          </a:p>
          <a:p>
            <a:pPr eaLnBrk="1" hangingPunct="1" latinLnBrk="1" lvl="0">
              <a:buFontTx/>
              <a:buNone/>
            </a:pPr>
            <a:r>
              <a:t>	- Age of 60yrs or older</a:t>
            </a:r>
          </a:p>
          <a:p>
            <a:pPr eaLnBrk="1" hangingPunct="1" latinLnBrk="1" lvl="0">
              <a:buFontTx/>
              <a:buNone/>
            </a:pPr>
            <a:r>
              <a:t>	- Respiratory rate &gt;30/min</a:t>
            </a:r>
          </a:p>
          <a:p>
            <a:pPr eaLnBrk="1" hangingPunct="1" latinLnBrk="1" lvl="0">
              <a:buFontTx/>
              <a:buNone/>
            </a:pPr>
            <a:r>
              <a:t>	- Diastolic blood pressure 60mmHg or less</a:t>
            </a:r>
          </a:p>
          <a:p>
            <a:pPr eaLnBrk="1" hangingPunct="1" latinLnBrk="1" lvl="0">
              <a:buFontTx/>
              <a:buNone/>
            </a:pPr>
            <a:r>
              <a:t>	- Confusion</a:t>
            </a:r>
          </a:p>
          <a:p>
            <a:pPr eaLnBrk="1" hangingPunct="1" latinLnBrk="1" lvl="0">
              <a:buFontTx/>
              <a:buNone/>
            </a:pPr>
            <a:r>
              <a:t>	- More than 1 lobe involved in CXR</a:t>
            </a:r>
          </a:p>
          <a:p>
            <a:pPr eaLnBrk="1" hangingPunct="1" latinLnBrk="1" lvl="0">
              <a:buFontTx/>
              <a:buNone/>
            </a:pPr>
            <a:r>
              <a:t>	- Presence of underlying disease</a:t>
            </a:r>
          </a:p>
          <a:p>
            <a:pPr eaLnBrk="1" hangingPunct="1" latinLnBrk="1" lvl="0">
              <a:buFontTx/>
              <a:buNone/>
            </a:p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t>Lecture Objectives</a:t>
            </a:r>
          </a:p>
        </p:txBody>
      </p:sp>
      <p:sp>
        <p:nvSpPr>
          <p:cNvPr id="1048586" name=""/>
          <p:cNvSpPr/>
          <p:nvPr>
            <p:ph sz="half" idx="1"/>
          </p:nvPr>
        </p:nvSpPr>
        <p:spPr>
          <a:xfrm rot="0">
            <a:off x="457200" y="1600200"/>
            <a:ext cx="4038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lang="zh-CN"/>
              <a:t>Define community acquired pneumonia</a:t>
            </a:r>
          </a:p>
          <a:p>
            <a:pPr eaLnBrk="1" hangingPunct="1" latinLnBrk="1" lvl="0"/>
            <a:r>
              <a:rPr altLang="en-US" lang="zh-CN"/>
              <a:t>Describe the etiologic agents (Microbiology) </a:t>
            </a:r>
          </a:p>
          <a:p>
            <a:pPr eaLnBrk="1" hangingPunct="1" latinLnBrk="1" lvl="0"/>
            <a:r>
              <a:rPr altLang="en-US" lang="zh-CN"/>
              <a:t>Risk factors for (Epidemiology)</a:t>
            </a:r>
          </a:p>
          <a:p>
            <a:pPr eaLnBrk="1" hangingPunct="1" latinLnBrk="1" lvl="0"/>
            <a:r>
              <a:rPr altLang="en-US" lang="zh-CN"/>
              <a:t>Clinical features (</a:t>
            </a:r>
            <a:r>
              <a:rPr altLang="en-US" lang="zh-CN"/>
              <a:t>Imed</a:t>
            </a:r>
            <a:r>
              <a:rPr altLang="en-US" lang="zh-CN"/>
              <a:t> + Pathology) </a:t>
            </a:r>
          </a:p>
          <a:p>
            <a:pPr lvl="0"/>
            <a:endParaRPr altLang="en-US" lang="zh-CN"/>
          </a:p>
        </p:txBody>
      </p:sp>
      <p:sp>
        <p:nvSpPr>
          <p:cNvPr id="1048587" name=""/>
          <p:cNvSpPr/>
          <p:nvPr>
            <p:ph sz="half" idx="2"/>
          </p:nvPr>
        </p:nvSpPr>
        <p:spPr>
          <a:xfrm rot="0">
            <a:off x="4648200" y="1600200"/>
            <a:ext cx="4038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eaLnBrk="1" hangingPunct="1" latinLnBrk="1" lvl="0"/>
            <a:r>
              <a:rPr altLang="en-US" lang="zh-CN"/>
              <a:t>Investigations (Radiology, Microbiology, </a:t>
            </a:r>
            <a:r>
              <a:rPr altLang="en-US" lang="zh-CN"/>
              <a:t>Haematology</a:t>
            </a:r>
            <a:r>
              <a:rPr altLang="en-US" lang="zh-CN"/>
              <a:t>, )</a:t>
            </a:r>
          </a:p>
          <a:p>
            <a:pPr eaLnBrk="1" hangingPunct="1" latinLnBrk="1" lvl="0"/>
            <a:r>
              <a:rPr altLang="en-US" lang="zh-CN"/>
              <a:t>Treatment (Pharmacology) </a:t>
            </a:r>
          </a:p>
          <a:p>
            <a:pPr eaLnBrk="1" hangingPunct="1" latinLnBrk="1" lvl="0"/>
            <a:r>
              <a:rPr altLang="en-US" lang="zh-CN"/>
              <a:t>Complications (</a:t>
            </a:r>
            <a:r>
              <a:rPr altLang="en-US" lang="zh-CN"/>
              <a:t>Imed</a:t>
            </a:r>
            <a:r>
              <a:rPr altLang="en-US" lang="zh-CN"/>
              <a:t>) </a:t>
            </a:r>
          </a:p>
          <a:p>
            <a:pPr eaLnBrk="1" hangingPunct="1" latinLnBrk="1" lvl="0"/>
            <a:r>
              <a:rPr altLang="en-US" lang="zh-CN"/>
              <a:t>Preventive measures of community acquired pneumonia (</a:t>
            </a:r>
            <a:r>
              <a:rPr altLang="en-US" lang="zh-CN"/>
              <a:t>Imed</a:t>
            </a:r>
            <a:r>
              <a:rPr altLang="en-US" lang="zh-CN"/>
              <a:t>)</a:t>
            </a:r>
          </a:p>
          <a:p>
            <a:pPr lvl="0"/>
            <a:endParaRPr altLang="en-US" lang="zh-CN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sz="4000" lang="zh-CN"/>
              <a:t>Assessment Of Disease Severity</a:t>
            </a:r>
          </a:p>
        </p:txBody>
      </p:sp>
      <p:sp>
        <p:nvSpPr>
          <p:cNvPr id="1048626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Laboratory parameters</a:t>
            </a:r>
          </a:p>
          <a:p>
            <a:pPr eaLnBrk="1" hangingPunct="1" latinLnBrk="1" lvl="0">
              <a:buFontTx/>
              <a:buNone/>
            </a:pPr>
            <a:r>
              <a:t>	- Hypoxemia (PaO2 &lt;8kPa)</a:t>
            </a:r>
          </a:p>
          <a:p>
            <a:pPr eaLnBrk="1" hangingPunct="1" latinLnBrk="1" lvl="0">
              <a:buFontTx/>
              <a:buNone/>
            </a:pPr>
            <a:r>
              <a:t>	- Leucopenia (&lt;4000x10</a:t>
            </a:r>
            <a:r>
              <a:rPr baseline="30000"/>
              <a:t>9</a:t>
            </a:r>
            <a:r>
              <a:t>/L)</a:t>
            </a:r>
          </a:p>
          <a:p>
            <a:pPr eaLnBrk="1" hangingPunct="1" latinLnBrk="1" lvl="0">
              <a:buFontTx/>
              <a:buNone/>
            </a:pPr>
            <a:r>
              <a:t>	- Leucocytosis (&gt;20000x10</a:t>
            </a:r>
            <a:r>
              <a:rPr baseline="30000"/>
              <a:t>9</a:t>
            </a:r>
            <a:r>
              <a:t>/L)</a:t>
            </a:r>
          </a:p>
          <a:p>
            <a:pPr eaLnBrk="1" hangingPunct="1" latinLnBrk="1" lvl="0">
              <a:buFontTx/>
              <a:buNone/>
            </a:pPr>
            <a:r>
              <a:t>	- Raised serum urea </a:t>
            </a:r>
            <a:r>
              <a:rPr>
                <a:ea typeface="Arial" pitchFamily="-84" charset="0"/>
              </a:rPr>
              <a:t>≥7mmol/L</a:t>
            </a:r>
          </a:p>
          <a:p>
            <a:pPr eaLnBrk="1" hangingPunct="1" latinLnBrk="1" lvl="0">
              <a:buFontTx/>
              <a:buNone/>
            </a:pPr>
            <a:r>
              <a:t>	- Positive blood culture</a:t>
            </a:r>
          </a:p>
          <a:p>
            <a:pPr eaLnBrk="1" hangingPunct="1" latinLnBrk="1" lvl="0">
              <a:buFontTx/>
              <a:buNone/>
            </a:pPr>
            <a:r>
              <a:t>	- Hypoalbuminemia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sz="4000" lang="zh-CN"/>
              <a:t>Assessment Of Disease Severity</a:t>
            </a:r>
          </a:p>
        </p:txBody>
      </p:sp>
      <p:sp>
        <p:nvSpPr>
          <p:cNvPr id="104862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t>The 4 cardinal markers of severity are:-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t>	- RR </a:t>
            </a:r>
            <a:r>
              <a:rPr>
                <a:ea typeface="Arial" pitchFamily="-84" charset="0"/>
              </a:rPr>
              <a:t>≥30/ min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t>	- Diastolic BP </a:t>
            </a:r>
            <a:r>
              <a:rPr>
                <a:ea typeface="Arial" pitchFamily="-84" charset="0"/>
              </a:rPr>
              <a:t>≤60mmHg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t>	- Serum BUN of </a:t>
            </a:r>
            <a:r>
              <a:rPr>
                <a:ea typeface="Arial" pitchFamily="-84" charset="0"/>
              </a:rPr>
              <a:t>≥7mmol/L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t>	- Presence of confusion</a:t>
            </a:r>
          </a:p>
          <a:p>
            <a:pPr eaLnBrk="1" hangingPunct="1" latinLnBrk="1" lvl="0">
              <a:lnSpc>
                <a:spcPct val="90000"/>
              </a:lnSpc>
            </a:pPr>
            <a:r>
              <a:t>Patients with ≥2 of the 4 cardinal markers of severity have a 36-fold higher risk of dying compared with patients without these signs</a:t>
            </a:r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Treatment</a:t>
            </a:r>
          </a:p>
        </p:txBody>
      </p:sp>
      <p:sp>
        <p:nvSpPr>
          <p:cNvPr id="104863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r>
              <a:rPr altLang="en-US" lang="zh-CN"/>
              <a:t>Supportive and specific treatment</a:t>
            </a:r>
          </a:p>
          <a:p>
            <a:pPr eaLnBrk="1" hangingPunct="1" latinLnBrk="1" lvl="0"/>
            <a:r>
              <a:rPr altLang="en-US" lang="zh-CN"/>
              <a:t>Good response to antibiotic therapy</a:t>
            </a:r>
          </a:p>
          <a:p>
            <a:pPr eaLnBrk="1" hangingPunct="1" latinLnBrk="1" lvl="0"/>
            <a:r>
              <a:rPr altLang="en-US" lang="zh-CN"/>
              <a:t>When there is delayed recovery suspect:-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	- complications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	- wrong diagnosis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	- proximal bronchial obstruction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	- recurrent aspirate</a:t>
            </a:r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Supportive Treatment</a:t>
            </a:r>
          </a:p>
        </p:txBody>
      </p:sp>
      <p:sp>
        <p:nvSpPr>
          <p:cNvPr id="1048632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r>
              <a:rPr altLang="en-US" lang="zh-CN"/>
              <a:t>Oxygen- for all hypoxemic patients.  Use concentrations </a:t>
            </a:r>
            <a:r>
              <a:rPr>
                <a:ea typeface="Arial" pitchFamily="-84" charset="0"/>
              </a:rPr>
              <a:t>≥35% in those without advanced COPD or hypercapnia</a:t>
            </a:r>
          </a:p>
          <a:p>
            <a:pPr eaLnBrk="1" hangingPunct="1" latinLnBrk="1" lvl="0"/>
            <a:r>
              <a:rPr>
                <a:ea typeface="Arial" pitchFamily="-84" charset="0"/>
              </a:rPr>
              <a:t>IV fluids</a:t>
            </a:r>
          </a:p>
          <a:p>
            <a:pPr eaLnBrk="1" hangingPunct="1" latinLnBrk="1" lvl="0"/>
            <a:r>
              <a:rPr>
                <a:ea typeface="Arial" pitchFamily="-84" charset="0"/>
              </a:rPr>
              <a:t>Physiotherapy</a:t>
            </a:r>
          </a:p>
          <a:p>
            <a:pPr eaLnBrk="1" hangingPunct="1" latinLnBrk="1" lvl="0"/>
            <a:r>
              <a:rPr>
                <a:ea typeface="Arial" pitchFamily="-84" charset="0"/>
              </a:rPr>
              <a:t>Pain relief with paracetamol or if severe then with pethidine or morphine.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t>Empiric Treatment</a:t>
            </a:r>
          </a:p>
        </p:txBody>
      </p:sp>
      <p:sp>
        <p:nvSpPr>
          <p:cNvPr id="1048634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r>
              <a:t>Pretreatment specimen samples (blood cultures and expectorated sputum) should be obtained for microbiological evaluation before starting empirical therapy</a:t>
            </a:r>
          </a:p>
          <a:p/>
          <a:p>
            <a:r>
              <a:t>Combination empirical treatment is recommended</a:t>
            </a:r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5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45335" t="0" r="-45335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6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52890" t="0" r="-52890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Specific Treatment</a:t>
            </a:r>
          </a:p>
        </p:txBody>
      </p:sp>
      <p:sp>
        <p:nvSpPr>
          <p:cNvPr id="104863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sz="2800" lang="zh-CN"/>
              <a:t>Antibiotic therapy – given after results of collected specimens have been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altLang="en-US" i="1" lang="zh-CN"/>
              <a:t>Strep. pneumoniae</a:t>
            </a:r>
            <a:r>
              <a:rPr altLang="en-US" i="1" lang="zh-CN"/>
              <a:t> – </a:t>
            </a:r>
            <a:r>
              <a:rPr altLang="en-US" lang="zh-CN"/>
              <a:t>ceftriaxone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altLang="en-US" i="1" lang="zh-CN"/>
              <a:t>Klebsiella </a:t>
            </a:r>
            <a:r>
              <a:rPr altLang="en-US" i="1" lang="zh-CN"/>
              <a:t>pneumoniae</a:t>
            </a:r>
            <a:r>
              <a:rPr altLang="en-US" i="1" lang="zh-CN"/>
              <a:t> - </a:t>
            </a:r>
            <a:r>
              <a:rPr altLang="en-US" lang="zh-CN"/>
              <a:t>gentamicin and ceftazidime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altLang="en-US" i="1" lang="zh-CN"/>
              <a:t>Chlamydia pneumoniae</a:t>
            </a:r>
            <a:r>
              <a:rPr altLang="en-US" i="1" lang="zh-CN"/>
              <a:t> -</a:t>
            </a:r>
            <a:r>
              <a:rPr altLang="en-US" lang="zh-CN"/>
              <a:t> erythromycin or tetracycline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altLang="en-US" i="1" lang="zh-CN"/>
              <a:t>Chlamydia psittaci</a:t>
            </a:r>
            <a:r>
              <a:rPr altLang="en-US" lang="zh-CN"/>
              <a:t> – tetracycline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altLang="en-US" lang="zh-CN"/>
              <a:t>Actinomycosis</a:t>
            </a:r>
            <a:r>
              <a:rPr altLang="en-US" lang="zh-CN"/>
              <a:t> – benzyl penicillin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altLang="en-US" lang="zh-CN"/>
              <a:t>Varicella pneumonia – oral acyclovir</a:t>
            </a:r>
          </a:p>
          <a:p>
            <a:pPr eaLnBrk="1" hangingPunct="1" latinLnBrk="1" lvl="0">
              <a:lnSpc>
                <a:spcPct val="90000"/>
              </a:lnSpc>
            </a:pPr>
            <a:endParaRPr sz="2800"/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7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2158" t="0" r="-2158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8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5533" t="0" r="-5533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1" name=""/>
          <p:cNvSpPr/>
          <p:nvPr>
            <p:ph type="title" sz="full" idx="0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t>Clinical Case </a:t>
            </a:r>
          </a:p>
        </p:txBody>
      </p:sp>
      <p:sp>
        <p:nvSpPr>
          <p:cNvPr id="1048592" name=""/>
          <p:cNvSpPr/>
          <p:nvPr>
            <p:ph sz="full" idx="1"/>
          </p:nvPr>
        </p:nvSpPr>
        <p:spPr>
          <a:xfrm rot="0">
            <a:off x="457200" y="1066800"/>
            <a:ext cx="8229600" cy="5638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/>
            <a:r>
              <a:rPr altLang="en-US" sz="2800" lang="zh-CN"/>
              <a:t>JK, 70 </a:t>
            </a:r>
            <a:r>
              <a:rPr altLang="en-US" sz="2800" lang="zh-CN"/>
              <a:t>yr</a:t>
            </a:r>
            <a:r>
              <a:rPr altLang="en-US" sz="2800" lang="zh-CN"/>
              <a:t> old male admitted with 3day </a:t>
            </a:r>
            <a:r>
              <a:rPr altLang="en-US" sz="2800" lang="zh-CN"/>
              <a:t>Hx</a:t>
            </a:r>
            <a:r>
              <a:rPr altLang="en-US" sz="2800" lang="zh-CN"/>
              <a:t> of cough, chest pain, fever and confusion</a:t>
            </a:r>
          </a:p>
          <a:p>
            <a:pPr lvl="0"/>
            <a:r>
              <a:rPr altLang="en-US" sz="2800" lang="zh-CN"/>
              <a:t>Has been living at </a:t>
            </a:r>
            <a:r>
              <a:rPr altLang="en-US" sz="2800" lang="zh-CN"/>
              <a:t>Mji</a:t>
            </a:r>
            <a:r>
              <a:rPr altLang="en-US" sz="2800" lang="zh-CN"/>
              <a:t> </a:t>
            </a:r>
            <a:r>
              <a:rPr altLang="en-US" sz="2800" lang="zh-CN"/>
              <a:t>wa</a:t>
            </a:r>
            <a:r>
              <a:rPr altLang="en-US" sz="2800" lang="zh-CN"/>
              <a:t> </a:t>
            </a:r>
            <a:r>
              <a:rPr altLang="en-US" sz="2800" lang="zh-CN"/>
              <a:t>Furaha</a:t>
            </a:r>
            <a:r>
              <a:rPr altLang="en-US" sz="2800" lang="zh-CN"/>
              <a:t> Old People</a:t>
            </a:r>
            <a:r>
              <a:rPr altLang="en-US" sz="2800" lang="en-US"/>
              <a:t>’</a:t>
            </a:r>
            <a:r>
              <a:rPr altLang="en-US" sz="2800" lang="zh-CN"/>
              <a:t>s home for the past 10 yrs.  </a:t>
            </a:r>
            <a:r>
              <a:rPr altLang="en-US" sz="2800" lang="zh-CN"/>
              <a:t>Hx</a:t>
            </a:r>
            <a:r>
              <a:rPr altLang="en-US" sz="2800" lang="zh-CN"/>
              <a:t> of smoking, 5-pack years but stopped several </a:t>
            </a:r>
            <a:r>
              <a:rPr altLang="en-US" sz="2800" lang="zh-CN"/>
              <a:t>yrs</a:t>
            </a:r>
            <a:r>
              <a:rPr altLang="en-US" sz="2800" lang="zh-CN"/>
              <a:t> ago</a:t>
            </a:r>
          </a:p>
          <a:p>
            <a:pPr lvl="0"/>
            <a:r>
              <a:rPr altLang="en-US" sz="2800" lang="zh-CN"/>
              <a:t>O/E sick-looking, </a:t>
            </a:r>
            <a:r>
              <a:rPr altLang="en-US" sz="2800" lang="zh-CN"/>
              <a:t>tachypnoeic</a:t>
            </a:r>
            <a:r>
              <a:rPr altLang="en-US" sz="2800" lang="zh-CN"/>
              <a:t>, RR-40b/min, BP -100/50mmHg, features of consolidation RT middle lobe</a:t>
            </a:r>
          </a:p>
          <a:p>
            <a:pPr lvl="0"/>
            <a:r>
              <a:rPr b="1" sz="2800"/>
              <a:t>What is your diagnosis? </a:t>
            </a:r>
          </a:p>
          <a:p>
            <a:pPr lvl="0"/>
            <a:r>
              <a:rPr b="1" sz="2800"/>
              <a:t>What investigations would you do and why?</a:t>
            </a:r>
          </a:p>
          <a:p>
            <a:pPr lvl="0"/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Complications</a:t>
            </a:r>
          </a:p>
        </p:txBody>
      </p:sp>
      <p:sp>
        <p:nvSpPr>
          <p:cNvPr id="1048642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r>
              <a:rPr altLang="en-US" lang="zh-CN"/>
              <a:t>Parapneumonic effusions</a:t>
            </a:r>
          </a:p>
          <a:p>
            <a:pPr eaLnBrk="1" hangingPunct="1" latinLnBrk="1" lvl="0"/>
            <a:r>
              <a:rPr altLang="en-US" lang="zh-CN"/>
              <a:t>Empyema</a:t>
            </a:r>
          </a:p>
          <a:p>
            <a:pPr eaLnBrk="1" hangingPunct="1" latinLnBrk="1" lvl="0"/>
            <a:r>
              <a:rPr altLang="en-US" lang="zh-CN"/>
              <a:t>Sputum retention</a:t>
            </a:r>
          </a:p>
          <a:p>
            <a:pPr eaLnBrk="1" hangingPunct="1" latinLnBrk="1" lvl="0"/>
            <a:r>
              <a:rPr altLang="en-US" lang="zh-CN"/>
              <a:t>Pneumothorax</a:t>
            </a:r>
          </a:p>
          <a:p>
            <a:pPr eaLnBrk="1" hangingPunct="1" latinLnBrk="1" lvl="0">
              <a:buFontTx/>
              <a:buNone/>
            </a:pPr>
            <a:endParaRPr altLang="en-US" lang="zh-CN"/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59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-3157" r="0" b="-3157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60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26318" t="0" r="-26318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61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-43637" t="0" r="-43637" b="0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Prevention</a:t>
            </a:r>
          </a:p>
        </p:txBody>
      </p:sp>
      <p:sp>
        <p:nvSpPr>
          <p:cNvPr id="104864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sz="2800" lang="zh-CN"/>
              <a:t>Immunization with influenza A/B for all people &gt;50yrs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800" lang="zh-CN"/>
              <a:t>Immunization with 23 polyvalent pneumococcal  and </a:t>
            </a:r>
            <a:r>
              <a:rPr sz="2800" i="1"/>
              <a:t>H. influenza</a:t>
            </a:r>
            <a:r>
              <a:rPr sz="2800"/>
              <a:t> type B vaccines for all susceptible people e.g. 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400"/>
              <a:t>elderly&gt;65yrs 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400"/>
              <a:t>co morbidities like diabetes, immunocompromised, sickle cell disease or asplenia.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sz="2800"/>
              <a:t>Treatment of water sources to prevent </a:t>
            </a:r>
            <a:r>
              <a:rPr sz="2800" i="1"/>
              <a:t>Legionella pneumophila</a:t>
            </a:r>
          </a:p>
          <a:p>
            <a:pPr eaLnBrk="1" hangingPunct="1" latinLnBrk="1" lvl="0">
              <a:lnSpc>
                <a:spcPct val="90000"/>
              </a:lnSpc>
            </a:pPr>
            <a:endParaRPr sz="2800"/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6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-19456" r="0" b="-19456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altLang="en-US" lang="zh-CN"/>
          </a:p>
        </p:txBody>
      </p:sp>
      <p:pic>
        <p:nvPicPr>
          <p:cNvPr id="2097163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-3973" r="0" b="-3973"/>
          <a:stretch>
            <a:fillRect/>
          </a:stretch>
        </p:blipFill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 standalone="yes"?>
<p:sld xmlns:a="http://schemas.openxmlformats.org/drawingml/2006/main" xmlns:r="http://schemas.openxmlformats.org/officeDocument/2006/relationships" xmlns:p="http://schemas.openxmlformats.org/presentationml/2006/main" showMasterSp="1"><p:cSld><p:spTree><p:nvGrpSpPr><p:cNvPr id="90" name=""/><p:cNvGrpSpPr/><p:nvPr/></p:nvGrpSpPr><p:grpSpPr><a:xfrm rot="0"><a:off x="0" y="0"/><a:ext cx="0" cy="0"/><a:chOff x="0" y="0"/><a:chExt cx="0" cy="0"/></a:xfrm></p:grpSpPr><p:sp><p:nvSpPr><p:cNvPr id="1048650" name=""/><p:cNvSpPr/><p:nvPr><p:ph type="title" sz="full" idx="0"/></p:nvPr></p:nvSpPr><p:spPr><a:xfrm rot="0"><a:off x="457200" y="274637"/><a:ext cx="8229600" cy="1143000"/></a:xfrm><a:prstGeom prst="rect"/><a:noFill/><a:ln><a:noFill/></a:ln></p:spPr><p:txBody><a:bodyPr anchor="ctr" bIns="45720" lIns="91440" rIns="91440" tIns="45720"/><a:lstStyle><a:lvl1pPr algn="ctr" fontAlgn="base" indent="0" latinLnBrk="1" marL="0" rtl="0"><a:lnSpc><a:spcPct val="100000"/></a:lnSpc><a:spcBef><a:spcPct val="0"/></a:spcBef><a:spcAft><a:spcPct val="0"/></a:spcAft><a:buFontTx/><a:buNone/><a:defRPr baseline="0" b="0" sz="4400" i="0"><a:solidFill><a:schemeClr val="lt2"/></a:solidFill><a:latin typeface="Arial" pitchFamily="-84" charset="0"/><a:ea typeface="ＭＳ Ｐゴシック" pitchFamily="-84" charset="-128"/><a:sym typeface="Arial" pitchFamily="-84" charset="0"/></a:defRPr></a:lvl1pPr></a:lstStyle><a:p><a:r><a:t>References</a:t></a:r></a:p></p:txBody></p:sp><p:sp><p:nvSpPr><p:cNvPr id="1048651" name=""/><p:cNvSpPr/><p:nvPr><p:ph sz="full" idx="1"/></p:nvPr></p:nvSpPr><p:spPr><a:xfrm rot="0"><a:off x="457200" y="1600200"/><a:ext cx="8229600" cy="4525962"/></a:xfrm><a:prstGeom prst="rect"/><a:noFill/><a:ln><a:noFill/></a:ln></p:spPr><p:txBody><a:bodyPr anchor="t" bIns="45720" lIns="91440" rIns="91440" tIns="45720"/><a:lstStyle><a:lvl1pPr algn="l" fontAlgn="base" indent="-342900" latinLnBrk="1" marL="342900" rtl="0"><a:lnSpc><a:spcPct val="100000"/></a:lnSpc><a:spcBef><a:spcPct val="20000"/></a:spcBef><a:spcAft><a:spcPct val="0"/></a:spcAft><a:buSzPct val="100000"/><a:buFont typeface="Arial" pitchFamily="-84" charset="0"/><a:buChar char="•"/><a:defRPr baseline="0" b="0" sz="3200" i="0"><a:solidFill><a:schemeClr val="dk1"/></a:solidFill><a:latin typeface="Arial" pitchFamily="-84" charset="0"/><a:ea typeface="ＭＳ Ｐゴシック" pitchFamily="-84" charset="-128"/><a:sym typeface="Arial" pitchFamily="-84" charset="0"/></a:defRPr></a:lvl1pPr><a:lvl2pPr algn="l" fontAlgn="base" indent="-285750" latinLnBrk="1" marL="742950" rtl="0"><a:lnSpc><a:spcPct val="100000"/></a:lnSpc><a:spcBef><a:spcPct val="20000"/></a:spcBef><a:spcAft><a:spcPct val="0"/></a:spcAft><a:buSzPct val="100000"/><a:buFont typeface="Arial" pitchFamily="-84" charset="0"/><a:buChar char="–"/><a:defRPr baseline="0" b="0" sz="2800" i="0"><a:solidFill><a:schemeClr val="dk1"/></a:solidFill><a:latin typeface="Arial" pitchFamily="-84" charset="0"/><a:ea typeface="ＭＳ Ｐゴシック" pitchFamily="-84" charset="-128"/><a:sym typeface="Arial" pitchFamily="-84" charset="0"/></a:defRPr></a:lvl2pPr><a:lvl3pPr algn="l" fontAlgn="base" indent="-228600" latinLnBrk="1" marL="1143000" rtl="0"><a:lnSpc><a:spcPct val="100000"/></a:lnSpc><a:spcBef><a:spcPct val="20000"/></a:spcBef><a:spcAft><a:spcPct val="0"/></a:spcAft><a:buSzPct val="100000"/><a:buFont typeface="Arial" pitchFamily="-84" charset="0"/><a:buChar char="•"/><a:defRPr baseline="0" b="0" sz="2400" i="0"><a:solidFill><a:schemeClr val="dk1"/></a:solidFill><a:latin typeface="Arial" pitchFamily="-84" charset="0"/><a:ea typeface="ＭＳ Ｐゴシック" pitchFamily="-84" charset="-128"/><a:sym typeface="Arial" pitchFamily="-84" charset="0"/></a:defRPr></a:lvl3pPr><a:lvl4pPr algn="l" fontAlgn="base" indent="-228600" latinLnBrk="1" marL="1600200" rtl="0"><a:lnSpc><a:spcPct val="100000"/></a:lnSpc><a:spcBef><a:spcPct val="20000"/></a:spcBef><a:spcAft><a:spcPct val="0"/></a:spcAft><a:buSzPct val="100000"/><a:buFont typeface="Arial" pitchFamily="-84" charset="0"/><a:buChar char="–"/><a:defRPr baseline="0" b="0" sz="2000" i="0"><a:solidFill><a:schemeClr val="dk1"/></a:solidFill><a:latin typeface="Arial" pitchFamily="-84" charset="0"/><a:ea typeface="ＭＳ Ｐゴシック" pitchFamily="-84" charset="-128"/><a:sym typeface="Arial" pitchFamily="-84" charset="0"/></a:defRPr></a:lvl4pPr><a:lvl5pPr algn="l" fontAlgn="base" indent="-228600" latinLnBrk="1" marL="2057400" rtl="0"><a:lnSpc><a:spcPct val="100000"/></a:lnSpc><a:spcBef><a:spcPct val="20000"/></a:spcBef><a:spcAft><a:spcPct val="0"/></a:spcAft><a:buSzPct val="100000"/><a:buFont typeface="Arial" pitchFamily="-84" charset="0"/><a:buChar char="»"/><a:defRPr baseline="0" b="0" sz="2000" i="0"><a:solidFill><a:schemeClr val="dk1"/></a:solidFill><a:latin typeface="Arial" pitchFamily="-84" charset="0"/><a:ea typeface="ＭＳ Ｐゴシック" pitchFamily="-84" charset="-128"/><a:sym typeface="Arial" pitchFamily="-84" charset="0"/></a:defRPr></a:lvl5pPr></a:lstStyle><a:p><a:r><a:rPr altLang="en-US" lang="zh-CN"/><a:t>Davidson</a:t></a:r><a:r><a:rPr altLang="en-US" lang="en-US"/><a:t>’</a:t></a:r></a:p><a:p/><a:p><a:r><a:t>IDSA guidelines for Community acquired pneumonia</a:t></a:r></a:p></p:txBody></p:sp></p:spTree></p:cSld><p:clrMapOvr><a:masterClrMapping/></p:clrMapOvr>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2" name=""/>
          <p:cNvSpPr/>
          <p:nvPr>
            <p:ph type="body" sz="full" idx="4294967295"/>
          </p:nvPr>
        </p:nvSpPr>
        <p:spPr>
          <a:xfrm rot="0">
            <a:off x="457200" y="6858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/>
            <a:endParaRPr altLang="en-US" lang="zh-CN"/>
          </a:p>
          <a:p>
            <a:pPr eaLnBrk="1" hangingPunct="1" latinLnBrk="1" lvl="0"/>
            <a:endParaRPr altLang="en-US" lang="zh-CN"/>
          </a:p>
          <a:p>
            <a:pPr eaLnBrk="1" hangingPunct="1" latinLnBrk="1" lvl="0"/>
            <a:endParaRPr altLang="en-US" lang="zh-CN"/>
          </a:p>
          <a:p>
            <a:pPr algn="ctr" eaLnBrk="1" hangingPunct="1" latinLnBrk="1" lvl="0">
              <a:buFontTx/>
              <a:buNone/>
            </a:pPr>
            <a:r>
              <a:rPr sz="4800"/>
              <a:t>THANK YOU !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Pneumonia</a:t>
            </a:r>
          </a:p>
        </p:txBody>
      </p:sp>
      <p:sp>
        <p:nvSpPr>
          <p:cNvPr id="1048596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b="1"/>
              <a:t>Definition</a:t>
            </a:r>
          </a:p>
          <a:p>
            <a:pPr eaLnBrk="1" hangingPunct="1" latinLnBrk="1" lvl="0"/>
            <a:r>
              <a:t>Acute respiratory illness associated with recently developed radiological pulmonary shadowing which is either segmental or lobar</a:t>
            </a:r>
          </a:p>
          <a:p>
            <a:pPr eaLnBrk="1" hangingPunct="1" latinLnBrk="1" lvl="0">
              <a:buFontTx/>
              <a:buNone/>
            </a:pPr>
          </a:p>
          <a:p>
            <a:pPr eaLnBrk="1" hangingPunct="1" latinLnBrk="1" lvl="0"/>
            <a:r>
              <a:t>Pneumonia may be bacterial, viral, mycobacterial or fungal 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t>Classification of Pneumonias</a:t>
            </a:r>
          </a:p>
        </p:txBody>
      </p:sp>
      <p:sp>
        <p:nvSpPr>
          <p:cNvPr id="104859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lang="zh-CN"/>
              <a:t>1) Community-acquired pneumonia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2) Hospital-acquired pneumonia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3) Aspiration pneumonia (including suppurative pneumonia)</a:t>
            </a:r>
          </a:p>
          <a:p>
            <a:pPr eaLnBrk="1" hangingPunct="1" latinLnBrk="1" lvl="0">
              <a:buFontTx/>
              <a:buNone/>
            </a:pPr>
            <a:r>
              <a:rPr altLang="en-US" lang="zh-CN"/>
              <a:t>4) Pneumonia in the immunocompromised host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sz="4000" lang="zh-CN"/>
              <a:t>Community-acquired Pneumonia (CAP)</a:t>
            </a:r>
          </a:p>
        </p:txBody>
      </p:sp>
      <p:sp>
        <p:nvSpPr>
          <p:cNvPr id="104860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Definition</a:t>
            </a:r>
          </a:p>
          <a:p>
            <a:pPr eaLnBrk="1" hangingPunct="1" latinLnBrk="1" lvl="0"/>
            <a:r>
              <a:rPr altLang="en-US" lang="zh-CN"/>
              <a:t>Pneumonia acquired in the patient’</a:t>
            </a:r>
            <a:r>
              <a:rPr altLang="en-US" lang="en-US"/>
              <a:t>s home or in the non-hospital environment such as a nursing home</a:t>
            </a:r>
          </a:p>
          <a:p>
            <a:pPr eaLnBrk="1" hangingPunct="1" latinLnBrk="1" lvl="0">
              <a:buFontTx/>
              <a:buNone/>
            </a:pPr>
            <a:endParaRPr altLang="en-US" lang="zh-CN"/>
          </a:p>
          <a:p>
            <a:pPr eaLnBrk="1" hangingPunct="1" latinLnBrk="1" lvl="0"/>
            <a:r>
              <a:rPr altLang="en-US" lang="zh-CN"/>
              <a:t>Mainly spread by inhalational</a:t>
            </a: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CAP</a:t>
            </a:r>
          </a:p>
        </p:txBody>
      </p:sp>
      <p:sp>
        <p:nvSpPr>
          <p:cNvPr id="1048602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Lobar pneumonia  - </a:t>
            </a:r>
            <a:r>
              <a:rPr b="1"/>
              <a:t>radiological</a:t>
            </a:r>
            <a:r>
              <a:t> and </a:t>
            </a:r>
            <a:r>
              <a:rPr b="1"/>
              <a:t>pathological</a:t>
            </a:r>
            <a:r>
              <a:t> term referring to homogeneous opacification (red hepatisation) of one or more lung lobes often associated with pleural inflammation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b="1"/>
              <a:t>Bronchopneumonia</a:t>
            </a:r>
            <a:r>
              <a:t> - patchy alveolar consolidation associated with bronchial and bronchiolar inflammation affecting both lower lobes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CAP</a:t>
            </a:r>
          </a:p>
        </p:txBody>
      </p:sp>
      <p:sp>
        <p:nvSpPr>
          <p:cNvPr id="1048604" name=""/>
          <p:cNvSpPr/>
          <p:nvPr>
            <p:ph type="body" sz="full" idx="1"/>
          </p:nvPr>
        </p:nvSpPr>
        <p:spPr>
          <a:xfrm rot="0">
            <a:off x="5334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buFontTx/>
              <a:buNone/>
            </a:pPr>
            <a:r>
              <a:rPr altLang="en-US" b="1" lang="zh-CN"/>
              <a:t>Etiologic Agents (Organisms</a:t>
            </a:r>
            <a:r>
              <a:t>)</a:t>
            </a:r>
          </a:p>
          <a:p>
            <a:pPr eaLnBrk="1" hangingPunct="1" latinLnBrk="1" lvl="0"/>
            <a:r>
              <a:rPr i="1"/>
              <a:t>Streptococcus pneumoniae 30%</a:t>
            </a:r>
          </a:p>
          <a:p>
            <a:pPr eaLnBrk="1" hangingPunct="1" latinLnBrk="1" lvl="0"/>
            <a:r>
              <a:rPr i="1"/>
              <a:t>Chlamydia pneumoniae 10%</a:t>
            </a:r>
          </a:p>
          <a:p>
            <a:pPr eaLnBrk="1" hangingPunct="1" latinLnBrk="1" lvl="0"/>
            <a:r>
              <a:rPr i="1"/>
              <a:t>Mycoplasma pneumoniae 9%</a:t>
            </a:r>
          </a:p>
          <a:p>
            <a:pPr eaLnBrk="1" hangingPunct="1" latinLnBrk="1" lvl="0"/>
            <a:r>
              <a:rPr i="1"/>
              <a:t>Legionella pneumophila 5%</a:t>
            </a:r>
          </a:p>
          <a:p>
            <a:pPr eaLnBrk="1" hangingPunct="1" latinLnBrk="1" lvl="0"/>
            <a:r>
              <a:rPr i="1"/>
              <a:t>Hemophilus influenza 3%</a:t>
            </a:r>
          </a:p>
          <a:p>
            <a:pPr eaLnBrk="1" hangingPunct="1" latinLnBrk="1" lvl="0"/>
            <a:endParaRPr i="1"/>
          </a:p>
          <a:p>
            <a:pPr eaLnBrk="1" hangingPunct="1" latinLnBrk="1" lvl="0"/>
            <a:endParaRPr i="1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eaLnBrk="1" hangingPunct="1" latinLnBrk="1" lvl="0"/>
            <a:r>
              <a:rPr altLang="en-US" lang="zh-CN"/>
              <a:t>CAP</a:t>
            </a:r>
          </a:p>
        </p:txBody>
      </p:sp>
      <p:sp>
        <p:nvSpPr>
          <p:cNvPr id="1048606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32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8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baseline="0" b="0" sz="24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baseline="0" b="0" sz="2000" i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altLang="en-US" b="1" lang="zh-CN"/>
              <a:t>Etiologic Agents (Organisms)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sz="2800" i="1"/>
              <a:t>Others – Staphylococcus aureus, Chlamydia psittaci, Coxiella burnetti, Klebsiella pneumoniae, Actinomyces israeli all &lt;1%.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sz="2800" i="1"/>
              <a:t>Viruses – Influenza virus 7-8% of CAP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sz="2800"/>
              <a:t>			- Parainfluenza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sz="2800"/>
              <a:t>			- Measles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sz="2800"/>
              <a:t>			- Respiratory syncytial virus (RSV) in infancy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sz="2800"/>
              <a:t>			- Varicella (chicken pox)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endParaRPr sz="2800"/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2016-09-08T09:25:19Z</dcterms:created>
  <dcterms:modified xsi:type="dcterms:W3CDTF">2016-09-08T09:25:19Z</dcterms:modified>
</cp:coreProperties>
</file>