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58" r:id="rId3"/>
    <p:sldId id="257" r:id="rId4"/>
    <p:sldId id="259" r:id="rId5"/>
    <p:sldId id="260" r:id="rId6"/>
    <p:sldId id="261" r:id="rId7"/>
    <p:sldId id="267" r:id="rId8"/>
    <p:sldId id="277" r:id="rId9"/>
    <p:sldId id="278" r:id="rId10"/>
    <p:sldId id="279" r:id="rId11"/>
    <p:sldId id="280" r:id="rId12"/>
    <p:sldId id="266" r:id="rId13"/>
    <p:sldId id="310" r:id="rId14"/>
    <p:sldId id="265" r:id="rId15"/>
    <p:sldId id="268" r:id="rId16"/>
    <p:sldId id="269" r:id="rId17"/>
    <p:sldId id="270" r:id="rId18"/>
    <p:sldId id="298" r:id="rId19"/>
    <p:sldId id="299" r:id="rId20"/>
    <p:sldId id="273" r:id="rId21"/>
    <p:sldId id="300" r:id="rId22"/>
    <p:sldId id="301" r:id="rId23"/>
    <p:sldId id="308" r:id="rId24"/>
    <p:sldId id="309" r:id="rId25"/>
    <p:sldId id="311" r:id="rId26"/>
    <p:sldId id="281" r:id="rId27"/>
    <p:sldId id="282" r:id="rId28"/>
    <p:sldId id="283" r:id="rId29"/>
    <p:sldId id="303" r:id="rId30"/>
    <p:sldId id="284" r:id="rId31"/>
    <p:sldId id="285" r:id="rId32"/>
    <p:sldId id="295" r:id="rId33"/>
    <p:sldId id="289" r:id="rId34"/>
    <p:sldId id="290" r:id="rId35"/>
    <p:sldId id="296" r:id="rId36"/>
    <p:sldId id="292" r:id="rId37"/>
    <p:sldId id="293" r:id="rId38"/>
    <p:sldId id="297" r:id="rId39"/>
    <p:sldId id="304" r:id="rId40"/>
    <p:sldId id="312" r:id="rId41"/>
    <p:sldId id="286" r:id="rId42"/>
    <p:sldId id="287" r:id="rId43"/>
    <p:sldId id="288" r:id="rId44"/>
    <p:sldId id="306" r:id="rId45"/>
    <p:sldId id="307" r:id="rId46"/>
    <p:sldId id="31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B04F5-2F48-4C7F-9BEC-06AA219E68EB}" type="datetimeFigureOut">
              <a:rPr lang="en-US" smtClean="0"/>
              <a:t>10/15/2015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11A116-CD07-41DB-9CFD-941AA05AACB3}" type="slidenum">
              <a:rPr lang="en-US" smtClean="0"/>
              <a:t>‹#›</a:t>
            </a:fld>
            <a:endParaRPr lang="en-US"/>
          </a:p>
        </p:txBody>
      </p:sp>
    </p:spTree>
    <p:extLst>
      <p:ext uri="{BB962C8B-B14F-4D97-AF65-F5344CB8AC3E}">
        <p14:creationId xmlns:p14="http://schemas.microsoft.com/office/powerpoint/2010/main" val="2104946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ea typeface="ＭＳ Ｐゴシック" panose="020B0600070205080204" pitchFamily="34" charset="-128"/>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3CE4C76-B823-48C3-BB7D-115D27222DD1}" type="slidenum">
              <a:rPr lang="en-US" sz="1200">
                <a:latin typeface="Calibri" panose="020F0502020204030204" pitchFamily="34" charset="0"/>
              </a:rPr>
              <a:pPr eaLnBrk="1" hangingPunct="1"/>
              <a:t>2</a:t>
            </a:fld>
            <a:endParaRPr lang="en-US" sz="1200">
              <a:latin typeface="Calibri" panose="020F0502020204030204" pitchFamily="34" charset="0"/>
            </a:endParaRPr>
          </a:p>
        </p:txBody>
      </p:sp>
    </p:spTree>
    <p:extLst>
      <p:ext uri="{BB962C8B-B14F-4D97-AF65-F5344CB8AC3E}">
        <p14:creationId xmlns:p14="http://schemas.microsoft.com/office/powerpoint/2010/main" val="681234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ea typeface="ＭＳ Ｐゴシック" panose="020B0600070205080204" pitchFamily="34" charset="-128"/>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3CE4C76-B823-48C3-BB7D-115D27222DD1}" type="slidenum">
              <a:rPr lang="en-US" sz="1200">
                <a:latin typeface="Calibri" panose="020F0502020204030204" pitchFamily="34" charset="0"/>
              </a:rPr>
              <a:pPr eaLnBrk="1" hangingPunct="1"/>
              <a:t>26</a:t>
            </a:fld>
            <a:endParaRPr lang="en-US" sz="1200">
              <a:latin typeface="Calibri" panose="020F0502020204030204" pitchFamily="34" charset="0"/>
            </a:endParaRPr>
          </a:p>
        </p:txBody>
      </p:sp>
    </p:spTree>
    <p:extLst>
      <p:ext uri="{BB962C8B-B14F-4D97-AF65-F5344CB8AC3E}">
        <p14:creationId xmlns:p14="http://schemas.microsoft.com/office/powerpoint/2010/main" val="1981712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938588" y="8774113"/>
            <a:ext cx="3011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8BE1A473-E1D7-4517-B139-40C3A25211C4}" type="slidenum">
              <a:rPr lang="en-US" sz="1200">
                <a:ea typeface="ＭＳ Ｐゴシック" panose="020B0600070205080204" pitchFamily="34" charset="-128"/>
              </a:rPr>
              <a:pPr algn="r"/>
              <a:t>29</a:t>
            </a:fld>
            <a:endParaRPr lang="en-US" sz="1200">
              <a:ea typeface="ＭＳ Ｐゴシック" panose="020B0600070205080204" pitchFamily="34" charset="-128"/>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xfrm>
            <a:off x="927100" y="4387850"/>
            <a:ext cx="509587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751886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ea typeface="ＭＳ Ｐゴシック" panose="020B0600070205080204" pitchFamily="34" charset="-128"/>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748990F-1D23-4387-98FF-871E91DF1295}" type="slidenum">
              <a:rPr lang="en-US" sz="1200">
                <a:latin typeface="Calibri" panose="020F0502020204030204" pitchFamily="34" charset="0"/>
              </a:rPr>
              <a:pPr eaLnBrk="1" hangingPunct="1"/>
              <a:t>31</a:t>
            </a:fld>
            <a:endParaRPr lang="en-US" sz="1200">
              <a:latin typeface="Calibri" panose="020F0502020204030204" pitchFamily="34" charset="0"/>
            </a:endParaRPr>
          </a:p>
        </p:txBody>
      </p:sp>
    </p:spTree>
    <p:extLst>
      <p:ext uri="{BB962C8B-B14F-4D97-AF65-F5344CB8AC3E}">
        <p14:creationId xmlns:p14="http://schemas.microsoft.com/office/powerpoint/2010/main" val="3302109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38588" y="8774113"/>
            <a:ext cx="3011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D4DC4F97-8A3D-4919-8A47-5E7572AD8B22}" type="slidenum">
              <a:rPr lang="en-US" sz="1200">
                <a:ea typeface="ＭＳ Ｐゴシック" panose="020B0600070205080204" pitchFamily="34" charset="-128"/>
              </a:rPr>
              <a:pPr algn="r"/>
              <a:t>6</a:t>
            </a:fld>
            <a:endParaRPr lang="en-US" sz="1200">
              <a:ea typeface="ＭＳ Ｐゴシック" panose="020B0600070205080204" pitchFamily="34" charset="-128"/>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xfrm>
            <a:off x="927100" y="4387850"/>
            <a:ext cx="509587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203204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8B70B-FAB7-4819-A404-05BC120C7DAD}" type="slidenum">
              <a:rPr lang="en-US"/>
              <a:pPr/>
              <a:t>10</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3627277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ea typeface="ＭＳ Ｐゴシック" panose="020B0600070205080204" pitchFamily="34" charset="-128"/>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49AA29C-3091-4BF0-B822-59DA3F15F6C0}" type="slidenum">
              <a:rPr lang="en-US" sz="1200">
                <a:latin typeface="Calibri" panose="020F0502020204030204" pitchFamily="34" charset="0"/>
              </a:rPr>
              <a:pPr eaLnBrk="1" hangingPunct="1"/>
              <a:t>12</a:t>
            </a:fld>
            <a:endParaRPr lang="en-US" sz="1200">
              <a:latin typeface="Calibri" panose="020F0502020204030204" pitchFamily="34" charset="0"/>
            </a:endParaRPr>
          </a:p>
        </p:txBody>
      </p:sp>
    </p:spTree>
    <p:extLst>
      <p:ext uri="{BB962C8B-B14F-4D97-AF65-F5344CB8AC3E}">
        <p14:creationId xmlns:p14="http://schemas.microsoft.com/office/powerpoint/2010/main" val="1132924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4338859-FB1E-4DB4-864C-46FA39EF5BCB}" type="slidenum">
              <a:rPr lang="en-US" sz="1200">
                <a:latin typeface="Calibri" panose="020F0502020204030204" pitchFamily="34" charset="0"/>
              </a:rPr>
              <a:pPr eaLnBrk="1" hangingPunct="1"/>
              <a:t>13</a:t>
            </a:fld>
            <a:endParaRPr lang="en-US" sz="1200">
              <a:latin typeface="Calibri" panose="020F0502020204030204" pitchFamily="34" charset="0"/>
            </a:endParaRPr>
          </a:p>
        </p:txBody>
      </p:sp>
    </p:spTree>
    <p:extLst>
      <p:ext uri="{BB962C8B-B14F-4D97-AF65-F5344CB8AC3E}">
        <p14:creationId xmlns:p14="http://schemas.microsoft.com/office/powerpoint/2010/main" val="89977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4BBE5E5-86B5-4316-95A6-21E1E809BAA3}" type="slidenum">
              <a:rPr lang="en-US" sz="1200">
                <a:latin typeface="Calibri" panose="020F0502020204030204" pitchFamily="34" charset="0"/>
              </a:rPr>
              <a:pPr eaLnBrk="1" hangingPunct="1"/>
              <a:t>14</a:t>
            </a:fld>
            <a:endParaRPr lang="en-US" sz="1200">
              <a:latin typeface="Calibri" panose="020F0502020204030204" pitchFamily="34" charset="0"/>
            </a:endParaRPr>
          </a:p>
        </p:txBody>
      </p:sp>
    </p:spTree>
    <p:extLst>
      <p:ext uri="{BB962C8B-B14F-4D97-AF65-F5344CB8AC3E}">
        <p14:creationId xmlns:p14="http://schemas.microsoft.com/office/powerpoint/2010/main" val="1780397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7377F49-38C6-49B5-9B8D-A775C8C98A7A}" type="slidenum">
              <a:rPr lang="en-US" sz="1200">
                <a:latin typeface="Calibri" panose="020F0502020204030204" pitchFamily="34" charset="0"/>
              </a:rPr>
              <a:pPr eaLnBrk="1" hangingPunct="1"/>
              <a:t>15</a:t>
            </a:fld>
            <a:endParaRPr lang="en-US" sz="1200">
              <a:latin typeface="Calibri" panose="020F0502020204030204" pitchFamily="34" charset="0"/>
            </a:endParaRPr>
          </a:p>
        </p:txBody>
      </p:sp>
    </p:spTree>
    <p:extLst>
      <p:ext uri="{BB962C8B-B14F-4D97-AF65-F5344CB8AC3E}">
        <p14:creationId xmlns:p14="http://schemas.microsoft.com/office/powerpoint/2010/main" val="3041637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6B28443-D503-4E0A-9A1E-8CBB621F5636}" type="slidenum">
              <a:rPr lang="en-US" sz="1200">
                <a:latin typeface="Calibri" panose="020F0502020204030204" pitchFamily="34" charset="0"/>
              </a:rPr>
              <a:pPr eaLnBrk="1" hangingPunct="1"/>
              <a:t>16</a:t>
            </a:fld>
            <a:endParaRPr lang="en-US" sz="1200">
              <a:latin typeface="Calibri" panose="020F0502020204030204" pitchFamily="34" charset="0"/>
            </a:endParaRPr>
          </a:p>
        </p:txBody>
      </p:sp>
    </p:spTree>
    <p:extLst>
      <p:ext uri="{BB962C8B-B14F-4D97-AF65-F5344CB8AC3E}">
        <p14:creationId xmlns:p14="http://schemas.microsoft.com/office/powerpoint/2010/main" val="100020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ea typeface="ＭＳ Ｐゴシック" panose="020B0600070205080204" pitchFamily="34" charset="-128"/>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9E0FCAF-511D-444D-B8D4-93EBE9F9A842}" type="slidenum">
              <a:rPr lang="en-US" sz="1200">
                <a:latin typeface="Calibri" panose="020F0502020204030204" pitchFamily="34" charset="0"/>
              </a:rPr>
              <a:pPr eaLnBrk="1" hangingPunct="1"/>
              <a:t>20</a:t>
            </a:fld>
            <a:endParaRPr lang="en-US" sz="1200">
              <a:latin typeface="Calibri" panose="020F0502020204030204" pitchFamily="34" charset="0"/>
            </a:endParaRPr>
          </a:p>
        </p:txBody>
      </p:sp>
    </p:spTree>
    <p:extLst>
      <p:ext uri="{BB962C8B-B14F-4D97-AF65-F5344CB8AC3E}">
        <p14:creationId xmlns:p14="http://schemas.microsoft.com/office/powerpoint/2010/main" val="4177369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B7767D6-55C3-4FD6-A62A-12853C9434B6}" type="datetimeFigureOut">
              <a:rPr lang="en-US" smtClean="0"/>
              <a:t>10/15/2015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8D9EEA-AF6F-4B5C-8988-DF92A0C78B6C}" type="slidenum">
              <a:rPr lang="en-US" smtClean="0"/>
              <a:t>‹#›</a:t>
            </a:fld>
            <a:endParaRPr lang="en-US"/>
          </a:p>
        </p:txBody>
      </p:sp>
    </p:spTree>
    <p:extLst>
      <p:ext uri="{BB962C8B-B14F-4D97-AF65-F5344CB8AC3E}">
        <p14:creationId xmlns:p14="http://schemas.microsoft.com/office/powerpoint/2010/main" val="3110679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B7767D6-55C3-4FD6-A62A-12853C9434B6}" type="datetimeFigureOut">
              <a:rPr lang="en-US" smtClean="0"/>
              <a:t>10/15/2015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8D9EEA-AF6F-4B5C-8988-DF92A0C78B6C}" type="slidenum">
              <a:rPr lang="en-US" smtClean="0"/>
              <a:t>‹#›</a:t>
            </a:fld>
            <a:endParaRPr lang="en-US"/>
          </a:p>
        </p:txBody>
      </p:sp>
    </p:spTree>
    <p:extLst>
      <p:ext uri="{BB962C8B-B14F-4D97-AF65-F5344CB8AC3E}">
        <p14:creationId xmlns:p14="http://schemas.microsoft.com/office/powerpoint/2010/main" val="166861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B7767D6-55C3-4FD6-A62A-12853C9434B6}" type="datetimeFigureOut">
              <a:rPr lang="en-US" smtClean="0"/>
              <a:t>10/15/2015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8D9EEA-AF6F-4B5C-8988-DF92A0C78B6C}" type="slidenum">
              <a:rPr lang="en-US" smtClean="0"/>
              <a:t>‹#›</a:t>
            </a:fld>
            <a:endParaRPr lang="en-US"/>
          </a:p>
        </p:txBody>
      </p:sp>
    </p:spTree>
    <p:extLst>
      <p:ext uri="{BB962C8B-B14F-4D97-AF65-F5344CB8AC3E}">
        <p14:creationId xmlns:p14="http://schemas.microsoft.com/office/powerpoint/2010/main" val="4242498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27200" y="241300"/>
            <a:ext cx="10160000" cy="939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27200" y="1524000"/>
            <a:ext cx="10160000" cy="5105400"/>
          </a:xfrm>
        </p:spPr>
        <p:txBody>
          <a:bodyPr/>
          <a:lstStyle/>
          <a:p>
            <a:pPr lvl="0"/>
            <a:endParaRPr lang="en-US" noProof="0"/>
          </a:p>
        </p:txBody>
      </p:sp>
    </p:spTree>
    <p:extLst>
      <p:ext uri="{BB962C8B-B14F-4D97-AF65-F5344CB8AC3E}">
        <p14:creationId xmlns:p14="http://schemas.microsoft.com/office/powerpoint/2010/main" val="3413586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B7767D6-55C3-4FD6-A62A-12853C9434B6}" type="datetimeFigureOut">
              <a:rPr lang="en-US" smtClean="0"/>
              <a:t>10/15/2015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8D9EEA-AF6F-4B5C-8988-DF92A0C78B6C}" type="slidenum">
              <a:rPr lang="en-US" smtClean="0"/>
              <a:t>‹#›</a:t>
            </a:fld>
            <a:endParaRPr lang="en-US"/>
          </a:p>
        </p:txBody>
      </p:sp>
    </p:spTree>
    <p:extLst>
      <p:ext uri="{BB962C8B-B14F-4D97-AF65-F5344CB8AC3E}">
        <p14:creationId xmlns:p14="http://schemas.microsoft.com/office/powerpoint/2010/main" val="227994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B7767D6-55C3-4FD6-A62A-12853C9434B6}" type="datetimeFigureOut">
              <a:rPr lang="en-US" smtClean="0"/>
              <a:t>10/15/2015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8D9EEA-AF6F-4B5C-8988-DF92A0C78B6C}" type="slidenum">
              <a:rPr lang="en-US" smtClean="0"/>
              <a:t>‹#›</a:t>
            </a:fld>
            <a:endParaRPr lang="en-US"/>
          </a:p>
        </p:txBody>
      </p:sp>
    </p:spTree>
    <p:extLst>
      <p:ext uri="{BB962C8B-B14F-4D97-AF65-F5344CB8AC3E}">
        <p14:creationId xmlns:p14="http://schemas.microsoft.com/office/powerpoint/2010/main" val="231841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B7767D6-55C3-4FD6-A62A-12853C9434B6}" type="datetimeFigureOut">
              <a:rPr lang="en-US" smtClean="0"/>
              <a:t>10/15/2015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E8D9EEA-AF6F-4B5C-8988-DF92A0C78B6C}" type="slidenum">
              <a:rPr lang="en-US" smtClean="0"/>
              <a:t>‹#›</a:t>
            </a:fld>
            <a:endParaRPr lang="en-US"/>
          </a:p>
        </p:txBody>
      </p:sp>
    </p:spTree>
    <p:extLst>
      <p:ext uri="{BB962C8B-B14F-4D97-AF65-F5344CB8AC3E}">
        <p14:creationId xmlns:p14="http://schemas.microsoft.com/office/powerpoint/2010/main" val="145561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B7767D6-55C3-4FD6-A62A-12853C9434B6}" type="datetimeFigureOut">
              <a:rPr lang="en-US" smtClean="0"/>
              <a:t>10/15/2015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8E8D9EEA-AF6F-4B5C-8988-DF92A0C78B6C}" type="slidenum">
              <a:rPr lang="en-US" smtClean="0"/>
              <a:t>‹#›</a:t>
            </a:fld>
            <a:endParaRPr lang="en-US"/>
          </a:p>
        </p:txBody>
      </p:sp>
    </p:spTree>
    <p:extLst>
      <p:ext uri="{BB962C8B-B14F-4D97-AF65-F5344CB8AC3E}">
        <p14:creationId xmlns:p14="http://schemas.microsoft.com/office/powerpoint/2010/main" val="2136856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B7767D6-55C3-4FD6-A62A-12853C9434B6}" type="datetimeFigureOut">
              <a:rPr lang="en-US" smtClean="0"/>
              <a:t>10/15/2015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8E8D9EEA-AF6F-4B5C-8988-DF92A0C78B6C}" type="slidenum">
              <a:rPr lang="en-US" smtClean="0"/>
              <a:t>‹#›</a:t>
            </a:fld>
            <a:endParaRPr lang="en-US"/>
          </a:p>
        </p:txBody>
      </p:sp>
    </p:spTree>
    <p:extLst>
      <p:ext uri="{BB962C8B-B14F-4D97-AF65-F5344CB8AC3E}">
        <p14:creationId xmlns:p14="http://schemas.microsoft.com/office/powerpoint/2010/main" val="3098155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B7767D6-55C3-4FD6-A62A-12853C9434B6}" type="datetimeFigureOut">
              <a:rPr lang="en-US" smtClean="0"/>
              <a:t>10/15/2015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8E8D9EEA-AF6F-4B5C-8988-DF92A0C78B6C}" type="slidenum">
              <a:rPr lang="en-US" smtClean="0"/>
              <a:t>‹#›</a:t>
            </a:fld>
            <a:endParaRPr lang="en-US"/>
          </a:p>
        </p:txBody>
      </p:sp>
    </p:spTree>
    <p:extLst>
      <p:ext uri="{BB962C8B-B14F-4D97-AF65-F5344CB8AC3E}">
        <p14:creationId xmlns:p14="http://schemas.microsoft.com/office/powerpoint/2010/main" val="2433636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B7767D6-55C3-4FD6-A62A-12853C9434B6}" type="datetimeFigureOut">
              <a:rPr lang="en-US" smtClean="0"/>
              <a:t>10/15/2015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E8D9EEA-AF6F-4B5C-8988-DF92A0C78B6C}" type="slidenum">
              <a:rPr lang="en-US" smtClean="0"/>
              <a:t>‹#›</a:t>
            </a:fld>
            <a:endParaRPr lang="en-US"/>
          </a:p>
        </p:txBody>
      </p:sp>
    </p:spTree>
    <p:extLst>
      <p:ext uri="{BB962C8B-B14F-4D97-AF65-F5344CB8AC3E}">
        <p14:creationId xmlns:p14="http://schemas.microsoft.com/office/powerpoint/2010/main" val="400705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B7767D6-55C3-4FD6-A62A-12853C9434B6}" type="datetimeFigureOut">
              <a:rPr lang="en-US" smtClean="0"/>
              <a:t>10/15/2015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E8D9EEA-AF6F-4B5C-8988-DF92A0C78B6C}" type="slidenum">
              <a:rPr lang="en-US" smtClean="0"/>
              <a:t>‹#›</a:t>
            </a:fld>
            <a:endParaRPr lang="en-US"/>
          </a:p>
        </p:txBody>
      </p:sp>
    </p:spTree>
    <p:extLst>
      <p:ext uri="{BB962C8B-B14F-4D97-AF65-F5344CB8AC3E}">
        <p14:creationId xmlns:p14="http://schemas.microsoft.com/office/powerpoint/2010/main" val="2875817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2B7767D6-55C3-4FD6-A62A-12853C9434B6}" type="datetimeFigureOut">
              <a:rPr lang="en-US" smtClean="0"/>
              <a:t>10/15/2015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E8D9EEA-AF6F-4B5C-8988-DF92A0C78B6C}" type="slidenum">
              <a:rPr lang="en-US" smtClean="0"/>
              <a:t>‹#›</a:t>
            </a:fld>
            <a:endParaRPr lang="en-US"/>
          </a:p>
        </p:txBody>
      </p:sp>
    </p:spTree>
    <p:extLst>
      <p:ext uri="{BB962C8B-B14F-4D97-AF65-F5344CB8AC3E}">
        <p14:creationId xmlns:p14="http://schemas.microsoft.com/office/powerpoint/2010/main" val="2995180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solidFill>
        </p:spPr>
        <p:txBody>
          <a:bodyPr/>
          <a:lstStyle/>
          <a:p>
            <a:r>
              <a:rPr lang="en-US" dirty="0" smtClean="0"/>
              <a:t>Approach to Community Acquired Pneumonia</a:t>
            </a:r>
            <a:endParaRPr lang="en-US" dirty="0"/>
          </a:p>
        </p:txBody>
      </p:sp>
      <p:sp>
        <p:nvSpPr>
          <p:cNvPr id="3" name="Subtitle 2"/>
          <p:cNvSpPr>
            <a:spLocks noGrp="1"/>
          </p:cNvSpPr>
          <p:nvPr>
            <p:ph type="subTitle" idx="1"/>
          </p:nvPr>
        </p:nvSpPr>
        <p:spPr/>
        <p:txBody>
          <a:bodyPr/>
          <a:lstStyle/>
          <a:p>
            <a:r>
              <a:rPr lang="en-US" dirty="0" smtClean="0">
                <a:solidFill>
                  <a:schemeClr val="tx1"/>
                </a:solidFill>
              </a:rPr>
              <a:t>Dr Eugene Kalman Genga</a:t>
            </a:r>
          </a:p>
          <a:p>
            <a:r>
              <a:rPr lang="en-US" dirty="0" smtClean="0">
                <a:solidFill>
                  <a:schemeClr val="tx1"/>
                </a:solidFill>
              </a:rPr>
              <a:t>Department of clinical medicine and therapeutics</a:t>
            </a:r>
          </a:p>
          <a:p>
            <a:r>
              <a:rPr lang="en-US" dirty="0" smtClean="0">
                <a:solidFill>
                  <a:schemeClr val="tx1"/>
                </a:solidFill>
              </a:rPr>
              <a:t>UON</a:t>
            </a:r>
            <a:endParaRPr lang="en-US" dirty="0">
              <a:solidFill>
                <a:schemeClr val="tx1"/>
              </a:solidFill>
            </a:endParaRPr>
          </a:p>
        </p:txBody>
      </p:sp>
    </p:spTree>
    <p:extLst>
      <p:ext uri="{BB962C8B-B14F-4D97-AF65-F5344CB8AC3E}">
        <p14:creationId xmlns:p14="http://schemas.microsoft.com/office/powerpoint/2010/main" val="418415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
          <p:cNvSpPr>
            <a:spLocks noChangeShapeType="1"/>
          </p:cNvSpPr>
          <p:nvPr/>
        </p:nvSpPr>
        <p:spPr bwMode="auto">
          <a:xfrm>
            <a:off x="2032000" y="1146175"/>
            <a:ext cx="8636000" cy="0"/>
          </a:xfrm>
          <a:prstGeom prst="line">
            <a:avLst/>
          </a:prstGeom>
          <a:noFill/>
          <a:ln w="12700">
            <a:solidFill>
              <a:srgbClr val="666633"/>
            </a:solidFill>
            <a:round/>
            <a:headEnd/>
            <a:tailEnd/>
          </a:ln>
          <a:effectLst>
            <a:prstShdw prst="shdw17" dist="17961" dir="2700000">
              <a:srgbClr val="666633">
                <a:gamma/>
                <a:shade val="60000"/>
                <a:invGamma/>
              </a:srgbClr>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6147" name="Rectangle 3"/>
          <p:cNvSpPr>
            <a:spLocks noGrp="1" noChangeArrowheads="1"/>
          </p:cNvSpPr>
          <p:nvPr>
            <p:ph type="title"/>
          </p:nvPr>
        </p:nvSpPr>
        <p:spPr>
          <a:solidFill>
            <a:schemeClr val="bg1"/>
          </a:solidFill>
        </p:spPr>
        <p:txBody>
          <a:bodyPr/>
          <a:lstStyle/>
          <a:p>
            <a:r>
              <a:rPr lang="en-US" sz="4000" dirty="0"/>
              <a:t>Key Bacterial Pathogens in CAP</a:t>
            </a:r>
          </a:p>
        </p:txBody>
      </p:sp>
      <p:sp>
        <p:nvSpPr>
          <p:cNvPr id="2" name="Content Placeholder 1"/>
          <p:cNvSpPr>
            <a:spLocks noGrp="1"/>
          </p:cNvSpPr>
          <p:nvPr>
            <p:ph idx="1"/>
          </p:nvPr>
        </p:nvSpPr>
        <p:spPr>
          <a:solidFill>
            <a:schemeClr val="bg1"/>
          </a:solidFill>
        </p:spPr>
        <p:txBody>
          <a:bodyPr/>
          <a:lstStyle/>
          <a:p>
            <a:endParaRPr lang="en-US" dirty="0"/>
          </a:p>
        </p:txBody>
      </p:sp>
      <p:sp>
        <p:nvSpPr>
          <p:cNvPr id="6148" name="Text Box 4"/>
          <p:cNvSpPr txBox="1">
            <a:spLocks noChangeArrowheads="1"/>
          </p:cNvSpPr>
          <p:nvPr/>
        </p:nvSpPr>
        <p:spPr bwMode="auto">
          <a:xfrm>
            <a:off x="2667001" y="6218239"/>
            <a:ext cx="6442075" cy="646331"/>
          </a:xfrm>
          <a:prstGeom prst="rect">
            <a:avLst/>
          </a:prstGeom>
          <a:solidFill>
            <a:schemeClr val="bg1"/>
          </a:solidFill>
          <a:ln>
            <a:noFill/>
          </a:ln>
          <a:effectLst/>
        </p:spPr>
        <p:txBody>
          <a:bodyPr>
            <a:spAutoFit/>
          </a:bodyPr>
          <a:lstStyle/>
          <a:p>
            <a:pPr eaLnBrk="0" hangingPunct="0"/>
            <a:r>
              <a:rPr lang="en-US" sz="1200" b="1" dirty="0">
                <a:latin typeface="Times New Roman" panose="02020603050405020304" pitchFamily="18" charset="0"/>
              </a:rPr>
              <a:t>Reimer and Carroll: </a:t>
            </a:r>
            <a:r>
              <a:rPr lang="en-US" sz="1200" b="1" dirty="0" err="1">
                <a:latin typeface="Times New Roman" panose="02020603050405020304" pitchFamily="18" charset="0"/>
              </a:rPr>
              <a:t>Clin</a:t>
            </a:r>
            <a:r>
              <a:rPr lang="en-US" sz="1200" b="1" dirty="0">
                <a:latin typeface="Times New Roman" panose="02020603050405020304" pitchFamily="18" charset="0"/>
              </a:rPr>
              <a:t> Infect Dis 26:742-748, 1998. </a:t>
            </a:r>
          </a:p>
          <a:p>
            <a:pPr eaLnBrk="0" hangingPunct="0"/>
            <a:r>
              <a:rPr lang="en-US" sz="1200" b="1" dirty="0" err="1">
                <a:latin typeface="Times New Roman" panose="02020603050405020304" pitchFamily="18" charset="0"/>
              </a:rPr>
              <a:t>Marrie</a:t>
            </a:r>
            <a:r>
              <a:rPr lang="en-US" sz="1200" b="1" dirty="0">
                <a:latin typeface="Times New Roman" panose="02020603050405020304" pitchFamily="18" charset="0"/>
              </a:rPr>
              <a:t>: Infect Dis </a:t>
            </a:r>
            <a:r>
              <a:rPr lang="en-US" sz="1200" b="1" dirty="0" err="1">
                <a:latin typeface="Times New Roman" panose="02020603050405020304" pitchFamily="18" charset="0"/>
              </a:rPr>
              <a:t>Clin</a:t>
            </a:r>
            <a:r>
              <a:rPr lang="en-US" sz="1200" b="1" dirty="0">
                <a:latin typeface="Times New Roman" panose="02020603050405020304" pitchFamily="18" charset="0"/>
              </a:rPr>
              <a:t> North Am 12:723-740,1998.</a:t>
            </a:r>
          </a:p>
          <a:p>
            <a:pPr eaLnBrk="0" hangingPunct="0"/>
            <a:r>
              <a:rPr lang="en-US" sz="1200" b="1" dirty="0">
                <a:latin typeface="Times New Roman" panose="02020603050405020304" pitchFamily="18" charset="0"/>
              </a:rPr>
              <a:t>Bartlett et al:  </a:t>
            </a:r>
            <a:r>
              <a:rPr lang="en-US" sz="1200" b="1" dirty="0" err="1">
                <a:latin typeface="Times New Roman" panose="02020603050405020304" pitchFamily="18" charset="0"/>
              </a:rPr>
              <a:t>Clin</a:t>
            </a:r>
            <a:r>
              <a:rPr lang="en-US" sz="1200" b="1" dirty="0">
                <a:latin typeface="Times New Roman" panose="02020603050405020304" pitchFamily="18" charset="0"/>
              </a:rPr>
              <a:t> Infect Dis 26:811-838, 1998</a:t>
            </a:r>
          </a:p>
        </p:txBody>
      </p:sp>
      <p:sp>
        <p:nvSpPr>
          <p:cNvPr id="6149" name="Rectangle 5"/>
          <p:cNvSpPr>
            <a:spLocks noChangeArrowheads="1"/>
          </p:cNvSpPr>
          <p:nvPr/>
        </p:nvSpPr>
        <p:spPr bwMode="auto">
          <a:xfrm>
            <a:off x="4210758" y="3273426"/>
            <a:ext cx="3462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b="1">
                <a:latin typeface="Times New Roman" panose="02020603050405020304" pitchFamily="18" charset="0"/>
              </a:rPr>
              <a:t>6%</a:t>
            </a:r>
            <a:endParaRPr lang="en-US" sz="2000" b="1">
              <a:latin typeface="Times New Roman" panose="02020603050405020304" pitchFamily="18" charset="0"/>
            </a:endParaRPr>
          </a:p>
        </p:txBody>
      </p:sp>
      <p:sp>
        <p:nvSpPr>
          <p:cNvPr id="6150" name="Rectangle 6"/>
          <p:cNvSpPr>
            <a:spLocks noChangeArrowheads="1"/>
          </p:cNvSpPr>
          <p:nvPr/>
        </p:nvSpPr>
        <p:spPr bwMode="auto">
          <a:xfrm>
            <a:off x="5126982" y="2166939"/>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b="1">
                <a:latin typeface="Times New Roman" panose="02020603050405020304" pitchFamily="18" charset="0"/>
              </a:rPr>
              <a:t>16%</a:t>
            </a:r>
            <a:endParaRPr lang="en-US" sz="2000" b="1">
              <a:latin typeface="Times New Roman" panose="02020603050405020304" pitchFamily="18" charset="0"/>
            </a:endParaRPr>
          </a:p>
        </p:txBody>
      </p:sp>
      <p:sp>
        <p:nvSpPr>
          <p:cNvPr id="6151" name="Rectangle 7"/>
          <p:cNvSpPr>
            <a:spLocks noChangeArrowheads="1"/>
          </p:cNvSpPr>
          <p:nvPr/>
        </p:nvSpPr>
        <p:spPr bwMode="auto">
          <a:xfrm>
            <a:off x="4058594" y="4287839"/>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b="1">
                <a:latin typeface="Times New Roman" panose="02020603050405020304" pitchFamily="18" charset="0"/>
              </a:rPr>
              <a:t>10%</a:t>
            </a:r>
            <a:endParaRPr lang="en-US" sz="2000" b="1">
              <a:latin typeface="Times New Roman" panose="02020603050405020304" pitchFamily="18" charset="0"/>
            </a:endParaRPr>
          </a:p>
        </p:txBody>
      </p:sp>
      <p:sp>
        <p:nvSpPr>
          <p:cNvPr id="6152" name="Rectangle 8"/>
          <p:cNvSpPr>
            <a:spLocks noChangeArrowheads="1"/>
          </p:cNvSpPr>
          <p:nvPr/>
        </p:nvSpPr>
        <p:spPr bwMode="auto">
          <a:xfrm>
            <a:off x="4544133" y="5216526"/>
            <a:ext cx="3462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b="1">
                <a:latin typeface="Times New Roman" panose="02020603050405020304" pitchFamily="18" charset="0"/>
              </a:rPr>
              <a:t>7%</a:t>
            </a:r>
            <a:endParaRPr lang="en-US" sz="2000" b="1">
              <a:latin typeface="Times New Roman" panose="02020603050405020304" pitchFamily="18" charset="0"/>
            </a:endParaRPr>
          </a:p>
        </p:txBody>
      </p:sp>
      <p:sp>
        <p:nvSpPr>
          <p:cNvPr id="6153" name="Rectangle 9"/>
          <p:cNvSpPr>
            <a:spLocks noChangeArrowheads="1"/>
          </p:cNvSpPr>
          <p:nvPr/>
        </p:nvSpPr>
        <p:spPr bwMode="auto">
          <a:xfrm>
            <a:off x="5918200" y="59436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b="1">
                <a:latin typeface="Times New Roman" panose="02020603050405020304" pitchFamily="18" charset="0"/>
              </a:rPr>
              <a:t>20%</a:t>
            </a:r>
            <a:endParaRPr lang="en-US" sz="2000" b="1">
              <a:latin typeface="Times New Roman" panose="02020603050405020304" pitchFamily="18" charset="0"/>
            </a:endParaRPr>
          </a:p>
        </p:txBody>
      </p:sp>
      <p:sp>
        <p:nvSpPr>
          <p:cNvPr id="6154" name="Rectangle 10"/>
          <p:cNvSpPr>
            <a:spLocks noChangeArrowheads="1"/>
          </p:cNvSpPr>
          <p:nvPr/>
        </p:nvSpPr>
        <p:spPr bwMode="auto">
          <a:xfrm>
            <a:off x="7411394" y="2581276"/>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b="1">
                <a:latin typeface="Times New Roman" panose="02020603050405020304" pitchFamily="18" charset="0"/>
              </a:rPr>
              <a:t>40%</a:t>
            </a:r>
            <a:endParaRPr lang="en-US" sz="2000" b="1">
              <a:latin typeface="Times New Roman" panose="02020603050405020304" pitchFamily="18" charset="0"/>
            </a:endParaRPr>
          </a:p>
        </p:txBody>
      </p:sp>
      <p:sp>
        <p:nvSpPr>
          <p:cNvPr id="6155" name="Text Box 11"/>
          <p:cNvSpPr txBox="1">
            <a:spLocks noChangeArrowheads="1"/>
          </p:cNvSpPr>
          <p:nvPr/>
        </p:nvSpPr>
        <p:spPr bwMode="auto">
          <a:xfrm>
            <a:off x="2743201" y="1066801"/>
            <a:ext cx="7154863" cy="701675"/>
          </a:xfrm>
          <a:prstGeom prst="rect">
            <a:avLst/>
          </a:prstGeom>
          <a:solidFill>
            <a:schemeClr val="bg1"/>
          </a:solidFill>
          <a:ln>
            <a:noFill/>
          </a:ln>
          <a:effectLst/>
        </p:spPr>
        <p:txBody>
          <a:bodyPr>
            <a:spAutoFit/>
          </a:bodyPr>
          <a:lstStyle/>
          <a:p>
            <a:pPr eaLnBrk="0" hangingPunct="0">
              <a:buClr>
                <a:schemeClr val="tx2"/>
              </a:buClr>
              <a:buSzPct val="80000"/>
              <a:buFont typeface="Zapf Dingbats" charset="2"/>
              <a:buNone/>
            </a:pPr>
            <a:r>
              <a:rPr lang="en-US" sz="2000" b="1" i="1">
                <a:latin typeface="Times New Roman" panose="02020603050405020304" pitchFamily="18" charset="0"/>
              </a:rPr>
              <a:t>S. pneumoniae</a:t>
            </a:r>
            <a:r>
              <a:rPr lang="en-US" sz="2000" b="1">
                <a:latin typeface="Times New Roman" panose="02020603050405020304" pitchFamily="18" charset="0"/>
              </a:rPr>
              <a:t> is the primary recognized bacterial cause of respiratory infections</a:t>
            </a:r>
          </a:p>
        </p:txBody>
      </p:sp>
      <p:grpSp>
        <p:nvGrpSpPr>
          <p:cNvPr id="6156" name="Group 12"/>
          <p:cNvGrpSpPr>
            <a:grpSpLocks/>
          </p:cNvGrpSpPr>
          <p:nvPr/>
        </p:nvGrpSpPr>
        <p:grpSpPr bwMode="auto">
          <a:xfrm>
            <a:off x="3273425" y="3365500"/>
            <a:ext cx="1174750" cy="2209800"/>
            <a:chOff x="1240" y="2000"/>
            <a:chExt cx="832" cy="1392"/>
          </a:xfrm>
        </p:grpSpPr>
        <p:sp>
          <p:nvSpPr>
            <p:cNvPr id="6157" name="Line 13"/>
            <p:cNvSpPr>
              <a:spLocks noChangeShapeType="1"/>
            </p:cNvSpPr>
            <p:nvPr/>
          </p:nvSpPr>
          <p:spPr bwMode="auto">
            <a:xfrm flipH="1">
              <a:off x="1256" y="2000"/>
              <a:ext cx="4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158" name="Line 14"/>
            <p:cNvSpPr>
              <a:spLocks noChangeShapeType="1"/>
            </p:cNvSpPr>
            <p:nvPr/>
          </p:nvSpPr>
          <p:spPr bwMode="auto">
            <a:xfrm>
              <a:off x="1240" y="2000"/>
              <a:ext cx="0" cy="13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159" name="Line 15"/>
            <p:cNvSpPr>
              <a:spLocks noChangeShapeType="1"/>
            </p:cNvSpPr>
            <p:nvPr/>
          </p:nvSpPr>
          <p:spPr bwMode="auto">
            <a:xfrm>
              <a:off x="1240" y="3392"/>
              <a:ext cx="83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6160" name="Text Box 16"/>
          <p:cNvSpPr txBox="1">
            <a:spLocks noChangeArrowheads="1"/>
          </p:cNvSpPr>
          <p:nvPr/>
        </p:nvSpPr>
        <p:spPr bwMode="auto">
          <a:xfrm>
            <a:off x="2746375" y="2362200"/>
            <a:ext cx="1263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50000"/>
              </a:spcBef>
            </a:pPr>
            <a:r>
              <a:rPr lang="en-US" b="1">
                <a:latin typeface="Times New Roman" panose="02020603050405020304" pitchFamily="18" charset="0"/>
              </a:rPr>
              <a:t>Atypical</a:t>
            </a:r>
            <a:br>
              <a:rPr lang="en-US" b="1">
                <a:latin typeface="Times New Roman" panose="02020603050405020304" pitchFamily="18" charset="0"/>
              </a:rPr>
            </a:br>
            <a:r>
              <a:rPr lang="en-US" b="1">
                <a:latin typeface="Times New Roman" panose="02020603050405020304" pitchFamily="18" charset="0"/>
              </a:rPr>
              <a:t>Pathogens:</a:t>
            </a:r>
            <a:br>
              <a:rPr lang="en-US" b="1">
                <a:latin typeface="Times New Roman" panose="02020603050405020304" pitchFamily="18" charset="0"/>
              </a:rPr>
            </a:br>
            <a:r>
              <a:rPr lang="en-US" b="1">
                <a:latin typeface="Times New Roman" panose="02020603050405020304" pitchFamily="18" charset="0"/>
              </a:rPr>
              <a:t>23%</a:t>
            </a:r>
          </a:p>
        </p:txBody>
      </p:sp>
      <p:sp>
        <p:nvSpPr>
          <p:cNvPr id="6161" name="Arc 17"/>
          <p:cNvSpPr>
            <a:spLocks/>
          </p:cNvSpPr>
          <p:nvPr/>
        </p:nvSpPr>
        <p:spPr bwMode="auto">
          <a:xfrm>
            <a:off x="6223000" y="2524125"/>
            <a:ext cx="1481138" cy="3009900"/>
          </a:xfrm>
          <a:custGeom>
            <a:avLst/>
            <a:gdLst>
              <a:gd name="G0" fmla="+- 62 0 0"/>
              <a:gd name="G1" fmla="+- 21600 0 0"/>
              <a:gd name="G2" fmla="+- 21600 0 0"/>
              <a:gd name="T0" fmla="*/ 0 w 21662"/>
              <a:gd name="T1" fmla="*/ 0 h 39109"/>
              <a:gd name="T2" fmla="*/ 12711 w 21662"/>
              <a:gd name="T3" fmla="*/ 39109 h 39109"/>
              <a:gd name="T4" fmla="*/ 62 w 21662"/>
              <a:gd name="T5" fmla="*/ 21600 h 39109"/>
            </a:gdLst>
            <a:ahLst/>
            <a:cxnLst>
              <a:cxn ang="0">
                <a:pos x="T0" y="T1"/>
              </a:cxn>
              <a:cxn ang="0">
                <a:pos x="T2" y="T3"/>
              </a:cxn>
              <a:cxn ang="0">
                <a:pos x="T4" y="T5"/>
              </a:cxn>
            </a:cxnLst>
            <a:rect l="0" t="0" r="r" b="b"/>
            <a:pathLst>
              <a:path w="21662" h="39109" fill="none" extrusionOk="0">
                <a:moveTo>
                  <a:pt x="0" y="0"/>
                </a:moveTo>
                <a:cubicBezTo>
                  <a:pt x="20" y="0"/>
                  <a:pt x="41" y="-1"/>
                  <a:pt x="62" y="0"/>
                </a:cubicBezTo>
                <a:cubicBezTo>
                  <a:pt x="11991" y="0"/>
                  <a:pt x="21662" y="9670"/>
                  <a:pt x="21662" y="21600"/>
                </a:cubicBezTo>
                <a:cubicBezTo>
                  <a:pt x="21662" y="28534"/>
                  <a:pt x="18332" y="35047"/>
                  <a:pt x="12710" y="39108"/>
                </a:cubicBezTo>
              </a:path>
              <a:path w="21662" h="39109" stroke="0" extrusionOk="0">
                <a:moveTo>
                  <a:pt x="0" y="0"/>
                </a:moveTo>
                <a:cubicBezTo>
                  <a:pt x="20" y="0"/>
                  <a:pt x="41" y="-1"/>
                  <a:pt x="62" y="0"/>
                </a:cubicBezTo>
                <a:cubicBezTo>
                  <a:pt x="11991" y="0"/>
                  <a:pt x="21662" y="9670"/>
                  <a:pt x="21662" y="21600"/>
                </a:cubicBezTo>
                <a:cubicBezTo>
                  <a:pt x="21662" y="28534"/>
                  <a:pt x="18332" y="35047"/>
                  <a:pt x="12710" y="39108"/>
                </a:cubicBezTo>
                <a:lnTo>
                  <a:pt x="62" y="21600"/>
                </a:lnTo>
                <a:close/>
              </a:path>
            </a:pathLst>
          </a:custGeom>
          <a:solidFill>
            <a:srgbClr val="FF9900"/>
          </a:solidFill>
          <a:ln w="11113">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62" name="Arc 18"/>
          <p:cNvSpPr>
            <a:spLocks/>
          </p:cNvSpPr>
          <p:nvPr/>
        </p:nvSpPr>
        <p:spPr bwMode="auto">
          <a:xfrm>
            <a:off x="6227764" y="4186239"/>
            <a:ext cx="865187" cy="1412875"/>
          </a:xfrm>
          <a:custGeom>
            <a:avLst/>
            <a:gdLst>
              <a:gd name="G0" fmla="+- 0 0 0"/>
              <a:gd name="G1" fmla="+- 0 0 0"/>
              <a:gd name="G2" fmla="+- 21600 0 0"/>
              <a:gd name="T0" fmla="*/ 12649 w 12649"/>
              <a:gd name="T1" fmla="*/ 17509 h 18355"/>
              <a:gd name="T2" fmla="*/ 11386 w 12649"/>
              <a:gd name="T3" fmla="*/ 18355 h 18355"/>
              <a:gd name="T4" fmla="*/ 0 w 12649"/>
              <a:gd name="T5" fmla="*/ 0 h 18355"/>
            </a:gdLst>
            <a:ahLst/>
            <a:cxnLst>
              <a:cxn ang="0">
                <a:pos x="T0" y="T1"/>
              </a:cxn>
              <a:cxn ang="0">
                <a:pos x="T2" y="T3"/>
              </a:cxn>
              <a:cxn ang="0">
                <a:pos x="T4" y="T5"/>
              </a:cxn>
            </a:cxnLst>
            <a:rect l="0" t="0" r="r" b="b"/>
            <a:pathLst>
              <a:path w="12649" h="18355" fill="none" extrusionOk="0">
                <a:moveTo>
                  <a:pt x="12648" y="17508"/>
                </a:moveTo>
                <a:cubicBezTo>
                  <a:pt x="12238" y="17805"/>
                  <a:pt x="11816" y="18088"/>
                  <a:pt x="11386" y="18355"/>
                </a:cubicBezTo>
              </a:path>
              <a:path w="12649" h="18355" stroke="0" extrusionOk="0">
                <a:moveTo>
                  <a:pt x="12648" y="17508"/>
                </a:moveTo>
                <a:cubicBezTo>
                  <a:pt x="12238" y="17805"/>
                  <a:pt x="11816" y="18088"/>
                  <a:pt x="11386" y="18355"/>
                </a:cubicBezTo>
                <a:lnTo>
                  <a:pt x="0" y="0"/>
                </a:lnTo>
                <a:close/>
              </a:path>
            </a:pathLst>
          </a:custGeom>
          <a:solidFill>
            <a:srgbClr val="CC00CC"/>
          </a:solidFill>
          <a:ln w="9525">
            <a:solidFill>
              <a:srgbClr val="FFFFFF"/>
            </a:solidFill>
            <a:round/>
            <a:headEnd/>
            <a:tailEnd/>
          </a:ln>
        </p:spPr>
        <p:txBody>
          <a:bodyPr/>
          <a:lstStyle/>
          <a:p>
            <a:endParaRPr lang="en-US"/>
          </a:p>
        </p:txBody>
      </p:sp>
      <p:sp>
        <p:nvSpPr>
          <p:cNvPr id="6163" name="Arc 19"/>
          <p:cNvSpPr>
            <a:spLocks/>
          </p:cNvSpPr>
          <p:nvPr/>
        </p:nvSpPr>
        <p:spPr bwMode="auto">
          <a:xfrm>
            <a:off x="5270500" y="4186238"/>
            <a:ext cx="1735138" cy="1662112"/>
          </a:xfrm>
          <a:custGeom>
            <a:avLst/>
            <a:gdLst>
              <a:gd name="G0" fmla="+- 13980 0 0"/>
              <a:gd name="G1" fmla="+- 0 0 0"/>
              <a:gd name="G2" fmla="+- 21600 0 0"/>
              <a:gd name="T0" fmla="*/ 25366 w 25366"/>
              <a:gd name="T1" fmla="*/ 18355 h 21600"/>
              <a:gd name="T2" fmla="*/ 0 w 25366"/>
              <a:gd name="T3" fmla="*/ 16466 h 21600"/>
              <a:gd name="T4" fmla="*/ 13980 w 25366"/>
              <a:gd name="T5" fmla="*/ 0 h 21600"/>
            </a:gdLst>
            <a:ahLst/>
            <a:cxnLst>
              <a:cxn ang="0">
                <a:pos x="T0" y="T1"/>
              </a:cxn>
              <a:cxn ang="0">
                <a:pos x="T2" y="T3"/>
              </a:cxn>
              <a:cxn ang="0">
                <a:pos x="T4" y="T5"/>
              </a:cxn>
            </a:cxnLst>
            <a:rect l="0" t="0" r="r" b="b"/>
            <a:pathLst>
              <a:path w="25366" h="21600" fill="none" extrusionOk="0">
                <a:moveTo>
                  <a:pt x="25366" y="18355"/>
                </a:moveTo>
                <a:cubicBezTo>
                  <a:pt x="21947" y="20476"/>
                  <a:pt x="18003" y="21599"/>
                  <a:pt x="13980" y="21600"/>
                </a:cubicBezTo>
                <a:cubicBezTo>
                  <a:pt x="8858" y="21600"/>
                  <a:pt x="3904" y="19780"/>
                  <a:pt x="0" y="16465"/>
                </a:cubicBezTo>
              </a:path>
              <a:path w="25366" h="21600" stroke="0" extrusionOk="0">
                <a:moveTo>
                  <a:pt x="25366" y="18355"/>
                </a:moveTo>
                <a:cubicBezTo>
                  <a:pt x="21947" y="20476"/>
                  <a:pt x="18003" y="21599"/>
                  <a:pt x="13980" y="21600"/>
                </a:cubicBezTo>
                <a:cubicBezTo>
                  <a:pt x="8858" y="21600"/>
                  <a:pt x="3904" y="19780"/>
                  <a:pt x="0" y="16465"/>
                </a:cubicBezTo>
                <a:lnTo>
                  <a:pt x="13980" y="0"/>
                </a:lnTo>
                <a:close/>
              </a:path>
            </a:pathLst>
          </a:custGeom>
          <a:solidFill>
            <a:srgbClr val="3333CC"/>
          </a:solidFill>
          <a:ln w="11113">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64" name="Arc 20"/>
          <p:cNvSpPr>
            <a:spLocks/>
          </p:cNvSpPr>
          <p:nvPr/>
        </p:nvSpPr>
        <p:spPr bwMode="auto">
          <a:xfrm>
            <a:off x="4886325" y="4186239"/>
            <a:ext cx="1341438" cy="1266825"/>
          </a:xfrm>
          <a:custGeom>
            <a:avLst/>
            <a:gdLst>
              <a:gd name="G0" fmla="+- 19596 0 0"/>
              <a:gd name="G1" fmla="+- 0 0 0"/>
              <a:gd name="G2" fmla="+- 21600 0 0"/>
              <a:gd name="T0" fmla="*/ 5616 w 19596"/>
              <a:gd name="T1" fmla="*/ 16466 h 16466"/>
              <a:gd name="T2" fmla="*/ 0 w 19596"/>
              <a:gd name="T3" fmla="*/ 9087 h 16466"/>
              <a:gd name="T4" fmla="*/ 19596 w 19596"/>
              <a:gd name="T5" fmla="*/ 0 h 16466"/>
            </a:gdLst>
            <a:ahLst/>
            <a:cxnLst>
              <a:cxn ang="0">
                <a:pos x="T0" y="T1"/>
              </a:cxn>
              <a:cxn ang="0">
                <a:pos x="T2" y="T3"/>
              </a:cxn>
              <a:cxn ang="0">
                <a:pos x="T4" y="T5"/>
              </a:cxn>
            </a:cxnLst>
            <a:rect l="0" t="0" r="r" b="b"/>
            <a:pathLst>
              <a:path w="19596" h="16466" fill="none" extrusionOk="0">
                <a:moveTo>
                  <a:pt x="5616" y="16465"/>
                </a:moveTo>
                <a:cubicBezTo>
                  <a:pt x="3232" y="14441"/>
                  <a:pt x="1316" y="11924"/>
                  <a:pt x="0" y="9086"/>
                </a:cubicBezTo>
              </a:path>
              <a:path w="19596" h="16466" stroke="0" extrusionOk="0">
                <a:moveTo>
                  <a:pt x="5616" y="16465"/>
                </a:moveTo>
                <a:cubicBezTo>
                  <a:pt x="3232" y="14441"/>
                  <a:pt x="1316" y="11924"/>
                  <a:pt x="0" y="9086"/>
                </a:cubicBezTo>
                <a:lnTo>
                  <a:pt x="19596" y="0"/>
                </a:lnTo>
                <a:close/>
              </a:path>
            </a:pathLst>
          </a:custGeom>
          <a:solidFill>
            <a:srgbClr val="800000"/>
          </a:solidFill>
          <a:ln w="11176">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65" name="Arc 21"/>
          <p:cNvSpPr>
            <a:spLocks/>
          </p:cNvSpPr>
          <p:nvPr/>
        </p:nvSpPr>
        <p:spPr bwMode="auto">
          <a:xfrm>
            <a:off x="4749801" y="3867150"/>
            <a:ext cx="1477963" cy="1017588"/>
          </a:xfrm>
          <a:custGeom>
            <a:avLst/>
            <a:gdLst>
              <a:gd name="G0" fmla="+- 21600 0 0"/>
              <a:gd name="G1" fmla="+- 4141 0 0"/>
              <a:gd name="G2" fmla="+- 21600 0 0"/>
              <a:gd name="T0" fmla="*/ 2004 w 21600"/>
              <a:gd name="T1" fmla="*/ 13228 h 13228"/>
              <a:gd name="T2" fmla="*/ 401 w 21600"/>
              <a:gd name="T3" fmla="*/ 0 h 13228"/>
              <a:gd name="T4" fmla="*/ 21600 w 21600"/>
              <a:gd name="T5" fmla="*/ 4141 h 13228"/>
            </a:gdLst>
            <a:ahLst/>
            <a:cxnLst>
              <a:cxn ang="0">
                <a:pos x="T0" y="T1"/>
              </a:cxn>
              <a:cxn ang="0">
                <a:pos x="T2" y="T3"/>
              </a:cxn>
              <a:cxn ang="0">
                <a:pos x="T4" y="T5"/>
              </a:cxn>
            </a:cxnLst>
            <a:rect l="0" t="0" r="r" b="b"/>
            <a:pathLst>
              <a:path w="21600" h="13228" fill="none" extrusionOk="0">
                <a:moveTo>
                  <a:pt x="2004" y="13227"/>
                </a:moveTo>
                <a:cubicBezTo>
                  <a:pt x="683" y="10380"/>
                  <a:pt x="0" y="7279"/>
                  <a:pt x="0" y="4141"/>
                </a:cubicBezTo>
                <a:cubicBezTo>
                  <a:pt x="-1" y="2750"/>
                  <a:pt x="134" y="1364"/>
                  <a:pt x="400" y="-1"/>
                </a:cubicBezTo>
              </a:path>
              <a:path w="21600" h="13228" stroke="0" extrusionOk="0">
                <a:moveTo>
                  <a:pt x="2004" y="13227"/>
                </a:moveTo>
                <a:cubicBezTo>
                  <a:pt x="683" y="10380"/>
                  <a:pt x="0" y="7279"/>
                  <a:pt x="0" y="4141"/>
                </a:cubicBezTo>
                <a:cubicBezTo>
                  <a:pt x="-1" y="2750"/>
                  <a:pt x="134" y="1364"/>
                  <a:pt x="400" y="-1"/>
                </a:cubicBezTo>
                <a:lnTo>
                  <a:pt x="21600" y="4141"/>
                </a:lnTo>
                <a:close/>
              </a:path>
            </a:pathLst>
          </a:custGeom>
          <a:solidFill>
            <a:srgbClr val="B2B2B2"/>
          </a:solidFill>
          <a:ln w="11113">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66" name="Arc 22"/>
          <p:cNvSpPr>
            <a:spLocks/>
          </p:cNvSpPr>
          <p:nvPr/>
        </p:nvSpPr>
        <p:spPr bwMode="auto">
          <a:xfrm>
            <a:off x="4776789" y="3306764"/>
            <a:ext cx="1450975" cy="879475"/>
          </a:xfrm>
          <a:custGeom>
            <a:avLst/>
            <a:gdLst>
              <a:gd name="G0" fmla="+- 21199 0 0"/>
              <a:gd name="G1" fmla="+- 11420 0 0"/>
              <a:gd name="G2" fmla="+- 21600 0 0"/>
              <a:gd name="T0" fmla="*/ 0 w 21199"/>
              <a:gd name="T1" fmla="*/ 7279 h 11420"/>
              <a:gd name="T2" fmla="*/ 2865 w 21199"/>
              <a:gd name="T3" fmla="*/ 0 h 11420"/>
              <a:gd name="T4" fmla="*/ 21199 w 21199"/>
              <a:gd name="T5" fmla="*/ 11420 h 11420"/>
            </a:gdLst>
            <a:ahLst/>
            <a:cxnLst>
              <a:cxn ang="0">
                <a:pos x="T0" y="T1"/>
              </a:cxn>
              <a:cxn ang="0">
                <a:pos x="T2" y="T3"/>
              </a:cxn>
              <a:cxn ang="0">
                <a:pos x="T4" y="T5"/>
              </a:cxn>
            </a:cxnLst>
            <a:rect l="0" t="0" r="r" b="b"/>
            <a:pathLst>
              <a:path w="21199" h="11420" fill="none" extrusionOk="0">
                <a:moveTo>
                  <a:pt x="-1" y="7278"/>
                </a:moveTo>
                <a:cubicBezTo>
                  <a:pt x="503" y="4698"/>
                  <a:pt x="1474" y="2231"/>
                  <a:pt x="2864" y="-1"/>
                </a:cubicBezTo>
              </a:path>
              <a:path w="21199" h="11420" stroke="0" extrusionOk="0">
                <a:moveTo>
                  <a:pt x="-1" y="7278"/>
                </a:moveTo>
                <a:cubicBezTo>
                  <a:pt x="503" y="4698"/>
                  <a:pt x="1474" y="2231"/>
                  <a:pt x="2864" y="-1"/>
                </a:cubicBezTo>
                <a:lnTo>
                  <a:pt x="21199" y="11420"/>
                </a:lnTo>
                <a:close/>
              </a:path>
            </a:pathLst>
          </a:custGeom>
          <a:solidFill>
            <a:srgbClr val="00FF00"/>
          </a:solidFill>
          <a:ln w="11113">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67" name="Arc 23"/>
          <p:cNvSpPr>
            <a:spLocks/>
          </p:cNvSpPr>
          <p:nvPr/>
        </p:nvSpPr>
        <p:spPr bwMode="auto">
          <a:xfrm>
            <a:off x="4972051" y="2524126"/>
            <a:ext cx="1255713" cy="1662113"/>
          </a:xfrm>
          <a:custGeom>
            <a:avLst/>
            <a:gdLst>
              <a:gd name="G0" fmla="+- 18334 0 0"/>
              <a:gd name="G1" fmla="+- 21600 0 0"/>
              <a:gd name="G2" fmla="+- 21600 0 0"/>
              <a:gd name="T0" fmla="*/ 0 w 18334"/>
              <a:gd name="T1" fmla="*/ 10180 h 21600"/>
              <a:gd name="T2" fmla="*/ 18272 w 18334"/>
              <a:gd name="T3" fmla="*/ 0 h 21600"/>
              <a:gd name="T4" fmla="*/ 18334 w 18334"/>
              <a:gd name="T5" fmla="*/ 21600 h 21600"/>
            </a:gdLst>
            <a:ahLst/>
            <a:cxnLst>
              <a:cxn ang="0">
                <a:pos x="T0" y="T1"/>
              </a:cxn>
              <a:cxn ang="0">
                <a:pos x="T2" y="T3"/>
              </a:cxn>
              <a:cxn ang="0">
                <a:pos x="T4" y="T5"/>
              </a:cxn>
            </a:cxnLst>
            <a:rect l="0" t="0" r="r" b="b"/>
            <a:pathLst>
              <a:path w="18334" h="21600" fill="none" extrusionOk="0">
                <a:moveTo>
                  <a:pt x="-1" y="10179"/>
                </a:moveTo>
                <a:cubicBezTo>
                  <a:pt x="3931" y="3867"/>
                  <a:pt x="10834" y="21"/>
                  <a:pt x="18272" y="0"/>
                </a:cubicBezTo>
              </a:path>
              <a:path w="18334" h="21600" stroke="0" extrusionOk="0">
                <a:moveTo>
                  <a:pt x="-1" y="10179"/>
                </a:moveTo>
                <a:cubicBezTo>
                  <a:pt x="3931" y="3867"/>
                  <a:pt x="10834" y="21"/>
                  <a:pt x="18272" y="0"/>
                </a:cubicBezTo>
                <a:lnTo>
                  <a:pt x="18334" y="21600"/>
                </a:lnTo>
                <a:close/>
              </a:path>
            </a:pathLst>
          </a:custGeom>
          <a:solidFill>
            <a:srgbClr val="00FFFF"/>
          </a:solidFill>
          <a:ln w="11176">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68" name="Rectangle 24"/>
          <p:cNvSpPr>
            <a:spLocks noChangeArrowheads="1"/>
          </p:cNvSpPr>
          <p:nvPr/>
        </p:nvSpPr>
        <p:spPr bwMode="auto">
          <a:xfrm>
            <a:off x="8501063" y="3105151"/>
            <a:ext cx="127000" cy="142875"/>
          </a:xfrm>
          <a:prstGeom prst="rect">
            <a:avLst/>
          </a:prstGeom>
          <a:solidFill>
            <a:srgbClr val="FF9900"/>
          </a:solidFill>
          <a:ln w="9525">
            <a:solidFill>
              <a:srgbClr val="FFFFFF"/>
            </a:solidFill>
            <a:miter lim="800000"/>
            <a:headEnd/>
            <a:tailEnd/>
          </a:ln>
        </p:spPr>
        <p:txBody>
          <a:bodyPr/>
          <a:lstStyle/>
          <a:p>
            <a:endParaRPr lang="en-US"/>
          </a:p>
        </p:txBody>
      </p:sp>
      <p:sp>
        <p:nvSpPr>
          <p:cNvPr id="6169" name="Rectangle 25"/>
          <p:cNvSpPr>
            <a:spLocks noChangeArrowheads="1"/>
          </p:cNvSpPr>
          <p:nvPr/>
        </p:nvSpPr>
        <p:spPr bwMode="auto">
          <a:xfrm>
            <a:off x="8734426" y="3048000"/>
            <a:ext cx="1444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b="1" i="1">
                <a:latin typeface="Times New Roman" panose="02020603050405020304" pitchFamily="18" charset="0"/>
              </a:rPr>
              <a:t>S. pneumoniae</a:t>
            </a:r>
            <a:endParaRPr lang="en-US" sz="1000" b="1">
              <a:latin typeface="Times New Roman" panose="02020603050405020304" pitchFamily="18" charset="0"/>
            </a:endParaRPr>
          </a:p>
        </p:txBody>
      </p:sp>
      <p:sp>
        <p:nvSpPr>
          <p:cNvPr id="6170" name="Rectangle 26"/>
          <p:cNvSpPr>
            <a:spLocks noChangeArrowheads="1"/>
          </p:cNvSpPr>
          <p:nvPr/>
        </p:nvSpPr>
        <p:spPr bwMode="auto">
          <a:xfrm>
            <a:off x="8501063" y="3438526"/>
            <a:ext cx="127000" cy="142875"/>
          </a:xfrm>
          <a:prstGeom prst="rect">
            <a:avLst/>
          </a:prstGeom>
          <a:solidFill>
            <a:srgbClr val="CC00CC"/>
          </a:solidFill>
          <a:ln w="11113">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71" name="Rectangle 27"/>
          <p:cNvSpPr>
            <a:spLocks noChangeArrowheads="1"/>
          </p:cNvSpPr>
          <p:nvPr/>
        </p:nvSpPr>
        <p:spPr bwMode="auto">
          <a:xfrm>
            <a:off x="8709597" y="3381376"/>
            <a:ext cx="13593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b="1" i="1" dirty="0">
                <a:latin typeface="Times New Roman" panose="02020603050405020304" pitchFamily="18" charset="0"/>
              </a:rPr>
              <a:t>M. </a:t>
            </a:r>
            <a:r>
              <a:rPr lang="en-US" b="1" i="1" dirty="0" err="1">
                <a:latin typeface="Times New Roman" panose="02020603050405020304" pitchFamily="18" charset="0"/>
              </a:rPr>
              <a:t>catarrhalis</a:t>
            </a:r>
            <a:endParaRPr lang="en-US" sz="1000" b="1" dirty="0">
              <a:latin typeface="Times New Roman" panose="02020603050405020304" pitchFamily="18" charset="0"/>
            </a:endParaRPr>
          </a:p>
        </p:txBody>
      </p:sp>
      <p:sp>
        <p:nvSpPr>
          <p:cNvPr id="6172" name="Rectangle 28"/>
          <p:cNvSpPr>
            <a:spLocks noChangeArrowheads="1"/>
          </p:cNvSpPr>
          <p:nvPr/>
        </p:nvSpPr>
        <p:spPr bwMode="auto">
          <a:xfrm>
            <a:off x="8501063" y="3771901"/>
            <a:ext cx="127000" cy="142875"/>
          </a:xfrm>
          <a:prstGeom prst="rect">
            <a:avLst/>
          </a:prstGeom>
          <a:solidFill>
            <a:schemeClr val="accent2"/>
          </a:solidFill>
          <a:ln w="9525">
            <a:solidFill>
              <a:srgbClr val="FFFFFF"/>
            </a:solidFill>
            <a:miter lim="800000"/>
            <a:headEnd/>
            <a:tailEnd/>
          </a:ln>
        </p:spPr>
        <p:txBody>
          <a:bodyPr/>
          <a:lstStyle/>
          <a:p>
            <a:endParaRPr lang="en-US"/>
          </a:p>
        </p:txBody>
      </p:sp>
      <p:sp>
        <p:nvSpPr>
          <p:cNvPr id="6173" name="Rectangle 29"/>
          <p:cNvSpPr>
            <a:spLocks noChangeArrowheads="1"/>
          </p:cNvSpPr>
          <p:nvPr/>
        </p:nvSpPr>
        <p:spPr bwMode="auto">
          <a:xfrm>
            <a:off x="8712288" y="3714751"/>
            <a:ext cx="12952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b="1" i="1">
                <a:latin typeface="Times New Roman" panose="02020603050405020304" pitchFamily="18" charset="0"/>
              </a:rPr>
              <a:t>H. influenzae</a:t>
            </a:r>
            <a:endParaRPr lang="en-US" sz="1000" b="1">
              <a:latin typeface="Times New Roman" panose="02020603050405020304" pitchFamily="18" charset="0"/>
            </a:endParaRPr>
          </a:p>
        </p:txBody>
      </p:sp>
      <p:sp>
        <p:nvSpPr>
          <p:cNvPr id="6174" name="Rectangle 30"/>
          <p:cNvSpPr>
            <a:spLocks noChangeArrowheads="1"/>
          </p:cNvSpPr>
          <p:nvPr/>
        </p:nvSpPr>
        <p:spPr bwMode="auto">
          <a:xfrm>
            <a:off x="8501063" y="4105276"/>
            <a:ext cx="127000" cy="142875"/>
          </a:xfrm>
          <a:prstGeom prst="rect">
            <a:avLst/>
          </a:prstGeom>
          <a:solidFill>
            <a:srgbClr val="800000"/>
          </a:solidFill>
          <a:ln w="11176">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75" name="Rectangle 31"/>
          <p:cNvSpPr>
            <a:spLocks noChangeArrowheads="1"/>
          </p:cNvSpPr>
          <p:nvPr/>
        </p:nvSpPr>
        <p:spPr bwMode="auto">
          <a:xfrm>
            <a:off x="8734425" y="4048125"/>
            <a:ext cx="1479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b="1" i="1">
                <a:latin typeface="Times New Roman" panose="02020603050405020304" pitchFamily="18" charset="0"/>
              </a:rPr>
              <a:t>Legionella</a:t>
            </a:r>
            <a:r>
              <a:rPr lang="en-US" b="1">
                <a:latin typeface="Times New Roman" panose="02020603050405020304" pitchFamily="18" charset="0"/>
              </a:rPr>
              <a:t> spp.</a:t>
            </a:r>
            <a:endParaRPr lang="en-US" sz="1000" b="1">
              <a:latin typeface="Times New Roman" panose="02020603050405020304" pitchFamily="18" charset="0"/>
            </a:endParaRPr>
          </a:p>
        </p:txBody>
      </p:sp>
      <p:sp>
        <p:nvSpPr>
          <p:cNvPr id="6176" name="Rectangle 32"/>
          <p:cNvSpPr>
            <a:spLocks noChangeArrowheads="1"/>
          </p:cNvSpPr>
          <p:nvPr/>
        </p:nvSpPr>
        <p:spPr bwMode="auto">
          <a:xfrm>
            <a:off x="8501063" y="4438651"/>
            <a:ext cx="127000" cy="142875"/>
          </a:xfrm>
          <a:prstGeom prst="rect">
            <a:avLst/>
          </a:prstGeom>
          <a:solidFill>
            <a:srgbClr val="B2B2B2"/>
          </a:solidFill>
          <a:ln w="11113">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77" name="Rectangle 33"/>
          <p:cNvSpPr>
            <a:spLocks noChangeArrowheads="1"/>
          </p:cNvSpPr>
          <p:nvPr/>
        </p:nvSpPr>
        <p:spPr bwMode="auto">
          <a:xfrm>
            <a:off x="8723996" y="4381501"/>
            <a:ext cx="15004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b="1" i="1">
                <a:latin typeface="Times New Roman" panose="02020603050405020304" pitchFamily="18" charset="0"/>
              </a:rPr>
              <a:t>M. pneumoniae</a:t>
            </a:r>
            <a:endParaRPr lang="en-US" sz="1000" b="1">
              <a:latin typeface="Times New Roman" panose="02020603050405020304" pitchFamily="18" charset="0"/>
            </a:endParaRPr>
          </a:p>
        </p:txBody>
      </p:sp>
      <p:sp>
        <p:nvSpPr>
          <p:cNvPr id="6178" name="Rectangle 34"/>
          <p:cNvSpPr>
            <a:spLocks noChangeArrowheads="1"/>
          </p:cNvSpPr>
          <p:nvPr/>
        </p:nvSpPr>
        <p:spPr bwMode="auto">
          <a:xfrm>
            <a:off x="8501063" y="4772026"/>
            <a:ext cx="127000" cy="142875"/>
          </a:xfrm>
          <a:prstGeom prst="rect">
            <a:avLst/>
          </a:prstGeom>
          <a:solidFill>
            <a:srgbClr val="00FF00"/>
          </a:solidFill>
          <a:ln w="11113">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79" name="Rectangle 35"/>
          <p:cNvSpPr>
            <a:spLocks noChangeArrowheads="1"/>
          </p:cNvSpPr>
          <p:nvPr/>
        </p:nvSpPr>
        <p:spPr bwMode="auto">
          <a:xfrm>
            <a:off x="8737600" y="4714875"/>
            <a:ext cx="14557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b="1" i="1">
                <a:latin typeface="Times New Roman" panose="02020603050405020304" pitchFamily="18" charset="0"/>
              </a:rPr>
              <a:t>C. pneumoniae</a:t>
            </a:r>
            <a:endParaRPr lang="en-US" sz="1000" b="1">
              <a:latin typeface="Times New Roman" panose="02020603050405020304" pitchFamily="18" charset="0"/>
            </a:endParaRPr>
          </a:p>
        </p:txBody>
      </p:sp>
      <p:sp>
        <p:nvSpPr>
          <p:cNvPr id="6180" name="Rectangle 36"/>
          <p:cNvSpPr>
            <a:spLocks noChangeArrowheads="1"/>
          </p:cNvSpPr>
          <p:nvPr/>
        </p:nvSpPr>
        <p:spPr bwMode="auto">
          <a:xfrm>
            <a:off x="8501063" y="5105401"/>
            <a:ext cx="127000" cy="142875"/>
          </a:xfrm>
          <a:prstGeom prst="rect">
            <a:avLst/>
          </a:prstGeom>
          <a:solidFill>
            <a:srgbClr val="00FFFF"/>
          </a:solidFill>
          <a:ln w="11176">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81" name="Rectangle 37"/>
          <p:cNvSpPr>
            <a:spLocks noChangeArrowheads="1"/>
          </p:cNvSpPr>
          <p:nvPr/>
        </p:nvSpPr>
        <p:spPr bwMode="auto">
          <a:xfrm>
            <a:off x="8719233" y="5048251"/>
            <a:ext cx="6796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b="1">
                <a:latin typeface="Times New Roman" panose="02020603050405020304" pitchFamily="18" charset="0"/>
              </a:rPr>
              <a:t>Others</a:t>
            </a:r>
            <a:endParaRPr lang="en-US" sz="1000" b="1">
              <a:latin typeface="Times New Roman" panose="02020603050405020304" pitchFamily="18" charset="0"/>
            </a:endParaRPr>
          </a:p>
        </p:txBody>
      </p:sp>
      <p:sp>
        <p:nvSpPr>
          <p:cNvPr id="6182" name="Rectangle 38"/>
          <p:cNvSpPr>
            <a:spLocks noChangeArrowheads="1"/>
          </p:cNvSpPr>
          <p:nvPr/>
        </p:nvSpPr>
        <p:spPr bwMode="auto">
          <a:xfrm>
            <a:off x="7146044" y="5749926"/>
            <a:ext cx="3462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b="1">
                <a:latin typeface="Times New Roman" panose="02020603050405020304" pitchFamily="18" charset="0"/>
              </a:rPr>
              <a:t>1%</a:t>
            </a:r>
            <a:endParaRPr lang="en-US" sz="2000" b="1">
              <a:latin typeface="Times New Roman" panose="02020603050405020304" pitchFamily="18" charset="0"/>
            </a:endParaRPr>
          </a:p>
        </p:txBody>
      </p:sp>
    </p:spTree>
    <p:extLst>
      <p:ext uri="{BB962C8B-B14F-4D97-AF65-F5344CB8AC3E}">
        <p14:creationId xmlns:p14="http://schemas.microsoft.com/office/powerpoint/2010/main" val="4211148724"/>
      </p:ext>
    </p:extLst>
  </p:cSld>
  <p:clrMapOvr>
    <a:masterClrMapping/>
  </p:clrMapOvr>
  <p:transition>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solidFill>
            <a:schemeClr val="bg1"/>
          </a:solidFill>
        </p:spPr>
        <p:txBody>
          <a:bodyPr/>
          <a:lstStyle/>
          <a:p>
            <a:r>
              <a:rPr lang="en-US" dirty="0"/>
              <a:t>CAP – Modifying Factors</a:t>
            </a:r>
          </a:p>
        </p:txBody>
      </p:sp>
      <p:sp>
        <p:nvSpPr>
          <p:cNvPr id="88070" name="Text Box 6"/>
          <p:cNvSpPr txBox="1">
            <a:spLocks noChangeArrowheads="1"/>
          </p:cNvSpPr>
          <p:nvPr/>
        </p:nvSpPr>
        <p:spPr bwMode="auto">
          <a:xfrm>
            <a:off x="2133600" y="6324601"/>
            <a:ext cx="746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rPr>
              <a:t>Am J </a:t>
            </a:r>
            <a:r>
              <a:rPr lang="en-US" dirty="0" err="1">
                <a:solidFill>
                  <a:schemeClr val="bg1"/>
                </a:solidFill>
              </a:rPr>
              <a:t>Respir</a:t>
            </a:r>
            <a:r>
              <a:rPr lang="en-US" dirty="0">
                <a:solidFill>
                  <a:schemeClr val="bg1"/>
                </a:solidFill>
              </a:rPr>
              <a:t> </a:t>
            </a:r>
            <a:r>
              <a:rPr lang="en-US" dirty="0" err="1">
                <a:solidFill>
                  <a:schemeClr val="bg1"/>
                </a:solidFill>
              </a:rPr>
              <a:t>Crit</a:t>
            </a:r>
            <a:r>
              <a:rPr lang="en-US" dirty="0">
                <a:solidFill>
                  <a:schemeClr val="bg1"/>
                </a:solidFill>
              </a:rPr>
              <a:t> Care Med 163:1730-54, 2001</a:t>
            </a:r>
          </a:p>
        </p:txBody>
      </p:sp>
      <p:pic>
        <p:nvPicPr>
          <p:cNvPr id="88071" name="Picture 7" descr="epidemio[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667000" y="1524001"/>
            <a:ext cx="7162800" cy="4849813"/>
          </a:xfrm>
          <a:noFill/>
          <a:ln/>
        </p:spPr>
      </p:pic>
    </p:spTree>
    <p:extLst>
      <p:ext uri="{BB962C8B-B14F-4D97-AF65-F5344CB8AC3E}">
        <p14:creationId xmlns:p14="http://schemas.microsoft.com/office/powerpoint/2010/main" val="444100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a:solidFill>
            <a:srgbClr val="3366FF"/>
          </a:solidFill>
        </p:spPr>
        <p:txBody>
          <a:bodyPr rtlCol="0">
            <a:normAutofit fontScale="90000"/>
          </a:bodyPr>
          <a:lstStyle/>
          <a:p>
            <a:pPr>
              <a:defRPr/>
            </a:pPr>
            <a:r>
              <a:rPr lang="en-US" dirty="0" smtClean="0">
                <a:solidFill>
                  <a:schemeClr val="bg1"/>
                </a:solidFill>
                <a:ea typeface="+mj-ea"/>
                <a:cs typeface="+mj-cs"/>
              </a:rPr>
              <a:t>Four Stages of Pathologic </a:t>
            </a:r>
            <a:r>
              <a:rPr lang="en-US" dirty="0">
                <a:solidFill>
                  <a:schemeClr val="bg1"/>
                </a:solidFill>
                <a:ea typeface="+mj-ea"/>
                <a:cs typeface="+mj-cs"/>
              </a:rPr>
              <a:t>P</a:t>
            </a:r>
            <a:r>
              <a:rPr lang="en-US" dirty="0" smtClean="0">
                <a:solidFill>
                  <a:schemeClr val="bg1"/>
                </a:solidFill>
                <a:ea typeface="+mj-ea"/>
                <a:cs typeface="+mj-cs"/>
              </a:rPr>
              <a:t>rocess of Pneumococcal </a:t>
            </a:r>
            <a:r>
              <a:rPr lang="en-US" dirty="0">
                <a:solidFill>
                  <a:schemeClr val="bg1"/>
                </a:solidFill>
                <a:ea typeface="+mj-ea"/>
                <a:cs typeface="+mj-cs"/>
              </a:rPr>
              <a:t>P</a:t>
            </a:r>
            <a:r>
              <a:rPr lang="en-US" dirty="0" smtClean="0">
                <a:solidFill>
                  <a:schemeClr val="bg1"/>
                </a:solidFill>
                <a:ea typeface="+mj-ea"/>
                <a:cs typeface="+mj-cs"/>
              </a:rPr>
              <a:t>neumonia</a:t>
            </a:r>
            <a:endParaRPr lang="en-US" dirty="0">
              <a:solidFill>
                <a:schemeClr val="bg1"/>
              </a:solidFill>
              <a:ea typeface="+mj-ea"/>
              <a:cs typeface="+mj-cs"/>
            </a:endParaRPr>
          </a:p>
        </p:txBody>
      </p:sp>
      <p:sp>
        <p:nvSpPr>
          <p:cNvPr id="23554" name="Content Placeholder 2"/>
          <p:cNvSpPr>
            <a:spLocks noGrp="1"/>
          </p:cNvSpPr>
          <p:nvPr>
            <p:ph idx="1"/>
          </p:nvPr>
        </p:nvSpPr>
        <p:spPr>
          <a:xfrm>
            <a:off x="1981200" y="1524000"/>
            <a:ext cx="8229600" cy="4953000"/>
          </a:xfrm>
          <a:solidFill>
            <a:schemeClr val="bg1"/>
          </a:solidFill>
        </p:spPr>
        <p:txBody>
          <a:bodyPr>
            <a:normAutofit/>
          </a:bodyPr>
          <a:lstStyle/>
          <a:p>
            <a:pPr marL="0" indent="0" algn="ctr">
              <a:lnSpc>
                <a:spcPct val="80000"/>
              </a:lnSpc>
              <a:buNone/>
            </a:pPr>
            <a:r>
              <a:rPr lang="en-US" sz="2400" b="1">
                <a:solidFill>
                  <a:srgbClr val="3366FF"/>
                </a:solidFill>
                <a:ea typeface="ＭＳ Ｐゴシック" panose="020B0600070205080204" pitchFamily="34" charset="-128"/>
              </a:rPr>
              <a:t>Edema:</a:t>
            </a:r>
            <a:r>
              <a:rPr lang="en-US" sz="2400">
                <a:solidFill>
                  <a:srgbClr val="3366FF"/>
                </a:solidFill>
                <a:ea typeface="ＭＳ Ｐゴシック" panose="020B0600070205080204" pitchFamily="34" charset="-128"/>
              </a:rPr>
              <a:t> Build up of fluid containing protein and bacteria accumulates in the air sacs of the lungs </a:t>
            </a:r>
          </a:p>
          <a:p>
            <a:pPr marL="0" indent="0" algn="ctr">
              <a:lnSpc>
                <a:spcPct val="80000"/>
              </a:lnSpc>
              <a:buNone/>
            </a:pPr>
            <a:endParaRPr lang="en-US" sz="2200">
              <a:solidFill>
                <a:srgbClr val="3366FF"/>
              </a:solidFill>
              <a:ea typeface="ＭＳ Ｐゴシック" panose="020B0600070205080204" pitchFamily="34" charset="-128"/>
            </a:endParaRPr>
          </a:p>
          <a:p>
            <a:pPr marL="0" indent="0" algn="ctr">
              <a:lnSpc>
                <a:spcPct val="80000"/>
              </a:lnSpc>
              <a:buNone/>
            </a:pPr>
            <a:endParaRPr lang="en-US" sz="2200">
              <a:solidFill>
                <a:srgbClr val="3366FF"/>
              </a:solidFill>
              <a:ea typeface="ＭＳ Ｐゴシック" panose="020B0600070205080204" pitchFamily="34" charset="-128"/>
            </a:endParaRPr>
          </a:p>
          <a:p>
            <a:pPr marL="0" indent="0" algn="ctr">
              <a:lnSpc>
                <a:spcPct val="80000"/>
              </a:lnSpc>
              <a:buNone/>
            </a:pPr>
            <a:r>
              <a:rPr lang="en-US" sz="2400" b="1">
                <a:solidFill>
                  <a:srgbClr val="3366FF"/>
                </a:solidFill>
                <a:ea typeface="ＭＳ Ｐゴシック" panose="020B0600070205080204" pitchFamily="34" charset="-128"/>
              </a:rPr>
              <a:t>Red Hepatization</a:t>
            </a:r>
            <a:r>
              <a:rPr lang="en-US" sz="2400">
                <a:solidFill>
                  <a:srgbClr val="3366FF"/>
                </a:solidFill>
                <a:ea typeface="ＭＳ Ｐゴシック" panose="020B0600070205080204" pitchFamily="34" charset="-128"/>
              </a:rPr>
              <a:t>: An excess of fluid in the capillaries  of the air sacs causes an influx of many white and red blood cells</a:t>
            </a:r>
            <a:endParaRPr lang="en-US" sz="2200">
              <a:solidFill>
                <a:srgbClr val="3366FF"/>
              </a:solidFill>
              <a:ea typeface="ＭＳ Ｐゴシック" panose="020B0600070205080204" pitchFamily="34" charset="-128"/>
            </a:endParaRPr>
          </a:p>
          <a:p>
            <a:pPr marL="0" indent="0" algn="ctr">
              <a:lnSpc>
                <a:spcPct val="80000"/>
              </a:lnSpc>
              <a:buNone/>
            </a:pPr>
            <a:endParaRPr lang="en-US" sz="2200">
              <a:solidFill>
                <a:srgbClr val="3366FF"/>
              </a:solidFill>
              <a:ea typeface="ＭＳ Ｐゴシック" panose="020B0600070205080204" pitchFamily="34" charset="-128"/>
            </a:endParaRPr>
          </a:p>
          <a:p>
            <a:pPr marL="0" indent="0" algn="ctr">
              <a:lnSpc>
                <a:spcPct val="80000"/>
              </a:lnSpc>
              <a:buNone/>
            </a:pPr>
            <a:endParaRPr lang="en-US" sz="2400" b="1">
              <a:solidFill>
                <a:srgbClr val="3366FF"/>
              </a:solidFill>
              <a:ea typeface="ＭＳ Ｐゴシック" panose="020B0600070205080204" pitchFamily="34" charset="-128"/>
            </a:endParaRPr>
          </a:p>
          <a:p>
            <a:pPr marL="0" indent="0" algn="ctr">
              <a:lnSpc>
                <a:spcPct val="80000"/>
              </a:lnSpc>
              <a:buNone/>
            </a:pPr>
            <a:r>
              <a:rPr lang="en-US" sz="2400" b="1">
                <a:solidFill>
                  <a:srgbClr val="3366FF"/>
                </a:solidFill>
                <a:ea typeface="ＭＳ Ｐゴシック" panose="020B0600070205080204" pitchFamily="34" charset="-128"/>
              </a:rPr>
              <a:t>Gray Hepatization</a:t>
            </a:r>
            <a:r>
              <a:rPr lang="en-US" sz="2400">
                <a:solidFill>
                  <a:srgbClr val="3366FF"/>
                </a:solidFill>
                <a:ea typeface="ＭＳ Ｐゴシック" panose="020B0600070205080204" pitchFamily="34" charset="-128"/>
              </a:rPr>
              <a:t>: Macrophages come to the rescue engulfing the white blood cells, red blood cells and other cellular debris</a:t>
            </a:r>
          </a:p>
          <a:p>
            <a:pPr marL="0" indent="0" algn="ctr">
              <a:lnSpc>
                <a:spcPct val="80000"/>
              </a:lnSpc>
              <a:buNone/>
            </a:pPr>
            <a:endParaRPr lang="en-US" sz="2200">
              <a:solidFill>
                <a:srgbClr val="3366FF"/>
              </a:solidFill>
              <a:ea typeface="ＭＳ Ｐゴシック" panose="020B0600070205080204" pitchFamily="34" charset="-128"/>
            </a:endParaRPr>
          </a:p>
          <a:p>
            <a:pPr marL="0" indent="0" algn="ctr">
              <a:lnSpc>
                <a:spcPct val="80000"/>
              </a:lnSpc>
              <a:buNone/>
            </a:pPr>
            <a:endParaRPr lang="en-US" sz="2200">
              <a:solidFill>
                <a:srgbClr val="3366FF"/>
              </a:solidFill>
              <a:ea typeface="ＭＳ Ｐゴシック" panose="020B0600070205080204" pitchFamily="34" charset="-128"/>
            </a:endParaRPr>
          </a:p>
          <a:p>
            <a:pPr marL="0" indent="0" algn="ctr">
              <a:lnSpc>
                <a:spcPct val="80000"/>
              </a:lnSpc>
              <a:buNone/>
            </a:pPr>
            <a:r>
              <a:rPr lang="en-US" sz="2400" b="1">
                <a:solidFill>
                  <a:srgbClr val="3366FF"/>
                </a:solidFill>
                <a:ea typeface="ＭＳ Ｐゴシック" panose="020B0600070205080204" pitchFamily="34" charset="-128"/>
              </a:rPr>
              <a:t>Resolution</a:t>
            </a:r>
            <a:r>
              <a:rPr lang="en-US" sz="2400">
                <a:solidFill>
                  <a:srgbClr val="3366FF"/>
                </a:solidFill>
                <a:ea typeface="ＭＳ Ｐゴシック" panose="020B0600070205080204" pitchFamily="34" charset="-128"/>
              </a:rPr>
              <a:t>: Alveolar exudate is then removed and the lung gradually returns to normal</a:t>
            </a:r>
          </a:p>
          <a:p>
            <a:pPr marL="0" indent="0" algn="ctr">
              <a:lnSpc>
                <a:spcPct val="80000"/>
              </a:lnSpc>
              <a:buNone/>
            </a:pPr>
            <a:endParaRPr lang="en-US" sz="2500">
              <a:ea typeface="ＭＳ Ｐゴシック" panose="020B0600070205080204" pitchFamily="34" charset="-128"/>
            </a:endParaRPr>
          </a:p>
        </p:txBody>
      </p:sp>
      <p:sp>
        <p:nvSpPr>
          <p:cNvPr id="4" name="Down Arrow 3"/>
          <p:cNvSpPr>
            <a:spLocks noChangeArrowheads="1"/>
          </p:cNvSpPr>
          <p:nvPr/>
        </p:nvSpPr>
        <p:spPr bwMode="auto">
          <a:xfrm>
            <a:off x="6019800" y="2286000"/>
            <a:ext cx="228600" cy="457200"/>
          </a:xfrm>
          <a:prstGeom prst="downArrow">
            <a:avLst>
              <a:gd name="adj1" fmla="val 50000"/>
              <a:gd name="adj2" fmla="val 50000"/>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chemeClr val="lt1"/>
              </a:solidFill>
            </a:endParaRPr>
          </a:p>
        </p:txBody>
      </p:sp>
      <p:sp>
        <p:nvSpPr>
          <p:cNvPr id="5" name="Down Arrow 4"/>
          <p:cNvSpPr>
            <a:spLocks noChangeArrowheads="1"/>
          </p:cNvSpPr>
          <p:nvPr/>
        </p:nvSpPr>
        <p:spPr bwMode="auto">
          <a:xfrm>
            <a:off x="6019800" y="3657600"/>
            <a:ext cx="228600" cy="457200"/>
          </a:xfrm>
          <a:prstGeom prst="downArrow">
            <a:avLst>
              <a:gd name="adj1" fmla="val 50000"/>
              <a:gd name="adj2" fmla="val 50000"/>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endParaRPr>
          </a:p>
        </p:txBody>
      </p:sp>
      <p:sp>
        <p:nvSpPr>
          <p:cNvPr id="8" name="Down Arrow 7"/>
          <p:cNvSpPr>
            <a:spLocks noChangeArrowheads="1"/>
          </p:cNvSpPr>
          <p:nvPr/>
        </p:nvSpPr>
        <p:spPr bwMode="auto">
          <a:xfrm>
            <a:off x="6019800" y="5029200"/>
            <a:ext cx="228600" cy="457200"/>
          </a:xfrm>
          <a:prstGeom prst="downArrow">
            <a:avLst>
              <a:gd name="adj1" fmla="val 50000"/>
              <a:gd name="adj2" fmla="val 50000"/>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endParaRPr>
          </a:p>
        </p:txBody>
      </p:sp>
      <p:sp>
        <p:nvSpPr>
          <p:cNvPr id="23558" name="TextBox 5"/>
          <p:cNvSpPr txBox="1">
            <a:spLocks noChangeArrowheads="1"/>
          </p:cNvSpPr>
          <p:nvPr/>
        </p:nvSpPr>
        <p:spPr bwMode="auto">
          <a:xfrm>
            <a:off x="9378950" y="6508750"/>
            <a:ext cx="1365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a:solidFill>
                  <a:schemeClr val="bg1"/>
                </a:solidFill>
                <a:latin typeface="Calibri" panose="020F0502020204030204" pitchFamily="34" charset="0"/>
              </a:rPr>
              <a:t>(Porth 2009)</a:t>
            </a:r>
          </a:p>
        </p:txBody>
      </p:sp>
    </p:spTree>
    <p:extLst>
      <p:ext uri="{BB962C8B-B14F-4D97-AF65-F5344CB8AC3E}">
        <p14:creationId xmlns:p14="http://schemas.microsoft.com/office/powerpoint/2010/main" val="3838452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371600"/>
          </a:xfrm>
          <a:solidFill>
            <a:srgbClr val="3366FF"/>
          </a:solidFill>
        </p:spPr>
        <p:txBody>
          <a:bodyPr rtlCol="0">
            <a:normAutofit fontScale="90000"/>
          </a:bodyPr>
          <a:lstStyle/>
          <a:p>
            <a:pPr fontAlgn="auto">
              <a:spcAft>
                <a:spcPts val="0"/>
              </a:spcAft>
              <a:defRPr/>
            </a:pPr>
            <a:r>
              <a:rPr lang="en-US" dirty="0" smtClean="0">
                <a:solidFill>
                  <a:schemeClr val="bg1"/>
                </a:solidFill>
                <a:ea typeface="+mj-ea"/>
                <a:cs typeface="+mj-cs"/>
              </a:rPr>
              <a:t>Factors that Interfere with Respiratory Defense Mechanisms</a:t>
            </a:r>
            <a:endParaRPr lang="en-US" dirty="0">
              <a:solidFill>
                <a:schemeClr val="bg1"/>
              </a:solidFill>
              <a:ea typeface="+mj-ea"/>
              <a:cs typeface="+mj-cs"/>
            </a:endParaRPr>
          </a:p>
        </p:txBody>
      </p:sp>
      <p:graphicFrame>
        <p:nvGraphicFramePr>
          <p:cNvPr id="22570" name="Group 42"/>
          <p:cNvGraphicFramePr>
            <a:graphicFrameLocks noGrp="1"/>
          </p:cNvGraphicFramePr>
          <p:nvPr>
            <p:ph idx="1"/>
          </p:nvPr>
        </p:nvGraphicFramePr>
        <p:xfrm>
          <a:off x="1981200" y="1828801"/>
          <a:ext cx="8058150" cy="4470753"/>
        </p:xfrm>
        <a:graphic>
          <a:graphicData uri="http://schemas.openxmlformats.org/drawingml/2006/table">
            <a:tbl>
              <a:tblPr/>
              <a:tblGrid>
                <a:gridCol w="2571750"/>
                <a:gridCol w="2743200"/>
                <a:gridCol w="2743200"/>
              </a:tblGrid>
              <a:tr h="3713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Mechanisms</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Function</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Factors That Impair </a:t>
                      </a:r>
                    </a:p>
                  </a:txBody>
                  <a:tcPr marT="45705" marB="45705"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66FF"/>
                    </a:solidFill>
                  </a:tcPr>
                </a:tc>
              </a:tr>
              <a:tr h="10819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hlink"/>
                          </a:solidFill>
                          <a:effectLst/>
                          <a:latin typeface="Calibri" pitchFamily="34" charset="0"/>
                        </a:rPr>
                        <a:t>Nose and throat defenses </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smtClean="0">
                          <a:ln>
                            <a:noFill/>
                          </a:ln>
                          <a:solidFill>
                            <a:schemeClr val="hlink"/>
                          </a:solidFill>
                          <a:effectLst/>
                          <a:latin typeface="Calibri" pitchFamily="34" charset="0"/>
                        </a:rPr>
                        <a:t>IgA protects again the multiplying of bacteria</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smtClean="0">
                          <a:ln>
                            <a:noFill/>
                          </a:ln>
                          <a:solidFill>
                            <a:schemeClr val="hlink"/>
                          </a:solidFill>
                          <a:effectLst/>
                          <a:latin typeface="Calibri" pitchFamily="34" charset="0"/>
                        </a:rPr>
                        <a:t>Sneezing removes bacteria from respiratory tract </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smtClean="0">
                          <a:ln>
                            <a:noFill/>
                          </a:ln>
                          <a:solidFill>
                            <a:schemeClr val="hlink"/>
                          </a:solidFill>
                          <a:effectLst/>
                          <a:latin typeface="Calibri" pitchFamily="34" charset="0"/>
                        </a:rPr>
                        <a:t>Decreased IgA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smtClean="0">
                          <a:ln>
                            <a:noFill/>
                          </a:ln>
                          <a:solidFill>
                            <a:schemeClr val="hlink"/>
                          </a:solidFill>
                          <a:effectLst/>
                          <a:latin typeface="Calibri" pitchFamily="34" charset="0"/>
                        </a:rPr>
                        <a:t>Nasal inflammation caused by allergies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smtClean="0">
                          <a:ln>
                            <a:noFill/>
                          </a:ln>
                          <a:solidFill>
                            <a:schemeClr val="hlink"/>
                          </a:solidFill>
                          <a:effectLst/>
                          <a:latin typeface="Calibri" pitchFamily="34" charset="0"/>
                        </a:rPr>
                        <a:t>Common cold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smtClean="0">
                          <a:ln>
                            <a:noFill/>
                          </a:ln>
                          <a:solidFill>
                            <a:schemeClr val="hlink"/>
                          </a:solidFill>
                          <a:effectLst/>
                          <a:latin typeface="Calibri" pitchFamily="34" charset="0"/>
                        </a:rPr>
                        <a:t>Trauma to the nose </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600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hlink"/>
                          </a:solidFill>
                          <a:effectLst/>
                          <a:latin typeface="Calibri" pitchFamily="34" charset="0"/>
                          <a:ea typeface="ＭＳ 明朝" pitchFamily="49" charset="-128"/>
                          <a:cs typeface="Times New Roman" pitchFamily="18" charset="0"/>
                        </a:rPr>
                        <a:t>Cough reflexes</a:t>
                      </a:r>
                      <a:endParaRPr kumimoji="0" lang="en-US" sz="1300" b="0" i="0" u="none" strike="noStrike" cap="none" normalizeH="0" baseline="0" smtClean="0">
                        <a:ln>
                          <a:noFill/>
                        </a:ln>
                        <a:solidFill>
                          <a:schemeClr val="hlink"/>
                        </a:solidFill>
                        <a:effectLst/>
                        <a:latin typeface="Cambria" pitchFamily="18" charset="0"/>
                        <a:ea typeface="ＭＳ 明朝"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hlink"/>
                          </a:solidFill>
                          <a:effectLst/>
                          <a:latin typeface="Calibri" pitchFamily="34" charset="0"/>
                          <a:ea typeface="ＭＳ 明朝" pitchFamily="49" charset="-128"/>
                          <a:cs typeface="Times New Roman" pitchFamily="18" charset="0"/>
                        </a:rPr>
                        <a:t>Protect against aspiration</a:t>
                      </a:r>
                      <a:endParaRPr kumimoji="0" lang="en-US" sz="1300" b="0" i="0" u="none" strike="noStrike" cap="none" normalizeH="0" baseline="0" smtClean="0">
                        <a:ln>
                          <a:noFill/>
                        </a:ln>
                        <a:solidFill>
                          <a:schemeClr val="hlink"/>
                        </a:solidFill>
                        <a:effectLst/>
                        <a:latin typeface="Cambria" pitchFamily="18" charset="0"/>
                        <a:ea typeface="ＭＳ 明朝"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smtClean="0">
                          <a:ln>
                            <a:noFill/>
                          </a:ln>
                          <a:solidFill>
                            <a:schemeClr val="hlink"/>
                          </a:solidFill>
                          <a:effectLst/>
                          <a:latin typeface="Calibri" pitchFamily="34" charset="0"/>
                        </a:rPr>
                        <a:t>Reduced cough reflex r/t</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100" b="0" i="0" u="none" strike="noStrike" cap="none" normalizeH="0" baseline="0" smtClean="0">
                          <a:ln>
                            <a:noFill/>
                          </a:ln>
                          <a:solidFill>
                            <a:schemeClr val="hlink"/>
                          </a:solidFill>
                          <a:effectLst/>
                          <a:latin typeface="Calibri" pitchFamily="34" charset="0"/>
                        </a:rPr>
                        <a:t>stroke</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100" b="0" i="0" u="none" strike="noStrike" cap="none" normalizeH="0" baseline="0" smtClean="0">
                          <a:ln>
                            <a:noFill/>
                          </a:ln>
                          <a:solidFill>
                            <a:schemeClr val="hlink"/>
                          </a:solidFill>
                          <a:effectLst/>
                          <a:latin typeface="Calibri" pitchFamily="34" charset="0"/>
                        </a:rPr>
                        <a:t>neuromuscular diseases</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100" b="0" i="0" u="none" strike="noStrike" cap="none" normalizeH="0" baseline="0" smtClean="0">
                          <a:ln>
                            <a:noFill/>
                          </a:ln>
                          <a:solidFill>
                            <a:schemeClr val="hlink"/>
                          </a:solidFill>
                          <a:effectLst/>
                          <a:latin typeface="Calibri" pitchFamily="34" charset="0"/>
                        </a:rPr>
                        <a:t>sedation</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100" b="0" i="0" u="none" strike="noStrike" cap="none" normalizeH="0" baseline="0" smtClean="0">
                          <a:ln>
                            <a:noFill/>
                          </a:ln>
                          <a:solidFill>
                            <a:schemeClr val="hlink"/>
                          </a:solidFill>
                          <a:effectLst/>
                          <a:latin typeface="Calibri" pitchFamily="34" charset="0"/>
                        </a:rPr>
                        <a:t>anesthesia </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857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hlink"/>
                          </a:solidFill>
                          <a:effectLst/>
                          <a:latin typeface="Calibri" pitchFamily="34" charset="0"/>
                          <a:ea typeface="ＭＳ 明朝" pitchFamily="49" charset="-128"/>
                          <a:cs typeface="Times New Roman" pitchFamily="18" charset="0"/>
                        </a:rPr>
                        <a:t>Muociliary clearance system</a:t>
                      </a:r>
                      <a:endParaRPr kumimoji="0" lang="en-US" sz="1300" b="0" i="0" u="none" strike="noStrike" cap="none" normalizeH="0" baseline="0" smtClean="0">
                        <a:ln>
                          <a:noFill/>
                        </a:ln>
                        <a:solidFill>
                          <a:schemeClr val="hlink"/>
                        </a:solidFill>
                        <a:effectLst/>
                        <a:latin typeface="Cambria" pitchFamily="18" charset="0"/>
                        <a:ea typeface="ＭＳ 明朝"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hlink"/>
                          </a:solidFill>
                          <a:effectLst/>
                          <a:latin typeface="Calibri" pitchFamily="34" charset="0"/>
                          <a:ea typeface="ＭＳ 明朝" pitchFamily="49" charset="-128"/>
                          <a:cs typeface="Times New Roman" pitchFamily="18" charset="0"/>
                        </a:rPr>
                        <a:t>Cilia remove bacteria from respiratory passages</a:t>
                      </a:r>
                      <a:endParaRPr kumimoji="0" lang="en-US" sz="1300" b="0" i="0" u="none" strike="noStrike" cap="none" normalizeH="0" baseline="0" smtClean="0">
                        <a:ln>
                          <a:noFill/>
                        </a:ln>
                        <a:solidFill>
                          <a:schemeClr val="hlink"/>
                        </a:solidFill>
                        <a:effectLst/>
                        <a:latin typeface="Cambria" pitchFamily="18" charset="0"/>
                        <a:ea typeface="ＭＳ 明朝"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smtClean="0">
                          <a:ln>
                            <a:noFill/>
                          </a:ln>
                          <a:solidFill>
                            <a:schemeClr val="hlink"/>
                          </a:solidFill>
                          <a:effectLst/>
                          <a:latin typeface="Calibri" pitchFamily="34" charset="0"/>
                        </a:rPr>
                        <a:t>Smoking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smtClean="0">
                          <a:ln>
                            <a:noFill/>
                          </a:ln>
                          <a:solidFill>
                            <a:schemeClr val="hlink"/>
                          </a:solidFill>
                          <a:effectLst/>
                          <a:latin typeface="Calibri" pitchFamily="34" charset="0"/>
                        </a:rPr>
                        <a:t>Viruses </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smtClean="0">
                          <a:ln>
                            <a:noFill/>
                          </a:ln>
                          <a:solidFill>
                            <a:schemeClr val="hlink"/>
                          </a:solidFill>
                          <a:effectLst/>
                          <a:latin typeface="Calibri" pitchFamily="34" charset="0"/>
                        </a:rPr>
                        <a:t>Cold, dry air </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83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hlink"/>
                          </a:solidFill>
                          <a:effectLst/>
                          <a:latin typeface="Calibri" pitchFamily="34" charset="0"/>
                          <a:ea typeface="ＭＳ 明朝" pitchFamily="49" charset="-128"/>
                          <a:cs typeface="Times New Roman" pitchFamily="18" charset="0"/>
                        </a:rPr>
                        <a:t>Alveolar macrophage</a:t>
                      </a:r>
                      <a:endParaRPr kumimoji="0" lang="en-US" sz="1300" b="0" i="0" u="none" strike="noStrike" cap="none" normalizeH="0" baseline="0" smtClean="0">
                        <a:ln>
                          <a:noFill/>
                        </a:ln>
                        <a:solidFill>
                          <a:schemeClr val="hlink"/>
                        </a:solidFill>
                        <a:effectLst/>
                        <a:latin typeface="Cambria" pitchFamily="18" charset="0"/>
                        <a:ea typeface="ＭＳ 明朝"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hlink"/>
                          </a:solidFill>
                          <a:effectLst/>
                          <a:latin typeface="Calibri" pitchFamily="34" charset="0"/>
                          <a:ea typeface="ＭＳ 明朝" pitchFamily="49" charset="-128"/>
                          <a:cs typeface="Times New Roman" pitchFamily="18" charset="0"/>
                        </a:rPr>
                        <a:t>Removes bacteria from alveoli</a:t>
                      </a:r>
                      <a:endParaRPr kumimoji="0" lang="en-US" sz="1300" b="0" i="0" u="none" strike="noStrike" cap="none" normalizeH="0" baseline="0" smtClean="0">
                        <a:ln>
                          <a:noFill/>
                        </a:ln>
                        <a:solidFill>
                          <a:schemeClr val="hlink"/>
                        </a:solidFill>
                        <a:effectLst/>
                        <a:latin typeface="Cambria" pitchFamily="18" charset="0"/>
                        <a:ea typeface="ＭＳ 明朝"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smtClean="0">
                          <a:ln>
                            <a:noFill/>
                          </a:ln>
                          <a:solidFill>
                            <a:schemeClr val="hlink"/>
                          </a:solidFill>
                          <a:effectLst/>
                          <a:latin typeface="Calibri" pitchFamily="34" charset="0"/>
                        </a:rPr>
                        <a:t>Cold, dry air</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smtClean="0">
                          <a:ln>
                            <a:noFill/>
                          </a:ln>
                          <a:solidFill>
                            <a:schemeClr val="hlink"/>
                          </a:solidFill>
                          <a:effectLst/>
                          <a:latin typeface="Calibri" pitchFamily="34" charset="0"/>
                        </a:rPr>
                        <a:t>Alcohol use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smtClean="0">
                          <a:ln>
                            <a:noFill/>
                          </a:ln>
                          <a:solidFill>
                            <a:schemeClr val="hlink"/>
                          </a:solidFill>
                          <a:effectLst/>
                          <a:latin typeface="Calibri" pitchFamily="34" charset="0"/>
                        </a:rPr>
                        <a:t>Smoking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smtClean="0">
                          <a:ln>
                            <a:noFill/>
                          </a:ln>
                          <a:solidFill>
                            <a:schemeClr val="hlink"/>
                          </a:solidFill>
                          <a:effectLst/>
                          <a:latin typeface="Calibri" pitchFamily="34" charset="0"/>
                        </a:rPr>
                        <a:t>Obstruction </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76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hlink"/>
                          </a:solidFill>
                          <a:effectLst/>
                          <a:latin typeface="Calibri" pitchFamily="34" charset="0"/>
                          <a:ea typeface="ＭＳ 明朝" pitchFamily="49" charset="-128"/>
                          <a:cs typeface="Times New Roman" pitchFamily="18" charset="0"/>
                        </a:rPr>
                        <a:t>IgG and IgM</a:t>
                      </a:r>
                      <a:endParaRPr kumimoji="0" lang="en-US" sz="1300" b="0" i="0" u="none" strike="noStrike" cap="none" normalizeH="0" baseline="0" smtClean="0">
                        <a:ln>
                          <a:noFill/>
                        </a:ln>
                        <a:solidFill>
                          <a:schemeClr val="hlink"/>
                        </a:solidFill>
                        <a:effectLst/>
                        <a:latin typeface="Cambria" pitchFamily="18" charset="0"/>
                        <a:ea typeface="ＭＳ 明朝"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hlink"/>
                          </a:solidFill>
                          <a:effectLst/>
                          <a:latin typeface="Calibri" pitchFamily="34" charset="0"/>
                          <a:ea typeface="ＭＳ 明朝" pitchFamily="49" charset="-128"/>
                          <a:cs typeface="Times New Roman" pitchFamily="18" charset="0"/>
                        </a:rPr>
                        <a:t>Help to remove bacteria from the blood</a:t>
                      </a:r>
                      <a:endParaRPr kumimoji="0" lang="en-US" sz="1300" b="0" i="0" u="none" strike="noStrike" cap="none" normalizeH="0" baseline="0" smtClean="0">
                        <a:ln>
                          <a:noFill/>
                        </a:ln>
                        <a:solidFill>
                          <a:schemeClr val="hlink"/>
                        </a:solidFill>
                        <a:effectLst/>
                        <a:latin typeface="Cambria" pitchFamily="18" charset="0"/>
                        <a:ea typeface="ＭＳ 明朝"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smtClean="0">
                          <a:ln>
                            <a:noFill/>
                          </a:ln>
                          <a:solidFill>
                            <a:schemeClr val="hlink"/>
                          </a:solidFill>
                          <a:effectLst/>
                          <a:latin typeface="Calibri" pitchFamily="34" charset="0"/>
                        </a:rPr>
                        <a:t>IgG deficiency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smtClean="0">
                          <a:ln>
                            <a:noFill/>
                          </a:ln>
                          <a:solidFill>
                            <a:schemeClr val="hlink"/>
                          </a:solidFill>
                          <a:effectLst/>
                          <a:latin typeface="Calibri" pitchFamily="34" charset="0"/>
                        </a:rPr>
                        <a:t>IgM deficiency </a:t>
                      </a:r>
                    </a:p>
                  </a:txBody>
                  <a:tcPr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6658" name="Rectangle 2"/>
          <p:cNvSpPr>
            <a:spLocks noChangeArrowheads="1"/>
          </p:cNvSpPr>
          <p:nvPr/>
        </p:nvSpPr>
        <p:spPr bwMode="auto">
          <a:xfrm>
            <a:off x="9302750" y="6486525"/>
            <a:ext cx="1365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a:solidFill>
                  <a:schemeClr val="bg1"/>
                </a:solidFill>
                <a:latin typeface="Calibri" panose="020F0502020204030204" pitchFamily="34" charset="0"/>
              </a:rPr>
              <a:t>(Porth 2009)</a:t>
            </a:r>
          </a:p>
        </p:txBody>
      </p:sp>
    </p:spTree>
    <p:extLst>
      <p:ext uri="{BB962C8B-B14F-4D97-AF65-F5344CB8AC3E}">
        <p14:creationId xmlns:p14="http://schemas.microsoft.com/office/powerpoint/2010/main" val="2285182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solidFill>
            <a:srgbClr val="3366FF"/>
          </a:solidFill>
        </p:spPr>
        <p:txBody>
          <a:bodyPr/>
          <a:lstStyle/>
          <a:p>
            <a:pPr eaLnBrk="1" hangingPunct="1"/>
            <a:r>
              <a:rPr lang="en-US" smtClean="0">
                <a:solidFill>
                  <a:schemeClr val="bg1"/>
                </a:solidFill>
                <a:ea typeface="ＭＳ Ｐゴシック" panose="020B0600070205080204" pitchFamily="34" charset="-128"/>
              </a:rPr>
              <a:t>Back to Mr. C</a:t>
            </a:r>
          </a:p>
        </p:txBody>
      </p:sp>
      <p:sp>
        <p:nvSpPr>
          <p:cNvPr id="27650" name="Content Placeholder 2"/>
          <p:cNvSpPr>
            <a:spLocks noGrp="1"/>
          </p:cNvSpPr>
          <p:nvPr>
            <p:ph idx="1"/>
          </p:nvPr>
        </p:nvSpPr>
        <p:spPr>
          <a:xfrm>
            <a:off x="1981200" y="1828800"/>
            <a:ext cx="8229600" cy="4572000"/>
          </a:xfrm>
          <a:solidFill>
            <a:schemeClr val="bg1"/>
          </a:solidFill>
        </p:spPr>
        <p:txBody>
          <a:bodyPr/>
          <a:lstStyle/>
          <a:p>
            <a:pPr marL="0" indent="0">
              <a:buNone/>
            </a:pPr>
            <a:endParaRPr lang="en-US" smtClean="0">
              <a:solidFill>
                <a:srgbClr val="3366FF"/>
              </a:solidFill>
              <a:ea typeface="ＭＳ Ｐゴシック" panose="020B0600070205080204" pitchFamily="34" charset="-128"/>
            </a:endParaRPr>
          </a:p>
          <a:p>
            <a:pPr marL="0" indent="0">
              <a:buNone/>
            </a:pPr>
            <a:r>
              <a:rPr lang="en-US" smtClean="0">
                <a:solidFill>
                  <a:srgbClr val="3366FF"/>
                </a:solidFill>
                <a:ea typeface="ＭＳ Ｐゴシック" panose="020B0600070205080204" pitchFamily="34" charset="-128"/>
              </a:rPr>
              <a:t>Past Medical History:</a:t>
            </a:r>
          </a:p>
          <a:p>
            <a:pPr marL="0" indent="0"/>
            <a:r>
              <a:rPr lang="en-US" smtClean="0">
                <a:solidFill>
                  <a:srgbClr val="3366FF"/>
                </a:solidFill>
                <a:ea typeface="ＭＳ Ｐゴシック" panose="020B0600070205080204" pitchFamily="34" charset="-128"/>
              </a:rPr>
              <a:t>20 year smoking history</a:t>
            </a:r>
          </a:p>
          <a:p>
            <a:pPr marL="0" indent="0"/>
            <a:r>
              <a:rPr lang="en-US" smtClean="0">
                <a:solidFill>
                  <a:srgbClr val="3366FF"/>
                </a:solidFill>
                <a:ea typeface="ＭＳ Ｐゴシック" panose="020B0600070205080204" pitchFamily="34" charset="-128"/>
              </a:rPr>
              <a:t>Coronary Artery Disease</a:t>
            </a:r>
          </a:p>
          <a:p>
            <a:pPr marL="0" indent="0"/>
            <a:r>
              <a:rPr lang="en-US" smtClean="0">
                <a:solidFill>
                  <a:srgbClr val="3366FF"/>
                </a:solidFill>
                <a:ea typeface="ＭＳ Ｐゴシック" panose="020B0600070205080204" pitchFamily="34" charset="-128"/>
              </a:rPr>
              <a:t>Recovering alcoholic</a:t>
            </a:r>
          </a:p>
          <a:p>
            <a:pPr marL="0" indent="0"/>
            <a:r>
              <a:rPr lang="en-US" smtClean="0">
                <a:solidFill>
                  <a:srgbClr val="3366FF"/>
                </a:solidFill>
                <a:ea typeface="ＭＳ Ｐゴシック" panose="020B0600070205080204" pitchFamily="34" charset="-128"/>
              </a:rPr>
              <a:t>History of asthma (currently tapering off corticosteroids for recent exacerbation)</a:t>
            </a:r>
          </a:p>
        </p:txBody>
      </p:sp>
    </p:spTree>
    <p:extLst>
      <p:ext uri="{BB962C8B-B14F-4D97-AF65-F5344CB8AC3E}">
        <p14:creationId xmlns:p14="http://schemas.microsoft.com/office/powerpoint/2010/main" val="3843526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66FF"/>
          </a:solidFill>
        </p:spPr>
        <p:txBody>
          <a:bodyPr rtlCol="0">
            <a:normAutofit fontScale="90000"/>
          </a:bodyPr>
          <a:lstStyle/>
          <a:p>
            <a:pPr fontAlgn="auto">
              <a:spcAft>
                <a:spcPts val="0"/>
              </a:spcAft>
              <a:defRPr/>
            </a:pPr>
            <a:r>
              <a:rPr lang="en-US" dirty="0" smtClean="0">
                <a:solidFill>
                  <a:schemeClr val="bg1"/>
                </a:solidFill>
                <a:ea typeface="+mj-ea"/>
                <a:cs typeface="+mj-cs"/>
              </a:rPr>
              <a:t>Quick Review: Why is Mr. C at increased risk for developing CAP?</a:t>
            </a:r>
            <a:endParaRPr lang="en-US" dirty="0">
              <a:solidFill>
                <a:schemeClr val="bg1"/>
              </a:solidFill>
              <a:ea typeface="+mj-ea"/>
              <a:cs typeface="+mj-cs"/>
            </a:endParaRPr>
          </a:p>
        </p:txBody>
      </p:sp>
      <p:sp>
        <p:nvSpPr>
          <p:cNvPr id="5" name="Rectangle 4"/>
          <p:cNvSpPr/>
          <p:nvPr/>
        </p:nvSpPr>
        <p:spPr>
          <a:xfrm>
            <a:off x="1752600" y="4114800"/>
            <a:ext cx="2895600" cy="2514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3366FF"/>
                </a:solidFill>
              </a:rPr>
              <a:t>History of Smoking</a:t>
            </a:r>
          </a:p>
          <a:p>
            <a:pPr algn="ctr">
              <a:defRPr/>
            </a:pPr>
            <a:endParaRPr lang="en-US" sz="2400" dirty="0">
              <a:solidFill>
                <a:srgbClr val="3366FF"/>
              </a:solidFill>
            </a:endParaRPr>
          </a:p>
          <a:p>
            <a:pPr algn="ctr">
              <a:defRPr/>
            </a:pPr>
            <a:r>
              <a:rPr lang="en-US" sz="2400" dirty="0">
                <a:solidFill>
                  <a:srgbClr val="3366FF"/>
                </a:solidFill>
              </a:rPr>
              <a:t>Yes, smoking reduces the ability to remove bacteria</a:t>
            </a:r>
          </a:p>
        </p:txBody>
      </p:sp>
      <p:sp>
        <p:nvSpPr>
          <p:cNvPr id="6" name="Rectangle 5"/>
          <p:cNvSpPr/>
          <p:nvPr/>
        </p:nvSpPr>
        <p:spPr>
          <a:xfrm>
            <a:off x="4800600" y="4114800"/>
            <a:ext cx="2743200" cy="2514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3366FF"/>
                </a:solidFill>
              </a:rPr>
              <a:t>Corticosteroids</a:t>
            </a:r>
          </a:p>
          <a:p>
            <a:pPr algn="ctr">
              <a:defRPr/>
            </a:pPr>
            <a:endParaRPr lang="en-US" sz="2400" dirty="0">
              <a:solidFill>
                <a:srgbClr val="3366FF"/>
              </a:solidFill>
            </a:endParaRPr>
          </a:p>
          <a:p>
            <a:pPr algn="ctr">
              <a:defRPr/>
            </a:pPr>
            <a:r>
              <a:rPr lang="en-US" sz="2400" dirty="0">
                <a:solidFill>
                  <a:srgbClr val="3366FF"/>
                </a:solidFill>
              </a:rPr>
              <a:t>Yes, immune system is compromised with steroid use</a:t>
            </a:r>
          </a:p>
        </p:txBody>
      </p:sp>
      <p:sp>
        <p:nvSpPr>
          <p:cNvPr id="7" name="Rectangle 6"/>
          <p:cNvSpPr/>
          <p:nvPr/>
        </p:nvSpPr>
        <p:spPr>
          <a:xfrm>
            <a:off x="7696200" y="4114800"/>
            <a:ext cx="2743200" cy="2514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3366FF"/>
                </a:solidFill>
              </a:rPr>
              <a:t>History of Alcoholism</a:t>
            </a:r>
          </a:p>
          <a:p>
            <a:pPr algn="ctr">
              <a:defRPr/>
            </a:pPr>
            <a:endParaRPr lang="en-US" sz="2400" dirty="0">
              <a:solidFill>
                <a:srgbClr val="3366FF"/>
              </a:solidFill>
            </a:endParaRPr>
          </a:p>
          <a:p>
            <a:pPr algn="ctr">
              <a:defRPr/>
            </a:pPr>
            <a:r>
              <a:rPr lang="en-US" sz="2400" dirty="0">
                <a:solidFill>
                  <a:srgbClr val="3366FF"/>
                </a:solidFill>
              </a:rPr>
              <a:t>Yes, decreases ability to remove bacteria from alveoli </a:t>
            </a:r>
          </a:p>
        </p:txBody>
      </p:sp>
    </p:spTree>
    <p:extLst>
      <p:ext uri="{BB962C8B-B14F-4D97-AF65-F5344CB8AC3E}">
        <p14:creationId xmlns:p14="http://schemas.microsoft.com/office/powerpoint/2010/main" val="24468434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8901" y="0"/>
            <a:ext cx="6926263" cy="6858000"/>
          </a:xfrm>
          <a:prstGeom prst="rect">
            <a:avLst/>
          </a:prstGeom>
          <a:solidFill>
            <a:schemeClr val="bg1"/>
          </a:solidFill>
          <a:ln>
            <a:noFill/>
          </a:ln>
        </p:spPr>
      </p:pic>
      <p:sp>
        <p:nvSpPr>
          <p:cNvPr id="29699" name="TextBox 4"/>
          <p:cNvSpPr txBox="1">
            <a:spLocks noChangeArrowheads="1"/>
          </p:cNvSpPr>
          <p:nvPr/>
        </p:nvSpPr>
        <p:spPr bwMode="auto">
          <a:xfrm>
            <a:off x="8839201" y="6388100"/>
            <a:ext cx="1782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a:latin typeface="Calibri" panose="020F0502020204030204" pitchFamily="34" charset="0"/>
              </a:rPr>
              <a:t>(Wikipedia 2012)</a:t>
            </a:r>
          </a:p>
        </p:txBody>
      </p:sp>
    </p:spTree>
    <p:extLst>
      <p:ext uri="{BB962C8B-B14F-4D97-AF65-F5344CB8AC3E}">
        <p14:creationId xmlns:p14="http://schemas.microsoft.com/office/powerpoint/2010/main" val="914281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chemeClr val="bg1"/>
          </a:solidFill>
        </p:spPr>
        <p:txBody>
          <a:bodyPr/>
          <a:lstStyle/>
          <a:p>
            <a:r>
              <a:rPr lang="en-US" dirty="0"/>
              <a:t>MCQ </a:t>
            </a:r>
            <a:r>
              <a:rPr lang="en-US" dirty="0" smtClean="0"/>
              <a:t>2</a:t>
            </a:r>
            <a:endParaRPr lang="en-US" dirty="0"/>
          </a:p>
        </p:txBody>
      </p:sp>
      <p:sp>
        <p:nvSpPr>
          <p:cNvPr id="15363" name="Rectangle 3"/>
          <p:cNvSpPr>
            <a:spLocks noGrp="1" noChangeArrowheads="1"/>
          </p:cNvSpPr>
          <p:nvPr>
            <p:ph type="body" idx="1"/>
          </p:nvPr>
        </p:nvSpPr>
        <p:spPr>
          <a:solidFill>
            <a:schemeClr val="bg1"/>
          </a:solidFill>
        </p:spPr>
        <p:txBody>
          <a:bodyPr/>
          <a:lstStyle/>
          <a:p>
            <a:pPr marL="0" indent="0">
              <a:buNone/>
            </a:pPr>
            <a:r>
              <a:rPr lang="en-US" sz="2000" dirty="0" smtClean="0">
                <a:latin typeface="Arial" panose="020B0604020202020204" pitchFamily="34" charset="0"/>
              </a:rPr>
              <a:t> What </a:t>
            </a:r>
            <a:r>
              <a:rPr lang="en-US" sz="2000" dirty="0">
                <a:latin typeface="Arial" panose="020B0604020202020204" pitchFamily="34" charset="0"/>
              </a:rPr>
              <a:t>is the next most important step in this patient's care?</a:t>
            </a:r>
          </a:p>
          <a:p>
            <a:pPr marL="609600" indent="-609600">
              <a:buNone/>
            </a:pPr>
            <a:endParaRPr lang="en-US" sz="2000" dirty="0">
              <a:latin typeface="Arial" panose="020B0604020202020204" pitchFamily="34" charset="0"/>
            </a:endParaRPr>
          </a:p>
          <a:p>
            <a:pPr marL="609600" indent="-609600"/>
            <a:r>
              <a:rPr lang="en-US" sz="2000" dirty="0">
                <a:latin typeface="Arial" panose="020B0604020202020204" pitchFamily="34" charset="0"/>
              </a:rPr>
              <a:t>Empiric therapy with a </a:t>
            </a:r>
            <a:r>
              <a:rPr lang="en-US" sz="2000" dirty="0" err="1">
                <a:latin typeface="Arial" panose="020B0604020202020204" pitchFamily="34" charset="0"/>
              </a:rPr>
              <a:t>fluoroquinolone</a:t>
            </a:r>
            <a:endParaRPr lang="en-US" sz="2000" dirty="0">
              <a:latin typeface="Arial" panose="020B0604020202020204" pitchFamily="34" charset="0"/>
            </a:endParaRPr>
          </a:p>
          <a:p>
            <a:pPr marL="609600" indent="-609600"/>
            <a:r>
              <a:rPr lang="en-US" sz="2000" dirty="0">
                <a:latin typeface="Arial" panose="020B0604020202020204" pitchFamily="34" charset="0"/>
              </a:rPr>
              <a:t>Chest x-ray</a:t>
            </a:r>
          </a:p>
          <a:p>
            <a:pPr marL="609600" indent="-609600"/>
            <a:r>
              <a:rPr lang="en-US" sz="2000" dirty="0">
                <a:latin typeface="Arial" panose="020B0604020202020204" pitchFamily="34" charset="0"/>
              </a:rPr>
              <a:t>Sputum culture</a:t>
            </a:r>
          </a:p>
          <a:p>
            <a:pPr marL="609600" indent="-609600"/>
            <a:r>
              <a:rPr lang="en-US" sz="2000" dirty="0">
                <a:latin typeface="Arial" panose="020B0604020202020204" pitchFamily="34" charset="0"/>
              </a:rPr>
              <a:t>Hospitalization </a:t>
            </a:r>
          </a:p>
          <a:p>
            <a:pPr marL="609600" indent="-609600"/>
            <a:r>
              <a:rPr lang="en-US" sz="2000" dirty="0">
                <a:latin typeface="Arial" panose="020B0604020202020204" pitchFamily="34" charset="0"/>
              </a:rPr>
              <a:t>CBC, glucose, BUN, Na tests </a:t>
            </a:r>
          </a:p>
          <a:p>
            <a:pPr marL="609600" indent="-609600">
              <a:buFontTx/>
              <a:buAutoNum type="alphaLcPeriod" startAt="5"/>
            </a:pPr>
            <a:endParaRPr lang="en-US" sz="2000" dirty="0">
              <a:latin typeface="Arial" panose="020B0604020202020204" pitchFamily="34" charset="0"/>
            </a:endParaRPr>
          </a:p>
          <a:p>
            <a:pPr marL="609600" indent="-609600"/>
            <a:endParaRPr lang="en-US" sz="2000" dirty="0">
              <a:latin typeface="Arial" panose="020B0604020202020204" pitchFamily="34" charset="0"/>
            </a:endParaRPr>
          </a:p>
        </p:txBody>
      </p:sp>
    </p:spTree>
    <p:extLst>
      <p:ext uri="{BB962C8B-B14F-4D97-AF65-F5344CB8AC3E}">
        <p14:creationId xmlns:p14="http://schemas.microsoft.com/office/powerpoint/2010/main" val="485492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536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chemeClr val="bg1"/>
          </a:solidFill>
        </p:spPr>
        <p:txBody>
          <a:bodyPr/>
          <a:lstStyle/>
          <a:p>
            <a:r>
              <a:rPr lang="en-US" dirty="0"/>
              <a:t>Diagnosis: Radiography</a:t>
            </a:r>
          </a:p>
        </p:txBody>
      </p:sp>
      <p:sp>
        <p:nvSpPr>
          <p:cNvPr id="16387" name="Rectangle 3"/>
          <p:cNvSpPr>
            <a:spLocks noGrp="1" noChangeArrowheads="1"/>
          </p:cNvSpPr>
          <p:nvPr>
            <p:ph type="body" idx="1"/>
          </p:nvPr>
        </p:nvSpPr>
        <p:spPr>
          <a:solidFill>
            <a:schemeClr val="bg1"/>
          </a:solidFill>
        </p:spPr>
        <p:txBody>
          <a:bodyPr/>
          <a:lstStyle/>
          <a:p>
            <a:pPr>
              <a:lnSpc>
                <a:spcPct val="90000"/>
              </a:lnSpc>
            </a:pPr>
            <a:r>
              <a:rPr lang="en-US" sz="2400" dirty="0"/>
              <a:t>CXR (PA and Lateral): </a:t>
            </a:r>
          </a:p>
          <a:p>
            <a:pPr lvl="1">
              <a:lnSpc>
                <a:spcPct val="90000"/>
              </a:lnSpc>
            </a:pPr>
            <a:r>
              <a:rPr lang="en-US" sz="2000" dirty="0"/>
              <a:t>American Thoracic Society (ATS) guidelines, “all patients with suspected CAP should have a chest radiograph to establish the diagnosis and identify complications (pleural effusions, </a:t>
            </a:r>
            <a:r>
              <a:rPr lang="en-US" sz="2000" dirty="0" err="1"/>
              <a:t>multilobar</a:t>
            </a:r>
            <a:r>
              <a:rPr lang="en-US" sz="2000" dirty="0"/>
              <a:t> disease)”</a:t>
            </a:r>
          </a:p>
          <a:p>
            <a:pPr lvl="1">
              <a:lnSpc>
                <a:spcPct val="90000"/>
              </a:lnSpc>
            </a:pPr>
            <a:r>
              <a:rPr lang="en-US" sz="2000" dirty="0"/>
              <a:t>Lobar consolidation – more common in typical pneumonia</a:t>
            </a:r>
          </a:p>
          <a:p>
            <a:pPr lvl="1">
              <a:lnSpc>
                <a:spcPct val="90000"/>
              </a:lnSpc>
            </a:pPr>
            <a:r>
              <a:rPr lang="en-US" sz="2000" dirty="0"/>
              <a:t>Bilateral, diffuse infiltrates – commonly seen in atypical pneumonia</a:t>
            </a:r>
          </a:p>
          <a:p>
            <a:pPr lvl="2">
              <a:lnSpc>
                <a:spcPct val="90000"/>
              </a:lnSpc>
            </a:pPr>
            <a:r>
              <a:rPr lang="en-US" sz="1800" dirty="0"/>
              <a:t>However, radiologists cannot reliably differentiate bacterial from nonbacterial pneumonia on the basis of the radiographic appearance </a:t>
            </a:r>
          </a:p>
          <a:p>
            <a:pPr lvl="1">
              <a:lnSpc>
                <a:spcPct val="90000"/>
              </a:lnSpc>
            </a:pPr>
            <a:r>
              <a:rPr lang="en-US" sz="2000" dirty="0"/>
              <a:t>If performed early in the course of the disease, may be negative</a:t>
            </a:r>
          </a:p>
          <a:p>
            <a:pPr lvl="2">
              <a:lnSpc>
                <a:spcPct val="90000"/>
              </a:lnSpc>
            </a:pPr>
            <a:r>
              <a:rPr lang="en-US" sz="1800" dirty="0"/>
              <a:t>The sensitivity of chest radiography depends greatly on pretest probability </a:t>
            </a:r>
          </a:p>
        </p:txBody>
      </p:sp>
    </p:spTree>
    <p:extLst>
      <p:ext uri="{BB962C8B-B14F-4D97-AF65-F5344CB8AC3E}">
        <p14:creationId xmlns:p14="http://schemas.microsoft.com/office/powerpoint/2010/main" val="202567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chemeClr val="bg1"/>
          </a:solidFill>
        </p:spPr>
        <p:txBody>
          <a:bodyPr/>
          <a:lstStyle/>
          <a:p>
            <a:r>
              <a:rPr lang="en-US" dirty="0" smtClean="0">
                <a:effectLst/>
              </a:rPr>
              <a:t>Infiltrate Patterns</a:t>
            </a:r>
          </a:p>
        </p:txBody>
      </p:sp>
      <p:graphicFrame>
        <p:nvGraphicFramePr>
          <p:cNvPr id="232451" name="Group 3"/>
          <p:cNvGraphicFramePr>
            <a:graphicFrameLocks noGrp="1"/>
          </p:cNvGraphicFramePr>
          <p:nvPr>
            <p:ph type="tbl" idx="1"/>
            <p:extLst>
              <p:ext uri="{D42A27DB-BD31-4B8C-83A1-F6EECF244321}">
                <p14:modId xmlns:p14="http://schemas.microsoft.com/office/powerpoint/2010/main" val="3721126493"/>
              </p:ext>
            </p:extLst>
          </p:nvPr>
        </p:nvGraphicFramePr>
        <p:xfrm>
          <a:off x="1981200" y="1600200"/>
          <a:ext cx="8229600" cy="4530726"/>
        </p:xfrm>
        <a:graphic>
          <a:graphicData uri="http://schemas.openxmlformats.org/drawingml/2006/table">
            <a:tbl>
              <a:tblPr/>
              <a:tblGrid>
                <a:gridCol w="4114800"/>
                <a:gridCol w="4114800"/>
              </a:tblGrid>
              <a:tr h="755650">
                <a:tc>
                  <a:txBody>
                    <a:bodyPr/>
                    <a:lstStyle/>
                    <a:p>
                      <a:pPr marL="0" marR="0" lvl="0" indent="0" algn="ctr" defTabSz="914400" rtl="0" eaLnBrk="0" fontAlgn="base" latinLnBrk="0" hangingPunct="0">
                        <a:lnSpc>
                          <a:spcPct val="90000"/>
                        </a:lnSpc>
                        <a:spcBef>
                          <a:spcPct val="40000"/>
                        </a:spcBef>
                        <a:spcAft>
                          <a:spcPct val="0"/>
                        </a:spcAft>
                        <a:buClr>
                          <a:srgbClr val="A90533"/>
                        </a:buClr>
                        <a:buSzTx/>
                        <a:buFontTx/>
                        <a:buNone/>
                        <a:tabLst/>
                      </a:pPr>
                      <a:r>
                        <a:rPr kumimoji="0" lang="en-US" sz="2400" b="1" i="0" u="none" strike="noStrike" cap="none" normalizeH="0" baseline="0" smtClean="0">
                          <a:ln>
                            <a:noFill/>
                          </a:ln>
                          <a:solidFill>
                            <a:schemeClr val="tx1"/>
                          </a:solidFill>
                          <a:effectLst/>
                          <a:latin typeface="Arial Narrow" pitchFamily="34" charset="0"/>
                        </a:rPr>
                        <a:t>Pattern</a:t>
                      </a:r>
                      <a:endParaRPr kumimoji="0" lang="en-US" sz="24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40000"/>
                        </a:spcBef>
                        <a:spcAft>
                          <a:spcPct val="0"/>
                        </a:spcAft>
                        <a:buClr>
                          <a:srgbClr val="A90533"/>
                        </a:buClr>
                        <a:buSzTx/>
                        <a:buFontTx/>
                        <a:buNone/>
                        <a:tabLst/>
                      </a:pPr>
                      <a:r>
                        <a:rPr kumimoji="0" lang="en-US" sz="2400" b="1" i="0" u="none" strike="noStrike" cap="none" normalizeH="0" baseline="0" smtClean="0">
                          <a:ln>
                            <a:noFill/>
                          </a:ln>
                          <a:solidFill>
                            <a:schemeClr val="tx1"/>
                          </a:solidFill>
                          <a:effectLst/>
                          <a:latin typeface="Arial Narrow" pitchFamily="34" charset="0"/>
                        </a:rPr>
                        <a:t>Possible Diagnosis</a:t>
                      </a:r>
                      <a:endParaRPr kumimoji="0" lang="en-US" sz="24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54063">
                <a:tc>
                  <a:txBody>
                    <a:bodyPr/>
                    <a:lstStyle/>
                    <a:p>
                      <a:pPr marL="0" marR="0" lvl="0" indent="0" algn="ctr" defTabSz="914400" rtl="0" eaLnBrk="0" fontAlgn="base" latinLnBrk="0" hangingPunct="0">
                        <a:lnSpc>
                          <a:spcPct val="90000"/>
                        </a:lnSpc>
                        <a:spcBef>
                          <a:spcPct val="40000"/>
                        </a:spcBef>
                        <a:spcAft>
                          <a:spcPct val="0"/>
                        </a:spcAft>
                        <a:buClr>
                          <a:srgbClr val="A90533"/>
                        </a:buClr>
                        <a:buSzTx/>
                        <a:buFontTx/>
                        <a:buNone/>
                        <a:tabLst/>
                      </a:pPr>
                      <a:r>
                        <a:rPr kumimoji="0" lang="en-US" sz="2400" b="0" i="0" u="none" strike="noStrike" cap="none" normalizeH="0" baseline="0" smtClean="0">
                          <a:ln>
                            <a:noFill/>
                          </a:ln>
                          <a:solidFill>
                            <a:schemeClr val="tx1"/>
                          </a:solidFill>
                          <a:effectLst/>
                          <a:latin typeface="Arial Narrow" pitchFamily="34" charset="0"/>
                        </a:rPr>
                        <a:t>Lobar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40000"/>
                        </a:spcBef>
                        <a:spcAft>
                          <a:spcPct val="0"/>
                        </a:spcAft>
                        <a:buClr>
                          <a:srgbClr val="A90533"/>
                        </a:buClr>
                        <a:buSzTx/>
                        <a:buFontTx/>
                        <a:buNone/>
                        <a:tabLst/>
                      </a:pPr>
                      <a:r>
                        <a:rPr kumimoji="0" lang="en-US" sz="2400" b="0" i="0" u="none" strike="noStrike" cap="none" normalizeH="0" baseline="0" smtClean="0">
                          <a:ln>
                            <a:noFill/>
                          </a:ln>
                          <a:solidFill>
                            <a:schemeClr val="tx1"/>
                          </a:solidFill>
                          <a:effectLst/>
                          <a:latin typeface="Arial Narrow" pitchFamily="34" charset="0"/>
                        </a:rPr>
                        <a:t>S. pneumo, Kleb, H. flu, GN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55650">
                <a:tc>
                  <a:txBody>
                    <a:bodyPr/>
                    <a:lstStyle/>
                    <a:p>
                      <a:pPr marL="0" marR="0" lvl="0" indent="0" algn="ctr" defTabSz="914400" rtl="0" eaLnBrk="0" fontAlgn="base" latinLnBrk="0" hangingPunct="0">
                        <a:lnSpc>
                          <a:spcPct val="90000"/>
                        </a:lnSpc>
                        <a:spcBef>
                          <a:spcPct val="40000"/>
                        </a:spcBef>
                        <a:spcAft>
                          <a:spcPct val="0"/>
                        </a:spcAft>
                        <a:buClr>
                          <a:srgbClr val="A90533"/>
                        </a:buClr>
                        <a:buSzTx/>
                        <a:buFontTx/>
                        <a:buNone/>
                        <a:tabLst/>
                      </a:pPr>
                      <a:r>
                        <a:rPr kumimoji="0" lang="en-US" sz="2400" b="0" i="0" u="none" strike="noStrike" cap="none" normalizeH="0" baseline="0" smtClean="0">
                          <a:ln>
                            <a:noFill/>
                          </a:ln>
                          <a:solidFill>
                            <a:schemeClr val="tx1"/>
                          </a:solidFill>
                          <a:effectLst/>
                          <a:latin typeface="Arial Narrow" pitchFamily="34" charset="0"/>
                        </a:rPr>
                        <a:t>Patchy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40000"/>
                        </a:spcBef>
                        <a:spcAft>
                          <a:spcPct val="0"/>
                        </a:spcAft>
                        <a:buClr>
                          <a:srgbClr val="A90533"/>
                        </a:buClr>
                        <a:buSzTx/>
                        <a:buFontTx/>
                        <a:buNone/>
                        <a:tabLst/>
                      </a:pPr>
                      <a:r>
                        <a:rPr kumimoji="0" lang="en-US" sz="2400" b="0" i="0" u="none" strike="noStrike" cap="none" normalizeH="0" baseline="0" smtClean="0">
                          <a:ln>
                            <a:noFill/>
                          </a:ln>
                          <a:solidFill>
                            <a:schemeClr val="tx1"/>
                          </a:solidFill>
                          <a:effectLst/>
                          <a:latin typeface="Arial Narrow" pitchFamily="34" charset="0"/>
                        </a:rPr>
                        <a:t>Atypicals, viral, Legionella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55650">
                <a:tc>
                  <a:txBody>
                    <a:bodyPr/>
                    <a:lstStyle/>
                    <a:p>
                      <a:pPr marL="0" marR="0" lvl="0" indent="0" algn="ctr" defTabSz="914400" rtl="0" eaLnBrk="0" fontAlgn="base" latinLnBrk="0" hangingPunct="0">
                        <a:lnSpc>
                          <a:spcPct val="90000"/>
                        </a:lnSpc>
                        <a:spcBef>
                          <a:spcPct val="40000"/>
                        </a:spcBef>
                        <a:spcAft>
                          <a:spcPct val="0"/>
                        </a:spcAft>
                        <a:buClr>
                          <a:srgbClr val="A90533"/>
                        </a:buClr>
                        <a:buSzTx/>
                        <a:buFontTx/>
                        <a:buNone/>
                        <a:tabLst/>
                      </a:pPr>
                      <a:r>
                        <a:rPr kumimoji="0" lang="en-US" sz="2400" b="0" i="0" u="none" strike="noStrike" cap="none" normalizeH="0" baseline="0" smtClean="0">
                          <a:ln>
                            <a:noFill/>
                          </a:ln>
                          <a:solidFill>
                            <a:schemeClr val="tx1"/>
                          </a:solidFill>
                          <a:effectLst/>
                          <a:latin typeface="Arial Narrow" pitchFamily="34" charset="0"/>
                        </a:rPr>
                        <a:t>Interstitial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40000"/>
                        </a:spcBef>
                        <a:spcAft>
                          <a:spcPct val="0"/>
                        </a:spcAft>
                        <a:buClr>
                          <a:srgbClr val="A90533"/>
                        </a:buClr>
                        <a:buSzTx/>
                        <a:buFontTx/>
                        <a:buNone/>
                        <a:tabLst/>
                      </a:pPr>
                      <a:r>
                        <a:rPr kumimoji="0" lang="en-US" sz="2400" b="0" i="0" u="none" strike="noStrike" cap="none" normalizeH="0" baseline="0" smtClean="0">
                          <a:ln>
                            <a:noFill/>
                          </a:ln>
                          <a:solidFill>
                            <a:schemeClr val="tx1"/>
                          </a:solidFill>
                          <a:effectLst/>
                          <a:latin typeface="Arial Narrow" pitchFamily="34" charset="0"/>
                        </a:rPr>
                        <a:t>Viral, PCP, Legionella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54063">
                <a:tc>
                  <a:txBody>
                    <a:bodyPr/>
                    <a:lstStyle/>
                    <a:p>
                      <a:pPr marL="0" marR="0" lvl="0" indent="0" algn="ctr" defTabSz="914400" rtl="0" eaLnBrk="0" fontAlgn="base" latinLnBrk="0" hangingPunct="0">
                        <a:lnSpc>
                          <a:spcPct val="90000"/>
                        </a:lnSpc>
                        <a:spcBef>
                          <a:spcPct val="40000"/>
                        </a:spcBef>
                        <a:spcAft>
                          <a:spcPct val="0"/>
                        </a:spcAft>
                        <a:buClr>
                          <a:srgbClr val="A90533"/>
                        </a:buClr>
                        <a:buSzTx/>
                        <a:buFontTx/>
                        <a:buNone/>
                        <a:tabLst/>
                      </a:pPr>
                      <a:r>
                        <a:rPr kumimoji="0" lang="en-US" sz="2400" b="0" i="0" u="none" strike="noStrike" cap="none" normalizeH="0" baseline="0" smtClean="0">
                          <a:ln>
                            <a:noFill/>
                          </a:ln>
                          <a:solidFill>
                            <a:schemeClr val="tx1"/>
                          </a:solidFill>
                          <a:effectLst/>
                          <a:latin typeface="Arial Narrow" pitchFamily="34" charset="0"/>
                        </a:rPr>
                        <a:t>Cavitary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40000"/>
                        </a:spcBef>
                        <a:spcAft>
                          <a:spcPct val="0"/>
                        </a:spcAft>
                        <a:buClr>
                          <a:srgbClr val="A90533"/>
                        </a:buClr>
                        <a:buSzTx/>
                        <a:buFontTx/>
                        <a:buNone/>
                        <a:tabLst/>
                      </a:pPr>
                      <a:r>
                        <a:rPr kumimoji="0" lang="en-US" sz="2400" b="0" i="0" u="none" strike="noStrike" cap="none" normalizeH="0" baseline="0" smtClean="0">
                          <a:ln>
                            <a:noFill/>
                          </a:ln>
                          <a:solidFill>
                            <a:schemeClr val="tx1"/>
                          </a:solidFill>
                          <a:effectLst/>
                          <a:latin typeface="Arial Narrow" pitchFamily="34" charset="0"/>
                        </a:rPr>
                        <a:t>Anaerobes, Kleb, TB, S. aureus, fungi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55650">
                <a:tc>
                  <a:txBody>
                    <a:bodyPr/>
                    <a:lstStyle/>
                    <a:p>
                      <a:pPr marL="0" marR="0" lvl="0" indent="0" algn="ctr" defTabSz="914400" rtl="0" eaLnBrk="0" fontAlgn="base" latinLnBrk="0" hangingPunct="0">
                        <a:lnSpc>
                          <a:spcPct val="90000"/>
                        </a:lnSpc>
                        <a:spcBef>
                          <a:spcPct val="40000"/>
                        </a:spcBef>
                        <a:spcAft>
                          <a:spcPct val="0"/>
                        </a:spcAft>
                        <a:buClr>
                          <a:srgbClr val="A90533"/>
                        </a:buClr>
                        <a:buSzTx/>
                        <a:buFontTx/>
                        <a:buNone/>
                        <a:tabLst/>
                      </a:pPr>
                      <a:r>
                        <a:rPr kumimoji="0" lang="en-US" sz="2400" b="0" i="0" u="none" strike="noStrike" cap="none" normalizeH="0" baseline="0" smtClean="0">
                          <a:ln>
                            <a:noFill/>
                          </a:ln>
                          <a:solidFill>
                            <a:schemeClr val="tx1"/>
                          </a:solidFill>
                          <a:effectLst/>
                          <a:latin typeface="Arial Narrow" pitchFamily="34" charset="0"/>
                        </a:rPr>
                        <a:t>Large effusion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40000"/>
                        </a:spcBef>
                        <a:spcAft>
                          <a:spcPct val="0"/>
                        </a:spcAft>
                        <a:buClr>
                          <a:srgbClr val="A90533"/>
                        </a:buClr>
                        <a:buSzTx/>
                        <a:buFontTx/>
                        <a:buNone/>
                        <a:tabLst/>
                      </a:pPr>
                      <a:r>
                        <a:rPr kumimoji="0" lang="en-US" sz="2400" b="0" i="0" u="none" strike="noStrike" cap="none" normalizeH="0" baseline="0" dirty="0" smtClean="0">
                          <a:ln>
                            <a:noFill/>
                          </a:ln>
                          <a:solidFill>
                            <a:schemeClr val="tx1"/>
                          </a:solidFill>
                          <a:effectLst/>
                          <a:latin typeface="Arial Narrow" pitchFamily="34" charset="0"/>
                        </a:rPr>
                        <a:t>Staph, anaerobes, </a:t>
                      </a:r>
                      <a:r>
                        <a:rPr kumimoji="0" lang="en-US" sz="2400" b="0" i="0" u="none" strike="noStrike" cap="none" normalizeH="0" baseline="0" dirty="0" err="1" smtClean="0">
                          <a:ln>
                            <a:noFill/>
                          </a:ln>
                          <a:solidFill>
                            <a:schemeClr val="tx1"/>
                          </a:solidFill>
                          <a:effectLst/>
                          <a:latin typeface="Arial Narrow" pitchFamily="34" charset="0"/>
                        </a:rPr>
                        <a:t>Kleb</a:t>
                      </a:r>
                      <a:endParaRPr kumimoji="0" lang="en-US" sz="24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850525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solidFill>
            <a:srgbClr val="3366FF"/>
          </a:solidFill>
        </p:spPr>
        <p:txBody>
          <a:bodyPr/>
          <a:lstStyle/>
          <a:p>
            <a:pPr eaLnBrk="1" hangingPunct="1"/>
            <a:r>
              <a:rPr lang="en-US" smtClean="0">
                <a:solidFill>
                  <a:schemeClr val="bg1"/>
                </a:solidFill>
                <a:ea typeface="ＭＳ Ｐゴシック" panose="020B0600070205080204" pitchFamily="34" charset="-128"/>
              </a:rPr>
              <a:t>Mr. Congestion</a:t>
            </a:r>
          </a:p>
        </p:txBody>
      </p:sp>
      <p:sp>
        <p:nvSpPr>
          <p:cNvPr id="19459" name="Content Placeholder 2"/>
          <p:cNvSpPr>
            <a:spLocks noGrp="1"/>
          </p:cNvSpPr>
          <p:nvPr>
            <p:ph idx="1"/>
          </p:nvPr>
        </p:nvSpPr>
        <p:spPr>
          <a:xfrm>
            <a:off x="1981200" y="2514600"/>
            <a:ext cx="8229600" cy="3657600"/>
          </a:xfrm>
          <a:solidFill>
            <a:schemeClr val="bg1"/>
          </a:solidFill>
        </p:spPr>
        <p:txBody>
          <a:bodyPr/>
          <a:lstStyle/>
          <a:p>
            <a:pPr marL="0" indent="0" algn="just">
              <a:lnSpc>
                <a:spcPct val="90000"/>
              </a:lnSpc>
              <a:buNone/>
            </a:pPr>
            <a:endParaRPr lang="en-US" dirty="0" smtClean="0">
              <a:solidFill>
                <a:srgbClr val="3366FF"/>
              </a:solidFill>
              <a:ea typeface="ＭＳ Ｐゴシック" panose="020B0600070205080204" pitchFamily="34" charset="-128"/>
            </a:endParaRPr>
          </a:p>
          <a:p>
            <a:pPr marL="0" indent="0" algn="just">
              <a:lnSpc>
                <a:spcPct val="90000"/>
              </a:lnSpc>
              <a:buNone/>
            </a:pPr>
            <a:r>
              <a:rPr lang="en-US" dirty="0" smtClean="0">
                <a:solidFill>
                  <a:srgbClr val="3366FF"/>
                </a:solidFill>
                <a:ea typeface="ＭＳ Ｐゴシック" panose="020B0600070205080204" pitchFamily="34" charset="-128"/>
              </a:rPr>
              <a:t>Mr. C is a 70 year old male who presents to the primary care clinic where you work. He is accompanied by his daughter. Mr. C</a:t>
            </a:r>
            <a:r>
              <a:rPr lang="ja-JP" altLang="en-US" dirty="0" smtClean="0">
                <a:solidFill>
                  <a:srgbClr val="3366FF"/>
                </a:solidFill>
                <a:ea typeface="ＭＳ Ｐゴシック" panose="020B0600070205080204" pitchFamily="34" charset="-128"/>
              </a:rPr>
              <a:t>’</a:t>
            </a:r>
            <a:r>
              <a:rPr lang="en-US" altLang="ja-JP" dirty="0" smtClean="0">
                <a:solidFill>
                  <a:srgbClr val="3366FF"/>
                </a:solidFill>
                <a:ea typeface="ＭＳ Ｐゴシック" panose="020B0600070205080204" pitchFamily="34" charset="-128"/>
              </a:rPr>
              <a:t>s daughter states that Mr. C has a fever</a:t>
            </a:r>
            <a:r>
              <a:rPr lang="en-US" altLang="ja-JP" dirty="0" smtClean="0">
                <a:solidFill>
                  <a:srgbClr val="3366FF"/>
                </a:solidFill>
                <a:ea typeface="ＭＳ Ｐゴシック" panose="020B0600070205080204" pitchFamily="34" charset="-128"/>
              </a:rPr>
              <a:t>, bad </a:t>
            </a:r>
            <a:r>
              <a:rPr lang="en-US" altLang="ja-JP" dirty="0" smtClean="0">
                <a:solidFill>
                  <a:srgbClr val="3366FF"/>
                </a:solidFill>
                <a:ea typeface="ＭＳ Ｐゴシック" panose="020B0600070205080204" pitchFamily="34" charset="-128"/>
              </a:rPr>
              <a:t>cold with a cough and that he has been confused. He fell as he was getting dressed this morning.</a:t>
            </a:r>
            <a:endParaRPr lang="en-US" dirty="0" smtClean="0">
              <a:solidFill>
                <a:srgbClr val="3366FF"/>
              </a:solidFill>
              <a:ea typeface="ＭＳ Ｐゴシック" panose="020B0600070205080204" pitchFamily="34" charset="-128"/>
            </a:endParaRPr>
          </a:p>
        </p:txBody>
      </p:sp>
    </p:spTree>
    <p:extLst>
      <p:ext uri="{BB962C8B-B14F-4D97-AF65-F5344CB8AC3E}">
        <p14:creationId xmlns:p14="http://schemas.microsoft.com/office/powerpoint/2010/main" val="1292750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l="-598" r="-748" b="3101"/>
          <a:stretch>
            <a:fillRect/>
          </a:stretch>
        </p:blipFill>
        <p:spPr>
          <a:xfrm>
            <a:off x="6248400" y="1143001"/>
            <a:ext cx="4267200" cy="4202113"/>
          </a:xfrm>
        </p:spPr>
      </p:pic>
      <p:pic>
        <p:nvPicPr>
          <p:cNvPr id="3686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143001"/>
            <a:ext cx="4267200"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7"/>
          <p:cNvSpPr txBox="1">
            <a:spLocks noChangeArrowheads="1"/>
          </p:cNvSpPr>
          <p:nvPr/>
        </p:nvSpPr>
        <p:spPr bwMode="auto">
          <a:xfrm>
            <a:off x="3224214" y="5562601"/>
            <a:ext cx="1271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2800">
                <a:solidFill>
                  <a:schemeClr val="bg1"/>
                </a:solidFill>
                <a:latin typeface="Calibri" panose="020F0502020204030204" pitchFamily="34" charset="0"/>
              </a:rPr>
              <a:t>Normal</a:t>
            </a:r>
          </a:p>
        </p:txBody>
      </p:sp>
      <p:sp>
        <p:nvSpPr>
          <p:cNvPr id="36869" name="Rectangle 9"/>
          <p:cNvSpPr>
            <a:spLocks noChangeArrowheads="1"/>
          </p:cNvSpPr>
          <p:nvPr/>
        </p:nvSpPr>
        <p:spPr bwMode="auto">
          <a:xfrm>
            <a:off x="6858000" y="5562601"/>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2800">
                <a:solidFill>
                  <a:schemeClr val="bg1"/>
                </a:solidFill>
                <a:latin typeface="Calibri" panose="020F0502020204030204" pitchFamily="34" charset="0"/>
              </a:rPr>
              <a:t>Pneumonia</a:t>
            </a:r>
          </a:p>
        </p:txBody>
      </p:sp>
      <p:sp>
        <p:nvSpPr>
          <p:cNvPr id="36870" name="TextBox 10"/>
          <p:cNvSpPr txBox="1">
            <a:spLocks noChangeArrowheads="1"/>
          </p:cNvSpPr>
          <p:nvPr/>
        </p:nvSpPr>
        <p:spPr bwMode="auto">
          <a:xfrm>
            <a:off x="8763001" y="6324600"/>
            <a:ext cx="1782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a:solidFill>
                  <a:srgbClr val="FFFFFF"/>
                </a:solidFill>
                <a:latin typeface="Calibri" panose="020F0502020204030204" pitchFamily="34" charset="0"/>
              </a:rPr>
              <a:t>(Wikipedia 2012)</a:t>
            </a:r>
          </a:p>
        </p:txBody>
      </p:sp>
      <p:sp>
        <p:nvSpPr>
          <p:cNvPr id="36871" name="TextBox 11"/>
          <p:cNvSpPr txBox="1">
            <a:spLocks noChangeArrowheads="1"/>
          </p:cNvSpPr>
          <p:nvPr/>
        </p:nvSpPr>
        <p:spPr bwMode="auto">
          <a:xfrm>
            <a:off x="2101851" y="0"/>
            <a:ext cx="778827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4000" dirty="0">
                <a:solidFill>
                  <a:schemeClr val="bg1"/>
                </a:solidFill>
                <a:latin typeface="Calibri" panose="020F0502020204030204" pitchFamily="34" charset="0"/>
              </a:rPr>
              <a:t>Chest Radiograph</a:t>
            </a:r>
          </a:p>
          <a:p>
            <a:pPr algn="ctr" eaLnBrk="1" hangingPunct="1"/>
            <a:r>
              <a:rPr lang="en-US" sz="2800" dirty="0">
                <a:solidFill>
                  <a:schemeClr val="bg1"/>
                </a:solidFill>
                <a:latin typeface="Calibri" panose="020F0502020204030204" pitchFamily="34" charset="0"/>
              </a:rPr>
              <a:t>May show hyper-expansion, atelectasis or infiltrates</a:t>
            </a:r>
          </a:p>
        </p:txBody>
      </p:sp>
    </p:spTree>
    <p:extLst>
      <p:ext uri="{BB962C8B-B14F-4D97-AF65-F5344CB8AC3E}">
        <p14:creationId xmlns:p14="http://schemas.microsoft.com/office/powerpoint/2010/main" val="4204932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5" name="Picture 5" descr="pneumo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707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21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7" name="Picture 5" descr="Chest_pneumonia_axial_m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9144000" cy="788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433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solidFill>
            <a:schemeClr val="bg1"/>
          </a:solidFill>
        </p:spPr>
        <p:txBody>
          <a:bodyPr/>
          <a:lstStyle/>
          <a:p>
            <a:r>
              <a:rPr lang="en-US" dirty="0"/>
              <a:t>CAP – Testing</a:t>
            </a:r>
          </a:p>
        </p:txBody>
      </p:sp>
      <p:sp>
        <p:nvSpPr>
          <p:cNvPr id="93187" name="Rectangle 3"/>
          <p:cNvSpPr>
            <a:spLocks noGrp="1" noChangeArrowheads="1"/>
          </p:cNvSpPr>
          <p:nvPr>
            <p:ph type="body" idx="1"/>
          </p:nvPr>
        </p:nvSpPr>
        <p:spPr>
          <a:xfrm>
            <a:off x="1981200" y="1905000"/>
            <a:ext cx="8229600" cy="3733800"/>
          </a:xfrm>
          <a:solidFill>
            <a:schemeClr val="bg1"/>
          </a:solidFill>
        </p:spPr>
        <p:txBody>
          <a:bodyPr/>
          <a:lstStyle/>
          <a:p>
            <a:r>
              <a:rPr lang="en-US" dirty="0"/>
              <a:t>CXR</a:t>
            </a:r>
          </a:p>
          <a:p>
            <a:r>
              <a:rPr lang="en-US" dirty="0"/>
              <a:t>Sputum Gram Stain and culture</a:t>
            </a:r>
          </a:p>
          <a:p>
            <a:r>
              <a:rPr lang="en-US" dirty="0"/>
              <a:t>Pulse oximetry </a:t>
            </a:r>
          </a:p>
          <a:p>
            <a:r>
              <a:rPr lang="en-US" dirty="0"/>
              <a:t>Routine lab testing – </a:t>
            </a:r>
            <a:r>
              <a:rPr lang="en-US" dirty="0" smtClean="0"/>
              <a:t>CBC,ESR,CRP,U/E/C, </a:t>
            </a:r>
            <a:r>
              <a:rPr lang="en-US" dirty="0"/>
              <a:t>LFTs</a:t>
            </a:r>
          </a:p>
          <a:p>
            <a:r>
              <a:rPr lang="en-US" dirty="0"/>
              <a:t>ABG</a:t>
            </a:r>
          </a:p>
          <a:p>
            <a:r>
              <a:rPr lang="en-US" dirty="0" err="1"/>
              <a:t>Thoracentesis</a:t>
            </a:r>
            <a:r>
              <a:rPr lang="en-US" dirty="0"/>
              <a:t> if pleural effusion present</a:t>
            </a:r>
          </a:p>
          <a:p>
            <a:endParaRPr lang="en-US" dirty="0"/>
          </a:p>
        </p:txBody>
      </p:sp>
      <p:sp>
        <p:nvSpPr>
          <p:cNvPr id="93188" name="Text Box 4"/>
          <p:cNvSpPr txBox="1">
            <a:spLocks noChangeArrowheads="1"/>
          </p:cNvSpPr>
          <p:nvPr/>
        </p:nvSpPr>
        <p:spPr bwMode="auto">
          <a:xfrm>
            <a:off x="2438400" y="5943601"/>
            <a:ext cx="632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rPr>
              <a:t>Am J </a:t>
            </a:r>
            <a:r>
              <a:rPr lang="en-US" dirty="0" err="1">
                <a:solidFill>
                  <a:schemeClr val="bg1"/>
                </a:solidFill>
              </a:rPr>
              <a:t>Respir</a:t>
            </a:r>
            <a:r>
              <a:rPr lang="en-US" dirty="0">
                <a:solidFill>
                  <a:schemeClr val="bg1"/>
                </a:solidFill>
              </a:rPr>
              <a:t> </a:t>
            </a:r>
            <a:r>
              <a:rPr lang="en-US" dirty="0" err="1">
                <a:solidFill>
                  <a:schemeClr val="bg1"/>
                </a:solidFill>
              </a:rPr>
              <a:t>Crit</a:t>
            </a:r>
            <a:r>
              <a:rPr lang="en-US" dirty="0">
                <a:solidFill>
                  <a:schemeClr val="bg1"/>
                </a:solidFill>
              </a:rPr>
              <a:t> Care Med 163:1730-54, 2001</a:t>
            </a:r>
          </a:p>
        </p:txBody>
      </p:sp>
    </p:spTree>
    <p:extLst>
      <p:ext uri="{BB962C8B-B14F-4D97-AF65-F5344CB8AC3E}">
        <p14:creationId xmlns:p14="http://schemas.microsoft.com/office/powerpoint/2010/main" val="824399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lab .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3401" y="3962401"/>
            <a:ext cx="3941763"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4"/>
          <p:cNvSpPr>
            <a:spLocks noChangeArrowheads="1"/>
          </p:cNvSpPr>
          <p:nvPr/>
        </p:nvSpPr>
        <p:spPr bwMode="auto">
          <a:xfrm>
            <a:off x="8643938" y="6324600"/>
            <a:ext cx="1947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a:solidFill>
                  <a:srgbClr val="FFFFFF"/>
                </a:solidFill>
                <a:latin typeface="Calibri" panose="020F0502020204030204" pitchFamily="34" charset="0"/>
              </a:rPr>
              <a:t>(Microsoft Images)</a:t>
            </a:r>
          </a:p>
        </p:txBody>
      </p:sp>
      <p:sp>
        <p:nvSpPr>
          <p:cNvPr id="40964" name="TextBox 5"/>
          <p:cNvSpPr txBox="1">
            <a:spLocks noChangeArrowheads="1"/>
          </p:cNvSpPr>
          <p:nvPr/>
        </p:nvSpPr>
        <p:spPr bwMode="auto">
          <a:xfrm>
            <a:off x="4038600" y="130176"/>
            <a:ext cx="3657600" cy="708025"/>
          </a:xfrm>
          <a:prstGeom prst="rect">
            <a:avLst/>
          </a:prstGeom>
          <a:solidFill>
            <a:schemeClr val="bg1"/>
          </a:solidFill>
          <a:ln>
            <a:noFill/>
          </a:ln>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4000" dirty="0">
                <a:latin typeface="Calibri" panose="020F0502020204030204" pitchFamily="34" charset="0"/>
              </a:rPr>
              <a:t>Laboratory Tests</a:t>
            </a:r>
          </a:p>
        </p:txBody>
      </p:sp>
      <p:sp>
        <p:nvSpPr>
          <p:cNvPr id="2" name="TextBox 1"/>
          <p:cNvSpPr txBox="1"/>
          <p:nvPr/>
        </p:nvSpPr>
        <p:spPr>
          <a:xfrm>
            <a:off x="1828800" y="838201"/>
            <a:ext cx="8040688" cy="3108325"/>
          </a:xfrm>
          <a:prstGeom prst="rect">
            <a:avLst/>
          </a:prstGeom>
          <a:solidFill>
            <a:schemeClr val="bg1"/>
          </a:solidFill>
        </p:spPr>
        <p:txBody>
          <a:bodyPr>
            <a:spAutoFit/>
          </a:bodyPr>
          <a:lstStyle/>
          <a:p>
            <a:pPr marL="285750" indent="-285750">
              <a:buFont typeface="Arial"/>
              <a:buChar char="•"/>
              <a:defRPr/>
            </a:pPr>
            <a:r>
              <a:rPr lang="en-US" sz="2800" b="1" dirty="0"/>
              <a:t>WBC</a:t>
            </a:r>
            <a:r>
              <a:rPr lang="en-US" sz="2800" dirty="0"/>
              <a:t>-(leukocyte count) increases with the presence of infection</a:t>
            </a:r>
          </a:p>
          <a:p>
            <a:pPr marL="285750" indent="-285750">
              <a:buFont typeface="Arial"/>
              <a:buChar char="•"/>
              <a:defRPr/>
            </a:pPr>
            <a:r>
              <a:rPr lang="en-US" sz="2800" b="1" dirty="0"/>
              <a:t>BUN</a:t>
            </a:r>
            <a:r>
              <a:rPr lang="en-US" sz="2800" dirty="0"/>
              <a:t>-measures the level of nitrogen in the blood derived from urea. An elevated BUN can indicate dehydration or impaired kidney function</a:t>
            </a:r>
          </a:p>
          <a:p>
            <a:pPr marL="285750" indent="-285750">
              <a:buFont typeface="Arial"/>
              <a:buChar char="•"/>
              <a:defRPr/>
            </a:pPr>
            <a:r>
              <a:rPr lang="en-US" sz="2800" b="1" dirty="0"/>
              <a:t>Sputum </a:t>
            </a:r>
            <a:r>
              <a:rPr lang="en-US" sz="2800" b="1" dirty="0" smtClean="0"/>
              <a:t>M/C/S</a:t>
            </a:r>
            <a:r>
              <a:rPr lang="en-US" sz="2800" dirty="0" smtClean="0"/>
              <a:t>-identifies </a:t>
            </a:r>
            <a:r>
              <a:rPr lang="en-US" sz="2800" dirty="0"/>
              <a:t>causative bacteria to determine antibiotic therapy required to treat CAP</a:t>
            </a:r>
          </a:p>
        </p:txBody>
      </p:sp>
    </p:spTree>
    <p:extLst>
      <p:ext uri="{BB962C8B-B14F-4D97-AF65-F5344CB8AC3E}">
        <p14:creationId xmlns:p14="http://schemas.microsoft.com/office/powerpoint/2010/main" val="4230666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Commercial break</a:t>
            </a:r>
            <a:endParaRPr lang="en-US" dirty="0">
              <a:solidFill>
                <a:schemeClr val="bg1"/>
              </a:solidFill>
            </a:endParaRPr>
          </a:p>
        </p:txBody>
      </p:sp>
      <p:pic>
        <p:nvPicPr>
          <p:cNvPr id="1030" name="Picture 6" descr="http://www.dumpaday.com/wp-content/uploads/2013/01/cupic-funny-valentines-day-pictur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0766" y="1417638"/>
            <a:ext cx="9079605" cy="544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413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solidFill>
            <a:srgbClr val="3366FF"/>
          </a:solidFill>
        </p:spPr>
        <p:txBody>
          <a:bodyPr/>
          <a:lstStyle/>
          <a:p>
            <a:pPr eaLnBrk="1" hangingPunct="1"/>
            <a:r>
              <a:rPr lang="en-US" smtClean="0">
                <a:solidFill>
                  <a:schemeClr val="bg1"/>
                </a:solidFill>
                <a:ea typeface="ＭＳ Ｐゴシック" panose="020B0600070205080204" pitchFamily="34" charset="-128"/>
              </a:rPr>
              <a:t>Mr. Congestion</a:t>
            </a:r>
          </a:p>
        </p:txBody>
      </p:sp>
      <p:sp>
        <p:nvSpPr>
          <p:cNvPr id="19459" name="Content Placeholder 2"/>
          <p:cNvSpPr>
            <a:spLocks noGrp="1"/>
          </p:cNvSpPr>
          <p:nvPr>
            <p:ph idx="1"/>
          </p:nvPr>
        </p:nvSpPr>
        <p:spPr>
          <a:xfrm>
            <a:off x="1981200" y="2514600"/>
            <a:ext cx="8229600" cy="3657600"/>
          </a:xfrm>
          <a:solidFill>
            <a:schemeClr val="bg1"/>
          </a:solidFill>
        </p:spPr>
        <p:txBody>
          <a:bodyPr/>
          <a:lstStyle/>
          <a:p>
            <a:pPr marL="0" indent="0" algn="just">
              <a:lnSpc>
                <a:spcPct val="90000"/>
              </a:lnSpc>
              <a:buNone/>
            </a:pPr>
            <a:endParaRPr lang="en-US" dirty="0" smtClean="0">
              <a:solidFill>
                <a:srgbClr val="3366FF"/>
              </a:solidFill>
              <a:ea typeface="ＭＳ Ｐゴシック" panose="020B0600070205080204" pitchFamily="34" charset="-128"/>
            </a:endParaRPr>
          </a:p>
          <a:p>
            <a:pPr marL="0" indent="0" algn="just">
              <a:lnSpc>
                <a:spcPct val="90000"/>
              </a:lnSpc>
              <a:buNone/>
            </a:pPr>
            <a:r>
              <a:rPr lang="en-US" dirty="0" smtClean="0">
                <a:solidFill>
                  <a:srgbClr val="3366FF"/>
                </a:solidFill>
                <a:ea typeface="ＭＳ Ｐゴシック" panose="020B0600070205080204" pitchFamily="34" charset="-128"/>
              </a:rPr>
              <a:t>Mr. C is a 70 year old male who presents to the primary care clinic where you work. He is accompanied by his daughter. Mr. C</a:t>
            </a:r>
            <a:r>
              <a:rPr lang="ja-JP" altLang="en-US" dirty="0" smtClean="0">
                <a:solidFill>
                  <a:srgbClr val="3366FF"/>
                </a:solidFill>
                <a:ea typeface="ＭＳ Ｐゴシック" panose="020B0600070205080204" pitchFamily="34" charset="-128"/>
              </a:rPr>
              <a:t>’</a:t>
            </a:r>
            <a:r>
              <a:rPr lang="en-US" altLang="ja-JP" dirty="0" smtClean="0">
                <a:solidFill>
                  <a:srgbClr val="3366FF"/>
                </a:solidFill>
                <a:ea typeface="ＭＳ Ｐゴシック" panose="020B0600070205080204" pitchFamily="34" charset="-128"/>
              </a:rPr>
              <a:t>s daughter states that Mr. C has a </a:t>
            </a:r>
            <a:r>
              <a:rPr lang="en-US" altLang="ja-JP" dirty="0" err="1" smtClean="0">
                <a:solidFill>
                  <a:srgbClr val="3366FF"/>
                </a:solidFill>
                <a:ea typeface="ＭＳ Ｐゴシック" panose="020B0600070205080204" pitchFamily="34" charset="-128"/>
              </a:rPr>
              <a:t>fever,bad</a:t>
            </a:r>
            <a:r>
              <a:rPr lang="en-US" altLang="ja-JP" dirty="0" smtClean="0">
                <a:solidFill>
                  <a:srgbClr val="3366FF"/>
                </a:solidFill>
                <a:ea typeface="ＭＳ Ｐゴシック" panose="020B0600070205080204" pitchFamily="34" charset="-128"/>
              </a:rPr>
              <a:t> cold with a cough and that he has been confused. He fell as he was getting dressed this morning.</a:t>
            </a:r>
            <a:endParaRPr lang="en-US" dirty="0" smtClean="0">
              <a:solidFill>
                <a:srgbClr val="3366FF"/>
              </a:solidFill>
              <a:ea typeface="ＭＳ Ｐゴシック" panose="020B0600070205080204" pitchFamily="34" charset="-128"/>
            </a:endParaRPr>
          </a:p>
        </p:txBody>
      </p:sp>
    </p:spTree>
    <p:extLst>
      <p:ext uri="{BB962C8B-B14F-4D97-AF65-F5344CB8AC3E}">
        <p14:creationId xmlns:p14="http://schemas.microsoft.com/office/powerpoint/2010/main" val="3888444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bg1"/>
          </a:solidFill>
        </p:spPr>
        <p:txBody>
          <a:bodyPr/>
          <a:lstStyle/>
          <a:p>
            <a:pPr>
              <a:lnSpc>
                <a:spcPct val="90000"/>
              </a:lnSpc>
              <a:buFontTx/>
              <a:buNone/>
            </a:pPr>
            <a:r>
              <a:rPr lang="en-US" sz="2800" dirty="0" smtClean="0">
                <a:solidFill>
                  <a:schemeClr val="accent1"/>
                </a:solidFill>
                <a:latin typeface="Arial" panose="020B0604020202020204" pitchFamily="34" charset="0"/>
              </a:rPr>
              <a:t>On physical examination, he appears flushed but otherwise alert and oriented. He is 5-11, 90kg and has a blood pressure of 90/60 mmHg, a heart rate of 90 beats per minute, a respiratory rate of 34 breaths per minute, and a body temperature of 39 ºC. </a:t>
            </a:r>
          </a:p>
          <a:p>
            <a:pPr>
              <a:lnSpc>
                <a:spcPct val="90000"/>
              </a:lnSpc>
              <a:buFontTx/>
              <a:buNone/>
            </a:pPr>
            <a:r>
              <a:rPr lang="en-US" sz="2800" dirty="0" smtClean="0">
                <a:solidFill>
                  <a:schemeClr val="accent1"/>
                </a:solidFill>
                <a:latin typeface="Arial" panose="020B0604020202020204" pitchFamily="34" charset="0"/>
              </a:rPr>
              <a:t>     </a:t>
            </a:r>
          </a:p>
          <a:p>
            <a:pPr>
              <a:lnSpc>
                <a:spcPct val="90000"/>
              </a:lnSpc>
              <a:buFontTx/>
              <a:buNone/>
            </a:pPr>
            <a:r>
              <a:rPr lang="en-US" sz="2800" dirty="0" smtClean="0">
                <a:solidFill>
                  <a:schemeClr val="accent1"/>
                </a:solidFill>
                <a:latin typeface="Arial" panose="020B0604020202020204" pitchFamily="34" charset="0"/>
              </a:rPr>
              <a:t>    respiratory exam reveal reduced chest expansion, increased tactile phremitus and dullness in right base. On auscultation there was bronchial breathe sounds and coarse crepitations especially over the right lower lung. Apart from confusion the rest of his exam is normal. </a:t>
            </a:r>
            <a:br>
              <a:rPr lang="en-US" sz="2800" dirty="0" smtClean="0">
                <a:solidFill>
                  <a:schemeClr val="accent1"/>
                </a:solidFill>
                <a:latin typeface="Arial" panose="020B0604020202020204" pitchFamily="34" charset="0"/>
              </a:rPr>
            </a:br>
            <a:endParaRPr lang="en-US" sz="2800" dirty="0" smtClean="0">
              <a:solidFill>
                <a:schemeClr val="accent1"/>
              </a:solidFill>
              <a:latin typeface="Arial" panose="020B0604020202020204" pitchFamily="34" charset="0"/>
            </a:endParaRPr>
          </a:p>
          <a:p>
            <a:endParaRPr lang="en-US" sz="2800" dirty="0">
              <a:solidFill>
                <a:schemeClr val="accent1"/>
              </a:solidFill>
            </a:endParaRPr>
          </a:p>
        </p:txBody>
      </p:sp>
    </p:spTree>
    <p:extLst>
      <p:ext uri="{BB962C8B-B14F-4D97-AF65-F5344CB8AC3E}">
        <p14:creationId xmlns:p14="http://schemas.microsoft.com/office/powerpoint/2010/main" val="184034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solidFill>
            <a:schemeClr val="bg1"/>
          </a:solidFill>
        </p:spPr>
        <p:txBody>
          <a:bodyPr/>
          <a:lstStyle/>
          <a:p>
            <a:r>
              <a:rPr lang="en-US" dirty="0" smtClean="0"/>
              <a:t> </a:t>
            </a:r>
            <a:r>
              <a:rPr lang="en-US" dirty="0" smtClean="0">
                <a:solidFill>
                  <a:schemeClr val="tx2"/>
                </a:solidFill>
              </a:rPr>
              <a:t>Should this patient be admitted?</a:t>
            </a:r>
            <a:endParaRPr lang="en-US" dirty="0"/>
          </a:p>
        </p:txBody>
      </p:sp>
      <p:sp>
        <p:nvSpPr>
          <p:cNvPr id="49155" name="Rectangle 3"/>
          <p:cNvSpPr>
            <a:spLocks noGrp="1" noChangeArrowheads="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4282060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2667000" y="304800"/>
            <a:ext cx="7772400" cy="1066800"/>
          </a:xfrm>
          <a:solidFill>
            <a:schemeClr val="bg1"/>
          </a:solidFill>
        </p:spPr>
        <p:txBody>
          <a:bodyPr anchor="b">
            <a:normAutofit fontScale="90000"/>
          </a:bodyPr>
          <a:lstStyle/>
          <a:p>
            <a:pPr eaLnBrk="1" hangingPunct="1"/>
            <a:r>
              <a:rPr lang="en-US" b="0" dirty="0" smtClean="0">
                <a:solidFill>
                  <a:srgbClr val="FF0000"/>
                </a:solidFill>
                <a:effectLst/>
              </a:rPr>
              <a:t>To Admit or Not?</a:t>
            </a:r>
            <a:br>
              <a:rPr lang="en-US" b="0" dirty="0" smtClean="0">
                <a:solidFill>
                  <a:srgbClr val="FF0000"/>
                </a:solidFill>
                <a:effectLst/>
              </a:rPr>
            </a:br>
            <a:r>
              <a:rPr lang="en-US" sz="3000" dirty="0">
                <a:solidFill>
                  <a:srgbClr val="FF0000"/>
                </a:solidFill>
              </a:rPr>
              <a:t>Pneumonia Severity &amp; Deciding Site of Care</a:t>
            </a:r>
            <a:endParaRPr lang="en-US" b="0" dirty="0" smtClean="0">
              <a:solidFill>
                <a:srgbClr val="FF0000"/>
              </a:solidFill>
              <a:effectLst/>
            </a:endParaRPr>
          </a:p>
        </p:txBody>
      </p:sp>
      <p:sp>
        <p:nvSpPr>
          <p:cNvPr id="31747" name="Rectangle 3"/>
          <p:cNvSpPr>
            <a:spLocks noGrp="1" noChangeArrowheads="1"/>
          </p:cNvSpPr>
          <p:nvPr>
            <p:ph type="body" idx="4294967295"/>
          </p:nvPr>
        </p:nvSpPr>
        <p:spPr>
          <a:xfrm>
            <a:off x="2819400" y="1676400"/>
            <a:ext cx="7620000" cy="4953000"/>
          </a:xfrm>
          <a:solidFill>
            <a:schemeClr val="bg1"/>
          </a:solidFill>
        </p:spPr>
        <p:txBody>
          <a:bodyPr/>
          <a:lstStyle/>
          <a:p>
            <a:pPr marL="469900" indent="-469900"/>
            <a:r>
              <a:rPr lang="en-US" sz="2600" dirty="0"/>
              <a:t>Using objective criteria to risk stratify &amp; assist in decision re outpatient vs inpatient management</a:t>
            </a:r>
          </a:p>
          <a:p>
            <a:pPr marL="469900" indent="-469900"/>
            <a:r>
              <a:rPr lang="en-US" sz="2600" dirty="0"/>
              <a:t>PSI</a:t>
            </a:r>
          </a:p>
          <a:p>
            <a:pPr marL="469900" indent="-469900"/>
            <a:r>
              <a:rPr lang="en-US" sz="2600" dirty="0"/>
              <a:t>CURB-65</a:t>
            </a:r>
          </a:p>
          <a:p>
            <a:pPr marL="469900" indent="-469900"/>
            <a:r>
              <a:rPr lang="en-US" sz="2600" dirty="0"/>
              <a:t>Caveats</a:t>
            </a:r>
          </a:p>
          <a:p>
            <a:pPr marL="908050" lvl="1" indent="-436563"/>
            <a:r>
              <a:rPr lang="en-US" dirty="0" smtClean="0">
                <a:effectLst/>
              </a:rPr>
              <a:t>Other reasons to admit apart from risk of death</a:t>
            </a:r>
          </a:p>
          <a:p>
            <a:pPr marL="908050" lvl="1" indent="-436563"/>
            <a:r>
              <a:rPr lang="en-US" dirty="0" smtClean="0">
                <a:effectLst/>
              </a:rPr>
              <a:t>Not validated for ward vs ICU</a:t>
            </a:r>
          </a:p>
          <a:p>
            <a:pPr marL="908050" lvl="1" indent="-436563"/>
            <a:r>
              <a:rPr lang="en-US" dirty="0" smtClean="0">
                <a:effectLst/>
              </a:rPr>
              <a:t>Labs/vitals dynamic</a:t>
            </a:r>
          </a:p>
        </p:txBody>
      </p:sp>
    </p:spTree>
    <p:extLst>
      <p:ext uri="{BB962C8B-B14F-4D97-AF65-F5344CB8AC3E}">
        <p14:creationId xmlns:p14="http://schemas.microsoft.com/office/powerpoint/2010/main" val="176455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bg1"/>
          </a:solidFill>
        </p:spPr>
        <p:txBody>
          <a:bodyPr/>
          <a:lstStyle/>
          <a:p>
            <a:pPr>
              <a:lnSpc>
                <a:spcPct val="90000"/>
              </a:lnSpc>
              <a:buFontTx/>
              <a:buNone/>
            </a:pPr>
            <a:r>
              <a:rPr lang="en-US" sz="2800" dirty="0" smtClean="0">
                <a:solidFill>
                  <a:schemeClr val="accent1"/>
                </a:solidFill>
                <a:latin typeface="Arial" panose="020B0604020202020204" pitchFamily="34" charset="0"/>
              </a:rPr>
              <a:t>On physical examination, he appears flushed but otherwise alert and oriented. He is 5-11, 90kg and has a blood pressure of 90/60 mmHg, a heart rate of 90 beats per minute, a respiratory rate of 34 breaths per minute, and a body temperature of 39 ºC. </a:t>
            </a:r>
          </a:p>
          <a:p>
            <a:pPr>
              <a:lnSpc>
                <a:spcPct val="90000"/>
              </a:lnSpc>
              <a:buFontTx/>
              <a:buNone/>
            </a:pPr>
            <a:r>
              <a:rPr lang="en-US" sz="2800" dirty="0" smtClean="0">
                <a:solidFill>
                  <a:schemeClr val="accent1"/>
                </a:solidFill>
                <a:latin typeface="Arial" panose="020B0604020202020204" pitchFamily="34" charset="0"/>
              </a:rPr>
              <a:t>     </a:t>
            </a:r>
          </a:p>
          <a:p>
            <a:pPr>
              <a:lnSpc>
                <a:spcPct val="90000"/>
              </a:lnSpc>
              <a:buFontTx/>
              <a:buNone/>
            </a:pPr>
            <a:r>
              <a:rPr lang="en-US" sz="2800" dirty="0" smtClean="0">
                <a:solidFill>
                  <a:schemeClr val="accent1"/>
                </a:solidFill>
                <a:latin typeface="Arial" panose="020B0604020202020204" pitchFamily="34" charset="0"/>
              </a:rPr>
              <a:t>    respiratory exam reveal reduced chest expansion, increased tactile phremitus and dullness in right base. On auscultation there was bronchial breathe sounds and coarse crepitations especially over the right lower lung. Apart from the confusion the rest of his exam is normal. </a:t>
            </a:r>
            <a:br>
              <a:rPr lang="en-US" sz="2800" dirty="0" smtClean="0">
                <a:solidFill>
                  <a:schemeClr val="accent1"/>
                </a:solidFill>
                <a:latin typeface="Arial" panose="020B0604020202020204" pitchFamily="34" charset="0"/>
              </a:rPr>
            </a:br>
            <a:endParaRPr lang="en-US" sz="2800" dirty="0" smtClean="0">
              <a:solidFill>
                <a:schemeClr val="accent1"/>
              </a:solidFill>
              <a:latin typeface="Arial" panose="020B0604020202020204" pitchFamily="34" charset="0"/>
            </a:endParaRPr>
          </a:p>
          <a:p>
            <a:endParaRPr lang="en-US" sz="2800" dirty="0">
              <a:solidFill>
                <a:schemeClr val="accent1"/>
              </a:solidFill>
            </a:endParaRPr>
          </a:p>
        </p:txBody>
      </p:sp>
    </p:spTree>
    <p:extLst>
      <p:ext uri="{BB962C8B-B14F-4D97-AF65-F5344CB8AC3E}">
        <p14:creationId xmlns:p14="http://schemas.microsoft.com/office/powerpoint/2010/main" val="3975422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981200" y="304800"/>
            <a:ext cx="8229600" cy="1219200"/>
          </a:xfrm>
          <a:solidFill>
            <a:srgbClr val="3366FF"/>
          </a:solidFill>
        </p:spPr>
        <p:txBody>
          <a:bodyPr/>
          <a:lstStyle/>
          <a:p>
            <a:pPr eaLnBrk="1" hangingPunct="1"/>
            <a:r>
              <a:rPr lang="en-US" smtClean="0">
                <a:solidFill>
                  <a:schemeClr val="bg1"/>
                </a:solidFill>
                <a:ea typeface="ＭＳ Ｐゴシック" panose="020B0600070205080204" pitchFamily="34" charset="-128"/>
              </a:rPr>
              <a:t>CURB-65</a:t>
            </a:r>
            <a:br>
              <a:rPr lang="en-US" smtClean="0">
                <a:solidFill>
                  <a:schemeClr val="bg1"/>
                </a:solidFill>
                <a:ea typeface="ＭＳ Ｐゴシック" panose="020B0600070205080204" pitchFamily="34" charset="-128"/>
              </a:rPr>
            </a:br>
            <a:r>
              <a:rPr lang="en-US" sz="2800" i="1">
                <a:solidFill>
                  <a:schemeClr val="bg1"/>
                </a:solidFill>
                <a:ea typeface="ＭＳ Ｐゴシック" panose="020B0600070205080204" pitchFamily="34" charset="-128"/>
              </a:rPr>
              <a:t>Prediction Rule to Assist in Determining Site of Care </a:t>
            </a:r>
          </a:p>
        </p:txBody>
      </p:sp>
      <p:sp>
        <p:nvSpPr>
          <p:cNvPr id="3" name="Content Placeholder 2"/>
          <p:cNvSpPr>
            <a:spLocks noGrp="1"/>
          </p:cNvSpPr>
          <p:nvPr>
            <p:ph idx="1"/>
          </p:nvPr>
        </p:nvSpPr>
        <p:spPr>
          <a:xfrm>
            <a:off x="1981200" y="1752600"/>
            <a:ext cx="8382000" cy="4648200"/>
          </a:xfrm>
          <a:solidFill>
            <a:schemeClr val="bg1"/>
          </a:solidFill>
        </p:spPr>
        <p:txBody>
          <a:bodyPr rtlCol="0">
            <a:normAutofit fontScale="92500" lnSpcReduction="20000"/>
          </a:bodyPr>
          <a:lstStyle/>
          <a:p>
            <a:pPr fontAlgn="auto">
              <a:spcAft>
                <a:spcPts val="0"/>
              </a:spcAft>
              <a:buFont typeface="Arial"/>
              <a:buChar char="•"/>
              <a:defRPr/>
            </a:pPr>
            <a:r>
              <a:rPr lang="en-US" sz="4000" b="1" dirty="0">
                <a:solidFill>
                  <a:srgbClr val="3366FF"/>
                </a:solidFill>
                <a:ea typeface="+mn-ea"/>
                <a:cs typeface="+mn-cs"/>
              </a:rPr>
              <a:t>C</a:t>
            </a:r>
            <a:r>
              <a:rPr lang="en-US" dirty="0" smtClean="0">
                <a:solidFill>
                  <a:srgbClr val="3366FF"/>
                </a:solidFill>
                <a:ea typeface="+mn-ea"/>
                <a:cs typeface="+mn-cs"/>
              </a:rPr>
              <a:t>onfusion (</a:t>
            </a:r>
            <a:r>
              <a:rPr lang="en-US" sz="2800" dirty="0">
                <a:solidFill>
                  <a:srgbClr val="3366FF"/>
                </a:solidFill>
                <a:ea typeface="+mn-ea"/>
                <a:cs typeface="+mn-cs"/>
              </a:rPr>
              <a:t>disorientation to person, place or time)</a:t>
            </a:r>
          </a:p>
          <a:p>
            <a:pPr fontAlgn="auto">
              <a:spcAft>
                <a:spcPts val="0"/>
              </a:spcAft>
              <a:buFont typeface="Arial"/>
              <a:buChar char="•"/>
              <a:defRPr/>
            </a:pPr>
            <a:r>
              <a:rPr lang="en-US" sz="4300" b="1" dirty="0">
                <a:solidFill>
                  <a:srgbClr val="3366FF"/>
                </a:solidFill>
                <a:ea typeface="+mn-ea"/>
                <a:cs typeface="+mn-cs"/>
              </a:rPr>
              <a:t>U</a:t>
            </a:r>
            <a:r>
              <a:rPr lang="en-US" dirty="0" smtClean="0">
                <a:solidFill>
                  <a:srgbClr val="3366FF"/>
                </a:solidFill>
                <a:ea typeface="+mn-ea"/>
                <a:cs typeface="+mn-cs"/>
              </a:rPr>
              <a:t>rea (</a:t>
            </a:r>
            <a:r>
              <a:rPr lang="en-US" sz="2800" dirty="0">
                <a:solidFill>
                  <a:srgbClr val="3366FF"/>
                </a:solidFill>
                <a:ea typeface="+mn-ea"/>
                <a:cs typeface="+mn-cs"/>
              </a:rPr>
              <a:t>BUN &gt; 7 </a:t>
            </a:r>
            <a:r>
              <a:rPr lang="en-US" sz="2800" dirty="0" err="1">
                <a:solidFill>
                  <a:srgbClr val="3366FF"/>
                </a:solidFill>
                <a:ea typeface="+mn-ea"/>
                <a:cs typeface="+mn-cs"/>
              </a:rPr>
              <a:t>mmol</a:t>
            </a:r>
            <a:r>
              <a:rPr lang="en-US" sz="2800" dirty="0">
                <a:solidFill>
                  <a:srgbClr val="3366FF"/>
                </a:solidFill>
                <a:ea typeface="+mn-ea"/>
                <a:cs typeface="+mn-cs"/>
              </a:rPr>
              <a:t>/L)</a:t>
            </a:r>
          </a:p>
          <a:p>
            <a:pPr fontAlgn="auto">
              <a:spcAft>
                <a:spcPts val="0"/>
              </a:spcAft>
              <a:buFont typeface="Arial"/>
              <a:buChar char="•"/>
              <a:defRPr/>
            </a:pPr>
            <a:r>
              <a:rPr lang="en-US" sz="4300" b="1" dirty="0">
                <a:solidFill>
                  <a:srgbClr val="3366FF"/>
                </a:solidFill>
                <a:ea typeface="+mn-ea"/>
                <a:cs typeface="+mn-cs"/>
              </a:rPr>
              <a:t>R</a:t>
            </a:r>
            <a:r>
              <a:rPr lang="en-US" dirty="0" smtClean="0">
                <a:solidFill>
                  <a:srgbClr val="3366FF"/>
                </a:solidFill>
                <a:ea typeface="+mn-ea"/>
                <a:cs typeface="+mn-cs"/>
              </a:rPr>
              <a:t>espiratory Rate (</a:t>
            </a:r>
            <a:r>
              <a:rPr lang="en-US" sz="2400" dirty="0">
                <a:solidFill>
                  <a:srgbClr val="3366FF"/>
                </a:solidFill>
                <a:ea typeface="+mn-ea"/>
                <a:cs typeface="+mn-cs"/>
              </a:rPr>
              <a:t>RR &gt; 30 breaths/minute)</a:t>
            </a:r>
          </a:p>
          <a:p>
            <a:pPr fontAlgn="auto">
              <a:spcAft>
                <a:spcPts val="0"/>
              </a:spcAft>
              <a:buFont typeface="Arial"/>
              <a:buChar char="•"/>
              <a:defRPr/>
            </a:pPr>
            <a:r>
              <a:rPr lang="en-US" sz="4300" b="1" dirty="0">
                <a:solidFill>
                  <a:srgbClr val="3366FF"/>
                </a:solidFill>
                <a:ea typeface="+mn-ea"/>
                <a:cs typeface="+mn-cs"/>
              </a:rPr>
              <a:t>B</a:t>
            </a:r>
            <a:r>
              <a:rPr lang="en-US" dirty="0" smtClean="0">
                <a:solidFill>
                  <a:srgbClr val="3366FF"/>
                </a:solidFill>
                <a:ea typeface="+mn-ea"/>
                <a:cs typeface="+mn-cs"/>
              </a:rPr>
              <a:t>lood Pressure</a:t>
            </a:r>
            <a:r>
              <a:rPr lang="en-US" sz="2400" dirty="0">
                <a:solidFill>
                  <a:srgbClr val="3366FF"/>
                </a:solidFill>
                <a:ea typeface="+mn-ea"/>
                <a:cs typeface="+mn-cs"/>
              </a:rPr>
              <a:t> (systolic&lt; 90 mmHg-diastolic&lt; 60 mm Hg)</a:t>
            </a:r>
          </a:p>
          <a:p>
            <a:pPr fontAlgn="auto">
              <a:spcAft>
                <a:spcPts val="0"/>
              </a:spcAft>
              <a:buFont typeface="Arial"/>
              <a:buChar char="•"/>
              <a:defRPr/>
            </a:pPr>
            <a:r>
              <a:rPr lang="en-US" sz="4300" b="1" dirty="0">
                <a:solidFill>
                  <a:srgbClr val="3366FF"/>
                </a:solidFill>
                <a:ea typeface="+mn-ea"/>
                <a:cs typeface="+mn-cs"/>
              </a:rPr>
              <a:t>65</a:t>
            </a:r>
            <a:r>
              <a:rPr lang="en-US" b="1" dirty="0" smtClean="0">
                <a:solidFill>
                  <a:srgbClr val="3366FF"/>
                </a:solidFill>
                <a:ea typeface="+mn-ea"/>
                <a:cs typeface="+mn-cs"/>
              </a:rPr>
              <a:t> </a:t>
            </a:r>
            <a:r>
              <a:rPr lang="en-US" sz="2800" dirty="0">
                <a:solidFill>
                  <a:srgbClr val="3366FF"/>
                </a:solidFill>
                <a:ea typeface="+mn-ea"/>
                <a:cs typeface="+mn-cs"/>
              </a:rPr>
              <a:t>(years of age or greater)</a:t>
            </a:r>
          </a:p>
          <a:p>
            <a:pPr marL="0" indent="0" fontAlgn="auto">
              <a:spcAft>
                <a:spcPts val="0"/>
              </a:spcAft>
              <a:buNone/>
              <a:defRPr/>
            </a:pPr>
            <a:endParaRPr lang="en-US" sz="2800" dirty="0">
              <a:solidFill>
                <a:srgbClr val="3366FF"/>
              </a:solidFill>
              <a:ea typeface="+mn-ea"/>
              <a:cs typeface="+mn-cs"/>
            </a:endParaRPr>
          </a:p>
          <a:p>
            <a:pPr marL="0" lvl="1" indent="0" algn="ctr" fontAlgn="auto">
              <a:spcAft>
                <a:spcPts val="0"/>
              </a:spcAft>
              <a:buNone/>
              <a:defRPr/>
            </a:pPr>
            <a:r>
              <a:rPr lang="en-US" i="1" dirty="0">
                <a:solidFill>
                  <a:schemeClr val="accent2">
                    <a:lumMod val="60000"/>
                    <a:lumOff val="40000"/>
                  </a:schemeClr>
                </a:solidFill>
                <a:ea typeface="+mn-ea"/>
              </a:rPr>
              <a:t>One point for each prognostic variable </a:t>
            </a:r>
            <a:endParaRPr lang="en-US" i="1" dirty="0" smtClean="0">
              <a:solidFill>
                <a:schemeClr val="accent2">
                  <a:lumMod val="60000"/>
                  <a:lumOff val="40000"/>
                </a:schemeClr>
              </a:solidFill>
              <a:ea typeface="+mn-ea"/>
            </a:endParaRPr>
          </a:p>
          <a:p>
            <a:pPr marL="0" lvl="1" indent="0" algn="ctr" fontAlgn="auto">
              <a:spcAft>
                <a:spcPts val="0"/>
              </a:spcAft>
              <a:buNone/>
              <a:defRPr/>
            </a:pPr>
            <a:r>
              <a:rPr lang="en-US" i="1" dirty="0" smtClean="0">
                <a:solidFill>
                  <a:srgbClr val="3366FF"/>
                </a:solidFill>
                <a:ea typeface="+mn-ea"/>
              </a:rPr>
              <a:t>0-1 treat as outpatient, 2 general inpatient admission, </a:t>
            </a:r>
          </a:p>
          <a:p>
            <a:pPr marL="0" lvl="1" indent="0" algn="ctr" fontAlgn="auto">
              <a:spcAft>
                <a:spcPts val="0"/>
              </a:spcAft>
              <a:buNone/>
              <a:defRPr/>
            </a:pPr>
            <a:r>
              <a:rPr lang="en-US" i="1" dirty="0" smtClean="0">
                <a:solidFill>
                  <a:srgbClr val="3366FF"/>
                </a:solidFill>
                <a:ea typeface="+mn-ea"/>
              </a:rPr>
              <a:t>3-5 intensive care admission</a:t>
            </a:r>
            <a:endParaRPr lang="en-US" i="1" dirty="0">
              <a:solidFill>
                <a:srgbClr val="3366FF"/>
              </a:solidFill>
              <a:ea typeface="+mn-ea"/>
            </a:endParaRPr>
          </a:p>
          <a:p>
            <a:pPr marL="0" indent="0" fontAlgn="auto">
              <a:spcAft>
                <a:spcPts val="0"/>
              </a:spcAft>
              <a:buNone/>
              <a:defRPr/>
            </a:pPr>
            <a:endParaRPr lang="en-US" sz="2800" dirty="0">
              <a:solidFill>
                <a:srgbClr val="3366FF"/>
              </a:solidFill>
              <a:ea typeface="+mn-ea"/>
              <a:cs typeface="+mn-cs"/>
            </a:endParaRPr>
          </a:p>
          <a:p>
            <a:pPr fontAlgn="auto">
              <a:spcAft>
                <a:spcPts val="0"/>
              </a:spcAft>
              <a:buFont typeface="Arial"/>
              <a:buChar char="•"/>
              <a:defRPr/>
            </a:pPr>
            <a:endParaRPr lang="en-US" dirty="0">
              <a:solidFill>
                <a:srgbClr val="3366FF"/>
              </a:solidFill>
              <a:ea typeface="+mn-ea"/>
              <a:cs typeface="+mn-cs"/>
            </a:endParaRPr>
          </a:p>
        </p:txBody>
      </p:sp>
      <p:sp>
        <p:nvSpPr>
          <p:cNvPr id="41987" name="Rectangle 3"/>
          <p:cNvSpPr>
            <a:spLocks noChangeArrowheads="1"/>
          </p:cNvSpPr>
          <p:nvPr/>
        </p:nvSpPr>
        <p:spPr bwMode="auto">
          <a:xfrm>
            <a:off x="8991601" y="6411914"/>
            <a:ext cx="173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a:solidFill>
                  <a:schemeClr val="bg1"/>
                </a:solidFill>
                <a:latin typeface="Calibri" panose="020F0502020204030204" pitchFamily="34" charset="0"/>
              </a:rPr>
              <a:t>(Uptodate 2012)</a:t>
            </a:r>
          </a:p>
        </p:txBody>
      </p:sp>
    </p:spTree>
    <p:extLst>
      <p:ext uri="{BB962C8B-B14F-4D97-AF65-F5344CB8AC3E}">
        <p14:creationId xmlns:p14="http://schemas.microsoft.com/office/powerpoint/2010/main" val="3792210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981200" y="274638"/>
            <a:ext cx="8229600" cy="1858962"/>
          </a:xfrm>
          <a:solidFill>
            <a:schemeClr val="bg1"/>
          </a:solidFill>
        </p:spPr>
        <p:txBody>
          <a:bodyPr/>
          <a:lstStyle/>
          <a:p>
            <a:pPr eaLnBrk="1" hangingPunct="1"/>
            <a:r>
              <a:rPr lang="en-US" sz="4000">
                <a:solidFill>
                  <a:srgbClr val="3366FF"/>
                </a:solidFill>
                <a:ea typeface="ＭＳ Ｐゴシック" panose="020B0600070205080204" pitchFamily="34" charset="-128"/>
              </a:rPr>
              <a:t>Use the CURB-65 Scale </a:t>
            </a:r>
            <a:br>
              <a:rPr lang="en-US" sz="4000">
                <a:solidFill>
                  <a:srgbClr val="3366FF"/>
                </a:solidFill>
                <a:ea typeface="ＭＳ Ｐゴシック" panose="020B0600070205080204" pitchFamily="34" charset="-128"/>
              </a:rPr>
            </a:br>
            <a:r>
              <a:rPr lang="en-US" sz="4000">
                <a:solidFill>
                  <a:srgbClr val="3366FF"/>
                </a:solidFill>
                <a:ea typeface="ＭＳ Ｐゴシック" panose="020B0600070205080204" pitchFamily="34" charset="-128"/>
              </a:rPr>
              <a:t>to determine where Mr. C</a:t>
            </a:r>
            <a:r>
              <a:rPr lang="ja-JP" altLang="en-US" sz="4000">
                <a:solidFill>
                  <a:srgbClr val="3366FF"/>
                </a:solidFill>
                <a:ea typeface="ＭＳ Ｐゴシック" panose="020B0600070205080204" pitchFamily="34" charset="-128"/>
              </a:rPr>
              <a:t>’</a:t>
            </a:r>
            <a:r>
              <a:rPr lang="en-US" altLang="ja-JP" sz="4000">
                <a:solidFill>
                  <a:srgbClr val="3366FF"/>
                </a:solidFill>
                <a:ea typeface="ＭＳ Ｐゴシック" panose="020B0600070205080204" pitchFamily="34" charset="-128"/>
              </a:rPr>
              <a:t>s pneumonia will be managed</a:t>
            </a:r>
            <a:endParaRPr lang="en-US" sz="4000">
              <a:solidFill>
                <a:srgbClr val="3366FF"/>
              </a:solidFill>
              <a:ea typeface="ＭＳ Ｐゴシック" panose="020B0600070205080204" pitchFamily="34" charset="-128"/>
            </a:endParaRPr>
          </a:p>
        </p:txBody>
      </p:sp>
      <p:sp>
        <p:nvSpPr>
          <p:cNvPr id="3" name="Rectangle 2"/>
          <p:cNvSpPr/>
          <p:nvPr/>
        </p:nvSpPr>
        <p:spPr>
          <a:xfrm>
            <a:off x="1828800" y="3200400"/>
            <a:ext cx="2514600" cy="2971800"/>
          </a:xfrm>
          <a:prstGeom prst="rect">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bg1"/>
                </a:solidFill>
              </a:rPr>
              <a:t>Outpatient</a:t>
            </a:r>
          </a:p>
          <a:p>
            <a:pPr algn="ctr">
              <a:defRPr/>
            </a:pPr>
            <a:endParaRPr lang="en-US" sz="2000" dirty="0">
              <a:solidFill>
                <a:schemeClr val="bg1"/>
              </a:solidFill>
            </a:endParaRPr>
          </a:p>
          <a:p>
            <a:pPr algn="ctr">
              <a:defRPr/>
            </a:pPr>
            <a:r>
              <a:rPr lang="en-US" sz="2000" dirty="0">
                <a:solidFill>
                  <a:schemeClr val="bg1"/>
                </a:solidFill>
              </a:rPr>
              <a:t>Sorry! Mr. C has 3 out of 5 predictive indicators which means that he should be admitted to the intensive care unit</a:t>
            </a:r>
          </a:p>
        </p:txBody>
      </p:sp>
      <p:sp>
        <p:nvSpPr>
          <p:cNvPr id="4" name="Rectangle 3"/>
          <p:cNvSpPr/>
          <p:nvPr/>
        </p:nvSpPr>
        <p:spPr>
          <a:xfrm>
            <a:off x="4800600" y="3200400"/>
            <a:ext cx="2514600" cy="2971800"/>
          </a:xfrm>
          <a:prstGeom prst="rect">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bg1"/>
                </a:solidFill>
              </a:rPr>
              <a:t>Hospitalize on General Inpatient Floor</a:t>
            </a:r>
          </a:p>
          <a:p>
            <a:pPr algn="ctr">
              <a:defRPr/>
            </a:pPr>
            <a:endParaRPr lang="en-US">
              <a:solidFill>
                <a:schemeClr val="bg1"/>
              </a:solidFill>
            </a:endParaRPr>
          </a:p>
          <a:p>
            <a:pPr algn="ctr">
              <a:defRPr/>
            </a:pPr>
            <a:r>
              <a:rPr lang="en-US">
                <a:solidFill>
                  <a:schemeClr val="bg1"/>
                </a:solidFill>
              </a:rPr>
              <a:t>Almost Correct! Yes, Mr. C should be admitted. 3/5 predictive indicators shows that intensive care observation is needed</a:t>
            </a:r>
          </a:p>
        </p:txBody>
      </p:sp>
      <p:sp>
        <p:nvSpPr>
          <p:cNvPr id="5" name="Rectangle 4"/>
          <p:cNvSpPr/>
          <p:nvPr/>
        </p:nvSpPr>
        <p:spPr>
          <a:xfrm>
            <a:off x="7772400" y="3200400"/>
            <a:ext cx="2514600" cy="2971800"/>
          </a:xfrm>
          <a:prstGeom prst="rect">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bg1"/>
                </a:solidFill>
              </a:rPr>
              <a:t>Hospitalize in the Intensive Care Unit</a:t>
            </a:r>
          </a:p>
          <a:p>
            <a:pPr algn="ctr">
              <a:defRPr/>
            </a:pPr>
            <a:endParaRPr lang="en-US">
              <a:solidFill>
                <a:schemeClr val="bg1"/>
              </a:solidFill>
            </a:endParaRPr>
          </a:p>
          <a:p>
            <a:pPr algn="ctr">
              <a:defRPr/>
            </a:pPr>
            <a:r>
              <a:rPr lang="en-US">
                <a:solidFill>
                  <a:schemeClr val="bg1"/>
                </a:solidFill>
              </a:rPr>
              <a:t>Yes! Mr. C has 3 out of 5 predictive indicators which would guide us to admit him for care in the intensive care unit</a:t>
            </a:r>
          </a:p>
        </p:txBody>
      </p:sp>
    </p:spTree>
    <p:extLst>
      <p:ext uri="{BB962C8B-B14F-4D97-AF65-F5344CB8AC3E}">
        <p14:creationId xmlns:p14="http://schemas.microsoft.com/office/powerpoint/2010/main" val="5997128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pPr eaLnBrk="1" hangingPunct="1">
              <a:defRPr/>
            </a:pPr>
            <a:r>
              <a:rPr lang="en-US" dirty="0" smtClean="0"/>
              <a:t>CAP – Criteria for ICU Admission</a:t>
            </a:r>
            <a:endParaRPr lang="en-US" dirty="0"/>
          </a:p>
        </p:txBody>
      </p:sp>
      <p:sp>
        <p:nvSpPr>
          <p:cNvPr id="4" name="Content Placeholder 3"/>
          <p:cNvSpPr>
            <a:spLocks noGrp="1"/>
          </p:cNvSpPr>
          <p:nvPr>
            <p:ph idx="1"/>
          </p:nvPr>
        </p:nvSpPr>
        <p:spPr>
          <a:xfrm>
            <a:off x="2819400" y="1219200"/>
            <a:ext cx="7162800" cy="5105400"/>
          </a:xfrm>
          <a:solidFill>
            <a:schemeClr val="bg1"/>
          </a:solidFill>
        </p:spPr>
        <p:txBody>
          <a:bodyPr>
            <a:normAutofit lnSpcReduction="10000"/>
          </a:bodyPr>
          <a:lstStyle/>
          <a:p>
            <a:pPr eaLnBrk="1" hangingPunct="1">
              <a:buFontTx/>
              <a:buNone/>
              <a:defRPr/>
            </a:pPr>
            <a:r>
              <a:rPr lang="en-US" sz="2600" b="1" dirty="0">
                <a:solidFill>
                  <a:srgbClr val="FF0000"/>
                </a:solidFill>
              </a:rPr>
              <a:t>Major criteria</a:t>
            </a:r>
          </a:p>
          <a:p>
            <a:pPr eaLnBrk="1" hangingPunct="1">
              <a:buFont typeface="Wingdings" pitchFamily="2" charset="2"/>
              <a:buChar char="§"/>
              <a:defRPr/>
            </a:pPr>
            <a:r>
              <a:rPr lang="en-US" sz="2600" dirty="0"/>
              <a:t>Invasive mechanical ventilation required</a:t>
            </a:r>
          </a:p>
          <a:p>
            <a:pPr eaLnBrk="1" hangingPunct="1">
              <a:buFont typeface="Wingdings" pitchFamily="2" charset="2"/>
              <a:buChar char="§"/>
              <a:defRPr/>
            </a:pPr>
            <a:r>
              <a:rPr lang="en-US" sz="2600" dirty="0"/>
              <a:t>Septic shock with the need of vasopressors</a:t>
            </a:r>
          </a:p>
          <a:p>
            <a:pPr eaLnBrk="1" hangingPunct="1">
              <a:buFontTx/>
              <a:buNone/>
              <a:defRPr/>
            </a:pPr>
            <a:r>
              <a:rPr lang="en-US" sz="2600" b="1" dirty="0">
                <a:solidFill>
                  <a:srgbClr val="FF0000"/>
                </a:solidFill>
              </a:rPr>
              <a:t>Minor criteria (least 3)</a:t>
            </a:r>
          </a:p>
          <a:p>
            <a:pPr eaLnBrk="1" hangingPunct="1">
              <a:buFont typeface="Wingdings" pitchFamily="2" charset="2"/>
              <a:buChar char="§"/>
              <a:defRPr/>
            </a:pPr>
            <a:r>
              <a:rPr lang="en-US" sz="2600" dirty="0"/>
              <a:t>Confusion/disorientation</a:t>
            </a:r>
          </a:p>
          <a:p>
            <a:pPr eaLnBrk="1" hangingPunct="1">
              <a:buFont typeface="Wingdings" pitchFamily="2" charset="2"/>
              <a:buChar char="§"/>
              <a:defRPr/>
            </a:pPr>
            <a:r>
              <a:rPr lang="en-US" sz="2600" dirty="0"/>
              <a:t>Blood urea nitrogen ≥ 20 mg%</a:t>
            </a:r>
          </a:p>
          <a:p>
            <a:pPr eaLnBrk="1" hangingPunct="1">
              <a:buFont typeface="Wingdings" pitchFamily="2" charset="2"/>
              <a:buChar char="§"/>
              <a:defRPr/>
            </a:pPr>
            <a:r>
              <a:rPr lang="en-US" sz="2600" dirty="0"/>
              <a:t>Respiratory rate ≥ 30 / min; Core temperature &lt; 36ºC</a:t>
            </a:r>
          </a:p>
          <a:p>
            <a:pPr eaLnBrk="1" hangingPunct="1">
              <a:buFont typeface="Wingdings" pitchFamily="2" charset="2"/>
              <a:buChar char="§"/>
              <a:defRPr/>
            </a:pPr>
            <a:r>
              <a:rPr lang="en-US" sz="2600" dirty="0"/>
              <a:t>Severe hypotension; PaO2/FiO2 ratio ≤ 250</a:t>
            </a:r>
          </a:p>
          <a:p>
            <a:pPr eaLnBrk="1" hangingPunct="1">
              <a:buFont typeface="Wingdings" pitchFamily="2" charset="2"/>
              <a:buChar char="§"/>
              <a:defRPr/>
            </a:pPr>
            <a:r>
              <a:rPr lang="en-US" sz="2600" dirty="0"/>
              <a:t>Multi-lobar infiltrates</a:t>
            </a:r>
          </a:p>
          <a:p>
            <a:pPr eaLnBrk="1" hangingPunct="1">
              <a:buFont typeface="Wingdings" pitchFamily="2" charset="2"/>
              <a:buChar char="§"/>
              <a:defRPr/>
            </a:pPr>
            <a:r>
              <a:rPr lang="en-US" sz="2600" dirty="0"/>
              <a:t>WBC &lt; 4000 cells; Platelets &lt;100,000</a:t>
            </a:r>
          </a:p>
        </p:txBody>
      </p:sp>
    </p:spTree>
    <p:extLst>
      <p:ext uri="{BB962C8B-B14F-4D97-AF65-F5344CB8AC3E}">
        <p14:creationId xmlns:p14="http://schemas.microsoft.com/office/powerpoint/2010/main" val="146785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solidFill>
            <a:schemeClr val="bg1"/>
          </a:solidFill>
        </p:spPr>
        <p:txBody>
          <a:bodyPr/>
          <a:lstStyle/>
          <a:p>
            <a:r>
              <a:rPr lang="en-US" dirty="0" smtClean="0"/>
              <a:t/>
            </a:r>
            <a:br>
              <a:rPr lang="en-US" dirty="0" smtClean="0"/>
            </a:br>
            <a:r>
              <a:rPr lang="en-US" dirty="0" smtClean="0"/>
              <a:t/>
            </a:r>
            <a:br>
              <a:rPr lang="en-US" dirty="0" smtClean="0"/>
            </a:br>
            <a:r>
              <a:rPr lang="en-US" dirty="0" smtClean="0">
                <a:solidFill>
                  <a:schemeClr val="tx2"/>
                </a:solidFill>
              </a:rPr>
              <a:t>       How would you treat this patient?</a:t>
            </a:r>
            <a:br>
              <a:rPr lang="en-US" dirty="0" smtClean="0">
                <a:solidFill>
                  <a:schemeClr val="tx2"/>
                </a:solidFill>
              </a:rPr>
            </a:br>
            <a:endParaRPr lang="en-US" dirty="0"/>
          </a:p>
        </p:txBody>
      </p:sp>
      <p:sp>
        <p:nvSpPr>
          <p:cNvPr id="57347" name="Rectangle 3"/>
          <p:cNvSpPr>
            <a:spLocks noGrp="1" noChangeArrowheads="1"/>
          </p:cNvSpPr>
          <p:nvPr>
            <p:ph type="body" idx="1"/>
          </p:nvPr>
        </p:nvSpPr>
        <p:spPr/>
        <p:txBody>
          <a:bodyPr/>
          <a:lstStyle/>
          <a:p>
            <a:endParaRPr lang="en-US" dirty="0">
              <a:solidFill>
                <a:schemeClr val="tx2"/>
              </a:solidFill>
            </a:endParaRPr>
          </a:p>
        </p:txBody>
      </p:sp>
    </p:spTree>
    <p:extLst>
      <p:ext uri="{BB962C8B-B14F-4D97-AF65-F5344CB8AC3E}">
        <p14:creationId xmlns:p14="http://schemas.microsoft.com/office/powerpoint/2010/main" val="23574951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en-US"/>
          </a:p>
        </p:txBody>
      </p:sp>
      <p:pic>
        <p:nvPicPr>
          <p:cNvPr id="55302" name="Picture 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a:ln/>
        </p:spPr>
      </p:pic>
    </p:spTree>
    <p:extLst>
      <p:ext uri="{BB962C8B-B14F-4D97-AF65-F5344CB8AC3E}">
        <p14:creationId xmlns:p14="http://schemas.microsoft.com/office/powerpoint/2010/main" val="2625168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981200" y="2"/>
            <a:ext cx="8229600" cy="642917"/>
          </a:xfrm>
          <a:solidFill>
            <a:schemeClr val="bg1"/>
          </a:solidFill>
        </p:spPr>
        <p:txBody>
          <a:bodyPr/>
          <a:lstStyle/>
          <a:p>
            <a:pPr algn="ctr" eaLnBrk="1" hangingPunct="1">
              <a:defRPr/>
            </a:pPr>
            <a:r>
              <a:rPr lang="en-US" sz="2800" b="1" dirty="0">
                <a:solidFill>
                  <a:srgbClr val="FF0000"/>
                </a:solidFill>
                <a:latin typeface="Times New Roman" pitchFamily="18" charset="0"/>
                <a:cs typeface="Times New Roman" pitchFamily="18" charset="0"/>
              </a:rPr>
              <a:t>Empirical Antibiotic Treatment of CAP</a:t>
            </a:r>
          </a:p>
        </p:txBody>
      </p:sp>
      <p:pic>
        <p:nvPicPr>
          <p:cNvPr id="4198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714376"/>
            <a:ext cx="9144000" cy="6143625"/>
          </a:xfrm>
          <a:prstGeom prst="rect">
            <a:avLst/>
          </a:prstGeom>
          <a:solidFill>
            <a:schemeClr val="bg1"/>
          </a:solidFill>
          <a:ln>
            <a:noFill/>
          </a:ln>
        </p:spPr>
      </p:pic>
    </p:spTree>
    <p:extLst>
      <p:ext uri="{BB962C8B-B14F-4D97-AF65-F5344CB8AC3E}">
        <p14:creationId xmlns:p14="http://schemas.microsoft.com/office/powerpoint/2010/main" val="40115135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solidFill>
            <a:schemeClr val="bg1"/>
          </a:solidFill>
        </p:spPr>
        <p:txBody>
          <a:bodyPr/>
          <a:lstStyle/>
          <a:p>
            <a:r>
              <a:rPr lang="en-US" dirty="0"/>
              <a:t>Duration of Therapy</a:t>
            </a:r>
          </a:p>
        </p:txBody>
      </p:sp>
      <p:sp>
        <p:nvSpPr>
          <p:cNvPr id="64515" name="Rectangle 3"/>
          <p:cNvSpPr>
            <a:spLocks noGrp="1" noChangeArrowheads="1"/>
          </p:cNvSpPr>
          <p:nvPr>
            <p:ph type="body" idx="1"/>
          </p:nvPr>
        </p:nvSpPr>
        <p:spPr>
          <a:xfrm>
            <a:off x="1981200" y="1905000"/>
            <a:ext cx="8229600" cy="3505200"/>
          </a:xfrm>
          <a:solidFill>
            <a:schemeClr val="bg1"/>
          </a:solidFill>
        </p:spPr>
        <p:txBody>
          <a:bodyPr/>
          <a:lstStyle/>
          <a:p>
            <a:r>
              <a:rPr lang="en-US" dirty="0"/>
              <a:t>?  ?  ?  ?  ?  ?</a:t>
            </a:r>
          </a:p>
          <a:p>
            <a:r>
              <a:rPr lang="en-US" dirty="0"/>
              <a:t>5 -7 days - outpatients</a:t>
            </a:r>
          </a:p>
          <a:p>
            <a:r>
              <a:rPr lang="en-US" dirty="0"/>
              <a:t>7-10 days – inpatients, </a:t>
            </a:r>
            <a:r>
              <a:rPr lang="en-US" i="1" dirty="0"/>
              <a:t>S. </a:t>
            </a:r>
            <a:r>
              <a:rPr lang="en-US" i="1" dirty="0" err="1"/>
              <a:t>pneumoniae</a:t>
            </a:r>
            <a:endParaRPr lang="en-US" i="1" dirty="0"/>
          </a:p>
          <a:p>
            <a:r>
              <a:rPr lang="en-US" dirty="0"/>
              <a:t>10-14 days – </a:t>
            </a:r>
            <a:r>
              <a:rPr lang="en-US" i="1" dirty="0"/>
              <a:t>Mycoplasma, Chlamydia, Legionella</a:t>
            </a:r>
          </a:p>
          <a:p>
            <a:r>
              <a:rPr lang="en-US" dirty="0"/>
              <a:t>14+ days - chronic steroid users</a:t>
            </a:r>
          </a:p>
          <a:p>
            <a:pPr>
              <a:buFontTx/>
              <a:buNone/>
            </a:pPr>
            <a:endParaRPr lang="en-US" i="1" dirty="0"/>
          </a:p>
        </p:txBody>
      </p:sp>
      <p:sp>
        <p:nvSpPr>
          <p:cNvPr id="64516" name="Text Box 4"/>
          <p:cNvSpPr txBox="1">
            <a:spLocks noChangeArrowheads="1"/>
          </p:cNvSpPr>
          <p:nvPr/>
        </p:nvSpPr>
        <p:spPr bwMode="auto">
          <a:xfrm>
            <a:off x="2133600" y="5943601"/>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64517" name="Text Box 5"/>
          <p:cNvSpPr txBox="1">
            <a:spLocks noChangeArrowheads="1"/>
          </p:cNvSpPr>
          <p:nvPr/>
        </p:nvSpPr>
        <p:spPr bwMode="auto">
          <a:xfrm>
            <a:off x="2667000" y="5867401"/>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rPr>
              <a:t>Am J </a:t>
            </a:r>
            <a:r>
              <a:rPr lang="en-US" dirty="0" err="1">
                <a:solidFill>
                  <a:schemeClr val="bg1"/>
                </a:solidFill>
              </a:rPr>
              <a:t>Respir</a:t>
            </a:r>
            <a:r>
              <a:rPr lang="en-US" dirty="0">
                <a:solidFill>
                  <a:schemeClr val="bg1"/>
                </a:solidFill>
              </a:rPr>
              <a:t> </a:t>
            </a:r>
            <a:r>
              <a:rPr lang="en-US" dirty="0" err="1">
                <a:solidFill>
                  <a:schemeClr val="bg1"/>
                </a:solidFill>
              </a:rPr>
              <a:t>Crit</a:t>
            </a:r>
            <a:r>
              <a:rPr lang="en-US" dirty="0">
                <a:solidFill>
                  <a:schemeClr val="bg1"/>
                </a:solidFill>
              </a:rPr>
              <a:t> Care Med 163:1730-54, 2001</a:t>
            </a:r>
          </a:p>
        </p:txBody>
      </p:sp>
    </p:spTree>
    <p:extLst>
      <p:ext uri="{BB962C8B-B14F-4D97-AF65-F5344CB8AC3E}">
        <p14:creationId xmlns:p14="http://schemas.microsoft.com/office/powerpoint/2010/main" val="1598701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solidFill>
            <a:schemeClr val="bg1"/>
          </a:solidFill>
        </p:spPr>
        <p:txBody>
          <a:bodyPr/>
          <a:lstStyle/>
          <a:p>
            <a:r>
              <a:rPr lang="en-US" sz="4000" dirty="0"/>
              <a:t>CAP -The Switch to Oral Antibiotics</a:t>
            </a:r>
          </a:p>
        </p:txBody>
      </p:sp>
      <p:sp>
        <p:nvSpPr>
          <p:cNvPr id="65539" name="Rectangle 3"/>
          <p:cNvSpPr>
            <a:spLocks noGrp="1" noChangeArrowheads="1"/>
          </p:cNvSpPr>
          <p:nvPr>
            <p:ph type="body" idx="1"/>
          </p:nvPr>
        </p:nvSpPr>
        <p:spPr>
          <a:xfrm>
            <a:off x="1981200" y="1905000"/>
            <a:ext cx="8229600" cy="3810000"/>
          </a:xfrm>
          <a:solidFill>
            <a:schemeClr val="bg1"/>
          </a:solidFill>
        </p:spPr>
        <p:txBody>
          <a:bodyPr/>
          <a:lstStyle/>
          <a:p>
            <a:r>
              <a:rPr lang="en-US" dirty="0"/>
              <a:t>Switch if patient meets the following:</a:t>
            </a:r>
          </a:p>
          <a:p>
            <a:pPr lvl="1"/>
            <a:r>
              <a:rPr lang="en-US" dirty="0" smtClean="0"/>
              <a:t>Improved </a:t>
            </a:r>
            <a:r>
              <a:rPr lang="en-US" dirty="0"/>
              <a:t>cough and dyspnea</a:t>
            </a:r>
          </a:p>
          <a:p>
            <a:pPr lvl="1"/>
            <a:r>
              <a:rPr lang="en-US" dirty="0"/>
              <a:t>Afebrile on 2 occasions 8 hours apart</a:t>
            </a:r>
          </a:p>
          <a:p>
            <a:pPr lvl="2"/>
            <a:r>
              <a:rPr lang="en-US" dirty="0"/>
              <a:t>If otherwise improving way waive this criteria</a:t>
            </a:r>
          </a:p>
          <a:p>
            <a:pPr lvl="1"/>
            <a:r>
              <a:rPr lang="en-US" dirty="0"/>
              <a:t>Decreasing WBC count</a:t>
            </a:r>
          </a:p>
          <a:p>
            <a:pPr lvl="1"/>
            <a:r>
              <a:rPr lang="en-US" dirty="0"/>
              <a:t>Functional GI tract with adequate PO intake</a:t>
            </a:r>
          </a:p>
        </p:txBody>
      </p:sp>
      <p:sp>
        <p:nvSpPr>
          <p:cNvPr id="65541" name="Rectangle 5"/>
          <p:cNvSpPr>
            <a:spLocks noChangeArrowheads="1"/>
          </p:cNvSpPr>
          <p:nvPr/>
        </p:nvSpPr>
        <p:spPr bwMode="auto">
          <a:xfrm>
            <a:off x="3048000" y="5715000"/>
            <a:ext cx="44335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bg1"/>
                </a:solidFill>
              </a:rPr>
              <a:t>Am J </a:t>
            </a:r>
            <a:r>
              <a:rPr lang="en-US" dirty="0" err="1">
                <a:solidFill>
                  <a:schemeClr val="bg1"/>
                </a:solidFill>
              </a:rPr>
              <a:t>Respir</a:t>
            </a:r>
            <a:r>
              <a:rPr lang="en-US" dirty="0">
                <a:solidFill>
                  <a:schemeClr val="bg1"/>
                </a:solidFill>
              </a:rPr>
              <a:t> </a:t>
            </a:r>
            <a:r>
              <a:rPr lang="en-US" dirty="0" err="1">
                <a:solidFill>
                  <a:schemeClr val="bg1"/>
                </a:solidFill>
              </a:rPr>
              <a:t>Crit</a:t>
            </a:r>
            <a:r>
              <a:rPr lang="en-US" dirty="0">
                <a:solidFill>
                  <a:schemeClr val="bg1"/>
                </a:solidFill>
              </a:rPr>
              <a:t> Care Med 163:1730-54, 2001</a:t>
            </a:r>
          </a:p>
        </p:txBody>
      </p:sp>
    </p:spTree>
    <p:extLst>
      <p:ext uri="{BB962C8B-B14F-4D97-AF65-F5344CB8AC3E}">
        <p14:creationId xmlns:p14="http://schemas.microsoft.com/office/powerpoint/2010/main" val="253335766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034" y="0"/>
            <a:ext cx="8229600" cy="1018366"/>
          </a:xfrm>
          <a:solidFill>
            <a:schemeClr val="bg1"/>
          </a:solidFill>
        </p:spPr>
        <p:txBody>
          <a:bodyPr>
            <a:normAutofit fontScale="90000"/>
          </a:bodyPr>
          <a:lstStyle/>
          <a:p>
            <a:pPr algn="ctr">
              <a:defRPr/>
            </a:pPr>
            <a:r>
              <a:rPr lang="en-US" dirty="0">
                <a:solidFill>
                  <a:schemeClr val="bg1"/>
                </a:solidFill>
                <a:latin typeface="AngsanaUPC" pitchFamily="18" charset="-34"/>
                <a:cs typeface="AngsanaUPC" pitchFamily="18" charset="-34"/>
              </a:rPr>
              <a:t/>
            </a:r>
            <a:br>
              <a:rPr lang="en-US" dirty="0">
                <a:solidFill>
                  <a:schemeClr val="bg1"/>
                </a:solidFill>
                <a:latin typeface="AngsanaUPC" pitchFamily="18" charset="-34"/>
                <a:cs typeface="AngsanaUPC" pitchFamily="18" charset="-34"/>
              </a:rPr>
            </a:br>
            <a:r>
              <a:rPr lang="en-US" b="1" dirty="0">
                <a:solidFill>
                  <a:srgbClr val="FF0000"/>
                </a:solidFill>
                <a:latin typeface="Times New Roman" pitchFamily="18" charset="0"/>
                <a:cs typeface="Times New Roman" pitchFamily="18" charset="0"/>
              </a:rPr>
              <a:t>Complications</a:t>
            </a:r>
            <a:br>
              <a:rPr lang="en-US" b="1" dirty="0">
                <a:solidFill>
                  <a:srgbClr val="FF0000"/>
                </a:solidFill>
                <a:latin typeface="Times New Roman" pitchFamily="18" charset="0"/>
                <a:cs typeface="Times New Roman" pitchFamily="18" charset="0"/>
              </a:rPr>
            </a:br>
            <a:endParaRPr lang="en-US" b="1" dirty="0">
              <a:solidFill>
                <a:srgbClr val="FF0000"/>
              </a:solidFill>
              <a:effectLst/>
              <a:latin typeface="Times New Roman" pitchFamily="18" charset="0"/>
              <a:cs typeface="Times New Roman" pitchFamily="18" charset="0"/>
            </a:endParaRPr>
          </a:p>
        </p:txBody>
      </p:sp>
      <p:sp>
        <p:nvSpPr>
          <p:cNvPr id="46083" name="Content Placeholder 2"/>
          <p:cNvSpPr>
            <a:spLocks noGrp="1"/>
          </p:cNvSpPr>
          <p:nvPr>
            <p:ph idx="1"/>
          </p:nvPr>
        </p:nvSpPr>
        <p:spPr>
          <a:xfrm>
            <a:off x="1524000" y="1071564"/>
            <a:ext cx="9144000" cy="5786437"/>
          </a:xfrm>
          <a:solidFill>
            <a:schemeClr val="bg1"/>
          </a:solidFill>
        </p:spPr>
        <p:txBody>
          <a:bodyPr/>
          <a:lstStyle/>
          <a:p>
            <a:pPr>
              <a:defRPr/>
            </a:pPr>
            <a:r>
              <a:rPr lang="en-US" sz="2400" dirty="0">
                <a:latin typeface="AngsanaUPC" pitchFamily="18" charset="-34"/>
                <a:cs typeface="AngsanaUPC" pitchFamily="18" charset="-34"/>
              </a:rPr>
              <a:t>common complications of severe CAP include: </a:t>
            </a:r>
          </a:p>
          <a:p>
            <a:pPr>
              <a:buFont typeface="Wingdings 2" panose="05020102010507070707" pitchFamily="18" charset="2"/>
              <a:buNone/>
              <a:defRPr/>
            </a:pPr>
            <a:r>
              <a:rPr lang="en-US" sz="2400" dirty="0">
                <a:latin typeface="AngsanaUPC" pitchFamily="18" charset="-34"/>
                <a:cs typeface="AngsanaUPC" pitchFamily="18" charset="-34"/>
              </a:rPr>
              <a:t>       “respiratory failure   “shock   “multiorgan failure   “bleeding diatheses     “complicated pleural effusion “exacerbation of comorbid illnesses    “lung abscess    “metastatic infection</a:t>
            </a:r>
          </a:p>
          <a:p>
            <a:pPr>
              <a:defRPr/>
            </a:pPr>
            <a:r>
              <a:rPr lang="en-US" sz="2400" dirty="0">
                <a:latin typeface="AngsanaUPC" pitchFamily="18" charset="-34"/>
                <a:cs typeface="AngsanaUPC" pitchFamily="18" charset="-34"/>
              </a:rPr>
              <a:t>Lung abscess may occur in association with </a:t>
            </a:r>
            <a:r>
              <a:rPr lang="en-US" sz="2400" b="1" dirty="0">
                <a:latin typeface="AngsanaUPC" pitchFamily="18" charset="-34"/>
                <a:cs typeface="AngsanaUPC" pitchFamily="18" charset="-34"/>
              </a:rPr>
              <a:t>aspiration</a:t>
            </a:r>
            <a:r>
              <a:rPr lang="en-US" sz="2400" dirty="0">
                <a:latin typeface="AngsanaUPC" pitchFamily="18" charset="-34"/>
                <a:cs typeface="AngsanaUPC" pitchFamily="18" charset="-34"/>
              </a:rPr>
              <a:t> or with </a:t>
            </a:r>
            <a:r>
              <a:rPr lang="en-US" sz="2400" b="1" dirty="0">
                <a:latin typeface="AngsanaUPC" pitchFamily="18" charset="-34"/>
                <a:cs typeface="AngsanaUPC" pitchFamily="18" charset="-34"/>
              </a:rPr>
              <a:t>infection</a:t>
            </a:r>
            <a:r>
              <a:rPr lang="en-US" sz="2400" dirty="0">
                <a:latin typeface="AngsanaUPC" pitchFamily="18" charset="-34"/>
                <a:cs typeface="AngsanaUPC" pitchFamily="18" charset="-34"/>
              </a:rPr>
              <a:t> caused by a single CAP pathogen(CA-MRSA, </a:t>
            </a:r>
            <a:r>
              <a:rPr lang="en-US" sz="2400" i="1" dirty="0">
                <a:latin typeface="AngsanaUPC" pitchFamily="18" charset="-34"/>
                <a:cs typeface="AngsanaUPC" pitchFamily="18" charset="-34"/>
              </a:rPr>
              <a:t>P. aeruginosa</a:t>
            </a:r>
            <a:r>
              <a:rPr lang="en-US" sz="2400" dirty="0">
                <a:latin typeface="AngsanaUPC" pitchFamily="18" charset="-34"/>
                <a:cs typeface="AngsanaUPC" pitchFamily="18" charset="-34"/>
              </a:rPr>
              <a:t>,(rarely) </a:t>
            </a:r>
            <a:r>
              <a:rPr lang="en-US" sz="2400" i="1" dirty="0">
                <a:latin typeface="AngsanaUPC" pitchFamily="18" charset="-34"/>
                <a:cs typeface="AngsanaUPC" pitchFamily="18" charset="-34"/>
              </a:rPr>
              <a:t>S. Pneumoniae)</a:t>
            </a:r>
          </a:p>
          <a:p>
            <a:pPr>
              <a:defRPr/>
            </a:pPr>
            <a:r>
              <a:rPr lang="en-US" sz="2400" dirty="0">
                <a:latin typeface="AngsanaUPC" pitchFamily="18" charset="-34"/>
                <a:cs typeface="AngsanaUPC" pitchFamily="18" charset="-34"/>
              </a:rPr>
              <a:t>Aspiration pneumonia is typically a mixed polymicrobial infection involving both aerobes and anaerobes</a:t>
            </a:r>
          </a:p>
          <a:p>
            <a:pPr>
              <a:defRPr/>
            </a:pPr>
            <a:r>
              <a:rPr lang="en-US" sz="2400" dirty="0">
                <a:latin typeface="AngsanaUPC" pitchFamily="18" charset="-34"/>
                <a:cs typeface="AngsanaUPC" pitchFamily="18" charset="-34"/>
              </a:rPr>
              <a:t>In either scenario, drainage should be established</a:t>
            </a:r>
          </a:p>
          <a:p>
            <a:pPr>
              <a:defRPr/>
            </a:pPr>
            <a:endParaRPr lang="en-US" sz="2400" dirty="0">
              <a:latin typeface="AngsanaUPC" pitchFamily="18" charset="-34"/>
              <a:cs typeface="AngsanaUPC" pitchFamily="18" charset="-34"/>
            </a:endParaRPr>
          </a:p>
          <a:p>
            <a:pPr>
              <a:buClr>
                <a:srgbClr val="FFC000"/>
              </a:buClr>
              <a:buFont typeface="Wingdings 2" panose="05020102010507070707" pitchFamily="18" charset="2"/>
              <a:buChar char=""/>
              <a:defRPr/>
            </a:pPr>
            <a:r>
              <a:rPr lang="en-US" sz="2400" dirty="0">
                <a:latin typeface="AngsanaUPC" pitchFamily="18" charset="-34"/>
                <a:cs typeface="AngsanaUPC" pitchFamily="18" charset="-34"/>
              </a:rPr>
              <a:t>A significant pleural effusion should be tapped for both diagnostic and therapeutic purposes</a:t>
            </a:r>
          </a:p>
          <a:p>
            <a:pPr>
              <a:buClr>
                <a:srgbClr val="FFC000"/>
              </a:buClr>
              <a:buFont typeface="Wingdings 2" panose="05020102010507070707" pitchFamily="18" charset="2"/>
              <a:buChar char=""/>
              <a:defRPr/>
            </a:pPr>
            <a:r>
              <a:rPr lang="en-US" sz="2400" dirty="0">
                <a:latin typeface="AngsanaUPC" pitchFamily="18" charset="-34"/>
                <a:cs typeface="AngsanaUPC" pitchFamily="18" charset="-34"/>
              </a:rPr>
              <a:t>If the fluid has a </a:t>
            </a:r>
            <a:r>
              <a:rPr lang="en-US" sz="2400" b="1" dirty="0">
                <a:latin typeface="AngsanaUPC" pitchFamily="18" charset="-34"/>
                <a:cs typeface="AngsanaUPC" pitchFamily="18" charset="-34"/>
              </a:rPr>
              <a:t>pH of &lt;7</a:t>
            </a:r>
            <a:r>
              <a:rPr lang="en-US" sz="2400" dirty="0">
                <a:latin typeface="AngsanaUPC" pitchFamily="18" charset="-34"/>
                <a:cs typeface="AngsanaUPC" pitchFamily="18" charset="-34"/>
              </a:rPr>
              <a:t>, a </a:t>
            </a:r>
            <a:r>
              <a:rPr lang="en-US" sz="2400" b="1" dirty="0">
                <a:latin typeface="AngsanaUPC" pitchFamily="18" charset="-34"/>
                <a:cs typeface="AngsanaUPC" pitchFamily="18" charset="-34"/>
              </a:rPr>
              <a:t>glucose level of &lt;2.2 mmol/L</a:t>
            </a:r>
            <a:r>
              <a:rPr lang="en-US" sz="2400" dirty="0">
                <a:latin typeface="AngsanaUPC" pitchFamily="18" charset="-34"/>
                <a:cs typeface="AngsanaUPC" pitchFamily="18" charset="-34"/>
              </a:rPr>
              <a:t>, and a </a:t>
            </a:r>
            <a:r>
              <a:rPr lang="en-US" sz="2400" b="1" dirty="0">
                <a:latin typeface="AngsanaUPC" pitchFamily="18" charset="-34"/>
                <a:cs typeface="AngsanaUPC" pitchFamily="18" charset="-34"/>
              </a:rPr>
              <a:t>LDH concentration of &gt;1000 U/L </a:t>
            </a:r>
            <a:r>
              <a:rPr lang="en-US" sz="2400" dirty="0">
                <a:latin typeface="AngsanaUPC" pitchFamily="18" charset="-34"/>
                <a:cs typeface="AngsanaUPC" pitchFamily="18" charset="-34"/>
              </a:rPr>
              <a:t>or if </a:t>
            </a:r>
            <a:r>
              <a:rPr lang="en-US" sz="2400" b="1" dirty="0">
                <a:latin typeface="AngsanaUPC" pitchFamily="18" charset="-34"/>
                <a:cs typeface="AngsanaUPC" pitchFamily="18" charset="-34"/>
              </a:rPr>
              <a:t>bacteria are seen or cultured</a:t>
            </a:r>
            <a:r>
              <a:rPr lang="en-US" sz="2400" dirty="0">
                <a:latin typeface="AngsanaUPC" pitchFamily="18" charset="-34"/>
                <a:cs typeface="AngsanaUPC" pitchFamily="18" charset="-34"/>
              </a:rPr>
              <a:t>, then the fluid should be drained; a chest tube is usually required. </a:t>
            </a:r>
          </a:p>
          <a:p>
            <a:pPr>
              <a:defRPr/>
            </a:pPr>
            <a:endParaRPr lang="en-US" sz="2400" dirty="0"/>
          </a:p>
        </p:txBody>
      </p:sp>
    </p:spTree>
    <p:extLst>
      <p:ext uri="{BB962C8B-B14F-4D97-AF65-F5344CB8AC3E}">
        <p14:creationId xmlns:p14="http://schemas.microsoft.com/office/powerpoint/2010/main" val="34320945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09800" y="533400"/>
            <a:ext cx="7772400" cy="1143000"/>
          </a:xfrm>
          <a:solidFill>
            <a:schemeClr val="bg1"/>
          </a:solidFill>
        </p:spPr>
        <p:txBody>
          <a:bodyPr/>
          <a:lstStyle/>
          <a:p>
            <a:r>
              <a:rPr lang="en-US" sz="4000" dirty="0">
                <a:latin typeface="Arial" panose="020B0604020202020204" pitchFamily="34" charset="0"/>
              </a:rPr>
              <a:t>Discharge Criteria</a:t>
            </a:r>
            <a:br>
              <a:rPr lang="en-US" sz="4000" dirty="0">
                <a:latin typeface="Arial" panose="020B0604020202020204" pitchFamily="34" charset="0"/>
              </a:rPr>
            </a:br>
            <a:endParaRPr lang="en-US" sz="4000" dirty="0">
              <a:latin typeface="Arial" panose="020B0604020202020204" pitchFamily="34" charset="0"/>
            </a:endParaRPr>
          </a:p>
        </p:txBody>
      </p:sp>
      <p:sp>
        <p:nvSpPr>
          <p:cNvPr id="51203" name="Rectangle 3"/>
          <p:cNvSpPr>
            <a:spLocks noGrp="1" noChangeArrowheads="1"/>
          </p:cNvSpPr>
          <p:nvPr>
            <p:ph type="body" idx="1"/>
          </p:nvPr>
        </p:nvSpPr>
        <p:spPr>
          <a:xfrm>
            <a:off x="2209800" y="1524000"/>
            <a:ext cx="7772400" cy="4114800"/>
          </a:xfrm>
          <a:solidFill>
            <a:schemeClr val="bg1"/>
          </a:solidFill>
        </p:spPr>
        <p:txBody>
          <a:bodyPr/>
          <a:lstStyle/>
          <a:p>
            <a:pPr>
              <a:buFontTx/>
              <a:buNone/>
            </a:pPr>
            <a:endParaRPr lang="en-US" b="1" dirty="0">
              <a:effectLst/>
            </a:endParaRPr>
          </a:p>
          <a:p>
            <a:r>
              <a:rPr lang="en-US" sz="2000" dirty="0">
                <a:latin typeface="Arial" panose="020B0604020202020204" pitchFamily="34" charset="0"/>
              </a:rPr>
              <a:t>Candidates for discharge should have no more than one of the following poor prognostic indicators: </a:t>
            </a:r>
          </a:p>
          <a:p>
            <a:pPr>
              <a:buFontTx/>
              <a:buNone/>
            </a:pPr>
            <a:endParaRPr lang="en-US" sz="2000" dirty="0">
              <a:latin typeface="Arial" panose="020B0604020202020204" pitchFamily="34" charset="0"/>
            </a:endParaRPr>
          </a:p>
          <a:p>
            <a:r>
              <a:rPr lang="en-US" sz="2000" dirty="0">
                <a:latin typeface="Arial" panose="020B0604020202020204" pitchFamily="34" charset="0"/>
              </a:rPr>
              <a:t>Temperature &gt; 37.8 degrees Celsius </a:t>
            </a:r>
          </a:p>
          <a:p>
            <a:r>
              <a:rPr lang="en-US" sz="2000" dirty="0">
                <a:latin typeface="Arial" panose="020B0604020202020204" pitchFamily="34" charset="0"/>
              </a:rPr>
              <a:t>Pulse &gt; 100 beats per minute </a:t>
            </a:r>
          </a:p>
          <a:p>
            <a:r>
              <a:rPr lang="en-US" sz="2000" dirty="0">
                <a:latin typeface="Arial" panose="020B0604020202020204" pitchFamily="34" charset="0"/>
              </a:rPr>
              <a:t>Respiratory rate &gt; 24 per minute </a:t>
            </a:r>
          </a:p>
          <a:p>
            <a:r>
              <a:rPr lang="en-US" sz="2000" dirty="0">
                <a:latin typeface="Arial" panose="020B0604020202020204" pitchFamily="34" charset="0"/>
              </a:rPr>
              <a:t>Systolic blood pressure &lt; 90 mmHg </a:t>
            </a:r>
          </a:p>
          <a:p>
            <a:r>
              <a:rPr lang="en-US" sz="2000" dirty="0">
                <a:latin typeface="Arial" panose="020B0604020202020204" pitchFamily="34" charset="0"/>
              </a:rPr>
              <a:t>Oxygen saturation &lt; 90 percent</a:t>
            </a:r>
          </a:p>
          <a:p>
            <a:r>
              <a:rPr lang="en-US" sz="2000" dirty="0">
                <a:latin typeface="Arial" panose="020B0604020202020204" pitchFamily="34" charset="0"/>
              </a:rPr>
              <a:t>Inability to maintain oral intake</a:t>
            </a:r>
          </a:p>
        </p:txBody>
      </p:sp>
    </p:spTree>
    <p:extLst>
      <p:ext uri="{BB962C8B-B14F-4D97-AF65-F5344CB8AC3E}">
        <p14:creationId xmlns:p14="http://schemas.microsoft.com/office/powerpoint/2010/main" val="2092340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bg1"/>
          </a:solidFill>
        </p:spPr>
        <p:txBody>
          <a:bodyPr/>
          <a:lstStyle/>
          <a:p>
            <a:r>
              <a:rPr lang="en-US" dirty="0" smtClean="0">
                <a:solidFill>
                  <a:schemeClr val="tx2"/>
                </a:solidFill>
              </a:rPr>
              <a:t>Based on your history and     physical exam what is your diagnosis</a:t>
            </a:r>
            <a:endParaRPr lang="en-US" dirty="0"/>
          </a:p>
        </p:txBody>
      </p:sp>
    </p:spTree>
    <p:extLst>
      <p:ext uri="{BB962C8B-B14F-4D97-AF65-F5344CB8AC3E}">
        <p14:creationId xmlns:p14="http://schemas.microsoft.com/office/powerpoint/2010/main" val="5269140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We are concluding…..</a:t>
            </a:r>
            <a:endParaRPr lang="en-US" dirty="0">
              <a:solidFill>
                <a:schemeClr val="bg1"/>
              </a:solidFill>
            </a:endParaRPr>
          </a:p>
        </p:txBody>
      </p:sp>
      <p:pic>
        <p:nvPicPr>
          <p:cNvPr id="65538" name="Picture 2" descr="http://cdn.themetapicture.com/media/funny-Valentines-day-lonely-bo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8945" y="1417638"/>
            <a:ext cx="10071279" cy="534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836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981200" y="152400"/>
            <a:ext cx="8229600" cy="1219200"/>
          </a:xfrm>
          <a:solidFill>
            <a:srgbClr val="3366FF"/>
          </a:solidFill>
        </p:spPr>
        <p:txBody>
          <a:bodyPr/>
          <a:lstStyle/>
          <a:p>
            <a:pPr eaLnBrk="1" hangingPunct="1"/>
            <a:r>
              <a:rPr lang="en-US" sz="4000">
                <a:solidFill>
                  <a:schemeClr val="bg1"/>
                </a:solidFill>
                <a:ea typeface="ＭＳ Ｐゴシック" panose="020B0600070205080204" pitchFamily="34" charset="-128"/>
              </a:rPr>
              <a:t>Current Guidelines for Medical Management  </a:t>
            </a:r>
          </a:p>
        </p:txBody>
      </p:sp>
      <p:sp>
        <p:nvSpPr>
          <p:cNvPr id="45058" name="Content Placeholder 2"/>
          <p:cNvSpPr>
            <a:spLocks noGrp="1"/>
          </p:cNvSpPr>
          <p:nvPr>
            <p:ph idx="1"/>
          </p:nvPr>
        </p:nvSpPr>
        <p:spPr>
          <a:xfrm>
            <a:off x="1981200" y="1524000"/>
            <a:ext cx="8229600" cy="4953000"/>
          </a:xfrm>
          <a:solidFill>
            <a:schemeClr val="bg1"/>
          </a:solidFill>
        </p:spPr>
        <p:txBody>
          <a:bodyPr/>
          <a:lstStyle/>
          <a:p>
            <a:pPr eaLnBrk="1" hangingPunct="1"/>
            <a:r>
              <a:rPr lang="en-US" sz="3000">
                <a:solidFill>
                  <a:srgbClr val="3366FF"/>
                </a:solidFill>
                <a:ea typeface="ＭＳ Ｐゴシック" panose="020B0600070205080204" pitchFamily="34" charset="-128"/>
              </a:rPr>
              <a:t>You decide to admit Mr. C to the hospital for IV antibiotics, oxygen therapy and monitoring</a:t>
            </a:r>
          </a:p>
          <a:p>
            <a:pPr eaLnBrk="1" hangingPunct="1"/>
            <a:r>
              <a:rPr lang="en-US" sz="3000">
                <a:solidFill>
                  <a:srgbClr val="3366FF"/>
                </a:solidFill>
                <a:ea typeface="ＭＳ Ｐゴシック" panose="020B0600070205080204" pitchFamily="34" charset="-128"/>
              </a:rPr>
              <a:t>You add a blood culture X 2 to the orders per guidelines for patient with CAP admitted to ICU</a:t>
            </a:r>
          </a:p>
          <a:p>
            <a:pPr eaLnBrk="1" hangingPunct="1"/>
            <a:r>
              <a:rPr lang="en-US" sz="3000">
                <a:solidFill>
                  <a:srgbClr val="3366FF"/>
                </a:solidFill>
                <a:ea typeface="ＭＳ Ｐゴシック" panose="020B0600070205080204" pitchFamily="34" charset="-128"/>
              </a:rPr>
              <a:t>Empiric treatment is based on presumptive diagnosis of pneumococcal pneumonia</a:t>
            </a:r>
          </a:p>
          <a:p>
            <a:pPr lvl="2" eaLnBrk="1" hangingPunct="1"/>
            <a:r>
              <a:rPr lang="en-US" smtClean="0">
                <a:solidFill>
                  <a:srgbClr val="3366FF"/>
                </a:solidFill>
                <a:ea typeface="ＭＳ Ｐゴシック" panose="020B0600070205080204" pitchFamily="34" charset="-128"/>
              </a:rPr>
              <a:t>Combination therapy of Beta-lactam and macrolide                                   (eg. ceftriaxone and ampicillin) </a:t>
            </a:r>
          </a:p>
          <a:p>
            <a:pPr eaLnBrk="1" hangingPunct="1"/>
            <a:r>
              <a:rPr lang="en-US" sz="3000">
                <a:solidFill>
                  <a:srgbClr val="3366FF"/>
                </a:solidFill>
                <a:ea typeface="ＭＳ Ｐゴシック" panose="020B0600070205080204" pitchFamily="34" charset="-128"/>
              </a:rPr>
              <a:t>Oxygen is administered to maintain pulse ox &gt; 93%</a:t>
            </a:r>
          </a:p>
        </p:txBody>
      </p:sp>
      <p:sp>
        <p:nvSpPr>
          <p:cNvPr id="45059" name="Rectangle 3"/>
          <p:cNvSpPr>
            <a:spLocks noChangeArrowheads="1"/>
          </p:cNvSpPr>
          <p:nvPr/>
        </p:nvSpPr>
        <p:spPr bwMode="auto">
          <a:xfrm>
            <a:off x="8534400" y="6489700"/>
            <a:ext cx="2076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800">
                <a:solidFill>
                  <a:schemeClr val="bg1"/>
                </a:solidFill>
                <a:latin typeface="Calibri" panose="020F0502020204030204" pitchFamily="34" charset="0"/>
              </a:rPr>
              <a:t>(Mandell et al 2007)</a:t>
            </a:r>
          </a:p>
        </p:txBody>
      </p:sp>
    </p:spTree>
    <p:extLst>
      <p:ext uri="{BB962C8B-B14F-4D97-AF65-F5344CB8AC3E}">
        <p14:creationId xmlns:p14="http://schemas.microsoft.com/office/powerpoint/2010/main" val="7820720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8686800" cy="1981200"/>
          </a:xfrm>
          <a:solidFill>
            <a:schemeClr val="bg1"/>
          </a:solidFill>
        </p:spPr>
        <p:txBody>
          <a:bodyPr rtlCol="0">
            <a:normAutofit fontScale="90000"/>
          </a:bodyPr>
          <a:lstStyle/>
          <a:p>
            <a:pPr fontAlgn="auto">
              <a:spcAft>
                <a:spcPts val="0"/>
              </a:spcAft>
              <a:defRPr/>
            </a:pPr>
            <a:r>
              <a:rPr lang="en-US" sz="3600" dirty="0">
                <a:solidFill>
                  <a:srgbClr val="3366FF"/>
                </a:solidFill>
                <a:ea typeface="+mj-ea"/>
                <a:cs typeface="+mj-cs"/>
              </a:rPr>
              <a:t>In less than 72 hours Mr. C is off his oxygen, on a general care inpatient unit and is changed to oral antibiotics. His discharge planning will include:</a:t>
            </a:r>
          </a:p>
        </p:txBody>
      </p:sp>
      <p:sp>
        <p:nvSpPr>
          <p:cNvPr id="46082" name="Content Placeholder 2"/>
          <p:cNvSpPr>
            <a:spLocks noGrp="1"/>
          </p:cNvSpPr>
          <p:nvPr>
            <p:ph idx="1"/>
          </p:nvPr>
        </p:nvSpPr>
        <p:spPr>
          <a:xfrm>
            <a:off x="1981200" y="2590800"/>
            <a:ext cx="8229600" cy="3810000"/>
          </a:xfrm>
          <a:solidFill>
            <a:srgbClr val="3366FF"/>
          </a:solidFill>
        </p:spPr>
        <p:txBody>
          <a:bodyPr/>
          <a:lstStyle/>
          <a:p>
            <a:pPr eaLnBrk="1" hangingPunct="1"/>
            <a:endParaRPr lang="en-US" smtClean="0">
              <a:solidFill>
                <a:srgbClr val="FFFFFF"/>
              </a:solidFill>
              <a:ea typeface="ＭＳ Ｐゴシック" panose="020B0600070205080204" pitchFamily="34" charset="-128"/>
            </a:endParaRPr>
          </a:p>
          <a:p>
            <a:pPr eaLnBrk="1" hangingPunct="1"/>
            <a:r>
              <a:rPr lang="en-US" smtClean="0">
                <a:solidFill>
                  <a:srgbClr val="FFFFFF"/>
                </a:solidFill>
                <a:ea typeface="ＭＳ Ｐゴシック" panose="020B0600070205080204" pitchFamily="34" charset="-128"/>
              </a:rPr>
              <a:t>Smoking cessation </a:t>
            </a:r>
          </a:p>
          <a:p>
            <a:pPr eaLnBrk="1" hangingPunct="1"/>
            <a:r>
              <a:rPr lang="en-US" smtClean="0">
                <a:solidFill>
                  <a:srgbClr val="FFFFFF"/>
                </a:solidFill>
                <a:ea typeface="ＭＳ Ｐゴシック" panose="020B0600070205080204" pitchFamily="34" charset="-128"/>
              </a:rPr>
              <a:t>Yearly influenza vaccination</a:t>
            </a:r>
          </a:p>
          <a:p>
            <a:pPr eaLnBrk="1" hangingPunct="1"/>
            <a:r>
              <a:rPr lang="en-US" smtClean="0">
                <a:solidFill>
                  <a:srgbClr val="FFFFFF"/>
                </a:solidFill>
                <a:ea typeface="ＭＳ Ｐゴシック" panose="020B0600070205080204" pitchFamily="34" charset="-128"/>
              </a:rPr>
              <a:t>Pneumococcal vaccination with booster in 5 years</a:t>
            </a:r>
          </a:p>
          <a:p>
            <a:pPr eaLnBrk="1" hangingPunct="1"/>
            <a:r>
              <a:rPr lang="en-US" smtClean="0">
                <a:solidFill>
                  <a:srgbClr val="FFFFFF"/>
                </a:solidFill>
                <a:ea typeface="ＭＳ Ｐゴシック" panose="020B0600070205080204" pitchFamily="34" charset="-128"/>
              </a:rPr>
              <a:t>Importance of fluid intake </a:t>
            </a:r>
          </a:p>
          <a:p>
            <a:pPr eaLnBrk="1" hangingPunct="1">
              <a:buFont typeface="Arial" panose="020B0604020202020204" pitchFamily="34" charset="0"/>
              <a:buNone/>
            </a:pPr>
            <a:endParaRPr lang="en-US" smtClean="0">
              <a:solidFill>
                <a:srgbClr val="3366FF"/>
              </a:solidFill>
              <a:ea typeface="ＭＳ Ｐゴシック" panose="020B0600070205080204" pitchFamily="34" charset="-128"/>
            </a:endParaRPr>
          </a:p>
        </p:txBody>
      </p:sp>
    </p:spTree>
    <p:extLst>
      <p:ext uri="{BB962C8B-B14F-4D97-AF65-F5344CB8AC3E}">
        <p14:creationId xmlns:p14="http://schemas.microsoft.com/office/powerpoint/2010/main" val="34765061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981200" y="274638"/>
            <a:ext cx="8229600" cy="868362"/>
          </a:xfrm>
          <a:solidFill>
            <a:schemeClr val="bg1"/>
          </a:solidFill>
        </p:spPr>
        <p:txBody>
          <a:bodyPr/>
          <a:lstStyle/>
          <a:p>
            <a:pPr eaLnBrk="1" hangingPunct="1"/>
            <a:r>
              <a:rPr lang="en-US" smtClean="0">
                <a:solidFill>
                  <a:srgbClr val="3366FF"/>
                </a:solidFill>
                <a:ea typeface="ＭＳ Ｐゴシック" panose="020B0600070205080204" pitchFamily="34" charset="-128"/>
              </a:rPr>
              <a:t>Let</a:t>
            </a:r>
            <a:r>
              <a:rPr lang="ja-JP" altLang="en-US" smtClean="0">
                <a:solidFill>
                  <a:srgbClr val="3366FF"/>
                </a:solidFill>
                <a:ea typeface="ＭＳ Ｐゴシック" panose="020B0600070205080204" pitchFamily="34" charset="-128"/>
              </a:rPr>
              <a:t>’</a:t>
            </a:r>
            <a:r>
              <a:rPr lang="en-US" altLang="ja-JP" smtClean="0">
                <a:solidFill>
                  <a:srgbClr val="3366FF"/>
                </a:solidFill>
                <a:ea typeface="ＭＳ Ｐゴシック" panose="020B0600070205080204" pitchFamily="34" charset="-128"/>
              </a:rPr>
              <a:t>s Review</a:t>
            </a:r>
            <a:endParaRPr lang="en-US" smtClean="0">
              <a:solidFill>
                <a:srgbClr val="3366FF"/>
              </a:solidFill>
              <a:ea typeface="ＭＳ Ｐゴシック" panose="020B0600070205080204" pitchFamily="34" charset="-128"/>
            </a:endParaRPr>
          </a:p>
        </p:txBody>
      </p:sp>
      <p:sp>
        <p:nvSpPr>
          <p:cNvPr id="47106" name="Content Placeholder 2"/>
          <p:cNvSpPr>
            <a:spLocks noGrp="1"/>
          </p:cNvSpPr>
          <p:nvPr>
            <p:ph idx="1"/>
          </p:nvPr>
        </p:nvSpPr>
        <p:spPr>
          <a:xfrm>
            <a:off x="1981200" y="1371600"/>
            <a:ext cx="8229600" cy="5181600"/>
          </a:xfrm>
          <a:solidFill>
            <a:srgbClr val="3366FF"/>
          </a:solidFill>
        </p:spPr>
        <p:txBody>
          <a:bodyPr/>
          <a:lstStyle/>
          <a:p>
            <a:pPr eaLnBrk="1" hangingPunct="1">
              <a:lnSpc>
                <a:spcPct val="80000"/>
              </a:lnSpc>
            </a:pPr>
            <a:r>
              <a:rPr lang="en-US" sz="3000" dirty="0">
                <a:solidFill>
                  <a:schemeClr val="bg1"/>
                </a:solidFill>
                <a:ea typeface="ＭＳ Ｐゴシック" panose="020B0600070205080204" pitchFamily="34" charset="-128"/>
              </a:rPr>
              <a:t>Community Acquired Pneumonia CAP is </a:t>
            </a:r>
            <a:r>
              <a:rPr lang="en-US" sz="3000" dirty="0" smtClean="0">
                <a:solidFill>
                  <a:schemeClr val="bg1"/>
                </a:solidFill>
                <a:ea typeface="ＭＳ Ｐゴシック" panose="020B0600070205080204" pitchFamily="34" charset="-128"/>
              </a:rPr>
              <a:t>one of the </a:t>
            </a:r>
            <a:r>
              <a:rPr lang="en-US" sz="3000" dirty="0">
                <a:solidFill>
                  <a:schemeClr val="bg1"/>
                </a:solidFill>
                <a:ea typeface="ＭＳ Ｐゴシック" panose="020B0600070205080204" pitchFamily="34" charset="-128"/>
              </a:rPr>
              <a:t>leading cause of infectious death </a:t>
            </a:r>
            <a:r>
              <a:rPr lang="en-US" sz="3000" dirty="0" smtClean="0">
                <a:solidFill>
                  <a:schemeClr val="bg1"/>
                </a:solidFill>
                <a:ea typeface="ＭＳ Ｐゴシック" panose="020B0600070205080204" pitchFamily="34" charset="-128"/>
              </a:rPr>
              <a:t>worldwide.</a:t>
            </a:r>
            <a:endParaRPr lang="en-US" sz="3000" dirty="0">
              <a:solidFill>
                <a:schemeClr val="bg1"/>
              </a:solidFill>
              <a:ea typeface="ＭＳ Ｐゴシック" panose="020B0600070205080204" pitchFamily="34" charset="-128"/>
            </a:endParaRPr>
          </a:p>
          <a:p>
            <a:pPr eaLnBrk="1" hangingPunct="1">
              <a:lnSpc>
                <a:spcPct val="80000"/>
              </a:lnSpc>
            </a:pPr>
            <a:r>
              <a:rPr lang="en-US" sz="3000" i="1" dirty="0">
                <a:solidFill>
                  <a:schemeClr val="bg1"/>
                </a:solidFill>
                <a:ea typeface="ＭＳ Ｐゴシック" panose="020B0600070205080204" pitchFamily="34" charset="-128"/>
              </a:rPr>
              <a:t>Streptococcus </a:t>
            </a:r>
            <a:r>
              <a:rPr lang="en-US" sz="3000" i="1" dirty="0" err="1">
                <a:solidFill>
                  <a:schemeClr val="bg1"/>
                </a:solidFill>
                <a:ea typeface="ＭＳ Ｐゴシック" panose="020B0600070205080204" pitchFamily="34" charset="-128"/>
              </a:rPr>
              <a:t>pneumoniae</a:t>
            </a:r>
            <a:r>
              <a:rPr lang="en-US" sz="3000" dirty="0">
                <a:solidFill>
                  <a:schemeClr val="bg1"/>
                </a:solidFill>
                <a:ea typeface="ＭＳ Ｐゴシック" panose="020B0600070205080204" pitchFamily="34" charset="-128"/>
              </a:rPr>
              <a:t> is the most common cause of CAP</a:t>
            </a:r>
          </a:p>
          <a:p>
            <a:pPr eaLnBrk="1" hangingPunct="1">
              <a:lnSpc>
                <a:spcPct val="80000"/>
              </a:lnSpc>
            </a:pPr>
            <a:r>
              <a:rPr lang="en-US" sz="3000" dirty="0">
                <a:solidFill>
                  <a:schemeClr val="bg1"/>
                </a:solidFill>
                <a:ea typeface="ＭＳ Ｐゴシック" panose="020B0600070205080204" pitchFamily="34" charset="-128"/>
              </a:rPr>
              <a:t>Compromised defense mechanisms put individuals at risk for developing CAP</a:t>
            </a:r>
          </a:p>
          <a:p>
            <a:pPr eaLnBrk="1" hangingPunct="1">
              <a:lnSpc>
                <a:spcPct val="80000"/>
              </a:lnSpc>
            </a:pPr>
            <a:r>
              <a:rPr lang="en-US" sz="3000" dirty="0">
                <a:solidFill>
                  <a:schemeClr val="bg1"/>
                </a:solidFill>
                <a:ea typeface="ＭＳ Ｐゴシック" panose="020B0600070205080204" pitchFamily="34" charset="-128"/>
              </a:rPr>
              <a:t>Empiric therapy is based on presumptive cause of CAP</a:t>
            </a:r>
          </a:p>
          <a:p>
            <a:pPr eaLnBrk="1" hangingPunct="1">
              <a:lnSpc>
                <a:spcPct val="80000"/>
              </a:lnSpc>
            </a:pPr>
            <a:r>
              <a:rPr lang="en-US" sz="3000" dirty="0">
                <a:solidFill>
                  <a:schemeClr val="bg1"/>
                </a:solidFill>
                <a:ea typeface="ＭＳ Ｐゴシック" panose="020B0600070205080204" pitchFamily="34" charset="-128"/>
              </a:rPr>
              <a:t>Age and co-morbid disease increase risk and morbidity of infection from pneumonia</a:t>
            </a:r>
          </a:p>
          <a:p>
            <a:pPr eaLnBrk="1" hangingPunct="1">
              <a:lnSpc>
                <a:spcPct val="80000"/>
              </a:lnSpc>
            </a:pPr>
            <a:r>
              <a:rPr lang="en-US" sz="3000" dirty="0">
                <a:solidFill>
                  <a:schemeClr val="bg1"/>
                </a:solidFill>
                <a:ea typeface="ＭＳ Ｐゴシック" panose="020B0600070205080204" pitchFamily="34" charset="-128"/>
              </a:rPr>
              <a:t>Prevention education should be included in anticipatory guidance during clinic visits</a:t>
            </a:r>
          </a:p>
          <a:p>
            <a:pPr eaLnBrk="1" hangingPunct="1">
              <a:lnSpc>
                <a:spcPct val="80000"/>
              </a:lnSpc>
            </a:pPr>
            <a:endParaRPr lang="en-US" sz="3000" dirty="0">
              <a:solidFill>
                <a:schemeClr val="bg1"/>
              </a:solidFill>
              <a:ea typeface="ＭＳ Ｐゴシック" panose="020B0600070205080204" pitchFamily="34" charset="-128"/>
            </a:endParaRPr>
          </a:p>
        </p:txBody>
      </p:sp>
    </p:spTree>
    <p:extLst>
      <p:ext uri="{BB962C8B-B14F-4D97-AF65-F5344CB8AC3E}">
        <p14:creationId xmlns:p14="http://schemas.microsoft.com/office/powerpoint/2010/main" val="28299265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solidFill>
            <a:schemeClr val="bg1"/>
          </a:solidFill>
        </p:spPr>
        <p:txBody>
          <a:bodyPr/>
          <a:lstStyle/>
          <a:p>
            <a:r>
              <a:rPr lang="en-US" dirty="0"/>
              <a:t>Key Points</a:t>
            </a:r>
          </a:p>
        </p:txBody>
      </p:sp>
      <p:sp>
        <p:nvSpPr>
          <p:cNvPr id="34819" name="Rectangle 3"/>
          <p:cNvSpPr>
            <a:spLocks noGrp="1" noChangeArrowheads="1"/>
          </p:cNvSpPr>
          <p:nvPr>
            <p:ph type="body" idx="1"/>
          </p:nvPr>
        </p:nvSpPr>
        <p:spPr>
          <a:solidFill>
            <a:schemeClr val="bg1"/>
          </a:solidFill>
        </p:spPr>
        <p:txBody>
          <a:bodyPr/>
          <a:lstStyle/>
          <a:p>
            <a:pPr>
              <a:lnSpc>
                <a:spcPct val="90000"/>
              </a:lnSpc>
            </a:pPr>
            <a:r>
              <a:rPr lang="en-US" sz="2000" dirty="0">
                <a:latin typeface="Arial" panose="020B0604020202020204" pitchFamily="34" charset="0"/>
              </a:rPr>
              <a:t>In all patients in whom pneumonia is suspected, a chest x-ray should be ordered to provide diagnostic evidence with which to distinguish different patterns of infiltrates. </a:t>
            </a:r>
          </a:p>
          <a:p>
            <a:pPr>
              <a:lnSpc>
                <a:spcPct val="90000"/>
              </a:lnSpc>
            </a:pPr>
            <a:endParaRPr lang="en-US" sz="2000" dirty="0">
              <a:latin typeface="Arial" panose="020B0604020202020204" pitchFamily="34" charset="0"/>
            </a:endParaRPr>
          </a:p>
          <a:p>
            <a:pPr>
              <a:lnSpc>
                <a:spcPct val="90000"/>
              </a:lnSpc>
            </a:pPr>
            <a:r>
              <a:rPr lang="en-US" sz="2000" dirty="0">
                <a:latin typeface="Arial" panose="020B0604020202020204" pitchFamily="34" charset="0"/>
              </a:rPr>
              <a:t>The need for in-patient care can be determined by professional judgment, based on the patient's signs and symptoms; however, a risk factor calculation can be helpful in determining those with high predicted mortality. </a:t>
            </a:r>
          </a:p>
          <a:p>
            <a:pPr>
              <a:lnSpc>
                <a:spcPct val="90000"/>
              </a:lnSpc>
              <a:buFontTx/>
              <a:buNone/>
            </a:pPr>
            <a:endParaRPr lang="en-US" sz="2000" dirty="0">
              <a:latin typeface="Arial" panose="020B0604020202020204" pitchFamily="34" charset="0"/>
            </a:endParaRPr>
          </a:p>
          <a:p>
            <a:pPr>
              <a:lnSpc>
                <a:spcPct val="90000"/>
              </a:lnSpc>
            </a:pPr>
            <a:r>
              <a:rPr lang="en-US" sz="2000" dirty="0">
                <a:latin typeface="Arial" panose="020B0604020202020204" pitchFamily="34" charset="0"/>
              </a:rPr>
              <a:t>Obtaining blood cultures within 24 hours of admission and starting antibiotics within 4 hours of admission have been shown to reduce 30-day mortality and are considered quality indicators. </a:t>
            </a:r>
          </a:p>
          <a:p>
            <a:pPr>
              <a:lnSpc>
                <a:spcPct val="90000"/>
              </a:lnSpc>
              <a:buFontTx/>
              <a:buNone/>
            </a:pPr>
            <a:endParaRPr lang="en-US" sz="2000" dirty="0">
              <a:latin typeface="Arial" panose="020B0604020202020204" pitchFamily="34" charset="0"/>
            </a:endParaRPr>
          </a:p>
          <a:p>
            <a:pPr>
              <a:lnSpc>
                <a:spcPct val="90000"/>
              </a:lnSpc>
            </a:pPr>
            <a:endParaRPr lang="en-US" sz="2000" dirty="0">
              <a:latin typeface="Arial" panose="020B0604020202020204" pitchFamily="34" charset="0"/>
            </a:endParaRPr>
          </a:p>
          <a:p>
            <a:pPr>
              <a:lnSpc>
                <a:spcPct val="90000"/>
              </a:lnSpc>
              <a:buFontTx/>
              <a:buNone/>
            </a:pPr>
            <a:endParaRPr lang="en-US" sz="2000" dirty="0">
              <a:latin typeface="Arial" panose="020B0604020202020204" pitchFamily="34" charset="0"/>
            </a:endParaRPr>
          </a:p>
          <a:p>
            <a:pPr>
              <a:lnSpc>
                <a:spcPct val="90000"/>
              </a:lnSpc>
            </a:pPr>
            <a:endParaRPr lang="en-US" sz="2400" dirty="0"/>
          </a:p>
          <a:p>
            <a:pPr>
              <a:lnSpc>
                <a:spcPct val="90000"/>
              </a:lnSpc>
            </a:pPr>
            <a:endParaRPr lang="en-US" sz="2400" dirty="0"/>
          </a:p>
        </p:txBody>
      </p:sp>
    </p:spTree>
    <p:extLst>
      <p:ext uri="{BB962C8B-B14F-4D97-AF65-F5344CB8AC3E}">
        <p14:creationId xmlns:p14="http://schemas.microsoft.com/office/powerpoint/2010/main" val="28746054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chemeClr val="bg1"/>
          </a:solidFill>
        </p:spPr>
        <p:txBody>
          <a:bodyPr/>
          <a:lstStyle/>
          <a:p>
            <a:r>
              <a:rPr lang="en-US" dirty="0"/>
              <a:t>Key Points</a:t>
            </a:r>
          </a:p>
        </p:txBody>
      </p:sp>
      <p:sp>
        <p:nvSpPr>
          <p:cNvPr id="30723" name="Rectangle 3"/>
          <p:cNvSpPr>
            <a:spLocks noGrp="1" noChangeArrowheads="1"/>
          </p:cNvSpPr>
          <p:nvPr>
            <p:ph type="body" idx="1"/>
          </p:nvPr>
        </p:nvSpPr>
        <p:spPr>
          <a:solidFill>
            <a:schemeClr val="bg1"/>
          </a:solidFill>
        </p:spPr>
        <p:txBody>
          <a:bodyPr/>
          <a:lstStyle/>
          <a:p>
            <a:r>
              <a:rPr lang="en-US" sz="2000" dirty="0">
                <a:latin typeface="Arial" panose="020B0604020202020204" pitchFamily="34" charset="0"/>
              </a:rPr>
              <a:t>Because 30% to 50% of patients with community-acquired pneumonia never have a pathogen identified, it is recommended that empiric therapy selection be based on presumed organisms and their sensitivities, history of exposure, other comorbid health conditions, and x-ray findings. </a:t>
            </a:r>
          </a:p>
          <a:p>
            <a:endParaRPr lang="en-US" sz="2000" dirty="0">
              <a:latin typeface="Arial" panose="020B0604020202020204" pitchFamily="34" charset="0"/>
            </a:endParaRPr>
          </a:p>
          <a:p>
            <a:r>
              <a:rPr lang="en-US" sz="2000" dirty="0">
                <a:latin typeface="Arial" panose="020B0604020202020204" pitchFamily="34" charset="0"/>
              </a:rPr>
              <a:t>Aggressive testing including cultures, serology testing, and other rapid assays to determine the causative pathogen are appropriate for most inpatients. More invasive testing, including bronchoscopy, should be reserved for deteriorating patients in whom no etiology has been determined.</a:t>
            </a:r>
          </a:p>
          <a:p>
            <a:endParaRPr lang="en-US" sz="2000" dirty="0">
              <a:latin typeface="Arial" panose="020B0604020202020204" pitchFamily="34" charset="0"/>
            </a:endParaRPr>
          </a:p>
        </p:txBody>
      </p:sp>
    </p:spTree>
    <p:extLst>
      <p:ext uri="{BB962C8B-B14F-4D97-AF65-F5344CB8AC3E}">
        <p14:creationId xmlns:p14="http://schemas.microsoft.com/office/powerpoint/2010/main" val="34217206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Thanx</a:t>
            </a:r>
            <a:r>
              <a:rPr lang="en-US" dirty="0" smtClean="0">
                <a:solidFill>
                  <a:schemeClr val="bg1"/>
                </a:solidFill>
              </a:rPr>
              <a:t> for your time</a:t>
            </a:r>
            <a:endParaRPr lang="en-US" dirty="0">
              <a:solidFill>
                <a:schemeClr val="bg1"/>
              </a:solidFill>
            </a:endParaRPr>
          </a:p>
        </p:txBody>
      </p:sp>
      <p:pic>
        <p:nvPicPr>
          <p:cNvPr id="66564" name="Picture 4" descr="http://31.media.tumblr.com/8fd90850adfae41355d0fca073fd013e/tumblr_myzx2sumMc1rs5ngxo1_5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8795" y="1417638"/>
            <a:ext cx="10715222"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354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Diagnosis of Pneumonia</a:t>
            </a:r>
            <a:endParaRPr lang="en-US" dirty="0"/>
          </a:p>
        </p:txBody>
      </p:sp>
      <p:sp>
        <p:nvSpPr>
          <p:cNvPr id="3" name="Content Placeholder 2"/>
          <p:cNvSpPr>
            <a:spLocks noGrp="1"/>
          </p:cNvSpPr>
          <p:nvPr>
            <p:ph idx="1"/>
          </p:nvPr>
        </p:nvSpPr>
        <p:spPr>
          <a:solidFill>
            <a:schemeClr val="bg1"/>
          </a:solidFill>
        </p:spPr>
        <p:txBody>
          <a:bodyPr/>
          <a:lstStyle/>
          <a:p>
            <a:pPr>
              <a:buFontTx/>
              <a:buNone/>
            </a:pPr>
            <a:r>
              <a:rPr lang="en-US" sz="2000" dirty="0" smtClean="0">
                <a:latin typeface="Arial" panose="020B0604020202020204" pitchFamily="34" charset="0"/>
              </a:rPr>
              <a:t>Signs and symptoms </a:t>
            </a:r>
          </a:p>
          <a:p>
            <a:pPr>
              <a:buFontTx/>
              <a:buNone/>
            </a:pPr>
            <a:endParaRPr lang="en-US" sz="2000" dirty="0" smtClean="0">
              <a:latin typeface="Arial" panose="020B0604020202020204" pitchFamily="34" charset="0"/>
            </a:endParaRPr>
          </a:p>
          <a:p>
            <a:r>
              <a:rPr lang="en-US" sz="2000" dirty="0" smtClean="0">
                <a:solidFill>
                  <a:schemeClr val="tx2"/>
                </a:solidFill>
                <a:latin typeface="Arial" panose="020B0604020202020204" pitchFamily="34" charset="0"/>
              </a:rPr>
              <a:t>Fever </a:t>
            </a:r>
            <a:r>
              <a:rPr lang="en-US" sz="2000" dirty="0" smtClean="0">
                <a:latin typeface="Arial" panose="020B0604020202020204" pitchFamily="34" charset="0"/>
              </a:rPr>
              <a:t>or hypothermia, </a:t>
            </a:r>
            <a:r>
              <a:rPr lang="en-US" sz="2000" dirty="0" smtClean="0">
                <a:solidFill>
                  <a:schemeClr val="tx2"/>
                </a:solidFill>
                <a:latin typeface="Arial" panose="020B0604020202020204" pitchFamily="34" charset="0"/>
              </a:rPr>
              <a:t>cough</a:t>
            </a:r>
            <a:r>
              <a:rPr lang="en-US" sz="2000" dirty="0" smtClean="0">
                <a:latin typeface="Arial" panose="020B0604020202020204" pitchFamily="34" charset="0"/>
              </a:rPr>
              <a:t> with or without sputum, </a:t>
            </a:r>
            <a:r>
              <a:rPr lang="en-US" sz="2000" dirty="0" smtClean="0">
                <a:solidFill>
                  <a:schemeClr val="tx2"/>
                </a:solidFill>
                <a:latin typeface="Arial" panose="020B0604020202020204" pitchFamily="34" charset="0"/>
              </a:rPr>
              <a:t>dyspnea</a:t>
            </a:r>
            <a:r>
              <a:rPr lang="en-US" sz="2000" dirty="0" smtClean="0">
                <a:latin typeface="Arial" panose="020B0604020202020204" pitchFamily="34" charset="0"/>
              </a:rPr>
              <a:t>, chest discomfort, sweats, or rigors</a:t>
            </a:r>
          </a:p>
          <a:p>
            <a:pPr>
              <a:buFontTx/>
              <a:buNone/>
            </a:pPr>
            <a:endParaRPr lang="en-US" sz="2000" dirty="0" smtClean="0">
              <a:latin typeface="Arial" panose="020B0604020202020204" pitchFamily="34" charset="0"/>
            </a:endParaRPr>
          </a:p>
          <a:p>
            <a:r>
              <a:rPr lang="en-US" sz="2000" dirty="0" smtClean="0">
                <a:latin typeface="Arial" panose="020B0604020202020204" pitchFamily="34" charset="0"/>
              </a:rPr>
              <a:t>Atypical pneumonia associated with headaches, diarrhea, non-exudative pharyngitis, myalgias</a:t>
            </a:r>
          </a:p>
          <a:p>
            <a:pPr>
              <a:buFontTx/>
              <a:buNone/>
            </a:pPr>
            <a:endParaRPr lang="en-US" sz="2000" dirty="0" smtClean="0">
              <a:latin typeface="Arial" panose="020B0604020202020204" pitchFamily="34" charset="0"/>
            </a:endParaRPr>
          </a:p>
          <a:p>
            <a:r>
              <a:rPr lang="en-US" sz="2000" dirty="0" smtClean="0">
                <a:latin typeface="Arial" panose="020B0604020202020204" pitchFamily="34" charset="0"/>
              </a:rPr>
              <a:t>Physical exam may reveal fever, tachypnea, </a:t>
            </a:r>
            <a:r>
              <a:rPr lang="en-US" sz="2000" dirty="0" smtClean="0">
                <a:solidFill>
                  <a:schemeClr val="tx2"/>
                </a:solidFill>
                <a:latin typeface="Arial" panose="020B0604020202020204" pitchFamily="34" charset="0"/>
              </a:rPr>
              <a:t>tachycardia</a:t>
            </a:r>
            <a:r>
              <a:rPr lang="en-US" sz="2000" dirty="0" smtClean="0">
                <a:latin typeface="Arial" panose="020B0604020202020204" pitchFamily="34" charset="0"/>
              </a:rPr>
              <a:t>.</a:t>
            </a:r>
          </a:p>
          <a:p>
            <a:pPr>
              <a:buFontTx/>
              <a:buNone/>
            </a:pPr>
            <a:endParaRPr lang="en-US" sz="2000" dirty="0" smtClean="0">
              <a:latin typeface="Arial" panose="020B0604020202020204" pitchFamily="34" charset="0"/>
            </a:endParaRPr>
          </a:p>
          <a:p>
            <a:r>
              <a:rPr lang="en-US" sz="2000" dirty="0" smtClean="0">
                <a:latin typeface="Arial" panose="020B0604020202020204" pitchFamily="34" charset="0"/>
              </a:rPr>
              <a:t>Lung exam; increased tactile fremitus, </a:t>
            </a:r>
            <a:r>
              <a:rPr lang="en-US" sz="2000" dirty="0" smtClean="0">
                <a:solidFill>
                  <a:schemeClr val="tx2"/>
                </a:solidFill>
                <a:latin typeface="Arial" panose="020B0604020202020204" pitchFamily="34" charset="0"/>
              </a:rPr>
              <a:t>dullness to percussion</a:t>
            </a:r>
            <a:r>
              <a:rPr lang="en-US" sz="2000" dirty="0" smtClean="0">
                <a:latin typeface="Arial" panose="020B0604020202020204" pitchFamily="34" charset="0"/>
              </a:rPr>
              <a:t>, decreased breath sounds, </a:t>
            </a:r>
            <a:r>
              <a:rPr lang="en-US" sz="2000" dirty="0" smtClean="0">
                <a:solidFill>
                  <a:schemeClr val="tx2"/>
                </a:solidFill>
                <a:latin typeface="Arial" panose="020B0604020202020204" pitchFamily="34" charset="0"/>
              </a:rPr>
              <a:t>presence of </a:t>
            </a:r>
            <a:r>
              <a:rPr lang="en-US" sz="2000" dirty="0" err="1" smtClean="0">
                <a:solidFill>
                  <a:schemeClr val="tx2"/>
                </a:solidFill>
                <a:latin typeface="Arial" panose="020B0604020202020204" pitchFamily="34" charset="0"/>
              </a:rPr>
              <a:t>rales</a:t>
            </a:r>
            <a:r>
              <a:rPr lang="en-US" sz="2000" dirty="0" smtClean="0">
                <a:solidFill>
                  <a:schemeClr val="tx2"/>
                </a:solidFill>
                <a:latin typeface="Arial" panose="020B0604020202020204" pitchFamily="34" charset="0"/>
              </a:rPr>
              <a:t> or crackles</a:t>
            </a:r>
          </a:p>
          <a:p>
            <a:endParaRPr lang="en-US" sz="2000" dirty="0"/>
          </a:p>
        </p:txBody>
      </p:sp>
    </p:spTree>
    <p:extLst>
      <p:ext uri="{BB962C8B-B14F-4D97-AF65-F5344CB8AC3E}">
        <p14:creationId xmlns:p14="http://schemas.microsoft.com/office/powerpoint/2010/main" val="779580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solidFill>
            <a:schemeClr val="bg1"/>
          </a:solidFill>
        </p:spPr>
        <p:txBody>
          <a:bodyPr anchor="b"/>
          <a:lstStyle/>
          <a:p>
            <a:pPr eaLnBrk="1" hangingPunct="1"/>
            <a:r>
              <a:rPr lang="en-US" b="0" dirty="0" smtClean="0">
                <a:effectLst/>
              </a:rPr>
              <a:t>Alphabet Soup for Pneumonia</a:t>
            </a:r>
            <a:endParaRPr lang="en-US" dirty="0" smtClean="0">
              <a:effectLst/>
            </a:endParaRPr>
          </a:p>
        </p:txBody>
      </p:sp>
      <p:sp>
        <p:nvSpPr>
          <p:cNvPr id="8195" name="Rectangle 3"/>
          <p:cNvSpPr>
            <a:spLocks noGrp="1" noChangeArrowheads="1"/>
          </p:cNvSpPr>
          <p:nvPr>
            <p:ph type="body" idx="4294967295"/>
          </p:nvPr>
        </p:nvSpPr>
        <p:spPr>
          <a:xfrm>
            <a:off x="2819400" y="1614488"/>
            <a:ext cx="7620000" cy="5014912"/>
          </a:xfrm>
          <a:solidFill>
            <a:schemeClr val="bg1"/>
          </a:solidFill>
        </p:spPr>
        <p:txBody>
          <a:bodyPr/>
          <a:lstStyle/>
          <a:p>
            <a:pPr marL="469900" indent="-469900"/>
            <a:r>
              <a:rPr lang="en-US" sz="2400" dirty="0"/>
              <a:t>HAP:  Hospital-acquired pneumonia</a:t>
            </a:r>
          </a:p>
          <a:p>
            <a:pPr marL="908050" lvl="1" indent="-436563"/>
            <a:r>
              <a:rPr lang="en-US" sz="2000" dirty="0"/>
              <a:t>≥ 48 h from admission</a:t>
            </a:r>
          </a:p>
          <a:p>
            <a:pPr marL="908050" lvl="1" indent="-436563">
              <a:buNone/>
            </a:pPr>
            <a:endParaRPr lang="en-US" sz="800" dirty="0"/>
          </a:p>
          <a:p>
            <a:pPr marL="469900" indent="-469900"/>
            <a:r>
              <a:rPr lang="en-US" sz="2400" dirty="0"/>
              <a:t>VAP:  Ventilator-associated pneumonia</a:t>
            </a:r>
          </a:p>
          <a:p>
            <a:pPr marL="908050" lvl="1" indent="-436563"/>
            <a:r>
              <a:rPr lang="en-US" sz="2000" dirty="0"/>
              <a:t>≥ 48 h from endotracheal intubation</a:t>
            </a:r>
            <a:endParaRPr lang="en-US" sz="800" dirty="0"/>
          </a:p>
          <a:p>
            <a:pPr marL="908050" lvl="1" indent="-436563">
              <a:buNone/>
            </a:pPr>
            <a:endParaRPr lang="en-US" sz="900" dirty="0"/>
          </a:p>
          <a:p>
            <a:pPr marL="469900" indent="-469900"/>
            <a:r>
              <a:rPr lang="en-US" sz="2400" dirty="0"/>
              <a:t>HCAP:  Healthcare-associated pneumonia</a:t>
            </a:r>
          </a:p>
          <a:p>
            <a:pPr marL="908050" lvl="1" indent="-436563"/>
            <a:r>
              <a:rPr lang="en-US" sz="2000" dirty="0"/>
              <a:t>Long-term care facility (NH), hemodialysis, outpatient chemo, wound care, etc.</a:t>
            </a:r>
          </a:p>
          <a:p>
            <a:pPr marL="469900" indent="-469900"/>
            <a:r>
              <a:rPr lang="en-US" sz="2400" dirty="0"/>
              <a:t>CAP:  Community-acquired pneumonia</a:t>
            </a:r>
          </a:p>
          <a:p>
            <a:pPr marL="908050" lvl="1" indent="-436563"/>
            <a:r>
              <a:rPr lang="en-US" sz="2000" dirty="0"/>
              <a:t>Outside of hospital or extended-care facility</a:t>
            </a:r>
          </a:p>
        </p:txBody>
      </p:sp>
    </p:spTree>
    <p:extLst>
      <p:ext uri="{BB962C8B-B14F-4D97-AF65-F5344CB8AC3E}">
        <p14:creationId xmlns:p14="http://schemas.microsoft.com/office/powerpoint/2010/main" val="4187347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solidFill>
            <a:schemeClr val="bg1"/>
          </a:solidFill>
        </p:spPr>
        <p:txBody>
          <a:bodyPr/>
          <a:lstStyle/>
          <a:p>
            <a:r>
              <a:rPr lang="en-US" dirty="0"/>
              <a:t>CAP - Why do we care about it?</a:t>
            </a:r>
          </a:p>
        </p:txBody>
      </p:sp>
      <p:sp>
        <p:nvSpPr>
          <p:cNvPr id="57347" name="Rectangle 3"/>
          <p:cNvSpPr>
            <a:spLocks noGrp="1" noChangeArrowheads="1"/>
          </p:cNvSpPr>
          <p:nvPr>
            <p:ph type="body" idx="1"/>
          </p:nvPr>
        </p:nvSpPr>
        <p:spPr>
          <a:xfrm>
            <a:off x="1981200" y="1905000"/>
            <a:ext cx="8229600" cy="2286000"/>
          </a:xfrm>
          <a:solidFill>
            <a:schemeClr val="bg1"/>
          </a:solidFill>
        </p:spPr>
        <p:txBody>
          <a:bodyPr/>
          <a:lstStyle/>
          <a:p>
            <a:r>
              <a:rPr lang="en-US" dirty="0"/>
              <a:t>5.6 million cases annually</a:t>
            </a:r>
          </a:p>
          <a:p>
            <a:r>
              <a:rPr lang="en-US" dirty="0"/>
              <a:t>1.1 million require hospitalization</a:t>
            </a:r>
          </a:p>
          <a:p>
            <a:r>
              <a:rPr lang="en-US" dirty="0"/>
              <a:t>Mortality rate =12% in-hospital; near 40% in ICU patients</a:t>
            </a:r>
          </a:p>
        </p:txBody>
      </p:sp>
      <p:sp>
        <p:nvSpPr>
          <p:cNvPr id="57348" name="Text Box 4"/>
          <p:cNvSpPr txBox="1">
            <a:spLocks noChangeArrowheads="1"/>
          </p:cNvSpPr>
          <p:nvPr/>
        </p:nvSpPr>
        <p:spPr bwMode="auto">
          <a:xfrm>
            <a:off x="2286000" y="5257801"/>
            <a:ext cx="739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rPr>
              <a:t>Am J </a:t>
            </a:r>
            <a:r>
              <a:rPr lang="en-US" dirty="0" err="1">
                <a:solidFill>
                  <a:schemeClr val="bg1"/>
                </a:solidFill>
              </a:rPr>
              <a:t>Respir</a:t>
            </a:r>
            <a:r>
              <a:rPr lang="en-US" dirty="0">
                <a:solidFill>
                  <a:schemeClr val="bg1"/>
                </a:solidFill>
              </a:rPr>
              <a:t> </a:t>
            </a:r>
            <a:r>
              <a:rPr lang="en-US" dirty="0" err="1">
                <a:solidFill>
                  <a:schemeClr val="bg1"/>
                </a:solidFill>
              </a:rPr>
              <a:t>Crit</a:t>
            </a:r>
            <a:r>
              <a:rPr lang="en-US" dirty="0">
                <a:solidFill>
                  <a:schemeClr val="bg1"/>
                </a:solidFill>
              </a:rPr>
              <a:t> Care Med 163:1730-54, 2001</a:t>
            </a:r>
          </a:p>
        </p:txBody>
      </p:sp>
    </p:spTree>
    <p:extLst>
      <p:ext uri="{BB962C8B-B14F-4D97-AF65-F5344CB8AC3E}">
        <p14:creationId xmlns:p14="http://schemas.microsoft.com/office/powerpoint/2010/main" val="3387644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chemeClr val="bg1"/>
          </a:solidFill>
        </p:spPr>
        <p:txBody>
          <a:bodyPr/>
          <a:lstStyle/>
          <a:p>
            <a:r>
              <a:rPr lang="en-US" dirty="0"/>
              <a:t>MCQ </a:t>
            </a:r>
            <a:r>
              <a:rPr lang="en-US" dirty="0" smtClean="0"/>
              <a:t>1</a:t>
            </a:r>
            <a:endParaRPr lang="en-US" dirty="0"/>
          </a:p>
        </p:txBody>
      </p:sp>
      <p:sp>
        <p:nvSpPr>
          <p:cNvPr id="16387" name="Rectangle 3"/>
          <p:cNvSpPr>
            <a:spLocks noGrp="1" noChangeArrowheads="1"/>
          </p:cNvSpPr>
          <p:nvPr>
            <p:ph type="body" idx="1"/>
          </p:nvPr>
        </p:nvSpPr>
        <p:spPr>
          <a:solidFill>
            <a:schemeClr val="bg1"/>
          </a:solidFill>
        </p:spPr>
        <p:txBody>
          <a:bodyPr/>
          <a:lstStyle/>
          <a:p>
            <a:pPr marL="0" indent="0">
              <a:buNone/>
            </a:pPr>
            <a:r>
              <a:rPr lang="en-US" sz="2000" dirty="0">
                <a:latin typeface="Arial" panose="020B0604020202020204" pitchFamily="34" charset="0"/>
              </a:rPr>
              <a:t>What is the most likely pathogenic mechanism in this patient's pneumonia? </a:t>
            </a:r>
          </a:p>
          <a:p>
            <a:pPr>
              <a:buFontTx/>
              <a:buNone/>
            </a:pPr>
            <a:endParaRPr lang="en-US" sz="2000" dirty="0">
              <a:latin typeface="Arial" panose="020B0604020202020204" pitchFamily="34" charset="0"/>
            </a:endParaRPr>
          </a:p>
          <a:p>
            <a:r>
              <a:rPr lang="en-US" sz="2000" dirty="0">
                <a:latin typeface="Arial" panose="020B0604020202020204" pitchFamily="34" charset="0"/>
              </a:rPr>
              <a:t>Direct inoculation </a:t>
            </a:r>
          </a:p>
          <a:p>
            <a:r>
              <a:rPr lang="en-US" sz="2000" dirty="0">
                <a:latin typeface="Arial" panose="020B0604020202020204" pitchFamily="34" charset="0"/>
              </a:rPr>
              <a:t>Aspiration of oropharyngeal contents </a:t>
            </a:r>
          </a:p>
          <a:p>
            <a:r>
              <a:rPr lang="en-US" sz="2000" dirty="0" err="1">
                <a:latin typeface="Arial" panose="020B0604020202020204" pitchFamily="34" charset="0"/>
              </a:rPr>
              <a:t>Hematogenous</a:t>
            </a:r>
            <a:r>
              <a:rPr lang="en-US" sz="2000" dirty="0">
                <a:latin typeface="Arial" panose="020B0604020202020204" pitchFamily="34" charset="0"/>
              </a:rPr>
              <a:t> deposition</a:t>
            </a:r>
          </a:p>
          <a:p>
            <a:r>
              <a:rPr lang="en-US" sz="2000" dirty="0">
                <a:latin typeface="Arial" panose="020B0604020202020204" pitchFamily="34" charset="0"/>
              </a:rPr>
              <a:t>Reactivation</a:t>
            </a:r>
          </a:p>
          <a:p>
            <a:r>
              <a:rPr lang="en-US" sz="2000" dirty="0">
                <a:latin typeface="Arial" panose="020B0604020202020204" pitchFamily="34" charset="0"/>
              </a:rPr>
              <a:t>Inhalation of infectious particles </a:t>
            </a:r>
          </a:p>
          <a:p>
            <a:endParaRPr lang="en-US" sz="2000" dirty="0">
              <a:latin typeface="Arial" panose="020B0604020202020204" pitchFamily="34" charset="0"/>
            </a:endParaRPr>
          </a:p>
        </p:txBody>
      </p:sp>
    </p:spTree>
    <p:extLst>
      <p:ext uri="{BB962C8B-B14F-4D97-AF65-F5344CB8AC3E}">
        <p14:creationId xmlns:p14="http://schemas.microsoft.com/office/powerpoint/2010/main" val="2015061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6387">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solidFill>
            <a:schemeClr val="bg1"/>
          </a:solidFill>
        </p:spPr>
        <p:txBody>
          <a:bodyPr/>
          <a:lstStyle/>
          <a:p>
            <a:r>
              <a:rPr lang="en-US" sz="4000" dirty="0"/>
              <a:t/>
            </a:r>
            <a:br>
              <a:rPr lang="en-US" sz="4000" dirty="0"/>
            </a:br>
            <a:r>
              <a:rPr lang="en-US" sz="4000" dirty="0"/>
              <a:t>Pathogenetic mechanisms in Pneumonia	</a:t>
            </a:r>
            <a:br>
              <a:rPr lang="en-US" sz="4000" dirty="0"/>
            </a:br>
            <a:endParaRPr lang="en-US" sz="4000" dirty="0"/>
          </a:p>
        </p:txBody>
      </p:sp>
      <p:sp>
        <p:nvSpPr>
          <p:cNvPr id="36867" name="Rectangle 3"/>
          <p:cNvSpPr>
            <a:spLocks noGrp="1" noChangeArrowheads="1"/>
          </p:cNvSpPr>
          <p:nvPr>
            <p:ph type="body" idx="1"/>
          </p:nvPr>
        </p:nvSpPr>
        <p:spPr>
          <a:xfrm>
            <a:off x="1676400" y="1676400"/>
            <a:ext cx="8839200" cy="4114800"/>
          </a:xfrm>
          <a:solidFill>
            <a:schemeClr val="bg1"/>
          </a:solidFill>
        </p:spPr>
        <p:txBody>
          <a:bodyPr/>
          <a:lstStyle/>
          <a:p>
            <a:endParaRPr lang="en-US" dirty="0">
              <a:effectLst/>
            </a:endParaRPr>
          </a:p>
          <a:p>
            <a:r>
              <a:rPr lang="en-US" sz="1800" dirty="0">
                <a:latin typeface="Arial" panose="020B0604020202020204" pitchFamily="34" charset="0"/>
              </a:rPr>
              <a:t>Inhalation of infectious particles	                                           Common</a:t>
            </a:r>
          </a:p>
          <a:p>
            <a:r>
              <a:rPr lang="en-US" sz="1800" dirty="0">
                <a:latin typeface="Arial" panose="020B0604020202020204" pitchFamily="34" charset="0"/>
              </a:rPr>
              <a:t>Aspiration of oropharyngeal or gastric content                       Common</a:t>
            </a:r>
          </a:p>
          <a:p>
            <a:r>
              <a:rPr lang="en-US" sz="1800" dirty="0" err="1">
                <a:latin typeface="Arial" panose="020B0604020202020204" pitchFamily="34" charset="0"/>
              </a:rPr>
              <a:t>Hematogenous</a:t>
            </a:r>
            <a:r>
              <a:rPr lang="en-US" sz="1800" dirty="0">
                <a:latin typeface="Arial" panose="020B0604020202020204" pitchFamily="34" charset="0"/>
              </a:rPr>
              <a:t> deposition	                                            Uncommon	</a:t>
            </a:r>
          </a:p>
          <a:p>
            <a:r>
              <a:rPr lang="en-US" sz="1800" dirty="0">
                <a:latin typeface="Arial" panose="020B0604020202020204" pitchFamily="34" charset="0"/>
              </a:rPr>
              <a:t>Invasion from infection in contiguous structures	               Rare </a:t>
            </a:r>
          </a:p>
          <a:p>
            <a:r>
              <a:rPr lang="en-US" sz="1800" dirty="0">
                <a:latin typeface="Arial" panose="020B0604020202020204" pitchFamily="34" charset="0"/>
              </a:rPr>
              <a:t>Direct inoculation                                                                     Less common </a:t>
            </a:r>
          </a:p>
          <a:p>
            <a:r>
              <a:rPr lang="en-US" sz="1800" dirty="0">
                <a:latin typeface="Arial" panose="020B0604020202020204" pitchFamily="34" charset="0"/>
              </a:rPr>
              <a:t>Reactivation 	                                                                         More common  in              	                                                                            Immunocompromised hosts </a:t>
            </a:r>
          </a:p>
          <a:p>
            <a:endParaRPr lang="en-US" sz="1800" dirty="0">
              <a:latin typeface="Arial" panose="020B0604020202020204" pitchFamily="34" charset="0"/>
            </a:endParaRPr>
          </a:p>
          <a:p>
            <a:endParaRPr lang="en-US" sz="1800" dirty="0">
              <a:latin typeface="Arial" panose="020B0604020202020204" pitchFamily="34" charset="0"/>
            </a:endParaRPr>
          </a:p>
          <a:p>
            <a:endParaRPr lang="en-US" sz="1800" dirty="0">
              <a:latin typeface="Arial" panose="020B0604020202020204" pitchFamily="34" charset="0"/>
            </a:endParaRPr>
          </a:p>
          <a:p>
            <a:endParaRPr lang="en-US" sz="1800" dirty="0">
              <a:latin typeface="Arial" panose="020B0604020202020204" pitchFamily="34" charset="0"/>
            </a:endParaRPr>
          </a:p>
        </p:txBody>
      </p:sp>
    </p:spTree>
    <p:extLst>
      <p:ext uri="{BB962C8B-B14F-4D97-AF65-F5344CB8AC3E}">
        <p14:creationId xmlns:p14="http://schemas.microsoft.com/office/powerpoint/2010/main" val="2052668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Lisa Bennett CAP Final Tuto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Lisa Bennett CAP Final Tutorial</Template>
  <TotalTime>3122</TotalTime>
  <Words>2170</Words>
  <Application>Microsoft Office PowerPoint</Application>
  <PresentationFormat>Widescreen</PresentationFormat>
  <Paragraphs>319</Paragraphs>
  <Slides>46</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ＭＳ 明朝</vt:lpstr>
      <vt:lpstr>ＭＳ Ｐゴシック</vt:lpstr>
      <vt:lpstr>AngsanaUPC</vt:lpstr>
      <vt:lpstr>Arial</vt:lpstr>
      <vt:lpstr>Arial Narrow</vt:lpstr>
      <vt:lpstr>Calibri</vt:lpstr>
      <vt:lpstr>Cambria</vt:lpstr>
      <vt:lpstr>Times New Roman</vt:lpstr>
      <vt:lpstr>Wingdings</vt:lpstr>
      <vt:lpstr>Wingdings 2</vt:lpstr>
      <vt:lpstr>Zapf Dingbats</vt:lpstr>
      <vt:lpstr>Lisa Bennett CAP Final Tutorial</vt:lpstr>
      <vt:lpstr>Approach to Community Acquired Pneumonia</vt:lpstr>
      <vt:lpstr>Mr. Congestion</vt:lpstr>
      <vt:lpstr>PowerPoint Presentation</vt:lpstr>
      <vt:lpstr>PowerPoint Presentation</vt:lpstr>
      <vt:lpstr>Diagnosis of Pneumonia</vt:lpstr>
      <vt:lpstr>Alphabet Soup for Pneumonia</vt:lpstr>
      <vt:lpstr>CAP - Why do we care about it?</vt:lpstr>
      <vt:lpstr>MCQ 1</vt:lpstr>
      <vt:lpstr> Pathogenetic mechanisms in Pneumonia  </vt:lpstr>
      <vt:lpstr>Key Bacterial Pathogens in CAP</vt:lpstr>
      <vt:lpstr>CAP – Modifying Factors</vt:lpstr>
      <vt:lpstr>Four Stages of Pathologic Process of Pneumococcal Pneumonia</vt:lpstr>
      <vt:lpstr>Factors that Interfere with Respiratory Defense Mechanisms</vt:lpstr>
      <vt:lpstr>Back to Mr. C</vt:lpstr>
      <vt:lpstr>Quick Review: Why is Mr. C at increased risk for developing CAP?</vt:lpstr>
      <vt:lpstr>PowerPoint Presentation</vt:lpstr>
      <vt:lpstr>MCQ 2</vt:lpstr>
      <vt:lpstr>Diagnosis: Radiography</vt:lpstr>
      <vt:lpstr>Infiltrate Patterns</vt:lpstr>
      <vt:lpstr>PowerPoint Presentation</vt:lpstr>
      <vt:lpstr>PowerPoint Presentation</vt:lpstr>
      <vt:lpstr>PowerPoint Presentation</vt:lpstr>
      <vt:lpstr>CAP – Testing</vt:lpstr>
      <vt:lpstr>PowerPoint Presentation</vt:lpstr>
      <vt:lpstr>Commercial break</vt:lpstr>
      <vt:lpstr>Mr. Congestion</vt:lpstr>
      <vt:lpstr>PowerPoint Presentation</vt:lpstr>
      <vt:lpstr> Should this patient be admitted?</vt:lpstr>
      <vt:lpstr>To Admit or Not? Pneumonia Severity &amp; Deciding Site of Care</vt:lpstr>
      <vt:lpstr>CURB-65 Prediction Rule to Assist in Determining Site of Care </vt:lpstr>
      <vt:lpstr>Use the CURB-65 Scale  to determine where Mr. C’s pneumonia will be managed</vt:lpstr>
      <vt:lpstr>CAP – Criteria for ICU Admission</vt:lpstr>
      <vt:lpstr>         How would you treat this patient? </vt:lpstr>
      <vt:lpstr>PowerPoint Presentation</vt:lpstr>
      <vt:lpstr>Empirical Antibiotic Treatment of CAP</vt:lpstr>
      <vt:lpstr>Duration of Therapy</vt:lpstr>
      <vt:lpstr>CAP -The Switch to Oral Antibiotics</vt:lpstr>
      <vt:lpstr> Complications </vt:lpstr>
      <vt:lpstr>Discharge Criteria </vt:lpstr>
      <vt:lpstr>We are concluding…..</vt:lpstr>
      <vt:lpstr>Current Guidelines for Medical Management  </vt:lpstr>
      <vt:lpstr>In less than 72 hours Mr. C is off his oxygen, on a general care inpatient unit and is changed to oral antibiotics. His discharge planning will include:</vt:lpstr>
      <vt:lpstr>Let’s Review</vt:lpstr>
      <vt:lpstr>Key Points</vt:lpstr>
      <vt:lpstr>Key Points</vt:lpstr>
      <vt:lpstr>Thanx for your time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Community Acquired Pneumonia</dc:title>
  <dc:creator>E.K.G</dc:creator>
  <cp:lastModifiedBy>Kalman</cp:lastModifiedBy>
  <cp:revision>24</cp:revision>
  <dcterms:created xsi:type="dcterms:W3CDTF">2014-02-12T04:39:17Z</dcterms:created>
  <dcterms:modified xsi:type="dcterms:W3CDTF">2015-10-15T09:08:09Z</dcterms:modified>
</cp:coreProperties>
</file>