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C75B-51DB-41C5-AB71-D94BD1E42D9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21-6A34-421D-83C4-E91921BE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3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C75B-51DB-41C5-AB71-D94BD1E42D9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21-6A34-421D-83C4-E91921BE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4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C75B-51DB-41C5-AB71-D94BD1E42D9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21-6A34-421D-83C4-E91921BE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2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6300"/>
          </a:xfrm>
        </p:spPr>
        <p:txBody>
          <a:bodyPr/>
          <a:lstStyle>
            <a:lvl1pPr algn="ctr">
              <a:defRPr b="1"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6000"/>
            <a:ext cx="12192000" cy="584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C75B-51DB-41C5-AB71-D94BD1E42D9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21-6A34-421D-83C4-E91921BE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C75B-51DB-41C5-AB71-D94BD1E42D9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21-6A34-421D-83C4-E91921BE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C75B-51DB-41C5-AB71-D94BD1E42D9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21-6A34-421D-83C4-E91921BE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6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C75B-51DB-41C5-AB71-D94BD1E42D9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21-6A34-421D-83C4-E91921BE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5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C75B-51DB-41C5-AB71-D94BD1E42D9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21-6A34-421D-83C4-E91921BE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C75B-51DB-41C5-AB71-D94BD1E42D9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21-6A34-421D-83C4-E91921BE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C75B-51DB-41C5-AB71-D94BD1E42D9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21-6A34-421D-83C4-E91921BE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C75B-51DB-41C5-AB71-D94BD1E42D9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21-6A34-421D-83C4-E91921BE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FC75B-51DB-41C5-AB71-D94BD1E42D9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D121-6A34-421D-83C4-E91921BE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8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2. INTERSTITIAL LUNG DISEASE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DR. MECHA</a:t>
            </a:r>
          </a:p>
          <a:p>
            <a:endParaRPr lang="en-US" dirty="0"/>
          </a:p>
          <a:p>
            <a:r>
              <a:rPr lang="en-US" dirty="0" smtClean="0"/>
              <a:t>DATE: 13/9/2016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4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Extensive: Depends on presentation and likely etiology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8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VIGNETTE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JKT is an </a:t>
            </a:r>
            <a:r>
              <a:rPr lang="en-US" b="1" dirty="0" smtClean="0"/>
              <a:t>80 year old </a:t>
            </a:r>
            <a:r>
              <a:rPr lang="en-US" dirty="0" smtClean="0"/>
              <a:t>male </a:t>
            </a:r>
            <a:r>
              <a:rPr lang="en-US" b="1" dirty="0" smtClean="0"/>
              <a:t>diabetic and hypertensive </a:t>
            </a:r>
            <a:r>
              <a:rPr lang="en-US" dirty="0" smtClean="0"/>
              <a:t>for the last 24 years maintained on </a:t>
            </a:r>
            <a:r>
              <a:rPr lang="en-US" dirty="0" err="1" smtClean="0"/>
              <a:t>Mixtard</a:t>
            </a:r>
            <a:r>
              <a:rPr lang="en-US" dirty="0" smtClean="0"/>
              <a:t> 20/10, Metformin 850 mg 8 hourly and Losartan 50 mg daily.</a:t>
            </a:r>
          </a:p>
          <a:p>
            <a:endParaRPr lang="en-US" dirty="0"/>
          </a:p>
          <a:p>
            <a:r>
              <a:rPr lang="en-US" dirty="0" smtClean="0"/>
              <a:t>He had presented 4 months ago with a history of cough and progressive dyspnea for </a:t>
            </a:r>
            <a:r>
              <a:rPr lang="en-US" b="1" dirty="0" smtClean="0"/>
              <a:t>3 years</a:t>
            </a:r>
          </a:p>
          <a:p>
            <a:endParaRPr lang="en-US" dirty="0"/>
          </a:p>
          <a:p>
            <a:r>
              <a:rPr lang="en-US" dirty="0" smtClean="0"/>
              <a:t>Cough brought on exertion, mostly dry, occasionally productive of clear, </a:t>
            </a:r>
            <a:r>
              <a:rPr lang="en-US" dirty="0" err="1" smtClean="0"/>
              <a:t>mucoid</a:t>
            </a:r>
            <a:r>
              <a:rPr lang="en-US" dirty="0" smtClean="0"/>
              <a:t> sputum, no hemoptysis</a:t>
            </a:r>
          </a:p>
          <a:p>
            <a:endParaRPr lang="en-US" dirty="0"/>
          </a:p>
          <a:p>
            <a:r>
              <a:rPr lang="en-US" dirty="0" smtClean="0"/>
              <a:t>He’d experienced progressive decline in exercise tolerance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6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reported profuse night sweats often around 2:00 to 3:00am</a:t>
            </a:r>
          </a:p>
          <a:p>
            <a:endParaRPr lang="en-US" dirty="0" smtClean="0"/>
          </a:p>
          <a:p>
            <a:r>
              <a:rPr lang="en-US" dirty="0" smtClean="0"/>
              <a:t>He however had not lost weight and had normal appetite.</a:t>
            </a:r>
          </a:p>
          <a:p>
            <a:endParaRPr lang="en-US" dirty="0" smtClean="0"/>
          </a:p>
          <a:p>
            <a:r>
              <a:rPr lang="en-US" dirty="0" smtClean="0"/>
              <a:t>Lately he had been experiencing erratic glucose control and had therefore had his insulin dose increased.</a:t>
            </a:r>
          </a:p>
          <a:p>
            <a:endParaRPr lang="en-US" dirty="0" smtClean="0"/>
          </a:p>
          <a:p>
            <a:r>
              <a:rPr lang="en-US" dirty="0" smtClean="0"/>
              <a:t>On CXR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eripheral, lower zone reticular </a:t>
            </a:r>
            <a:r>
              <a:rPr lang="en-US" dirty="0" err="1" smtClean="0">
                <a:sym typeface="Wingdings" panose="05000000000000000000" pitchFamily="2" charset="2"/>
              </a:rPr>
              <a:t>opacification</a:t>
            </a:r>
            <a:r>
              <a:rPr lang="en-US" dirty="0" smtClean="0">
                <a:sym typeface="Wingdings" panose="05000000000000000000" pitchFamily="2" charset="2"/>
              </a:rPr>
              <a:t>; that are symmetric, generalized &amp; </a:t>
            </a:r>
            <a:r>
              <a:rPr lang="en-US" dirty="0" err="1" smtClean="0">
                <a:sym typeface="Wingdings" panose="05000000000000000000" pitchFamily="2" charset="2"/>
              </a:rPr>
              <a:t>intersitital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opacification</a:t>
            </a:r>
            <a:r>
              <a:rPr lang="en-US" dirty="0" smtClean="0">
                <a:sym typeface="Wingdings" panose="05000000000000000000" pitchFamily="2" charset="2"/>
              </a:rPr>
              <a:t> is in the form of lines) </a:t>
            </a:r>
            <a:r>
              <a:rPr lang="en-US" dirty="0" smtClean="0">
                <a:sym typeface="Wingdings" panose="05000000000000000000" pitchFamily="2" charset="2"/>
              </a:rPr>
              <a:t> extensive fibrosis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Honey comb pattern &amp; small lungs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Prominent hilum (enlarged pulmonary vessels  pulmonary HTN)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9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CXR was reported as a chronic interstitial pneumonitis, pulmonary TB should be excluded</a:t>
            </a:r>
          </a:p>
          <a:p>
            <a:endParaRPr lang="en-US" dirty="0"/>
          </a:p>
          <a:p>
            <a:r>
              <a:rPr lang="en-US" dirty="0" smtClean="0"/>
              <a:t>An echocardiogram done previously showed normal biventricular function</a:t>
            </a:r>
          </a:p>
          <a:p>
            <a:endParaRPr lang="en-US" dirty="0"/>
          </a:p>
          <a:p>
            <a:r>
              <a:rPr lang="en-US" dirty="0" smtClean="0"/>
              <a:t>Renal function was normal</a:t>
            </a:r>
          </a:p>
          <a:p>
            <a:endParaRPr lang="en-US" dirty="0"/>
          </a:p>
          <a:p>
            <a:r>
              <a:rPr lang="en-US" dirty="0" smtClean="0"/>
              <a:t>Sputum collected was </a:t>
            </a:r>
            <a:r>
              <a:rPr lang="en-US" dirty="0" err="1" smtClean="0"/>
              <a:t>muco</a:t>
            </a:r>
            <a:r>
              <a:rPr lang="en-US" dirty="0" smtClean="0"/>
              <a:t>-salivary and negative for AFB</a:t>
            </a:r>
          </a:p>
          <a:p>
            <a:endParaRPr lang="en-US" dirty="0"/>
          </a:p>
          <a:p>
            <a:r>
              <a:rPr lang="en-US" dirty="0" smtClean="0"/>
              <a:t>The ESR was </a:t>
            </a:r>
            <a:r>
              <a:rPr lang="en-US" b="1" dirty="0" smtClean="0"/>
              <a:t>24 mm/</a:t>
            </a:r>
            <a:r>
              <a:rPr lang="en-US" b="1" dirty="0" err="1" smtClean="0"/>
              <a:t>hr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01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O/E, he was comfortable at rest</a:t>
            </a:r>
          </a:p>
          <a:p>
            <a:endParaRPr lang="en-US" dirty="0"/>
          </a:p>
          <a:p>
            <a:r>
              <a:rPr lang="en-US" dirty="0" smtClean="0"/>
              <a:t>The GE was notable for </a:t>
            </a:r>
            <a:r>
              <a:rPr lang="en-US" b="1" dirty="0" smtClean="0"/>
              <a:t>grade 3 finger clubbing</a:t>
            </a:r>
          </a:p>
          <a:p>
            <a:endParaRPr lang="en-US" dirty="0"/>
          </a:p>
          <a:p>
            <a:r>
              <a:rPr lang="en-US" dirty="0" smtClean="0"/>
              <a:t>SP0</a:t>
            </a:r>
            <a:r>
              <a:rPr lang="en-US" baseline="-25000" dirty="0" smtClean="0"/>
              <a:t>2</a:t>
            </a:r>
            <a:r>
              <a:rPr lang="en-US" dirty="0" smtClean="0"/>
              <a:t> was 97% at rest but dropped to 92 after climbing one flight of stairs or + 20 m on the flat.</a:t>
            </a:r>
          </a:p>
          <a:p>
            <a:endParaRPr lang="en-US" dirty="0"/>
          </a:p>
          <a:p>
            <a:r>
              <a:rPr lang="en-US" dirty="0" smtClean="0"/>
              <a:t>Chest examination was notable for </a:t>
            </a:r>
            <a:r>
              <a:rPr lang="en-US" b="1" dirty="0" smtClean="0"/>
              <a:t>reduced lung expansion </a:t>
            </a:r>
            <a:r>
              <a:rPr lang="en-US" dirty="0" smtClean="0"/>
              <a:t>and fine end inspiratory bi-basal crackles.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01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Lung function tests</a:t>
            </a:r>
          </a:p>
          <a:p>
            <a:pPr lvl="1"/>
            <a:r>
              <a:rPr lang="en-US" dirty="0" err="1" smtClean="0"/>
              <a:t>Spirometry</a:t>
            </a:r>
            <a:endParaRPr lang="en-US" dirty="0" smtClean="0"/>
          </a:p>
          <a:p>
            <a:pPr lvl="2"/>
            <a:r>
              <a:rPr lang="en-US" dirty="0" smtClean="0"/>
              <a:t>Preserved FEV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3"/>
            <a:r>
              <a:rPr lang="en-US" b="1" dirty="0" smtClean="0"/>
              <a:t>FEV</a:t>
            </a:r>
            <a:r>
              <a:rPr lang="en-US" b="1" baseline="-25000" dirty="0" smtClean="0"/>
              <a:t>1</a:t>
            </a:r>
            <a:r>
              <a:rPr lang="en-US" b="1" dirty="0" smtClean="0"/>
              <a:t>:FVC ratio is usually either hyper-normal or preserved in Interstitial Lung disease	</a:t>
            </a:r>
          </a:p>
          <a:p>
            <a:r>
              <a:rPr lang="en-US" dirty="0" smtClean="0"/>
              <a:t>High resolution CT scan (HRCT)</a:t>
            </a:r>
          </a:p>
          <a:p>
            <a:pPr lvl="1"/>
            <a:r>
              <a:rPr lang="en-US" dirty="0" smtClean="0"/>
              <a:t>Confirms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symmetric, honey comb fibrosis</a:t>
            </a:r>
          </a:p>
          <a:p>
            <a:pPr lvl="1"/>
            <a:r>
              <a:rPr lang="en-US" dirty="0" smtClean="0"/>
              <a:t>Traction bronchiectasis – dilated airways in the peripheral 2/3 of the lung fields</a:t>
            </a:r>
          </a:p>
          <a:p>
            <a:pPr lvl="1"/>
            <a:r>
              <a:rPr lang="en-US" dirty="0" smtClean="0"/>
              <a:t>Relative sparing of apices</a:t>
            </a:r>
          </a:p>
          <a:p>
            <a:r>
              <a:rPr lang="en-US" dirty="0" smtClean="0"/>
              <a:t>Lung biopsy</a:t>
            </a:r>
          </a:p>
          <a:p>
            <a:pPr lvl="1"/>
            <a:r>
              <a:rPr lang="en-US" dirty="0" smtClean="0"/>
              <a:t>Interlobular septal thickening</a:t>
            </a:r>
          </a:p>
          <a:p>
            <a:pPr lvl="1"/>
            <a:r>
              <a:rPr lang="en-US" dirty="0" smtClean="0"/>
              <a:t>Traction bronchiectasis and </a:t>
            </a:r>
            <a:r>
              <a:rPr lang="en-US" dirty="0" err="1" smtClean="0"/>
              <a:t>bronchiolectasis</a:t>
            </a:r>
            <a:endParaRPr lang="en-US" dirty="0" smtClean="0"/>
          </a:p>
          <a:p>
            <a:pPr lvl="1"/>
            <a:r>
              <a:rPr lang="en-US" dirty="0" smtClean="0"/>
              <a:t>Fibroblastic foci</a:t>
            </a:r>
          </a:p>
          <a:p>
            <a:pPr lvl="1"/>
            <a:r>
              <a:rPr lang="en-US" dirty="0" smtClean="0"/>
              <a:t>Temporal and spatial heterogeneity</a:t>
            </a:r>
          </a:p>
        </p:txBody>
      </p:sp>
    </p:spTree>
    <p:extLst>
      <p:ext uri="{BB962C8B-B14F-4D97-AF65-F5344CB8AC3E}">
        <p14:creationId xmlns:p14="http://schemas.microsoft.com/office/powerpoint/2010/main" val="424386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</a:p>
          <a:p>
            <a:pPr lvl="1"/>
            <a:r>
              <a:rPr lang="en-US" dirty="0" smtClean="0"/>
              <a:t>Drug exposure</a:t>
            </a:r>
          </a:p>
          <a:p>
            <a:pPr lvl="1"/>
            <a:r>
              <a:rPr lang="en-US" dirty="0" smtClean="0"/>
              <a:t>Occupational exposure</a:t>
            </a:r>
          </a:p>
          <a:p>
            <a:pPr lvl="1"/>
            <a:r>
              <a:rPr lang="en-US" dirty="0" smtClean="0"/>
              <a:t>Systemic disease</a:t>
            </a:r>
          </a:p>
          <a:p>
            <a:pPr lvl="1"/>
            <a:r>
              <a:rPr lang="en-US" dirty="0" smtClean="0"/>
              <a:t>Smoking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4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IDIOPATHIC INTERSITIAL PNEUMONIA CLASSIFICATION: ATS/ERS 2000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Idiopathic interstitial pneumonias (IIPs)</a:t>
            </a:r>
          </a:p>
          <a:p>
            <a:pPr lvl="1"/>
            <a:r>
              <a:rPr lang="en-US" dirty="0" smtClean="0"/>
              <a:t>Idiopathic Pulmonary Fibrosis (IPF – UIP)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IIP other than IPF</a:t>
            </a:r>
          </a:p>
          <a:p>
            <a:pPr lvl="2"/>
            <a:r>
              <a:rPr lang="en-US" dirty="0" err="1" smtClean="0"/>
              <a:t>Desquamative</a:t>
            </a:r>
            <a:r>
              <a:rPr lang="en-US" dirty="0" smtClean="0"/>
              <a:t> Interstitial Pneumonia (DIP)</a:t>
            </a:r>
          </a:p>
          <a:p>
            <a:pPr lvl="2"/>
            <a:r>
              <a:rPr lang="en-US" dirty="0" smtClean="0"/>
              <a:t>Respiratory bronchiolitis interstitial lung disease (RB – ILD)</a:t>
            </a:r>
          </a:p>
          <a:p>
            <a:pPr lvl="2"/>
            <a:r>
              <a:rPr lang="en-US" dirty="0" smtClean="0"/>
              <a:t>Acute Interstitial Pneumonia (AIP)</a:t>
            </a:r>
          </a:p>
          <a:p>
            <a:pPr lvl="2"/>
            <a:r>
              <a:rPr lang="en-US" dirty="0" smtClean="0"/>
              <a:t>Cryptogenic organizing pneumonia (COP – OP)</a:t>
            </a:r>
          </a:p>
          <a:p>
            <a:pPr lvl="2"/>
            <a:r>
              <a:rPr lang="en-US" dirty="0" smtClean="0"/>
              <a:t>Non-specific Interstitial pneumonia (NSIP)</a:t>
            </a:r>
          </a:p>
          <a:p>
            <a:pPr lvl="2"/>
            <a:r>
              <a:rPr lang="en-US" dirty="0" smtClean="0"/>
              <a:t>Lymphoid Interstitial Pneumonia (LIP) </a:t>
            </a:r>
          </a:p>
          <a:p>
            <a:pPr lvl="3"/>
            <a:r>
              <a:rPr lang="en-US" dirty="0" smtClean="0"/>
              <a:t>Associated with HIV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5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DIAGNOSTIC APPROACH TO THE PATIENT WITH SUSPECTED IIP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2192000" cy="5981699"/>
          </a:xfrm>
        </p:spPr>
      </p:pic>
    </p:spTree>
    <p:extLst>
      <p:ext uri="{BB962C8B-B14F-4D97-AF65-F5344CB8AC3E}">
        <p14:creationId xmlns:p14="http://schemas.microsoft.com/office/powerpoint/2010/main" val="346386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405227"/>
              </p:ext>
            </p:extLst>
          </p:nvPr>
        </p:nvGraphicFramePr>
        <p:xfrm>
          <a:off x="1" y="1016000"/>
          <a:ext cx="12192000" cy="584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1020254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THERAPY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PROGNOSIS</a:t>
                      </a:r>
                      <a:endParaRPr lang="en-US" sz="2400" b="1" dirty="0"/>
                    </a:p>
                  </a:txBody>
                  <a:tcPr/>
                </a:tc>
              </a:tr>
              <a:tr h="176098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IPF-UIP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CORTICOSTEROIDS, AZATHIOPRINE,</a:t>
                      </a:r>
                      <a:r>
                        <a:rPr lang="en-US" sz="2400" b="1" baseline="0" dirty="0" smtClean="0"/>
                        <a:t> NAC, LUNG TRANSPLANTATION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Median survival 2.5 – 3.5 years</a:t>
                      </a:r>
                      <a:endParaRPr lang="en-US" sz="2400" b="1" dirty="0"/>
                    </a:p>
                  </a:txBody>
                  <a:tcPr/>
                </a:tc>
              </a:tr>
              <a:tr h="102025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NSIP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CORTICOSTEROIDS, AZATHIPRINE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Recovery, stable disease, release</a:t>
                      </a:r>
                      <a:endParaRPr lang="en-US" sz="2400" b="1" dirty="0"/>
                    </a:p>
                  </a:txBody>
                  <a:tcPr/>
                </a:tc>
              </a:tr>
              <a:tr h="102025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RB-ILD &amp; DIP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SMOKING CESSATION CURATIVE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Good</a:t>
                      </a:r>
                      <a:endParaRPr lang="en-US" sz="2400" b="1" dirty="0"/>
                    </a:p>
                  </a:txBody>
                  <a:tcPr/>
                </a:tc>
              </a:tr>
              <a:tr h="102025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AIP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RESPIRATORY SUPPORT, CORTICOSTEROIDS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50% mortality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66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Clinical presentation and evaluation</a:t>
            </a:r>
          </a:p>
          <a:p>
            <a:r>
              <a:rPr lang="en-US" dirty="0" smtClean="0"/>
              <a:t>Radiographic features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Prognosis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3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ASTHMA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BY: DR. MECHA</a:t>
            </a:r>
          </a:p>
          <a:p>
            <a:endParaRPr lang="en-US" dirty="0"/>
          </a:p>
          <a:p>
            <a:r>
              <a:rPr lang="en-US" dirty="0" smtClean="0"/>
              <a:t>DATE: 13/9/2016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7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Asthma is a chronic inflammatory disease of the airways characterized by airway hyper-responsiveness (AHR) to various triggers resulting in wide-spread airway narrowing and airflow limitation</a:t>
            </a:r>
          </a:p>
          <a:p>
            <a:endParaRPr lang="en-US" dirty="0"/>
          </a:p>
          <a:p>
            <a:r>
              <a:rPr lang="en-US" dirty="0" smtClean="0"/>
              <a:t>Clinically, asthma presents as an episodic cough, wheeze and SOB which recovers spontaneously or with treatment.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15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2192000" cy="5981699"/>
          </a:xfrm>
        </p:spPr>
      </p:pic>
    </p:spTree>
    <p:extLst>
      <p:ext uri="{BB962C8B-B14F-4D97-AF65-F5344CB8AC3E}">
        <p14:creationId xmlns:p14="http://schemas.microsoft.com/office/powerpoint/2010/main" val="4022393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0763"/>
          </a:xfrm>
        </p:spPr>
        <p:txBody>
          <a:bodyPr>
            <a:noAutofit/>
          </a:bodyPr>
          <a:lstStyle/>
          <a:p>
            <a:r>
              <a:rPr lang="en-US" sz="3200" dirty="0" smtClean="0"/>
              <a:t>PATHOGENESIS: </a:t>
            </a:r>
            <a:br>
              <a:rPr lang="en-US" sz="3200" dirty="0" smtClean="0"/>
            </a:br>
            <a:r>
              <a:rPr lang="en-US" sz="3200" dirty="0" smtClean="0"/>
              <a:t>There is an interaction between genetics and the environment (trigger factors)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763"/>
            <a:ext cx="12192000" cy="5597237"/>
          </a:xfrm>
        </p:spPr>
      </p:pic>
    </p:spTree>
    <p:extLst>
      <p:ext uri="{BB962C8B-B14F-4D97-AF65-F5344CB8AC3E}">
        <p14:creationId xmlns:p14="http://schemas.microsoft.com/office/powerpoint/2010/main" val="2354292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6300"/>
          </a:xfrm>
        </p:spPr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876301"/>
            <a:ext cx="8506692" cy="5842000"/>
          </a:xfrm>
        </p:spPr>
      </p:pic>
    </p:spTree>
    <p:extLst>
      <p:ext uri="{BB962C8B-B14F-4D97-AF65-F5344CB8AC3E}">
        <p14:creationId xmlns:p14="http://schemas.microsoft.com/office/powerpoint/2010/main" val="308333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Recurrent symptoms</a:t>
            </a:r>
          </a:p>
          <a:p>
            <a:pPr lvl="1"/>
            <a:r>
              <a:rPr lang="en-US" dirty="0" smtClean="0"/>
              <a:t>Wheeze, chest tightness, SOB, cough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Symptom variability</a:t>
            </a:r>
          </a:p>
          <a:p>
            <a:pPr lvl="1"/>
            <a:r>
              <a:rPr lang="en-US" dirty="0" smtClean="0"/>
              <a:t>Vary over time and from one episode to the next</a:t>
            </a:r>
          </a:p>
          <a:p>
            <a:pPr lvl="1"/>
            <a:r>
              <a:rPr lang="en-US" dirty="0" smtClean="0"/>
              <a:t>Tend to be nocturnal/or worse at night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Associated symptoms of </a:t>
            </a:r>
            <a:r>
              <a:rPr lang="en-US" dirty="0" err="1" smtClean="0"/>
              <a:t>atopy</a:t>
            </a:r>
            <a:endParaRPr lang="en-US" dirty="0" smtClean="0"/>
          </a:p>
          <a:p>
            <a:pPr lvl="1"/>
            <a:r>
              <a:rPr lang="en-US" dirty="0" smtClean="0"/>
              <a:t>Allergic rhinitis or conjunctivitis or eczema</a:t>
            </a:r>
          </a:p>
          <a:p>
            <a:pPr lvl="1"/>
            <a:endParaRPr lang="en-US" dirty="0"/>
          </a:p>
          <a:p>
            <a:r>
              <a:rPr lang="en-US" dirty="0" smtClean="0"/>
              <a:t>Ask the patient for any specific trigger factors.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49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8907"/>
          </a:xfrm>
        </p:spPr>
        <p:txBody>
          <a:bodyPr>
            <a:noAutofit/>
          </a:bodyPr>
          <a:lstStyle/>
          <a:p>
            <a:r>
              <a:rPr lang="en-US" sz="3200" dirty="0" smtClean="0"/>
              <a:t>FACTORS THAT MAY EXARCERBATE ASTHMA (TRIGGER FACTORS)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08"/>
            <a:ext cx="12192000" cy="6119092"/>
          </a:xfrm>
        </p:spPr>
      </p:pic>
    </p:spTree>
    <p:extLst>
      <p:ext uri="{BB962C8B-B14F-4D97-AF65-F5344CB8AC3E}">
        <p14:creationId xmlns:p14="http://schemas.microsoft.com/office/powerpoint/2010/main" val="2255121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 OF ASTHMA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08"/>
            <a:ext cx="12192000" cy="6119091"/>
          </a:xfrm>
        </p:spPr>
      </p:pic>
    </p:spTree>
    <p:extLst>
      <p:ext uri="{BB962C8B-B14F-4D97-AF65-F5344CB8AC3E}">
        <p14:creationId xmlns:p14="http://schemas.microsoft.com/office/powerpoint/2010/main" val="527598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LUNG FUNCTION TESTS – PEAK EXPIRATORY FLOW RATE (PEFR)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876301"/>
            <a:ext cx="8312727" cy="5842000"/>
          </a:xfrm>
        </p:spPr>
      </p:pic>
    </p:spTree>
    <p:extLst>
      <p:ext uri="{BB962C8B-B14F-4D97-AF65-F5344CB8AC3E}">
        <p14:creationId xmlns:p14="http://schemas.microsoft.com/office/powerpoint/2010/main" val="2471687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THER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LUNG FUNCTION TESTS - SPIROMETRY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INTERSITIUM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space interposed between the air space epithelium (from the main bronchi to the alveoli, the vascular endothelium and the pleural mesothelium</a:t>
            </a:r>
          </a:p>
          <a:p>
            <a:endParaRPr lang="en-US" dirty="0"/>
          </a:p>
          <a:p>
            <a:r>
              <a:rPr lang="en-US" dirty="0" smtClean="0"/>
              <a:t>The remnant of the </a:t>
            </a:r>
            <a:r>
              <a:rPr lang="en-US" b="1" dirty="0" err="1" smtClean="0"/>
              <a:t>splanchnopleuric</a:t>
            </a:r>
            <a:r>
              <a:rPr lang="en-US" dirty="0" smtClean="0"/>
              <a:t> </a:t>
            </a:r>
            <a:r>
              <a:rPr lang="en-US" b="1" dirty="0" err="1" smtClean="0"/>
              <a:t>mesenchymal</a:t>
            </a:r>
            <a:r>
              <a:rPr lang="en-US" dirty="0" smtClean="0"/>
              <a:t> </a:t>
            </a:r>
            <a:r>
              <a:rPr lang="en-US" b="1" dirty="0" smtClean="0"/>
              <a:t>bed</a:t>
            </a:r>
            <a:r>
              <a:rPr lang="en-US" dirty="0" smtClean="0"/>
              <a:t> into which the airway tubes and blood vessels have grown during lung morphogenesis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gas exchange unit</a:t>
            </a:r>
          </a:p>
          <a:p>
            <a:pPr lvl="1"/>
            <a:r>
              <a:rPr lang="en-US" dirty="0" smtClean="0"/>
              <a:t>Capillary endothelium</a:t>
            </a:r>
          </a:p>
          <a:p>
            <a:pPr lvl="1"/>
            <a:r>
              <a:rPr lang="en-US" dirty="0" smtClean="0"/>
              <a:t>Alveolar epithelium</a:t>
            </a:r>
          </a:p>
          <a:p>
            <a:pPr lvl="1"/>
            <a:r>
              <a:rPr lang="en-US" dirty="0" smtClean="0"/>
              <a:t>Interstitial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07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Etiological</a:t>
            </a:r>
          </a:p>
          <a:p>
            <a:pPr lvl="1"/>
            <a:r>
              <a:rPr lang="en-US" dirty="0" smtClean="0"/>
              <a:t>Atopic/allergic/extrinsic</a:t>
            </a:r>
          </a:p>
          <a:p>
            <a:pPr lvl="1"/>
            <a:r>
              <a:rPr lang="en-US" dirty="0" smtClean="0"/>
              <a:t>Intrinsic</a:t>
            </a:r>
          </a:p>
          <a:p>
            <a:pPr lvl="1"/>
            <a:r>
              <a:rPr lang="en-US" dirty="0" smtClean="0"/>
              <a:t>Exercise-induced</a:t>
            </a:r>
          </a:p>
          <a:p>
            <a:pPr lvl="1"/>
            <a:r>
              <a:rPr lang="en-US" dirty="0" smtClean="0"/>
              <a:t>Occupational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Severity (based on symptoms and PEFR)</a:t>
            </a:r>
          </a:p>
          <a:p>
            <a:pPr lvl="1"/>
            <a:r>
              <a:rPr lang="en-US" dirty="0" smtClean="0"/>
              <a:t>Acute asthma attack (mild </a:t>
            </a:r>
            <a:r>
              <a:rPr lang="en-US" dirty="0" smtClean="0">
                <a:sym typeface="Wingdings" panose="05000000000000000000" pitchFamily="2" charset="2"/>
              </a:rPr>
              <a:t> moderate  severe)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Chronic asthma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Intermittent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Persistent: Mild  moderate  severe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88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MANAGEMNET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Non-pharmacological</a:t>
            </a:r>
          </a:p>
          <a:p>
            <a:pPr lvl="1"/>
            <a:r>
              <a:rPr lang="en-US" dirty="0" smtClean="0"/>
              <a:t>Allergen avoidance</a:t>
            </a:r>
          </a:p>
          <a:p>
            <a:pPr lvl="1"/>
            <a:r>
              <a:rPr lang="en-US" dirty="0" smtClean="0"/>
              <a:t>Patient education</a:t>
            </a:r>
          </a:p>
          <a:p>
            <a:pPr lvl="1"/>
            <a:endParaRPr lang="en-US" dirty="0"/>
          </a:p>
          <a:p>
            <a:r>
              <a:rPr lang="en-US" dirty="0" smtClean="0"/>
              <a:t>Pharmacological</a:t>
            </a:r>
          </a:p>
          <a:p>
            <a:pPr lvl="1"/>
            <a:r>
              <a:rPr lang="en-US" dirty="0" smtClean="0"/>
              <a:t>The mainstay treatment </a:t>
            </a:r>
            <a:r>
              <a:rPr lang="en-US" dirty="0" smtClean="0">
                <a:sym typeface="Wingdings" panose="05000000000000000000" pitchFamily="2" charset="2"/>
              </a:rPr>
              <a:t> inhaler therapy depending on severity of the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48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INHALERS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2192000" cy="5981699"/>
          </a:xfrm>
        </p:spPr>
      </p:pic>
    </p:spTree>
    <p:extLst>
      <p:ext uri="{BB962C8B-B14F-4D97-AF65-F5344CB8AC3E}">
        <p14:creationId xmlns:p14="http://schemas.microsoft.com/office/powerpoint/2010/main" val="4078523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PHARMAOCLOGIC AGENTS COMMONLY USED IN ASTHMA MANAGEMENT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12192000" cy="6146800"/>
          </a:xfrm>
        </p:spPr>
      </p:pic>
    </p:spTree>
    <p:extLst>
      <p:ext uri="{BB962C8B-B14F-4D97-AF65-F5344CB8AC3E}">
        <p14:creationId xmlns:p14="http://schemas.microsoft.com/office/powerpoint/2010/main" val="2203981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Asthma is one of the most commonest chronic respiratory disorders</a:t>
            </a:r>
          </a:p>
          <a:p>
            <a:endParaRPr lang="en-US" dirty="0"/>
          </a:p>
          <a:p>
            <a:r>
              <a:rPr lang="en-US" dirty="0" smtClean="0"/>
              <a:t>The pathogenesis of asthma is multi-factorial involving genetic susceptibility and environmental factors</a:t>
            </a:r>
          </a:p>
          <a:p>
            <a:endParaRPr lang="en-US" dirty="0"/>
          </a:p>
          <a:p>
            <a:r>
              <a:rPr lang="en-US" dirty="0" smtClean="0"/>
              <a:t>Patient education, avoidance of triggers and proper use of pharmacologic therapies will achieve disease control in a majority of patients.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51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8000" dirty="0" smtClean="0"/>
              <a:t>TYPED BY EFFIE NAILA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7323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6300"/>
          </a:xfrm>
        </p:spPr>
        <p:txBody>
          <a:bodyPr/>
          <a:lstStyle/>
          <a:p>
            <a:r>
              <a:rPr lang="en-US" dirty="0" smtClean="0"/>
              <a:t>COMPONENTS OF THE ALVEOLAR/INTERSTITIAL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6301"/>
            <a:ext cx="12192000" cy="5981699"/>
          </a:xfrm>
        </p:spPr>
        <p:txBody>
          <a:bodyPr/>
          <a:lstStyle/>
          <a:p>
            <a:r>
              <a:rPr lang="en-US" dirty="0" smtClean="0"/>
              <a:t>Fibroblasts</a:t>
            </a:r>
          </a:p>
          <a:p>
            <a:r>
              <a:rPr lang="en-US" dirty="0" err="1" smtClean="0"/>
              <a:t>Myofibroblasts</a:t>
            </a:r>
            <a:endParaRPr lang="en-US" dirty="0" smtClean="0"/>
          </a:p>
          <a:p>
            <a:r>
              <a:rPr lang="en-US" dirty="0" err="1" smtClean="0"/>
              <a:t>Pericytes</a:t>
            </a:r>
            <a:endParaRPr lang="en-US" dirty="0" smtClean="0"/>
          </a:p>
          <a:p>
            <a:r>
              <a:rPr lang="en-US" dirty="0" smtClean="0"/>
              <a:t>Smooth muscle cells</a:t>
            </a:r>
          </a:p>
          <a:p>
            <a:r>
              <a:rPr lang="en-US" dirty="0" smtClean="0"/>
              <a:t>Undifferentiated </a:t>
            </a:r>
            <a:r>
              <a:rPr lang="en-US" dirty="0" err="1" smtClean="0"/>
              <a:t>mesenchymal</a:t>
            </a:r>
            <a:r>
              <a:rPr lang="en-US" dirty="0" smtClean="0"/>
              <a:t> </a:t>
            </a:r>
            <a:r>
              <a:rPr lang="en-US" dirty="0" err="1" smtClean="0"/>
              <a:t>cels</a:t>
            </a:r>
            <a:endParaRPr lang="en-US" dirty="0" smtClean="0"/>
          </a:p>
          <a:p>
            <a:r>
              <a:rPr lang="en-US" dirty="0" smtClean="0"/>
              <a:t>Immune cells</a:t>
            </a:r>
          </a:p>
          <a:p>
            <a:r>
              <a:rPr lang="en-US" dirty="0" smtClean="0"/>
              <a:t>Matrix</a:t>
            </a:r>
          </a:p>
          <a:p>
            <a:r>
              <a:rPr lang="en-US" dirty="0" smtClean="0"/>
              <a:t>Basement membrane</a:t>
            </a:r>
          </a:p>
          <a:p>
            <a:r>
              <a:rPr lang="en-US" dirty="0" smtClean="0"/>
              <a:t>Endothelium</a:t>
            </a:r>
          </a:p>
        </p:txBody>
      </p:sp>
    </p:spTree>
    <p:extLst>
      <p:ext uri="{BB962C8B-B14F-4D97-AF65-F5344CB8AC3E}">
        <p14:creationId xmlns:p14="http://schemas.microsoft.com/office/powerpoint/2010/main" val="142051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cells in the </a:t>
            </a:r>
            <a:r>
              <a:rPr lang="en-US" dirty="0" err="1" smtClean="0"/>
              <a:t>interstitium</a:t>
            </a:r>
            <a:r>
              <a:rPr lang="en-US" dirty="0" smtClean="0"/>
              <a:t> of the normal lung (</a:t>
            </a:r>
            <a:r>
              <a:rPr lang="en-US" dirty="0" err="1" smtClean="0"/>
              <a:t>pauci</a:t>
            </a:r>
            <a:r>
              <a:rPr lang="en-US" dirty="0" smtClean="0"/>
              <a:t>-cellular)</a:t>
            </a:r>
          </a:p>
          <a:p>
            <a:endParaRPr lang="en-US" dirty="0" smtClean="0"/>
          </a:p>
          <a:p>
            <a:r>
              <a:rPr lang="en-US" dirty="0" smtClean="0"/>
              <a:t>Injury to the basement membrane shared by epithelium and endothelium</a:t>
            </a:r>
          </a:p>
          <a:p>
            <a:endParaRPr lang="en-US" dirty="0" smtClean="0"/>
          </a:p>
          <a:p>
            <a:r>
              <a:rPr lang="en-US" dirty="0" smtClean="0"/>
              <a:t>Increased alveolar permeability and spillage of serum contents into the alveolar space and recruitment of fibroblasts</a:t>
            </a:r>
          </a:p>
          <a:p>
            <a:endParaRPr lang="en-US" dirty="0" smtClean="0"/>
          </a:p>
          <a:p>
            <a:r>
              <a:rPr lang="en-US" dirty="0" smtClean="0"/>
              <a:t>Collagen deposition</a:t>
            </a:r>
          </a:p>
          <a:p>
            <a:endParaRPr lang="en-US" dirty="0" smtClean="0"/>
          </a:p>
          <a:p>
            <a:r>
              <a:rPr lang="en-US" dirty="0" smtClean="0"/>
              <a:t>Also injury to small airways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respiratory bronchioles, alveolar ducts and terminal bronchioles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7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UNKNOWN</a:t>
            </a:r>
          </a:p>
          <a:p>
            <a:r>
              <a:rPr lang="en-US" dirty="0" smtClean="0"/>
              <a:t>Some understanding of the mechanism of injury</a:t>
            </a:r>
          </a:p>
          <a:p>
            <a:endParaRPr lang="en-US" dirty="0" smtClean="0"/>
          </a:p>
          <a:p>
            <a:r>
              <a:rPr lang="en-US" dirty="0" smtClean="0"/>
              <a:t>Initiating injuries are likely multiple:</a:t>
            </a:r>
          </a:p>
          <a:p>
            <a:pPr lvl="1"/>
            <a:r>
              <a:rPr lang="en-US" dirty="0" smtClean="0"/>
              <a:t>Inhaled</a:t>
            </a:r>
          </a:p>
          <a:p>
            <a:pPr lvl="1"/>
            <a:r>
              <a:rPr lang="en-US" dirty="0" smtClean="0"/>
              <a:t>Sensitization to allergens</a:t>
            </a:r>
          </a:p>
          <a:p>
            <a:pPr lvl="1"/>
            <a:r>
              <a:rPr lang="en-US" dirty="0" smtClean="0"/>
              <a:t>Circulatory e.g. drugs like </a:t>
            </a:r>
            <a:r>
              <a:rPr lang="en-US" dirty="0" err="1" smtClean="0"/>
              <a:t>nitrofurantoin</a:t>
            </a:r>
            <a:r>
              <a:rPr lang="en-US" dirty="0" smtClean="0"/>
              <a:t>, </a:t>
            </a:r>
            <a:r>
              <a:rPr lang="en-US" dirty="0" err="1" smtClean="0"/>
              <a:t>amiodarone</a:t>
            </a:r>
            <a:r>
              <a:rPr lang="en-US" dirty="0" smtClean="0"/>
              <a:t>,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With continued injury, ‘repair’ process continues with additional fibro-proliferation that is unchecked. </a:t>
            </a:r>
          </a:p>
          <a:p>
            <a:endParaRPr lang="en-US" dirty="0"/>
          </a:p>
          <a:p>
            <a:r>
              <a:rPr lang="en-US" dirty="0" smtClean="0"/>
              <a:t>There is an imbalance between injury and reparative processes.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IDIOPATHIC INTERSITIAL LUNG </a:t>
            </a:r>
            <a:r>
              <a:rPr lang="en-US" sz="4000" dirty="0" smtClean="0"/>
              <a:t>DISEASE</a:t>
            </a:r>
            <a:r>
              <a:rPr lang="en-US" dirty="0" smtClean="0"/>
              <a:t> (ILD)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81 in 100,000 </a:t>
            </a:r>
            <a:r>
              <a:rPr lang="en-US" dirty="0" smtClean="0">
                <a:solidFill>
                  <a:srgbClr val="FF0000"/>
                </a:solidFill>
              </a:rPr>
              <a:t>prevalence</a:t>
            </a:r>
            <a:r>
              <a:rPr lang="en-US" dirty="0" smtClean="0"/>
              <a:t> in men</a:t>
            </a:r>
          </a:p>
          <a:p>
            <a:pPr lvl="1"/>
            <a:r>
              <a:rPr lang="en-US" dirty="0" smtClean="0"/>
              <a:t>Mostly due to occupational exposure in men to noxious substances</a:t>
            </a:r>
          </a:p>
          <a:p>
            <a:r>
              <a:rPr lang="en-US" dirty="0" smtClean="0"/>
              <a:t>67 in 100, 000 in women</a:t>
            </a:r>
          </a:p>
          <a:p>
            <a:endParaRPr lang="en-US" dirty="0"/>
          </a:p>
          <a:p>
            <a:r>
              <a:rPr lang="en-US" dirty="0" smtClean="0"/>
              <a:t>32.5 in 100,0000 </a:t>
            </a:r>
            <a:r>
              <a:rPr lang="en-US" dirty="0" smtClean="0">
                <a:solidFill>
                  <a:srgbClr val="FF0000"/>
                </a:solidFill>
              </a:rPr>
              <a:t>incidence</a:t>
            </a:r>
            <a:r>
              <a:rPr lang="en-US" dirty="0" smtClean="0"/>
              <a:t> in men</a:t>
            </a:r>
          </a:p>
          <a:p>
            <a:r>
              <a:rPr lang="en-US" dirty="0" smtClean="0"/>
              <a:t>26 in 100,000 in women</a:t>
            </a:r>
          </a:p>
          <a:p>
            <a:endParaRPr lang="en-US" dirty="0"/>
          </a:p>
          <a:p>
            <a:r>
              <a:rPr lang="en-US" dirty="0" smtClean="0"/>
              <a:t>200 in 100,000 incidence in age &gt; 75</a:t>
            </a:r>
          </a:p>
          <a:p>
            <a:r>
              <a:rPr lang="en-US" dirty="0" smtClean="0"/>
              <a:t>30 – 40% of all ILD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IPF</a:t>
            </a:r>
          </a:p>
          <a:p>
            <a:endParaRPr lang="en-US" dirty="0" smtClean="0"/>
          </a:p>
          <a:p>
            <a:r>
              <a:rPr lang="en-US" dirty="0" smtClean="0"/>
              <a:t>Due to increasing numbers of cytotoxic drugs, increased detection of occupational lung diseases, and increasing life expectancy as well as better imaging and diagnostic testing e.g. </a:t>
            </a:r>
            <a:r>
              <a:rPr lang="en-US" b="1" dirty="0" smtClean="0"/>
              <a:t>high resolution CT scan</a:t>
            </a:r>
            <a:r>
              <a:rPr lang="en-US" dirty="0" smtClean="0"/>
              <a:t>, the incidence of these diseases is expected to rise.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0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CLASSIFICATION - ETIOLOGICAL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Connective tissue diseases </a:t>
            </a:r>
            <a:r>
              <a:rPr lang="en-US" dirty="0" smtClean="0">
                <a:sym typeface="Wingdings" panose="05000000000000000000" pitchFamily="2" charset="2"/>
              </a:rPr>
              <a:t> RA, SLE, Scleroderma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Drug induced  </a:t>
            </a:r>
            <a:r>
              <a:rPr lang="en-US" dirty="0" err="1" smtClean="0">
                <a:sym typeface="Wingdings" panose="05000000000000000000" pitchFamily="2" charset="2"/>
              </a:rPr>
              <a:t>Nitrofurantoin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A</a:t>
            </a:r>
            <a:r>
              <a:rPr lang="en-US" dirty="0" err="1" smtClean="0">
                <a:sym typeface="Wingdings" panose="05000000000000000000" pitchFamily="2" charset="2"/>
              </a:rPr>
              <a:t>miodarone</a:t>
            </a:r>
            <a:r>
              <a:rPr lang="en-US" dirty="0" smtClean="0">
                <a:sym typeface="Wingdings" panose="05000000000000000000" pitchFamily="2" charset="2"/>
              </a:rPr>
              <a:t>, Cytotoxic agents, Cocaine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Radiation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Primary unclassified 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dirty="0" err="1" smtClean="0">
                <a:sym typeface="Wingdings" panose="05000000000000000000" pitchFamily="2" charset="2"/>
              </a:rPr>
              <a:t>arcoidosis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Occupational  Organic dusts - hypersensitivity pneumonitis; inorganic dusts - silicosis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Idiopathic disorders  IPF, NSIF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0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200" b="1" dirty="0" smtClean="0"/>
              <a:t>Extensive history</a:t>
            </a:r>
          </a:p>
          <a:p>
            <a:pPr lvl="1"/>
            <a:r>
              <a:rPr lang="en-US" sz="2200" dirty="0" smtClean="0"/>
              <a:t>Longstanding cough (often)</a:t>
            </a:r>
          </a:p>
          <a:p>
            <a:pPr lvl="1"/>
            <a:r>
              <a:rPr lang="en-US" sz="2200" dirty="0" smtClean="0"/>
              <a:t>Dyspnea </a:t>
            </a:r>
            <a:r>
              <a:rPr lang="en-US" sz="2200" dirty="0" smtClean="0">
                <a:sym typeface="Wingdings" panose="05000000000000000000" pitchFamily="2" charset="2"/>
              </a:rPr>
              <a:t> progressive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Weight loss</a:t>
            </a:r>
          </a:p>
          <a:p>
            <a:pPr lvl="1"/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Age, gender, underlying comorbidities, drugs, smoking, occupational history, hobbies, pets, Family history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Idiopathic pulmonary fibrosis (IPF) </a:t>
            </a:r>
            <a:r>
              <a:rPr lang="en-US" sz="2200" dirty="0" smtClean="0">
                <a:sym typeface="Wingdings" panose="05000000000000000000" pitchFamily="2" charset="2"/>
              </a:rPr>
              <a:t>is a disease of the aged (&gt; 60 years)</a:t>
            </a:r>
          </a:p>
          <a:p>
            <a:pPr lvl="1"/>
            <a:r>
              <a:rPr lang="en-US" sz="2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Lymphangioleiomyomatosis</a:t>
            </a:r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(LAM) </a:t>
            </a:r>
            <a:r>
              <a:rPr lang="en-US" sz="2200" dirty="0" smtClean="0">
                <a:sym typeface="Wingdings" panose="05000000000000000000" pitchFamily="2" charset="2"/>
              </a:rPr>
              <a:t> young females in their reproductive age are at a higher risk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Respiratory bronchiolitis, </a:t>
            </a:r>
            <a:r>
              <a:rPr lang="en-US" sz="22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en-US" sz="2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esquamative</a:t>
            </a:r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Interstitial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neumonitis (DIP)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 largely diseases of smokers</a:t>
            </a:r>
          </a:p>
          <a:p>
            <a:r>
              <a:rPr lang="en-US" sz="2200" b="1" dirty="0" smtClean="0">
                <a:sym typeface="Wingdings" panose="05000000000000000000" pitchFamily="2" charset="2"/>
              </a:rPr>
              <a:t>Physical examination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Wasting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Fever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Clubbing</a:t>
            </a:r>
          </a:p>
          <a:p>
            <a:pPr lvl="1"/>
            <a:r>
              <a:rPr lang="en-US" sz="2200" dirty="0" err="1" smtClean="0">
                <a:sym typeface="Wingdings" panose="05000000000000000000" pitchFamily="2" charset="2"/>
              </a:rPr>
              <a:t>Tachypnoea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Crackles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Cyanosis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Pulmonary HN and </a:t>
            </a:r>
            <a:r>
              <a:rPr lang="en-US" sz="2200" dirty="0" err="1" smtClean="0">
                <a:sym typeface="Wingdings" panose="05000000000000000000" pitchFamily="2" charset="2"/>
              </a:rPr>
              <a:t>cor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pulmonale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3822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1130</Words>
  <Application>Microsoft Office PowerPoint</Application>
  <PresentationFormat>Widescreen</PresentationFormat>
  <Paragraphs>239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2. INTERSTITIAL LUNG DISEASE</vt:lpstr>
      <vt:lpstr>LECTURE OUTLINE</vt:lpstr>
      <vt:lpstr>PULMONARY INTERSITIUM</vt:lpstr>
      <vt:lpstr>COMPONENTS OF THE ALVEOLAR/INTERSTITIAL SPACE</vt:lpstr>
      <vt:lpstr>DEFINITION</vt:lpstr>
      <vt:lpstr>PATHOGENESIS</vt:lpstr>
      <vt:lpstr>IDIOPATHIC INTERSITIAL LUNG DISEASE (ILD) EPIDEMIOLOGY</vt:lpstr>
      <vt:lpstr>CLINICAL CLASSIFICATION - ETIOLOGICAL</vt:lpstr>
      <vt:lpstr>EVALUATION OF ILD</vt:lpstr>
      <vt:lpstr>LABORATORY INVESTIGATIONS</vt:lpstr>
      <vt:lpstr>VIGNETTE</vt:lpstr>
      <vt:lpstr>CONT.</vt:lpstr>
      <vt:lpstr>CONT</vt:lpstr>
      <vt:lpstr>ON EXAMINATION</vt:lpstr>
      <vt:lpstr>INVESTIGATIONS</vt:lpstr>
      <vt:lpstr>FURTHER INFORMATION </vt:lpstr>
      <vt:lpstr>IDIOPATHIC INTERSITIAL PNEUMONIA CLASSIFICATION: ATS/ERS 2000</vt:lpstr>
      <vt:lpstr>DIAGNOSTIC APPROACH TO THE PATIENT WITH SUSPECTED IIP</vt:lpstr>
      <vt:lpstr>TREATMENT </vt:lpstr>
      <vt:lpstr>ASTHMA</vt:lpstr>
      <vt:lpstr>DEFINITION</vt:lpstr>
      <vt:lpstr>EPIDEMIOLOGY</vt:lpstr>
      <vt:lpstr>PATHOGENESIS:  There is an interaction between genetics and the environment (trigger factors)</vt:lpstr>
      <vt:lpstr>PATHOPHYSIOLOGY</vt:lpstr>
      <vt:lpstr>CLINICAL PRESENTATION - HISTORY</vt:lpstr>
      <vt:lpstr>FACTORS THAT MAY EXARCERBATE ASTHMA (TRIGGER FACTORS)</vt:lpstr>
      <vt:lpstr>DIFFERENTIAL DIAGNOSIS OF ASTHMA</vt:lpstr>
      <vt:lpstr>LUNG FUNCTION TESTS – PEAK EXPIRATORY FLOW RATE (PEFR)</vt:lpstr>
      <vt:lpstr>OTHER TESTS</vt:lpstr>
      <vt:lpstr>CLASSIFICATION</vt:lpstr>
      <vt:lpstr>PRINCIPLES OF MANAGEMNET</vt:lpstr>
      <vt:lpstr>INHALERS</vt:lpstr>
      <vt:lpstr>PHARMAOCLOGIC AGENTS COMMONLY USED IN ASTHMA MANAGEMENT</vt:lpstr>
      <vt:lpstr>CONCLUSION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INTERSTITIAL LUNG DISEASE</dc:title>
  <dc:creator>Effie Nailah</dc:creator>
  <cp:lastModifiedBy>Effie Nailah</cp:lastModifiedBy>
  <cp:revision>12</cp:revision>
  <dcterms:created xsi:type="dcterms:W3CDTF">2016-09-13T08:29:08Z</dcterms:created>
  <dcterms:modified xsi:type="dcterms:W3CDTF">2016-09-13T09:54:30Z</dcterms:modified>
</cp:coreProperties>
</file>