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60" r:id="rId7"/>
    <p:sldId id="258" r:id="rId8"/>
    <p:sldId id="281" r:id="rId9"/>
    <p:sldId id="261" r:id="rId10"/>
    <p:sldId id="282" r:id="rId11"/>
    <p:sldId id="283" r:id="rId12"/>
    <p:sldId id="284" r:id="rId13"/>
    <p:sldId id="262" r:id="rId14"/>
    <p:sldId id="263" r:id="rId15"/>
    <p:sldId id="264" r:id="rId16"/>
    <p:sldId id="267" r:id="rId17"/>
    <p:sldId id="268" r:id="rId18"/>
    <p:sldId id="285" r:id="rId19"/>
    <p:sldId id="269" r:id="rId20"/>
    <p:sldId id="286" r:id="rId21"/>
    <p:sldId id="270" r:id="rId22"/>
    <p:sldId id="287" r:id="rId23"/>
    <p:sldId id="288" r:id="rId24"/>
    <p:sldId id="289" r:id="rId25"/>
    <p:sldId id="277" r:id="rId26"/>
    <p:sldId id="272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3C9E-AA44-474D-B84D-62DC7A6981CD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B8D-8109-424B-9DE5-1E3D61E5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5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3C9E-AA44-474D-B84D-62DC7A6981CD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B8D-8109-424B-9DE5-1E3D61E5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9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3C9E-AA44-474D-B84D-62DC7A6981CD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B8D-8109-424B-9DE5-1E3D61E5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07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3C9E-AA44-474D-B84D-62DC7A6981CD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B8D-8109-424B-9DE5-1E3D61E5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08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3C9E-AA44-474D-B84D-62DC7A6981CD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B8D-8109-424B-9DE5-1E3D61E5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8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3C9E-AA44-474D-B84D-62DC7A6981CD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B8D-8109-424B-9DE5-1E3D61E5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0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3C9E-AA44-474D-B84D-62DC7A6981CD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B8D-8109-424B-9DE5-1E3D61E5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7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3C9E-AA44-474D-B84D-62DC7A6981CD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B8D-8109-424B-9DE5-1E3D61E5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1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3C9E-AA44-474D-B84D-62DC7A6981CD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B8D-8109-424B-9DE5-1E3D61E5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9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3C9E-AA44-474D-B84D-62DC7A6981CD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B8D-8109-424B-9DE5-1E3D61E5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9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3C9E-AA44-474D-B84D-62DC7A6981CD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DB8D-8109-424B-9DE5-1E3D61E5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6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93C9E-AA44-474D-B84D-62DC7A6981CD}" type="datetimeFigureOut">
              <a:rPr lang="en-GB" smtClean="0"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ADB8D-8109-424B-9DE5-1E3D61E50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1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SYSTEMIC LUPUS ERYTHEMATOSUS (SLE)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Syokau Ilovi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Department of Clinical Medicine &amp; Therapeutics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Tel: 0722233157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Email: </a:t>
            </a:r>
            <a:r>
              <a:rPr lang="en-GB" dirty="0" err="1" smtClean="0">
                <a:solidFill>
                  <a:schemeClr val="tx1"/>
                </a:solidFill>
              </a:rPr>
              <a:t>csilovi@uonbi</a:t>
            </a:r>
            <a:r>
              <a:rPr lang="en-GB" dirty="0" smtClean="0">
                <a:solidFill>
                  <a:schemeClr val="tx1"/>
                </a:solidFill>
              </a:rPr>
              <a:t>. ac.ke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17158"/>
            <a:ext cx="20383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0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Malar Rash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23713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1742"/>
            <a:ext cx="381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2664296" cy="292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0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Discoid Rash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23907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65711"/>
            <a:ext cx="3230026" cy="241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799" y="5122228"/>
            <a:ext cx="8064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Discoid lesions are roughly circular with slightly raised, scaly </a:t>
            </a:r>
            <a:r>
              <a:rPr lang="en-GB" dirty="0" err="1"/>
              <a:t>hyperpigmented</a:t>
            </a:r>
            <a:r>
              <a:rPr lang="en-GB" dirty="0"/>
              <a:t> erythematous rims and </a:t>
            </a:r>
            <a:r>
              <a:rPr lang="en-GB" dirty="0" err="1"/>
              <a:t>depigmented</a:t>
            </a:r>
            <a:r>
              <a:rPr lang="en-GB" dirty="0"/>
              <a:t>, atrophic </a:t>
            </a:r>
            <a:r>
              <a:rPr lang="en-GB" dirty="0" err="1"/>
              <a:t>centers</a:t>
            </a:r>
            <a:r>
              <a:rPr lang="en-GB" dirty="0"/>
              <a:t> in which all dermal appendages are permanently destroyed. </a:t>
            </a:r>
            <a:endParaRPr lang="en-GB" dirty="0" smtClean="0"/>
          </a:p>
          <a:p>
            <a:r>
              <a:rPr lang="en-GB" dirty="0" smtClean="0"/>
              <a:t>Lesions </a:t>
            </a:r>
            <a:r>
              <a:rPr lang="en-GB" dirty="0"/>
              <a:t>can be disfiguring, particularly on the face and scalp. Treatment consists primarily of topical or locally injected glucocorticoids and systemic </a:t>
            </a:r>
            <a:r>
              <a:rPr lang="en-GB" dirty="0" err="1"/>
              <a:t>antimalarials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6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Photosensitivity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5172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Photosensitivity rash-slightly </a:t>
            </a:r>
            <a:r>
              <a:rPr lang="en-GB" dirty="0"/>
              <a:t>raised erythema, occasionally scaly, on the face (particularly the cheeks and nose—the "butterfly" rash), ears, chin, V region of the neck, upper back, and extensor surfaces of the arms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2376264" cy="357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50060"/>
            <a:ext cx="2448272" cy="3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1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18972" r="20637" b="6186"/>
          <a:stretch/>
        </p:blipFill>
        <p:spPr bwMode="auto">
          <a:xfrm>
            <a:off x="166254" y="116114"/>
            <a:ext cx="7646105" cy="663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8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5344" r="20909" b="11886"/>
          <a:stretch/>
        </p:blipFill>
        <p:spPr bwMode="auto">
          <a:xfrm>
            <a:off x="0" y="0"/>
            <a:ext cx="9036496" cy="618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1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8" t="43376" r="20847" b="19851"/>
          <a:stretch/>
        </p:blipFill>
        <p:spPr bwMode="auto">
          <a:xfrm>
            <a:off x="637308" y="1624444"/>
            <a:ext cx="8399187" cy="427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0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Renal 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>
                <a:effectLst/>
              </a:rPr>
              <a:t>Nephritis is usually the most serious manifestation of SLE.</a:t>
            </a:r>
          </a:p>
          <a:p>
            <a:r>
              <a:rPr lang="en-GB" dirty="0" smtClean="0">
                <a:effectLst/>
              </a:rPr>
              <a:t>Since nephritis is asymptomatic in most lupus patients, urinalysis should be ordered in any person suspected of having SLE. </a:t>
            </a:r>
          </a:p>
          <a:p>
            <a:r>
              <a:rPr lang="en-GB" dirty="0" smtClean="0">
                <a:effectLst/>
              </a:rPr>
              <a:t>The classification of lupus nephritis is primarily histologic </a:t>
            </a:r>
          </a:p>
          <a:p>
            <a:r>
              <a:rPr lang="en-GB" dirty="0" smtClean="0">
                <a:effectLst/>
              </a:rPr>
              <a:t> Renal biopsy is useful in planning current and near-future therapies.</a:t>
            </a:r>
          </a:p>
          <a:p>
            <a:r>
              <a:rPr lang="en-GB" dirty="0" smtClean="0">
                <a:effectLst/>
              </a:rPr>
              <a:t> Patients with dangerous proliferative forms of glomerular damage (ISN III and IV) usually have microscopic </a:t>
            </a:r>
            <a:r>
              <a:rPr lang="en-GB" dirty="0" err="1" smtClean="0">
                <a:effectLst/>
              </a:rPr>
              <a:t>hematuria</a:t>
            </a:r>
            <a:r>
              <a:rPr lang="en-GB" dirty="0" smtClean="0">
                <a:effectLst/>
              </a:rPr>
              <a:t> and proteinuria (&gt;500 mg per 24 h); approximately one-half develop </a:t>
            </a:r>
            <a:r>
              <a:rPr lang="en-GB" dirty="0" err="1" smtClean="0">
                <a:effectLst/>
              </a:rPr>
              <a:t>nephrotic</a:t>
            </a:r>
            <a:r>
              <a:rPr lang="en-GB" dirty="0" smtClean="0">
                <a:effectLst/>
              </a:rPr>
              <a:t> syndrome, and most develop hypertension. </a:t>
            </a:r>
          </a:p>
          <a:p>
            <a:r>
              <a:rPr lang="en-GB" dirty="0" smtClean="0">
                <a:effectLst/>
              </a:rPr>
              <a:t>If diffuse proliferative glomerulonephritis (DPGN) is untreated, virtually all patients develop ESRD within 2 years of diagnosis. </a:t>
            </a:r>
          </a:p>
          <a:p>
            <a:r>
              <a:rPr lang="en-GB" dirty="0" smtClean="0">
                <a:effectLst/>
              </a:rPr>
              <a:t>Therefore, aggressive immunosuppression is indicated (usually systemic glucocorticoids plus a cytotoxic drug), unless damage is irreversible. </a:t>
            </a:r>
          </a:p>
          <a:p>
            <a:r>
              <a:rPr lang="en-GB" dirty="0" smtClean="0">
                <a:effectLst/>
              </a:rPr>
              <a:t>Overall in the United States, ~20% of individuals with lupus DPGN die or develop ESRD within 10 years of diagnosis. </a:t>
            </a:r>
          </a:p>
          <a:p>
            <a:r>
              <a:rPr lang="en-GB" dirty="0" smtClean="0">
                <a:effectLst/>
              </a:rPr>
              <a:t>For most people with lupus nephritis, accelerated atherosclerosis becomes important after several years of disease; attention must be given to control of blood pressure, </a:t>
            </a:r>
            <a:r>
              <a:rPr lang="en-GB" dirty="0" err="1" smtClean="0">
                <a:effectLst/>
              </a:rPr>
              <a:t>hyperlipidemia</a:t>
            </a:r>
            <a:r>
              <a:rPr lang="en-GB" dirty="0" smtClean="0">
                <a:effectLst/>
              </a:rPr>
              <a:t>, and </a:t>
            </a:r>
            <a:r>
              <a:rPr lang="en-GB" dirty="0" err="1" smtClean="0">
                <a:effectLst/>
              </a:rPr>
              <a:t>hyperglycemia</a:t>
            </a:r>
            <a:r>
              <a:rPr lang="en-GB" dirty="0" smtClean="0">
                <a:effectLst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4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Nervous System </a:t>
            </a:r>
            <a:r>
              <a:rPr lang="en-GB" dirty="0" smtClean="0"/>
              <a:t>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>
                <a:effectLst/>
              </a:rPr>
              <a:t>The most common manifestation of diffuse CNS lupus is cognitive dysfunction, including difficulties with memory and reasoning. </a:t>
            </a:r>
          </a:p>
          <a:p>
            <a:r>
              <a:rPr lang="en-GB" dirty="0" smtClean="0">
                <a:effectLst/>
              </a:rPr>
              <a:t>Headaches are also common.</a:t>
            </a:r>
          </a:p>
          <a:p>
            <a:r>
              <a:rPr lang="en-GB" dirty="0" smtClean="0">
                <a:effectLst/>
              </a:rPr>
              <a:t>Seizures of any type may be caused by lupus; treatment often requires both </a:t>
            </a:r>
            <a:r>
              <a:rPr lang="en-GB" dirty="0" err="1" smtClean="0">
                <a:effectLst/>
              </a:rPr>
              <a:t>antiseizure</a:t>
            </a:r>
            <a:r>
              <a:rPr lang="en-GB" dirty="0" smtClean="0">
                <a:effectLst/>
              </a:rPr>
              <a:t> and immunosuppressive therapies. </a:t>
            </a:r>
          </a:p>
          <a:p>
            <a:r>
              <a:rPr lang="en-GB" dirty="0" smtClean="0">
                <a:effectLst/>
              </a:rPr>
              <a:t>Psychosis can be the dominant manifestation of SLE; it must be distinguished from glucocorticoid-induced psychosis. The latter usually occurs in the first weeks of glucocorticoid therapy, at daily doses of 40 mg of prednisone or equivalent; psychosis resolves over several days after glucocorticoids are decreased or stopped. </a:t>
            </a:r>
          </a:p>
          <a:p>
            <a:r>
              <a:rPr lang="en-GB" dirty="0" smtClean="0">
                <a:effectLst/>
              </a:rPr>
              <a:t>Myelopathy is not rare and is often disabling; rapid immunosuppressive therapy starting with glucocorticoids is standard of care.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Vascular </a:t>
            </a:r>
            <a:r>
              <a:rPr lang="en-GB" dirty="0" smtClean="0"/>
              <a:t>Occlusions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prevalence of transient ischemic attacks, strokes, and myocardial infarctions is increased in patients with SLE. </a:t>
            </a:r>
            <a:endParaRPr lang="en-GB" dirty="0" smtClean="0"/>
          </a:p>
          <a:p>
            <a:r>
              <a:rPr lang="en-GB" dirty="0" smtClean="0"/>
              <a:t>These </a:t>
            </a:r>
            <a:r>
              <a:rPr lang="en-GB" dirty="0"/>
              <a:t>vascular events are increased in, but not exclusive to, SLE patients with antibodies to phospholipids (</a:t>
            </a:r>
            <a:r>
              <a:rPr lang="en-GB" dirty="0" err="1"/>
              <a:t>aPL</a:t>
            </a:r>
            <a:r>
              <a:rPr lang="en-GB" dirty="0" smtClean="0"/>
              <a:t>).</a:t>
            </a:r>
          </a:p>
          <a:p>
            <a:r>
              <a:rPr lang="en-GB" dirty="0" err="1" smtClean="0"/>
              <a:t>Antiphospholipid</a:t>
            </a:r>
            <a:r>
              <a:rPr lang="en-GB" dirty="0" smtClean="0"/>
              <a:t> </a:t>
            </a:r>
            <a:r>
              <a:rPr lang="en-GB" dirty="0"/>
              <a:t>antibodies are associated with hypercoagulability and acute thrombotic events, whereas chronic disease is associated with accelerated atherosclerosis. </a:t>
            </a:r>
            <a:endParaRPr lang="en-GB" dirty="0" smtClean="0"/>
          </a:p>
          <a:p>
            <a:r>
              <a:rPr lang="en-GB" dirty="0" smtClean="0"/>
              <a:t>Ischemia </a:t>
            </a:r>
            <a:r>
              <a:rPr lang="en-GB" dirty="0"/>
              <a:t>in the brain can be caused by focal occlusion (either </a:t>
            </a:r>
            <a:r>
              <a:rPr lang="en-GB" dirty="0" err="1"/>
              <a:t>noninflammatory</a:t>
            </a:r>
            <a:r>
              <a:rPr lang="en-GB" dirty="0"/>
              <a:t> or associated with </a:t>
            </a:r>
            <a:r>
              <a:rPr lang="en-GB" dirty="0" err="1"/>
              <a:t>vasculitis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 </a:t>
            </a:r>
            <a:r>
              <a:rPr lang="en-GB" dirty="0"/>
              <a:t>SLE, myocardial infarctions are primarily manifestations of accelerated atherosclerosis.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557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Pulmonary </a:t>
            </a:r>
            <a:r>
              <a:rPr lang="en-GB" dirty="0" smtClean="0"/>
              <a:t>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effectLst/>
              </a:rPr>
              <a:t>The most common pulmonary manifestation of SLE is </a:t>
            </a:r>
            <a:r>
              <a:rPr lang="en-GB" dirty="0" err="1" smtClean="0">
                <a:effectLst/>
              </a:rPr>
              <a:t>pleuritis</a:t>
            </a:r>
            <a:r>
              <a:rPr lang="en-GB" dirty="0" smtClean="0">
                <a:effectLst/>
              </a:rPr>
              <a:t> with or without pleural effusion. </a:t>
            </a:r>
          </a:p>
          <a:p>
            <a:r>
              <a:rPr lang="en-GB" dirty="0" smtClean="0">
                <a:effectLst/>
              </a:rPr>
              <a:t>Pulmonary infiltrates also occur as a manifestation of active SLE and are difficult to distinguish from infection on imaging studies. </a:t>
            </a:r>
          </a:p>
          <a:p>
            <a:r>
              <a:rPr lang="en-GB" dirty="0" smtClean="0">
                <a:effectLst/>
              </a:rPr>
              <a:t>Life-threatening pulmonary manifestations include interstitial inflammation leading to fibrosis, shrinking lung syndrome, and </a:t>
            </a:r>
            <a:r>
              <a:rPr lang="en-GB" dirty="0" err="1" smtClean="0">
                <a:effectLst/>
              </a:rPr>
              <a:t>intraalveolar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hemorrhage</a:t>
            </a:r>
            <a:r>
              <a:rPr lang="en-GB" dirty="0" smtClean="0">
                <a:effectLst/>
              </a:rPr>
              <a:t>; all of these probably require early aggressive immunosuppressive therapy as well as supportive care.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8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Introduction/ Definition</a:t>
            </a:r>
          </a:p>
          <a:p>
            <a:r>
              <a:rPr lang="en-GB" dirty="0" smtClean="0"/>
              <a:t>Epidemiology</a:t>
            </a:r>
          </a:p>
          <a:p>
            <a:r>
              <a:rPr lang="en-GB" dirty="0" smtClean="0"/>
              <a:t>Pathophysiology</a:t>
            </a:r>
          </a:p>
          <a:p>
            <a:r>
              <a:rPr lang="en-GB" dirty="0" smtClean="0"/>
              <a:t>Clinical Manifestation</a:t>
            </a:r>
          </a:p>
          <a:p>
            <a:r>
              <a:rPr lang="en-GB" dirty="0" smtClean="0"/>
              <a:t>Treatment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6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Cardiac </a:t>
            </a:r>
            <a:r>
              <a:rPr lang="en-GB" dirty="0" smtClean="0"/>
              <a:t>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Pericarditis </a:t>
            </a:r>
            <a:r>
              <a:rPr lang="en-GB" dirty="0"/>
              <a:t>is the most frequent cardiac manifestation; it usually responds to anti-inflammatory therapy and infrequently leads to </a:t>
            </a:r>
            <a:r>
              <a:rPr lang="en-GB" dirty="0" err="1"/>
              <a:t>tamponade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More </a:t>
            </a:r>
            <a:r>
              <a:rPr lang="en-GB" dirty="0"/>
              <a:t>serious cardiac manifestations are myocarditis and </a:t>
            </a:r>
            <a:r>
              <a:rPr lang="en-GB" dirty="0" err="1"/>
              <a:t>fibrinous</a:t>
            </a:r>
            <a:r>
              <a:rPr lang="en-GB" dirty="0"/>
              <a:t> endocarditis of </a:t>
            </a:r>
            <a:r>
              <a:rPr lang="en-GB" dirty="0" err="1"/>
              <a:t>Libman</a:t>
            </a:r>
            <a:r>
              <a:rPr lang="en-GB" dirty="0"/>
              <a:t>-Sacks.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/>
              <a:t>endocardial</a:t>
            </a:r>
            <a:r>
              <a:rPr lang="en-GB" dirty="0"/>
              <a:t> involvement can lead to </a:t>
            </a:r>
            <a:r>
              <a:rPr lang="en-GB" dirty="0" err="1"/>
              <a:t>valvular</a:t>
            </a:r>
            <a:r>
              <a:rPr lang="en-GB" dirty="0"/>
              <a:t> insufficiencies, most commonly of the mitral or aortic valves, or to embolic events. </a:t>
            </a:r>
            <a:endParaRPr lang="en-GB" dirty="0" smtClean="0"/>
          </a:p>
          <a:p>
            <a:r>
              <a:rPr lang="en-GB" dirty="0" smtClean="0"/>
              <a:t>Patients </a:t>
            </a:r>
            <a:r>
              <a:rPr lang="en-GB" dirty="0"/>
              <a:t>with SLE are at increased risk for myocardial infarction, usually due to accelerated atherosclerosis, which probably results from chronic inflammation and/or chronic oxidative damage to lipids and to organs.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6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Hematologic </a:t>
            </a:r>
            <a:r>
              <a:rPr lang="en-GB" dirty="0" smtClean="0"/>
              <a:t>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effectLst/>
              </a:rPr>
              <a:t>The most frequent hematologic manifestation of SLE is </a:t>
            </a:r>
            <a:r>
              <a:rPr lang="en-GB" dirty="0" err="1" smtClean="0">
                <a:effectLst/>
              </a:rPr>
              <a:t>anemia</a:t>
            </a:r>
            <a:r>
              <a:rPr lang="en-GB" dirty="0" smtClean="0">
                <a:effectLst/>
              </a:rPr>
              <a:t>, usually normochromic normocytic, reflecting chronic illness. </a:t>
            </a:r>
          </a:p>
          <a:p>
            <a:r>
              <a:rPr lang="en-GB" dirty="0" smtClean="0"/>
              <a:t>Also present with haemolysis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Leukopenia is also common and almost always consists of </a:t>
            </a:r>
            <a:r>
              <a:rPr lang="en-GB" dirty="0" err="1" smtClean="0">
                <a:effectLst/>
              </a:rPr>
              <a:t>lymphopenia</a:t>
            </a:r>
            <a:r>
              <a:rPr lang="en-GB" dirty="0" smtClean="0">
                <a:effectLst/>
              </a:rPr>
              <a:t>, not </a:t>
            </a:r>
            <a:r>
              <a:rPr lang="en-GB" dirty="0" err="1" smtClean="0">
                <a:effectLst/>
              </a:rPr>
              <a:t>granulocytopenia</a:t>
            </a:r>
            <a:r>
              <a:rPr lang="en-GB" dirty="0" smtClean="0">
                <a:effectLst/>
              </a:rPr>
              <a:t>; this rarely predisposes to infections and by itself usually does not require therapy. </a:t>
            </a:r>
          </a:p>
          <a:p>
            <a:r>
              <a:rPr lang="en-GB" dirty="0" smtClean="0">
                <a:effectLst/>
              </a:rPr>
              <a:t>Thrombocytopenia may be a recurring problem.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6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Gastrointestinal </a:t>
            </a:r>
            <a:r>
              <a:rPr lang="en-GB" dirty="0" smtClean="0"/>
              <a:t>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Nausea</a:t>
            </a:r>
            <a:r>
              <a:rPr lang="en-GB" dirty="0"/>
              <a:t>, sometimes with vomiting, and </a:t>
            </a:r>
            <a:r>
              <a:rPr lang="en-GB" dirty="0" err="1"/>
              <a:t>diarrhea</a:t>
            </a:r>
            <a:r>
              <a:rPr lang="en-GB" dirty="0"/>
              <a:t> can be manifestations of an SLE flare, </a:t>
            </a:r>
            <a:endParaRPr lang="en-GB" dirty="0" smtClean="0"/>
          </a:p>
          <a:p>
            <a:r>
              <a:rPr lang="en-GB" dirty="0" smtClean="0"/>
              <a:t>Autoimmune </a:t>
            </a:r>
            <a:r>
              <a:rPr lang="en-GB" dirty="0"/>
              <a:t>peritonitis and/or intestinal </a:t>
            </a:r>
            <a:r>
              <a:rPr lang="en-GB" dirty="0" err="1"/>
              <a:t>vasculitis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Increases </a:t>
            </a:r>
            <a:r>
              <a:rPr lang="en-GB" dirty="0"/>
              <a:t>in serum aspartate aminotransferase (AST) and alanine aminotransferase (ALT) are common when SLE is active.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270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Ocular </a:t>
            </a:r>
            <a:r>
              <a:rPr lang="en-GB" dirty="0" smtClean="0"/>
              <a:t>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Sicca</a:t>
            </a:r>
            <a:r>
              <a:rPr lang="en-GB" dirty="0" smtClean="0"/>
              <a:t> syndrome- Dry eye, dry mouth</a:t>
            </a:r>
          </a:p>
          <a:p>
            <a:r>
              <a:rPr lang="en-GB" dirty="0" smtClean="0"/>
              <a:t>Nonspecific </a:t>
            </a:r>
            <a:r>
              <a:rPr lang="en-GB" dirty="0"/>
              <a:t>conjunctivitis </a:t>
            </a:r>
            <a:endParaRPr lang="en-GB" dirty="0" smtClean="0"/>
          </a:p>
          <a:p>
            <a:r>
              <a:rPr lang="en-GB" dirty="0" smtClean="0"/>
              <a:t>Sight threatening complications-retinal </a:t>
            </a:r>
            <a:r>
              <a:rPr lang="en-GB" dirty="0" err="1"/>
              <a:t>vasculitis</a:t>
            </a:r>
            <a:r>
              <a:rPr lang="en-GB" dirty="0"/>
              <a:t> and optic </a:t>
            </a:r>
            <a:r>
              <a:rPr lang="en-GB" dirty="0" smtClean="0"/>
              <a:t>neuritis.</a:t>
            </a:r>
          </a:p>
          <a:p>
            <a:r>
              <a:rPr lang="en-GB" dirty="0" smtClean="0"/>
              <a:t>Complications </a:t>
            </a:r>
            <a:r>
              <a:rPr lang="en-GB" dirty="0"/>
              <a:t>of glucocorticoid </a:t>
            </a:r>
            <a:r>
              <a:rPr lang="en-GB" dirty="0" smtClean="0"/>
              <a:t>therapy-cataracts &amp; </a:t>
            </a:r>
            <a:r>
              <a:rPr lang="en-GB" dirty="0"/>
              <a:t>glaucoma.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0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ANA- 98% prevalence- Repeated negative tests make SLE unlikely</a:t>
            </a:r>
          </a:p>
          <a:p>
            <a:r>
              <a:rPr lang="en-GB" dirty="0"/>
              <a:t>Anti-</a:t>
            </a:r>
            <a:r>
              <a:rPr lang="en-GB" dirty="0" err="1"/>
              <a:t>dsDNA</a:t>
            </a:r>
            <a:r>
              <a:rPr lang="en-GB" dirty="0"/>
              <a:t>- 70%- Specific for </a:t>
            </a:r>
            <a:r>
              <a:rPr lang="en-GB" dirty="0" smtClean="0"/>
              <a:t>SLE</a:t>
            </a:r>
          </a:p>
          <a:p>
            <a:r>
              <a:rPr lang="en-GB" dirty="0" smtClean="0"/>
              <a:t>TBC</a:t>
            </a:r>
          </a:p>
          <a:p>
            <a:r>
              <a:rPr lang="en-GB" dirty="0" smtClean="0"/>
              <a:t>U/E/C, Urinalysis</a:t>
            </a:r>
          </a:p>
          <a:p>
            <a:r>
              <a:rPr lang="en-GB" dirty="0" smtClean="0"/>
              <a:t>LFTs</a:t>
            </a:r>
          </a:p>
          <a:p>
            <a:r>
              <a:rPr lang="en-GB" dirty="0" smtClean="0"/>
              <a:t>CXR, ECG, Lipids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373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Modalities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Management of </a:t>
            </a:r>
            <a:r>
              <a:rPr lang="en-GB" dirty="0" smtClean="0"/>
              <a:t>SLE </a:t>
            </a:r>
            <a:r>
              <a:rPr lang="en-GB" dirty="0"/>
              <a:t>often depends on disease severity and disease </a:t>
            </a:r>
            <a:r>
              <a:rPr lang="en-GB" dirty="0" smtClean="0"/>
              <a:t>manifestations, although </a:t>
            </a:r>
            <a:r>
              <a:rPr lang="en-GB" dirty="0" err="1"/>
              <a:t>hydroxychloroquine</a:t>
            </a:r>
            <a:r>
              <a:rPr lang="en-GB" dirty="0"/>
              <a:t> has a central role for long-term treatment in all SLE patients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</a:t>
            </a:r>
            <a:r>
              <a:rPr lang="en-GB" dirty="0"/>
              <a:t>general, cutaneous manifestations, musculoskeletal manifestations, and </a:t>
            </a:r>
            <a:r>
              <a:rPr lang="en-GB" dirty="0" err="1"/>
              <a:t>serositis</a:t>
            </a:r>
            <a:r>
              <a:rPr lang="en-GB" dirty="0"/>
              <a:t> represent milder disease, which may wax and wane with disease activity. These are often controlled with </a:t>
            </a:r>
            <a:r>
              <a:rPr lang="en-GB" dirty="0" err="1"/>
              <a:t>nonsteroidal</a:t>
            </a:r>
            <a:r>
              <a:rPr lang="en-GB" dirty="0"/>
              <a:t> anti-inflammatory drugs (NSAIDS) or low-potency immunosuppression medications beyond </a:t>
            </a:r>
            <a:r>
              <a:rPr lang="en-GB" dirty="0" err="1"/>
              <a:t>hydroxychloroquine</a:t>
            </a:r>
            <a:r>
              <a:rPr lang="en-GB" dirty="0"/>
              <a:t> and/or short courses of </a:t>
            </a:r>
            <a:r>
              <a:rPr lang="en-GB" dirty="0" smtClean="0"/>
              <a:t>corticosteroids</a:t>
            </a:r>
          </a:p>
          <a:p>
            <a:r>
              <a:rPr lang="en-GB" dirty="0" smtClean="0"/>
              <a:t>Consider </a:t>
            </a:r>
            <a:r>
              <a:rPr lang="en-GB" dirty="0"/>
              <a:t>immunosuppressive agents (</a:t>
            </a:r>
            <a:r>
              <a:rPr lang="en-GB" dirty="0" err="1"/>
              <a:t>eg</a:t>
            </a:r>
            <a:r>
              <a:rPr lang="en-GB" dirty="0"/>
              <a:t>, azathioprine, </a:t>
            </a:r>
            <a:r>
              <a:rPr lang="en-GB" dirty="0" err="1"/>
              <a:t>mycophenolate</a:t>
            </a:r>
            <a:r>
              <a:rPr lang="en-GB" dirty="0"/>
              <a:t> </a:t>
            </a:r>
            <a:r>
              <a:rPr lang="en-GB" dirty="0" err="1"/>
              <a:t>mofetil</a:t>
            </a:r>
            <a:r>
              <a:rPr lang="en-GB" dirty="0"/>
              <a:t>, methotrexate) in refractory cases or when steroid doses cannot be reduced to levels for long-term use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326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Antiphospholipid</a:t>
            </a:r>
            <a:r>
              <a:rPr lang="en-GB" dirty="0"/>
              <a:t> Antibody </a:t>
            </a:r>
            <a:r>
              <a:rPr lang="en-GB" dirty="0" smtClean="0"/>
              <a:t>Syndrome(APS)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effectLst/>
              </a:rPr>
              <a:t>Patients with SLE who have venous or arterial clotting, and/or repeated </a:t>
            </a:r>
            <a:r>
              <a:rPr lang="en-GB" dirty="0" err="1" smtClean="0">
                <a:effectLst/>
              </a:rPr>
              <a:t>fetal</a:t>
            </a:r>
            <a:r>
              <a:rPr lang="en-GB" dirty="0" smtClean="0">
                <a:effectLst/>
              </a:rPr>
              <a:t> losses, and at least two positive tests for </a:t>
            </a:r>
            <a:r>
              <a:rPr lang="en-GB" dirty="0" err="1" smtClean="0">
                <a:effectLst/>
              </a:rPr>
              <a:t>aPL</a:t>
            </a:r>
            <a:r>
              <a:rPr lang="en-GB" dirty="0" smtClean="0">
                <a:effectLst/>
              </a:rPr>
              <a:t>( </a:t>
            </a:r>
            <a:r>
              <a:rPr lang="en-GB" dirty="0" err="1" smtClean="0">
                <a:effectLst/>
              </a:rPr>
              <a:t>antiphospholipid</a:t>
            </a:r>
            <a:r>
              <a:rPr lang="en-GB" dirty="0" smtClean="0">
                <a:effectLst/>
              </a:rPr>
              <a:t> antibodies).</a:t>
            </a:r>
          </a:p>
          <a:p>
            <a:r>
              <a:rPr lang="en-GB" dirty="0" smtClean="0">
                <a:effectLst/>
              </a:rPr>
              <a:t> APS should be managed with long-term anticoagulation. </a:t>
            </a:r>
          </a:p>
          <a:p>
            <a:r>
              <a:rPr lang="en-GB" smtClean="0">
                <a:effectLst/>
              </a:rPr>
              <a:t>A </a:t>
            </a:r>
            <a:r>
              <a:rPr lang="en-GB" dirty="0" smtClean="0">
                <a:effectLst/>
              </a:rPr>
              <a:t>target international normalized ratio (INR) of 2.0–2.5 is recommended for patients with one episode of venous clotting</a:t>
            </a:r>
            <a:r>
              <a:rPr lang="en-GB" smtClean="0">
                <a:effectLst/>
              </a:rPr>
              <a:t>; </a:t>
            </a:r>
          </a:p>
          <a:p>
            <a:r>
              <a:rPr lang="en-GB" smtClean="0">
                <a:effectLst/>
              </a:rPr>
              <a:t>INR </a:t>
            </a:r>
            <a:r>
              <a:rPr lang="en-GB" dirty="0" smtClean="0">
                <a:effectLst/>
              </a:rPr>
              <a:t>of 3.0–3.5 is recommended for patients with recurring clots or arterial clotting, particularly in the central nervous system.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460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Drug Induced Lupus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predisposed individuals</a:t>
            </a:r>
          </a:p>
          <a:p>
            <a:r>
              <a:rPr lang="en-GB" dirty="0" smtClean="0"/>
              <a:t>Common drugs- Isoniazid</a:t>
            </a:r>
            <a:r>
              <a:rPr lang="en-GB" smtClean="0"/>
              <a:t>, Hydralazine, </a:t>
            </a:r>
            <a:r>
              <a:rPr lang="en-GB" dirty="0" smtClean="0"/>
              <a:t>Procainamide</a:t>
            </a:r>
          </a:p>
          <a:p>
            <a:r>
              <a:rPr lang="en-GB" dirty="0" smtClean="0"/>
              <a:t>Auto-antibodies- anti-Histone Abs positive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95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Systemic </a:t>
            </a:r>
            <a:r>
              <a:rPr lang="en-GB" dirty="0"/>
              <a:t>lupus </a:t>
            </a:r>
            <a:r>
              <a:rPr lang="en-GB" dirty="0" err="1"/>
              <a:t>erythematosus</a:t>
            </a:r>
            <a:r>
              <a:rPr lang="en-GB" dirty="0"/>
              <a:t> </a:t>
            </a:r>
            <a:r>
              <a:rPr lang="en-GB" dirty="0" smtClean="0"/>
              <a:t>(SLE/ Lupus) </a:t>
            </a:r>
            <a:r>
              <a:rPr lang="en-GB" dirty="0"/>
              <a:t>is </a:t>
            </a:r>
            <a:r>
              <a:rPr lang="en-GB" dirty="0" smtClean="0"/>
              <a:t>an autoimmune chronic </a:t>
            </a:r>
            <a:r>
              <a:rPr lang="en-GB" dirty="0"/>
              <a:t>inflammatory disease that can affect various parts of the </a:t>
            </a:r>
            <a:r>
              <a:rPr lang="en-GB" dirty="0" smtClean="0"/>
              <a:t>body.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3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Epidemiology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SLE is a </a:t>
            </a:r>
            <a:r>
              <a:rPr lang="en-GB" dirty="0" err="1"/>
              <a:t>multigenic</a:t>
            </a:r>
            <a:r>
              <a:rPr lang="en-GB" dirty="0"/>
              <a:t> disease.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most genetically susceptible individuals, normal alleles of multiple normal genes each contribute a small amount to abnormal immune responses; if enough variations accumulate, disease </a:t>
            </a:r>
            <a:r>
              <a:rPr lang="en-GB" dirty="0" smtClean="0"/>
              <a:t>results.</a:t>
            </a:r>
          </a:p>
          <a:p>
            <a:r>
              <a:rPr lang="en-GB" dirty="0" smtClean="0"/>
              <a:t>The frequency of SLE varies by race and ethnicity-higher rates reported in blacks and Hispanics. </a:t>
            </a:r>
          </a:p>
          <a:p>
            <a:pPr marL="742950" lvl="2" indent="-342900"/>
            <a:r>
              <a:rPr lang="en-GB" dirty="0" smtClean="0"/>
              <a:t>The </a:t>
            </a:r>
            <a:r>
              <a:rPr lang="en-GB" dirty="0"/>
              <a:t>incidence of SLE in black women is  4 times higher than that in white women</a:t>
            </a:r>
            <a:r>
              <a:rPr lang="en-GB" dirty="0" smtClean="0"/>
              <a:t>.</a:t>
            </a:r>
          </a:p>
          <a:p>
            <a:r>
              <a:rPr lang="en-GB" dirty="0" smtClean="0"/>
              <a:t>Female </a:t>
            </a:r>
            <a:r>
              <a:rPr lang="en-GB" dirty="0"/>
              <a:t>sex is permissive for </a:t>
            </a:r>
            <a:r>
              <a:rPr lang="en-GB" dirty="0" smtClean="0"/>
              <a:t>SLE- </a:t>
            </a:r>
            <a:r>
              <a:rPr lang="en-GB" dirty="0"/>
              <a:t>females </a:t>
            </a:r>
            <a:r>
              <a:rPr lang="en-GB" dirty="0" smtClean="0"/>
              <a:t> </a:t>
            </a:r>
            <a:r>
              <a:rPr lang="en-GB" dirty="0"/>
              <a:t>make higher antibody responses than males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Women exposed to </a:t>
            </a:r>
            <a:r>
              <a:rPr lang="en-GB" dirty="0" err="1"/>
              <a:t>estrogen</a:t>
            </a:r>
            <a:r>
              <a:rPr lang="en-GB" dirty="0"/>
              <a:t>-containing oral contraceptives or hormone replacement have an increased risk of developing SLE </a:t>
            </a:r>
            <a:r>
              <a:rPr lang="en-GB" dirty="0" smtClean="0"/>
              <a:t>&gt;90% of SLE occur in women, starting in child bearing age.</a:t>
            </a:r>
          </a:p>
          <a:p>
            <a:r>
              <a:rPr lang="en-GB" dirty="0" smtClean="0"/>
              <a:t>M:F- 1:11 ( during child bearing years)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5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SLE is an autoimmune disorder characterized by multisystem inflammation with the generation of autoantibodies. </a:t>
            </a:r>
            <a:endParaRPr lang="en-GB" dirty="0" smtClean="0"/>
          </a:p>
          <a:p>
            <a:r>
              <a:rPr lang="en-GB" dirty="0" smtClean="0"/>
              <a:t>Although </a:t>
            </a:r>
            <a:r>
              <a:rPr lang="en-GB" dirty="0"/>
              <a:t>the specific cause of SLE is unknown, multiple factors are associated with the development of the </a:t>
            </a:r>
            <a:r>
              <a:rPr lang="en-GB" dirty="0" smtClean="0"/>
              <a:t>disease-genetic</a:t>
            </a:r>
            <a:r>
              <a:rPr lang="en-GB" dirty="0"/>
              <a:t>, epigenetic, ethnic, </a:t>
            </a:r>
            <a:r>
              <a:rPr lang="en-GB" dirty="0" err="1"/>
              <a:t>immunoregulatory</a:t>
            </a:r>
            <a:r>
              <a:rPr lang="en-GB" dirty="0"/>
              <a:t>, hormonal, and environmental </a:t>
            </a:r>
            <a:r>
              <a:rPr lang="en-GB" dirty="0" smtClean="0"/>
              <a:t>factors.</a:t>
            </a:r>
          </a:p>
          <a:p>
            <a:r>
              <a:rPr lang="en-GB" baseline="30000" dirty="0"/>
              <a:t> </a:t>
            </a:r>
            <a:r>
              <a:rPr lang="en-GB" dirty="0"/>
              <a:t>Many immune disturbances, both innate and acquired, occur in SLE</a:t>
            </a:r>
          </a:p>
        </p:txBody>
      </p:sp>
    </p:spTree>
    <p:extLst>
      <p:ext uri="{BB962C8B-B14F-4D97-AF65-F5344CB8AC3E}">
        <p14:creationId xmlns:p14="http://schemas.microsoft.com/office/powerpoint/2010/main" val="417147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Pathophysiology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effectLst/>
              </a:rPr>
              <a:t>Several environmental stimuli may influence SLE </a:t>
            </a:r>
          </a:p>
          <a:p>
            <a:r>
              <a:rPr lang="en-GB" dirty="0" smtClean="0">
                <a:effectLst/>
              </a:rPr>
              <a:t> Exposure to ultraviolet light causes flares of SLE in approximately 70% of patients.</a:t>
            </a:r>
          </a:p>
          <a:p>
            <a:r>
              <a:rPr lang="en-GB" dirty="0" smtClean="0">
                <a:effectLst/>
              </a:rPr>
              <a:t>Most SLE patients have autoantibodies for 3 years or more before the first symptoms of disease, suggesting that regulation controls the degree of autoimmunity for years before quantities and qualities of autoantibodies and pathogenic B and T cells actually cause clinical disease.</a:t>
            </a:r>
          </a:p>
          <a:p>
            <a:r>
              <a:rPr lang="en-GB" dirty="0" smtClean="0">
                <a:effectLst/>
              </a:rPr>
              <a:t>EBV may be one infectious agent that can trigger SLE in susceptible individuals. </a:t>
            </a:r>
          </a:p>
        </p:txBody>
      </p:sp>
    </p:spTree>
    <p:extLst>
      <p:ext uri="{BB962C8B-B14F-4D97-AF65-F5344CB8AC3E}">
        <p14:creationId xmlns:p14="http://schemas.microsoft.com/office/powerpoint/2010/main" val="2388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" y="0"/>
            <a:ext cx="90934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SLE </a:t>
            </a:r>
            <a:r>
              <a:rPr lang="en-GB" dirty="0"/>
              <a:t>is a chronic autoimmune disease that can affect almost any organ system. </a:t>
            </a:r>
            <a:endParaRPr lang="en-GB" dirty="0" smtClean="0"/>
          </a:p>
          <a:p>
            <a:r>
              <a:rPr lang="en-GB" dirty="0" smtClean="0"/>
              <a:t>Its </a:t>
            </a:r>
            <a:r>
              <a:rPr lang="en-GB" dirty="0"/>
              <a:t>presentation and course are highly variable, ranging from indolent to fulminant.</a:t>
            </a:r>
          </a:p>
        </p:txBody>
      </p:sp>
    </p:spTree>
    <p:extLst>
      <p:ext uri="{BB962C8B-B14F-4D97-AF65-F5344CB8AC3E}">
        <p14:creationId xmlns:p14="http://schemas.microsoft.com/office/powerpoint/2010/main" val="17379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t="32829" r="2377" b="22878"/>
          <a:stretch/>
        </p:blipFill>
        <p:spPr bwMode="auto">
          <a:xfrm>
            <a:off x="180108" y="18224"/>
            <a:ext cx="8694445" cy="599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1361</Words>
  <Application>Microsoft Office PowerPoint</Application>
  <PresentationFormat>On-screen Show (4:3)</PresentationFormat>
  <Paragraphs>104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SYSTEMIC LUPUS ERYTHEMATOSUS (SLE)</vt:lpstr>
      <vt:lpstr>Outline</vt:lpstr>
      <vt:lpstr>Definition </vt:lpstr>
      <vt:lpstr>Epidemiology</vt:lpstr>
      <vt:lpstr>Pathophysiology (1)</vt:lpstr>
      <vt:lpstr>Pathophysiology (2)</vt:lpstr>
      <vt:lpstr>PowerPoint Presentation</vt:lpstr>
      <vt:lpstr>Clinical Manifestations</vt:lpstr>
      <vt:lpstr>PowerPoint Presentation</vt:lpstr>
      <vt:lpstr>Malar Rash</vt:lpstr>
      <vt:lpstr>Discoid Rash</vt:lpstr>
      <vt:lpstr>Photosensitivity</vt:lpstr>
      <vt:lpstr>PowerPoint Presentation</vt:lpstr>
      <vt:lpstr>PowerPoint Presentation</vt:lpstr>
      <vt:lpstr>PowerPoint Presentation</vt:lpstr>
      <vt:lpstr>Renal Manifestations</vt:lpstr>
      <vt:lpstr>Nervous System Manifestations</vt:lpstr>
      <vt:lpstr>Vascular Occlusions</vt:lpstr>
      <vt:lpstr>Pulmonary Manifestations</vt:lpstr>
      <vt:lpstr>Cardiac Manifestations</vt:lpstr>
      <vt:lpstr>Hematologic Manifestations</vt:lpstr>
      <vt:lpstr>Gastrointestinal Manifestations</vt:lpstr>
      <vt:lpstr>Ocular Manifestations</vt:lpstr>
      <vt:lpstr>Investigations</vt:lpstr>
      <vt:lpstr>Treatment Modalities</vt:lpstr>
      <vt:lpstr>Antiphospholipid Antibody Syndrome(APS)</vt:lpstr>
      <vt:lpstr>Drug Induced Lupus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LUPUS ERYTHEMATOSUS (SLE)</dc:title>
  <dc:creator>USER</dc:creator>
  <cp:lastModifiedBy>USER</cp:lastModifiedBy>
  <cp:revision>35</cp:revision>
  <dcterms:created xsi:type="dcterms:W3CDTF">2014-06-26T15:22:59Z</dcterms:created>
  <dcterms:modified xsi:type="dcterms:W3CDTF">2014-07-16T08:31:10Z</dcterms:modified>
</cp:coreProperties>
</file>