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72"/>
  </p:notesMasterIdLst>
  <p:sldIdLst>
    <p:sldId id="257" r:id="rId4"/>
    <p:sldId id="258" r:id="rId5"/>
    <p:sldId id="261" r:id="rId6"/>
    <p:sldId id="260" r:id="rId7"/>
    <p:sldId id="262" r:id="rId8"/>
    <p:sldId id="263" r:id="rId9"/>
    <p:sldId id="264" r:id="rId10"/>
    <p:sldId id="266" r:id="rId11"/>
    <p:sldId id="268" r:id="rId12"/>
    <p:sldId id="287" r:id="rId13"/>
    <p:sldId id="348" r:id="rId14"/>
    <p:sldId id="349" r:id="rId15"/>
    <p:sldId id="350" r:id="rId16"/>
    <p:sldId id="269" r:id="rId17"/>
    <p:sldId id="271" r:id="rId18"/>
    <p:sldId id="272" r:id="rId19"/>
    <p:sldId id="341" r:id="rId20"/>
    <p:sldId id="338" r:id="rId21"/>
    <p:sldId id="340" r:id="rId22"/>
    <p:sldId id="343" r:id="rId23"/>
    <p:sldId id="342" r:id="rId24"/>
    <p:sldId id="344" r:id="rId25"/>
    <p:sldId id="332" r:id="rId26"/>
    <p:sldId id="333" r:id="rId27"/>
    <p:sldId id="334" r:id="rId28"/>
    <p:sldId id="335" r:id="rId29"/>
    <p:sldId id="324" r:id="rId30"/>
    <p:sldId id="339" r:id="rId31"/>
    <p:sldId id="345" r:id="rId32"/>
    <p:sldId id="276" r:id="rId33"/>
    <p:sldId id="346" r:id="rId34"/>
    <p:sldId id="309" r:id="rId35"/>
    <p:sldId id="310" r:id="rId36"/>
    <p:sldId id="311" r:id="rId37"/>
    <p:sldId id="312" r:id="rId38"/>
    <p:sldId id="308" r:id="rId39"/>
    <p:sldId id="317" r:id="rId40"/>
    <p:sldId id="318" r:id="rId41"/>
    <p:sldId id="282" r:id="rId42"/>
    <p:sldId id="283" r:id="rId43"/>
    <p:sldId id="284" r:id="rId44"/>
    <p:sldId id="285" r:id="rId45"/>
    <p:sldId id="286" r:id="rId46"/>
    <p:sldId id="288" r:id="rId47"/>
    <p:sldId id="289" r:id="rId48"/>
    <p:sldId id="290" r:id="rId49"/>
    <p:sldId id="351" r:id="rId50"/>
    <p:sldId id="352" r:id="rId51"/>
    <p:sldId id="347" r:id="rId52"/>
    <p:sldId id="292" r:id="rId53"/>
    <p:sldId id="293" r:id="rId54"/>
    <p:sldId id="294" r:id="rId55"/>
    <p:sldId id="295" r:id="rId56"/>
    <p:sldId id="313" r:id="rId57"/>
    <p:sldId id="316" r:id="rId58"/>
    <p:sldId id="297" r:id="rId59"/>
    <p:sldId id="314" r:id="rId60"/>
    <p:sldId id="298" r:id="rId61"/>
    <p:sldId id="299" r:id="rId62"/>
    <p:sldId id="315" r:id="rId63"/>
    <p:sldId id="300" r:id="rId64"/>
    <p:sldId id="301" r:id="rId65"/>
    <p:sldId id="302" r:id="rId66"/>
    <p:sldId id="303" r:id="rId67"/>
    <p:sldId id="304" r:id="rId68"/>
    <p:sldId id="305" r:id="rId69"/>
    <p:sldId id="307" r:id="rId70"/>
    <p:sldId id="320"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1602EC-EE0E-4752-A058-BB2D737A8237}" type="datetimeFigureOut">
              <a:rPr lang="en-US" smtClean="0"/>
              <a:t>12/5/2016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EEA62-CC2C-41B2-9FC1-55004970029F}" type="slidenum">
              <a:rPr lang="en-US" smtClean="0"/>
              <a:t>‹#›</a:t>
            </a:fld>
            <a:endParaRPr lang="en-US"/>
          </a:p>
        </p:txBody>
      </p:sp>
    </p:spTree>
    <p:extLst>
      <p:ext uri="{BB962C8B-B14F-4D97-AF65-F5344CB8AC3E}">
        <p14:creationId xmlns:p14="http://schemas.microsoft.com/office/powerpoint/2010/main" val="454236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panose="02020603050405020304" pitchFamily="18" charset="0"/>
                <a:ea typeface="ＭＳ Ｐゴシック" panose="020B0600070205080204" pitchFamily="34" charset="-128"/>
              </a:defRPr>
            </a:lvl1pPr>
            <a:lvl2pPr marL="37931725" indent="-37474525">
              <a:defRPr sz="1400">
                <a:solidFill>
                  <a:schemeClr val="tx1"/>
                </a:solidFill>
                <a:latin typeface="Times" panose="02020603050405020304" pitchFamily="18" charset="0"/>
                <a:ea typeface="ＭＳ Ｐゴシック" panose="020B0600070205080204" pitchFamily="34" charset="-128"/>
              </a:defRPr>
            </a:lvl2pPr>
            <a:lvl3pPr>
              <a:defRPr sz="1400">
                <a:solidFill>
                  <a:schemeClr val="tx1"/>
                </a:solidFill>
                <a:latin typeface="Times" panose="02020603050405020304" pitchFamily="18" charset="0"/>
                <a:ea typeface="ＭＳ Ｐゴシック" panose="020B0600070205080204" pitchFamily="34" charset="-128"/>
              </a:defRPr>
            </a:lvl3pPr>
            <a:lvl4pPr>
              <a:defRPr sz="1400">
                <a:solidFill>
                  <a:schemeClr val="tx1"/>
                </a:solidFill>
                <a:latin typeface="Times" panose="02020603050405020304" pitchFamily="18" charset="0"/>
                <a:ea typeface="ＭＳ Ｐゴシック" panose="020B0600070205080204" pitchFamily="34" charset="-128"/>
              </a:defRPr>
            </a:lvl4pPr>
            <a:lvl5pPr>
              <a:defRPr sz="1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Times" panose="02020603050405020304" pitchFamily="18"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C0E9E8C-0F9B-482A-B6D1-FEF1AEF7F943}" type="slidenum">
              <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mn-cs"/>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638496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EA0AC2-3BD4-4F24-B87E-73B71E018CE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6083" name="Rectangle 2"/>
          <p:cNvSpPr>
            <a:spLocks noChangeArrowheads="1"/>
          </p:cNvSpPr>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6084" name="Rectangle 3"/>
          <p:cNvSpPr>
            <a:spLocks noChangeArrowheads="1"/>
          </p:cNvSpPr>
          <p:nvPr/>
        </p:nvSpPr>
        <p:spPr bwMode="auto">
          <a:xfrm>
            <a:off x="388620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12</a:t>
            </a:r>
          </a:p>
        </p:txBody>
      </p:sp>
      <p:sp>
        <p:nvSpPr>
          <p:cNvPr id="46085" name="Rectangle 4"/>
          <p:cNvSpPr>
            <a:spLocks noChangeArrowheads="1"/>
          </p:cNvSpPr>
          <p:nvPr/>
        </p:nvSpPr>
        <p:spPr bwMode="auto">
          <a:xfrm>
            <a:off x="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6086" name="Rectangle 5"/>
          <p:cNvSpPr>
            <a:spLocks noChangeArrowheads="1"/>
          </p:cNvSpP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6087" name="Rectangle 6"/>
          <p:cNvSpPr>
            <a:spLocks noGrp="1" noRot="1" noChangeAspect="1" noChangeArrowheads="1" noTextEdit="1"/>
          </p:cNvSpPr>
          <p:nvPr>
            <p:ph type="sldImg"/>
          </p:nvPr>
        </p:nvSpPr>
        <p:spPr>
          <a:xfrm>
            <a:off x="1109663" y="704850"/>
            <a:ext cx="4638675" cy="3479800"/>
          </a:xfrm>
          <a:ln w="12700" cap="flat"/>
        </p:spPr>
      </p:sp>
      <p:sp>
        <p:nvSpPr>
          <p:cNvPr id="46088" name="Rectangle 7"/>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altLang="en-US"/>
          </a:p>
        </p:txBody>
      </p:sp>
    </p:spTree>
    <p:extLst>
      <p:ext uri="{BB962C8B-B14F-4D97-AF65-F5344CB8AC3E}">
        <p14:creationId xmlns:p14="http://schemas.microsoft.com/office/powerpoint/2010/main" val="1920310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FC4A19-93C9-4B96-A06E-FEAB351709B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323" name="Rectangle 2"/>
          <p:cNvSpPr>
            <a:spLocks noChangeArrowheads="1"/>
          </p:cNvSpPr>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324" name="Rectangle 3"/>
          <p:cNvSpPr>
            <a:spLocks noChangeArrowheads="1"/>
          </p:cNvSpPr>
          <p:nvPr/>
        </p:nvSpPr>
        <p:spPr bwMode="auto">
          <a:xfrm>
            <a:off x="388620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19</a:t>
            </a:r>
          </a:p>
        </p:txBody>
      </p:sp>
      <p:sp>
        <p:nvSpPr>
          <p:cNvPr id="56325" name="Rectangle 4"/>
          <p:cNvSpPr>
            <a:spLocks noChangeArrowheads="1"/>
          </p:cNvSpPr>
          <p:nvPr/>
        </p:nvSpPr>
        <p:spPr bwMode="auto">
          <a:xfrm>
            <a:off x="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326" name="Rectangle 5"/>
          <p:cNvSpPr>
            <a:spLocks noChangeArrowheads="1"/>
          </p:cNvSpP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327" name="Rectangle 6"/>
          <p:cNvSpPr>
            <a:spLocks noGrp="1" noRot="1" noChangeAspect="1" noChangeArrowheads="1" noTextEdit="1"/>
          </p:cNvSpPr>
          <p:nvPr>
            <p:ph type="sldImg"/>
          </p:nvPr>
        </p:nvSpPr>
        <p:spPr>
          <a:xfrm>
            <a:off x="1109663" y="704850"/>
            <a:ext cx="4638675" cy="3479800"/>
          </a:xfrm>
          <a:ln w="12700" cap="flat"/>
        </p:spPr>
      </p:sp>
      <p:sp>
        <p:nvSpPr>
          <p:cNvPr id="56328" name="Rectangle 7"/>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altLang="en-US"/>
          </a:p>
        </p:txBody>
      </p:sp>
    </p:spTree>
    <p:extLst>
      <p:ext uri="{BB962C8B-B14F-4D97-AF65-F5344CB8AC3E}">
        <p14:creationId xmlns:p14="http://schemas.microsoft.com/office/powerpoint/2010/main" val="167359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687346-ED2D-4542-90D3-518B596AABD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371" name="Rectangle 2"/>
          <p:cNvSpPr>
            <a:spLocks noChangeArrowheads="1"/>
          </p:cNvSpPr>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372" name="Rectangle 3"/>
          <p:cNvSpPr>
            <a:spLocks noChangeArrowheads="1"/>
          </p:cNvSpPr>
          <p:nvPr/>
        </p:nvSpPr>
        <p:spPr bwMode="auto">
          <a:xfrm>
            <a:off x="388620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19</a:t>
            </a:r>
          </a:p>
        </p:txBody>
      </p:sp>
      <p:sp>
        <p:nvSpPr>
          <p:cNvPr id="58373" name="Rectangle 4"/>
          <p:cNvSpPr>
            <a:spLocks noChangeArrowheads="1"/>
          </p:cNvSpPr>
          <p:nvPr/>
        </p:nvSpPr>
        <p:spPr bwMode="auto">
          <a:xfrm>
            <a:off x="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374" name="Rectangle 5"/>
          <p:cNvSpPr>
            <a:spLocks noChangeArrowheads="1"/>
          </p:cNvSpP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375" name="Rectangle 6"/>
          <p:cNvSpPr>
            <a:spLocks noGrp="1" noRot="1" noChangeAspect="1" noChangeArrowheads="1" noTextEdit="1"/>
          </p:cNvSpPr>
          <p:nvPr>
            <p:ph type="sldImg"/>
          </p:nvPr>
        </p:nvSpPr>
        <p:spPr>
          <a:xfrm>
            <a:off x="1109663" y="704850"/>
            <a:ext cx="4638675" cy="3479800"/>
          </a:xfrm>
          <a:ln w="12700" cap="flat"/>
        </p:spPr>
      </p:sp>
      <p:sp>
        <p:nvSpPr>
          <p:cNvPr id="58376" name="Rectangle 7"/>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altLang="en-US"/>
          </a:p>
        </p:txBody>
      </p:sp>
    </p:spTree>
    <p:extLst>
      <p:ext uri="{BB962C8B-B14F-4D97-AF65-F5344CB8AC3E}">
        <p14:creationId xmlns:p14="http://schemas.microsoft.com/office/powerpoint/2010/main" val="2041057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DA9A29-E890-4B2F-83D2-EF71CA9933D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0419" name="Rectangle 2"/>
          <p:cNvSpPr>
            <a:spLocks noChangeArrowheads="1"/>
          </p:cNvSpPr>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0420" name="Rectangle 3"/>
          <p:cNvSpPr>
            <a:spLocks noChangeArrowheads="1"/>
          </p:cNvSpPr>
          <p:nvPr/>
        </p:nvSpPr>
        <p:spPr bwMode="auto">
          <a:xfrm>
            <a:off x="388620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20</a:t>
            </a:r>
          </a:p>
        </p:txBody>
      </p:sp>
      <p:sp>
        <p:nvSpPr>
          <p:cNvPr id="60421" name="Rectangle 4"/>
          <p:cNvSpPr>
            <a:spLocks noChangeArrowheads="1"/>
          </p:cNvSpPr>
          <p:nvPr/>
        </p:nvSpPr>
        <p:spPr bwMode="auto">
          <a:xfrm>
            <a:off x="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0422" name="Rectangle 5"/>
          <p:cNvSpPr>
            <a:spLocks noChangeArrowheads="1"/>
          </p:cNvSpP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0423" name="Rectangle 6"/>
          <p:cNvSpPr>
            <a:spLocks noGrp="1" noRot="1" noChangeAspect="1" noChangeArrowheads="1" noTextEdit="1"/>
          </p:cNvSpPr>
          <p:nvPr>
            <p:ph type="sldImg"/>
          </p:nvPr>
        </p:nvSpPr>
        <p:spPr>
          <a:xfrm>
            <a:off x="1109663" y="704850"/>
            <a:ext cx="4638675" cy="3479800"/>
          </a:xfrm>
          <a:ln w="12700" cap="flat"/>
        </p:spPr>
      </p:sp>
      <p:sp>
        <p:nvSpPr>
          <p:cNvPr id="60424" name="Rectangle 7"/>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altLang="en-US"/>
          </a:p>
        </p:txBody>
      </p:sp>
    </p:spTree>
    <p:extLst>
      <p:ext uri="{BB962C8B-B14F-4D97-AF65-F5344CB8AC3E}">
        <p14:creationId xmlns:p14="http://schemas.microsoft.com/office/powerpoint/2010/main" val="685528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panose="02020603050405020304" pitchFamily="18" charset="0"/>
                <a:ea typeface="ＭＳ Ｐゴシック" panose="020B0600070205080204" pitchFamily="34" charset="-128"/>
              </a:defRPr>
            </a:lvl1pPr>
            <a:lvl2pPr marL="37931725" indent="-37474525">
              <a:defRPr sz="1400">
                <a:solidFill>
                  <a:schemeClr val="tx1"/>
                </a:solidFill>
                <a:latin typeface="Times" panose="02020603050405020304" pitchFamily="18" charset="0"/>
                <a:ea typeface="ＭＳ Ｐゴシック" panose="020B0600070205080204" pitchFamily="34" charset="-128"/>
              </a:defRPr>
            </a:lvl2pPr>
            <a:lvl3pPr>
              <a:defRPr sz="1400">
                <a:solidFill>
                  <a:schemeClr val="tx1"/>
                </a:solidFill>
                <a:latin typeface="Times" panose="02020603050405020304" pitchFamily="18" charset="0"/>
                <a:ea typeface="ＭＳ Ｐゴシック" panose="020B0600070205080204" pitchFamily="34" charset="-128"/>
              </a:defRPr>
            </a:lvl3pPr>
            <a:lvl4pPr>
              <a:defRPr sz="1400">
                <a:solidFill>
                  <a:schemeClr val="tx1"/>
                </a:solidFill>
                <a:latin typeface="Times" panose="02020603050405020304" pitchFamily="18" charset="0"/>
                <a:ea typeface="ＭＳ Ｐゴシック" panose="020B0600070205080204" pitchFamily="34" charset="-128"/>
              </a:defRPr>
            </a:lvl4pPr>
            <a:lvl5pPr>
              <a:defRPr sz="1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Times" panose="02020603050405020304" pitchFamily="18"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EA9B98-6B00-4DE9-ADD9-D181C387D82A}" type="slidenum">
              <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mn-cs"/>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53507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230DB6-06BA-498D-A45C-275D135119E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795" name="Rectangle 2"/>
          <p:cNvSpPr>
            <a:spLocks noChangeArrowheads="1"/>
          </p:cNvSpPr>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796" name="Rectangle 3"/>
          <p:cNvSpPr>
            <a:spLocks noChangeArrowheads="1"/>
          </p:cNvSpPr>
          <p:nvPr/>
        </p:nvSpPr>
        <p:spPr bwMode="auto">
          <a:xfrm>
            <a:off x="388620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4</a:t>
            </a:r>
          </a:p>
        </p:txBody>
      </p:sp>
      <p:sp>
        <p:nvSpPr>
          <p:cNvPr id="33797" name="Rectangle 4"/>
          <p:cNvSpPr>
            <a:spLocks noChangeArrowheads="1"/>
          </p:cNvSpPr>
          <p:nvPr/>
        </p:nvSpPr>
        <p:spPr bwMode="auto">
          <a:xfrm>
            <a:off x="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798" name="Rectangle 5"/>
          <p:cNvSpPr>
            <a:spLocks noChangeArrowheads="1"/>
          </p:cNvSpP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799" name="Rectangle 6"/>
          <p:cNvSpPr>
            <a:spLocks noGrp="1" noRot="1" noChangeAspect="1" noChangeArrowheads="1" noTextEdit="1"/>
          </p:cNvSpPr>
          <p:nvPr>
            <p:ph type="sldImg"/>
          </p:nvPr>
        </p:nvSpPr>
        <p:spPr>
          <a:xfrm>
            <a:off x="1109663" y="704850"/>
            <a:ext cx="4638675" cy="3479800"/>
          </a:xfrm>
          <a:ln w="12700" cap="flat"/>
        </p:spPr>
      </p:sp>
      <p:sp>
        <p:nvSpPr>
          <p:cNvPr id="33800" name="Rectangle 7"/>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altLang="en-US"/>
          </a:p>
        </p:txBody>
      </p:sp>
    </p:spTree>
    <p:extLst>
      <p:ext uri="{BB962C8B-B14F-4D97-AF65-F5344CB8AC3E}">
        <p14:creationId xmlns:p14="http://schemas.microsoft.com/office/powerpoint/2010/main" val="1689192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F1E991-126D-4287-B76B-E8A038B18CE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843" name="Rectangle 2"/>
          <p:cNvSpPr>
            <a:spLocks noChangeArrowheads="1"/>
          </p:cNvSpPr>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844" name="Rectangle 3"/>
          <p:cNvSpPr>
            <a:spLocks noChangeArrowheads="1"/>
          </p:cNvSpPr>
          <p:nvPr/>
        </p:nvSpPr>
        <p:spPr bwMode="auto">
          <a:xfrm>
            <a:off x="388620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5</a:t>
            </a:r>
          </a:p>
        </p:txBody>
      </p:sp>
      <p:sp>
        <p:nvSpPr>
          <p:cNvPr id="35845" name="Rectangle 4"/>
          <p:cNvSpPr>
            <a:spLocks noChangeArrowheads="1"/>
          </p:cNvSpPr>
          <p:nvPr/>
        </p:nvSpPr>
        <p:spPr bwMode="auto">
          <a:xfrm>
            <a:off x="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846" name="Rectangle 5"/>
          <p:cNvSpPr>
            <a:spLocks noChangeArrowheads="1"/>
          </p:cNvSpP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847" name="Rectangle 6"/>
          <p:cNvSpPr>
            <a:spLocks noGrp="1" noRot="1" noChangeAspect="1" noChangeArrowheads="1" noTextEdit="1"/>
          </p:cNvSpPr>
          <p:nvPr>
            <p:ph type="sldImg"/>
          </p:nvPr>
        </p:nvSpPr>
        <p:spPr>
          <a:xfrm>
            <a:off x="1109663" y="704850"/>
            <a:ext cx="4638675" cy="3479800"/>
          </a:xfrm>
          <a:ln w="12700" cap="flat"/>
        </p:spPr>
      </p:sp>
      <p:sp>
        <p:nvSpPr>
          <p:cNvPr id="35848" name="Rectangle 7"/>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a:t>Associated deformities: Zeta thumb, swan neck, buttonierres, subluxation, ulnar deviation</a:t>
            </a:r>
          </a:p>
        </p:txBody>
      </p:sp>
    </p:spTree>
    <p:extLst>
      <p:ext uri="{BB962C8B-B14F-4D97-AF65-F5344CB8AC3E}">
        <p14:creationId xmlns:p14="http://schemas.microsoft.com/office/powerpoint/2010/main" val="3032331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82527D-3351-496A-AB25-43BECAED752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939" name="Rectangle 2"/>
          <p:cNvSpPr>
            <a:spLocks noChangeArrowheads="1"/>
          </p:cNvSpPr>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940" name="Rectangle 3"/>
          <p:cNvSpPr>
            <a:spLocks noChangeArrowheads="1"/>
          </p:cNvSpPr>
          <p:nvPr/>
        </p:nvSpPr>
        <p:spPr bwMode="auto">
          <a:xfrm>
            <a:off x="388620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10</a:t>
            </a:r>
          </a:p>
        </p:txBody>
      </p:sp>
      <p:sp>
        <p:nvSpPr>
          <p:cNvPr id="39941" name="Rectangle 4"/>
          <p:cNvSpPr>
            <a:spLocks noChangeArrowheads="1"/>
          </p:cNvSpPr>
          <p:nvPr/>
        </p:nvSpPr>
        <p:spPr bwMode="auto">
          <a:xfrm>
            <a:off x="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942" name="Rectangle 5"/>
          <p:cNvSpPr>
            <a:spLocks noChangeArrowheads="1"/>
          </p:cNvSpP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943" name="Rectangle 6"/>
          <p:cNvSpPr>
            <a:spLocks noGrp="1" noRot="1" noChangeAspect="1" noChangeArrowheads="1" noTextEdit="1"/>
          </p:cNvSpPr>
          <p:nvPr>
            <p:ph type="sldImg"/>
          </p:nvPr>
        </p:nvSpPr>
        <p:spPr>
          <a:xfrm>
            <a:off x="1109663" y="704850"/>
            <a:ext cx="4638675" cy="3479800"/>
          </a:xfrm>
          <a:ln w="12700" cap="flat"/>
        </p:spPr>
      </p:sp>
      <p:sp>
        <p:nvSpPr>
          <p:cNvPr id="39944" name="Rectangle 7"/>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altLang="en-US"/>
          </a:p>
        </p:txBody>
      </p:sp>
    </p:spTree>
    <p:extLst>
      <p:ext uri="{BB962C8B-B14F-4D97-AF65-F5344CB8AC3E}">
        <p14:creationId xmlns:p14="http://schemas.microsoft.com/office/powerpoint/2010/main" val="187195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0834E8-6348-48CC-9C3F-D310EE00B0E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987" name="Rectangle 2"/>
          <p:cNvSpPr>
            <a:spLocks noChangeArrowheads="1"/>
          </p:cNvSpPr>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988" name="Rectangle 3"/>
          <p:cNvSpPr>
            <a:spLocks noChangeArrowheads="1"/>
          </p:cNvSpPr>
          <p:nvPr/>
        </p:nvSpPr>
        <p:spPr bwMode="auto">
          <a:xfrm>
            <a:off x="388620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7</a:t>
            </a:r>
          </a:p>
        </p:txBody>
      </p:sp>
      <p:sp>
        <p:nvSpPr>
          <p:cNvPr id="41989" name="Rectangle 4"/>
          <p:cNvSpPr>
            <a:spLocks noChangeArrowheads="1"/>
          </p:cNvSpPr>
          <p:nvPr/>
        </p:nvSpPr>
        <p:spPr bwMode="auto">
          <a:xfrm>
            <a:off x="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990" name="Rectangle 5"/>
          <p:cNvSpPr>
            <a:spLocks noChangeArrowheads="1"/>
          </p:cNvSpP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991" name="Rectangle 6"/>
          <p:cNvSpPr>
            <a:spLocks noGrp="1" noRot="1" noChangeAspect="1" noChangeArrowheads="1" noTextEdit="1"/>
          </p:cNvSpPr>
          <p:nvPr>
            <p:ph type="sldImg"/>
          </p:nvPr>
        </p:nvSpPr>
        <p:spPr>
          <a:xfrm>
            <a:off x="1109663" y="704850"/>
            <a:ext cx="4638675" cy="3479800"/>
          </a:xfrm>
          <a:ln w="12700" cap="flat"/>
        </p:spPr>
      </p:sp>
      <p:sp>
        <p:nvSpPr>
          <p:cNvPr id="41992" name="Rectangle 7"/>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altLang="en-US"/>
          </a:p>
        </p:txBody>
      </p:sp>
    </p:spTree>
    <p:extLst>
      <p:ext uri="{BB962C8B-B14F-4D97-AF65-F5344CB8AC3E}">
        <p14:creationId xmlns:p14="http://schemas.microsoft.com/office/powerpoint/2010/main" val="198499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60F387-B138-4B02-A9CB-526A13A2E47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47" name="Rectangle 2"/>
          <p:cNvSpPr>
            <a:spLocks noChangeArrowheads="1"/>
          </p:cNvSpPr>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48" name="Rectangle 3"/>
          <p:cNvSpPr>
            <a:spLocks noChangeArrowheads="1"/>
          </p:cNvSpPr>
          <p:nvPr/>
        </p:nvSpPr>
        <p:spPr bwMode="auto">
          <a:xfrm>
            <a:off x="388620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3</a:t>
            </a:r>
          </a:p>
        </p:txBody>
      </p:sp>
      <p:sp>
        <p:nvSpPr>
          <p:cNvPr id="31749" name="Rectangle 4"/>
          <p:cNvSpPr>
            <a:spLocks noChangeArrowheads="1"/>
          </p:cNvSpPr>
          <p:nvPr/>
        </p:nvSpPr>
        <p:spPr bwMode="auto">
          <a:xfrm>
            <a:off x="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50" name="Rectangle 5"/>
          <p:cNvSpPr>
            <a:spLocks noChangeArrowheads="1"/>
          </p:cNvSpP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51" name="Rectangle 6"/>
          <p:cNvSpPr>
            <a:spLocks noGrp="1" noRot="1" noChangeAspect="1" noChangeArrowheads="1" noTextEdit="1"/>
          </p:cNvSpPr>
          <p:nvPr>
            <p:ph type="sldImg"/>
          </p:nvPr>
        </p:nvSpPr>
        <p:spPr>
          <a:xfrm>
            <a:off x="1109663" y="704850"/>
            <a:ext cx="4638675" cy="3479800"/>
          </a:xfrm>
          <a:ln w="12700" cap="flat"/>
        </p:spPr>
      </p:sp>
      <p:sp>
        <p:nvSpPr>
          <p:cNvPr id="31752" name="Rectangle 7"/>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altLang="en-US"/>
          </a:p>
        </p:txBody>
      </p:sp>
    </p:spTree>
    <p:extLst>
      <p:ext uri="{BB962C8B-B14F-4D97-AF65-F5344CB8AC3E}">
        <p14:creationId xmlns:p14="http://schemas.microsoft.com/office/powerpoint/2010/main" val="3523350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6F837C-4A23-4198-BF7F-BA16C9C59DF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707" name="Rectangle 2"/>
          <p:cNvSpPr>
            <a:spLocks noChangeArrowheads="1"/>
          </p:cNvSpPr>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708" name="Rectangle 3"/>
          <p:cNvSpPr>
            <a:spLocks noChangeArrowheads="1"/>
          </p:cNvSpPr>
          <p:nvPr/>
        </p:nvSpPr>
        <p:spPr bwMode="auto">
          <a:xfrm>
            <a:off x="388620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28</a:t>
            </a:r>
          </a:p>
        </p:txBody>
      </p:sp>
      <p:sp>
        <p:nvSpPr>
          <p:cNvPr id="72709" name="Rectangle 4"/>
          <p:cNvSpPr>
            <a:spLocks noChangeArrowheads="1"/>
          </p:cNvSpPr>
          <p:nvPr/>
        </p:nvSpPr>
        <p:spPr bwMode="auto">
          <a:xfrm>
            <a:off x="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710" name="Rectangle 5"/>
          <p:cNvSpPr>
            <a:spLocks noChangeArrowheads="1"/>
          </p:cNvSpP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711" name="Rectangle 6"/>
          <p:cNvSpPr>
            <a:spLocks noGrp="1" noRot="1" noChangeAspect="1" noChangeArrowheads="1" noTextEdit="1"/>
          </p:cNvSpPr>
          <p:nvPr>
            <p:ph type="sldImg"/>
          </p:nvPr>
        </p:nvSpPr>
        <p:spPr>
          <a:xfrm>
            <a:off x="1109663" y="704850"/>
            <a:ext cx="4638675" cy="3479800"/>
          </a:xfrm>
          <a:ln w="12700" cap="flat"/>
        </p:spPr>
      </p:sp>
      <p:sp>
        <p:nvSpPr>
          <p:cNvPr id="72712" name="Rectangle 7"/>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altLang="en-US"/>
          </a:p>
        </p:txBody>
      </p:sp>
    </p:spTree>
    <p:extLst>
      <p:ext uri="{BB962C8B-B14F-4D97-AF65-F5344CB8AC3E}">
        <p14:creationId xmlns:p14="http://schemas.microsoft.com/office/powerpoint/2010/main" val="2037175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FC3E4E-9AD8-48B1-AB74-8F47CAD472A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4755" name="Rectangle 2"/>
          <p:cNvSpPr>
            <a:spLocks noChangeArrowheads="1"/>
          </p:cNvSpPr>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4756" name="Rectangle 3"/>
          <p:cNvSpPr>
            <a:spLocks noChangeArrowheads="1"/>
          </p:cNvSpPr>
          <p:nvPr/>
        </p:nvSpPr>
        <p:spPr bwMode="auto">
          <a:xfrm>
            <a:off x="388620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t>33</a:t>
            </a:r>
          </a:p>
        </p:txBody>
      </p:sp>
      <p:sp>
        <p:nvSpPr>
          <p:cNvPr id="74757" name="Rectangle 4"/>
          <p:cNvSpPr>
            <a:spLocks noChangeArrowheads="1"/>
          </p:cNvSpPr>
          <p:nvPr/>
        </p:nvSpPr>
        <p:spPr bwMode="auto">
          <a:xfrm>
            <a:off x="0" y="8847138"/>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4758" name="Rectangle 5"/>
          <p:cNvSpPr>
            <a:spLocks noChangeArrowheads="1"/>
          </p:cNvSpP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4759" name="Rectangle 6"/>
          <p:cNvSpPr>
            <a:spLocks noGrp="1" noRot="1" noChangeAspect="1" noChangeArrowheads="1" noTextEdit="1"/>
          </p:cNvSpPr>
          <p:nvPr>
            <p:ph type="sldImg"/>
          </p:nvPr>
        </p:nvSpPr>
        <p:spPr>
          <a:xfrm>
            <a:off x="336550" y="704850"/>
            <a:ext cx="6184900" cy="3479800"/>
          </a:xfrm>
          <a:ln w="12700" cap="flat"/>
        </p:spPr>
      </p:sp>
      <p:sp>
        <p:nvSpPr>
          <p:cNvPr id="74760" name="Rectangle 7"/>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US" altLang="en-US"/>
          </a:p>
        </p:txBody>
      </p:sp>
    </p:spTree>
    <p:extLst>
      <p:ext uri="{BB962C8B-B14F-4D97-AF65-F5344CB8AC3E}">
        <p14:creationId xmlns:p14="http://schemas.microsoft.com/office/powerpoint/2010/main" val="3974470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6"/>
            <a:ext cx="9753600" cy="1470025"/>
          </a:xfrm>
        </p:spPr>
        <p:txBody>
          <a:bodyPr anchor="b"/>
          <a:lstStyle>
            <a:lvl1pPr>
              <a:defRPr sz="5400">
                <a:ln w="19050">
                  <a:solidFill>
                    <a:srgbClr val="141621"/>
                  </a:solidFill>
                </a:ln>
                <a:solidFill>
                  <a:srgbClr val="14162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1524000" y="3581400"/>
            <a:ext cx="8032376" cy="609600"/>
          </a:xfrm>
        </p:spPr>
        <p:txBody>
          <a:bodyPr/>
          <a:lstStyle>
            <a:lvl1pPr marL="0" indent="0" algn="ctr">
              <a:buNone/>
              <a:defRPr>
                <a:solidFill>
                  <a:srgbClr val="97B3E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D21213-605F-4DAD-993E-AF2ED8DAE44C}" type="datetimeFigureOut">
              <a:rPr lang="en-GB" smtClean="0"/>
              <a:t>05/12/2016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ACECDC-7501-4252-ABCC-F65AA4BC0689}" type="slidenum">
              <a:rPr lang="en-GB" smtClean="0"/>
              <a:t>‹#›</a:t>
            </a:fld>
            <a:endParaRPr lang="en-GB"/>
          </a:p>
        </p:txBody>
      </p:sp>
    </p:spTree>
    <p:extLst>
      <p:ext uri="{BB962C8B-B14F-4D97-AF65-F5344CB8AC3E}">
        <p14:creationId xmlns:p14="http://schemas.microsoft.com/office/powerpoint/2010/main" val="491086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D21213-605F-4DAD-993E-AF2ED8DAE44C}" type="datetimeFigureOut">
              <a:rPr lang="en-GB" smtClean="0"/>
              <a:t>05/12/2016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ACECDC-7501-4252-ABCC-F65AA4BC0689}" type="slidenum">
              <a:rPr lang="en-GB" smtClean="0"/>
              <a:t>‹#›</a:t>
            </a:fld>
            <a:endParaRPr lang="en-GB"/>
          </a:p>
        </p:txBody>
      </p:sp>
    </p:spTree>
    <p:extLst>
      <p:ext uri="{BB962C8B-B14F-4D97-AF65-F5344CB8AC3E}">
        <p14:creationId xmlns:p14="http://schemas.microsoft.com/office/powerpoint/2010/main" val="354791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D21213-605F-4DAD-993E-AF2ED8DAE44C}" type="datetimeFigureOut">
              <a:rPr lang="en-GB" smtClean="0"/>
              <a:t>05/12/2016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ACECDC-7501-4252-ABCC-F65AA4BC0689}" type="slidenum">
              <a:rPr lang="en-GB" smtClean="0"/>
              <a:t>‹#›</a:t>
            </a:fld>
            <a:endParaRPr lang="en-GB"/>
          </a:p>
        </p:txBody>
      </p:sp>
    </p:spTree>
    <p:extLst>
      <p:ext uri="{BB962C8B-B14F-4D97-AF65-F5344CB8AC3E}">
        <p14:creationId xmlns:p14="http://schemas.microsoft.com/office/powerpoint/2010/main" val="3512546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12198351" cy="6856413"/>
            <a:chOff x="0" y="0"/>
            <a:chExt cx="5763" cy="4319"/>
          </a:xfrm>
        </p:grpSpPr>
        <p:sp>
          <p:nvSpPr>
            <p:cNvPr id="5" name="Rectangle 3"/>
            <p:cNvSpPr>
              <a:spLocks noChangeArrowheads="1"/>
            </p:cNvSpPr>
            <p:nvPr/>
          </p:nvSpPr>
          <p:spPr bwMode="ltGray">
            <a:xfrm>
              <a:off x="0" y="0"/>
              <a:ext cx="528" cy="4319"/>
            </a:xfrm>
            <a:prstGeom prst="rect">
              <a:avLst/>
            </a:prstGeom>
            <a:gradFill rotWithShape="0">
              <a:gsLst>
                <a:gs pos="0">
                  <a:srgbClr val="000000"/>
                </a:gs>
                <a:gs pos="50000">
                  <a:srgbClr val="FFFFFF"/>
                </a:gs>
                <a:gs pos="100000">
                  <a:srgbClr val="00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GB" altLang="en-US" sz="1800"/>
            </a:p>
          </p:txBody>
        </p:sp>
        <p:sp>
          <p:nvSpPr>
            <p:cNvPr id="6" name="Line 4"/>
            <p:cNvSpPr>
              <a:spLocks noChangeShapeType="1"/>
            </p:cNvSpPr>
            <p:nvPr/>
          </p:nvSpPr>
          <p:spPr bwMode="ltGray">
            <a:xfrm>
              <a:off x="0" y="231"/>
              <a:ext cx="5760"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7" name="Line 5"/>
            <p:cNvSpPr>
              <a:spLocks noChangeShapeType="1"/>
            </p:cNvSpPr>
            <p:nvPr/>
          </p:nvSpPr>
          <p:spPr bwMode="auto">
            <a:xfrm>
              <a:off x="0" y="285"/>
              <a:ext cx="5763"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 name="Line 6"/>
            <p:cNvSpPr>
              <a:spLocks noChangeShapeType="1"/>
            </p:cNvSpPr>
            <p:nvPr/>
          </p:nvSpPr>
          <p:spPr bwMode="auto">
            <a:xfrm>
              <a:off x="0" y="3972"/>
              <a:ext cx="576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9" name="Line 7"/>
            <p:cNvSpPr>
              <a:spLocks noChangeShapeType="1"/>
            </p:cNvSpPr>
            <p:nvPr/>
          </p:nvSpPr>
          <p:spPr bwMode="ltGray">
            <a:xfrm>
              <a:off x="0" y="4044"/>
              <a:ext cx="5763"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263176" name="Rectangle 8"/>
          <p:cNvSpPr>
            <a:spLocks noGrp="1" noChangeArrowheads="1"/>
          </p:cNvSpPr>
          <p:nvPr>
            <p:ph type="ctrTitle" sz="quarter"/>
          </p:nvPr>
        </p:nvSpPr>
        <p:spPr>
          <a:xfrm>
            <a:off x="1422400" y="2286000"/>
            <a:ext cx="10363200" cy="1143000"/>
          </a:xfrm>
        </p:spPr>
        <p:txBody>
          <a:bodyPr/>
          <a:lstStyle>
            <a:lvl1pPr>
              <a:defRPr/>
            </a:lvl1pPr>
          </a:lstStyle>
          <a:p>
            <a:pPr lvl="0"/>
            <a:r>
              <a:rPr lang="en-US" altLang="en-US" noProof="0"/>
              <a:t>Click to edit Master title style</a:t>
            </a:r>
          </a:p>
        </p:txBody>
      </p:sp>
      <p:sp>
        <p:nvSpPr>
          <p:cNvPr id="263177" name="Rectangle 9"/>
          <p:cNvSpPr>
            <a:spLocks noGrp="1" noChangeArrowheads="1"/>
          </p:cNvSpPr>
          <p:nvPr>
            <p:ph type="subTitle" sz="quarter" idx="1"/>
          </p:nvPr>
        </p:nvSpPr>
        <p:spPr>
          <a:xfrm>
            <a:off x="2336800" y="3886200"/>
            <a:ext cx="8534400" cy="1752600"/>
          </a:xfrm>
        </p:spPr>
        <p:txBody>
          <a:bodyPr/>
          <a:lstStyle>
            <a:lvl1pPr marL="0" indent="0" algn="ctr">
              <a:buFontTx/>
              <a:buNone/>
              <a:defRPr/>
            </a:lvl1pPr>
          </a:lstStyle>
          <a:p>
            <a:pPr lvl="0"/>
            <a:r>
              <a:rPr lang="en-US" altLang="en-US" noProof="0"/>
              <a:t>Click to edit Master subtitle style</a:t>
            </a:r>
          </a:p>
        </p:txBody>
      </p:sp>
      <p:sp>
        <p:nvSpPr>
          <p:cNvPr id="10" name="Rectangle 10"/>
          <p:cNvSpPr>
            <a:spLocks noGrp="1" noChangeArrowheads="1"/>
          </p:cNvSpPr>
          <p:nvPr>
            <p:ph type="dt" sz="quarter" idx="10"/>
          </p:nvPr>
        </p:nvSpPr>
        <p:spPr/>
        <p:txBody>
          <a:bodyPr/>
          <a:lstStyle>
            <a:lvl1pPr>
              <a:defRPr smtClean="0"/>
            </a:lvl1pPr>
          </a:lstStyle>
          <a:p>
            <a:pPr>
              <a:defRPr/>
            </a:pPr>
            <a:endParaRPr lang="en-US" altLang="en-US"/>
          </a:p>
        </p:txBody>
      </p:sp>
      <p:sp>
        <p:nvSpPr>
          <p:cNvPr id="11" name="Rectangle 11"/>
          <p:cNvSpPr>
            <a:spLocks noGrp="1" noChangeArrowheads="1"/>
          </p:cNvSpPr>
          <p:nvPr>
            <p:ph type="ftr" sz="quarter" idx="11"/>
          </p:nvPr>
        </p:nvSpPr>
        <p:spPr/>
        <p:txBody>
          <a:bodyPr/>
          <a:lstStyle>
            <a:lvl1pPr>
              <a:defRPr smtClean="0"/>
            </a:lvl1pPr>
          </a:lstStyle>
          <a:p>
            <a:pPr>
              <a:defRPr/>
            </a:pPr>
            <a:endParaRPr lang="en-US" altLang="en-US"/>
          </a:p>
        </p:txBody>
      </p:sp>
      <p:sp>
        <p:nvSpPr>
          <p:cNvPr id="12" name="Rectangle 12"/>
          <p:cNvSpPr>
            <a:spLocks noGrp="1" noChangeArrowheads="1"/>
          </p:cNvSpPr>
          <p:nvPr>
            <p:ph type="sldNum" sz="quarter" idx="12"/>
          </p:nvPr>
        </p:nvSpPr>
        <p:spPr/>
        <p:txBody>
          <a:bodyPr/>
          <a:lstStyle>
            <a:lvl1pPr>
              <a:defRPr smtClean="0"/>
            </a:lvl1pPr>
          </a:lstStyle>
          <a:p>
            <a:pPr>
              <a:defRPr/>
            </a:pPr>
            <a:fld id="{FFF85767-3664-4B47-A150-31856CA4DB4F}" type="slidenum">
              <a:rPr lang="en-US" altLang="en-US"/>
              <a:pPr>
                <a:defRPr/>
              </a:pPr>
              <a:t>‹#›</a:t>
            </a:fld>
            <a:endParaRPr lang="en-US" altLang="en-US"/>
          </a:p>
        </p:txBody>
      </p:sp>
    </p:spTree>
    <p:extLst>
      <p:ext uri="{BB962C8B-B14F-4D97-AF65-F5344CB8AC3E}">
        <p14:creationId xmlns:p14="http://schemas.microsoft.com/office/powerpoint/2010/main" val="2058867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E4F22081-76AA-42D4-ABE5-2CF480DB9CCF}" type="slidenum">
              <a:rPr lang="en-US" altLang="en-US"/>
              <a:pPr>
                <a:defRPr/>
              </a:pPr>
              <a:t>‹#›</a:t>
            </a:fld>
            <a:endParaRPr lang="en-US" altLang="en-US"/>
          </a:p>
        </p:txBody>
      </p:sp>
    </p:spTree>
    <p:extLst>
      <p:ext uri="{BB962C8B-B14F-4D97-AF65-F5344CB8AC3E}">
        <p14:creationId xmlns:p14="http://schemas.microsoft.com/office/powerpoint/2010/main" val="2171895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CC135D16-D836-4F8D-88BA-D3C601E9E18A}" type="slidenum">
              <a:rPr lang="en-US" altLang="en-US"/>
              <a:pPr>
                <a:defRPr/>
              </a:pPr>
              <a:t>‹#›</a:t>
            </a:fld>
            <a:endParaRPr lang="en-US" altLang="en-US"/>
          </a:p>
        </p:txBody>
      </p:sp>
    </p:spTree>
    <p:extLst>
      <p:ext uri="{BB962C8B-B14F-4D97-AF65-F5344CB8AC3E}">
        <p14:creationId xmlns:p14="http://schemas.microsoft.com/office/powerpoint/2010/main" val="2697111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422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705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2"/>
          <p:cNvSpPr>
            <a:spLocks noGrp="1" noChangeArrowheads="1"/>
          </p:cNvSpPr>
          <p:nvPr>
            <p:ph type="sldNum" sz="quarter" idx="12"/>
          </p:nvPr>
        </p:nvSpPr>
        <p:spPr>
          <a:ln/>
        </p:spPr>
        <p:txBody>
          <a:bodyPr/>
          <a:lstStyle>
            <a:lvl1pPr>
              <a:defRPr/>
            </a:lvl1pPr>
          </a:lstStyle>
          <a:p>
            <a:pPr>
              <a:defRPr/>
            </a:pPr>
            <a:fld id="{2CE7B6C2-59C6-4EC6-A415-2F02C34D1E60}" type="slidenum">
              <a:rPr lang="en-US" altLang="en-US"/>
              <a:pPr>
                <a:defRPr/>
              </a:pPr>
              <a:t>‹#›</a:t>
            </a:fld>
            <a:endParaRPr lang="en-US" altLang="en-US"/>
          </a:p>
        </p:txBody>
      </p:sp>
    </p:spTree>
    <p:extLst>
      <p:ext uri="{BB962C8B-B14F-4D97-AF65-F5344CB8AC3E}">
        <p14:creationId xmlns:p14="http://schemas.microsoft.com/office/powerpoint/2010/main" val="2073192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2"/>
          <p:cNvSpPr>
            <a:spLocks noGrp="1" noChangeArrowheads="1"/>
          </p:cNvSpPr>
          <p:nvPr>
            <p:ph type="sldNum" sz="quarter" idx="12"/>
          </p:nvPr>
        </p:nvSpPr>
        <p:spPr>
          <a:ln/>
        </p:spPr>
        <p:txBody>
          <a:bodyPr/>
          <a:lstStyle>
            <a:lvl1pPr>
              <a:defRPr/>
            </a:lvl1pPr>
          </a:lstStyle>
          <a:p>
            <a:pPr>
              <a:defRPr/>
            </a:pPr>
            <a:fld id="{EC29D5C8-6E1E-43C4-B70B-B139B43829DE}" type="slidenum">
              <a:rPr lang="en-US" altLang="en-US"/>
              <a:pPr>
                <a:defRPr/>
              </a:pPr>
              <a:t>‹#›</a:t>
            </a:fld>
            <a:endParaRPr lang="en-US" altLang="en-US"/>
          </a:p>
        </p:txBody>
      </p:sp>
    </p:spTree>
    <p:extLst>
      <p:ext uri="{BB962C8B-B14F-4D97-AF65-F5344CB8AC3E}">
        <p14:creationId xmlns:p14="http://schemas.microsoft.com/office/powerpoint/2010/main" val="806740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2"/>
          <p:cNvSpPr>
            <a:spLocks noGrp="1" noChangeArrowheads="1"/>
          </p:cNvSpPr>
          <p:nvPr>
            <p:ph type="sldNum" sz="quarter" idx="12"/>
          </p:nvPr>
        </p:nvSpPr>
        <p:spPr>
          <a:ln/>
        </p:spPr>
        <p:txBody>
          <a:bodyPr/>
          <a:lstStyle>
            <a:lvl1pPr>
              <a:defRPr/>
            </a:lvl1pPr>
          </a:lstStyle>
          <a:p>
            <a:pPr>
              <a:defRPr/>
            </a:pPr>
            <a:fld id="{201D0723-93BA-4974-8B01-DE08CA84FFEC}" type="slidenum">
              <a:rPr lang="en-US" altLang="en-US"/>
              <a:pPr>
                <a:defRPr/>
              </a:pPr>
              <a:t>‹#›</a:t>
            </a:fld>
            <a:endParaRPr lang="en-US" altLang="en-US"/>
          </a:p>
        </p:txBody>
      </p:sp>
    </p:spTree>
    <p:extLst>
      <p:ext uri="{BB962C8B-B14F-4D97-AF65-F5344CB8AC3E}">
        <p14:creationId xmlns:p14="http://schemas.microsoft.com/office/powerpoint/2010/main" val="1659782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2"/>
          <p:cNvSpPr>
            <a:spLocks noGrp="1" noChangeArrowheads="1"/>
          </p:cNvSpPr>
          <p:nvPr>
            <p:ph type="sldNum" sz="quarter" idx="12"/>
          </p:nvPr>
        </p:nvSpPr>
        <p:spPr>
          <a:ln/>
        </p:spPr>
        <p:txBody>
          <a:bodyPr/>
          <a:lstStyle>
            <a:lvl1pPr>
              <a:defRPr/>
            </a:lvl1pPr>
          </a:lstStyle>
          <a:p>
            <a:pPr>
              <a:defRPr/>
            </a:pPr>
            <a:fld id="{9DBE550E-8C45-4F25-BD39-49376ABC3DEB}" type="slidenum">
              <a:rPr lang="en-US" altLang="en-US"/>
              <a:pPr>
                <a:defRPr/>
              </a:pPr>
              <a:t>‹#›</a:t>
            </a:fld>
            <a:endParaRPr lang="en-US" altLang="en-US"/>
          </a:p>
        </p:txBody>
      </p:sp>
    </p:spTree>
    <p:extLst>
      <p:ext uri="{BB962C8B-B14F-4D97-AF65-F5344CB8AC3E}">
        <p14:creationId xmlns:p14="http://schemas.microsoft.com/office/powerpoint/2010/main" val="549031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2"/>
          <p:cNvSpPr>
            <a:spLocks noGrp="1" noChangeArrowheads="1"/>
          </p:cNvSpPr>
          <p:nvPr>
            <p:ph type="sldNum" sz="quarter" idx="12"/>
          </p:nvPr>
        </p:nvSpPr>
        <p:spPr>
          <a:ln/>
        </p:spPr>
        <p:txBody>
          <a:bodyPr/>
          <a:lstStyle>
            <a:lvl1pPr>
              <a:defRPr/>
            </a:lvl1pPr>
          </a:lstStyle>
          <a:p>
            <a:pPr>
              <a:defRPr/>
            </a:pPr>
            <a:fld id="{879709BF-49C7-41F9-8E47-588E2EE3942E}" type="slidenum">
              <a:rPr lang="en-US" altLang="en-US"/>
              <a:pPr>
                <a:defRPr/>
              </a:pPr>
              <a:t>‹#›</a:t>
            </a:fld>
            <a:endParaRPr lang="en-US" altLang="en-US"/>
          </a:p>
        </p:txBody>
      </p:sp>
    </p:spTree>
    <p:extLst>
      <p:ext uri="{BB962C8B-B14F-4D97-AF65-F5344CB8AC3E}">
        <p14:creationId xmlns:p14="http://schemas.microsoft.com/office/powerpoint/2010/main" val="191739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D21213-605F-4DAD-993E-AF2ED8DAE44C}" type="datetimeFigureOut">
              <a:rPr lang="en-GB" smtClean="0"/>
              <a:t>05/12/2016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ACECDC-7501-4252-ABCC-F65AA4BC0689}" type="slidenum">
              <a:rPr lang="en-GB" smtClean="0"/>
              <a:t>‹#›</a:t>
            </a:fld>
            <a:endParaRPr lang="en-GB"/>
          </a:p>
        </p:txBody>
      </p:sp>
    </p:spTree>
    <p:extLst>
      <p:ext uri="{BB962C8B-B14F-4D97-AF65-F5344CB8AC3E}">
        <p14:creationId xmlns:p14="http://schemas.microsoft.com/office/powerpoint/2010/main" val="3243461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2"/>
          <p:cNvSpPr>
            <a:spLocks noGrp="1" noChangeArrowheads="1"/>
          </p:cNvSpPr>
          <p:nvPr>
            <p:ph type="sldNum" sz="quarter" idx="12"/>
          </p:nvPr>
        </p:nvSpPr>
        <p:spPr>
          <a:ln/>
        </p:spPr>
        <p:txBody>
          <a:bodyPr/>
          <a:lstStyle>
            <a:lvl1pPr>
              <a:defRPr/>
            </a:lvl1pPr>
          </a:lstStyle>
          <a:p>
            <a:pPr>
              <a:defRPr/>
            </a:pPr>
            <a:fld id="{FBA9108F-6CE4-4F51-8C3C-8088D95AA3F0}" type="slidenum">
              <a:rPr lang="en-US" altLang="en-US"/>
              <a:pPr>
                <a:defRPr/>
              </a:pPr>
              <a:t>‹#›</a:t>
            </a:fld>
            <a:endParaRPr lang="en-US" altLang="en-US"/>
          </a:p>
        </p:txBody>
      </p:sp>
    </p:spTree>
    <p:extLst>
      <p:ext uri="{BB962C8B-B14F-4D97-AF65-F5344CB8AC3E}">
        <p14:creationId xmlns:p14="http://schemas.microsoft.com/office/powerpoint/2010/main" val="2613411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7A87B76A-C05F-40F3-85EB-5C31D769FC84}" type="slidenum">
              <a:rPr lang="en-US" altLang="en-US"/>
              <a:pPr>
                <a:defRPr/>
              </a:pPr>
              <a:t>‹#›</a:t>
            </a:fld>
            <a:endParaRPr lang="en-US" altLang="en-US"/>
          </a:p>
        </p:txBody>
      </p:sp>
    </p:spTree>
    <p:extLst>
      <p:ext uri="{BB962C8B-B14F-4D97-AF65-F5344CB8AC3E}">
        <p14:creationId xmlns:p14="http://schemas.microsoft.com/office/powerpoint/2010/main" val="2563353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422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37253A76-02D1-4AB1-BB6A-5685E46B9324}" type="slidenum">
              <a:rPr lang="en-US" altLang="en-US"/>
              <a:pPr>
                <a:defRPr/>
              </a:pPr>
              <a:t>‹#›</a:t>
            </a:fld>
            <a:endParaRPr lang="en-US" altLang="en-US"/>
          </a:p>
        </p:txBody>
      </p:sp>
    </p:spTree>
    <p:extLst>
      <p:ext uri="{BB962C8B-B14F-4D97-AF65-F5344CB8AC3E}">
        <p14:creationId xmlns:p14="http://schemas.microsoft.com/office/powerpoint/2010/main" val="3005485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22400" y="609600"/>
            <a:ext cx="103632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1422400" y="1981200"/>
            <a:ext cx="10363200" cy="4114800"/>
          </a:xfrm>
        </p:spPr>
        <p:txBody>
          <a:bodyPr/>
          <a:lstStyle/>
          <a:p>
            <a:pPr lvl="0"/>
            <a:endParaRPr lang="en-GB" noProof="0"/>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9221556A-BDCA-4D9B-AE73-83ACDDC9FA00}" type="slidenum">
              <a:rPr lang="en-US" altLang="en-US"/>
              <a:pPr>
                <a:defRPr/>
              </a:pPr>
              <a:t>‹#›</a:t>
            </a:fld>
            <a:endParaRPr lang="en-US" altLang="en-US"/>
          </a:p>
        </p:txBody>
      </p:sp>
    </p:spTree>
    <p:extLst>
      <p:ext uri="{BB962C8B-B14F-4D97-AF65-F5344CB8AC3E}">
        <p14:creationId xmlns:p14="http://schemas.microsoft.com/office/powerpoint/2010/main" val="342437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609600"/>
            <a:ext cx="10363200" cy="1143000"/>
          </a:xfrm>
        </p:spPr>
        <p:txBody>
          <a:bodyPr/>
          <a:lstStyle/>
          <a:p>
            <a:r>
              <a:rPr lang="en-US"/>
              <a:t>Click to edit Master title style</a:t>
            </a:r>
            <a:endParaRPr lang="en-GB"/>
          </a:p>
        </p:txBody>
      </p:sp>
      <p:sp>
        <p:nvSpPr>
          <p:cNvPr id="3" name="Online Image Placeholder 2"/>
          <p:cNvSpPr>
            <a:spLocks noGrp="1"/>
          </p:cNvSpPr>
          <p:nvPr>
            <p:ph type="clipArt" sz="half" idx="1"/>
          </p:nvPr>
        </p:nvSpPr>
        <p:spPr>
          <a:xfrm>
            <a:off x="1422400" y="1981200"/>
            <a:ext cx="5080000" cy="4114800"/>
          </a:xfrm>
        </p:spPr>
        <p:txBody>
          <a:bodyPr/>
          <a:lstStyle/>
          <a:p>
            <a:pPr lvl="0"/>
            <a:endParaRPr lang="en-GB" noProof="0"/>
          </a:p>
        </p:txBody>
      </p:sp>
      <p:sp>
        <p:nvSpPr>
          <p:cNvPr id="4" name="Text Placeholder 3"/>
          <p:cNvSpPr>
            <a:spLocks noGrp="1"/>
          </p:cNvSpPr>
          <p:nvPr>
            <p:ph type="body" sz="half" idx="2"/>
          </p:nvPr>
        </p:nvSpPr>
        <p:spPr>
          <a:xfrm>
            <a:off x="6705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2"/>
          <p:cNvSpPr>
            <a:spLocks noGrp="1" noChangeArrowheads="1"/>
          </p:cNvSpPr>
          <p:nvPr>
            <p:ph type="sldNum" sz="quarter" idx="12"/>
          </p:nvPr>
        </p:nvSpPr>
        <p:spPr>
          <a:ln/>
        </p:spPr>
        <p:txBody>
          <a:bodyPr/>
          <a:lstStyle>
            <a:lvl1pPr>
              <a:defRPr/>
            </a:lvl1pPr>
          </a:lstStyle>
          <a:p>
            <a:pPr>
              <a:defRPr/>
            </a:pPr>
            <a:fld id="{C4BC7584-2E2F-4FED-A3C7-24D9AD4D337F}" type="slidenum">
              <a:rPr lang="en-US" altLang="en-US"/>
              <a:pPr>
                <a:defRPr/>
              </a:pPr>
              <a:t>‹#›</a:t>
            </a:fld>
            <a:endParaRPr lang="en-US" altLang="en-US"/>
          </a:p>
        </p:txBody>
      </p:sp>
    </p:spTree>
    <p:extLst>
      <p:ext uri="{BB962C8B-B14F-4D97-AF65-F5344CB8AC3E}">
        <p14:creationId xmlns:p14="http://schemas.microsoft.com/office/powerpoint/2010/main" val="986347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426"/>
            <a:ext cx="10363200" cy="1470025"/>
          </a:xfrm>
        </p:spPr>
        <p:txBody>
          <a:bodyPr/>
          <a:lstStyle/>
          <a:p>
            <a:r>
              <a:rPr lang="tr-TR"/>
              <a:t>Asıl başlık stili için tıklatın</a:t>
            </a:r>
          </a:p>
        </p:txBody>
      </p:sp>
      <p:sp>
        <p:nvSpPr>
          <p:cNvPr id="3" name="2 Alt Başlık"/>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lvl1pPr>
              <a:defRPr/>
            </a:lvl1pPr>
          </a:lstStyle>
          <a:p>
            <a:pPr>
              <a:defRPr/>
            </a:pPr>
            <a:fld id="{5A0321C8-1D8F-41D8-A884-05DCB87DDC25}" type="datetimeFigureOut">
              <a:rPr lang="tr-TR"/>
              <a:pPr>
                <a:defRPr/>
              </a:pPr>
              <a:t>5.12.2016</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fld id="{15FC3685-30EF-4B2E-B65E-5662C1282006}" type="slidenum">
              <a:rPr lang="tr-TR" altLang="en-US"/>
              <a:pPr/>
              <a:t>‹#›</a:t>
            </a:fld>
            <a:endParaRPr lang="tr-TR" altLang="en-US"/>
          </a:p>
        </p:txBody>
      </p:sp>
    </p:spTree>
    <p:extLst>
      <p:ext uri="{BB962C8B-B14F-4D97-AF65-F5344CB8AC3E}">
        <p14:creationId xmlns:p14="http://schemas.microsoft.com/office/powerpoint/2010/main" val="3607820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lvl1pPr>
              <a:defRPr/>
            </a:lvl1pPr>
          </a:lstStyle>
          <a:p>
            <a:pPr>
              <a:defRPr/>
            </a:pPr>
            <a:fld id="{579FCF8A-2A09-4250-8ABB-879B06D1D571}" type="datetimeFigureOut">
              <a:rPr lang="tr-TR"/>
              <a:pPr>
                <a:defRPr/>
              </a:pPr>
              <a:t>5.12.2016</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fld id="{C4ACA832-40B9-4140-B7E1-C106D53AC352}" type="slidenum">
              <a:rPr lang="tr-TR" altLang="en-US"/>
              <a:pPr/>
              <a:t>‹#›</a:t>
            </a:fld>
            <a:endParaRPr lang="tr-TR" altLang="en-US"/>
          </a:p>
        </p:txBody>
      </p:sp>
    </p:spTree>
    <p:extLst>
      <p:ext uri="{BB962C8B-B14F-4D97-AF65-F5344CB8AC3E}">
        <p14:creationId xmlns:p14="http://schemas.microsoft.com/office/powerpoint/2010/main" val="3722912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01"/>
            <a:ext cx="103632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1829E2CC-D40C-44DD-8103-83C9226355B4}" type="datetimeFigureOut">
              <a:rPr lang="tr-TR"/>
              <a:pPr>
                <a:defRPr/>
              </a:pPr>
              <a:t>5.12.2016</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fld id="{D337547B-24D9-4020-8755-A01FF27E35ED}" type="slidenum">
              <a:rPr lang="tr-TR" altLang="en-US"/>
              <a:pPr/>
              <a:t>‹#›</a:t>
            </a:fld>
            <a:endParaRPr lang="tr-TR" altLang="en-US"/>
          </a:p>
        </p:txBody>
      </p:sp>
    </p:spTree>
    <p:extLst>
      <p:ext uri="{BB962C8B-B14F-4D97-AF65-F5344CB8AC3E}">
        <p14:creationId xmlns:p14="http://schemas.microsoft.com/office/powerpoint/2010/main" val="3652551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3 Veri Yer Tutucusu"/>
          <p:cNvSpPr>
            <a:spLocks noGrp="1"/>
          </p:cNvSpPr>
          <p:nvPr>
            <p:ph type="dt" sz="half" idx="10"/>
          </p:nvPr>
        </p:nvSpPr>
        <p:spPr/>
        <p:txBody>
          <a:bodyPr/>
          <a:lstStyle>
            <a:lvl1pPr>
              <a:defRPr/>
            </a:lvl1pPr>
          </a:lstStyle>
          <a:p>
            <a:pPr>
              <a:defRPr/>
            </a:pPr>
            <a:fld id="{7BD2953B-5BDC-4D24-BBE7-C378A8698C36}" type="datetimeFigureOut">
              <a:rPr lang="tr-TR"/>
              <a:pPr>
                <a:defRPr/>
              </a:pPr>
              <a:t>5.12.2016</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fld id="{13725D31-3AB6-4657-A1EF-F023B45F2DA2}" type="slidenum">
              <a:rPr lang="tr-TR" altLang="en-US"/>
              <a:pPr/>
              <a:t>‹#›</a:t>
            </a:fld>
            <a:endParaRPr lang="tr-TR" altLang="en-US"/>
          </a:p>
        </p:txBody>
      </p:sp>
    </p:spTree>
    <p:extLst>
      <p:ext uri="{BB962C8B-B14F-4D97-AF65-F5344CB8AC3E}">
        <p14:creationId xmlns:p14="http://schemas.microsoft.com/office/powerpoint/2010/main" val="27651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3 Veri Yer Tutucusu"/>
          <p:cNvSpPr>
            <a:spLocks noGrp="1"/>
          </p:cNvSpPr>
          <p:nvPr>
            <p:ph type="dt" sz="half" idx="10"/>
          </p:nvPr>
        </p:nvSpPr>
        <p:spPr/>
        <p:txBody>
          <a:bodyPr/>
          <a:lstStyle>
            <a:lvl1pPr>
              <a:defRPr/>
            </a:lvl1pPr>
          </a:lstStyle>
          <a:p>
            <a:pPr>
              <a:defRPr/>
            </a:pPr>
            <a:fld id="{9B3261DE-DE2B-46DC-84F6-8F0E3719F4D0}" type="datetimeFigureOut">
              <a:rPr lang="tr-TR"/>
              <a:pPr>
                <a:defRPr/>
              </a:pPr>
              <a:t>5.12.2016</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fld id="{D664D6D0-821A-4BA7-9189-76DDFE5E6113}" type="slidenum">
              <a:rPr lang="tr-TR" altLang="en-US"/>
              <a:pPr/>
              <a:t>‹#›</a:t>
            </a:fld>
            <a:endParaRPr lang="tr-TR" altLang="en-US"/>
          </a:p>
        </p:txBody>
      </p:sp>
    </p:spTree>
    <p:extLst>
      <p:ext uri="{BB962C8B-B14F-4D97-AF65-F5344CB8AC3E}">
        <p14:creationId xmlns:p14="http://schemas.microsoft.com/office/powerpoint/2010/main" val="3330624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8587316" cy="1362075"/>
          </a:xfrm>
        </p:spPr>
        <p:txBody>
          <a:bodyPr anchor="t"/>
          <a:lstStyle>
            <a:lvl1pPr algn="l">
              <a:defRPr sz="4000" b="1" cap="all">
                <a:ln w="19050">
                  <a:solidFill>
                    <a:srgbClr val="141621"/>
                  </a:solidFill>
                </a:ln>
                <a:solidFill>
                  <a:srgbClr val="141621"/>
                </a:solidFill>
              </a:defRPr>
            </a:lvl1pPr>
          </a:lstStyle>
          <a:p>
            <a:r>
              <a:rPr lang="en-US"/>
              <a:t>Click to edit Master title style</a:t>
            </a:r>
          </a:p>
        </p:txBody>
      </p:sp>
      <p:sp>
        <p:nvSpPr>
          <p:cNvPr id="3" name="Text Placeholder 2"/>
          <p:cNvSpPr>
            <a:spLocks noGrp="1"/>
          </p:cNvSpPr>
          <p:nvPr>
            <p:ph type="body" idx="1"/>
          </p:nvPr>
        </p:nvSpPr>
        <p:spPr>
          <a:xfrm>
            <a:off x="963085" y="2906713"/>
            <a:ext cx="8587316" cy="1500187"/>
          </a:xfrm>
        </p:spPr>
        <p:txBody>
          <a:bodyPr anchor="b"/>
          <a:lstStyle>
            <a:lvl1pPr marL="0" indent="0">
              <a:buNone/>
              <a:defRPr sz="2000">
                <a:solidFill>
                  <a:srgbClr val="97B3E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D21213-605F-4DAD-993E-AF2ED8DAE44C}" type="datetimeFigureOut">
              <a:rPr lang="en-GB" smtClean="0"/>
              <a:t>05/12/2016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ACECDC-7501-4252-ABCC-F65AA4BC0689}" type="slidenum">
              <a:rPr lang="en-GB" smtClean="0"/>
              <a:t>‹#›</a:t>
            </a:fld>
            <a:endParaRPr lang="en-GB"/>
          </a:p>
        </p:txBody>
      </p:sp>
    </p:spTree>
    <p:extLst>
      <p:ext uri="{BB962C8B-B14F-4D97-AF65-F5344CB8AC3E}">
        <p14:creationId xmlns:p14="http://schemas.microsoft.com/office/powerpoint/2010/main" val="561465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3 Veri Yer Tutucusu"/>
          <p:cNvSpPr>
            <a:spLocks noGrp="1"/>
          </p:cNvSpPr>
          <p:nvPr>
            <p:ph type="dt" sz="half" idx="10"/>
          </p:nvPr>
        </p:nvSpPr>
        <p:spPr/>
        <p:txBody>
          <a:bodyPr/>
          <a:lstStyle>
            <a:lvl1pPr>
              <a:defRPr/>
            </a:lvl1pPr>
          </a:lstStyle>
          <a:p>
            <a:pPr>
              <a:defRPr/>
            </a:pPr>
            <a:fld id="{FDE96B22-4A0F-4568-8751-CA0DE2D62C2A}" type="datetimeFigureOut">
              <a:rPr lang="tr-TR"/>
              <a:pPr>
                <a:defRPr/>
              </a:pPr>
              <a:t>5.12.2016</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fld id="{41AD6856-744A-423D-BFD6-78E32903CBEE}" type="slidenum">
              <a:rPr lang="tr-TR" altLang="en-US"/>
              <a:pPr/>
              <a:t>‹#›</a:t>
            </a:fld>
            <a:endParaRPr lang="tr-TR" altLang="en-US"/>
          </a:p>
        </p:txBody>
      </p:sp>
    </p:spTree>
    <p:extLst>
      <p:ext uri="{BB962C8B-B14F-4D97-AF65-F5344CB8AC3E}">
        <p14:creationId xmlns:p14="http://schemas.microsoft.com/office/powerpoint/2010/main" val="393926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D4AF4267-77ED-42B4-9E38-DF0CF234B52C}" type="datetimeFigureOut">
              <a:rPr lang="tr-TR"/>
              <a:pPr>
                <a:defRPr/>
              </a:pPr>
              <a:t>5.12.2016</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fld id="{BF559893-E6B3-4F8E-A8B3-EF8E8751AD2F}" type="slidenum">
              <a:rPr lang="tr-TR" altLang="en-US"/>
              <a:pPr/>
              <a:t>‹#›</a:t>
            </a:fld>
            <a:endParaRPr lang="tr-TR" altLang="en-US"/>
          </a:p>
        </p:txBody>
      </p:sp>
    </p:spTree>
    <p:extLst>
      <p:ext uri="{BB962C8B-B14F-4D97-AF65-F5344CB8AC3E}">
        <p14:creationId xmlns:p14="http://schemas.microsoft.com/office/powerpoint/2010/main" val="28812043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1" y="273050"/>
            <a:ext cx="4011084"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7007FA9C-1D17-49AE-ADCA-4871D68F3602}" type="datetimeFigureOut">
              <a:rPr lang="tr-TR"/>
              <a:pPr>
                <a:defRPr/>
              </a:pPr>
              <a:t>5.12.2016</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fld id="{EEF938ED-F51F-450E-8C4B-E9C1704AE5FF}" type="slidenum">
              <a:rPr lang="tr-TR" altLang="en-US"/>
              <a:pPr/>
              <a:t>‹#›</a:t>
            </a:fld>
            <a:endParaRPr lang="tr-TR" altLang="en-US"/>
          </a:p>
        </p:txBody>
      </p:sp>
    </p:spTree>
    <p:extLst>
      <p:ext uri="{BB962C8B-B14F-4D97-AF65-F5344CB8AC3E}">
        <p14:creationId xmlns:p14="http://schemas.microsoft.com/office/powerpoint/2010/main" val="41648848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00"/>
            <a:ext cx="73152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A6195C43-7C85-4B81-84D4-0A65729908C4}" type="datetimeFigureOut">
              <a:rPr lang="tr-TR"/>
              <a:pPr>
                <a:defRPr/>
              </a:pPr>
              <a:t>5.12.2016</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fld id="{477663B8-9D17-423A-BC7C-34BB1DD6F7B0}" type="slidenum">
              <a:rPr lang="tr-TR" altLang="en-US"/>
              <a:pPr/>
              <a:t>‹#›</a:t>
            </a:fld>
            <a:endParaRPr lang="tr-TR" altLang="en-US"/>
          </a:p>
        </p:txBody>
      </p:sp>
    </p:spTree>
    <p:extLst>
      <p:ext uri="{BB962C8B-B14F-4D97-AF65-F5344CB8AC3E}">
        <p14:creationId xmlns:p14="http://schemas.microsoft.com/office/powerpoint/2010/main" val="879033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lvl1pPr>
              <a:defRPr/>
            </a:lvl1pPr>
          </a:lstStyle>
          <a:p>
            <a:pPr>
              <a:defRPr/>
            </a:pPr>
            <a:fld id="{6B75BD31-281A-41BD-928A-34C1E00CD262}" type="datetimeFigureOut">
              <a:rPr lang="tr-TR"/>
              <a:pPr>
                <a:defRPr/>
              </a:pPr>
              <a:t>5.12.2016</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fld id="{F923193C-1D67-422A-BCB6-34614B8D197E}" type="slidenum">
              <a:rPr lang="tr-TR" altLang="en-US"/>
              <a:pPr/>
              <a:t>‹#›</a:t>
            </a:fld>
            <a:endParaRPr lang="tr-TR" altLang="en-US"/>
          </a:p>
        </p:txBody>
      </p:sp>
    </p:spTree>
    <p:extLst>
      <p:ext uri="{BB962C8B-B14F-4D97-AF65-F5344CB8AC3E}">
        <p14:creationId xmlns:p14="http://schemas.microsoft.com/office/powerpoint/2010/main" val="30852858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74639"/>
            <a:ext cx="27432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609600" y="274639"/>
            <a:ext cx="80264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lvl1pPr>
              <a:defRPr/>
            </a:lvl1pPr>
          </a:lstStyle>
          <a:p>
            <a:pPr>
              <a:defRPr/>
            </a:pPr>
            <a:fld id="{7FC634B3-7C95-4F60-9EED-FA60378DBE86}" type="datetimeFigureOut">
              <a:rPr lang="tr-TR"/>
              <a:pPr>
                <a:defRPr/>
              </a:pPr>
              <a:t>5.12.2016</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fld id="{4239842A-C93B-47A9-94CA-7EAA0950DD08}" type="slidenum">
              <a:rPr lang="tr-TR" altLang="en-US"/>
              <a:pPr/>
              <a:t>‹#›</a:t>
            </a:fld>
            <a:endParaRPr lang="tr-TR" altLang="en-US"/>
          </a:p>
        </p:txBody>
      </p:sp>
    </p:spTree>
    <p:extLst>
      <p:ext uri="{BB962C8B-B14F-4D97-AF65-F5344CB8AC3E}">
        <p14:creationId xmlns:p14="http://schemas.microsoft.com/office/powerpoint/2010/main" val="2925431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4368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0000" y="1600201"/>
            <a:ext cx="4368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D21213-605F-4DAD-993E-AF2ED8DAE44C}" type="datetimeFigureOut">
              <a:rPr lang="en-GB" smtClean="0"/>
              <a:t>05/12/2016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9ACECDC-7501-4252-ABCC-F65AA4BC0689}" type="slidenum">
              <a:rPr lang="en-GB" smtClean="0"/>
              <a:t>‹#›</a:t>
            </a:fld>
            <a:endParaRPr lang="en-GB"/>
          </a:p>
        </p:txBody>
      </p:sp>
    </p:spTree>
    <p:extLst>
      <p:ext uri="{BB962C8B-B14F-4D97-AF65-F5344CB8AC3E}">
        <p14:creationId xmlns:p14="http://schemas.microsoft.com/office/powerpoint/2010/main" val="3795294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43713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43713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0001" y="1535113"/>
            <a:ext cx="4373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0001" y="2174875"/>
            <a:ext cx="4373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D21213-605F-4DAD-993E-AF2ED8DAE44C}" type="datetimeFigureOut">
              <a:rPr lang="en-GB" smtClean="0"/>
              <a:t>05/12/2016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9ACECDC-7501-4252-ABCC-F65AA4BC0689}" type="slidenum">
              <a:rPr lang="en-GB" smtClean="0"/>
              <a:t>‹#›</a:t>
            </a:fld>
            <a:endParaRPr lang="en-GB"/>
          </a:p>
        </p:txBody>
      </p:sp>
    </p:spTree>
    <p:extLst>
      <p:ext uri="{BB962C8B-B14F-4D97-AF65-F5344CB8AC3E}">
        <p14:creationId xmlns:p14="http://schemas.microsoft.com/office/powerpoint/2010/main" val="2043048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D21213-605F-4DAD-993E-AF2ED8DAE44C}" type="datetimeFigureOut">
              <a:rPr lang="en-GB" smtClean="0"/>
              <a:t>05/12/2016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9ACECDC-7501-4252-ABCC-F65AA4BC0689}" type="slidenum">
              <a:rPr lang="en-GB" smtClean="0"/>
              <a:t>‹#›</a:t>
            </a:fld>
            <a:endParaRPr lang="en-GB"/>
          </a:p>
        </p:txBody>
      </p:sp>
    </p:spTree>
    <p:extLst>
      <p:ext uri="{BB962C8B-B14F-4D97-AF65-F5344CB8AC3E}">
        <p14:creationId xmlns:p14="http://schemas.microsoft.com/office/powerpoint/2010/main" val="205593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D21213-605F-4DAD-993E-AF2ED8DAE44C}" type="datetimeFigureOut">
              <a:rPr lang="en-GB" smtClean="0"/>
              <a:t>05/12/2016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9ACECDC-7501-4252-ABCC-F65AA4BC0689}" type="slidenum">
              <a:rPr lang="en-GB" smtClean="0"/>
              <a:t>‹#›</a:t>
            </a:fld>
            <a:endParaRPr lang="en-GB"/>
          </a:p>
        </p:txBody>
      </p:sp>
    </p:spTree>
    <p:extLst>
      <p:ext uri="{BB962C8B-B14F-4D97-AF65-F5344CB8AC3E}">
        <p14:creationId xmlns:p14="http://schemas.microsoft.com/office/powerpoint/2010/main" val="81273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D21213-605F-4DAD-993E-AF2ED8DAE44C}" type="datetimeFigureOut">
              <a:rPr lang="en-GB" smtClean="0"/>
              <a:t>05/12/2016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9ACECDC-7501-4252-ABCC-F65AA4BC0689}" type="slidenum">
              <a:rPr lang="en-GB" smtClean="0"/>
              <a:t>‹#›</a:t>
            </a:fld>
            <a:endParaRPr lang="en-GB"/>
          </a:p>
        </p:txBody>
      </p:sp>
    </p:spTree>
    <p:extLst>
      <p:ext uri="{BB962C8B-B14F-4D97-AF65-F5344CB8AC3E}">
        <p14:creationId xmlns:p14="http://schemas.microsoft.com/office/powerpoint/2010/main" val="2420319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D21213-605F-4DAD-993E-AF2ED8DAE44C}" type="datetimeFigureOut">
              <a:rPr lang="en-GB" smtClean="0"/>
              <a:t>05/12/2016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9ACECDC-7501-4252-ABCC-F65AA4BC0689}" type="slidenum">
              <a:rPr lang="en-GB" smtClean="0"/>
              <a:t>‹#›</a:t>
            </a:fld>
            <a:endParaRPr lang="en-GB"/>
          </a:p>
        </p:txBody>
      </p:sp>
    </p:spTree>
    <p:extLst>
      <p:ext uri="{BB962C8B-B14F-4D97-AF65-F5344CB8AC3E}">
        <p14:creationId xmlns:p14="http://schemas.microsoft.com/office/powerpoint/2010/main" val="1390486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524000"/>
            <a:ext cx="9245600" cy="4724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bg1"/>
                </a:solidFill>
                <a:effectLst/>
              </a:defRPr>
            </a:lvl1pPr>
          </a:lstStyle>
          <a:p>
            <a:fld id="{1CD21213-605F-4DAD-993E-AF2ED8DAE44C}" type="datetimeFigureOut">
              <a:rPr lang="en-GB" smtClean="0"/>
              <a:t>05/12/2016</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bg1"/>
                </a:solidFill>
                <a:effectLst/>
              </a:defRPr>
            </a:lvl1pPr>
          </a:lstStyle>
          <a:p>
            <a:endParaRPr lang="en-GB"/>
          </a:p>
        </p:txBody>
      </p:sp>
      <p:sp>
        <p:nvSpPr>
          <p:cNvPr id="6" name="Slide Number Placeholder 5"/>
          <p:cNvSpPr>
            <a:spLocks noGrp="1"/>
          </p:cNvSpPr>
          <p:nvPr>
            <p:ph type="sldNum" sz="quarter" idx="4"/>
          </p:nvPr>
        </p:nvSpPr>
        <p:spPr>
          <a:xfrm>
            <a:off x="8737600" y="6356351"/>
            <a:ext cx="1117600" cy="365125"/>
          </a:xfrm>
          <a:prstGeom prst="rect">
            <a:avLst/>
          </a:prstGeom>
        </p:spPr>
        <p:txBody>
          <a:bodyPr vert="horz" lIns="91440" tIns="45720" rIns="91440" bIns="45720" rtlCol="0" anchor="ctr"/>
          <a:lstStyle>
            <a:lvl1pPr algn="r">
              <a:defRPr sz="1200">
                <a:solidFill>
                  <a:schemeClr val="bg1"/>
                </a:solidFill>
                <a:effectLst/>
              </a:defRPr>
            </a:lvl1pPr>
          </a:lstStyle>
          <a:p>
            <a:fld id="{F9ACECDC-7501-4252-ABCC-F65AA4BC0689}" type="slidenum">
              <a:rPr lang="en-GB" smtClean="0"/>
              <a:t>‹#›</a:t>
            </a:fld>
            <a:endParaRPr lang="en-GB"/>
          </a:p>
        </p:txBody>
      </p:sp>
    </p:spTree>
    <p:extLst>
      <p:ext uri="{BB962C8B-B14F-4D97-AF65-F5344CB8AC3E}">
        <p14:creationId xmlns:p14="http://schemas.microsoft.com/office/powerpoint/2010/main" val="3488845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400" b="1" kern="1200">
          <a:ln w="19050">
            <a:solidFill>
              <a:srgbClr val="6A81B7"/>
            </a:solidFill>
          </a:ln>
          <a:solidFill>
            <a:srgbClr val="97B3E2"/>
          </a:solidFill>
          <a:effectLst/>
          <a:latin typeface="Microsoft New Tai Lue" panose="020B0502040204020203" pitchFamily="34" charset="0"/>
          <a:ea typeface="+mj-ea"/>
          <a:cs typeface="Microsoft New Tai Lue" panose="020B0502040204020203" pitchFamily="34" charset="0"/>
        </a:defRPr>
      </a:lvl1pPr>
    </p:titleStyle>
    <p:bodyStyle>
      <a:lvl1pPr marL="342900" indent="-342900" algn="l" defTabSz="914400" rtl="0" eaLnBrk="1" latinLnBrk="0" hangingPunct="1">
        <a:spcBef>
          <a:spcPct val="20000"/>
        </a:spcBef>
        <a:buFont typeface="Wingdings" panose="05000000000000000000" pitchFamily="2" charset="2"/>
        <a:buChar char="§"/>
        <a:defRPr sz="3200" kern="1200">
          <a:solidFill>
            <a:srgbClr val="141621"/>
          </a:solidFill>
          <a:effectLst/>
          <a:latin typeface="Microsoft New Tai Lue" panose="020B0502040204020203" pitchFamily="34" charset="0"/>
          <a:ea typeface="+mn-ea"/>
          <a:cs typeface="Microsoft New Tai Lue" panose="020B0502040204020203" pitchFamily="34" charset="0"/>
        </a:defRPr>
      </a:lvl1pPr>
      <a:lvl2pPr marL="742950" indent="-285750" algn="l" defTabSz="914400" rtl="0" eaLnBrk="1" latinLnBrk="0" hangingPunct="1">
        <a:spcBef>
          <a:spcPct val="20000"/>
        </a:spcBef>
        <a:buFont typeface="Wingdings" panose="05000000000000000000" pitchFamily="2" charset="2"/>
        <a:buChar char="§"/>
        <a:defRPr sz="2800" kern="1200">
          <a:solidFill>
            <a:srgbClr val="141621"/>
          </a:solidFill>
          <a:effectLst/>
          <a:latin typeface="Microsoft New Tai Lue" panose="020B0502040204020203" pitchFamily="34" charset="0"/>
          <a:ea typeface="+mn-ea"/>
          <a:cs typeface="Microsoft New Tai Lue" panose="020B0502040204020203" pitchFamily="34" charset="0"/>
        </a:defRPr>
      </a:lvl2pPr>
      <a:lvl3pPr marL="1143000" indent="-228600" algn="l" defTabSz="914400" rtl="0" eaLnBrk="1" latinLnBrk="0" hangingPunct="1">
        <a:spcBef>
          <a:spcPct val="20000"/>
        </a:spcBef>
        <a:buFont typeface="Wingdings" panose="05000000000000000000" pitchFamily="2" charset="2"/>
        <a:buChar char="§"/>
        <a:defRPr sz="2400" kern="1200">
          <a:solidFill>
            <a:srgbClr val="141621"/>
          </a:solidFill>
          <a:effectLst/>
          <a:latin typeface="Microsoft New Tai Lue" panose="020B0502040204020203" pitchFamily="34" charset="0"/>
          <a:ea typeface="+mn-ea"/>
          <a:cs typeface="Microsoft New Tai Lue" panose="020B0502040204020203" pitchFamily="34" charset="0"/>
        </a:defRPr>
      </a:lvl3pPr>
      <a:lvl4pPr marL="1600200" indent="-228600" algn="l" defTabSz="914400" rtl="0" eaLnBrk="1" latinLnBrk="0" hangingPunct="1">
        <a:spcBef>
          <a:spcPct val="20000"/>
        </a:spcBef>
        <a:buFont typeface="Wingdings" panose="05000000000000000000" pitchFamily="2" charset="2"/>
        <a:buChar char="§"/>
        <a:defRPr sz="2000" kern="1200">
          <a:solidFill>
            <a:srgbClr val="141621"/>
          </a:solidFill>
          <a:effectLst/>
          <a:latin typeface="Microsoft New Tai Lue" panose="020B0502040204020203" pitchFamily="34" charset="0"/>
          <a:ea typeface="+mn-ea"/>
          <a:cs typeface="Microsoft New Tai Lue" panose="020B0502040204020203" pitchFamily="34" charset="0"/>
        </a:defRPr>
      </a:lvl4pPr>
      <a:lvl5pPr marL="2057400" indent="-228600" algn="l" defTabSz="914400" rtl="0" eaLnBrk="1" latinLnBrk="0" hangingPunct="1">
        <a:spcBef>
          <a:spcPct val="20000"/>
        </a:spcBef>
        <a:buFont typeface="Wingdings" panose="05000000000000000000" pitchFamily="2" charset="2"/>
        <a:buChar char="§"/>
        <a:defRPr sz="2000" kern="1200">
          <a:solidFill>
            <a:srgbClr val="141621"/>
          </a:solidFill>
          <a:effectLst/>
          <a:latin typeface="Microsoft New Tai Lue" panose="020B0502040204020203" pitchFamily="34" charset="0"/>
          <a:ea typeface="+mn-ea"/>
          <a:cs typeface="Microsoft New Tai Lue"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
            <a:ext cx="12198351" cy="6856413"/>
            <a:chOff x="0" y="0"/>
            <a:chExt cx="5763" cy="4319"/>
          </a:xfrm>
        </p:grpSpPr>
        <p:sp>
          <p:nvSpPr>
            <p:cNvPr id="1032" name="Rectangle 3"/>
            <p:cNvSpPr>
              <a:spLocks noChangeArrowheads="1"/>
            </p:cNvSpPr>
            <p:nvPr/>
          </p:nvSpPr>
          <p:spPr bwMode="ltGray">
            <a:xfrm>
              <a:off x="0" y="0"/>
              <a:ext cx="528" cy="4319"/>
            </a:xfrm>
            <a:prstGeom prst="rect">
              <a:avLst/>
            </a:prstGeom>
            <a:gradFill rotWithShape="0">
              <a:gsLst>
                <a:gs pos="0">
                  <a:srgbClr val="000000"/>
                </a:gs>
                <a:gs pos="50000">
                  <a:srgbClr val="FFFFFF"/>
                </a:gs>
                <a:gs pos="100000">
                  <a:srgbClr val="00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GB" altLang="en-US" sz="1800"/>
            </a:p>
          </p:txBody>
        </p:sp>
        <p:sp>
          <p:nvSpPr>
            <p:cNvPr id="1033" name="Line 4"/>
            <p:cNvSpPr>
              <a:spLocks noChangeShapeType="1"/>
            </p:cNvSpPr>
            <p:nvPr/>
          </p:nvSpPr>
          <p:spPr bwMode="ltGray">
            <a:xfrm>
              <a:off x="0" y="231"/>
              <a:ext cx="5763"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4" name="Line 5"/>
            <p:cNvSpPr>
              <a:spLocks noChangeShapeType="1"/>
            </p:cNvSpPr>
            <p:nvPr/>
          </p:nvSpPr>
          <p:spPr bwMode="black">
            <a:xfrm>
              <a:off x="0" y="285"/>
              <a:ext cx="576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5" name="Line 6"/>
            <p:cNvSpPr>
              <a:spLocks noChangeShapeType="1"/>
            </p:cNvSpPr>
            <p:nvPr/>
          </p:nvSpPr>
          <p:spPr bwMode="black">
            <a:xfrm>
              <a:off x="0" y="3972"/>
              <a:ext cx="5763"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6" name="Line 7"/>
            <p:cNvSpPr>
              <a:spLocks noChangeShapeType="1"/>
            </p:cNvSpPr>
            <p:nvPr/>
          </p:nvSpPr>
          <p:spPr bwMode="ltGray">
            <a:xfrm>
              <a:off x="0" y="4044"/>
              <a:ext cx="5763"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027" name="Rectangle 8"/>
          <p:cNvSpPr>
            <a:spLocks noGrp="1" noChangeArrowheads="1"/>
          </p:cNvSpPr>
          <p:nvPr>
            <p:ph type="title"/>
          </p:nvPr>
        </p:nvSpPr>
        <p:spPr bwMode="auto">
          <a:xfrm>
            <a:off x="1422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9"/>
          <p:cNvSpPr>
            <a:spLocks noGrp="1" noChangeArrowheads="1"/>
          </p:cNvSpPr>
          <p:nvPr>
            <p:ph type="body" idx="1"/>
          </p:nvPr>
        </p:nvSpPr>
        <p:spPr bwMode="auto">
          <a:xfrm>
            <a:off x="1422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54" name="Rectangle 10"/>
          <p:cNvSpPr>
            <a:spLocks noGrp="1" noChangeArrowheads="1"/>
          </p:cNvSpPr>
          <p:nvPr>
            <p:ph type="dt" sz="half" idx="2"/>
          </p:nvPr>
        </p:nvSpPr>
        <p:spPr bwMode="auto">
          <a:xfrm>
            <a:off x="1422400" y="6399213"/>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smtClean="0"/>
            </a:lvl1pPr>
          </a:lstStyle>
          <a:p>
            <a:pPr>
              <a:defRPr/>
            </a:pPr>
            <a:endParaRPr lang="en-US" altLang="en-US"/>
          </a:p>
        </p:txBody>
      </p:sp>
      <p:sp>
        <p:nvSpPr>
          <p:cNvPr id="262155" name="Rectangle 11"/>
          <p:cNvSpPr>
            <a:spLocks noGrp="1" noChangeArrowheads="1"/>
          </p:cNvSpPr>
          <p:nvPr>
            <p:ph type="ftr" sz="quarter" idx="3"/>
          </p:nvPr>
        </p:nvSpPr>
        <p:spPr bwMode="auto">
          <a:xfrm>
            <a:off x="4673600" y="639921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smtClean="0"/>
            </a:lvl1pPr>
          </a:lstStyle>
          <a:p>
            <a:pPr>
              <a:defRPr/>
            </a:pPr>
            <a:endParaRPr lang="en-US" altLang="en-US"/>
          </a:p>
        </p:txBody>
      </p:sp>
      <p:sp>
        <p:nvSpPr>
          <p:cNvPr id="262156" name="Rectangle 12"/>
          <p:cNvSpPr>
            <a:spLocks noGrp="1" noChangeArrowheads="1"/>
          </p:cNvSpPr>
          <p:nvPr>
            <p:ph type="sldNum" sz="quarter" idx="4"/>
          </p:nvPr>
        </p:nvSpPr>
        <p:spPr bwMode="auto">
          <a:xfrm>
            <a:off x="9245600" y="6399213"/>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smtClean="0"/>
            </a:lvl1pPr>
          </a:lstStyle>
          <a:p>
            <a:pPr>
              <a:defRPr/>
            </a:pPr>
            <a:fld id="{D65AB75A-68A3-4307-860E-8ADD9D3A129C}" type="slidenum">
              <a:rPr lang="en-US" altLang="en-US"/>
              <a:pPr>
                <a:defRPr/>
              </a:pPr>
              <a:t>‹#›</a:t>
            </a:fld>
            <a:endParaRPr lang="en-US" altLang="en-US"/>
          </a:p>
        </p:txBody>
      </p:sp>
    </p:spTree>
    <p:extLst>
      <p:ext uri="{BB962C8B-B14F-4D97-AF65-F5344CB8AC3E}">
        <p14:creationId xmlns:p14="http://schemas.microsoft.com/office/powerpoint/2010/main" val="3188072020"/>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rtl="0" eaLnBrk="0" fontAlgn="base" hangingPunct="0">
        <a:spcBef>
          <a:spcPct val="0"/>
        </a:spcBef>
        <a:spcAft>
          <a:spcPct val="0"/>
        </a:spcAft>
        <a:defRPr sz="4400" i="1" kern="1200">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Arial" panose="020B0604020202020204" pitchFamily="34" charset="0"/>
        </a:defRPr>
      </a:lvl2pPr>
      <a:lvl3pPr algn="l" rtl="0" eaLnBrk="0" fontAlgn="base" hangingPunct="0">
        <a:spcBef>
          <a:spcPct val="0"/>
        </a:spcBef>
        <a:spcAft>
          <a:spcPct val="0"/>
        </a:spcAft>
        <a:defRPr sz="4400" i="1">
          <a:solidFill>
            <a:schemeClr val="tx2"/>
          </a:solidFill>
          <a:latin typeface="Arial" panose="020B0604020202020204" pitchFamily="34" charset="0"/>
        </a:defRPr>
      </a:lvl3pPr>
      <a:lvl4pPr algn="l" rtl="0" eaLnBrk="0" fontAlgn="base" hangingPunct="0">
        <a:spcBef>
          <a:spcPct val="0"/>
        </a:spcBef>
        <a:spcAft>
          <a:spcPct val="0"/>
        </a:spcAft>
        <a:defRPr sz="4400" i="1">
          <a:solidFill>
            <a:schemeClr val="tx2"/>
          </a:solidFill>
          <a:latin typeface="Arial" panose="020B0604020202020204" pitchFamily="34" charset="0"/>
        </a:defRPr>
      </a:lvl4pPr>
      <a:lvl5pPr algn="l" rtl="0" eaLnBrk="0" fontAlgn="base" hangingPunct="0">
        <a:spcBef>
          <a:spcPct val="0"/>
        </a:spcBef>
        <a:spcAft>
          <a:spcPct val="0"/>
        </a:spcAft>
        <a:defRPr sz="4400" i="1">
          <a:solidFill>
            <a:schemeClr val="tx2"/>
          </a:solidFill>
          <a:latin typeface="Arial" panose="020B0604020202020204" pitchFamily="34" charset="0"/>
        </a:defRPr>
      </a:lvl5pPr>
      <a:lvl6pPr marL="457200" algn="l" rtl="0" eaLnBrk="0" fontAlgn="base" hangingPunct="0">
        <a:spcBef>
          <a:spcPct val="0"/>
        </a:spcBef>
        <a:spcAft>
          <a:spcPct val="0"/>
        </a:spcAft>
        <a:defRPr sz="4400" i="1">
          <a:solidFill>
            <a:schemeClr val="tx2"/>
          </a:solidFill>
          <a:latin typeface="Arial" panose="020B0604020202020204" pitchFamily="34" charset="0"/>
        </a:defRPr>
      </a:lvl6pPr>
      <a:lvl7pPr marL="914400" algn="l" rtl="0" eaLnBrk="0" fontAlgn="base" hangingPunct="0">
        <a:spcBef>
          <a:spcPct val="0"/>
        </a:spcBef>
        <a:spcAft>
          <a:spcPct val="0"/>
        </a:spcAft>
        <a:defRPr sz="4400" i="1">
          <a:solidFill>
            <a:schemeClr val="tx2"/>
          </a:solidFill>
          <a:latin typeface="Arial" panose="020B0604020202020204" pitchFamily="34" charset="0"/>
        </a:defRPr>
      </a:lvl7pPr>
      <a:lvl8pPr marL="1371600" algn="l" rtl="0" eaLnBrk="0" fontAlgn="base" hangingPunct="0">
        <a:spcBef>
          <a:spcPct val="0"/>
        </a:spcBef>
        <a:spcAft>
          <a:spcPct val="0"/>
        </a:spcAft>
        <a:defRPr sz="4400" i="1">
          <a:solidFill>
            <a:schemeClr val="tx2"/>
          </a:solidFill>
          <a:latin typeface="Arial" panose="020B0604020202020204" pitchFamily="34" charset="0"/>
        </a:defRPr>
      </a:lvl8pPr>
      <a:lvl9pPr marL="1828800" algn="l" rtl="0" eaLnBrk="0" fontAlgn="base" hangingPunct="0">
        <a:spcBef>
          <a:spcPct val="0"/>
        </a:spcBef>
        <a:spcAft>
          <a:spcPct val="0"/>
        </a:spcAft>
        <a:defRPr sz="4400" i="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hlink"/>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en-US"/>
              <a:t>Asıl başlık stili için tıklatın</a:t>
            </a:r>
          </a:p>
        </p:txBody>
      </p:sp>
      <p:sp>
        <p:nvSpPr>
          <p:cNvPr id="1027" name="2 Metin Yer Tutucusu"/>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en-US"/>
              <a:t>Asıl metin stillerini düzenlemek için tıklatın</a:t>
            </a:r>
          </a:p>
          <a:p>
            <a:pPr lvl="1"/>
            <a:r>
              <a:rPr lang="tr-TR" altLang="en-US"/>
              <a:t>İkinci düzey</a:t>
            </a:r>
          </a:p>
          <a:p>
            <a:pPr lvl="2"/>
            <a:r>
              <a:rPr lang="tr-TR" altLang="en-US"/>
              <a:t>Üçüncü düzey</a:t>
            </a:r>
          </a:p>
          <a:p>
            <a:pPr lvl="3"/>
            <a:r>
              <a:rPr lang="tr-TR" altLang="en-US"/>
              <a:t>Dördüncü düzey</a:t>
            </a:r>
          </a:p>
          <a:p>
            <a:pPr lvl="4"/>
            <a:r>
              <a:rPr lang="tr-TR" altLang="en-US"/>
              <a:t>Beşinci düzey</a:t>
            </a:r>
          </a:p>
        </p:txBody>
      </p:sp>
      <p:sp>
        <p:nvSpPr>
          <p:cNvPr id="4" name="3 Veri Yer Tutucusu"/>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36EDD46-AC25-43C5-81E6-9CF960E34B63}" type="datetimeFigureOut">
              <a:rPr lang="tr-TR"/>
              <a:pPr>
                <a:defRPr/>
              </a:pPr>
              <a:t>5.12.2016</a:t>
            </a:fld>
            <a:endParaRPr lang="tr-TR"/>
          </a:p>
        </p:txBody>
      </p:sp>
      <p:sp>
        <p:nvSpPr>
          <p:cNvPr id="5" name="4 Altbilgi Yer Tutucusu"/>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tr-TR"/>
          </a:p>
        </p:txBody>
      </p:sp>
      <p:sp>
        <p:nvSpPr>
          <p:cNvPr id="6" name="5 Slayt Numarası Yer Tutucusu"/>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D36DE2C-3FF6-4FD4-B5A4-286B6758ECCB}" type="slidenum">
              <a:rPr lang="tr-TR" altLang="en-US"/>
              <a:pPr/>
              <a:t>‹#›</a:t>
            </a:fld>
            <a:endParaRPr lang="tr-TR" altLang="en-US"/>
          </a:p>
        </p:txBody>
      </p:sp>
    </p:spTree>
    <p:extLst>
      <p:ext uri="{BB962C8B-B14F-4D97-AF65-F5344CB8AC3E}">
        <p14:creationId xmlns:p14="http://schemas.microsoft.com/office/powerpoint/2010/main" val="411935485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26.wmf"/><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8.wmf"/></Relationships>
</file>

<file path=ppt/slides/_rels/slide3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32.wmf"/></Relationships>
</file>

<file path=ppt/slides/_rels/slide3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4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0.xml"/><Relationship Id="rId7" Type="http://schemas.openxmlformats.org/officeDocument/2006/relationships/oleObject" Target="../embeddings/oleObject2.bin"/><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image" Target="../media/image50.png"/><Relationship Id="rId5" Type="http://schemas.openxmlformats.org/officeDocument/2006/relationships/oleObject" Target="../embeddings/oleObject1.bin"/><Relationship Id="rId4" Type="http://schemas.openxmlformats.org/officeDocument/2006/relationships/image" Target="../media/image52.wmf"/></Relationships>
</file>

<file path=ppt/slides/_rels/slide55.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61.emf"/></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66.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PRINCIPLES OF RHEUMATOLOGY DIAGNOSIS</a:t>
            </a:r>
          </a:p>
        </p:txBody>
      </p:sp>
      <p:sp>
        <p:nvSpPr>
          <p:cNvPr id="3" name="Subtitle 2"/>
          <p:cNvSpPr>
            <a:spLocks noGrp="1"/>
          </p:cNvSpPr>
          <p:nvPr>
            <p:ph type="subTitle" idx="1"/>
          </p:nvPr>
        </p:nvSpPr>
        <p:spPr/>
        <p:txBody>
          <a:bodyPr>
            <a:noAutofit/>
          </a:bodyPr>
          <a:lstStyle/>
          <a:p>
            <a:r>
              <a:rPr lang="en-GB" sz="1800" dirty="0">
                <a:solidFill>
                  <a:schemeClr val="tx1"/>
                </a:solidFill>
              </a:rPr>
              <a:t>Dr Eugene Kalman Genga</a:t>
            </a:r>
          </a:p>
          <a:p>
            <a:r>
              <a:rPr lang="en-GB" sz="1800" dirty="0">
                <a:solidFill>
                  <a:schemeClr val="tx1"/>
                </a:solidFill>
              </a:rPr>
              <a:t>Department of Clinical Medicine and Therapeutics </a:t>
            </a:r>
          </a:p>
          <a:p>
            <a:r>
              <a:rPr lang="en-GB" sz="1800" dirty="0">
                <a:solidFill>
                  <a:schemeClr val="tx1"/>
                </a:solidFill>
              </a:rPr>
              <a:t>University Of Nairobi</a:t>
            </a:r>
          </a:p>
          <a:p>
            <a:endParaRPr lang="en-GB" sz="1800" dirty="0">
              <a:solidFill>
                <a:schemeClr val="tx1"/>
              </a:solidFill>
            </a:endParaRPr>
          </a:p>
        </p:txBody>
      </p:sp>
    </p:spTree>
    <p:extLst>
      <p:ext uri="{BB962C8B-B14F-4D97-AF65-F5344CB8AC3E}">
        <p14:creationId xmlns:p14="http://schemas.microsoft.com/office/powerpoint/2010/main" val="4078793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Case 1</a:t>
            </a:r>
          </a:p>
        </p:txBody>
      </p:sp>
      <p:sp>
        <p:nvSpPr>
          <p:cNvPr id="3" name="Content Placeholder 2"/>
          <p:cNvSpPr>
            <a:spLocks noGrp="1"/>
          </p:cNvSpPr>
          <p:nvPr>
            <p:ph idx="1"/>
          </p:nvPr>
        </p:nvSpPr>
        <p:spPr>
          <a:xfrm>
            <a:off x="225287" y="1179444"/>
            <a:ext cx="9245600" cy="4724400"/>
          </a:xfrm>
        </p:spPr>
        <p:txBody>
          <a:bodyPr>
            <a:normAutofit/>
          </a:bodyPr>
          <a:lstStyle/>
          <a:p>
            <a:endParaRPr lang="en-GB" dirty="0"/>
          </a:p>
          <a:p>
            <a:r>
              <a:rPr lang="en-GB" dirty="0"/>
              <a:t>CC: Arthralgia in hands and feet HPI: 50 </a:t>
            </a:r>
            <a:r>
              <a:rPr lang="en-GB" dirty="0" err="1"/>
              <a:t>yr</a:t>
            </a:r>
            <a:r>
              <a:rPr lang="en-GB" dirty="0"/>
              <a:t> WW presents with 6 weeks of arthralgia in hands and feet. Swelling over MCP’s, PIP’s. Has tried naproxen with partial relief ROS, PMH, PSH, Social HX: Negative FH: mother with rheumatoid arthritis </a:t>
            </a:r>
          </a:p>
          <a:p>
            <a:pPr marL="0" indent="0">
              <a:buNone/>
            </a:pPr>
            <a:r>
              <a:rPr lang="en-GB" dirty="0"/>
              <a:t>Exam: Tenderness &amp; synovitis of wrists, R MCP 2-4 and B PIP 3</a:t>
            </a:r>
          </a:p>
        </p:txBody>
      </p:sp>
    </p:spTree>
    <p:extLst>
      <p:ext uri="{BB962C8B-B14F-4D97-AF65-F5344CB8AC3E}">
        <p14:creationId xmlns:p14="http://schemas.microsoft.com/office/powerpoint/2010/main" val="1089253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Age</a:t>
            </a:r>
            <a:endParaRPr lang="en-US" dirty="0"/>
          </a:p>
        </p:txBody>
      </p:sp>
      <p:sp>
        <p:nvSpPr>
          <p:cNvPr id="3" name="Content Placeholder 2"/>
          <p:cNvSpPr>
            <a:spLocks noGrp="1"/>
          </p:cNvSpPr>
          <p:nvPr>
            <p:ph idx="1"/>
          </p:nvPr>
        </p:nvSpPr>
        <p:spPr/>
        <p:txBody>
          <a:bodyPr/>
          <a:lstStyle/>
          <a:p>
            <a:r>
              <a:rPr lang="en-US" dirty="0"/>
              <a:t>&lt;30= Systemic lupus erythromatosus, </a:t>
            </a:r>
            <a:r>
              <a:rPr lang="en-US" dirty="0" err="1"/>
              <a:t>Ankylosis</a:t>
            </a:r>
            <a:r>
              <a:rPr lang="en-US" dirty="0"/>
              <a:t> </a:t>
            </a:r>
            <a:r>
              <a:rPr lang="en-US" dirty="0" err="1"/>
              <a:t>spodylitis</a:t>
            </a:r>
            <a:r>
              <a:rPr lang="en-US" dirty="0"/>
              <a:t>, Reactive Arthritis, JIA.</a:t>
            </a:r>
          </a:p>
          <a:p>
            <a:r>
              <a:rPr lang="en-US" dirty="0"/>
              <a:t>30-50= Rheumatoid arthritis, Systemic sclerosis, Gout.</a:t>
            </a:r>
          </a:p>
          <a:p>
            <a:r>
              <a:rPr lang="en-US" dirty="0"/>
              <a:t>&gt;50= OA, </a:t>
            </a:r>
            <a:r>
              <a:rPr lang="en-US" dirty="0" err="1"/>
              <a:t>Pseudogout</a:t>
            </a:r>
            <a:r>
              <a:rPr lang="en-US" dirty="0"/>
              <a:t>, Polymyalgia </a:t>
            </a:r>
            <a:r>
              <a:rPr lang="en-US" dirty="0" err="1"/>
              <a:t>rheumatica</a:t>
            </a:r>
            <a:endParaRPr lang="en-US" dirty="0"/>
          </a:p>
          <a:p>
            <a:r>
              <a:rPr lang="en-US" dirty="0"/>
              <a:t>Any Age group= Psoriatic arthritis, </a:t>
            </a:r>
            <a:r>
              <a:rPr lang="en-US" dirty="0" err="1"/>
              <a:t>Enteropathic</a:t>
            </a:r>
            <a:r>
              <a:rPr lang="en-US" dirty="0"/>
              <a:t> arthritis</a:t>
            </a:r>
          </a:p>
          <a:p>
            <a:endParaRPr lang="en-US" dirty="0"/>
          </a:p>
        </p:txBody>
      </p:sp>
    </p:spTree>
    <p:extLst>
      <p:ext uri="{BB962C8B-B14F-4D97-AF65-F5344CB8AC3E}">
        <p14:creationId xmlns:p14="http://schemas.microsoft.com/office/powerpoint/2010/main" val="3265653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Sex</a:t>
            </a:r>
            <a:endParaRPr lang="en-US" dirty="0"/>
          </a:p>
        </p:txBody>
      </p:sp>
      <p:sp>
        <p:nvSpPr>
          <p:cNvPr id="3" name="Content Placeholder 2"/>
          <p:cNvSpPr>
            <a:spLocks noGrp="1"/>
          </p:cNvSpPr>
          <p:nvPr>
            <p:ph idx="1"/>
          </p:nvPr>
        </p:nvSpPr>
        <p:spPr/>
        <p:txBody>
          <a:bodyPr/>
          <a:lstStyle/>
          <a:p>
            <a:r>
              <a:rPr lang="en-US" dirty="0"/>
              <a:t>&gt;Female:</a:t>
            </a:r>
          </a:p>
          <a:p>
            <a:r>
              <a:rPr lang="en-US" dirty="0"/>
              <a:t>SLE, RA, OA, Systemic sclerosis, </a:t>
            </a:r>
            <a:r>
              <a:rPr lang="en-US" dirty="0" err="1"/>
              <a:t>Ankylosis</a:t>
            </a:r>
            <a:r>
              <a:rPr lang="en-US" dirty="0"/>
              <a:t> </a:t>
            </a:r>
            <a:r>
              <a:rPr lang="en-US" dirty="0" err="1"/>
              <a:t>spodylitis</a:t>
            </a:r>
            <a:r>
              <a:rPr lang="en-US" dirty="0"/>
              <a:t>, PMR.</a:t>
            </a:r>
          </a:p>
          <a:p>
            <a:r>
              <a:rPr lang="en-US" dirty="0"/>
              <a:t>Male=Female:</a:t>
            </a:r>
          </a:p>
          <a:p>
            <a:r>
              <a:rPr lang="en-US" dirty="0"/>
              <a:t>Psoriatic arthritis, </a:t>
            </a:r>
            <a:r>
              <a:rPr lang="en-US" dirty="0" err="1"/>
              <a:t>Enteropathic</a:t>
            </a:r>
            <a:r>
              <a:rPr lang="en-US" dirty="0"/>
              <a:t> arthritis </a:t>
            </a:r>
            <a:r>
              <a:rPr lang="en-US" dirty="0" err="1"/>
              <a:t>Pseudogout</a:t>
            </a:r>
            <a:r>
              <a:rPr lang="en-US" dirty="0"/>
              <a:t>. </a:t>
            </a:r>
          </a:p>
          <a:p>
            <a:r>
              <a:rPr lang="en-US" dirty="0"/>
              <a:t>&gt;Male: </a:t>
            </a:r>
          </a:p>
          <a:p>
            <a:r>
              <a:rPr lang="en-US" dirty="0"/>
              <a:t>Gout, Reactive Arthritis</a:t>
            </a:r>
            <a:endParaRPr lang="en-US" dirty="0"/>
          </a:p>
        </p:txBody>
      </p:sp>
    </p:spTree>
    <p:extLst>
      <p:ext uri="{BB962C8B-B14F-4D97-AF65-F5344CB8AC3E}">
        <p14:creationId xmlns:p14="http://schemas.microsoft.com/office/powerpoint/2010/main" val="3443522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a:t>
            </a:r>
          </a:p>
        </p:txBody>
      </p:sp>
      <p:sp>
        <p:nvSpPr>
          <p:cNvPr id="3" name="Content Placeholder 2"/>
          <p:cNvSpPr>
            <a:spLocks noGrp="1"/>
          </p:cNvSpPr>
          <p:nvPr>
            <p:ph idx="1"/>
          </p:nvPr>
        </p:nvSpPr>
        <p:spPr/>
        <p:txBody>
          <a:bodyPr>
            <a:normAutofit fontScale="92500" lnSpcReduction="10000"/>
          </a:bodyPr>
          <a:lstStyle/>
          <a:p>
            <a:r>
              <a:rPr lang="en-US" dirty="0"/>
              <a:t>Symmetrical= RA, SLE, Systemic sclerosis</a:t>
            </a:r>
          </a:p>
          <a:p>
            <a:r>
              <a:rPr lang="en-US" dirty="0"/>
              <a:t>Asymmetrical=OA</a:t>
            </a:r>
          </a:p>
          <a:p>
            <a:r>
              <a:rPr lang="en-US" dirty="0"/>
              <a:t>Large joints=OA</a:t>
            </a:r>
          </a:p>
          <a:p>
            <a:r>
              <a:rPr lang="en-US" dirty="0"/>
              <a:t>DIP= OA, Psoriatic arthritis</a:t>
            </a:r>
          </a:p>
          <a:p>
            <a:r>
              <a:rPr lang="en-US" dirty="0"/>
              <a:t>MCP, PIP= RA, SLE</a:t>
            </a:r>
          </a:p>
          <a:p>
            <a:r>
              <a:rPr lang="en-US" dirty="0"/>
              <a:t>1st MTP= Gout, OA</a:t>
            </a:r>
          </a:p>
          <a:p>
            <a:r>
              <a:rPr lang="en-US" dirty="0"/>
              <a:t>Spine= OA, </a:t>
            </a:r>
            <a:r>
              <a:rPr lang="en-US" dirty="0" err="1"/>
              <a:t>Ankylosis</a:t>
            </a:r>
            <a:r>
              <a:rPr lang="en-US" dirty="0"/>
              <a:t> </a:t>
            </a:r>
            <a:r>
              <a:rPr lang="en-US" dirty="0" err="1"/>
              <a:t>spodylitis</a:t>
            </a:r>
            <a:r>
              <a:rPr lang="en-US" dirty="0"/>
              <a:t>, Psoriatic arthritis, Reactive arthritis</a:t>
            </a:r>
          </a:p>
          <a:p>
            <a:r>
              <a:rPr lang="en-US" dirty="0"/>
              <a:t>Shoulder= PMR </a:t>
            </a:r>
          </a:p>
          <a:p>
            <a:endParaRPr lang="en-US" dirty="0"/>
          </a:p>
        </p:txBody>
      </p:sp>
    </p:spTree>
    <p:extLst>
      <p:ext uri="{BB962C8B-B14F-4D97-AF65-F5344CB8AC3E}">
        <p14:creationId xmlns:p14="http://schemas.microsoft.com/office/powerpoint/2010/main" val="3940824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6591" y="244476"/>
            <a:ext cx="10972800" cy="1143000"/>
          </a:xfrm>
        </p:spPr>
        <p:txBody>
          <a:bodyPr/>
          <a:lstStyle/>
          <a:p>
            <a:r>
              <a:rPr lang="en-GB" sz="2800" dirty="0">
                <a:ln>
                  <a:noFill/>
                </a:ln>
                <a:solidFill>
                  <a:srgbClr val="141621"/>
                </a:solidFill>
                <a:ea typeface="+mn-ea"/>
              </a:rPr>
              <a:t>DIAGNOSTIC APPROACH </a:t>
            </a:r>
            <a:r>
              <a:rPr lang="en-GB" sz="2800" b="0" dirty="0">
                <a:ln>
                  <a:noFill/>
                </a:ln>
                <a:solidFill>
                  <a:srgbClr val="141621"/>
                </a:solidFill>
                <a:ea typeface="+mn-ea"/>
              </a:rPr>
              <a:t>Articular Vs. Non Articular</a:t>
            </a:r>
            <a:endParaRPr lang="en-GB" dirty="0"/>
          </a:p>
        </p:txBody>
      </p:sp>
      <p:sp>
        <p:nvSpPr>
          <p:cNvPr id="5" name="Content Placeholder 4"/>
          <p:cNvSpPr>
            <a:spLocks noGrp="1"/>
          </p:cNvSpPr>
          <p:nvPr>
            <p:ph sz="half" idx="1"/>
          </p:nvPr>
        </p:nvSpPr>
        <p:spPr>
          <a:xfrm>
            <a:off x="238539" y="274638"/>
            <a:ext cx="4368800" cy="4525963"/>
          </a:xfrm>
        </p:spPr>
        <p:txBody>
          <a:bodyPr/>
          <a:lstStyle/>
          <a:p>
            <a:pPr marL="0" indent="0">
              <a:buNone/>
            </a:pPr>
            <a:r>
              <a:rPr lang="en-GB" dirty="0"/>
              <a:t>  </a:t>
            </a:r>
          </a:p>
          <a:p>
            <a:endParaRPr lang="en-GB" dirty="0"/>
          </a:p>
        </p:txBody>
      </p:sp>
      <p:pic>
        <p:nvPicPr>
          <p:cNvPr id="7" name="Content Placeholder 6"/>
          <p:cNvPicPr>
            <a:picLocks noGrp="1" noChangeAspect="1"/>
          </p:cNvPicPr>
          <p:nvPr>
            <p:ph sz="half" idx="2"/>
          </p:nvPr>
        </p:nvPicPr>
        <p:blipFill>
          <a:blip r:embed="rId2"/>
          <a:stretch>
            <a:fillRect/>
          </a:stretch>
        </p:blipFill>
        <p:spPr>
          <a:xfrm>
            <a:off x="706449" y="1387476"/>
            <a:ext cx="3554750" cy="4123594"/>
          </a:xfrm>
          <a:prstGeom prst="rect">
            <a:avLst/>
          </a:prstGeom>
        </p:spPr>
      </p:pic>
      <p:pic>
        <p:nvPicPr>
          <p:cNvPr id="2" name="Picture 1"/>
          <p:cNvPicPr>
            <a:picLocks noChangeAspect="1"/>
          </p:cNvPicPr>
          <p:nvPr/>
        </p:nvPicPr>
        <p:blipFill>
          <a:blip r:embed="rId3"/>
          <a:stretch>
            <a:fillRect/>
          </a:stretch>
        </p:blipFill>
        <p:spPr>
          <a:xfrm>
            <a:off x="5122257" y="992051"/>
            <a:ext cx="5499069" cy="4974767"/>
          </a:xfrm>
          <a:prstGeom prst="rect">
            <a:avLst/>
          </a:prstGeom>
        </p:spPr>
      </p:pic>
    </p:spTree>
    <p:extLst>
      <p:ext uri="{BB962C8B-B14F-4D97-AF65-F5344CB8AC3E}">
        <p14:creationId xmlns:p14="http://schemas.microsoft.com/office/powerpoint/2010/main" val="3458161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sp>
        <p:nvSpPr>
          <p:cNvPr id="6" name="Content Placeholder 5"/>
          <p:cNvSpPr>
            <a:spLocks noGrp="1"/>
          </p:cNvSpPr>
          <p:nvPr>
            <p:ph idx="1"/>
          </p:nvPr>
        </p:nvSpPr>
        <p:spPr/>
        <p:txBody>
          <a:bodyPr/>
          <a:lstStyle/>
          <a:p>
            <a:endParaRPr lang="en-GB" dirty="0"/>
          </a:p>
          <a:p>
            <a:pPr marL="0" indent="0">
              <a:buNone/>
            </a:pPr>
            <a:r>
              <a:rPr lang="en-GB" dirty="0"/>
              <a:t>History and physical exam pearls: </a:t>
            </a:r>
          </a:p>
          <a:p>
            <a:r>
              <a:rPr lang="en-GB" dirty="0"/>
              <a:t>Articular: Pain is diffuse and deep </a:t>
            </a:r>
          </a:p>
          <a:p>
            <a:r>
              <a:rPr lang="en-GB" dirty="0"/>
              <a:t>Pain with active and passive range of motion </a:t>
            </a:r>
          </a:p>
          <a:p>
            <a:r>
              <a:rPr lang="en-GB" dirty="0"/>
              <a:t>Swelling</a:t>
            </a:r>
          </a:p>
          <a:p>
            <a:r>
              <a:rPr lang="en-GB" dirty="0"/>
              <a:t> Crepitation, locking, instability or deformity </a:t>
            </a:r>
          </a:p>
        </p:txBody>
      </p:sp>
    </p:spTree>
    <p:extLst>
      <p:ext uri="{BB962C8B-B14F-4D97-AF65-F5344CB8AC3E}">
        <p14:creationId xmlns:p14="http://schemas.microsoft.com/office/powerpoint/2010/main" val="2740279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a:p>
            <a:pPr marL="0" indent="0">
              <a:buNone/>
            </a:pPr>
            <a:r>
              <a:rPr lang="en-GB" dirty="0"/>
              <a:t>History and physical exam pearls: </a:t>
            </a:r>
          </a:p>
          <a:p>
            <a:r>
              <a:rPr lang="en-GB" dirty="0"/>
              <a:t>Non articular: Pain with active but not passive ROM Tenderness in adjacent structures Other physical findings in remote areas </a:t>
            </a:r>
          </a:p>
          <a:p>
            <a:endParaRPr lang="en-GB" dirty="0"/>
          </a:p>
        </p:txBody>
      </p:sp>
    </p:spTree>
    <p:extLst>
      <p:ext uri="{BB962C8B-B14F-4D97-AF65-F5344CB8AC3E}">
        <p14:creationId xmlns:p14="http://schemas.microsoft.com/office/powerpoint/2010/main" val="3962337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a:solidFill>
                  <a:srgbClr val="C00000"/>
                </a:solidFill>
                <a:latin typeface="Arial" panose="020B0604020202020204" pitchFamily="34" charset="0"/>
                <a:cs typeface="Times New Roman" panose="02020603050405020304" pitchFamily="18" charset="0"/>
              </a:rPr>
              <a:t>Evaluation</a:t>
            </a:r>
            <a:br>
              <a:rPr lang="en-US" altLang="en-US" sz="4000" dirty="0">
                <a:solidFill>
                  <a:srgbClr val="C00000"/>
                </a:solidFill>
                <a:latin typeface="Arial" panose="020B0604020202020204" pitchFamily="34" charset="0"/>
                <a:cs typeface="Times New Roman" panose="02020603050405020304" pitchFamily="18" charset="0"/>
              </a:rPr>
            </a:br>
            <a:r>
              <a:rPr lang="en-US" altLang="en-US" sz="4000" dirty="0">
                <a:solidFill>
                  <a:srgbClr val="FF0000"/>
                </a:solidFill>
                <a:latin typeface="Arial" panose="020B0604020202020204" pitchFamily="34" charset="0"/>
                <a:cs typeface="Times New Roman" panose="02020603050405020304" pitchFamily="18" charset="0"/>
              </a:rPr>
              <a:t>I - </a:t>
            </a:r>
            <a:r>
              <a:rPr lang="en-US" altLang="en-US" sz="4000" dirty="0">
                <a:solidFill>
                  <a:srgbClr val="FF0000"/>
                </a:solidFill>
              </a:rPr>
              <a:t>History</a:t>
            </a:r>
            <a:endParaRPr lang="en-US" dirty="0"/>
          </a:p>
        </p:txBody>
      </p:sp>
      <p:sp>
        <p:nvSpPr>
          <p:cNvPr id="3" name="Content Placeholder 2"/>
          <p:cNvSpPr>
            <a:spLocks noGrp="1"/>
          </p:cNvSpPr>
          <p:nvPr>
            <p:ph idx="1"/>
          </p:nvPr>
        </p:nvSpPr>
        <p:spPr/>
        <p:txBody>
          <a:bodyPr>
            <a:normAutofit lnSpcReduction="10000"/>
          </a:bodyPr>
          <a:lstStyle/>
          <a:p>
            <a:pPr lvl="0">
              <a:buNone/>
              <a:defRPr/>
            </a:pPr>
            <a:r>
              <a:rPr lang="fr-FR" sz="2200" dirty="0">
                <a:solidFill>
                  <a:prstClr val="black">
                    <a:lumMod val="75000"/>
                    <a:lumOff val="25000"/>
                  </a:prstClr>
                </a:solidFill>
              </a:rPr>
              <a:t> </a:t>
            </a:r>
            <a:r>
              <a:rPr lang="en-US" sz="2200" b="1" dirty="0"/>
              <a:t>Symptoms of joint disease </a:t>
            </a:r>
            <a:endParaRPr lang="en-US" sz="2800" b="1" dirty="0"/>
          </a:p>
          <a:p>
            <a:pPr lvl="0">
              <a:buFont typeface="Wingdings" pitchFamily="2" charset="2"/>
              <a:buChar char="q"/>
              <a:defRPr/>
            </a:pPr>
            <a:r>
              <a:rPr lang="en-US" sz="2200" b="1" dirty="0">
                <a:solidFill>
                  <a:srgbClr val="0070C0"/>
                </a:solidFill>
              </a:rPr>
              <a:t>Pain </a:t>
            </a:r>
            <a:endParaRPr lang="en-US" sz="2800" b="1" dirty="0">
              <a:solidFill>
                <a:srgbClr val="0070C0"/>
              </a:solidFill>
            </a:endParaRPr>
          </a:p>
          <a:p>
            <a:pPr lvl="1">
              <a:buFont typeface="Courier New" pitchFamily="49" charset="0"/>
              <a:buChar char="o"/>
              <a:defRPr/>
            </a:pPr>
            <a:r>
              <a:rPr lang="en-US" sz="2000" b="1" dirty="0"/>
              <a:t>Inflammatory joint disease</a:t>
            </a:r>
            <a:r>
              <a:rPr lang="en-US" sz="2000" dirty="0"/>
              <a:t> </a:t>
            </a:r>
          </a:p>
          <a:p>
            <a:pPr lvl="2">
              <a:buFont typeface="Courier New" pitchFamily="49" charset="0"/>
              <a:buChar char="o"/>
              <a:defRPr/>
            </a:pPr>
            <a:r>
              <a:rPr lang="en-US" sz="1700" dirty="0"/>
              <a:t>present both at rest and with motion. </a:t>
            </a:r>
          </a:p>
          <a:p>
            <a:pPr lvl="2">
              <a:buFont typeface="Courier New" pitchFamily="49" charset="0"/>
              <a:buChar char="o"/>
              <a:defRPr/>
            </a:pPr>
            <a:r>
              <a:rPr lang="en-US" sz="1700" dirty="0"/>
              <a:t>It is worse at the beginning than at the end of usage. </a:t>
            </a:r>
            <a:endParaRPr lang="en-US" sz="2200" dirty="0"/>
          </a:p>
          <a:p>
            <a:pPr lvl="1">
              <a:buFont typeface="Courier New" pitchFamily="49" charset="0"/>
              <a:buChar char="o"/>
              <a:defRPr/>
            </a:pPr>
            <a:r>
              <a:rPr lang="en-US" sz="2000" b="1" dirty="0"/>
              <a:t>Non-inflammatory</a:t>
            </a:r>
            <a:r>
              <a:rPr lang="en-US" sz="2000" dirty="0"/>
              <a:t> </a:t>
            </a:r>
            <a:r>
              <a:rPr lang="en-US" sz="2000" b="1" dirty="0"/>
              <a:t>joint disease</a:t>
            </a:r>
            <a:r>
              <a:rPr lang="en-US" sz="2000" dirty="0"/>
              <a:t>(</a:t>
            </a:r>
            <a:r>
              <a:rPr lang="en-US" sz="2000" dirty="0" err="1"/>
              <a:t>ie</a:t>
            </a:r>
            <a:r>
              <a:rPr lang="en-US" sz="2000" dirty="0"/>
              <a:t>, degenerative, traumatic, or mechanical) </a:t>
            </a:r>
          </a:p>
          <a:p>
            <a:pPr lvl="2">
              <a:buFont typeface="Courier New" pitchFamily="49" charset="0"/>
              <a:buChar char="o"/>
              <a:defRPr/>
            </a:pPr>
            <a:r>
              <a:rPr lang="en-US" sz="1700" dirty="0"/>
              <a:t>Occurs mainly or only during motion </a:t>
            </a:r>
          </a:p>
          <a:p>
            <a:pPr lvl="2">
              <a:buFont typeface="Courier New" pitchFamily="49" charset="0"/>
              <a:buChar char="o"/>
              <a:defRPr/>
            </a:pPr>
            <a:r>
              <a:rPr lang="en-US" sz="1700" dirty="0"/>
              <a:t>Improves quickly with rest. </a:t>
            </a:r>
          </a:p>
          <a:p>
            <a:pPr lvl="2">
              <a:buFont typeface="Courier New" pitchFamily="49" charset="0"/>
              <a:buChar char="o"/>
              <a:defRPr/>
            </a:pPr>
            <a:r>
              <a:rPr lang="en-US" sz="1700" dirty="0"/>
              <a:t>Patients with advanced degenerative disease of the hips, spine, or knees may also have pain at rest and at night. </a:t>
            </a:r>
            <a:endParaRPr lang="en-US" sz="2200" dirty="0"/>
          </a:p>
          <a:p>
            <a:pPr lvl="1">
              <a:buFont typeface="Courier New" pitchFamily="49" charset="0"/>
              <a:buChar char="o"/>
              <a:defRPr/>
            </a:pPr>
            <a:r>
              <a:rPr lang="en-US" sz="1800" dirty="0"/>
              <a:t>Pain that arises from small peripheral joints tends to be more accurately localized than pain arising from larger proximal joints. For example, pain arising from the hip joint may be felt in the groin or buttocks, in the anterior portion of the thigh, or in the knee.</a:t>
            </a:r>
          </a:p>
          <a:p>
            <a:pPr lvl="0">
              <a:buNone/>
              <a:defRPr/>
            </a:pPr>
            <a:endParaRPr lang="fr-FR" sz="2200" dirty="0">
              <a:solidFill>
                <a:prstClr val="black">
                  <a:lumMod val="75000"/>
                  <a:lumOff val="25000"/>
                </a:prstClr>
              </a:solidFill>
            </a:endParaRPr>
          </a:p>
          <a:p>
            <a:endParaRPr lang="en-US" dirty="0"/>
          </a:p>
        </p:txBody>
      </p:sp>
    </p:spTree>
    <p:extLst>
      <p:ext uri="{BB962C8B-B14F-4D97-AF65-F5344CB8AC3E}">
        <p14:creationId xmlns:p14="http://schemas.microsoft.com/office/powerpoint/2010/main" val="1012714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dirty="0"/>
              <a:t>Acute Vs. Insidious onset</a:t>
            </a:r>
          </a:p>
        </p:txBody>
      </p:sp>
      <p:pic>
        <p:nvPicPr>
          <p:cNvPr id="3" name="Picture 2"/>
          <p:cNvPicPr>
            <a:picLocks noChangeAspect="1"/>
          </p:cNvPicPr>
          <p:nvPr/>
        </p:nvPicPr>
        <p:blipFill>
          <a:blip r:embed="rId2"/>
          <a:stretch>
            <a:fillRect/>
          </a:stretch>
        </p:blipFill>
        <p:spPr>
          <a:xfrm>
            <a:off x="539813" y="1624964"/>
            <a:ext cx="9209494" cy="4853109"/>
          </a:xfrm>
          <a:prstGeom prst="rect">
            <a:avLst/>
          </a:prstGeom>
        </p:spPr>
      </p:pic>
    </p:spTree>
    <p:extLst>
      <p:ext uri="{BB962C8B-B14F-4D97-AF65-F5344CB8AC3E}">
        <p14:creationId xmlns:p14="http://schemas.microsoft.com/office/powerpoint/2010/main" val="3053784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1778541" y="2017658"/>
            <a:ext cx="6242291" cy="4278322"/>
          </a:xfrm>
          <a:prstGeom prst="rect">
            <a:avLst/>
          </a:prstGeom>
        </p:spPr>
      </p:pic>
      <p:sp>
        <p:nvSpPr>
          <p:cNvPr id="4" name="Rectangle 3"/>
          <p:cNvSpPr/>
          <p:nvPr/>
        </p:nvSpPr>
        <p:spPr>
          <a:xfrm>
            <a:off x="7917564" y="3249281"/>
            <a:ext cx="6096000" cy="80791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Rheumatoid arthritis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Ankylosing spondylitis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0" y="3891363"/>
            <a:ext cx="1815548" cy="5309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Disease activity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3278785" y="1225079"/>
            <a:ext cx="6096000" cy="53091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Persistent Vs. Episodic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7414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59024" y="1089992"/>
            <a:ext cx="6732106"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panose="02020603050405020304" pitchFamily="18" charset="0"/>
                <a:ea typeface="ＭＳ Ｐゴシック" panose="020B0600070205080204" pitchFamily="34" charset="-128"/>
              </a:defRPr>
            </a:lvl1pPr>
            <a:lvl2pPr marL="37931725" indent="-37474525">
              <a:defRPr sz="1400">
                <a:solidFill>
                  <a:schemeClr val="tx1"/>
                </a:solidFill>
                <a:latin typeface="Times" panose="02020603050405020304" pitchFamily="18" charset="0"/>
                <a:ea typeface="ＭＳ Ｐゴシック" panose="020B0600070205080204" pitchFamily="34" charset="-128"/>
              </a:defRPr>
            </a:lvl2pPr>
            <a:lvl3pPr>
              <a:defRPr sz="1400">
                <a:solidFill>
                  <a:schemeClr val="tx1"/>
                </a:solidFill>
                <a:latin typeface="Times" panose="02020603050405020304" pitchFamily="18" charset="0"/>
                <a:ea typeface="ＭＳ Ｐゴシック" panose="020B0600070205080204" pitchFamily="34" charset="-128"/>
              </a:defRPr>
            </a:lvl3pPr>
            <a:lvl4pPr>
              <a:defRPr sz="1400">
                <a:solidFill>
                  <a:schemeClr val="tx1"/>
                </a:solidFill>
                <a:latin typeface="Times" panose="02020603050405020304" pitchFamily="18" charset="0"/>
                <a:ea typeface="ＭＳ Ｐゴシック" panose="020B0600070205080204" pitchFamily="34" charset="-128"/>
              </a:defRPr>
            </a:lvl4pPr>
            <a:lvl5pPr>
              <a:defRPr sz="1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Times" panose="02020603050405020304" pitchFamily="18"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Times" panose="02020603050405020304" pitchFamily="18" charset="0"/>
                <a:ea typeface="ＭＳ Ｐゴシック" panose="020B0600070205080204" pitchFamily="34" charset="-128"/>
                <a:cs typeface="+mn-cs"/>
              </a:rPr>
              <a:t>Definition:</a:t>
            </a:r>
            <a:endParaRPr kumimoji="0" lang="en-US" altLang="en-US" sz="2400" b="0" i="0" u="none" strike="noStrike" kern="1200" cap="none" spc="0" normalizeH="0" baseline="0" noProof="0" dirty="0">
              <a:ln>
                <a:noFill/>
              </a:ln>
              <a:solidFill>
                <a:prstClr val="black"/>
              </a:solidFill>
              <a:effectLst/>
              <a:uLnTx/>
              <a:uFillTx/>
              <a:latin typeface="Times"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sng" strike="noStrike" kern="1200" cap="none" spc="0" normalizeH="0" baseline="0" noProof="0" dirty="0">
                <a:ln>
                  <a:noFill/>
                </a:ln>
                <a:solidFill>
                  <a:prstClr val="black"/>
                </a:solidFill>
                <a:effectLst/>
                <a:uLnTx/>
                <a:uFillTx/>
                <a:latin typeface="Times" panose="02020603050405020304" pitchFamily="18" charset="0"/>
                <a:ea typeface="ＭＳ Ｐゴシック" panose="020B0600070205080204" pitchFamily="34" charset="-128"/>
                <a:cs typeface="+mn-cs"/>
              </a:rPr>
              <a:t>Rheumatologic (or Rheumatic) Disease:</a:t>
            </a:r>
            <a:r>
              <a:rPr kumimoji="0" lang="en-US" altLang="en-US" sz="3200" b="0" i="0" u="none" strike="noStrike" kern="1200" cap="none" spc="0" normalizeH="0" baseline="0" noProof="0" dirty="0">
                <a:ln>
                  <a:noFill/>
                </a:ln>
                <a:solidFill>
                  <a:prstClr val="black"/>
                </a:solidFill>
                <a:effectLst/>
                <a:uLnTx/>
                <a:uFillTx/>
                <a:latin typeface="Times" panose="02020603050405020304" pitchFamily="18" charset="0"/>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panose="02020603050405020304" pitchFamily="18" charset="0"/>
                <a:ea typeface="ＭＳ Ｐゴシック" panose="020B0600070205080204" pitchFamily="34" charset="-128"/>
                <a:cs typeface="+mn-cs"/>
              </a:rPr>
              <a:t>diseases characterized by pain and inflammation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panose="02020603050405020304" pitchFamily="18" charset="0"/>
                <a:ea typeface="ＭＳ Ｐゴシック" panose="020B0600070205080204" pitchFamily="34" charset="-128"/>
                <a:cs typeface="+mn-cs"/>
              </a:rPr>
              <a:t>in joints and connective tissues, often referred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panose="02020603050405020304" pitchFamily="18" charset="0"/>
                <a:ea typeface="ＭＳ Ｐゴシック" panose="020B0600070205080204" pitchFamily="34" charset="-128"/>
                <a:cs typeface="+mn-cs"/>
              </a:rPr>
              <a:t>as “collagen-vascular diseases”.  </a:t>
            </a:r>
          </a:p>
        </p:txBody>
      </p:sp>
      <p:pic>
        <p:nvPicPr>
          <p:cNvPr id="3074" name="Picture 2" descr="https://scontent.fnbo2-1.fna.fbcdn.net/v/t1.0-9/15181546_1155692341216705_3790918906121632953_n.jpg?oh=80a72c780c01241a6c60b7ea7b337a20&amp;oe=58F532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6661" y="713960"/>
            <a:ext cx="4943061" cy="5249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612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609600" y="819289"/>
            <a:ext cx="9245600" cy="4724400"/>
          </a:xfrm>
        </p:spPr>
        <p:txBody>
          <a:bodyPr>
            <a:normAutofit fontScale="85000" lnSpcReduction="20000"/>
          </a:bodyPr>
          <a:lstStyle/>
          <a:p>
            <a:endParaRPr lang="en-GB" dirty="0"/>
          </a:p>
          <a:p>
            <a:pPr marL="0" indent="0">
              <a:buNone/>
            </a:pPr>
            <a:r>
              <a:rPr lang="en-GB" dirty="0"/>
              <a:t>Number of joints involved</a:t>
            </a:r>
          </a:p>
          <a:p>
            <a:r>
              <a:rPr lang="en-GB" dirty="0"/>
              <a:t>Monoarticular: 1 joint involved </a:t>
            </a:r>
          </a:p>
          <a:p>
            <a:r>
              <a:rPr lang="en-GB" dirty="0"/>
              <a:t>Oligoarticular: 2-4 joints involved </a:t>
            </a:r>
          </a:p>
          <a:p>
            <a:r>
              <a:rPr lang="en-GB" dirty="0"/>
              <a:t>Polyarticular: &gt;4 joints involved </a:t>
            </a:r>
          </a:p>
          <a:p>
            <a:endParaRPr lang="en-GB" dirty="0"/>
          </a:p>
          <a:p>
            <a:pPr marL="0" indent="0">
              <a:buNone/>
            </a:pPr>
            <a:r>
              <a:rPr lang="en-US" dirty="0"/>
              <a:t>Symmetry of joint involvement </a:t>
            </a:r>
          </a:p>
          <a:p>
            <a:r>
              <a:rPr lang="en-US" dirty="0"/>
              <a:t>Symmetric arthritis is characterized by involvement of the same joints on each side of the body. This symmetry is typical of RA and SLE. </a:t>
            </a:r>
          </a:p>
          <a:p>
            <a:r>
              <a:rPr lang="en-US" dirty="0"/>
              <a:t>Asymmetric arthritis is characteristic of psoriatic arthritis, reactive arthritis (Reiter syndrome), and Lyme arthritis.</a:t>
            </a:r>
          </a:p>
          <a:p>
            <a:pPr marL="0" indent="0">
              <a:buNone/>
            </a:pPr>
            <a:endParaRPr lang="en-GB" dirty="0"/>
          </a:p>
          <a:p>
            <a:endParaRPr lang="en-GB" dirty="0"/>
          </a:p>
        </p:txBody>
      </p:sp>
    </p:spTree>
    <p:extLst>
      <p:ext uri="{BB962C8B-B14F-4D97-AF65-F5344CB8AC3E}">
        <p14:creationId xmlns:p14="http://schemas.microsoft.com/office/powerpoint/2010/main" val="1203607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GB"/>
          </a:p>
        </p:txBody>
      </p:sp>
      <p:sp>
        <p:nvSpPr>
          <p:cNvPr id="8" name="Text Placeholder 7"/>
          <p:cNvSpPr>
            <a:spLocks noGrp="1"/>
          </p:cNvSpPr>
          <p:nvPr>
            <p:ph type="body" idx="1"/>
          </p:nvPr>
        </p:nvSpPr>
        <p:spPr/>
        <p:txBody>
          <a:bodyPr>
            <a:normAutofit fontScale="77500" lnSpcReduction="20000"/>
          </a:bodyPr>
          <a:lstStyle/>
          <a:p>
            <a:endParaRPr lang="en-GB" b="0" dirty="0"/>
          </a:p>
          <a:p>
            <a:r>
              <a:rPr lang="en-GB" b="0" dirty="0"/>
              <a:t>Monoarticular </a:t>
            </a:r>
            <a:endParaRPr lang="en-GB" dirty="0"/>
          </a:p>
        </p:txBody>
      </p:sp>
      <p:pic>
        <p:nvPicPr>
          <p:cNvPr id="12" name="Content Placeholder 11"/>
          <p:cNvPicPr>
            <a:picLocks noGrp="1" noChangeAspect="1"/>
          </p:cNvPicPr>
          <p:nvPr>
            <p:ph sz="half" idx="2"/>
          </p:nvPr>
        </p:nvPicPr>
        <p:blipFill>
          <a:blip r:embed="rId2"/>
          <a:stretch>
            <a:fillRect/>
          </a:stretch>
        </p:blipFill>
        <p:spPr>
          <a:xfrm>
            <a:off x="1309096" y="2174875"/>
            <a:ext cx="2972982" cy="3951288"/>
          </a:xfrm>
          <a:prstGeom prst="rect">
            <a:avLst/>
          </a:prstGeom>
        </p:spPr>
      </p:pic>
      <p:sp>
        <p:nvSpPr>
          <p:cNvPr id="10" name="Text Placeholder 9"/>
          <p:cNvSpPr>
            <a:spLocks noGrp="1"/>
          </p:cNvSpPr>
          <p:nvPr>
            <p:ph type="body" sz="quarter" idx="3"/>
          </p:nvPr>
        </p:nvSpPr>
        <p:spPr/>
        <p:txBody>
          <a:bodyPr/>
          <a:lstStyle/>
          <a:p>
            <a:r>
              <a:rPr lang="en-GB" b="0" dirty="0"/>
              <a:t>Polyarticular Infection</a:t>
            </a:r>
            <a:endParaRPr lang="en-GB" dirty="0"/>
          </a:p>
        </p:txBody>
      </p:sp>
      <p:pic>
        <p:nvPicPr>
          <p:cNvPr id="13" name="Content Placeholder 12"/>
          <p:cNvPicPr>
            <a:picLocks noGrp="1" noChangeAspect="1"/>
          </p:cNvPicPr>
          <p:nvPr>
            <p:ph sz="quarter" idx="4"/>
          </p:nvPr>
        </p:nvPicPr>
        <p:blipFill>
          <a:blip r:embed="rId3"/>
          <a:stretch>
            <a:fillRect/>
          </a:stretch>
        </p:blipFill>
        <p:spPr>
          <a:xfrm>
            <a:off x="5666811" y="2174875"/>
            <a:ext cx="3199941" cy="3951288"/>
          </a:xfrm>
          <a:prstGeom prst="rect">
            <a:avLst/>
          </a:prstGeom>
        </p:spPr>
      </p:pic>
      <p:sp>
        <p:nvSpPr>
          <p:cNvPr id="14" name="Rectangle 13"/>
          <p:cNvSpPr/>
          <p:nvPr/>
        </p:nvSpPr>
        <p:spPr>
          <a:xfrm>
            <a:off x="2423598" y="6369967"/>
            <a:ext cx="159216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crystal disease </a:t>
            </a:r>
          </a:p>
        </p:txBody>
      </p:sp>
      <p:sp>
        <p:nvSpPr>
          <p:cNvPr id="15" name="Rectangle 14"/>
          <p:cNvSpPr/>
          <p:nvPr/>
        </p:nvSpPr>
        <p:spPr>
          <a:xfrm>
            <a:off x="7376367" y="6279815"/>
            <a:ext cx="220445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RA, psoriatic arthritis </a:t>
            </a:r>
          </a:p>
        </p:txBody>
      </p:sp>
    </p:spTree>
    <p:extLst>
      <p:ext uri="{BB962C8B-B14F-4D97-AF65-F5344CB8AC3E}">
        <p14:creationId xmlns:p14="http://schemas.microsoft.com/office/powerpoint/2010/main" val="463390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p:txBody>
          <a:bodyPr>
            <a:normAutofit lnSpcReduction="10000"/>
          </a:bodyPr>
          <a:lstStyle/>
          <a:p>
            <a:pPr lvl="0" fontAlgn="base">
              <a:spcAft>
                <a:spcPct val="0"/>
              </a:spcAft>
              <a:buClr>
                <a:srgbClr val="FF0000"/>
              </a:buClr>
              <a:buSzPct val="100000"/>
              <a:defRPr/>
            </a:pPr>
            <a:r>
              <a:rPr lang="en-US" sz="2500" b="1" dirty="0">
                <a:solidFill>
                  <a:srgbClr val="0070C0"/>
                </a:solidFill>
                <a:latin typeface="Calibri"/>
                <a:cs typeface="+mn-cs"/>
              </a:rPr>
              <a:t>Distribution of affected joints </a:t>
            </a:r>
            <a:endParaRPr lang="en-US" sz="3100" b="1" dirty="0">
              <a:solidFill>
                <a:srgbClr val="0070C0"/>
              </a:solidFill>
              <a:latin typeface="Calibri"/>
              <a:cs typeface="+mn-cs"/>
            </a:endParaRPr>
          </a:p>
          <a:p>
            <a:pPr lvl="1" fontAlgn="base">
              <a:spcAft>
                <a:spcPct val="0"/>
              </a:spcAft>
              <a:buSzPct val="75000"/>
              <a:buFont typeface="Courier New" pitchFamily="49" charset="0"/>
              <a:buChar char="o"/>
              <a:defRPr/>
            </a:pPr>
            <a:r>
              <a:rPr lang="en-US" sz="2200" dirty="0">
                <a:solidFill>
                  <a:prstClr val="black"/>
                </a:solidFill>
                <a:latin typeface="Calibri"/>
                <a:cs typeface="+mn-cs"/>
              </a:rPr>
              <a:t>The distal interphalangeal joints of the fingers are usually involved in psoriatic arthritis, gout, or osteoarthritis but are usually spared in RA. </a:t>
            </a:r>
            <a:endParaRPr lang="en-US" dirty="0">
              <a:solidFill>
                <a:prstClr val="black"/>
              </a:solidFill>
              <a:latin typeface="Calibri"/>
              <a:cs typeface="+mn-cs"/>
            </a:endParaRPr>
          </a:p>
          <a:p>
            <a:pPr lvl="1" fontAlgn="base">
              <a:spcAft>
                <a:spcPct val="0"/>
              </a:spcAft>
              <a:buSzPct val="75000"/>
              <a:buFont typeface="Courier New" pitchFamily="49" charset="0"/>
              <a:buChar char="o"/>
              <a:defRPr/>
            </a:pPr>
            <a:r>
              <a:rPr lang="en-US" sz="2200" dirty="0">
                <a:solidFill>
                  <a:prstClr val="black"/>
                </a:solidFill>
                <a:latin typeface="Calibri"/>
                <a:cs typeface="+mn-cs"/>
              </a:rPr>
              <a:t>Joints of the lumbar spine are typically involved in ankylosing spondylitis but are spared in RA.</a:t>
            </a:r>
          </a:p>
          <a:p>
            <a:pPr lvl="1" fontAlgn="base">
              <a:spcAft>
                <a:spcPct val="0"/>
              </a:spcAft>
              <a:buSzPct val="75000"/>
              <a:buNone/>
              <a:defRPr/>
            </a:pPr>
            <a:endParaRPr lang="en-US" sz="2200" dirty="0">
              <a:solidFill>
                <a:prstClr val="black"/>
              </a:solidFill>
              <a:latin typeface="Calibri"/>
              <a:cs typeface="+mn-cs"/>
            </a:endParaRPr>
          </a:p>
          <a:p>
            <a:pPr lvl="0" fontAlgn="base">
              <a:spcAft>
                <a:spcPct val="0"/>
              </a:spcAft>
              <a:buClr>
                <a:srgbClr val="FF0000"/>
              </a:buClr>
              <a:defRPr/>
            </a:pPr>
            <a:r>
              <a:rPr lang="en-US" sz="2500" b="1" dirty="0">
                <a:solidFill>
                  <a:srgbClr val="0070C0"/>
                </a:solidFill>
                <a:latin typeface="Calibri"/>
                <a:cs typeface="+mn-cs"/>
              </a:rPr>
              <a:t>Distinctive types of musculoskeletal involvement </a:t>
            </a:r>
            <a:endParaRPr lang="en-US" sz="3100" b="1" dirty="0">
              <a:solidFill>
                <a:srgbClr val="0070C0"/>
              </a:solidFill>
              <a:latin typeface="Calibri"/>
              <a:cs typeface="+mn-cs"/>
            </a:endParaRPr>
          </a:p>
          <a:p>
            <a:pPr lvl="1" fontAlgn="base">
              <a:spcAft>
                <a:spcPct val="0"/>
              </a:spcAft>
              <a:buFont typeface="Courier New" pitchFamily="49" charset="0"/>
              <a:buChar char="o"/>
              <a:defRPr/>
            </a:pPr>
            <a:r>
              <a:rPr lang="en-US" sz="2200" dirty="0" err="1">
                <a:solidFill>
                  <a:prstClr val="black"/>
                </a:solidFill>
                <a:latin typeface="Calibri"/>
                <a:cs typeface="+mn-cs"/>
              </a:rPr>
              <a:t>Spondyloarthropathy</a:t>
            </a:r>
            <a:r>
              <a:rPr lang="en-US" sz="2200" dirty="0">
                <a:solidFill>
                  <a:prstClr val="black"/>
                </a:solidFill>
                <a:latin typeface="Calibri"/>
                <a:cs typeface="+mn-cs"/>
              </a:rPr>
              <a:t> involves </a:t>
            </a:r>
            <a:r>
              <a:rPr lang="en-US" sz="2200" dirty="0" err="1">
                <a:solidFill>
                  <a:prstClr val="black"/>
                </a:solidFill>
                <a:latin typeface="Calibri"/>
                <a:cs typeface="+mn-cs"/>
              </a:rPr>
              <a:t>entheses</a:t>
            </a:r>
            <a:r>
              <a:rPr lang="en-US" sz="2200" dirty="0">
                <a:solidFill>
                  <a:prstClr val="black"/>
                </a:solidFill>
                <a:latin typeface="Calibri"/>
                <a:cs typeface="+mn-cs"/>
              </a:rPr>
              <a:t>, leading to heel pain (inflammation at the insertions of the Achilles tendon and/or plantar fascia), </a:t>
            </a:r>
            <a:r>
              <a:rPr lang="en-US" sz="2200" dirty="0" err="1">
                <a:solidFill>
                  <a:prstClr val="black"/>
                </a:solidFill>
                <a:latin typeface="Calibri"/>
                <a:cs typeface="+mn-cs"/>
              </a:rPr>
              <a:t>dactylitis</a:t>
            </a:r>
            <a:r>
              <a:rPr lang="en-US" sz="2200" dirty="0">
                <a:solidFill>
                  <a:prstClr val="black"/>
                </a:solidFill>
                <a:latin typeface="Calibri"/>
                <a:cs typeface="+mn-cs"/>
              </a:rPr>
              <a:t> (sausage digits), tendonitis, and back pain (</a:t>
            </a:r>
            <a:r>
              <a:rPr lang="en-US" sz="2200" dirty="0" err="1">
                <a:solidFill>
                  <a:prstClr val="black"/>
                </a:solidFill>
                <a:latin typeface="Calibri"/>
                <a:cs typeface="+mn-cs"/>
              </a:rPr>
              <a:t>sacroiliitis</a:t>
            </a:r>
            <a:r>
              <a:rPr lang="en-US" sz="2200" dirty="0">
                <a:solidFill>
                  <a:prstClr val="black"/>
                </a:solidFill>
                <a:latin typeface="Calibri"/>
                <a:cs typeface="+mn-cs"/>
              </a:rPr>
              <a:t> and vertebral disc insertions). </a:t>
            </a:r>
            <a:endParaRPr lang="en-US" dirty="0">
              <a:solidFill>
                <a:prstClr val="black"/>
              </a:solidFill>
              <a:latin typeface="Calibri"/>
              <a:cs typeface="+mn-cs"/>
            </a:endParaRPr>
          </a:p>
          <a:p>
            <a:pPr lvl="1" fontAlgn="base">
              <a:spcAft>
                <a:spcPct val="0"/>
              </a:spcAft>
              <a:buFont typeface="Courier New" pitchFamily="49" charset="0"/>
              <a:buChar char="o"/>
              <a:defRPr/>
            </a:pPr>
            <a:r>
              <a:rPr lang="en-US" sz="2200" dirty="0">
                <a:solidFill>
                  <a:prstClr val="black"/>
                </a:solidFill>
                <a:latin typeface="Calibri"/>
                <a:cs typeface="+mn-cs"/>
              </a:rPr>
              <a:t>Gout commonly involves tendon sheaths and bursae, resulting in superficial inflammation.</a:t>
            </a:r>
            <a:endParaRPr lang="en-US" dirty="0">
              <a:solidFill>
                <a:prstClr val="black"/>
              </a:solidFill>
              <a:latin typeface="Calibri"/>
              <a:cs typeface="+mn-cs"/>
            </a:endParaRPr>
          </a:p>
          <a:p>
            <a:pPr lvl="0" fontAlgn="base">
              <a:spcAft>
                <a:spcPct val="0"/>
              </a:spcAft>
              <a:buFont typeface="Arial" charset="0"/>
              <a:buChar char="•"/>
              <a:defRPr/>
            </a:pPr>
            <a:endParaRPr lang="en-US" sz="2200" dirty="0">
              <a:solidFill>
                <a:prstClr val="black"/>
              </a:solidFill>
              <a:latin typeface="Calibri"/>
              <a:cs typeface="+mn-cs"/>
            </a:endParaRPr>
          </a:p>
          <a:p>
            <a:endParaRPr lang="en-US" dirty="0"/>
          </a:p>
        </p:txBody>
      </p:sp>
    </p:spTree>
    <p:extLst>
      <p:ext uri="{BB962C8B-B14F-4D97-AF65-F5344CB8AC3E}">
        <p14:creationId xmlns:p14="http://schemas.microsoft.com/office/powerpoint/2010/main" val="2220770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0000"/>
                </a:solidFill>
                <a:latin typeface="Arial" pitchFamily="34" charset="0"/>
                <a:ea typeface="Times New Roman" pitchFamily="18" charset="0"/>
              </a:rPr>
              <a:t> I - </a:t>
            </a:r>
            <a:r>
              <a:rPr lang="en-US" sz="4000" dirty="0">
                <a:solidFill>
                  <a:srgbClr val="FF0000"/>
                </a:solidFill>
              </a:rPr>
              <a:t>History</a:t>
            </a:r>
            <a:br>
              <a:rPr lang="en-US" sz="4000" dirty="0">
                <a:solidFill>
                  <a:srgbClr val="FF0000"/>
                </a:solidFill>
              </a:rPr>
            </a:br>
            <a:r>
              <a:rPr lang="fr-FR" sz="4000" dirty="0">
                <a:solidFill>
                  <a:srgbClr val="4F81BD">
                    <a:lumMod val="75000"/>
                  </a:srgbClr>
                </a:solidFill>
              </a:rPr>
              <a:t> </a:t>
            </a:r>
            <a:r>
              <a:rPr lang="en-US" sz="2400" dirty="0">
                <a:solidFill>
                  <a:srgbClr val="4F81BD">
                    <a:lumMod val="75000"/>
                  </a:srgbClr>
                </a:solidFill>
              </a:rPr>
              <a:t>Symptoms of joint disease </a:t>
            </a:r>
            <a:endParaRPr lang="en-US" dirty="0"/>
          </a:p>
        </p:txBody>
      </p:sp>
      <p:sp>
        <p:nvSpPr>
          <p:cNvPr id="3" name="Content Placeholder 2"/>
          <p:cNvSpPr>
            <a:spLocks noGrp="1"/>
          </p:cNvSpPr>
          <p:nvPr>
            <p:ph idx="1"/>
          </p:nvPr>
        </p:nvSpPr>
        <p:spPr/>
        <p:txBody>
          <a:bodyPr/>
          <a:lstStyle/>
          <a:p>
            <a:pPr lvl="0">
              <a:buFont typeface="Wingdings" pitchFamily="2" charset="2"/>
              <a:buChar char="q"/>
              <a:defRPr/>
            </a:pPr>
            <a:r>
              <a:rPr lang="en-US" sz="2500" b="1" dirty="0">
                <a:solidFill>
                  <a:srgbClr val="0070C0"/>
                </a:solidFill>
              </a:rPr>
              <a:t>Stiffness </a:t>
            </a:r>
          </a:p>
          <a:p>
            <a:pPr lvl="1">
              <a:buFont typeface="Arial" charset="0"/>
              <a:buChar char="–"/>
              <a:defRPr/>
            </a:pPr>
            <a:r>
              <a:rPr lang="en-US" sz="2500" dirty="0"/>
              <a:t>Stiffness is a perceived sensation of tightness when attempting to move joints after a period of inactivity. It typically subsides over time. Its duration may serve to distinguish inflammatory from non-inflammatory forms of joint disease. </a:t>
            </a:r>
          </a:p>
          <a:p>
            <a:pPr lvl="1">
              <a:buFont typeface="Arial" charset="0"/>
              <a:buChar char="–"/>
              <a:defRPr/>
            </a:pPr>
            <a:r>
              <a:rPr lang="en-US" sz="2500" dirty="0"/>
              <a:t>With inflammatory arthritis, the stiffness is present upon waking and typically lasts 30-60 minutes or longer. </a:t>
            </a:r>
          </a:p>
          <a:p>
            <a:pPr lvl="1">
              <a:buFont typeface="Arial" charset="0"/>
              <a:buChar char="–"/>
              <a:defRPr/>
            </a:pPr>
            <a:r>
              <a:rPr lang="en-US" sz="2500" dirty="0"/>
              <a:t>With noninflammatory arthritis, stiffness is experienced briefly (</a:t>
            </a:r>
            <a:r>
              <a:rPr lang="en-US" sz="2500" dirty="0" err="1"/>
              <a:t>eg</a:t>
            </a:r>
            <a:r>
              <a:rPr lang="en-US" sz="2500" dirty="0"/>
              <a:t>, 15 min) upon waking in the morning or following periods of inactivity.</a:t>
            </a:r>
          </a:p>
          <a:p>
            <a:pPr lvl="0">
              <a:buFont typeface="Arial" charset="0"/>
              <a:buChar char="•"/>
              <a:defRPr/>
            </a:pPr>
            <a:endParaRPr lang="en-US" sz="2500" dirty="0"/>
          </a:p>
          <a:p>
            <a:pPr lvl="1">
              <a:buFont typeface="Arial" charset="0"/>
              <a:buChar char="–"/>
              <a:defRPr/>
            </a:pPr>
            <a:endParaRPr lang="en-US" sz="2000" dirty="0"/>
          </a:p>
          <a:p>
            <a:pPr lvl="0">
              <a:buNone/>
              <a:defRPr/>
            </a:pPr>
            <a:endParaRPr lang="fr-FR" sz="2000" dirty="0">
              <a:solidFill>
                <a:prstClr val="black">
                  <a:lumMod val="75000"/>
                  <a:lumOff val="25000"/>
                </a:prstClr>
              </a:solidFill>
            </a:endParaRPr>
          </a:p>
          <a:p>
            <a:endParaRPr lang="en-US" dirty="0"/>
          </a:p>
        </p:txBody>
      </p:sp>
    </p:spTree>
    <p:extLst>
      <p:ext uri="{BB962C8B-B14F-4D97-AF65-F5344CB8AC3E}">
        <p14:creationId xmlns:p14="http://schemas.microsoft.com/office/powerpoint/2010/main" val="337765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0000"/>
                </a:solidFill>
                <a:latin typeface="Arial" pitchFamily="34" charset="0"/>
                <a:ea typeface="Times New Roman" pitchFamily="18" charset="0"/>
              </a:rPr>
              <a:t>I - </a:t>
            </a:r>
            <a:r>
              <a:rPr lang="en-US" sz="4000" dirty="0">
                <a:solidFill>
                  <a:srgbClr val="FF0000"/>
                </a:solidFill>
              </a:rPr>
              <a:t>History</a:t>
            </a:r>
            <a:br>
              <a:rPr lang="en-US" sz="4000" dirty="0">
                <a:solidFill>
                  <a:srgbClr val="FF0000"/>
                </a:solidFill>
              </a:rPr>
            </a:br>
            <a:r>
              <a:rPr lang="fr-FR" sz="4000" dirty="0">
                <a:solidFill>
                  <a:srgbClr val="4F81BD">
                    <a:lumMod val="75000"/>
                  </a:srgbClr>
                </a:solidFill>
              </a:rPr>
              <a:t> </a:t>
            </a:r>
            <a:r>
              <a:rPr lang="en-US" sz="2400" dirty="0">
                <a:solidFill>
                  <a:srgbClr val="4F81BD">
                    <a:lumMod val="75000"/>
                  </a:srgbClr>
                </a:solidFill>
              </a:rPr>
              <a:t>Symptoms of joint disease</a:t>
            </a:r>
            <a:endParaRPr lang="en-US" dirty="0"/>
          </a:p>
        </p:txBody>
      </p:sp>
      <p:sp>
        <p:nvSpPr>
          <p:cNvPr id="3" name="Content Placeholder 2"/>
          <p:cNvSpPr>
            <a:spLocks noGrp="1"/>
          </p:cNvSpPr>
          <p:nvPr>
            <p:ph idx="1"/>
          </p:nvPr>
        </p:nvSpPr>
        <p:spPr/>
        <p:txBody>
          <a:bodyPr/>
          <a:lstStyle/>
          <a:p>
            <a:pPr lvl="0">
              <a:buFont typeface="Wingdings" pitchFamily="2" charset="2"/>
              <a:buChar char="q"/>
              <a:defRPr/>
            </a:pPr>
            <a:r>
              <a:rPr lang="en-US" sz="2500" b="1" dirty="0">
                <a:solidFill>
                  <a:srgbClr val="0070C0"/>
                </a:solidFill>
              </a:rPr>
              <a:t>Stiffness </a:t>
            </a:r>
          </a:p>
          <a:p>
            <a:pPr lvl="1">
              <a:buFont typeface="Arial" charset="0"/>
              <a:buChar char="–"/>
              <a:defRPr/>
            </a:pPr>
            <a:r>
              <a:rPr lang="en-US" sz="2500" dirty="0"/>
              <a:t>Stiffness is a perceived sensation of tightness when attempting to move joints after a period of inactivity. It typically subsides over time. Its duration may serve to distinguish inflammatory from non-inflammatory forms of joint disease. </a:t>
            </a:r>
          </a:p>
          <a:p>
            <a:pPr lvl="1">
              <a:buFont typeface="Arial" charset="0"/>
              <a:buChar char="–"/>
              <a:defRPr/>
            </a:pPr>
            <a:r>
              <a:rPr lang="en-US" sz="2500" dirty="0"/>
              <a:t>With inflammatory arthritis, the stiffness is present upon waking and typically lasts 30-60 minutes or longer. </a:t>
            </a:r>
          </a:p>
          <a:p>
            <a:pPr lvl="1">
              <a:buFont typeface="Arial" charset="0"/>
              <a:buChar char="–"/>
              <a:defRPr/>
            </a:pPr>
            <a:r>
              <a:rPr lang="en-US" sz="2500" dirty="0"/>
              <a:t>With noninflammatory arthritis, stiffness is experienced briefly (</a:t>
            </a:r>
            <a:r>
              <a:rPr lang="en-US" sz="2500" dirty="0" err="1"/>
              <a:t>eg</a:t>
            </a:r>
            <a:r>
              <a:rPr lang="en-US" sz="2500" dirty="0"/>
              <a:t>, 15 min) upon waking in the morning or following periods of inactivity.</a:t>
            </a:r>
          </a:p>
          <a:p>
            <a:pPr lvl="0">
              <a:buFont typeface="Arial" charset="0"/>
              <a:buChar char="•"/>
              <a:defRPr/>
            </a:pPr>
            <a:endParaRPr lang="en-US" sz="2500" dirty="0"/>
          </a:p>
          <a:p>
            <a:pPr lvl="1">
              <a:buFont typeface="Arial" charset="0"/>
              <a:buChar char="–"/>
              <a:defRPr/>
            </a:pPr>
            <a:endParaRPr lang="en-US" sz="2000" dirty="0"/>
          </a:p>
          <a:p>
            <a:pPr lvl="0">
              <a:buNone/>
              <a:defRPr/>
            </a:pPr>
            <a:endParaRPr lang="fr-FR" sz="2000" dirty="0">
              <a:solidFill>
                <a:prstClr val="black">
                  <a:lumMod val="75000"/>
                  <a:lumOff val="25000"/>
                </a:prstClr>
              </a:solidFill>
            </a:endParaRPr>
          </a:p>
          <a:p>
            <a:endParaRPr lang="en-US" dirty="0"/>
          </a:p>
        </p:txBody>
      </p:sp>
    </p:spTree>
    <p:extLst>
      <p:ext uri="{BB962C8B-B14F-4D97-AF65-F5344CB8AC3E}">
        <p14:creationId xmlns:p14="http://schemas.microsoft.com/office/powerpoint/2010/main" val="2341543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0000"/>
                </a:solidFill>
                <a:latin typeface="Arial" pitchFamily="34" charset="0"/>
                <a:ea typeface="Times New Roman" pitchFamily="18" charset="0"/>
              </a:rPr>
              <a:t>I - </a:t>
            </a:r>
            <a:r>
              <a:rPr lang="en-US" sz="4000" dirty="0">
                <a:solidFill>
                  <a:srgbClr val="FF0000"/>
                </a:solidFill>
              </a:rPr>
              <a:t>History</a:t>
            </a:r>
            <a:br>
              <a:rPr lang="en-US" sz="4000" dirty="0">
                <a:solidFill>
                  <a:srgbClr val="FF0000"/>
                </a:solidFill>
              </a:rPr>
            </a:br>
            <a:r>
              <a:rPr lang="fr-FR" sz="4000" dirty="0">
                <a:solidFill>
                  <a:srgbClr val="4F81BD">
                    <a:lumMod val="75000"/>
                  </a:srgbClr>
                </a:solidFill>
              </a:rPr>
              <a:t> </a:t>
            </a:r>
            <a:r>
              <a:rPr lang="en-US" sz="2400" dirty="0">
                <a:solidFill>
                  <a:srgbClr val="4F81BD">
                    <a:lumMod val="75000"/>
                  </a:srgbClr>
                </a:solidFill>
              </a:rPr>
              <a:t>Symptoms of joint disease</a:t>
            </a:r>
            <a:endParaRPr lang="en-US" dirty="0"/>
          </a:p>
        </p:txBody>
      </p:sp>
      <p:sp>
        <p:nvSpPr>
          <p:cNvPr id="3" name="Content Placeholder 2"/>
          <p:cNvSpPr>
            <a:spLocks noGrp="1"/>
          </p:cNvSpPr>
          <p:nvPr>
            <p:ph idx="1"/>
          </p:nvPr>
        </p:nvSpPr>
        <p:spPr/>
        <p:txBody>
          <a:bodyPr/>
          <a:lstStyle/>
          <a:p>
            <a:pPr lvl="0">
              <a:buFont typeface="Wingdings" pitchFamily="2" charset="2"/>
              <a:buChar char="q"/>
              <a:defRPr/>
            </a:pPr>
            <a:r>
              <a:rPr lang="en-US" sz="2500" b="1" dirty="0">
                <a:solidFill>
                  <a:srgbClr val="0070C0"/>
                </a:solidFill>
              </a:rPr>
              <a:t> Swelling </a:t>
            </a:r>
          </a:p>
          <a:p>
            <a:pPr lvl="1">
              <a:buFont typeface="Arial" charset="0"/>
              <a:buChar char="–"/>
              <a:defRPr/>
            </a:pPr>
            <a:r>
              <a:rPr lang="en-US" sz="2500" dirty="0"/>
              <a:t>With inflammatory arthritis, joint swelling is related to synovial hypertrophy, synovial effusion, and/or inflammation of periarticular structures. The degree of swelling often varies over time. </a:t>
            </a:r>
          </a:p>
          <a:p>
            <a:pPr lvl="1">
              <a:buFont typeface="Arial" charset="0"/>
              <a:buChar char="–"/>
              <a:defRPr/>
            </a:pPr>
            <a:r>
              <a:rPr lang="en-US" sz="2500" dirty="0"/>
              <a:t>With noninflammatory arthritis, the formation of osteophytes leads to bony swelling. Patients may report gnarled fingers or knobby knees. Mild degrees of soft tissue swelling do occur and are related to synovial cysts, thickening, or effusions.</a:t>
            </a:r>
          </a:p>
          <a:p>
            <a:pPr lvl="1">
              <a:buFont typeface="Arial" charset="0"/>
              <a:buChar char="–"/>
              <a:defRPr/>
            </a:pPr>
            <a:endParaRPr lang="en-US" sz="2000" dirty="0"/>
          </a:p>
          <a:p>
            <a:pPr lvl="0">
              <a:buNone/>
              <a:defRPr/>
            </a:pPr>
            <a:endParaRPr lang="fr-FR" sz="2000" dirty="0">
              <a:solidFill>
                <a:prstClr val="black">
                  <a:lumMod val="75000"/>
                  <a:lumOff val="25000"/>
                </a:prstClr>
              </a:solidFill>
            </a:endParaRPr>
          </a:p>
          <a:p>
            <a:endParaRPr lang="en-US" dirty="0"/>
          </a:p>
        </p:txBody>
      </p:sp>
    </p:spTree>
    <p:extLst>
      <p:ext uri="{BB962C8B-B14F-4D97-AF65-F5344CB8AC3E}">
        <p14:creationId xmlns:p14="http://schemas.microsoft.com/office/powerpoint/2010/main" val="917042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a:solidFill>
                  <a:srgbClr val="FF0000"/>
                </a:solidFill>
              </a:rPr>
              <a:t>History</a:t>
            </a:r>
            <a:endParaRPr lang="en-US" dirty="0"/>
          </a:p>
        </p:txBody>
      </p:sp>
      <p:sp>
        <p:nvSpPr>
          <p:cNvPr id="3" name="Content Placeholder 2"/>
          <p:cNvSpPr>
            <a:spLocks noGrp="1"/>
          </p:cNvSpPr>
          <p:nvPr>
            <p:ph idx="1"/>
          </p:nvPr>
        </p:nvSpPr>
        <p:spPr/>
        <p:txBody>
          <a:bodyPr/>
          <a:lstStyle/>
          <a:p>
            <a:pPr lvl="0">
              <a:buSzPct val="75000"/>
              <a:buFont typeface="Wingdings" pitchFamily="2" charset="2"/>
              <a:buChar char="q"/>
              <a:defRPr/>
            </a:pPr>
            <a:r>
              <a:rPr lang="en-US" sz="2300" b="1" dirty="0">
                <a:solidFill>
                  <a:srgbClr val="0070C0"/>
                </a:solidFill>
              </a:rPr>
              <a:t>Limitation of motion </a:t>
            </a:r>
          </a:p>
          <a:p>
            <a:pPr lvl="2">
              <a:buFont typeface="Arial" charset="0"/>
              <a:buChar char="•"/>
              <a:defRPr/>
            </a:pPr>
            <a:r>
              <a:rPr lang="en-US" sz="2000" dirty="0"/>
              <a:t>Loss of joint motion may be due to structural damage, inflammation, or contracture of surrounding soft tissues. </a:t>
            </a:r>
          </a:p>
          <a:p>
            <a:pPr lvl="2">
              <a:buFont typeface="Arial" charset="0"/>
              <a:buChar char="•"/>
              <a:defRPr/>
            </a:pPr>
            <a:r>
              <a:rPr lang="en-US" sz="2000" dirty="0"/>
              <a:t>Patients may report restrictions on their activities of daily living, such as fastening a bra, cutting toenails, climbing stairs, or combing hair.</a:t>
            </a:r>
          </a:p>
          <a:p>
            <a:pPr lvl="0">
              <a:buSzPct val="75000"/>
              <a:buFont typeface="Wingdings" pitchFamily="2" charset="2"/>
              <a:buChar char="q"/>
              <a:defRPr/>
            </a:pPr>
            <a:r>
              <a:rPr lang="en-US" sz="2300" b="1" dirty="0">
                <a:solidFill>
                  <a:srgbClr val="0070C0"/>
                </a:solidFill>
              </a:rPr>
              <a:t>Weakness </a:t>
            </a:r>
          </a:p>
          <a:p>
            <a:pPr lvl="2">
              <a:buFont typeface="Arial" charset="0"/>
              <a:buChar char="•"/>
              <a:defRPr/>
            </a:pPr>
            <a:r>
              <a:rPr lang="en-US" sz="2000" dirty="0"/>
              <a:t>Muscle strength is often diminished around an arthritic joint as a result of disuse atrophy. </a:t>
            </a:r>
          </a:p>
          <a:p>
            <a:pPr lvl="2">
              <a:buFont typeface="Arial" charset="0"/>
              <a:buChar char="•"/>
              <a:defRPr/>
            </a:pPr>
            <a:r>
              <a:rPr lang="en-US" sz="2000" dirty="0"/>
              <a:t>Weakness with pain suggests a musculoskeletal cause (</a:t>
            </a:r>
            <a:r>
              <a:rPr lang="en-US" sz="2000" dirty="0" err="1"/>
              <a:t>eg</a:t>
            </a:r>
            <a:r>
              <a:rPr lang="en-US" sz="2000" dirty="0"/>
              <a:t>, arthritis, tendonitis) rather than a pure myopathic or neurogenic cause. </a:t>
            </a:r>
          </a:p>
          <a:p>
            <a:pPr lvl="2">
              <a:buFont typeface="Arial" charset="0"/>
              <a:buChar char="•"/>
              <a:defRPr/>
            </a:pPr>
            <a:r>
              <a:rPr lang="en-US" sz="2000" dirty="0"/>
              <a:t>Manifestations include decreased grip strength, difficulty rising from a chair or climbing stairs, and the sensation that a leg is "giving way."</a:t>
            </a:r>
          </a:p>
          <a:p>
            <a:pPr lvl="1">
              <a:buNone/>
              <a:defRPr/>
            </a:pPr>
            <a:endParaRPr lang="en-US" sz="2000" dirty="0"/>
          </a:p>
          <a:p>
            <a:endParaRPr lang="en-US" dirty="0"/>
          </a:p>
        </p:txBody>
      </p:sp>
    </p:spTree>
    <p:extLst>
      <p:ext uri="{BB962C8B-B14F-4D97-AF65-F5344CB8AC3E}">
        <p14:creationId xmlns:p14="http://schemas.microsoft.com/office/powerpoint/2010/main" val="1676221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b="1" dirty="0"/>
              <a:t>MUSCULOSKELETAL COMPLAINT</a:t>
            </a:r>
            <a:endParaRPr lang="en-GB" dirty="0"/>
          </a:p>
        </p:txBody>
      </p:sp>
      <p:pic>
        <p:nvPicPr>
          <p:cNvPr id="3" name="Picture 2"/>
          <p:cNvPicPr>
            <a:picLocks noChangeAspect="1"/>
          </p:cNvPicPr>
          <p:nvPr/>
        </p:nvPicPr>
        <p:blipFill>
          <a:blip r:embed="rId2"/>
          <a:stretch>
            <a:fillRect/>
          </a:stretch>
        </p:blipFill>
        <p:spPr>
          <a:xfrm>
            <a:off x="678197" y="2298009"/>
            <a:ext cx="10552271" cy="3471728"/>
          </a:xfrm>
          <a:prstGeom prst="rect">
            <a:avLst/>
          </a:prstGeom>
        </p:spPr>
      </p:pic>
      <p:sp>
        <p:nvSpPr>
          <p:cNvPr id="4" name="Rectangle 3"/>
          <p:cNvSpPr/>
          <p:nvPr/>
        </p:nvSpPr>
        <p:spPr>
          <a:xfrm>
            <a:off x="1159099" y="1728891"/>
            <a:ext cx="9826580" cy="5309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Systemic                                                        Vs.                                           Localized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1811627" y="6111600"/>
            <a:ext cx="8903595" cy="5309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RA, SLE                                                                                             Osteoarthritis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7450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1629"/>
            <a:ext cx="10972800" cy="1143000"/>
          </a:xfrm>
        </p:spPr>
        <p:txBody>
          <a:bodyPr/>
          <a:lstStyle/>
          <a:p>
            <a:r>
              <a:rPr lang="en-US" altLang="en-US" sz="4000" dirty="0">
                <a:solidFill>
                  <a:srgbClr val="FF0000"/>
                </a:solidFill>
              </a:rPr>
              <a:t>History</a:t>
            </a:r>
            <a:endParaRPr lang="en-US" dirty="0"/>
          </a:p>
        </p:txBody>
      </p:sp>
      <p:sp>
        <p:nvSpPr>
          <p:cNvPr id="3" name="Content Placeholder 2"/>
          <p:cNvSpPr>
            <a:spLocks noGrp="1"/>
          </p:cNvSpPr>
          <p:nvPr>
            <p:ph idx="1"/>
          </p:nvPr>
        </p:nvSpPr>
        <p:spPr>
          <a:xfrm>
            <a:off x="609600" y="1166191"/>
            <a:ext cx="9245600" cy="4724400"/>
          </a:xfrm>
        </p:spPr>
        <p:txBody>
          <a:bodyPr/>
          <a:lstStyle/>
          <a:p>
            <a:pPr lvl="0" algn="ctr">
              <a:buNone/>
              <a:defRPr/>
            </a:pPr>
            <a:r>
              <a:rPr lang="en-US" sz="3000" b="1" dirty="0">
                <a:solidFill>
                  <a:srgbClr val="4F81BD">
                    <a:lumMod val="75000"/>
                  </a:srgbClr>
                </a:solidFill>
              </a:rPr>
              <a:t>Extra-articular symptoms</a:t>
            </a:r>
            <a:endParaRPr lang="en-US" sz="3000" b="1" dirty="0"/>
          </a:p>
          <a:p>
            <a:pPr lvl="1">
              <a:buNone/>
              <a:defRPr/>
            </a:pPr>
            <a:endParaRPr lang="en-US" sz="2700" dirty="0"/>
          </a:p>
          <a:p>
            <a:pPr lvl="1">
              <a:buSzPct val="75000"/>
              <a:buFont typeface="Wingdings" pitchFamily="2" charset="2"/>
              <a:buChar char="q"/>
              <a:defRPr/>
            </a:pPr>
            <a:r>
              <a:rPr lang="en-US" sz="2700" b="1" dirty="0">
                <a:solidFill>
                  <a:srgbClr val="0070C0"/>
                </a:solidFill>
              </a:rPr>
              <a:t> Fatigue </a:t>
            </a:r>
          </a:p>
          <a:p>
            <a:pPr lvl="2">
              <a:buFont typeface="Arial" charset="0"/>
              <a:buChar char="•"/>
              <a:defRPr/>
            </a:pPr>
            <a:r>
              <a:rPr lang="en-US" sz="2700" dirty="0"/>
              <a:t>Fatigue is usually synonymous with exhaustion and depletion of energy in patients with arthritis. </a:t>
            </a:r>
          </a:p>
          <a:p>
            <a:pPr lvl="2">
              <a:buFont typeface="Arial" charset="0"/>
              <a:buChar char="•"/>
              <a:defRPr/>
            </a:pPr>
            <a:r>
              <a:rPr lang="en-US" sz="2700" dirty="0"/>
              <a:t>With inflammatory polyarthritis, the fatigue is usually noted in the afternoon or early evening. </a:t>
            </a:r>
          </a:p>
          <a:p>
            <a:pPr lvl="2">
              <a:buFont typeface="Arial" charset="0"/>
              <a:buChar char="•"/>
              <a:defRPr/>
            </a:pPr>
            <a:r>
              <a:rPr lang="en-US" sz="2700" dirty="0"/>
              <a:t>With psychogenic disorders, the fatigue is often noted upon arising in the morning and is related to anxiety, muscle tension, and poor sleep. </a:t>
            </a:r>
          </a:p>
          <a:p>
            <a:pPr lvl="1">
              <a:buFont typeface="Arial" charset="0"/>
              <a:buChar char="–"/>
              <a:defRPr/>
            </a:pPr>
            <a:endParaRPr lang="en-US" sz="3000" dirty="0"/>
          </a:p>
          <a:p>
            <a:pPr lvl="0">
              <a:buNone/>
              <a:defRPr/>
            </a:pPr>
            <a:endParaRPr lang="fr-FR" sz="3000" dirty="0">
              <a:solidFill>
                <a:prstClr val="black">
                  <a:lumMod val="75000"/>
                  <a:lumOff val="25000"/>
                </a:prstClr>
              </a:solidFill>
            </a:endParaRPr>
          </a:p>
          <a:p>
            <a:endParaRPr lang="en-US" dirty="0"/>
          </a:p>
        </p:txBody>
      </p:sp>
    </p:spTree>
    <p:extLst>
      <p:ext uri="{BB962C8B-B14F-4D97-AF65-F5344CB8AC3E}">
        <p14:creationId xmlns:p14="http://schemas.microsoft.com/office/powerpoint/2010/main" val="1852963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457200" lvl="1" indent="0" fontAlgn="base">
              <a:spcAft>
                <a:spcPct val="0"/>
              </a:spcAft>
              <a:buClr>
                <a:srgbClr val="FF0000"/>
              </a:buClr>
              <a:buNone/>
              <a:defRPr/>
            </a:pPr>
            <a:endParaRPr lang="en-US" sz="3100" b="1" dirty="0">
              <a:solidFill>
                <a:srgbClr val="0070C0"/>
              </a:solidFill>
              <a:latin typeface="Calibri"/>
              <a:cs typeface="+mn-cs"/>
            </a:endParaRPr>
          </a:p>
          <a:p>
            <a:pPr lvl="2" fontAlgn="base">
              <a:spcAft>
                <a:spcPct val="0"/>
              </a:spcAft>
              <a:buClr>
                <a:srgbClr val="C00000"/>
              </a:buClr>
              <a:buFont typeface="Wingdings" pitchFamily="2" charset="2"/>
              <a:buChar char="v"/>
              <a:defRPr/>
            </a:pPr>
            <a:r>
              <a:rPr lang="en-US" sz="2000" b="1" dirty="0">
                <a:solidFill>
                  <a:prstClr val="black"/>
                </a:solidFill>
                <a:latin typeface="Calibri"/>
                <a:cs typeface="+mn-cs"/>
              </a:rPr>
              <a:t>Constitutional symptoms </a:t>
            </a:r>
            <a:r>
              <a:rPr lang="en-US" sz="2000" dirty="0">
                <a:solidFill>
                  <a:prstClr val="black"/>
                </a:solidFill>
                <a:latin typeface="Calibri"/>
                <a:cs typeface="+mn-cs"/>
              </a:rPr>
              <a:t>suggest an underlying systemic disorder and are not expected in patients with degenerative joint disease. These may include fatigue, malaise, and weight loss. </a:t>
            </a:r>
            <a:endParaRPr lang="en-US" sz="2700" dirty="0">
              <a:solidFill>
                <a:prstClr val="black"/>
              </a:solidFill>
              <a:latin typeface="Calibri"/>
              <a:cs typeface="+mn-cs"/>
            </a:endParaRPr>
          </a:p>
          <a:p>
            <a:pPr lvl="2" fontAlgn="base">
              <a:spcAft>
                <a:spcPct val="0"/>
              </a:spcAft>
              <a:buClr>
                <a:srgbClr val="C00000"/>
              </a:buClr>
              <a:buFont typeface="Wingdings" pitchFamily="2" charset="2"/>
              <a:buChar char="v"/>
              <a:defRPr/>
            </a:pPr>
            <a:r>
              <a:rPr lang="en-US" sz="2000" b="1" dirty="0">
                <a:solidFill>
                  <a:prstClr val="black"/>
                </a:solidFill>
                <a:latin typeface="Calibri"/>
                <a:cs typeface="+mn-cs"/>
              </a:rPr>
              <a:t>Skin lesions </a:t>
            </a:r>
            <a:r>
              <a:rPr lang="en-US" sz="2000" dirty="0">
                <a:solidFill>
                  <a:prstClr val="black"/>
                </a:solidFill>
                <a:latin typeface="Calibri"/>
                <a:cs typeface="+mn-cs"/>
              </a:rPr>
              <a:t>may be present. Physical examination of the skin, but not the joints, may indicate the specific diagnosis of a number of rheumatic diseases. Examples include SLE, dermatomyositis, scleroderma, Lyme disease, psoriasis, Henoch-</a:t>
            </a:r>
            <a:r>
              <a:rPr lang="en-US" sz="2000" dirty="0" err="1">
                <a:solidFill>
                  <a:prstClr val="black"/>
                </a:solidFill>
                <a:latin typeface="Calibri"/>
                <a:cs typeface="+mn-cs"/>
              </a:rPr>
              <a:t>Schönlein</a:t>
            </a:r>
            <a:r>
              <a:rPr lang="en-US" sz="2000" dirty="0">
                <a:solidFill>
                  <a:prstClr val="black"/>
                </a:solidFill>
                <a:latin typeface="Calibri"/>
                <a:cs typeface="+mn-cs"/>
              </a:rPr>
              <a:t> purpura, and erythema nodosum. </a:t>
            </a:r>
            <a:endParaRPr lang="en-US" sz="2700" dirty="0">
              <a:solidFill>
                <a:prstClr val="black"/>
              </a:solidFill>
              <a:latin typeface="Calibri"/>
              <a:cs typeface="+mn-cs"/>
            </a:endParaRPr>
          </a:p>
          <a:p>
            <a:pPr lvl="2" fontAlgn="base">
              <a:spcAft>
                <a:spcPct val="0"/>
              </a:spcAft>
              <a:buClr>
                <a:srgbClr val="C00000"/>
              </a:buClr>
              <a:buFont typeface="Wingdings" pitchFamily="2" charset="2"/>
              <a:buChar char="v"/>
              <a:defRPr/>
            </a:pPr>
            <a:r>
              <a:rPr lang="en-US" sz="2000" b="1" dirty="0">
                <a:solidFill>
                  <a:prstClr val="black"/>
                </a:solidFill>
                <a:latin typeface="Calibri"/>
                <a:cs typeface="+mn-cs"/>
              </a:rPr>
              <a:t>Ocular symptoms or signs </a:t>
            </a:r>
            <a:r>
              <a:rPr lang="en-US" sz="2000" dirty="0">
                <a:solidFill>
                  <a:prstClr val="black"/>
                </a:solidFill>
                <a:latin typeface="Calibri"/>
                <a:cs typeface="+mn-cs"/>
              </a:rPr>
              <a:t>are also possible. </a:t>
            </a:r>
            <a:r>
              <a:rPr lang="en-US" sz="2000" dirty="0" err="1">
                <a:solidFill>
                  <a:prstClr val="black"/>
                </a:solidFill>
                <a:latin typeface="Calibri"/>
                <a:cs typeface="+mn-cs"/>
              </a:rPr>
              <a:t>Episcleritis</a:t>
            </a:r>
            <a:r>
              <a:rPr lang="en-US" sz="2000" dirty="0">
                <a:solidFill>
                  <a:prstClr val="black"/>
                </a:solidFill>
                <a:latin typeface="Calibri"/>
                <a:cs typeface="+mn-cs"/>
              </a:rPr>
              <a:t> and </a:t>
            </a:r>
            <a:r>
              <a:rPr lang="en-US" sz="2000" dirty="0" err="1">
                <a:solidFill>
                  <a:prstClr val="black"/>
                </a:solidFill>
                <a:latin typeface="Calibri"/>
                <a:cs typeface="+mn-cs"/>
              </a:rPr>
              <a:t>scleritis</a:t>
            </a:r>
            <a:r>
              <a:rPr lang="en-US" sz="2000" dirty="0">
                <a:solidFill>
                  <a:prstClr val="black"/>
                </a:solidFill>
                <a:latin typeface="Calibri"/>
                <a:cs typeface="+mn-cs"/>
              </a:rPr>
              <a:t> may be associated with RA or Wegener granulomatosis, anterior uveitis with ankylosing spondylitis, and </a:t>
            </a:r>
            <a:r>
              <a:rPr lang="en-US" sz="2000" dirty="0" err="1">
                <a:solidFill>
                  <a:prstClr val="black"/>
                </a:solidFill>
                <a:latin typeface="Calibri"/>
                <a:cs typeface="+mn-cs"/>
              </a:rPr>
              <a:t>iridocyclitis</a:t>
            </a:r>
            <a:r>
              <a:rPr lang="en-US" sz="2000" dirty="0">
                <a:solidFill>
                  <a:prstClr val="black"/>
                </a:solidFill>
                <a:latin typeface="Calibri"/>
                <a:cs typeface="+mn-cs"/>
              </a:rPr>
              <a:t> with juvenile RA. Conjunctivitis may be caused by reactive arthritis</a:t>
            </a:r>
            <a:endParaRPr lang="en-US" dirty="0"/>
          </a:p>
        </p:txBody>
      </p:sp>
    </p:spTree>
    <p:extLst>
      <p:ext uri="{BB962C8B-B14F-4D97-AF65-F5344CB8AC3E}">
        <p14:creationId xmlns:p14="http://schemas.microsoft.com/office/powerpoint/2010/main" val="478920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amous people with lup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479" y="229636"/>
            <a:ext cx="2714625" cy="2714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elena gomez and justin bie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608" y="229636"/>
            <a:ext cx="3816627" cy="27146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rothy-hodgk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5861" y="229636"/>
            <a:ext cx="2597426" cy="27146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ristiaan-barn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861" y="3405808"/>
            <a:ext cx="3309730" cy="26173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jared-l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5470" y="3633373"/>
            <a:ext cx="3322982" cy="23897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enjamin-franklin-g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1865" y="3194911"/>
            <a:ext cx="2925417" cy="3266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521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History and Physical exam Pearls</a:t>
            </a:r>
          </a:p>
        </p:txBody>
      </p:sp>
      <p:sp>
        <p:nvSpPr>
          <p:cNvPr id="5" name="Text Placeholder 4"/>
          <p:cNvSpPr>
            <a:spLocks noGrp="1"/>
          </p:cNvSpPr>
          <p:nvPr>
            <p:ph type="body" idx="1"/>
          </p:nvPr>
        </p:nvSpPr>
        <p:spPr/>
        <p:txBody>
          <a:bodyPr/>
          <a:lstStyle/>
          <a:p>
            <a:r>
              <a:rPr lang="en-GB" dirty="0"/>
              <a:t>Inflammatory</a:t>
            </a:r>
          </a:p>
        </p:txBody>
      </p:sp>
      <p:sp>
        <p:nvSpPr>
          <p:cNvPr id="6" name="Content Placeholder 5"/>
          <p:cNvSpPr>
            <a:spLocks noGrp="1"/>
          </p:cNvSpPr>
          <p:nvPr>
            <p:ph sz="half" idx="2"/>
          </p:nvPr>
        </p:nvSpPr>
        <p:spPr/>
        <p:txBody>
          <a:bodyPr/>
          <a:lstStyle/>
          <a:p>
            <a:pPr marL="0" indent="0">
              <a:buNone/>
            </a:pPr>
            <a:r>
              <a:rPr lang="en-GB" dirty="0"/>
              <a:t> </a:t>
            </a:r>
          </a:p>
          <a:p>
            <a:r>
              <a:rPr lang="en-GB" dirty="0"/>
              <a:t>Erythema </a:t>
            </a:r>
          </a:p>
          <a:p>
            <a:r>
              <a:rPr lang="en-GB" dirty="0"/>
              <a:t>Warmth Pain </a:t>
            </a:r>
          </a:p>
          <a:p>
            <a:r>
              <a:rPr lang="en-GB" dirty="0"/>
              <a:t>Swelling </a:t>
            </a:r>
          </a:p>
          <a:p>
            <a:r>
              <a:rPr lang="en-GB" dirty="0"/>
              <a:t>Tenosynovitis </a:t>
            </a:r>
          </a:p>
          <a:p>
            <a:r>
              <a:rPr lang="en-GB" dirty="0"/>
              <a:t>Stiffness after prolonged rest Fatigue </a:t>
            </a:r>
          </a:p>
          <a:p>
            <a:endParaRPr lang="en-GB" dirty="0"/>
          </a:p>
        </p:txBody>
      </p:sp>
      <p:sp>
        <p:nvSpPr>
          <p:cNvPr id="7" name="Text Placeholder 6"/>
          <p:cNvSpPr>
            <a:spLocks noGrp="1"/>
          </p:cNvSpPr>
          <p:nvPr>
            <p:ph type="body" sz="quarter" idx="3"/>
          </p:nvPr>
        </p:nvSpPr>
        <p:spPr/>
        <p:txBody>
          <a:bodyPr/>
          <a:lstStyle/>
          <a:p>
            <a:r>
              <a:rPr lang="en-GB" dirty="0"/>
              <a:t>Non-Inflammatory</a:t>
            </a:r>
          </a:p>
        </p:txBody>
      </p:sp>
      <p:sp>
        <p:nvSpPr>
          <p:cNvPr id="8" name="Content Placeholder 7"/>
          <p:cNvSpPr>
            <a:spLocks noGrp="1"/>
          </p:cNvSpPr>
          <p:nvPr>
            <p:ph sz="quarter" idx="4"/>
          </p:nvPr>
        </p:nvSpPr>
        <p:spPr/>
        <p:txBody>
          <a:bodyPr/>
          <a:lstStyle/>
          <a:p>
            <a:pPr marL="0" indent="0">
              <a:buNone/>
            </a:pPr>
            <a:endParaRPr lang="en-GB" dirty="0"/>
          </a:p>
          <a:p>
            <a:r>
              <a:rPr lang="en-GB" dirty="0"/>
              <a:t>Pain without swelling</a:t>
            </a:r>
          </a:p>
          <a:p>
            <a:r>
              <a:rPr lang="en-GB" dirty="0"/>
              <a:t> Gel phenomenon </a:t>
            </a:r>
          </a:p>
          <a:p>
            <a:r>
              <a:rPr lang="en-GB" dirty="0"/>
              <a:t>Pain is aggravated with activity </a:t>
            </a:r>
          </a:p>
          <a:p>
            <a:endParaRPr lang="en-GB" dirty="0"/>
          </a:p>
        </p:txBody>
      </p:sp>
    </p:spTree>
    <p:extLst>
      <p:ext uri="{BB962C8B-B14F-4D97-AF65-F5344CB8AC3E}">
        <p14:creationId xmlns:p14="http://schemas.microsoft.com/office/powerpoint/2010/main" val="3399434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Examination</a:t>
            </a:r>
            <a:endParaRPr lang="en-US" dirty="0"/>
          </a:p>
        </p:txBody>
      </p:sp>
      <p:sp>
        <p:nvSpPr>
          <p:cNvPr id="3" name="Content Placeholder 2"/>
          <p:cNvSpPr>
            <a:spLocks noGrp="1"/>
          </p:cNvSpPr>
          <p:nvPr>
            <p:ph idx="1"/>
          </p:nvPr>
        </p:nvSpPr>
        <p:spPr>
          <a:xfrm>
            <a:off x="609600" y="1524000"/>
            <a:ext cx="8335617" cy="4724400"/>
          </a:xfrm>
        </p:spPr>
        <p:txBody>
          <a:bodyPr>
            <a:normAutofit lnSpcReduction="10000"/>
          </a:bodyPr>
          <a:lstStyle/>
          <a:p>
            <a:pPr lvl="0" fontAlgn="base">
              <a:spcAft>
                <a:spcPct val="0"/>
              </a:spcAft>
              <a:buClr>
                <a:srgbClr val="FF0000"/>
              </a:buClr>
              <a:buSzPct val="70000"/>
              <a:buFont typeface="Wingdings" pitchFamily="2" charset="2"/>
              <a:buChar char="q"/>
              <a:defRPr/>
            </a:pPr>
            <a:r>
              <a:rPr lang="en-GB" sz="3000" dirty="0">
                <a:solidFill>
                  <a:prstClr val="black"/>
                </a:solidFill>
                <a:latin typeface="Calibri"/>
                <a:cs typeface="+mn-cs"/>
              </a:rPr>
              <a:t>General</a:t>
            </a:r>
          </a:p>
          <a:p>
            <a:pPr lvl="1" fontAlgn="base">
              <a:spcAft>
                <a:spcPct val="0"/>
              </a:spcAft>
              <a:buClr>
                <a:srgbClr val="FF0000"/>
              </a:buClr>
              <a:buSzPct val="85000"/>
              <a:defRPr/>
            </a:pPr>
            <a:r>
              <a:rPr lang="en-GB" sz="2600" dirty="0">
                <a:solidFill>
                  <a:prstClr val="black"/>
                </a:solidFill>
                <a:latin typeface="Calibri"/>
                <a:cs typeface="+mn-cs"/>
              </a:rPr>
              <a:t>general condition, fever, pulse, BP</a:t>
            </a:r>
          </a:p>
          <a:p>
            <a:pPr lvl="0" fontAlgn="base">
              <a:spcAft>
                <a:spcPct val="0"/>
              </a:spcAft>
              <a:buClr>
                <a:srgbClr val="FF0000"/>
              </a:buClr>
              <a:buSzPct val="70000"/>
              <a:buFont typeface="Wingdings" pitchFamily="2" charset="2"/>
              <a:buChar char="q"/>
              <a:defRPr/>
            </a:pPr>
            <a:r>
              <a:rPr lang="en-GB" sz="3000" dirty="0">
                <a:solidFill>
                  <a:prstClr val="black"/>
                </a:solidFill>
                <a:latin typeface="Calibri"/>
                <a:cs typeface="+mn-cs"/>
              </a:rPr>
              <a:t>Articular or extra-articular</a:t>
            </a:r>
          </a:p>
          <a:p>
            <a:pPr lvl="0" fontAlgn="base">
              <a:spcAft>
                <a:spcPct val="0"/>
              </a:spcAft>
              <a:buClr>
                <a:srgbClr val="FF0000"/>
              </a:buClr>
              <a:buSzPct val="70000"/>
              <a:buFont typeface="Wingdings" pitchFamily="2" charset="2"/>
              <a:buChar char="q"/>
              <a:defRPr/>
            </a:pPr>
            <a:r>
              <a:rPr lang="en-GB" sz="3000" dirty="0">
                <a:solidFill>
                  <a:prstClr val="black"/>
                </a:solidFill>
                <a:latin typeface="Calibri"/>
                <a:cs typeface="+mn-cs"/>
              </a:rPr>
              <a:t>Joint Inflammation	</a:t>
            </a:r>
          </a:p>
          <a:p>
            <a:pPr lvl="1" fontAlgn="base">
              <a:spcAft>
                <a:spcPct val="0"/>
              </a:spcAft>
              <a:buClr>
                <a:srgbClr val="FF0000"/>
              </a:buClr>
              <a:buSzPct val="85000"/>
              <a:defRPr/>
            </a:pPr>
            <a:r>
              <a:rPr lang="en-GB" sz="2600" dirty="0">
                <a:solidFill>
                  <a:prstClr val="black"/>
                </a:solidFill>
                <a:latin typeface="Calibri"/>
                <a:cs typeface="+mn-cs"/>
              </a:rPr>
              <a:t>swollen, red, , tender, hot</a:t>
            </a:r>
          </a:p>
          <a:p>
            <a:pPr lvl="0" fontAlgn="base">
              <a:spcAft>
                <a:spcPct val="0"/>
              </a:spcAft>
              <a:buClr>
                <a:srgbClr val="FF0000"/>
              </a:buClr>
              <a:buSzPct val="70000"/>
              <a:buFont typeface="Wingdings" pitchFamily="2" charset="2"/>
              <a:buChar char="q"/>
              <a:defRPr/>
            </a:pPr>
            <a:r>
              <a:rPr lang="en-GB" sz="3000" dirty="0">
                <a:solidFill>
                  <a:prstClr val="black"/>
                </a:solidFill>
                <a:latin typeface="Calibri"/>
                <a:cs typeface="+mn-cs"/>
              </a:rPr>
              <a:t>Functional impairment</a:t>
            </a:r>
          </a:p>
          <a:p>
            <a:pPr lvl="1" fontAlgn="base">
              <a:spcAft>
                <a:spcPct val="0"/>
              </a:spcAft>
              <a:buClr>
                <a:srgbClr val="FF0000"/>
              </a:buClr>
              <a:buSzPct val="85000"/>
              <a:defRPr/>
            </a:pPr>
            <a:r>
              <a:rPr lang="en-GB" sz="2600" dirty="0">
                <a:solidFill>
                  <a:prstClr val="black"/>
                </a:solidFill>
                <a:latin typeface="Calibri"/>
                <a:cs typeface="+mn-cs"/>
              </a:rPr>
              <a:t>passive and active movement</a:t>
            </a:r>
          </a:p>
          <a:p>
            <a:pPr lvl="1" fontAlgn="base">
              <a:spcAft>
                <a:spcPct val="0"/>
              </a:spcAft>
              <a:buClr>
                <a:srgbClr val="FF0000"/>
              </a:buClr>
              <a:buSzPct val="85000"/>
              <a:defRPr/>
            </a:pPr>
            <a:r>
              <a:rPr lang="en-US" sz="2600" dirty="0">
                <a:solidFill>
                  <a:prstClr val="black"/>
                </a:solidFill>
                <a:latin typeface="Calibri"/>
                <a:cs typeface="+mn-cs"/>
              </a:rPr>
              <a:t>Crepitus during active or passive range of motion</a:t>
            </a:r>
            <a:endParaRPr lang="en-GB" sz="2600" dirty="0">
              <a:solidFill>
                <a:prstClr val="black"/>
              </a:solidFill>
              <a:latin typeface="Calibri"/>
              <a:cs typeface="+mn-cs"/>
            </a:endParaRPr>
          </a:p>
          <a:p>
            <a:pPr lvl="1" fontAlgn="base">
              <a:spcAft>
                <a:spcPct val="0"/>
              </a:spcAft>
              <a:buClr>
                <a:srgbClr val="FF0000"/>
              </a:buClr>
              <a:buSzPct val="85000"/>
              <a:defRPr/>
            </a:pPr>
            <a:r>
              <a:rPr lang="en-GB" sz="2600" dirty="0">
                <a:solidFill>
                  <a:prstClr val="black"/>
                </a:solidFill>
                <a:latin typeface="Calibri"/>
                <a:cs typeface="+mn-cs"/>
              </a:rPr>
              <a:t>Instability</a:t>
            </a:r>
          </a:p>
          <a:p>
            <a:pPr lvl="1" fontAlgn="base">
              <a:spcAft>
                <a:spcPct val="0"/>
              </a:spcAft>
              <a:buClr>
                <a:srgbClr val="FF0000"/>
              </a:buClr>
              <a:buSzPct val="85000"/>
              <a:defRPr/>
            </a:pPr>
            <a:r>
              <a:rPr lang="en-GB" sz="2600" dirty="0">
                <a:solidFill>
                  <a:prstClr val="black"/>
                </a:solidFill>
                <a:latin typeface="Calibri"/>
                <a:cs typeface="+mn-cs"/>
              </a:rPr>
              <a:t>Joint Deformity (flexion, subluxation, dislocation)</a:t>
            </a:r>
          </a:p>
          <a:p>
            <a:endParaRPr lang="en-US" dirty="0"/>
          </a:p>
        </p:txBody>
      </p:sp>
      <p:pic>
        <p:nvPicPr>
          <p:cNvPr id="4" name="Picture 2" descr="https://scontent.fnbo2-1.fna.fbcdn.net/v/t1.0-9/15232089_1790759587919484_3821577825077532225_n.jpg?oh=6b140d8063d9e4322558375c158d98dc&amp;oe=58BA1CC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2609" y="1258957"/>
            <a:ext cx="3419061" cy="508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509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7597775" y="64785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sp>
        <p:nvSpPr>
          <p:cNvPr id="32771" name="Rectangle 3"/>
          <p:cNvSpPr>
            <a:spLocks noGrp="1" noChangeArrowheads="1"/>
          </p:cNvSpPr>
          <p:nvPr>
            <p:ph type="title"/>
          </p:nvPr>
        </p:nvSpPr>
        <p:spPr>
          <a:xfrm>
            <a:off x="2806700" y="609600"/>
            <a:ext cx="7340600" cy="11430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2075" tIns="44450" rIns="92075" bIns="44450" numCol="1" anchor="b" anchorCtr="0" compatLnSpc="1">
            <a:prstTxWarp prst="textNoShape">
              <a:avLst/>
            </a:prstTxWarp>
          </a:bodyPr>
          <a:lstStyle/>
          <a:p>
            <a:r>
              <a:rPr lang="en-US" altLang="en-US"/>
              <a:t>Know It When You See It</a:t>
            </a:r>
          </a:p>
        </p:txBody>
      </p:sp>
      <p:grpSp>
        <p:nvGrpSpPr>
          <p:cNvPr id="32772" name="Group 4"/>
          <p:cNvGrpSpPr>
            <a:grpSpLocks/>
          </p:cNvGrpSpPr>
          <p:nvPr/>
        </p:nvGrpSpPr>
        <p:grpSpPr bwMode="auto">
          <a:xfrm>
            <a:off x="5967414" y="1870076"/>
            <a:ext cx="4264025" cy="3000375"/>
            <a:chOff x="2799" y="1178"/>
            <a:chExt cx="2686" cy="1890"/>
          </a:xfrm>
        </p:grpSpPr>
        <p:pic>
          <p:nvPicPr>
            <p:cNvPr id="3277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 y="1178"/>
              <a:ext cx="2686" cy="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6" name="Rectangle 6"/>
            <p:cNvSpPr>
              <a:spLocks noChangeArrowheads="1"/>
            </p:cNvSpPr>
            <p:nvPr/>
          </p:nvSpPr>
          <p:spPr bwMode="auto">
            <a:xfrm>
              <a:off x="2856" y="1206"/>
              <a:ext cx="2564" cy="1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grpSp>
      <p:sp>
        <p:nvSpPr>
          <p:cNvPr id="76807" name="Rectangle 7"/>
          <p:cNvSpPr>
            <a:spLocks noChangeArrowheads="1"/>
          </p:cNvSpPr>
          <p:nvPr/>
        </p:nvSpPr>
        <p:spPr bwMode="auto">
          <a:xfrm>
            <a:off x="2057400" y="1905000"/>
            <a:ext cx="4114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chemeClr val="hlink"/>
              </a:buClr>
              <a:buChar char="•"/>
              <a:defRPr sz="3200">
                <a:solidFill>
                  <a:schemeClr val="tx1"/>
                </a:solidFill>
                <a:latin typeface="Times New Roman" panose="02020603050405020304" pitchFamily="18" charset="0"/>
              </a:defRPr>
            </a:lvl1pPr>
            <a:lvl2pPr marL="742950" indent="-285750">
              <a:spcBef>
                <a:spcPct val="20000"/>
              </a:spcBef>
              <a:buClr>
                <a:schemeClr val="hlink"/>
              </a:buClr>
              <a:buChar char="•"/>
              <a:defRPr sz="2800">
                <a:solidFill>
                  <a:schemeClr val="tx1"/>
                </a:solidFill>
                <a:latin typeface="Times New Roman" panose="02020603050405020304" pitchFamily="18" charset="0"/>
              </a:defRPr>
            </a:lvl2pPr>
            <a:lvl3pPr marL="1143000" indent="-228600">
              <a:spcBef>
                <a:spcPct val="20000"/>
              </a:spcBef>
              <a:buClr>
                <a:schemeClr val="hlink"/>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hlink"/>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9pPr>
          </a:lstStyle>
          <a:p>
            <a:pPr eaLnBrk="0" fontAlgn="base" hangingPunct="0">
              <a:spcAft>
                <a:spcPct val="0"/>
              </a:spcAft>
              <a:buClr>
                <a:srgbClr val="0000FF"/>
              </a:buClr>
              <a:buSzPct val="70000"/>
              <a:buFont typeface="Wingdings 2" panose="05020102010507070707" pitchFamily="18" charset="2"/>
              <a:buChar char="˜"/>
            </a:pPr>
            <a:r>
              <a:rPr lang="en-US" altLang="en-US" sz="2400">
                <a:solidFill>
                  <a:srgbClr val="F4F4F4"/>
                </a:solidFill>
                <a:latin typeface="Arial" panose="020B0604020202020204" pitchFamily="34" charset="0"/>
              </a:rPr>
              <a:t>Soft synovial swelling</a:t>
            </a:r>
          </a:p>
          <a:p>
            <a:pPr eaLnBrk="0" fontAlgn="base" hangingPunct="0">
              <a:spcAft>
                <a:spcPct val="0"/>
              </a:spcAft>
              <a:buClr>
                <a:srgbClr val="0000FF"/>
              </a:buClr>
              <a:buSzPct val="70000"/>
              <a:buFont typeface="Wingdings 2" panose="05020102010507070707" pitchFamily="18" charset="2"/>
              <a:buChar char="˜"/>
            </a:pPr>
            <a:r>
              <a:rPr lang="en-US" altLang="en-US" sz="2400">
                <a:solidFill>
                  <a:srgbClr val="F4F4F4"/>
                </a:solidFill>
                <a:latin typeface="Arial" panose="020B0604020202020204" pitchFamily="34" charset="0"/>
              </a:rPr>
              <a:t>Synovitis and volar subluxation at the MCP joints</a:t>
            </a:r>
          </a:p>
          <a:p>
            <a:pPr eaLnBrk="0" fontAlgn="base" hangingPunct="0">
              <a:spcAft>
                <a:spcPct val="0"/>
              </a:spcAft>
              <a:buClr>
                <a:srgbClr val="0000FF"/>
              </a:buClr>
              <a:buSzPct val="70000"/>
              <a:buFont typeface="Wingdings 2" panose="05020102010507070707" pitchFamily="18" charset="2"/>
              <a:buChar char="˜"/>
            </a:pPr>
            <a:r>
              <a:rPr lang="en-US" altLang="en-US" sz="2400">
                <a:solidFill>
                  <a:srgbClr val="F4F4F4"/>
                </a:solidFill>
                <a:latin typeface="Arial" panose="020B0604020202020204" pitchFamily="34" charset="0"/>
              </a:rPr>
              <a:t>Synovitis of the wrists</a:t>
            </a:r>
          </a:p>
          <a:p>
            <a:pPr eaLnBrk="0" fontAlgn="base" hangingPunct="0">
              <a:spcAft>
                <a:spcPct val="0"/>
              </a:spcAft>
              <a:buClr>
                <a:srgbClr val="0000FF"/>
              </a:buClr>
              <a:buSzPct val="70000"/>
              <a:buFont typeface="Wingdings 2" panose="05020102010507070707" pitchFamily="18" charset="2"/>
              <a:buChar char="˜"/>
            </a:pPr>
            <a:r>
              <a:rPr lang="en-US" altLang="en-US" sz="2400">
                <a:solidFill>
                  <a:srgbClr val="F4F4F4"/>
                </a:solidFill>
                <a:latin typeface="Arial" panose="020B0604020202020204" pitchFamily="34" charset="0"/>
              </a:rPr>
              <a:t>Synovitis of the PIP joints with early swan neck deformities</a:t>
            </a:r>
          </a:p>
        </p:txBody>
      </p:sp>
      <p:sp>
        <p:nvSpPr>
          <p:cNvPr id="76808" name="Text Box 8"/>
          <p:cNvSpPr txBox="1">
            <a:spLocks noChangeArrowheads="1"/>
          </p:cNvSpPr>
          <p:nvPr/>
        </p:nvSpPr>
        <p:spPr bwMode="auto">
          <a:xfrm>
            <a:off x="6324600" y="5105401"/>
            <a:ext cx="52578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20000"/>
              </a:spcBef>
              <a:spcAft>
                <a:spcPct val="0"/>
              </a:spcAft>
            </a:pPr>
            <a:r>
              <a:rPr lang="en-US" altLang="en-US" sz="2800">
                <a:solidFill>
                  <a:srgbClr val="66FF33"/>
                </a:solidFill>
              </a:rPr>
              <a:t>Rheumatoid arthritis</a:t>
            </a:r>
          </a:p>
          <a:p>
            <a:pPr eaLnBrk="0" fontAlgn="base" hangingPunct="0">
              <a:spcBef>
                <a:spcPct val="50000"/>
              </a:spcBef>
              <a:spcAft>
                <a:spcPct val="0"/>
              </a:spcAft>
            </a:pPr>
            <a:endParaRPr lang="en-US" altLang="en-US" sz="2800">
              <a:solidFill>
                <a:srgbClr val="66FF33"/>
              </a:solidFill>
            </a:endParaRPr>
          </a:p>
        </p:txBody>
      </p:sp>
    </p:spTree>
    <p:extLst>
      <p:ext uri="{BB962C8B-B14F-4D97-AF65-F5344CB8AC3E}">
        <p14:creationId xmlns:p14="http://schemas.microsoft.com/office/powerpoint/2010/main" val="39263302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807"/>
                                        </p:tgtEl>
                                        <p:attrNameLst>
                                          <p:attrName>style.visibility</p:attrName>
                                        </p:attrNameLst>
                                      </p:cBhvr>
                                      <p:to>
                                        <p:strVal val="visible"/>
                                      </p:to>
                                    </p:set>
                                    <p:animEffect transition="in" filter="fade">
                                      <p:cBhvr>
                                        <p:cTn id="7" dur="2000"/>
                                        <p:tgtEl>
                                          <p:spTgt spid="7680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808"/>
                                        </p:tgtEl>
                                        <p:attrNameLst>
                                          <p:attrName>style.visibility</p:attrName>
                                        </p:attrNameLst>
                                      </p:cBhvr>
                                      <p:to>
                                        <p:strVal val="visible"/>
                                      </p:to>
                                    </p:set>
                                    <p:animEffect transition="in" filter="fade">
                                      <p:cBhvr>
                                        <p:cTn id="10" dur="2000"/>
                                        <p:tgtEl>
                                          <p:spTgt spid="76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7" grpId="0"/>
      <p:bldP spid="7680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7597775" y="64785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grpSp>
        <p:nvGrpSpPr>
          <p:cNvPr id="34819" name="Group 3"/>
          <p:cNvGrpSpPr>
            <a:grpSpLocks/>
          </p:cNvGrpSpPr>
          <p:nvPr/>
        </p:nvGrpSpPr>
        <p:grpSpPr bwMode="auto">
          <a:xfrm>
            <a:off x="2514600" y="1143000"/>
            <a:ext cx="3817938" cy="2674938"/>
            <a:chOff x="77" y="1224"/>
            <a:chExt cx="2837" cy="1973"/>
          </a:xfrm>
        </p:grpSpPr>
        <p:pic>
          <p:nvPicPr>
            <p:cNvPr id="3482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 y="1224"/>
              <a:ext cx="2837" cy="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7" name="Rectangle 5"/>
            <p:cNvSpPr>
              <a:spLocks noChangeArrowheads="1"/>
            </p:cNvSpPr>
            <p:nvPr/>
          </p:nvSpPr>
          <p:spPr bwMode="auto">
            <a:xfrm>
              <a:off x="134" y="1252"/>
              <a:ext cx="2715" cy="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grpSp>
      <p:sp>
        <p:nvSpPr>
          <p:cNvPr id="34820" name="Rectangle 7"/>
          <p:cNvSpPr>
            <a:spLocks noGrp="1" noChangeArrowheads="1"/>
          </p:cNvSpPr>
          <p:nvPr>
            <p:ph type="title"/>
          </p:nvPr>
        </p:nvSpPr>
        <p:spPr>
          <a:xfrm>
            <a:off x="2590800" y="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2075" tIns="44450" rIns="92075" bIns="44450" numCol="1" anchor="b" anchorCtr="0" compatLnSpc="1">
            <a:prstTxWarp prst="textNoShape">
              <a:avLst/>
            </a:prstTxWarp>
          </a:bodyPr>
          <a:lstStyle/>
          <a:p>
            <a:r>
              <a:rPr lang="en-US" altLang="en-US" sz="3600"/>
              <a:t>Rheumatoid Arthritis: Late Stages</a:t>
            </a:r>
          </a:p>
        </p:txBody>
      </p:sp>
      <p:pic>
        <p:nvPicPr>
          <p:cNvPr id="34821" name="Picture 8" descr="ulnarsublux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219200"/>
            <a:ext cx="3175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10"/>
          <p:cNvSpPr txBox="1">
            <a:spLocks noChangeArrowheads="1"/>
          </p:cNvSpPr>
          <p:nvPr/>
        </p:nvSpPr>
        <p:spPr bwMode="auto">
          <a:xfrm>
            <a:off x="7010400" y="4648200"/>
            <a:ext cx="3657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50000"/>
              </a:spcBef>
              <a:spcAft>
                <a:spcPct val="0"/>
              </a:spcAft>
              <a:buFontTx/>
              <a:buChar char="•"/>
            </a:pPr>
            <a:r>
              <a:rPr lang="en-US" altLang="en-US" sz="2400">
                <a:solidFill>
                  <a:srgbClr val="FFFFFF"/>
                </a:solidFill>
              </a:rPr>
              <a:t> Deformities </a:t>
            </a:r>
          </a:p>
          <a:p>
            <a:pPr eaLnBrk="0" fontAlgn="base" hangingPunct="0">
              <a:spcBef>
                <a:spcPct val="50000"/>
              </a:spcBef>
              <a:spcAft>
                <a:spcPct val="0"/>
              </a:spcAft>
              <a:buFontTx/>
              <a:buChar char="•"/>
            </a:pPr>
            <a:r>
              <a:rPr lang="en-US" altLang="en-US" sz="2400">
                <a:solidFill>
                  <a:srgbClr val="FFFFFF"/>
                </a:solidFill>
              </a:rPr>
              <a:t> Nodules</a:t>
            </a:r>
          </a:p>
          <a:p>
            <a:pPr eaLnBrk="0" fontAlgn="base" hangingPunct="0">
              <a:spcBef>
                <a:spcPct val="50000"/>
              </a:spcBef>
              <a:spcAft>
                <a:spcPct val="0"/>
              </a:spcAft>
              <a:buFontTx/>
              <a:buChar char="•"/>
            </a:pPr>
            <a:r>
              <a:rPr lang="en-US" altLang="en-US" sz="2400">
                <a:solidFill>
                  <a:srgbClr val="FFFFFF"/>
                </a:solidFill>
              </a:rPr>
              <a:t> Tendon Rupture</a:t>
            </a:r>
          </a:p>
        </p:txBody>
      </p:sp>
      <p:grpSp>
        <p:nvGrpSpPr>
          <p:cNvPr id="34823" name="Group 11"/>
          <p:cNvGrpSpPr>
            <a:grpSpLocks/>
          </p:cNvGrpSpPr>
          <p:nvPr/>
        </p:nvGrpSpPr>
        <p:grpSpPr bwMode="auto">
          <a:xfrm>
            <a:off x="2362200" y="3505201"/>
            <a:ext cx="4173538" cy="3059113"/>
            <a:chOff x="2880" y="1218"/>
            <a:chExt cx="2629" cy="1927"/>
          </a:xfrm>
        </p:grpSpPr>
        <p:pic>
          <p:nvPicPr>
            <p:cNvPr id="34824" name="Picture 1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1218"/>
              <a:ext cx="2629" cy="1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5" name="Rectangle 13"/>
            <p:cNvSpPr>
              <a:spLocks noChangeArrowheads="1"/>
            </p:cNvSpPr>
            <p:nvPr/>
          </p:nvSpPr>
          <p:spPr bwMode="auto">
            <a:xfrm>
              <a:off x="2937" y="1246"/>
              <a:ext cx="2507" cy="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grpSp>
    </p:spTree>
    <p:extLst>
      <p:ext uri="{BB962C8B-B14F-4D97-AF65-F5344CB8AC3E}">
        <p14:creationId xmlns:p14="http://schemas.microsoft.com/office/powerpoint/2010/main" val="88598295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7597775" y="64785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pic>
        <p:nvPicPr>
          <p:cNvPr id="3891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2209800"/>
            <a:ext cx="228600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2" name="Rectangle 4"/>
          <p:cNvSpPr>
            <a:spLocks noChangeArrowheads="1"/>
          </p:cNvSpPr>
          <p:nvPr/>
        </p:nvSpPr>
        <p:spPr bwMode="auto">
          <a:xfrm>
            <a:off x="2209801" y="1371601"/>
            <a:ext cx="5133975"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chemeClr val="hlink"/>
              </a:buClr>
              <a:buChar char="•"/>
              <a:defRPr sz="3200">
                <a:solidFill>
                  <a:schemeClr val="tx1"/>
                </a:solidFill>
                <a:latin typeface="Times New Roman" panose="02020603050405020304" pitchFamily="18" charset="0"/>
              </a:defRPr>
            </a:lvl1pPr>
            <a:lvl2pPr marL="742950" indent="-285750">
              <a:spcBef>
                <a:spcPct val="20000"/>
              </a:spcBef>
              <a:buClr>
                <a:schemeClr val="hlink"/>
              </a:buClr>
              <a:buChar char="•"/>
              <a:defRPr sz="2800">
                <a:solidFill>
                  <a:schemeClr val="tx1"/>
                </a:solidFill>
                <a:latin typeface="Times New Roman" panose="02020603050405020304" pitchFamily="18" charset="0"/>
              </a:defRPr>
            </a:lvl2pPr>
            <a:lvl3pPr marL="1143000" indent="-228600">
              <a:spcBef>
                <a:spcPct val="20000"/>
              </a:spcBef>
              <a:buClr>
                <a:schemeClr val="hlink"/>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hlink"/>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9pPr>
          </a:lstStyle>
          <a:p>
            <a:pPr eaLnBrk="0" fontAlgn="base" hangingPunct="0">
              <a:spcAft>
                <a:spcPct val="0"/>
              </a:spcAft>
              <a:buClr>
                <a:srgbClr val="0000FF"/>
              </a:buClr>
              <a:buNone/>
            </a:pPr>
            <a:r>
              <a:rPr lang="en-US" altLang="en-US" sz="2400">
                <a:solidFill>
                  <a:srgbClr val="F4F4F4"/>
                </a:solidFill>
                <a:latin typeface="Arial" panose="020B0604020202020204" pitchFamily="34" charset="0"/>
              </a:rPr>
              <a:t>	Often associated with:</a:t>
            </a:r>
          </a:p>
          <a:p>
            <a:pPr lvl="1" eaLnBrk="0" fontAlgn="base" hangingPunct="0">
              <a:spcAft>
                <a:spcPct val="0"/>
              </a:spcAft>
              <a:buClr>
                <a:srgbClr val="FDFF2A"/>
              </a:buClr>
            </a:pPr>
            <a:r>
              <a:rPr lang="en-US" altLang="en-US" sz="2400">
                <a:solidFill>
                  <a:srgbClr val="F4F4F4"/>
                </a:solidFill>
                <a:latin typeface="Arial" panose="020B0604020202020204" pitchFamily="34" charset="0"/>
              </a:rPr>
              <a:t>Inflammatory eye disease</a:t>
            </a:r>
          </a:p>
          <a:p>
            <a:pPr lvl="1" eaLnBrk="0" fontAlgn="base" hangingPunct="0">
              <a:spcAft>
                <a:spcPct val="0"/>
              </a:spcAft>
              <a:buClr>
                <a:srgbClr val="FDFF2A"/>
              </a:buClr>
            </a:pPr>
            <a:r>
              <a:rPr lang="en-US" altLang="en-US" sz="2400">
                <a:solidFill>
                  <a:srgbClr val="F4F4F4"/>
                </a:solidFill>
                <a:latin typeface="Arial" panose="020B0604020202020204" pitchFamily="34" charset="0"/>
              </a:rPr>
              <a:t>Balanitis, oral ulceration, or keratoderma</a:t>
            </a:r>
          </a:p>
          <a:p>
            <a:pPr lvl="1" eaLnBrk="0" fontAlgn="base" hangingPunct="0">
              <a:spcAft>
                <a:spcPct val="0"/>
              </a:spcAft>
              <a:buClr>
                <a:srgbClr val="FDFF2A"/>
              </a:buClr>
            </a:pPr>
            <a:r>
              <a:rPr lang="en-US" altLang="en-US" sz="2400">
                <a:solidFill>
                  <a:srgbClr val="F4F4F4"/>
                </a:solidFill>
                <a:latin typeface="Arial" panose="020B0604020202020204" pitchFamily="34" charset="0"/>
              </a:rPr>
              <a:t>Enthesopathy</a:t>
            </a:r>
          </a:p>
          <a:p>
            <a:pPr lvl="1" eaLnBrk="0" fontAlgn="base" hangingPunct="0">
              <a:spcAft>
                <a:spcPct val="0"/>
              </a:spcAft>
              <a:buClr>
                <a:srgbClr val="FDFF2A"/>
              </a:buClr>
            </a:pPr>
            <a:r>
              <a:rPr lang="en-US" altLang="en-US" sz="2400">
                <a:solidFill>
                  <a:srgbClr val="F4F4F4"/>
                </a:solidFill>
                <a:latin typeface="Arial" panose="020B0604020202020204" pitchFamily="34" charset="0"/>
              </a:rPr>
              <a:t>Sacroiliitis</a:t>
            </a:r>
          </a:p>
        </p:txBody>
      </p:sp>
      <p:sp>
        <p:nvSpPr>
          <p:cNvPr id="38917" name="Rectangle 5"/>
          <p:cNvSpPr>
            <a:spLocks noChangeArrowheads="1"/>
          </p:cNvSpPr>
          <p:nvPr/>
        </p:nvSpPr>
        <p:spPr bwMode="auto">
          <a:xfrm>
            <a:off x="1828801" y="1524000"/>
            <a:ext cx="6283325"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spcBef>
                <a:spcPct val="20000"/>
              </a:spcBef>
              <a:buClr>
                <a:schemeClr val="hlink"/>
              </a:buClr>
              <a:buChar char="•"/>
              <a:defRPr sz="3200">
                <a:solidFill>
                  <a:schemeClr val="tx1"/>
                </a:solidFill>
                <a:latin typeface="Times New Roman" panose="02020603050405020304" pitchFamily="18" charset="0"/>
              </a:defRPr>
            </a:lvl1pPr>
            <a:lvl2pPr marL="742950" indent="-285750">
              <a:spcBef>
                <a:spcPct val="20000"/>
              </a:spcBef>
              <a:buClr>
                <a:schemeClr val="hlink"/>
              </a:buClr>
              <a:buChar char="•"/>
              <a:defRPr sz="2800">
                <a:solidFill>
                  <a:schemeClr val="tx1"/>
                </a:solidFill>
                <a:latin typeface="Times New Roman" panose="02020603050405020304" pitchFamily="18" charset="0"/>
              </a:defRPr>
            </a:lvl2pPr>
            <a:lvl3pPr marL="1143000" indent="-228600">
              <a:spcBef>
                <a:spcPct val="20000"/>
              </a:spcBef>
              <a:buClr>
                <a:schemeClr val="hlink"/>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hlink"/>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9pPr>
          </a:lstStyle>
          <a:p>
            <a:pPr eaLnBrk="0" fontAlgn="base" hangingPunct="0">
              <a:spcAft>
                <a:spcPct val="0"/>
              </a:spcAft>
              <a:buClrTx/>
              <a:buNone/>
            </a:pPr>
            <a:endParaRPr lang="en-US" altLang="en-US" sz="2800">
              <a:solidFill>
                <a:srgbClr val="F4F4F4"/>
              </a:solidFill>
              <a:latin typeface="Arial" panose="020B0604020202020204" pitchFamily="34" charset="0"/>
            </a:endParaRPr>
          </a:p>
        </p:txBody>
      </p:sp>
      <p:sp>
        <p:nvSpPr>
          <p:cNvPr id="38918" name="Rectangle 6"/>
          <p:cNvSpPr>
            <a:spLocks noGrp="1" noChangeArrowheads="1"/>
          </p:cNvSpPr>
          <p:nvPr>
            <p:ph type="title"/>
          </p:nvPr>
        </p:nvSpPr>
        <p:spPr>
          <a:xfrm>
            <a:off x="2438400" y="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2075" tIns="44450" rIns="92075" bIns="44450" numCol="1" anchor="b" anchorCtr="0" compatLnSpc="1">
            <a:prstTxWarp prst="textNoShape">
              <a:avLst/>
            </a:prstTxWarp>
          </a:bodyPr>
          <a:lstStyle/>
          <a:p>
            <a:r>
              <a:rPr lang="en-US" altLang="en-US" sz="4300"/>
              <a:t>Know It When You See It</a:t>
            </a:r>
          </a:p>
        </p:txBody>
      </p:sp>
      <p:sp>
        <p:nvSpPr>
          <p:cNvPr id="89095" name="Text Box 7"/>
          <p:cNvSpPr txBox="1">
            <a:spLocks noChangeArrowheads="1"/>
          </p:cNvSpPr>
          <p:nvPr/>
        </p:nvSpPr>
        <p:spPr bwMode="auto">
          <a:xfrm>
            <a:off x="4800600" y="5715001"/>
            <a:ext cx="6705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20000"/>
              </a:spcBef>
              <a:spcAft>
                <a:spcPct val="0"/>
              </a:spcAft>
            </a:pPr>
            <a:r>
              <a:rPr lang="en-US" altLang="en-US" sz="3200">
                <a:solidFill>
                  <a:srgbClr val="66FF33"/>
                </a:solidFill>
              </a:rPr>
              <a:t>Seronegative asymmetric arthritis</a:t>
            </a:r>
          </a:p>
          <a:p>
            <a:pPr eaLnBrk="0" fontAlgn="base" hangingPunct="0">
              <a:spcBef>
                <a:spcPct val="50000"/>
              </a:spcBef>
              <a:spcAft>
                <a:spcPct val="0"/>
              </a:spcAft>
            </a:pPr>
            <a:endParaRPr lang="en-US" altLang="en-US" sz="3200">
              <a:solidFill>
                <a:srgbClr val="FFFFFF"/>
              </a:solidFill>
            </a:endParaRPr>
          </a:p>
        </p:txBody>
      </p:sp>
      <p:grpSp>
        <p:nvGrpSpPr>
          <p:cNvPr id="38920" name="Group 8"/>
          <p:cNvGrpSpPr>
            <a:grpSpLocks/>
          </p:cNvGrpSpPr>
          <p:nvPr/>
        </p:nvGrpSpPr>
        <p:grpSpPr bwMode="auto">
          <a:xfrm>
            <a:off x="4800600" y="3352800"/>
            <a:ext cx="2971800" cy="2349500"/>
            <a:chOff x="2886" y="1218"/>
            <a:chExt cx="2599" cy="1864"/>
          </a:xfrm>
        </p:grpSpPr>
        <p:pic>
          <p:nvPicPr>
            <p:cNvPr id="38921"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6" y="1218"/>
              <a:ext cx="2599" cy="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22" name="Rectangle 10"/>
            <p:cNvSpPr>
              <a:spLocks noChangeArrowheads="1"/>
            </p:cNvSpPr>
            <p:nvPr/>
          </p:nvSpPr>
          <p:spPr bwMode="auto">
            <a:xfrm>
              <a:off x="2943" y="1246"/>
              <a:ext cx="2477" cy="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grpSp>
    </p:spTree>
    <p:extLst>
      <p:ext uri="{BB962C8B-B14F-4D97-AF65-F5344CB8AC3E}">
        <p14:creationId xmlns:p14="http://schemas.microsoft.com/office/powerpoint/2010/main" val="5688881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092"/>
                                        </p:tgtEl>
                                        <p:attrNameLst>
                                          <p:attrName>style.visibility</p:attrName>
                                        </p:attrNameLst>
                                      </p:cBhvr>
                                      <p:to>
                                        <p:strVal val="visible"/>
                                      </p:to>
                                    </p:set>
                                    <p:animEffect transition="in" filter="fade">
                                      <p:cBhvr>
                                        <p:cTn id="7" dur="2000"/>
                                        <p:tgtEl>
                                          <p:spTgt spid="8909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9095"/>
                                        </p:tgtEl>
                                        <p:attrNameLst>
                                          <p:attrName>style.visibility</p:attrName>
                                        </p:attrNameLst>
                                      </p:cBhvr>
                                      <p:to>
                                        <p:strVal val="visible"/>
                                      </p:to>
                                    </p:set>
                                    <p:animEffect transition="in" filter="fade">
                                      <p:cBhvr>
                                        <p:cTn id="10" dur="2000"/>
                                        <p:tgtEl>
                                          <p:spTgt spid="89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P spid="8909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7597775" y="64785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grpSp>
        <p:nvGrpSpPr>
          <p:cNvPr id="40963" name="Group 3"/>
          <p:cNvGrpSpPr>
            <a:grpSpLocks/>
          </p:cNvGrpSpPr>
          <p:nvPr/>
        </p:nvGrpSpPr>
        <p:grpSpPr bwMode="auto">
          <a:xfrm>
            <a:off x="5770564" y="1524000"/>
            <a:ext cx="4897437" cy="3151188"/>
            <a:chOff x="2886" y="1218"/>
            <a:chExt cx="2599" cy="1727"/>
          </a:xfrm>
        </p:grpSpPr>
        <p:pic>
          <p:nvPicPr>
            <p:cNvPr id="40967"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 y="1218"/>
              <a:ext cx="2599" cy="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8" name="Rectangle 5"/>
            <p:cNvSpPr>
              <a:spLocks noChangeArrowheads="1"/>
            </p:cNvSpPr>
            <p:nvPr/>
          </p:nvSpPr>
          <p:spPr bwMode="auto">
            <a:xfrm>
              <a:off x="2943" y="1246"/>
              <a:ext cx="2477" cy="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grpSp>
      <p:sp>
        <p:nvSpPr>
          <p:cNvPr id="40964" name="Rectangle 6"/>
          <p:cNvSpPr>
            <a:spLocks noGrp="1" noChangeArrowheads="1"/>
          </p:cNvSpPr>
          <p:nvPr>
            <p:ph type="title"/>
          </p:nvPr>
        </p:nvSpPr>
        <p:spPr>
          <a:xfrm>
            <a:off x="2895600" y="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2075" tIns="44450" rIns="92075" bIns="44450" numCol="1" anchor="b" anchorCtr="0" compatLnSpc="1">
            <a:prstTxWarp prst="textNoShape">
              <a:avLst/>
            </a:prstTxWarp>
          </a:bodyPr>
          <a:lstStyle/>
          <a:p>
            <a:r>
              <a:rPr lang="en-US" altLang="en-US"/>
              <a:t>Know It When You See It</a:t>
            </a:r>
          </a:p>
        </p:txBody>
      </p:sp>
      <p:sp>
        <p:nvSpPr>
          <p:cNvPr id="82951" name="Rectangle 7"/>
          <p:cNvSpPr>
            <a:spLocks noChangeArrowheads="1"/>
          </p:cNvSpPr>
          <p:nvPr/>
        </p:nvSpPr>
        <p:spPr bwMode="auto">
          <a:xfrm>
            <a:off x="2057400" y="1447800"/>
            <a:ext cx="4114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chemeClr val="hlink"/>
              </a:buClr>
              <a:buChar char="•"/>
              <a:defRPr sz="3200">
                <a:solidFill>
                  <a:schemeClr val="tx1"/>
                </a:solidFill>
                <a:latin typeface="Times New Roman" panose="02020603050405020304" pitchFamily="18" charset="0"/>
              </a:defRPr>
            </a:lvl1pPr>
            <a:lvl2pPr marL="742950" indent="-285750">
              <a:spcBef>
                <a:spcPct val="20000"/>
              </a:spcBef>
              <a:buClr>
                <a:schemeClr val="hlink"/>
              </a:buClr>
              <a:buChar char="•"/>
              <a:defRPr sz="2800">
                <a:solidFill>
                  <a:schemeClr val="tx1"/>
                </a:solidFill>
                <a:latin typeface="Times New Roman" panose="02020603050405020304" pitchFamily="18" charset="0"/>
              </a:defRPr>
            </a:lvl2pPr>
            <a:lvl3pPr marL="1143000" indent="-228600">
              <a:spcBef>
                <a:spcPct val="20000"/>
              </a:spcBef>
              <a:buClr>
                <a:schemeClr val="hlink"/>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hlink"/>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9pPr>
          </a:lstStyle>
          <a:p>
            <a:pPr eaLnBrk="0" fontAlgn="base" hangingPunct="0">
              <a:spcAft>
                <a:spcPct val="0"/>
              </a:spcAft>
              <a:buClr>
                <a:srgbClr val="0000FF"/>
              </a:buClr>
              <a:buSzPct val="70000"/>
              <a:buFont typeface="Wingdings 2" panose="05020102010507070707" pitchFamily="18" charset="2"/>
              <a:buChar char="˜"/>
            </a:pPr>
            <a:r>
              <a:rPr lang="en-US" altLang="en-US" sz="2400">
                <a:solidFill>
                  <a:srgbClr val="F4F4F4"/>
                </a:solidFill>
                <a:latin typeface="Arial" panose="020B0604020202020204" pitchFamily="34" charset="0"/>
              </a:rPr>
              <a:t>Inflammation of the DIP joints</a:t>
            </a:r>
          </a:p>
          <a:p>
            <a:pPr eaLnBrk="0" fontAlgn="base" hangingPunct="0">
              <a:spcAft>
                <a:spcPct val="0"/>
              </a:spcAft>
              <a:buClr>
                <a:srgbClr val="0000FF"/>
              </a:buClr>
              <a:buSzPct val="70000"/>
              <a:buFont typeface="Wingdings 2" panose="05020102010507070707" pitchFamily="18" charset="2"/>
              <a:buChar char="˜"/>
            </a:pPr>
            <a:r>
              <a:rPr lang="en-US" altLang="en-US" sz="2400">
                <a:solidFill>
                  <a:srgbClr val="F4F4F4"/>
                </a:solidFill>
                <a:latin typeface="Arial" panose="020B0604020202020204" pitchFamily="34" charset="0"/>
              </a:rPr>
              <a:t>Sausage fingers</a:t>
            </a:r>
          </a:p>
          <a:p>
            <a:pPr eaLnBrk="0" fontAlgn="base" hangingPunct="0">
              <a:spcAft>
                <a:spcPct val="0"/>
              </a:spcAft>
              <a:buClr>
                <a:srgbClr val="0000FF"/>
              </a:buClr>
              <a:buSzPct val="70000"/>
              <a:buFont typeface="Wingdings 2" panose="05020102010507070707" pitchFamily="18" charset="2"/>
              <a:buChar char="˜"/>
            </a:pPr>
            <a:r>
              <a:rPr lang="en-US" altLang="en-US" sz="2400">
                <a:solidFill>
                  <a:srgbClr val="F4F4F4"/>
                </a:solidFill>
                <a:latin typeface="Arial" panose="020B0604020202020204" pitchFamily="34" charset="0"/>
              </a:rPr>
              <a:t>Joint involvement shows radial pattern</a:t>
            </a:r>
          </a:p>
          <a:p>
            <a:pPr eaLnBrk="0" fontAlgn="base" hangingPunct="0">
              <a:spcAft>
                <a:spcPct val="0"/>
              </a:spcAft>
              <a:buClr>
                <a:srgbClr val="0000FF"/>
              </a:buClr>
              <a:buSzPct val="70000"/>
              <a:buFont typeface="Wingdings 2" panose="05020102010507070707" pitchFamily="18" charset="2"/>
              <a:buChar char="˜"/>
            </a:pPr>
            <a:r>
              <a:rPr lang="en-US" altLang="en-US" sz="2400">
                <a:solidFill>
                  <a:srgbClr val="F4F4F4"/>
                </a:solidFill>
                <a:latin typeface="Arial" panose="020B0604020202020204" pitchFamily="34" charset="0"/>
              </a:rPr>
              <a:t>Nail changes</a:t>
            </a:r>
          </a:p>
          <a:p>
            <a:pPr eaLnBrk="0" fontAlgn="base" hangingPunct="0">
              <a:spcAft>
                <a:spcPct val="0"/>
              </a:spcAft>
              <a:buClr>
                <a:srgbClr val="0000FF"/>
              </a:buClr>
              <a:buSzPct val="70000"/>
              <a:buFont typeface="Wingdings 2" panose="05020102010507070707" pitchFamily="18" charset="2"/>
              <a:buChar char="˜"/>
            </a:pPr>
            <a:r>
              <a:rPr lang="en-US" altLang="en-US" sz="2400">
                <a:solidFill>
                  <a:srgbClr val="F4F4F4"/>
                </a:solidFill>
                <a:latin typeface="Arial" panose="020B0604020202020204" pitchFamily="34" charset="0"/>
              </a:rPr>
              <a:t>Psoriatic patches </a:t>
            </a:r>
          </a:p>
          <a:p>
            <a:pPr eaLnBrk="0" fontAlgn="base" hangingPunct="0">
              <a:spcAft>
                <a:spcPct val="0"/>
              </a:spcAft>
              <a:buClr>
                <a:srgbClr val="0000FF"/>
              </a:buClr>
              <a:buSzPct val="70000"/>
              <a:buFont typeface="Wingdings 2" panose="05020102010507070707" pitchFamily="18" charset="2"/>
              <a:buChar char="˜"/>
            </a:pPr>
            <a:r>
              <a:rPr lang="en-US" altLang="en-US" sz="2400">
                <a:solidFill>
                  <a:srgbClr val="F4F4F4"/>
                </a:solidFill>
                <a:latin typeface="Arial" panose="020B0604020202020204" pitchFamily="34" charset="0"/>
              </a:rPr>
              <a:t>Arthritis may start before the skin</a:t>
            </a:r>
          </a:p>
        </p:txBody>
      </p:sp>
      <p:sp>
        <p:nvSpPr>
          <p:cNvPr id="82952" name="Text Box 8"/>
          <p:cNvSpPr txBox="1">
            <a:spLocks noChangeArrowheads="1"/>
          </p:cNvSpPr>
          <p:nvPr/>
        </p:nvSpPr>
        <p:spPr bwMode="auto">
          <a:xfrm>
            <a:off x="6553200" y="4953001"/>
            <a:ext cx="4114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20000"/>
              </a:spcBef>
              <a:spcAft>
                <a:spcPct val="0"/>
              </a:spcAft>
            </a:pPr>
            <a:r>
              <a:rPr lang="en-US" altLang="en-US" sz="3200">
                <a:solidFill>
                  <a:srgbClr val="66FF33"/>
                </a:solidFill>
              </a:rPr>
              <a:t>Psoriatic arthritis</a:t>
            </a:r>
          </a:p>
          <a:p>
            <a:pPr eaLnBrk="0" fontAlgn="base" hangingPunct="0">
              <a:spcBef>
                <a:spcPct val="50000"/>
              </a:spcBef>
              <a:spcAft>
                <a:spcPct val="0"/>
              </a:spcAft>
            </a:pPr>
            <a:endParaRPr lang="en-US" altLang="en-US" sz="3200">
              <a:solidFill>
                <a:srgbClr val="66FF33"/>
              </a:solidFill>
            </a:endParaRPr>
          </a:p>
        </p:txBody>
      </p:sp>
    </p:spTree>
    <p:extLst>
      <p:ext uri="{BB962C8B-B14F-4D97-AF65-F5344CB8AC3E}">
        <p14:creationId xmlns:p14="http://schemas.microsoft.com/office/powerpoint/2010/main" val="19225108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fade">
                                      <p:cBhvr>
                                        <p:cTn id="7" dur="2000"/>
                                        <p:tgtEl>
                                          <p:spTgt spid="829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2952"/>
                                        </p:tgtEl>
                                        <p:attrNameLst>
                                          <p:attrName>style.visibility</p:attrName>
                                        </p:attrNameLst>
                                      </p:cBhvr>
                                      <p:to>
                                        <p:strVal val="visible"/>
                                      </p:to>
                                    </p:set>
                                    <p:animEffect transition="in" filter="fade">
                                      <p:cBhvr>
                                        <p:cTn id="10" dur="2000"/>
                                        <p:tgtEl>
                                          <p:spTgt spid="82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1" grpId="0"/>
      <p:bldP spid="8295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7597775" y="64785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sp>
        <p:nvSpPr>
          <p:cNvPr id="30723" name="Rectangle 3"/>
          <p:cNvSpPr>
            <a:spLocks noGrp="1" noChangeArrowheads="1"/>
          </p:cNvSpPr>
          <p:nvPr>
            <p:ph type="title"/>
          </p:nvPr>
        </p:nvSpPr>
        <p:spPr>
          <a:xfrm>
            <a:off x="2895600" y="0"/>
            <a:ext cx="7340600" cy="11430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2075" tIns="44450" rIns="92075" bIns="44450" numCol="1" anchor="b" anchorCtr="0" compatLnSpc="1">
            <a:prstTxWarp prst="textNoShape">
              <a:avLst/>
            </a:prstTxWarp>
          </a:bodyPr>
          <a:lstStyle/>
          <a:p>
            <a:r>
              <a:rPr lang="en-US" altLang="en-US"/>
              <a:t>Know It When You See It</a:t>
            </a:r>
          </a:p>
        </p:txBody>
      </p:sp>
      <p:grpSp>
        <p:nvGrpSpPr>
          <p:cNvPr id="30724" name="Group 4"/>
          <p:cNvGrpSpPr>
            <a:grpSpLocks/>
          </p:cNvGrpSpPr>
          <p:nvPr/>
        </p:nvGrpSpPr>
        <p:grpSpPr bwMode="auto">
          <a:xfrm>
            <a:off x="6248400" y="1600200"/>
            <a:ext cx="4419600" cy="3295650"/>
            <a:chOff x="2880" y="1218"/>
            <a:chExt cx="2599" cy="1884"/>
          </a:xfrm>
        </p:grpSpPr>
        <p:pic>
          <p:nvPicPr>
            <p:cNvPr id="3072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1218"/>
              <a:ext cx="2599" cy="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8" name="Rectangle 6"/>
            <p:cNvSpPr>
              <a:spLocks noChangeArrowheads="1"/>
            </p:cNvSpPr>
            <p:nvPr/>
          </p:nvSpPr>
          <p:spPr bwMode="auto">
            <a:xfrm>
              <a:off x="2938" y="1247"/>
              <a:ext cx="2475" cy="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grpSp>
      <p:sp>
        <p:nvSpPr>
          <p:cNvPr id="74759" name="Rectangle 7"/>
          <p:cNvSpPr>
            <a:spLocks noChangeArrowheads="1"/>
          </p:cNvSpPr>
          <p:nvPr/>
        </p:nvSpPr>
        <p:spPr bwMode="auto">
          <a:xfrm>
            <a:off x="2057400" y="1676401"/>
            <a:ext cx="4451350"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chemeClr val="hlink"/>
              </a:buClr>
              <a:buChar char="•"/>
              <a:defRPr sz="3200">
                <a:solidFill>
                  <a:schemeClr val="tx1"/>
                </a:solidFill>
                <a:latin typeface="Times New Roman" panose="02020603050405020304" pitchFamily="18" charset="0"/>
              </a:defRPr>
            </a:lvl1pPr>
            <a:lvl2pPr marL="742950" indent="-285750">
              <a:spcBef>
                <a:spcPct val="20000"/>
              </a:spcBef>
              <a:buClr>
                <a:schemeClr val="hlink"/>
              </a:buClr>
              <a:buChar char="•"/>
              <a:defRPr sz="2800">
                <a:solidFill>
                  <a:schemeClr val="tx1"/>
                </a:solidFill>
                <a:latin typeface="Times New Roman" panose="02020603050405020304" pitchFamily="18" charset="0"/>
              </a:defRPr>
            </a:lvl2pPr>
            <a:lvl3pPr marL="1143000" indent="-228600">
              <a:spcBef>
                <a:spcPct val="20000"/>
              </a:spcBef>
              <a:buClr>
                <a:schemeClr val="hlink"/>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hlink"/>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9pPr>
          </a:lstStyle>
          <a:p>
            <a:pPr eaLnBrk="0" fontAlgn="base" hangingPunct="0">
              <a:spcAft>
                <a:spcPct val="0"/>
              </a:spcAft>
              <a:buClr>
                <a:srgbClr val="0000FF"/>
              </a:buClr>
              <a:buSzPct val="70000"/>
              <a:buFont typeface="Wingdings 2" panose="05020102010507070707" pitchFamily="18" charset="2"/>
              <a:buChar char="˜"/>
            </a:pPr>
            <a:r>
              <a:rPr lang="en-US" altLang="en-US" sz="2400">
                <a:solidFill>
                  <a:srgbClr val="F4F4F4"/>
                </a:solidFill>
                <a:latin typeface="Arial" panose="020B0604020202020204" pitchFamily="34" charset="0"/>
              </a:rPr>
              <a:t>Hard bony enlargements</a:t>
            </a:r>
          </a:p>
          <a:p>
            <a:pPr eaLnBrk="0" fontAlgn="base" hangingPunct="0">
              <a:spcAft>
                <a:spcPct val="0"/>
              </a:spcAft>
              <a:buClr>
                <a:srgbClr val="0000FF"/>
              </a:buClr>
              <a:buSzPct val="70000"/>
              <a:buFont typeface="Wingdings 2" panose="05020102010507070707" pitchFamily="18" charset="2"/>
              <a:buChar char="˜"/>
            </a:pPr>
            <a:r>
              <a:rPr lang="en-US" altLang="en-US" sz="2400">
                <a:solidFill>
                  <a:srgbClr val="F4F4F4"/>
                </a:solidFill>
                <a:latin typeface="Arial" panose="020B0604020202020204" pitchFamily="34" charset="0"/>
              </a:rPr>
              <a:t>Heberden’s nodes at </a:t>
            </a:r>
            <a:br>
              <a:rPr lang="en-US" altLang="en-US" sz="2400">
                <a:solidFill>
                  <a:srgbClr val="F4F4F4"/>
                </a:solidFill>
                <a:latin typeface="Arial" panose="020B0604020202020204" pitchFamily="34" charset="0"/>
              </a:rPr>
            </a:br>
            <a:r>
              <a:rPr lang="en-US" altLang="en-US" sz="2400">
                <a:solidFill>
                  <a:srgbClr val="F4F4F4"/>
                </a:solidFill>
                <a:latin typeface="Arial" panose="020B0604020202020204" pitchFamily="34" charset="0"/>
              </a:rPr>
              <a:t>the DIP joints</a:t>
            </a:r>
          </a:p>
          <a:p>
            <a:pPr eaLnBrk="0" fontAlgn="base" hangingPunct="0">
              <a:spcAft>
                <a:spcPct val="0"/>
              </a:spcAft>
              <a:buClr>
                <a:srgbClr val="0000FF"/>
              </a:buClr>
              <a:buSzPct val="70000"/>
              <a:buFont typeface="Wingdings 2" panose="05020102010507070707" pitchFamily="18" charset="2"/>
              <a:buChar char="˜"/>
            </a:pPr>
            <a:r>
              <a:rPr lang="en-US" altLang="en-US" sz="2400">
                <a:solidFill>
                  <a:srgbClr val="F4F4F4"/>
                </a:solidFill>
                <a:latin typeface="Arial" panose="020B0604020202020204" pitchFamily="34" charset="0"/>
              </a:rPr>
              <a:t>Bouchard’s nodes at </a:t>
            </a:r>
            <a:br>
              <a:rPr lang="en-US" altLang="en-US" sz="2400">
                <a:solidFill>
                  <a:srgbClr val="F4F4F4"/>
                </a:solidFill>
                <a:latin typeface="Arial" panose="020B0604020202020204" pitchFamily="34" charset="0"/>
              </a:rPr>
            </a:br>
            <a:r>
              <a:rPr lang="en-US" altLang="en-US" sz="2400">
                <a:solidFill>
                  <a:srgbClr val="F4F4F4"/>
                </a:solidFill>
                <a:latin typeface="Arial" panose="020B0604020202020204" pitchFamily="34" charset="0"/>
              </a:rPr>
              <a:t>the PIP joints</a:t>
            </a:r>
          </a:p>
          <a:p>
            <a:pPr eaLnBrk="0" fontAlgn="base" hangingPunct="0">
              <a:spcAft>
                <a:spcPct val="0"/>
              </a:spcAft>
              <a:buClr>
                <a:srgbClr val="0000FF"/>
              </a:buClr>
              <a:buSzPct val="70000"/>
              <a:buFont typeface="Wingdings 2" panose="05020102010507070707" pitchFamily="18" charset="2"/>
              <a:buChar char="˜"/>
            </a:pPr>
            <a:r>
              <a:rPr lang="en-US" altLang="en-US" sz="2400">
                <a:solidFill>
                  <a:srgbClr val="F4F4F4"/>
                </a:solidFill>
                <a:latin typeface="Arial" panose="020B0604020202020204" pitchFamily="34" charset="0"/>
              </a:rPr>
              <a:t>Often have “squared” first CMC joint due to osteophytes at that joint</a:t>
            </a:r>
          </a:p>
        </p:txBody>
      </p:sp>
      <p:sp>
        <p:nvSpPr>
          <p:cNvPr id="74760" name="Rectangle 8"/>
          <p:cNvSpPr>
            <a:spLocks noChangeArrowheads="1"/>
          </p:cNvSpPr>
          <p:nvPr/>
        </p:nvSpPr>
        <p:spPr bwMode="auto">
          <a:xfrm>
            <a:off x="7391400" y="5105400"/>
            <a:ext cx="2667000"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spcBef>
                <a:spcPct val="20000"/>
              </a:spcBef>
              <a:buClr>
                <a:schemeClr val="hlink"/>
              </a:buClr>
              <a:buChar char="•"/>
              <a:defRPr sz="3200">
                <a:solidFill>
                  <a:schemeClr val="tx1"/>
                </a:solidFill>
                <a:latin typeface="Times New Roman" panose="02020603050405020304" pitchFamily="18" charset="0"/>
              </a:defRPr>
            </a:lvl1pPr>
            <a:lvl2pPr marL="742950" indent="-285750">
              <a:spcBef>
                <a:spcPct val="20000"/>
              </a:spcBef>
              <a:buClr>
                <a:schemeClr val="hlink"/>
              </a:buClr>
              <a:buChar char="•"/>
              <a:defRPr sz="2800">
                <a:solidFill>
                  <a:schemeClr val="tx1"/>
                </a:solidFill>
                <a:latin typeface="Times New Roman" panose="02020603050405020304" pitchFamily="18" charset="0"/>
              </a:defRPr>
            </a:lvl2pPr>
            <a:lvl3pPr marL="1143000" indent="-228600">
              <a:spcBef>
                <a:spcPct val="20000"/>
              </a:spcBef>
              <a:buClr>
                <a:schemeClr val="hlink"/>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hlink"/>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9pPr>
          </a:lstStyle>
          <a:p>
            <a:pPr eaLnBrk="0" fontAlgn="base" hangingPunct="0">
              <a:spcAft>
                <a:spcPct val="0"/>
              </a:spcAft>
              <a:buClrTx/>
              <a:buNone/>
            </a:pPr>
            <a:r>
              <a:rPr lang="en-US" altLang="en-US" sz="2800">
                <a:solidFill>
                  <a:srgbClr val="66FF33"/>
                </a:solidFill>
                <a:latin typeface="Arial" panose="020B0604020202020204" pitchFamily="34" charset="0"/>
              </a:rPr>
              <a:t>Osteoarthritis</a:t>
            </a:r>
          </a:p>
        </p:txBody>
      </p:sp>
    </p:spTree>
    <p:extLst>
      <p:ext uri="{BB962C8B-B14F-4D97-AF65-F5344CB8AC3E}">
        <p14:creationId xmlns:p14="http://schemas.microsoft.com/office/powerpoint/2010/main" val="298788946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759"/>
                                        </p:tgtEl>
                                        <p:attrNameLst>
                                          <p:attrName>style.visibility</p:attrName>
                                        </p:attrNameLst>
                                      </p:cBhvr>
                                      <p:to>
                                        <p:strVal val="visible"/>
                                      </p:to>
                                    </p:set>
                                    <p:animEffect transition="in" filter="fade">
                                      <p:cBhvr>
                                        <p:cTn id="7" dur="2000"/>
                                        <p:tgtEl>
                                          <p:spTgt spid="747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760"/>
                                        </p:tgtEl>
                                        <p:attrNameLst>
                                          <p:attrName>style.visibility</p:attrName>
                                        </p:attrNameLst>
                                      </p:cBhvr>
                                      <p:to>
                                        <p:strVal val="visible"/>
                                      </p:to>
                                    </p:set>
                                    <p:animEffect transition="in" filter="fade">
                                      <p:cBhvr>
                                        <p:cTn id="10" dur="2000"/>
                                        <p:tgtEl>
                                          <p:spTgt spid="74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p:bldP spid="7476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7597775" y="64785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grpSp>
        <p:nvGrpSpPr>
          <p:cNvPr id="71683" name="Group 3"/>
          <p:cNvGrpSpPr>
            <a:grpSpLocks/>
          </p:cNvGrpSpPr>
          <p:nvPr/>
        </p:nvGrpSpPr>
        <p:grpSpPr bwMode="auto">
          <a:xfrm>
            <a:off x="6019800" y="1752600"/>
            <a:ext cx="4171950" cy="3060700"/>
            <a:chOff x="2864" y="1218"/>
            <a:chExt cx="2628" cy="1928"/>
          </a:xfrm>
        </p:grpSpPr>
        <p:pic>
          <p:nvPicPr>
            <p:cNvPr id="71691"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4" y="1218"/>
              <a:ext cx="2628" cy="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92" name="Rectangle 5"/>
            <p:cNvSpPr>
              <a:spLocks noChangeArrowheads="1"/>
            </p:cNvSpPr>
            <p:nvPr/>
          </p:nvSpPr>
          <p:spPr bwMode="auto">
            <a:xfrm>
              <a:off x="2921" y="1246"/>
              <a:ext cx="2506" cy="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grpSp>
      <p:sp>
        <p:nvSpPr>
          <p:cNvPr id="71684" name="Rectangle 7"/>
          <p:cNvSpPr>
            <a:spLocks noGrp="1" noChangeArrowheads="1"/>
          </p:cNvSpPr>
          <p:nvPr>
            <p:ph type="title"/>
          </p:nvPr>
        </p:nvSpPr>
        <p:spPr>
          <a:xfrm>
            <a:off x="2667000" y="22860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2075" tIns="44450" rIns="92075" bIns="44450" numCol="1" anchor="b" anchorCtr="0" compatLnSpc="1">
            <a:prstTxWarp prst="textNoShape">
              <a:avLst/>
            </a:prstTxWarp>
          </a:bodyPr>
          <a:lstStyle/>
          <a:p>
            <a:r>
              <a:rPr lang="en-US" altLang="en-US"/>
              <a:t>Know It When You See It</a:t>
            </a:r>
          </a:p>
        </p:txBody>
      </p:sp>
      <p:grpSp>
        <p:nvGrpSpPr>
          <p:cNvPr id="71685" name="Group 9"/>
          <p:cNvGrpSpPr>
            <a:grpSpLocks/>
          </p:cNvGrpSpPr>
          <p:nvPr/>
        </p:nvGrpSpPr>
        <p:grpSpPr bwMode="auto">
          <a:xfrm>
            <a:off x="2514600" y="1295400"/>
            <a:ext cx="3048000" cy="3810000"/>
            <a:chOff x="3055" y="897"/>
            <a:chExt cx="2245" cy="3098"/>
          </a:xfrm>
        </p:grpSpPr>
        <p:pic>
          <p:nvPicPr>
            <p:cNvPr id="71689"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5" y="897"/>
              <a:ext cx="2245" cy="3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90" name="Rectangle 11"/>
            <p:cNvSpPr>
              <a:spLocks noChangeArrowheads="1"/>
            </p:cNvSpPr>
            <p:nvPr/>
          </p:nvSpPr>
          <p:spPr bwMode="auto">
            <a:xfrm>
              <a:off x="3112" y="925"/>
              <a:ext cx="2123" cy="3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grpSp>
      <p:sp>
        <p:nvSpPr>
          <p:cNvPr id="71686" name="Text Box 12"/>
          <p:cNvSpPr txBox="1">
            <a:spLocks noChangeArrowheads="1"/>
          </p:cNvSpPr>
          <p:nvPr/>
        </p:nvSpPr>
        <p:spPr bwMode="auto">
          <a:xfrm>
            <a:off x="3276600" y="5105401"/>
            <a:ext cx="662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50000"/>
              </a:spcBef>
              <a:spcAft>
                <a:spcPct val="0"/>
              </a:spcAft>
            </a:pPr>
            <a:endParaRPr lang="en-US" altLang="en-US">
              <a:solidFill>
                <a:srgbClr val="FFFFFF"/>
              </a:solidFill>
            </a:endParaRPr>
          </a:p>
        </p:txBody>
      </p:sp>
      <p:sp>
        <p:nvSpPr>
          <p:cNvPr id="125965" name="Text Box 13"/>
          <p:cNvSpPr txBox="1">
            <a:spLocks noChangeArrowheads="1"/>
          </p:cNvSpPr>
          <p:nvPr/>
        </p:nvSpPr>
        <p:spPr bwMode="auto">
          <a:xfrm>
            <a:off x="2743200" y="5257800"/>
            <a:ext cx="3429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66FF33"/>
                </a:solidFill>
              </a:rPr>
              <a:t>Infection</a:t>
            </a:r>
          </a:p>
        </p:txBody>
      </p:sp>
      <p:sp>
        <p:nvSpPr>
          <p:cNvPr id="125966" name="Text Box 14"/>
          <p:cNvSpPr txBox="1">
            <a:spLocks noChangeArrowheads="1"/>
          </p:cNvSpPr>
          <p:nvPr/>
        </p:nvSpPr>
        <p:spPr bwMode="auto">
          <a:xfrm>
            <a:off x="5257800" y="5029201"/>
            <a:ext cx="5257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50000"/>
              </a:spcBef>
              <a:spcAft>
                <a:spcPct val="0"/>
              </a:spcAft>
              <a:buFontTx/>
              <a:buChar char="•"/>
            </a:pPr>
            <a:r>
              <a:rPr lang="en-US" altLang="en-US" sz="2400">
                <a:solidFill>
                  <a:srgbClr val="FFFFFF"/>
                </a:solidFill>
              </a:rPr>
              <a:t>Tap if joint/bursa infection suspected</a:t>
            </a:r>
          </a:p>
          <a:p>
            <a:pPr eaLnBrk="0" fontAlgn="base" hangingPunct="0">
              <a:spcBef>
                <a:spcPct val="50000"/>
              </a:spcBef>
              <a:spcAft>
                <a:spcPct val="0"/>
              </a:spcAft>
              <a:buFontTx/>
              <a:buChar char="•"/>
            </a:pPr>
            <a:r>
              <a:rPr lang="en-US" altLang="en-US" sz="2400">
                <a:solidFill>
                  <a:srgbClr val="FFFFFF"/>
                </a:solidFill>
              </a:rPr>
              <a:t>Do not tap through cellulitis</a:t>
            </a:r>
          </a:p>
        </p:txBody>
      </p:sp>
    </p:spTree>
    <p:extLst>
      <p:ext uri="{BB962C8B-B14F-4D97-AF65-F5344CB8AC3E}">
        <p14:creationId xmlns:p14="http://schemas.microsoft.com/office/powerpoint/2010/main" val="24488074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966"/>
                                        </p:tgtEl>
                                        <p:attrNameLst>
                                          <p:attrName>style.visibility</p:attrName>
                                        </p:attrNameLst>
                                      </p:cBhvr>
                                      <p:to>
                                        <p:strVal val="visible"/>
                                      </p:to>
                                    </p:set>
                                    <p:animEffect transition="in" filter="fade">
                                      <p:cBhvr>
                                        <p:cTn id="7" dur="2000"/>
                                        <p:tgtEl>
                                          <p:spTgt spid="1259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5965"/>
                                        </p:tgtEl>
                                        <p:attrNameLst>
                                          <p:attrName>style.visibility</p:attrName>
                                        </p:attrNameLst>
                                      </p:cBhvr>
                                      <p:to>
                                        <p:strVal val="visible"/>
                                      </p:to>
                                    </p:set>
                                    <p:animEffect transition="in" filter="fade">
                                      <p:cBhvr>
                                        <p:cTn id="10" dur="2000"/>
                                        <p:tgtEl>
                                          <p:spTgt spid="125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65" grpId="0"/>
      <p:bldP spid="12596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7597775" y="64785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sp>
        <p:nvSpPr>
          <p:cNvPr id="73731" name="Rectangle 3"/>
          <p:cNvSpPr>
            <a:spLocks noGrp="1" noChangeArrowheads="1"/>
          </p:cNvSpPr>
          <p:nvPr>
            <p:ph type="title"/>
          </p:nvPr>
        </p:nvSpPr>
        <p:spPr>
          <a:xfrm>
            <a:off x="2806700" y="609600"/>
            <a:ext cx="7340600" cy="11430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2075" tIns="44450" rIns="92075" bIns="44450" numCol="1" anchor="b" anchorCtr="0" compatLnSpc="1">
            <a:prstTxWarp prst="textNoShape">
              <a:avLst/>
            </a:prstTxWarp>
          </a:bodyPr>
          <a:lstStyle/>
          <a:p>
            <a:r>
              <a:rPr lang="en-US" altLang="en-US" dirty="0"/>
              <a:t>Know It When You See It</a:t>
            </a:r>
          </a:p>
        </p:txBody>
      </p:sp>
      <p:grpSp>
        <p:nvGrpSpPr>
          <p:cNvPr id="73732" name="Group 4"/>
          <p:cNvGrpSpPr>
            <a:grpSpLocks/>
          </p:cNvGrpSpPr>
          <p:nvPr/>
        </p:nvGrpSpPr>
        <p:grpSpPr bwMode="auto">
          <a:xfrm>
            <a:off x="6165850" y="1752601"/>
            <a:ext cx="4502150" cy="3121025"/>
            <a:chOff x="2828" y="1218"/>
            <a:chExt cx="2657" cy="1900"/>
          </a:xfrm>
        </p:grpSpPr>
        <p:pic>
          <p:nvPicPr>
            <p:cNvPr id="7373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 y="1218"/>
              <a:ext cx="2657" cy="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6" name="Rectangle 6"/>
            <p:cNvSpPr>
              <a:spLocks noChangeArrowheads="1"/>
            </p:cNvSpPr>
            <p:nvPr/>
          </p:nvSpPr>
          <p:spPr bwMode="auto">
            <a:xfrm>
              <a:off x="2885" y="1246"/>
              <a:ext cx="2535" cy="1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grpSp>
      <p:sp>
        <p:nvSpPr>
          <p:cNvPr id="136199" name="Rectangle 7"/>
          <p:cNvSpPr>
            <a:spLocks noChangeArrowheads="1"/>
          </p:cNvSpPr>
          <p:nvPr/>
        </p:nvSpPr>
        <p:spPr bwMode="auto">
          <a:xfrm>
            <a:off x="1940911" y="1404938"/>
            <a:ext cx="4114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chemeClr val="hlink"/>
              </a:buClr>
              <a:buChar char="•"/>
              <a:defRPr sz="3200">
                <a:solidFill>
                  <a:schemeClr val="tx1"/>
                </a:solidFill>
                <a:latin typeface="Times New Roman" panose="02020603050405020304" pitchFamily="18" charset="0"/>
              </a:defRPr>
            </a:lvl1pPr>
            <a:lvl2pPr marL="742950" indent="-285750">
              <a:spcBef>
                <a:spcPct val="20000"/>
              </a:spcBef>
              <a:buClr>
                <a:schemeClr val="hlink"/>
              </a:buClr>
              <a:buChar char="•"/>
              <a:defRPr sz="2800">
                <a:solidFill>
                  <a:schemeClr val="tx1"/>
                </a:solidFill>
                <a:latin typeface="Times New Roman" panose="02020603050405020304" pitchFamily="18" charset="0"/>
              </a:defRPr>
            </a:lvl2pPr>
            <a:lvl3pPr marL="1143000" indent="-228600">
              <a:spcBef>
                <a:spcPct val="20000"/>
              </a:spcBef>
              <a:buClr>
                <a:schemeClr val="hlink"/>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hlink"/>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9pPr>
          </a:lstStyle>
          <a:p>
            <a:pPr eaLnBrk="0" fontAlgn="base" hangingPunct="0">
              <a:spcAft>
                <a:spcPct val="0"/>
              </a:spcAft>
              <a:buClrTx/>
              <a:buNone/>
            </a:pPr>
            <a:endParaRPr lang="en-US" altLang="en-US" sz="2800" dirty="0">
              <a:solidFill>
                <a:srgbClr val="F4F4F4"/>
              </a:solidFill>
              <a:latin typeface="Arial" panose="020B0604020202020204" pitchFamily="34" charset="0"/>
            </a:endParaRPr>
          </a:p>
          <a:p>
            <a:pPr eaLnBrk="0" fontAlgn="base" hangingPunct="0">
              <a:spcAft>
                <a:spcPct val="0"/>
              </a:spcAft>
              <a:buClr>
                <a:srgbClr val="0000FF"/>
              </a:buClr>
              <a:buSzPct val="70000"/>
              <a:buFont typeface="Wingdings 2" panose="05020102010507070707" pitchFamily="18" charset="2"/>
              <a:buChar char="˜"/>
            </a:pPr>
            <a:r>
              <a:rPr lang="en-US" altLang="en-US" sz="2400" dirty="0">
                <a:solidFill>
                  <a:srgbClr val="F4F4F4"/>
                </a:solidFill>
                <a:latin typeface="Arial" panose="020B0604020202020204" pitchFamily="34" charset="0"/>
              </a:rPr>
              <a:t>A true connective-tissue disease</a:t>
            </a:r>
          </a:p>
          <a:p>
            <a:pPr eaLnBrk="0" fontAlgn="base" hangingPunct="0">
              <a:spcAft>
                <a:spcPct val="0"/>
              </a:spcAft>
              <a:buClr>
                <a:srgbClr val="0000FF"/>
              </a:buClr>
              <a:buSzPct val="70000"/>
              <a:buFont typeface="Wingdings 2" panose="05020102010507070707" pitchFamily="18" charset="2"/>
              <a:buChar char="˜"/>
            </a:pPr>
            <a:r>
              <a:rPr lang="en-US" altLang="en-US" sz="2400" dirty="0">
                <a:solidFill>
                  <a:srgbClr val="F4F4F4"/>
                </a:solidFill>
                <a:latin typeface="Arial" panose="020B0604020202020204" pitchFamily="34" charset="0"/>
              </a:rPr>
              <a:t>Left: Hypermobility of joints.  Can touch thumb to volar surface of forearm</a:t>
            </a:r>
          </a:p>
          <a:p>
            <a:pPr eaLnBrk="0" fontAlgn="base" hangingPunct="0">
              <a:spcAft>
                <a:spcPct val="0"/>
              </a:spcAft>
              <a:buClr>
                <a:srgbClr val="0000FF"/>
              </a:buClr>
              <a:buSzPct val="70000"/>
              <a:buFont typeface="Wingdings 2" panose="05020102010507070707" pitchFamily="18" charset="2"/>
              <a:buChar char="˜"/>
            </a:pPr>
            <a:r>
              <a:rPr lang="en-US" altLang="en-US" sz="2400" dirty="0">
                <a:solidFill>
                  <a:srgbClr val="F4F4F4"/>
                </a:solidFill>
                <a:latin typeface="Arial" panose="020B0604020202020204" pitchFamily="34" charset="0"/>
              </a:rPr>
              <a:t>Right: </a:t>
            </a:r>
            <a:r>
              <a:rPr lang="en-US" altLang="en-US" sz="2400" dirty="0" err="1">
                <a:solidFill>
                  <a:srgbClr val="F4F4F4"/>
                </a:solidFill>
                <a:latin typeface="Arial" panose="020B0604020202020204" pitchFamily="34" charset="0"/>
              </a:rPr>
              <a:t>Hyperelasticity</a:t>
            </a:r>
            <a:r>
              <a:rPr lang="en-US" altLang="en-US" sz="2400" dirty="0">
                <a:solidFill>
                  <a:srgbClr val="F4F4F4"/>
                </a:solidFill>
                <a:latin typeface="Arial" panose="020B0604020202020204" pitchFamily="34" charset="0"/>
              </a:rPr>
              <a:t> of skin</a:t>
            </a:r>
          </a:p>
          <a:p>
            <a:pPr eaLnBrk="0" fontAlgn="base" hangingPunct="0">
              <a:spcAft>
                <a:spcPct val="0"/>
              </a:spcAft>
              <a:buClr>
                <a:srgbClr val="0000FF"/>
              </a:buClr>
              <a:buSzPct val="70000"/>
              <a:buFont typeface="Wingdings 2" panose="05020102010507070707" pitchFamily="18" charset="2"/>
              <a:buChar char="˜"/>
            </a:pPr>
            <a:r>
              <a:rPr lang="en-US" altLang="en-US" sz="2400" dirty="0">
                <a:solidFill>
                  <a:srgbClr val="F4F4F4"/>
                </a:solidFill>
                <a:latin typeface="Arial" panose="020B0604020202020204" pitchFamily="34" charset="0"/>
              </a:rPr>
              <a:t>Associated with vascular abnormalities</a:t>
            </a:r>
          </a:p>
        </p:txBody>
      </p:sp>
      <p:sp>
        <p:nvSpPr>
          <p:cNvPr id="136200" name="Text Box 8"/>
          <p:cNvSpPr txBox="1">
            <a:spLocks noChangeArrowheads="1"/>
          </p:cNvSpPr>
          <p:nvPr/>
        </p:nvSpPr>
        <p:spPr bwMode="auto">
          <a:xfrm>
            <a:off x="6248400" y="4800600"/>
            <a:ext cx="441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sz="3200">
                <a:solidFill>
                  <a:srgbClr val="66FF33"/>
                </a:solidFill>
              </a:rPr>
              <a:t>Ehlers-Danlos syndrome</a:t>
            </a:r>
          </a:p>
        </p:txBody>
      </p:sp>
    </p:spTree>
    <p:extLst>
      <p:ext uri="{BB962C8B-B14F-4D97-AF65-F5344CB8AC3E}">
        <p14:creationId xmlns:p14="http://schemas.microsoft.com/office/powerpoint/2010/main" val="25910255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6200"/>
                                        </p:tgtEl>
                                        <p:attrNameLst>
                                          <p:attrName>style.visibility</p:attrName>
                                        </p:attrNameLst>
                                      </p:cBhvr>
                                      <p:to>
                                        <p:strVal val="visible"/>
                                      </p:to>
                                    </p:set>
                                    <p:animEffect transition="in" filter="fade">
                                      <p:cBhvr>
                                        <p:cTn id="7" dur="2000"/>
                                        <p:tgtEl>
                                          <p:spTgt spid="1362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6199"/>
                                        </p:tgtEl>
                                        <p:attrNameLst>
                                          <p:attrName>style.visibility</p:attrName>
                                        </p:attrNameLst>
                                      </p:cBhvr>
                                      <p:to>
                                        <p:strVal val="visible"/>
                                      </p:to>
                                    </p:set>
                                    <p:animEffect transition="in" filter="fade">
                                      <p:cBhvr>
                                        <p:cTn id="10" dur="20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p:bldP spid="13620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702365"/>
            <a:ext cx="5976730" cy="5546035"/>
          </a:xfrm>
        </p:spPr>
        <p:txBody>
          <a:bodyPr/>
          <a:lstStyle/>
          <a:p>
            <a:endParaRPr lang="en-GB" dirty="0"/>
          </a:p>
          <a:p>
            <a:r>
              <a:rPr lang="en-GB" dirty="0"/>
              <a:t>Physical exam: </a:t>
            </a:r>
          </a:p>
          <a:p>
            <a:r>
              <a:rPr lang="en-GB" dirty="0"/>
              <a:t>Look for clues in other organs that may lead to a diagnosis </a:t>
            </a:r>
          </a:p>
          <a:p>
            <a:endParaRPr lang="en-GB" dirty="0"/>
          </a:p>
        </p:txBody>
      </p:sp>
      <p:pic>
        <p:nvPicPr>
          <p:cNvPr id="5" name="Picture 2" descr="https://scontent.xx.fbcdn.net/v/t1.0-9/14322521_1291157630943149_3187251693072108855_n.jpg?oh=a7325928424d466cc3eb5e28d04fe435&amp;oe=58855C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3983" y="762000"/>
            <a:ext cx="4678017"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942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296" y="225288"/>
            <a:ext cx="8653669" cy="6467060"/>
          </a:xfrm>
          <a:prstGeom prst="rect">
            <a:avLst/>
          </a:prstGeom>
        </p:spPr>
      </p:pic>
    </p:spTree>
    <p:extLst>
      <p:ext uri="{BB962C8B-B14F-4D97-AF65-F5344CB8AC3E}">
        <p14:creationId xmlns:p14="http://schemas.microsoft.com/office/powerpoint/2010/main" val="579164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dirty="0"/>
              <a:t>Rheumatoid arthritis</a:t>
            </a:r>
          </a:p>
        </p:txBody>
      </p:sp>
      <p:pic>
        <p:nvPicPr>
          <p:cNvPr id="4" name="Content Placeholder 3"/>
          <p:cNvPicPr>
            <a:picLocks noGrp="1" noChangeAspect="1"/>
          </p:cNvPicPr>
          <p:nvPr>
            <p:ph idx="1"/>
          </p:nvPr>
        </p:nvPicPr>
        <p:blipFill>
          <a:blip r:embed="rId2"/>
          <a:stretch>
            <a:fillRect/>
          </a:stretch>
        </p:blipFill>
        <p:spPr>
          <a:xfrm>
            <a:off x="711595" y="1906369"/>
            <a:ext cx="3505125" cy="3339844"/>
          </a:xfrm>
          <a:prstGeom prst="rect">
            <a:avLst/>
          </a:prstGeom>
        </p:spPr>
      </p:pic>
      <p:pic>
        <p:nvPicPr>
          <p:cNvPr id="5" name="Picture 4"/>
          <p:cNvPicPr>
            <a:picLocks noChangeAspect="1"/>
          </p:cNvPicPr>
          <p:nvPr/>
        </p:nvPicPr>
        <p:blipFill>
          <a:blip r:embed="rId3"/>
          <a:stretch>
            <a:fillRect/>
          </a:stretch>
        </p:blipFill>
        <p:spPr>
          <a:xfrm>
            <a:off x="4824830" y="1889454"/>
            <a:ext cx="3984773" cy="3135000"/>
          </a:xfrm>
          <a:prstGeom prst="rect">
            <a:avLst/>
          </a:prstGeom>
        </p:spPr>
      </p:pic>
    </p:spTree>
    <p:extLst>
      <p:ext uri="{BB962C8B-B14F-4D97-AF65-F5344CB8AC3E}">
        <p14:creationId xmlns:p14="http://schemas.microsoft.com/office/powerpoint/2010/main" val="2488403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dirty="0"/>
              <a:t>Psoriasis</a:t>
            </a:r>
          </a:p>
        </p:txBody>
      </p:sp>
      <p:pic>
        <p:nvPicPr>
          <p:cNvPr id="4" name="Content Placeholder 3"/>
          <p:cNvPicPr>
            <a:picLocks noGrp="1" noChangeAspect="1"/>
          </p:cNvPicPr>
          <p:nvPr>
            <p:ph idx="1"/>
          </p:nvPr>
        </p:nvPicPr>
        <p:blipFill>
          <a:blip r:embed="rId2"/>
          <a:stretch>
            <a:fillRect/>
          </a:stretch>
        </p:blipFill>
        <p:spPr>
          <a:xfrm>
            <a:off x="509017" y="2154688"/>
            <a:ext cx="5017863" cy="3615938"/>
          </a:xfrm>
          <a:prstGeom prst="rect">
            <a:avLst/>
          </a:prstGeom>
        </p:spPr>
      </p:pic>
      <p:pic>
        <p:nvPicPr>
          <p:cNvPr id="5" name="Picture 4"/>
          <p:cNvPicPr>
            <a:picLocks noChangeAspect="1"/>
          </p:cNvPicPr>
          <p:nvPr/>
        </p:nvPicPr>
        <p:blipFill>
          <a:blip r:embed="rId3"/>
          <a:stretch>
            <a:fillRect/>
          </a:stretch>
        </p:blipFill>
        <p:spPr>
          <a:xfrm>
            <a:off x="6592366" y="2322832"/>
            <a:ext cx="4496343" cy="3343872"/>
          </a:xfrm>
          <a:prstGeom prst="rect">
            <a:avLst/>
          </a:prstGeom>
        </p:spPr>
      </p:pic>
    </p:spTree>
    <p:extLst>
      <p:ext uri="{BB962C8B-B14F-4D97-AF65-F5344CB8AC3E}">
        <p14:creationId xmlns:p14="http://schemas.microsoft.com/office/powerpoint/2010/main" val="418229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dirty="0" err="1"/>
              <a:t>Gonoccocal</a:t>
            </a:r>
            <a:r>
              <a:rPr lang="en-GB" dirty="0"/>
              <a:t> arthritis</a:t>
            </a:r>
          </a:p>
        </p:txBody>
      </p:sp>
      <p:pic>
        <p:nvPicPr>
          <p:cNvPr id="4" name="Content Placeholder 3"/>
          <p:cNvPicPr>
            <a:picLocks noGrp="1" noChangeAspect="1"/>
          </p:cNvPicPr>
          <p:nvPr>
            <p:ph idx="1"/>
          </p:nvPr>
        </p:nvPicPr>
        <p:blipFill>
          <a:blip r:embed="rId2"/>
          <a:stretch>
            <a:fillRect/>
          </a:stretch>
        </p:blipFill>
        <p:spPr>
          <a:xfrm>
            <a:off x="431744" y="1859436"/>
            <a:ext cx="5017863" cy="3562500"/>
          </a:xfrm>
          <a:prstGeom prst="rect">
            <a:avLst/>
          </a:prstGeom>
        </p:spPr>
      </p:pic>
      <p:pic>
        <p:nvPicPr>
          <p:cNvPr id="6" name="Picture 5"/>
          <p:cNvPicPr>
            <a:picLocks noChangeAspect="1"/>
          </p:cNvPicPr>
          <p:nvPr/>
        </p:nvPicPr>
        <p:blipFill>
          <a:blip r:embed="rId3"/>
          <a:stretch>
            <a:fillRect/>
          </a:stretch>
        </p:blipFill>
        <p:spPr>
          <a:xfrm>
            <a:off x="7907627" y="1846076"/>
            <a:ext cx="4043375" cy="3589219"/>
          </a:xfrm>
          <a:prstGeom prst="rect">
            <a:avLst/>
          </a:prstGeom>
        </p:spPr>
      </p:pic>
      <p:pic>
        <p:nvPicPr>
          <p:cNvPr id="7" name="Picture 6"/>
          <p:cNvPicPr>
            <a:picLocks noChangeAspect="1"/>
          </p:cNvPicPr>
          <p:nvPr/>
        </p:nvPicPr>
        <p:blipFill>
          <a:blip r:embed="rId4"/>
          <a:stretch>
            <a:fillRect/>
          </a:stretch>
        </p:blipFill>
        <p:spPr>
          <a:xfrm>
            <a:off x="4501890" y="1690688"/>
            <a:ext cx="4353455" cy="4137839"/>
          </a:xfrm>
          <a:prstGeom prst="rect">
            <a:avLst/>
          </a:prstGeom>
        </p:spPr>
      </p:pic>
    </p:spTree>
    <p:extLst>
      <p:ext uri="{BB962C8B-B14F-4D97-AF65-F5344CB8AC3E}">
        <p14:creationId xmlns:p14="http://schemas.microsoft.com/office/powerpoint/2010/main" val="382966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dirty="0"/>
              <a:t>Gout</a:t>
            </a:r>
          </a:p>
        </p:txBody>
      </p:sp>
      <p:pic>
        <p:nvPicPr>
          <p:cNvPr id="4" name="Content Placeholder 3"/>
          <p:cNvPicPr>
            <a:picLocks noGrp="1" noChangeAspect="1"/>
          </p:cNvPicPr>
          <p:nvPr>
            <p:ph idx="1"/>
          </p:nvPr>
        </p:nvPicPr>
        <p:blipFill>
          <a:blip r:embed="rId2"/>
          <a:stretch>
            <a:fillRect/>
          </a:stretch>
        </p:blipFill>
        <p:spPr>
          <a:xfrm>
            <a:off x="585744" y="1915778"/>
            <a:ext cx="4838651" cy="4351338"/>
          </a:xfrm>
          <a:prstGeom prst="rect">
            <a:avLst/>
          </a:prstGeom>
        </p:spPr>
      </p:pic>
      <p:pic>
        <p:nvPicPr>
          <p:cNvPr id="5" name="Picture 4"/>
          <p:cNvPicPr>
            <a:picLocks noChangeAspect="1"/>
          </p:cNvPicPr>
          <p:nvPr/>
        </p:nvPicPr>
        <p:blipFill>
          <a:blip r:embed="rId3"/>
          <a:stretch>
            <a:fillRect/>
          </a:stretch>
        </p:blipFill>
        <p:spPr>
          <a:xfrm>
            <a:off x="6830106" y="727651"/>
            <a:ext cx="4095462" cy="5789063"/>
          </a:xfrm>
          <a:prstGeom prst="rect">
            <a:avLst/>
          </a:prstGeom>
        </p:spPr>
      </p:pic>
    </p:spTree>
    <p:extLst>
      <p:ext uri="{BB962C8B-B14F-4D97-AF65-F5344CB8AC3E}">
        <p14:creationId xmlns:p14="http://schemas.microsoft.com/office/powerpoint/2010/main" val="3209965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DIAGNOSTIC APPROACH</a:t>
            </a:r>
            <a:endParaRPr lang="en-GB" dirty="0"/>
          </a:p>
        </p:txBody>
      </p:sp>
      <p:sp>
        <p:nvSpPr>
          <p:cNvPr id="3" name="Content Placeholder 2"/>
          <p:cNvSpPr>
            <a:spLocks noGrp="1"/>
          </p:cNvSpPr>
          <p:nvPr>
            <p:ph idx="1"/>
          </p:nvPr>
        </p:nvSpPr>
        <p:spPr/>
        <p:txBody>
          <a:bodyPr>
            <a:normAutofit fontScale="92500" lnSpcReduction="10000"/>
          </a:bodyPr>
          <a:lstStyle/>
          <a:p>
            <a:endParaRPr lang="en-GB" dirty="0"/>
          </a:p>
          <a:p>
            <a:r>
              <a:rPr lang="en-GB" dirty="0"/>
              <a:t>Laboratories: </a:t>
            </a:r>
          </a:p>
          <a:p>
            <a:r>
              <a:rPr lang="en-GB" dirty="0"/>
              <a:t>CBC: </a:t>
            </a:r>
            <a:r>
              <a:rPr lang="en-GB" dirty="0" err="1"/>
              <a:t>Anemia</a:t>
            </a:r>
            <a:r>
              <a:rPr lang="en-GB" dirty="0"/>
              <a:t>, thrombocytosis Inflammation Neutropenia, thrombocytopenia </a:t>
            </a:r>
            <a:r>
              <a:rPr lang="en-GB" dirty="0" err="1"/>
              <a:t>Felty’s</a:t>
            </a:r>
            <a:r>
              <a:rPr lang="en-GB" dirty="0"/>
              <a:t> syndrome </a:t>
            </a:r>
            <a:r>
              <a:rPr lang="en-GB" dirty="0" err="1"/>
              <a:t>Hemolysis</a:t>
            </a:r>
            <a:r>
              <a:rPr lang="en-GB" dirty="0"/>
              <a:t>, thrombocytopenia SLE </a:t>
            </a:r>
          </a:p>
          <a:p>
            <a:r>
              <a:rPr lang="en-GB" dirty="0"/>
              <a:t>Elevated ESR, CRP inflammation </a:t>
            </a:r>
          </a:p>
          <a:p>
            <a:r>
              <a:rPr lang="en-GB" dirty="0"/>
              <a:t>CCP antibodies: Positive in 40% of RF negative RA, CCP is far more specific for RA than RF is, but a negative result does not exclude the diagnosis of RA </a:t>
            </a:r>
          </a:p>
          <a:p>
            <a:endParaRPr lang="en-GB" dirty="0"/>
          </a:p>
        </p:txBody>
      </p:sp>
      <p:sp>
        <p:nvSpPr>
          <p:cNvPr id="4" name="Rectangle 3"/>
          <p:cNvSpPr/>
          <p:nvPr/>
        </p:nvSpPr>
        <p:spPr>
          <a:xfrm>
            <a:off x="5546502" y="6019512"/>
            <a:ext cx="6096000" cy="5847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Van </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Venrooij</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WJ, </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Autoimmun</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Rev 2006; 6(1):37-41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325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1747235" y="1524000"/>
            <a:ext cx="6970329" cy="4724400"/>
          </a:xfrm>
          <a:prstGeom prst="rect">
            <a:avLst/>
          </a:prstGeom>
        </p:spPr>
      </p:pic>
    </p:spTree>
    <p:extLst>
      <p:ext uri="{BB962C8B-B14F-4D97-AF65-F5344CB8AC3E}">
        <p14:creationId xmlns:p14="http://schemas.microsoft.com/office/powerpoint/2010/main" val="31755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Synovial fluid analysis</a:t>
            </a:r>
          </a:p>
        </p:txBody>
      </p:sp>
      <p:sp>
        <p:nvSpPr>
          <p:cNvPr id="4" name="Rectangle 3"/>
          <p:cNvSpPr/>
          <p:nvPr/>
        </p:nvSpPr>
        <p:spPr>
          <a:xfrm>
            <a:off x="953036" y="2124240"/>
            <a:ext cx="10045521"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condition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Appearance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WBC count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PMN%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Other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Normal 	               Clear/straw 	      &lt; 200 	 &lt; 25%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Trauma    	Clear/bloody 	      &lt; 2000             &lt; 25%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OA 	              Clear/slightly cloudy   &lt; 2000   	&lt; 25% 	Occasional cartilage fragments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Infection 	Cloudy/purulent 	      &gt; 50000 	&gt; 80% 	Organisms on gram stain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RA 	             Cloudy/light yellow      &lt; 10000 	75% 	Occasional cholesterol crystals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Gout 	           Cloudy/white or yellow     &gt; 10000 	   75% 	MSU crystals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Pseudogout      Cloudy/white or yellow     &gt; 10000 	   75% 	CPPD crystals 	</a:t>
            </a:r>
          </a:p>
        </p:txBody>
      </p:sp>
    </p:spTree>
    <p:extLst>
      <p:ext uri="{BB962C8B-B14F-4D97-AF65-F5344CB8AC3E}">
        <p14:creationId xmlns:p14="http://schemas.microsoft.com/office/powerpoint/2010/main" val="3865346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198438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Başlık"/>
          <p:cNvSpPr>
            <a:spLocks noGrp="1"/>
          </p:cNvSpPr>
          <p:nvPr>
            <p:ph type="title"/>
          </p:nvPr>
        </p:nvSpPr>
        <p:spPr/>
        <p:txBody>
          <a:bodyPr/>
          <a:lstStyle/>
          <a:p>
            <a:endParaRPr lang="en-US" altLang="en-US" dirty="0"/>
          </a:p>
        </p:txBody>
      </p:sp>
      <p:pic>
        <p:nvPicPr>
          <p:cNvPr id="2458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05131" y="274638"/>
            <a:ext cx="6977269" cy="6286500"/>
          </a:xfrm>
          <a:noFill/>
        </p:spPr>
      </p:pic>
      <p:pic>
        <p:nvPicPr>
          <p:cNvPr id="3074" name="Picture 2" descr="Image result for Detectiv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59025" y="274637"/>
            <a:ext cx="3803375" cy="6033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613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pic>
        <p:nvPicPr>
          <p:cNvPr id="3" name="Picture 4" descr="Evaluation_of_polyarthri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47" y="1558166"/>
            <a:ext cx="6652591"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https://encrypted-tbn0.gstatic.com/images?q=tbn:ANd9GcQ-yDWZIEPCjOOqGxzz6Guzfq4yjLuJVjxib2mtKiIHBDUjheS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5443" y="1558166"/>
            <a:ext cx="4797287" cy="4684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362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isabilityCauses_780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65" y="331305"/>
            <a:ext cx="6751983"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3"/>
          <p:cNvSpPr txBox="1">
            <a:spLocks noChangeArrowheads="1"/>
          </p:cNvSpPr>
          <p:nvPr/>
        </p:nvSpPr>
        <p:spPr bwMode="auto">
          <a:xfrm>
            <a:off x="8229601" y="6400801"/>
            <a:ext cx="22284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panose="02020603050405020304" pitchFamily="18" charset="0"/>
                <a:ea typeface="ＭＳ Ｐゴシック" panose="020B0600070205080204" pitchFamily="34" charset="-128"/>
              </a:defRPr>
            </a:lvl1pPr>
            <a:lvl2pPr marL="37931725" indent="-37474525">
              <a:defRPr sz="1400">
                <a:solidFill>
                  <a:schemeClr val="tx1"/>
                </a:solidFill>
                <a:latin typeface="Times" panose="02020603050405020304" pitchFamily="18" charset="0"/>
                <a:ea typeface="ＭＳ Ｐゴシック" panose="020B0600070205080204" pitchFamily="34" charset="-128"/>
              </a:defRPr>
            </a:lvl2pPr>
            <a:lvl3pPr>
              <a:defRPr sz="1400">
                <a:solidFill>
                  <a:schemeClr val="tx1"/>
                </a:solidFill>
                <a:latin typeface="Times" panose="02020603050405020304" pitchFamily="18" charset="0"/>
                <a:ea typeface="ＭＳ Ｐゴシック" panose="020B0600070205080204" pitchFamily="34" charset="-128"/>
              </a:defRPr>
            </a:lvl3pPr>
            <a:lvl4pPr>
              <a:defRPr sz="1400">
                <a:solidFill>
                  <a:schemeClr val="tx1"/>
                </a:solidFill>
                <a:latin typeface="Times" panose="02020603050405020304" pitchFamily="18" charset="0"/>
                <a:ea typeface="ＭＳ Ｐゴシック" panose="020B0600070205080204" pitchFamily="34" charset="-128"/>
              </a:defRPr>
            </a:lvl4pPr>
            <a:lvl5pPr>
              <a:defRPr sz="1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Times" panose="02020603050405020304" pitchFamily="18"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mn-cs"/>
              </a:rPr>
              <a:t>CDC:  Census Bureau  2004</a:t>
            </a:r>
          </a:p>
        </p:txBody>
      </p:sp>
      <p:pic>
        <p:nvPicPr>
          <p:cNvPr id="3074" name="Picture 2" descr="Image result for puzzled look me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3496" y="216176"/>
            <a:ext cx="4373217" cy="576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784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5678" y="63500"/>
            <a:ext cx="10515600" cy="1460500"/>
          </a:xfrm>
        </p:spPr>
        <p:txBody>
          <a:bodyPr>
            <a:normAutofit fontScale="90000"/>
          </a:bodyPr>
          <a:lstStyle/>
          <a:p>
            <a:br>
              <a:rPr lang="en-GB" dirty="0"/>
            </a:br>
            <a:r>
              <a:rPr lang="en-GB" b="1" dirty="0"/>
              <a:t>CONNECTIVE TISSUE DISEASE </a:t>
            </a:r>
            <a:br>
              <a:rPr lang="en-GB" b="1" dirty="0"/>
            </a:br>
            <a:r>
              <a:rPr lang="en-GB" b="1" dirty="0"/>
              <a:t>Diagnostic approach: </a:t>
            </a:r>
            <a:endParaRPr lang="en-GB" dirty="0"/>
          </a:p>
        </p:txBody>
      </p:sp>
      <p:sp>
        <p:nvSpPr>
          <p:cNvPr id="5" name="Content Placeholder 4"/>
          <p:cNvSpPr>
            <a:spLocks noGrp="1"/>
          </p:cNvSpPr>
          <p:nvPr>
            <p:ph idx="1"/>
          </p:nvPr>
        </p:nvSpPr>
        <p:spPr/>
        <p:txBody>
          <a:bodyPr>
            <a:normAutofit fontScale="85000" lnSpcReduction="20000"/>
          </a:bodyPr>
          <a:lstStyle/>
          <a:p>
            <a:endParaRPr lang="en-GB" dirty="0"/>
          </a:p>
          <a:p>
            <a:pPr marL="0" indent="0">
              <a:buNone/>
            </a:pPr>
            <a:r>
              <a:rPr lang="en-GB" dirty="0"/>
              <a:t>CC: Arthralgia and muscle weakness </a:t>
            </a:r>
          </a:p>
          <a:p>
            <a:r>
              <a:rPr lang="en-GB" dirty="0"/>
              <a:t>HPI: 46 </a:t>
            </a:r>
            <a:r>
              <a:rPr lang="en-GB" dirty="0" err="1"/>
              <a:t>yr</a:t>
            </a:r>
            <a:r>
              <a:rPr lang="en-GB" dirty="0"/>
              <a:t> African lady who presents with 6 months of arthralgia in shoulders, hands, knees and feet. Swelling wrists, and PIP’s. She also has difficulty getting up from a chair, and combing her hair. </a:t>
            </a:r>
          </a:p>
          <a:p>
            <a:r>
              <a:rPr lang="en-GB" dirty="0"/>
              <a:t>ROS: Easy </a:t>
            </a:r>
            <a:r>
              <a:rPr lang="en-GB" dirty="0" err="1"/>
              <a:t>bruisability</a:t>
            </a:r>
            <a:r>
              <a:rPr lang="en-GB" dirty="0"/>
              <a:t>, Raynaud’s phenomenon, hair loss </a:t>
            </a:r>
          </a:p>
          <a:p>
            <a:r>
              <a:rPr lang="en-GB" dirty="0"/>
              <a:t>PMH, PSH, social history and family history: NC</a:t>
            </a:r>
          </a:p>
          <a:p>
            <a:r>
              <a:rPr lang="en-GB" dirty="0"/>
              <a:t> PE: Diffuse hair loss, TJC 26, SJC 9. Weakness in proximal arms, legs and neck flexors Labs: Leukopenia, elevated AST, CPK 1000, aldolase 12, UA: </a:t>
            </a:r>
            <a:r>
              <a:rPr lang="en-GB" dirty="0" err="1"/>
              <a:t>nl</a:t>
            </a:r>
            <a:r>
              <a:rPr lang="en-GB" dirty="0"/>
              <a:t>, ANA 1:640, RNP </a:t>
            </a:r>
            <a:r>
              <a:rPr lang="en-GB" dirty="0" err="1"/>
              <a:t>pos</a:t>
            </a:r>
            <a:r>
              <a:rPr lang="en-GB" dirty="0"/>
              <a:t>, C3 120, C4 8</a:t>
            </a:r>
          </a:p>
        </p:txBody>
      </p:sp>
    </p:spTree>
    <p:extLst>
      <p:ext uri="{BB962C8B-B14F-4D97-AF65-F5344CB8AC3E}">
        <p14:creationId xmlns:p14="http://schemas.microsoft.com/office/powerpoint/2010/main" val="18446580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History pearls: </a:t>
            </a:r>
            <a:br>
              <a:rPr lang="en-GB" dirty="0"/>
            </a:br>
            <a:endParaRPr lang="en-GB" dirty="0"/>
          </a:p>
        </p:txBody>
      </p:sp>
      <p:sp>
        <p:nvSpPr>
          <p:cNvPr id="3" name="Content Placeholder 2"/>
          <p:cNvSpPr>
            <a:spLocks noGrp="1"/>
          </p:cNvSpPr>
          <p:nvPr>
            <p:ph idx="1"/>
          </p:nvPr>
        </p:nvSpPr>
        <p:spPr/>
        <p:txBody>
          <a:bodyPr>
            <a:normAutofit fontScale="92500" lnSpcReduction="10000"/>
          </a:bodyPr>
          <a:lstStyle/>
          <a:p>
            <a:endParaRPr lang="en-GB" dirty="0"/>
          </a:p>
          <a:p>
            <a:r>
              <a:rPr lang="en-GB" dirty="0"/>
              <a:t>Multisystem organ involvement is common </a:t>
            </a:r>
          </a:p>
          <a:p>
            <a:r>
              <a:rPr lang="en-GB" dirty="0"/>
              <a:t>Constitutional: Fatigue, fever, weight loss </a:t>
            </a:r>
          </a:p>
          <a:p>
            <a:r>
              <a:rPr lang="en-GB" dirty="0"/>
              <a:t>Eyes: </a:t>
            </a:r>
            <a:r>
              <a:rPr lang="en-GB" dirty="0" err="1"/>
              <a:t>Sicca</a:t>
            </a:r>
            <a:r>
              <a:rPr lang="en-GB" dirty="0"/>
              <a:t>(dryness), redness, pain </a:t>
            </a:r>
          </a:p>
          <a:p>
            <a:r>
              <a:rPr lang="en-GB" dirty="0"/>
              <a:t>ENT: </a:t>
            </a:r>
            <a:r>
              <a:rPr lang="en-GB" dirty="0" err="1"/>
              <a:t>Sicca</a:t>
            </a:r>
            <a:r>
              <a:rPr lang="en-GB" dirty="0"/>
              <a:t>, oral/nasal ulcers, dysphagia, sore throat </a:t>
            </a:r>
          </a:p>
          <a:p>
            <a:r>
              <a:rPr lang="en-GB" dirty="0"/>
              <a:t>Heart: Chest pain, </a:t>
            </a:r>
            <a:r>
              <a:rPr lang="en-GB" dirty="0" err="1"/>
              <a:t>orthopnea</a:t>
            </a:r>
            <a:r>
              <a:rPr lang="en-GB" dirty="0"/>
              <a:t>, PND</a:t>
            </a:r>
          </a:p>
          <a:p>
            <a:r>
              <a:rPr lang="en-GB" dirty="0"/>
              <a:t> Lungs: Pleuritic pain, </a:t>
            </a:r>
            <a:r>
              <a:rPr lang="en-GB" dirty="0" err="1"/>
              <a:t>dyspnea</a:t>
            </a:r>
            <a:r>
              <a:rPr lang="en-GB" dirty="0"/>
              <a:t>, cough</a:t>
            </a:r>
          </a:p>
          <a:p>
            <a:r>
              <a:rPr lang="en-GB" dirty="0"/>
              <a:t> Abdomen: GERD, bowel changes, GIB </a:t>
            </a:r>
          </a:p>
          <a:p>
            <a:r>
              <a:rPr lang="en-GB" dirty="0"/>
              <a:t>Joints: Pain, swelling, stiffness </a:t>
            </a:r>
          </a:p>
          <a:p>
            <a:endParaRPr lang="en-GB" dirty="0"/>
          </a:p>
        </p:txBody>
      </p:sp>
    </p:spTree>
    <p:extLst>
      <p:ext uri="{BB962C8B-B14F-4D97-AF65-F5344CB8AC3E}">
        <p14:creationId xmlns:p14="http://schemas.microsoft.com/office/powerpoint/2010/main" val="2258852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a:p>
            <a:r>
              <a:rPr lang="en-GB" dirty="0"/>
              <a:t>Skin: Photosensitivity, hair loss, rashes, Raynaud’s, nail changes </a:t>
            </a:r>
          </a:p>
          <a:p>
            <a:r>
              <a:rPr lang="en-GB" dirty="0"/>
              <a:t>Neurological: Neuropathy, muscle weakness, mental status changes, headache, seizures </a:t>
            </a:r>
          </a:p>
          <a:p>
            <a:r>
              <a:rPr lang="en-GB" dirty="0"/>
              <a:t>Psychiatric: Depression, psychosis </a:t>
            </a:r>
          </a:p>
          <a:p>
            <a:r>
              <a:rPr lang="en-GB" dirty="0"/>
              <a:t>GU: genital ulcers </a:t>
            </a:r>
          </a:p>
        </p:txBody>
      </p:sp>
    </p:spTree>
    <p:extLst>
      <p:ext uri="{BB962C8B-B14F-4D97-AF65-F5344CB8AC3E}">
        <p14:creationId xmlns:p14="http://schemas.microsoft.com/office/powerpoint/2010/main" val="4214390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a:p>
            <a:r>
              <a:rPr lang="en-GB" dirty="0"/>
              <a:t>Physical exam pearls: </a:t>
            </a:r>
          </a:p>
          <a:p>
            <a:r>
              <a:rPr lang="en-GB" dirty="0"/>
              <a:t>Head to toe examination </a:t>
            </a:r>
          </a:p>
          <a:p>
            <a:endParaRPr lang="en-GB" dirty="0"/>
          </a:p>
        </p:txBody>
      </p:sp>
      <p:pic>
        <p:nvPicPr>
          <p:cNvPr id="4" name="Picture 3"/>
          <p:cNvPicPr>
            <a:picLocks noChangeAspect="1"/>
          </p:cNvPicPr>
          <p:nvPr/>
        </p:nvPicPr>
        <p:blipFill>
          <a:blip r:embed="rId2"/>
          <a:stretch>
            <a:fillRect/>
          </a:stretch>
        </p:blipFill>
        <p:spPr>
          <a:xfrm>
            <a:off x="6281530" y="1544205"/>
            <a:ext cx="5605670" cy="4704195"/>
          </a:xfrm>
          <a:prstGeom prst="rect">
            <a:avLst/>
          </a:prstGeom>
        </p:spPr>
      </p:pic>
    </p:spTree>
    <p:extLst>
      <p:ext uri="{BB962C8B-B14F-4D97-AF65-F5344CB8AC3E}">
        <p14:creationId xmlns:p14="http://schemas.microsoft.com/office/powerpoint/2010/main" val="679926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7597775" y="64785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grpSp>
        <p:nvGrpSpPr>
          <p:cNvPr id="45059" name="Group 3"/>
          <p:cNvGrpSpPr>
            <a:grpSpLocks/>
          </p:cNvGrpSpPr>
          <p:nvPr/>
        </p:nvGrpSpPr>
        <p:grpSpPr bwMode="auto">
          <a:xfrm>
            <a:off x="8259764" y="1371601"/>
            <a:ext cx="2408237" cy="3605213"/>
            <a:chOff x="3142" y="897"/>
            <a:chExt cx="2071" cy="3154"/>
          </a:xfrm>
        </p:grpSpPr>
        <p:pic>
          <p:nvPicPr>
            <p:cNvPr id="45065"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2" y="897"/>
              <a:ext cx="2071" cy="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6" name="Rectangle 5"/>
            <p:cNvSpPr>
              <a:spLocks noChangeArrowheads="1"/>
            </p:cNvSpPr>
            <p:nvPr/>
          </p:nvSpPr>
          <p:spPr bwMode="auto">
            <a:xfrm>
              <a:off x="3199" y="925"/>
              <a:ext cx="1949" cy="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grpSp>
      <p:sp>
        <p:nvSpPr>
          <p:cNvPr id="45060" name="Rectangle 6"/>
          <p:cNvSpPr>
            <a:spLocks noGrp="1" noChangeArrowheads="1"/>
          </p:cNvSpPr>
          <p:nvPr>
            <p:ph type="title"/>
          </p:nvPr>
        </p:nvSpPr>
        <p:spPr>
          <a:xfrm>
            <a:off x="2895600" y="22860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2075" tIns="44450" rIns="92075" bIns="44450" numCol="1" anchor="b" anchorCtr="0" compatLnSpc="1">
            <a:prstTxWarp prst="textNoShape">
              <a:avLst/>
            </a:prstTxWarp>
          </a:bodyPr>
          <a:lstStyle/>
          <a:p>
            <a:r>
              <a:rPr lang="en-US" altLang="en-US"/>
              <a:t>Know It When You See It</a:t>
            </a:r>
          </a:p>
        </p:txBody>
      </p:sp>
      <p:sp>
        <p:nvSpPr>
          <p:cNvPr id="93191" name="Rectangle 7"/>
          <p:cNvSpPr>
            <a:spLocks noChangeArrowheads="1"/>
          </p:cNvSpPr>
          <p:nvPr/>
        </p:nvSpPr>
        <p:spPr bwMode="auto">
          <a:xfrm>
            <a:off x="1981200" y="1676401"/>
            <a:ext cx="4229100"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chemeClr val="hlink"/>
              </a:buClr>
              <a:buChar char="•"/>
              <a:defRPr sz="3200">
                <a:solidFill>
                  <a:schemeClr val="tx1"/>
                </a:solidFill>
                <a:latin typeface="Times New Roman" panose="02020603050405020304" pitchFamily="18" charset="0"/>
              </a:defRPr>
            </a:lvl1pPr>
            <a:lvl2pPr marL="742950" indent="-285750">
              <a:spcBef>
                <a:spcPct val="20000"/>
              </a:spcBef>
              <a:buClr>
                <a:schemeClr val="hlink"/>
              </a:buClr>
              <a:buChar char="•"/>
              <a:defRPr sz="2800">
                <a:solidFill>
                  <a:schemeClr val="tx1"/>
                </a:solidFill>
                <a:latin typeface="Times New Roman" panose="02020603050405020304" pitchFamily="18" charset="0"/>
              </a:defRPr>
            </a:lvl2pPr>
            <a:lvl3pPr marL="1143000" indent="-228600">
              <a:spcBef>
                <a:spcPct val="20000"/>
              </a:spcBef>
              <a:buClr>
                <a:schemeClr val="hlink"/>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hlink"/>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9pPr>
          </a:lstStyle>
          <a:p>
            <a:pPr eaLnBrk="0" fontAlgn="base" hangingPunct="0">
              <a:spcAft>
                <a:spcPct val="0"/>
              </a:spcAft>
              <a:buClr>
                <a:srgbClr val="0000FF"/>
              </a:buClr>
              <a:buSzPct val="70000"/>
              <a:buFont typeface="Wingdings 2" panose="05020102010507070707" pitchFamily="18" charset="2"/>
              <a:buChar char="˜"/>
            </a:pPr>
            <a:r>
              <a:rPr lang="en-US" altLang="en-US" sz="2800">
                <a:solidFill>
                  <a:srgbClr val="F4F4F4"/>
                </a:solidFill>
                <a:latin typeface="Arial" panose="020B0604020202020204" pitchFamily="34" charset="0"/>
              </a:rPr>
              <a:t>“Butterfly”/Malar rash</a:t>
            </a:r>
          </a:p>
          <a:p>
            <a:pPr eaLnBrk="0" fontAlgn="base" hangingPunct="0">
              <a:spcAft>
                <a:spcPct val="0"/>
              </a:spcAft>
              <a:buClr>
                <a:srgbClr val="0000FF"/>
              </a:buClr>
              <a:buSzPct val="70000"/>
              <a:buFont typeface="Wingdings 2" panose="05020102010507070707" pitchFamily="18" charset="2"/>
              <a:buChar char="˜"/>
            </a:pPr>
            <a:r>
              <a:rPr lang="en-US" altLang="en-US" sz="2800">
                <a:solidFill>
                  <a:srgbClr val="F4F4F4"/>
                </a:solidFill>
                <a:latin typeface="Arial" panose="020B0604020202020204" pitchFamily="34" charset="0"/>
              </a:rPr>
              <a:t>Involves cheeks, spares nasolabial fold</a:t>
            </a:r>
          </a:p>
        </p:txBody>
      </p:sp>
      <p:sp>
        <p:nvSpPr>
          <p:cNvPr id="93193" name="Text Box 9"/>
          <p:cNvSpPr txBox="1">
            <a:spLocks noChangeArrowheads="1"/>
          </p:cNvSpPr>
          <p:nvPr/>
        </p:nvSpPr>
        <p:spPr bwMode="auto">
          <a:xfrm>
            <a:off x="3581400" y="5638801"/>
            <a:ext cx="6096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20000"/>
              </a:spcBef>
              <a:spcAft>
                <a:spcPct val="0"/>
              </a:spcAft>
            </a:pPr>
            <a:r>
              <a:rPr lang="en-US" altLang="en-US" sz="3200">
                <a:solidFill>
                  <a:srgbClr val="66FF33"/>
                </a:solidFill>
              </a:rPr>
              <a:t>Systemic lupus erythematosus</a:t>
            </a:r>
          </a:p>
          <a:p>
            <a:pPr eaLnBrk="0" fontAlgn="base" hangingPunct="0">
              <a:spcBef>
                <a:spcPct val="50000"/>
              </a:spcBef>
              <a:spcAft>
                <a:spcPct val="0"/>
              </a:spcAft>
            </a:pPr>
            <a:endParaRPr lang="en-US" altLang="en-US" sz="3200">
              <a:solidFill>
                <a:srgbClr val="66FF33"/>
              </a:solidFill>
            </a:endParaRPr>
          </a:p>
        </p:txBody>
      </p:sp>
      <p:graphicFrame>
        <p:nvGraphicFramePr>
          <p:cNvPr id="45063" name="Object 10"/>
          <p:cNvGraphicFramePr>
            <a:graphicFrameLocks noChangeAspect="1"/>
          </p:cNvGraphicFramePr>
          <p:nvPr/>
        </p:nvGraphicFramePr>
        <p:xfrm>
          <a:off x="1524000" y="3200401"/>
          <a:ext cx="3429000" cy="2373313"/>
        </p:xfrm>
        <a:graphic>
          <a:graphicData uri="http://schemas.openxmlformats.org/presentationml/2006/ole">
            <mc:AlternateContent xmlns:mc="http://schemas.openxmlformats.org/markup-compatibility/2006">
              <mc:Choice xmlns:v="urn:schemas-microsoft-com:vml" Requires="v">
                <p:oleObj spid="_x0000_s2072" name="Image File" r:id="rId5" imgW="6666667" imgH="4444444" progId="ImageExpertImage">
                  <p:embed/>
                </p:oleObj>
              </mc:Choice>
              <mc:Fallback>
                <p:oleObj name="Image File" r:id="rId5" imgW="6666667" imgH="4444444" progId="ImageExpertImage">
                  <p:embed/>
                  <p:pic>
                    <p:nvPicPr>
                      <p:cNvPr id="45063"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200401"/>
                        <a:ext cx="3429000" cy="237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4" name="Object 11"/>
          <p:cNvGraphicFramePr>
            <a:graphicFrameLocks noChangeAspect="1"/>
          </p:cNvGraphicFramePr>
          <p:nvPr/>
        </p:nvGraphicFramePr>
        <p:xfrm>
          <a:off x="5943600" y="2057400"/>
          <a:ext cx="2306638" cy="3581400"/>
        </p:xfrm>
        <a:graphic>
          <a:graphicData uri="http://schemas.openxmlformats.org/presentationml/2006/ole">
            <mc:AlternateContent xmlns:mc="http://schemas.openxmlformats.org/markup-compatibility/2006">
              <mc:Choice xmlns:v="urn:schemas-microsoft-com:vml" Requires="v">
                <p:oleObj spid="_x0000_s2073" name="Image File" r:id="rId7" imgW="2971429" imgH="4444444" progId="ImageExpertImage">
                  <p:embed/>
                </p:oleObj>
              </mc:Choice>
              <mc:Fallback>
                <p:oleObj name="Image File" r:id="rId7" imgW="2971429" imgH="4444444" progId="ImageExpertImage">
                  <p:embed/>
                  <p:pic>
                    <p:nvPicPr>
                      <p:cNvPr id="45064"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2057400"/>
                        <a:ext cx="2306638"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4915956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191"/>
                                        </p:tgtEl>
                                        <p:attrNameLst>
                                          <p:attrName>style.visibility</p:attrName>
                                        </p:attrNameLst>
                                      </p:cBhvr>
                                      <p:to>
                                        <p:strVal val="visible"/>
                                      </p:to>
                                    </p:set>
                                    <p:animEffect transition="in" filter="fade">
                                      <p:cBhvr>
                                        <p:cTn id="7" dur="2000"/>
                                        <p:tgtEl>
                                          <p:spTgt spid="9319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193"/>
                                        </p:tgtEl>
                                        <p:attrNameLst>
                                          <p:attrName>style.visibility</p:attrName>
                                        </p:attrNameLst>
                                      </p:cBhvr>
                                      <p:to>
                                        <p:strVal val="visible"/>
                                      </p:to>
                                    </p:set>
                                    <p:animEffect transition="in" filter="fade">
                                      <p:cBhvr>
                                        <p:cTn id="10" dur="2000"/>
                                        <p:tgtEl>
                                          <p:spTgt spid="93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1" grpId="0"/>
      <p:bldP spid="9319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7597775" y="64785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grpSp>
        <p:nvGrpSpPr>
          <p:cNvPr id="55299" name="Group 3"/>
          <p:cNvGrpSpPr>
            <a:grpSpLocks/>
          </p:cNvGrpSpPr>
          <p:nvPr/>
        </p:nvGrpSpPr>
        <p:grpSpPr bwMode="auto">
          <a:xfrm>
            <a:off x="5876926" y="1933576"/>
            <a:ext cx="4354513" cy="2906713"/>
            <a:chOff x="2742" y="1218"/>
            <a:chExt cx="2743" cy="1831"/>
          </a:xfrm>
        </p:grpSpPr>
        <p:pic>
          <p:nvPicPr>
            <p:cNvPr id="55303"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 y="1218"/>
              <a:ext cx="2743" cy="1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4" name="Rectangle 5"/>
            <p:cNvSpPr>
              <a:spLocks noChangeArrowheads="1"/>
            </p:cNvSpPr>
            <p:nvPr/>
          </p:nvSpPr>
          <p:spPr bwMode="auto">
            <a:xfrm>
              <a:off x="2799" y="1246"/>
              <a:ext cx="2621" cy="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grpSp>
      <p:sp>
        <p:nvSpPr>
          <p:cNvPr id="55300" name="Rectangle 6"/>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2075" tIns="44450" rIns="92075" bIns="44450" numCol="1" anchor="b" anchorCtr="0" compatLnSpc="1">
            <a:prstTxWarp prst="textNoShape">
              <a:avLst/>
            </a:prstTxWarp>
          </a:bodyPr>
          <a:lstStyle/>
          <a:p>
            <a:r>
              <a:rPr lang="en-US" altLang="en-US"/>
              <a:t>Know It When You See It</a:t>
            </a:r>
          </a:p>
        </p:txBody>
      </p:sp>
      <p:sp>
        <p:nvSpPr>
          <p:cNvPr id="107527" name="Rectangle 7"/>
          <p:cNvSpPr>
            <a:spLocks noChangeArrowheads="1"/>
          </p:cNvSpPr>
          <p:nvPr/>
        </p:nvSpPr>
        <p:spPr bwMode="auto">
          <a:xfrm>
            <a:off x="2057400" y="1676400"/>
            <a:ext cx="4114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chemeClr val="hlink"/>
              </a:buClr>
              <a:buChar char="•"/>
              <a:defRPr sz="3200">
                <a:solidFill>
                  <a:schemeClr val="tx1"/>
                </a:solidFill>
                <a:latin typeface="Times New Roman" panose="02020603050405020304" pitchFamily="18" charset="0"/>
              </a:defRPr>
            </a:lvl1pPr>
            <a:lvl2pPr marL="742950" indent="-285750">
              <a:spcBef>
                <a:spcPct val="20000"/>
              </a:spcBef>
              <a:buClr>
                <a:schemeClr val="hlink"/>
              </a:buClr>
              <a:buChar char="•"/>
              <a:defRPr sz="2800">
                <a:solidFill>
                  <a:schemeClr val="tx1"/>
                </a:solidFill>
                <a:latin typeface="Times New Roman" panose="02020603050405020304" pitchFamily="18" charset="0"/>
              </a:defRPr>
            </a:lvl2pPr>
            <a:lvl3pPr marL="1143000" indent="-228600">
              <a:spcBef>
                <a:spcPct val="20000"/>
              </a:spcBef>
              <a:buClr>
                <a:schemeClr val="hlink"/>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hlink"/>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9pPr>
          </a:lstStyle>
          <a:p>
            <a:pPr eaLnBrk="0" fontAlgn="base" hangingPunct="0">
              <a:spcAft>
                <a:spcPct val="0"/>
              </a:spcAft>
              <a:buClr>
                <a:srgbClr val="0000FF"/>
              </a:buClr>
              <a:buSzPct val="70000"/>
              <a:buFont typeface="Wingdings 2" panose="05020102010507070707" pitchFamily="18" charset="2"/>
              <a:buChar char="˜"/>
            </a:pPr>
            <a:r>
              <a:rPr lang="en-US" altLang="en-US" sz="2800">
                <a:solidFill>
                  <a:srgbClr val="F4F4F4"/>
                </a:solidFill>
                <a:latin typeface="Arial" panose="020B0604020202020204" pitchFamily="34" charset="0"/>
              </a:rPr>
              <a:t>Appears in a broad- based interrupted pattern in systemic vasculitis, including SLE</a:t>
            </a:r>
          </a:p>
          <a:p>
            <a:pPr eaLnBrk="0" fontAlgn="base" hangingPunct="0">
              <a:spcAft>
                <a:spcPct val="0"/>
              </a:spcAft>
              <a:buClr>
                <a:srgbClr val="0000FF"/>
              </a:buClr>
              <a:buSzPct val="70000"/>
              <a:buFont typeface="Wingdings 2" panose="05020102010507070707" pitchFamily="18" charset="2"/>
              <a:buChar char="˜"/>
            </a:pPr>
            <a:r>
              <a:rPr lang="en-US" altLang="en-US" sz="2800">
                <a:solidFill>
                  <a:srgbClr val="F4F4F4"/>
                </a:solidFill>
                <a:latin typeface="Arial" panose="020B0604020202020204" pitchFamily="34" charset="0"/>
              </a:rPr>
              <a:t>May occur as a fine, connected, lacy pattern in normals</a:t>
            </a:r>
          </a:p>
        </p:txBody>
      </p:sp>
      <p:sp>
        <p:nvSpPr>
          <p:cNvPr id="107528" name="Text Box 8"/>
          <p:cNvSpPr txBox="1">
            <a:spLocks noChangeArrowheads="1"/>
          </p:cNvSpPr>
          <p:nvPr/>
        </p:nvSpPr>
        <p:spPr bwMode="auto">
          <a:xfrm>
            <a:off x="5867400" y="5029201"/>
            <a:ext cx="42672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20000"/>
              </a:spcBef>
              <a:spcAft>
                <a:spcPct val="0"/>
              </a:spcAft>
            </a:pPr>
            <a:r>
              <a:rPr lang="en-US" altLang="en-US" sz="2800">
                <a:solidFill>
                  <a:srgbClr val="66FF33"/>
                </a:solidFill>
              </a:rPr>
              <a:t>Livedo reticularis</a:t>
            </a:r>
          </a:p>
          <a:p>
            <a:pPr eaLnBrk="0" fontAlgn="base" hangingPunct="0">
              <a:spcBef>
                <a:spcPct val="50000"/>
              </a:spcBef>
              <a:spcAft>
                <a:spcPct val="0"/>
              </a:spcAft>
            </a:pPr>
            <a:endParaRPr lang="en-US" altLang="en-US" sz="2800">
              <a:solidFill>
                <a:srgbClr val="66FF33"/>
              </a:solidFill>
            </a:endParaRPr>
          </a:p>
        </p:txBody>
      </p:sp>
    </p:spTree>
    <p:extLst>
      <p:ext uri="{BB962C8B-B14F-4D97-AF65-F5344CB8AC3E}">
        <p14:creationId xmlns:p14="http://schemas.microsoft.com/office/powerpoint/2010/main" val="119193391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527"/>
                                        </p:tgtEl>
                                        <p:attrNameLst>
                                          <p:attrName>style.visibility</p:attrName>
                                        </p:attrNameLst>
                                      </p:cBhvr>
                                      <p:to>
                                        <p:strVal val="visible"/>
                                      </p:to>
                                    </p:set>
                                    <p:animEffect transition="in" filter="fade">
                                      <p:cBhvr>
                                        <p:cTn id="7" dur="2000"/>
                                        <p:tgtEl>
                                          <p:spTgt spid="1075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7528"/>
                                        </p:tgtEl>
                                        <p:attrNameLst>
                                          <p:attrName>style.visibility</p:attrName>
                                        </p:attrNameLst>
                                      </p:cBhvr>
                                      <p:to>
                                        <p:strVal val="visible"/>
                                      </p:to>
                                    </p:set>
                                    <p:animEffect transition="in" filter="fade">
                                      <p:cBhvr>
                                        <p:cTn id="10" dur="2000"/>
                                        <p:tgtEl>
                                          <p:spTgt spid="107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7" grpId="0"/>
      <p:bldP spid="10752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87217" y="0"/>
            <a:ext cx="6008783" cy="3892595"/>
          </a:xfrm>
          <a:prstGeom prst="rect">
            <a:avLst/>
          </a:prstGeom>
        </p:spPr>
      </p:pic>
      <p:sp>
        <p:nvSpPr>
          <p:cNvPr id="5" name="Rectangle 4"/>
          <p:cNvSpPr/>
          <p:nvPr/>
        </p:nvSpPr>
        <p:spPr>
          <a:xfrm>
            <a:off x="5257800" y="4062372"/>
            <a:ext cx="6096000" cy="5078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Systemic sclerosis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6846983" y="365125"/>
            <a:ext cx="4243046" cy="2680781"/>
          </a:xfrm>
          <a:prstGeom prst="rect">
            <a:avLst/>
          </a:prstGeom>
        </p:spPr>
      </p:pic>
    </p:spTree>
    <p:extLst>
      <p:ext uri="{BB962C8B-B14F-4D97-AF65-F5344CB8AC3E}">
        <p14:creationId xmlns:p14="http://schemas.microsoft.com/office/powerpoint/2010/main" val="41654977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7597775" y="64785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sp>
        <p:nvSpPr>
          <p:cNvPr id="57347" name="Rectangle 6"/>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2075" tIns="44450" rIns="92075" bIns="44450" numCol="1" anchor="b" anchorCtr="0" compatLnSpc="1">
            <a:prstTxWarp prst="textNoShape">
              <a:avLst/>
            </a:prstTxWarp>
          </a:bodyPr>
          <a:lstStyle/>
          <a:p>
            <a:r>
              <a:rPr lang="en-US" altLang="en-US"/>
              <a:t>Know It When You See It</a:t>
            </a:r>
          </a:p>
        </p:txBody>
      </p:sp>
      <p:sp>
        <p:nvSpPr>
          <p:cNvPr id="293895" name="Rectangle 7"/>
          <p:cNvSpPr>
            <a:spLocks noChangeArrowheads="1"/>
          </p:cNvSpPr>
          <p:nvPr/>
        </p:nvSpPr>
        <p:spPr bwMode="auto">
          <a:xfrm>
            <a:off x="2057400" y="2133600"/>
            <a:ext cx="4114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chemeClr val="hlink"/>
              </a:buClr>
              <a:buChar char="•"/>
              <a:defRPr sz="3200">
                <a:solidFill>
                  <a:schemeClr val="tx1"/>
                </a:solidFill>
                <a:latin typeface="Times New Roman" panose="02020603050405020304" pitchFamily="18" charset="0"/>
              </a:defRPr>
            </a:lvl1pPr>
            <a:lvl2pPr marL="742950" indent="-285750">
              <a:spcBef>
                <a:spcPct val="20000"/>
              </a:spcBef>
              <a:buClr>
                <a:schemeClr val="hlink"/>
              </a:buClr>
              <a:buChar char="•"/>
              <a:defRPr sz="2800">
                <a:solidFill>
                  <a:schemeClr val="tx1"/>
                </a:solidFill>
                <a:latin typeface="Times New Roman" panose="02020603050405020304" pitchFamily="18" charset="0"/>
              </a:defRPr>
            </a:lvl2pPr>
            <a:lvl3pPr marL="1143000" indent="-228600">
              <a:spcBef>
                <a:spcPct val="20000"/>
              </a:spcBef>
              <a:buClr>
                <a:schemeClr val="hlink"/>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hlink"/>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9pPr>
          </a:lstStyle>
          <a:p>
            <a:pPr eaLnBrk="0" fontAlgn="base" hangingPunct="0">
              <a:spcAft>
                <a:spcPct val="0"/>
              </a:spcAft>
              <a:buClr>
                <a:srgbClr val="0000FF"/>
              </a:buClr>
              <a:buSzPct val="70000"/>
              <a:buFont typeface="Wingdings 2" panose="05020102010507070707" pitchFamily="18" charset="2"/>
              <a:buChar char="˜"/>
            </a:pPr>
            <a:r>
              <a:rPr lang="en-US" altLang="en-US" sz="2800">
                <a:solidFill>
                  <a:srgbClr val="F4F4F4"/>
                </a:solidFill>
                <a:latin typeface="Arial" panose="020B0604020202020204" pitchFamily="34" charset="0"/>
              </a:rPr>
              <a:t>Can be 1</a:t>
            </a:r>
            <a:r>
              <a:rPr lang="en-US" altLang="en-US" sz="2800" baseline="30000">
                <a:solidFill>
                  <a:srgbClr val="F4F4F4"/>
                </a:solidFill>
                <a:latin typeface="Arial" panose="020B0604020202020204" pitchFamily="34" charset="0"/>
              </a:rPr>
              <a:t>o</a:t>
            </a:r>
            <a:r>
              <a:rPr lang="en-US" altLang="en-US" sz="2800">
                <a:solidFill>
                  <a:srgbClr val="F4F4F4"/>
                </a:solidFill>
                <a:latin typeface="Arial" panose="020B0604020202020204" pitchFamily="34" charset="0"/>
              </a:rPr>
              <a:t> or 2</a:t>
            </a:r>
            <a:r>
              <a:rPr lang="en-US" altLang="en-US" sz="2800" baseline="30000">
                <a:solidFill>
                  <a:srgbClr val="F4F4F4"/>
                </a:solidFill>
                <a:latin typeface="Arial" panose="020B0604020202020204" pitchFamily="34" charset="0"/>
              </a:rPr>
              <a:t>o</a:t>
            </a:r>
          </a:p>
          <a:p>
            <a:pPr eaLnBrk="0" fontAlgn="base" hangingPunct="0">
              <a:spcAft>
                <a:spcPct val="0"/>
              </a:spcAft>
              <a:buClr>
                <a:srgbClr val="0000FF"/>
              </a:buClr>
              <a:buSzPct val="70000"/>
              <a:buFont typeface="Wingdings 2" panose="05020102010507070707" pitchFamily="18" charset="2"/>
              <a:buChar char="˜"/>
            </a:pPr>
            <a:r>
              <a:rPr lang="en-US" altLang="en-US" sz="2800">
                <a:solidFill>
                  <a:srgbClr val="F4F4F4"/>
                </a:solidFill>
                <a:latin typeface="Arial" panose="020B0604020202020204" pitchFamily="34" charset="0"/>
              </a:rPr>
              <a:t>Stress/cold can trigger</a:t>
            </a:r>
          </a:p>
          <a:p>
            <a:pPr eaLnBrk="0" fontAlgn="base" hangingPunct="0">
              <a:spcAft>
                <a:spcPct val="0"/>
              </a:spcAft>
              <a:buClr>
                <a:srgbClr val="0000FF"/>
              </a:buClr>
              <a:buSzPct val="70000"/>
              <a:buFont typeface="Wingdings 2" panose="05020102010507070707" pitchFamily="18" charset="2"/>
              <a:buChar char="˜"/>
            </a:pPr>
            <a:r>
              <a:rPr lang="en-US" altLang="en-US" sz="2800">
                <a:solidFill>
                  <a:srgbClr val="F4F4F4"/>
                </a:solidFill>
                <a:latin typeface="Arial" panose="020B0604020202020204" pitchFamily="34" charset="0"/>
              </a:rPr>
              <a:t>Keep extremities and body warm</a:t>
            </a:r>
          </a:p>
        </p:txBody>
      </p:sp>
      <p:sp>
        <p:nvSpPr>
          <p:cNvPr id="293896" name="Text Box 8"/>
          <p:cNvSpPr txBox="1">
            <a:spLocks noChangeArrowheads="1"/>
          </p:cNvSpPr>
          <p:nvPr/>
        </p:nvSpPr>
        <p:spPr bwMode="auto">
          <a:xfrm>
            <a:off x="6400800" y="5257801"/>
            <a:ext cx="42672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20000"/>
              </a:spcBef>
              <a:spcAft>
                <a:spcPct val="0"/>
              </a:spcAft>
            </a:pPr>
            <a:r>
              <a:rPr lang="en-US" altLang="en-US" sz="2800">
                <a:solidFill>
                  <a:srgbClr val="66FF33"/>
                </a:solidFill>
              </a:rPr>
              <a:t>Raynaud’s phenomenon</a:t>
            </a:r>
          </a:p>
          <a:p>
            <a:pPr eaLnBrk="0" fontAlgn="base" hangingPunct="0">
              <a:spcBef>
                <a:spcPct val="50000"/>
              </a:spcBef>
              <a:spcAft>
                <a:spcPct val="0"/>
              </a:spcAft>
            </a:pPr>
            <a:endParaRPr lang="en-US" altLang="en-US" sz="2800">
              <a:solidFill>
                <a:srgbClr val="66FF33"/>
              </a:solidFill>
            </a:endParaRPr>
          </a:p>
        </p:txBody>
      </p:sp>
      <p:pic>
        <p:nvPicPr>
          <p:cNvPr id="57350" name="Picture 9" descr="rayna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1828800"/>
            <a:ext cx="428307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44415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3895"/>
                                        </p:tgtEl>
                                        <p:attrNameLst>
                                          <p:attrName>style.visibility</p:attrName>
                                        </p:attrNameLst>
                                      </p:cBhvr>
                                      <p:to>
                                        <p:strVal val="visible"/>
                                      </p:to>
                                    </p:set>
                                    <p:animEffect transition="in" filter="fade">
                                      <p:cBhvr>
                                        <p:cTn id="7" dur="2000"/>
                                        <p:tgtEl>
                                          <p:spTgt spid="2938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3896"/>
                                        </p:tgtEl>
                                        <p:attrNameLst>
                                          <p:attrName>style.visibility</p:attrName>
                                        </p:attrNameLst>
                                      </p:cBhvr>
                                      <p:to>
                                        <p:strVal val="visible"/>
                                      </p:to>
                                    </p:set>
                                    <p:animEffect transition="in" filter="fade">
                                      <p:cBhvr>
                                        <p:cTn id="10" dur="2000"/>
                                        <p:tgtEl>
                                          <p:spTgt spid="293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5" grpId="0"/>
      <p:bldP spid="29389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317224" y="1885639"/>
            <a:ext cx="3984773" cy="2582813"/>
          </a:xfrm>
          <a:prstGeom prst="rect">
            <a:avLst/>
          </a:prstGeom>
        </p:spPr>
      </p:pic>
      <p:pic>
        <p:nvPicPr>
          <p:cNvPr id="5" name="Picture 4"/>
          <p:cNvPicPr>
            <a:picLocks noChangeAspect="1"/>
          </p:cNvPicPr>
          <p:nvPr/>
        </p:nvPicPr>
        <p:blipFill>
          <a:blip r:embed="rId3"/>
          <a:stretch>
            <a:fillRect/>
          </a:stretch>
        </p:blipFill>
        <p:spPr>
          <a:xfrm>
            <a:off x="5615316" y="1592629"/>
            <a:ext cx="4464422" cy="2858907"/>
          </a:xfrm>
          <a:prstGeom prst="rect">
            <a:avLst/>
          </a:prstGeom>
        </p:spPr>
      </p:pic>
      <p:sp>
        <p:nvSpPr>
          <p:cNvPr id="6" name="Rectangle 5"/>
          <p:cNvSpPr/>
          <p:nvPr/>
        </p:nvSpPr>
        <p:spPr>
          <a:xfrm>
            <a:off x="3151031" y="5171209"/>
            <a:ext cx="6096000" cy="5078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Systemic sclerosis, SLE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17654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835" y="182563"/>
            <a:ext cx="10972800" cy="1143000"/>
          </a:xfrm>
        </p:spPr>
        <p:txBody>
          <a:bodyPr/>
          <a:lstStyle/>
          <a:p>
            <a:br>
              <a:rPr lang="en-GB" dirty="0"/>
            </a:br>
            <a:r>
              <a:rPr lang="en-GB" dirty="0" err="1"/>
              <a:t>Dermatomyositis</a:t>
            </a:r>
            <a:r>
              <a:rPr lang="en-GB" dirty="0"/>
              <a:t> </a:t>
            </a:r>
          </a:p>
        </p:txBody>
      </p:sp>
      <p:pic>
        <p:nvPicPr>
          <p:cNvPr id="4" name="Content Placeholder 3"/>
          <p:cNvPicPr>
            <a:picLocks noGrp="1" noChangeAspect="1"/>
          </p:cNvPicPr>
          <p:nvPr>
            <p:ph idx="1"/>
          </p:nvPr>
        </p:nvPicPr>
        <p:blipFill>
          <a:blip r:embed="rId2"/>
          <a:stretch>
            <a:fillRect/>
          </a:stretch>
        </p:blipFill>
        <p:spPr>
          <a:xfrm>
            <a:off x="0" y="1690688"/>
            <a:ext cx="3322749" cy="4025625"/>
          </a:xfrm>
          <a:prstGeom prst="rect">
            <a:avLst/>
          </a:prstGeom>
        </p:spPr>
      </p:pic>
      <p:pic>
        <p:nvPicPr>
          <p:cNvPr id="5" name="Picture 4"/>
          <p:cNvPicPr>
            <a:picLocks noChangeAspect="1"/>
          </p:cNvPicPr>
          <p:nvPr/>
        </p:nvPicPr>
        <p:blipFill>
          <a:blip r:embed="rId3"/>
          <a:stretch>
            <a:fillRect/>
          </a:stretch>
        </p:blipFill>
        <p:spPr>
          <a:xfrm>
            <a:off x="6996145" y="0"/>
            <a:ext cx="5195855" cy="3940935"/>
          </a:xfrm>
          <a:prstGeom prst="rect">
            <a:avLst/>
          </a:prstGeom>
        </p:spPr>
      </p:pic>
      <p:pic>
        <p:nvPicPr>
          <p:cNvPr id="6" name="Picture 5"/>
          <p:cNvPicPr>
            <a:picLocks noChangeAspect="1"/>
          </p:cNvPicPr>
          <p:nvPr/>
        </p:nvPicPr>
        <p:blipFill>
          <a:blip r:embed="rId4"/>
          <a:stretch>
            <a:fillRect/>
          </a:stretch>
        </p:blipFill>
        <p:spPr>
          <a:xfrm>
            <a:off x="7011348" y="4306060"/>
            <a:ext cx="5165447" cy="2194158"/>
          </a:xfrm>
          <a:prstGeom prst="rect">
            <a:avLst/>
          </a:prstGeom>
        </p:spPr>
      </p:pic>
      <p:pic>
        <p:nvPicPr>
          <p:cNvPr id="7" name="Picture 6"/>
          <p:cNvPicPr>
            <a:picLocks noChangeAspect="1"/>
          </p:cNvPicPr>
          <p:nvPr/>
        </p:nvPicPr>
        <p:blipFill>
          <a:blip r:embed="rId5"/>
          <a:stretch>
            <a:fillRect/>
          </a:stretch>
        </p:blipFill>
        <p:spPr>
          <a:xfrm>
            <a:off x="3808789" y="1690688"/>
            <a:ext cx="2951684" cy="4898438"/>
          </a:xfrm>
          <a:prstGeom prst="rect">
            <a:avLst/>
          </a:prstGeom>
        </p:spPr>
      </p:pic>
    </p:spTree>
    <p:extLst>
      <p:ext uri="{BB962C8B-B14F-4D97-AF65-F5344CB8AC3E}">
        <p14:creationId xmlns:p14="http://schemas.microsoft.com/office/powerpoint/2010/main" val="3444942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1872"/>
            <a:ext cx="10972800" cy="1143000"/>
          </a:xfrm>
        </p:spPr>
        <p:txBody>
          <a:bodyPr/>
          <a:lstStyle/>
          <a:p>
            <a:r>
              <a:rPr lang="en-GB" b="1" dirty="0"/>
              <a:t>OUTLINE</a:t>
            </a:r>
            <a:endParaRPr lang="en-GB" dirty="0"/>
          </a:p>
        </p:txBody>
      </p:sp>
      <p:sp>
        <p:nvSpPr>
          <p:cNvPr id="3" name="Content Placeholder 2"/>
          <p:cNvSpPr>
            <a:spLocks noGrp="1"/>
          </p:cNvSpPr>
          <p:nvPr>
            <p:ph idx="1"/>
          </p:nvPr>
        </p:nvSpPr>
        <p:spPr>
          <a:xfrm>
            <a:off x="145774" y="914399"/>
            <a:ext cx="5446643" cy="4724400"/>
          </a:xfrm>
        </p:spPr>
        <p:txBody>
          <a:bodyPr>
            <a:normAutofit fontScale="92500"/>
          </a:bodyPr>
          <a:lstStyle/>
          <a:p>
            <a:endParaRPr lang="en-GB" dirty="0"/>
          </a:p>
          <a:p>
            <a:endParaRPr lang="en-GB" dirty="0"/>
          </a:p>
          <a:p>
            <a:pPr marL="0" indent="0">
              <a:buNone/>
            </a:pPr>
            <a:r>
              <a:rPr lang="en-GB" dirty="0"/>
              <a:t>• Introduction </a:t>
            </a:r>
          </a:p>
          <a:p>
            <a:r>
              <a:rPr lang="en-GB" dirty="0"/>
              <a:t>Approach to the patient with a musculoskeletal complaint </a:t>
            </a:r>
          </a:p>
          <a:p>
            <a:r>
              <a:rPr lang="en-GB" dirty="0"/>
              <a:t>Approach to the patient with a connective tissue disease </a:t>
            </a:r>
          </a:p>
          <a:p>
            <a:r>
              <a:rPr lang="en-GB" dirty="0"/>
              <a:t>Take home message</a:t>
            </a:r>
          </a:p>
          <a:p>
            <a:endParaRPr lang="en-GB" dirty="0"/>
          </a:p>
        </p:txBody>
      </p:sp>
      <p:pic>
        <p:nvPicPr>
          <p:cNvPr id="4" name="Picture 3"/>
          <p:cNvPicPr>
            <a:picLocks noChangeAspect="1"/>
          </p:cNvPicPr>
          <p:nvPr/>
        </p:nvPicPr>
        <p:blipFill>
          <a:blip r:embed="rId2"/>
          <a:stretch>
            <a:fillRect/>
          </a:stretch>
        </p:blipFill>
        <p:spPr>
          <a:xfrm>
            <a:off x="6361043" y="1324872"/>
            <a:ext cx="4518992" cy="4036322"/>
          </a:xfrm>
          <a:prstGeom prst="rect">
            <a:avLst/>
          </a:prstGeom>
        </p:spPr>
      </p:pic>
    </p:spTree>
    <p:extLst>
      <p:ext uri="{BB962C8B-B14F-4D97-AF65-F5344CB8AC3E}">
        <p14:creationId xmlns:p14="http://schemas.microsoft.com/office/powerpoint/2010/main" val="6411433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7597775" y="6478588"/>
            <a:ext cx="2895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grpSp>
        <p:nvGrpSpPr>
          <p:cNvPr id="59395" name="Group 3"/>
          <p:cNvGrpSpPr>
            <a:grpSpLocks/>
          </p:cNvGrpSpPr>
          <p:nvPr/>
        </p:nvGrpSpPr>
        <p:grpSpPr bwMode="auto">
          <a:xfrm>
            <a:off x="6570664" y="1423989"/>
            <a:ext cx="3171825" cy="4764087"/>
            <a:chOff x="3179" y="897"/>
            <a:chExt cx="1998" cy="3001"/>
          </a:xfrm>
        </p:grpSpPr>
        <p:pic>
          <p:nvPicPr>
            <p:cNvPr id="59399"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897"/>
              <a:ext cx="1998" cy="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00" name="Rectangle 5"/>
            <p:cNvSpPr>
              <a:spLocks noChangeArrowheads="1"/>
            </p:cNvSpPr>
            <p:nvPr/>
          </p:nvSpPr>
          <p:spPr bwMode="auto">
            <a:xfrm>
              <a:off x="3236" y="925"/>
              <a:ext cx="1876" cy="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endParaRPr lang="en-GB" altLang="en-US">
                <a:solidFill>
                  <a:srgbClr val="FFFFFF"/>
                </a:solidFill>
              </a:endParaRPr>
            </a:p>
          </p:txBody>
        </p:sp>
      </p:grpSp>
      <p:sp>
        <p:nvSpPr>
          <p:cNvPr id="59396" name="Rectangle 6"/>
          <p:cNvSpPr>
            <a:spLocks noGrp="1" noChangeArrowheads="1"/>
          </p:cNvSpPr>
          <p:nvPr>
            <p:ph type="title"/>
          </p:nvPr>
        </p:nvSpPr>
        <p:spPr>
          <a:xfrm>
            <a:off x="2743200" y="38100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2075" tIns="44450" rIns="92075" bIns="44450" numCol="1" anchor="b" anchorCtr="0" compatLnSpc="1">
            <a:prstTxWarp prst="textNoShape">
              <a:avLst/>
            </a:prstTxWarp>
          </a:bodyPr>
          <a:lstStyle/>
          <a:p>
            <a:r>
              <a:rPr lang="en-US" altLang="en-US"/>
              <a:t>Know It When You See It</a:t>
            </a:r>
          </a:p>
        </p:txBody>
      </p:sp>
      <p:sp>
        <p:nvSpPr>
          <p:cNvPr id="109575" name="Rectangle 7"/>
          <p:cNvSpPr>
            <a:spLocks noChangeArrowheads="1"/>
          </p:cNvSpPr>
          <p:nvPr/>
        </p:nvSpPr>
        <p:spPr bwMode="auto">
          <a:xfrm>
            <a:off x="1981200" y="1981200"/>
            <a:ext cx="4114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chemeClr val="hlink"/>
              </a:buClr>
              <a:buChar char="•"/>
              <a:defRPr sz="3200">
                <a:solidFill>
                  <a:schemeClr val="tx1"/>
                </a:solidFill>
                <a:latin typeface="Times New Roman" panose="02020603050405020304" pitchFamily="18" charset="0"/>
              </a:defRPr>
            </a:lvl1pPr>
            <a:lvl2pPr marL="742950" indent="-285750">
              <a:spcBef>
                <a:spcPct val="20000"/>
              </a:spcBef>
              <a:buClr>
                <a:schemeClr val="hlink"/>
              </a:buClr>
              <a:buChar char="•"/>
              <a:defRPr sz="2800">
                <a:solidFill>
                  <a:schemeClr val="tx1"/>
                </a:solidFill>
                <a:latin typeface="Times New Roman" panose="02020603050405020304" pitchFamily="18" charset="0"/>
              </a:defRPr>
            </a:lvl2pPr>
            <a:lvl3pPr marL="1143000" indent="-228600">
              <a:spcBef>
                <a:spcPct val="20000"/>
              </a:spcBef>
              <a:buClr>
                <a:schemeClr val="hlink"/>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hlink"/>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Char char="•"/>
              <a:defRPr sz="2000">
                <a:solidFill>
                  <a:schemeClr val="tx1"/>
                </a:solidFill>
                <a:latin typeface="Times New Roman" panose="02020603050405020304" pitchFamily="18" charset="0"/>
              </a:defRPr>
            </a:lvl9pPr>
          </a:lstStyle>
          <a:p>
            <a:pPr eaLnBrk="0" fontAlgn="base" hangingPunct="0">
              <a:spcAft>
                <a:spcPct val="0"/>
              </a:spcAft>
              <a:buClr>
                <a:srgbClr val="0000FF"/>
              </a:buClr>
              <a:buSzPct val="70000"/>
              <a:buFont typeface="Wingdings 2" panose="05020102010507070707" pitchFamily="18" charset="2"/>
              <a:buChar char="˜"/>
            </a:pPr>
            <a:r>
              <a:rPr lang="en-US" altLang="en-US" sz="2800">
                <a:solidFill>
                  <a:srgbClr val="F4F4F4"/>
                </a:solidFill>
                <a:latin typeface="Arial" panose="020B0604020202020204" pitchFamily="34" charset="0"/>
              </a:rPr>
              <a:t>Characteristic of dermal vasculitis </a:t>
            </a:r>
          </a:p>
        </p:txBody>
      </p:sp>
      <p:sp>
        <p:nvSpPr>
          <p:cNvPr id="109576" name="Text Box 8"/>
          <p:cNvSpPr txBox="1">
            <a:spLocks noChangeArrowheads="1"/>
          </p:cNvSpPr>
          <p:nvPr/>
        </p:nvSpPr>
        <p:spPr bwMode="auto">
          <a:xfrm>
            <a:off x="3048000" y="4267201"/>
            <a:ext cx="3352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20000"/>
              </a:spcBef>
              <a:spcAft>
                <a:spcPct val="0"/>
              </a:spcAft>
            </a:pPr>
            <a:r>
              <a:rPr lang="en-US" altLang="en-US" sz="3200">
                <a:solidFill>
                  <a:srgbClr val="66FF33"/>
                </a:solidFill>
              </a:rPr>
              <a:t>Palpable purpura</a:t>
            </a:r>
          </a:p>
          <a:p>
            <a:pPr eaLnBrk="0" fontAlgn="base" hangingPunct="0">
              <a:spcBef>
                <a:spcPct val="50000"/>
              </a:spcBef>
              <a:spcAft>
                <a:spcPct val="0"/>
              </a:spcAft>
            </a:pPr>
            <a:endParaRPr lang="en-US" altLang="en-US" sz="3200">
              <a:solidFill>
                <a:srgbClr val="66FF33"/>
              </a:solidFill>
            </a:endParaRPr>
          </a:p>
        </p:txBody>
      </p:sp>
    </p:spTree>
    <p:extLst>
      <p:ext uri="{BB962C8B-B14F-4D97-AF65-F5344CB8AC3E}">
        <p14:creationId xmlns:p14="http://schemas.microsoft.com/office/powerpoint/2010/main" val="23215145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9576"/>
                                        </p:tgtEl>
                                        <p:attrNameLst>
                                          <p:attrName>style.visibility</p:attrName>
                                        </p:attrNameLst>
                                      </p:cBhvr>
                                      <p:to>
                                        <p:strVal val="visible"/>
                                      </p:to>
                                    </p:set>
                                    <p:animEffect transition="in" filter="fade">
                                      <p:cBhvr>
                                        <p:cTn id="7" dur="2000"/>
                                        <p:tgtEl>
                                          <p:spTgt spid="1095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575"/>
                                        </p:tgtEl>
                                        <p:attrNameLst>
                                          <p:attrName>style.visibility</p:attrName>
                                        </p:attrNameLst>
                                      </p:cBhvr>
                                      <p:to>
                                        <p:strVal val="visible"/>
                                      </p:to>
                                    </p:set>
                                    <p:animEffect transition="in" filter="fade">
                                      <p:cBhvr>
                                        <p:cTn id="10" dur="2000"/>
                                        <p:tgtEl>
                                          <p:spTgt spid="109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5" grpId="0"/>
      <p:bldP spid="10957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9310"/>
            <a:ext cx="10515600" cy="446244"/>
          </a:xfrm>
        </p:spPr>
        <p:txBody>
          <a:bodyPr>
            <a:normAutofit fontScale="90000"/>
          </a:bodyPr>
          <a:lstStyle/>
          <a:p>
            <a:br>
              <a:rPr lang="en-GB" dirty="0"/>
            </a:br>
            <a:r>
              <a:rPr lang="en-GB" b="1" dirty="0"/>
              <a:t>CONNECTIVE TISSUE DISEASE </a:t>
            </a:r>
            <a:endParaRPr lang="en-GB" dirty="0"/>
          </a:p>
        </p:txBody>
      </p:sp>
      <p:pic>
        <p:nvPicPr>
          <p:cNvPr id="4" name="Content Placeholder 3"/>
          <p:cNvPicPr>
            <a:picLocks noGrp="1" noChangeAspect="1"/>
          </p:cNvPicPr>
          <p:nvPr>
            <p:ph idx="1"/>
          </p:nvPr>
        </p:nvPicPr>
        <p:blipFill>
          <a:blip r:embed="rId2"/>
          <a:stretch>
            <a:fillRect/>
          </a:stretch>
        </p:blipFill>
        <p:spPr>
          <a:xfrm>
            <a:off x="838200" y="1038653"/>
            <a:ext cx="10675512" cy="5396248"/>
          </a:xfrm>
          <a:prstGeom prst="rect">
            <a:avLst/>
          </a:prstGeom>
        </p:spPr>
      </p:pic>
      <p:sp>
        <p:nvSpPr>
          <p:cNvPr id="5" name="Rectangle 4"/>
          <p:cNvSpPr/>
          <p:nvPr/>
        </p:nvSpPr>
        <p:spPr>
          <a:xfrm>
            <a:off x="6705600" y="6242447"/>
            <a:ext cx="6096000" cy="61555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Goldblatt F. Lancet 2013; 382: 797–808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52184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CONNECTIVE TISSUE DISEASE</a:t>
            </a:r>
            <a:br>
              <a:rPr lang="en-GB" b="1" dirty="0"/>
            </a:br>
            <a:r>
              <a:rPr lang="en-GB" b="1" dirty="0"/>
              <a:t> Diagnostic approach</a:t>
            </a:r>
            <a:endParaRPr lang="en-GB" dirty="0"/>
          </a:p>
        </p:txBody>
      </p:sp>
      <p:sp>
        <p:nvSpPr>
          <p:cNvPr id="3" name="Content Placeholder 2"/>
          <p:cNvSpPr>
            <a:spLocks noGrp="1"/>
          </p:cNvSpPr>
          <p:nvPr>
            <p:ph idx="1"/>
          </p:nvPr>
        </p:nvSpPr>
        <p:spPr/>
        <p:txBody>
          <a:bodyPr/>
          <a:lstStyle/>
          <a:p>
            <a:endParaRPr lang="en-GB" dirty="0"/>
          </a:p>
          <a:p>
            <a:pPr marL="0" indent="0">
              <a:buNone/>
            </a:pPr>
            <a:r>
              <a:rPr lang="en-GB" dirty="0"/>
              <a:t>Laboratories: </a:t>
            </a:r>
          </a:p>
          <a:p>
            <a:r>
              <a:rPr lang="en-GB" dirty="0"/>
              <a:t>CBC: </a:t>
            </a:r>
            <a:r>
              <a:rPr lang="en-GB" dirty="0" err="1"/>
              <a:t>Hemolysis</a:t>
            </a:r>
            <a:r>
              <a:rPr lang="en-GB" dirty="0"/>
              <a:t>, thrombocytopenia, leukopenia, </a:t>
            </a:r>
            <a:r>
              <a:rPr lang="en-GB" dirty="0" err="1"/>
              <a:t>lymphopenia</a:t>
            </a:r>
            <a:r>
              <a:rPr lang="en-GB" dirty="0"/>
              <a:t> </a:t>
            </a:r>
          </a:p>
          <a:p>
            <a:r>
              <a:rPr lang="en-GB" dirty="0"/>
              <a:t>CMP: Renal insufficiency, elevated LFT’s, </a:t>
            </a:r>
            <a:r>
              <a:rPr lang="en-GB" dirty="0" err="1"/>
              <a:t>hypokalemia</a:t>
            </a:r>
            <a:r>
              <a:rPr lang="en-GB" dirty="0"/>
              <a:t> </a:t>
            </a:r>
          </a:p>
          <a:p>
            <a:r>
              <a:rPr lang="en-GB" dirty="0"/>
              <a:t>Urinalysis: </a:t>
            </a:r>
            <a:r>
              <a:rPr lang="en-GB" dirty="0" err="1"/>
              <a:t>Hematuria</a:t>
            </a:r>
            <a:r>
              <a:rPr lang="en-GB" dirty="0"/>
              <a:t>, proteinuria, active sediment, inability to acidify the urine </a:t>
            </a:r>
          </a:p>
          <a:p>
            <a:endParaRPr lang="en-GB" dirty="0"/>
          </a:p>
        </p:txBody>
      </p:sp>
    </p:spTree>
    <p:extLst>
      <p:ext uri="{BB962C8B-B14F-4D97-AF65-F5344CB8AC3E}">
        <p14:creationId xmlns:p14="http://schemas.microsoft.com/office/powerpoint/2010/main" val="4180533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70000" lnSpcReduction="20000"/>
          </a:bodyPr>
          <a:lstStyle/>
          <a:p>
            <a:pPr marL="0" indent="0">
              <a:buNone/>
            </a:pPr>
            <a:r>
              <a:rPr lang="en-GB" dirty="0"/>
              <a:t>Laboratories: </a:t>
            </a:r>
          </a:p>
          <a:p>
            <a:r>
              <a:rPr lang="en-GB" dirty="0"/>
              <a:t>ANA: Antibodies against nuclear specificities (e.g. DNA, </a:t>
            </a:r>
            <a:r>
              <a:rPr lang="en-GB" dirty="0" err="1"/>
              <a:t>snRNP</a:t>
            </a:r>
            <a:r>
              <a:rPr lang="en-GB" dirty="0"/>
              <a:t>) </a:t>
            </a:r>
          </a:p>
          <a:p>
            <a:r>
              <a:rPr lang="en-GB" dirty="0"/>
              <a:t>ANA can be seen in the normal population:</a:t>
            </a:r>
          </a:p>
          <a:p>
            <a:pPr marL="0" indent="0">
              <a:buNone/>
            </a:pPr>
            <a:r>
              <a:rPr lang="en-GB" dirty="0"/>
              <a:t>                       ≥ 1:40: 20-30% </a:t>
            </a:r>
          </a:p>
          <a:p>
            <a:pPr marL="0" indent="0">
              <a:buNone/>
            </a:pPr>
            <a:r>
              <a:rPr lang="en-GB" dirty="0"/>
              <a:t>                       ≥ 1:80: 10-12% </a:t>
            </a:r>
          </a:p>
          <a:p>
            <a:pPr marL="0" indent="0">
              <a:buNone/>
            </a:pPr>
            <a:r>
              <a:rPr lang="en-GB" dirty="0"/>
              <a:t>                       ≥ 1:160: 5%</a:t>
            </a:r>
          </a:p>
          <a:p>
            <a:pPr marL="0" indent="0">
              <a:buNone/>
            </a:pPr>
            <a:r>
              <a:rPr lang="en-GB" dirty="0"/>
              <a:t>                       ≥ 1:320: 3% </a:t>
            </a:r>
          </a:p>
          <a:p>
            <a:endParaRPr lang="en-GB" dirty="0"/>
          </a:p>
          <a:p>
            <a:endParaRPr lang="en-GB" dirty="0"/>
          </a:p>
          <a:p>
            <a:r>
              <a:rPr lang="en-GB" dirty="0"/>
              <a:t>In clinical use, ANA is insufficient to establish or refute a diagnoses </a:t>
            </a:r>
          </a:p>
          <a:p>
            <a:r>
              <a:rPr lang="en-GB" dirty="0"/>
              <a:t>ANA results add weight to diagnoses that throughout the evaluation should rely heavily on other clinical information </a:t>
            </a:r>
          </a:p>
          <a:p>
            <a:endParaRPr lang="en-GB" dirty="0"/>
          </a:p>
        </p:txBody>
      </p:sp>
      <p:sp>
        <p:nvSpPr>
          <p:cNvPr id="4" name="Rectangle 3"/>
          <p:cNvSpPr/>
          <p:nvPr/>
        </p:nvSpPr>
        <p:spPr>
          <a:xfrm>
            <a:off x="5559380" y="6004123"/>
            <a:ext cx="6096000" cy="61555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Kelley’s Rheumatology Textbook- 8th Ed. (2009)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9876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dirty="0"/>
              <a:t>CT disease </a:t>
            </a:r>
            <a:r>
              <a:rPr lang="en-GB" b="1" dirty="0"/>
              <a:t>Diagnostic approach: </a:t>
            </a:r>
            <a:r>
              <a:rPr lang="en-GB" dirty="0"/>
              <a:t>Laboratories:</a:t>
            </a:r>
          </a:p>
        </p:txBody>
      </p:sp>
      <p:pic>
        <p:nvPicPr>
          <p:cNvPr id="4" name="Content Placeholder 3"/>
          <p:cNvPicPr>
            <a:picLocks noGrp="1" noChangeAspect="1"/>
          </p:cNvPicPr>
          <p:nvPr>
            <p:ph idx="1"/>
          </p:nvPr>
        </p:nvPicPr>
        <p:blipFill>
          <a:blip r:embed="rId2"/>
          <a:stretch>
            <a:fillRect/>
          </a:stretch>
        </p:blipFill>
        <p:spPr>
          <a:xfrm>
            <a:off x="609600" y="1950930"/>
            <a:ext cx="9245600" cy="3870540"/>
          </a:xfrm>
          <a:prstGeom prst="rect">
            <a:avLst/>
          </a:prstGeom>
        </p:spPr>
      </p:pic>
    </p:spTree>
    <p:extLst>
      <p:ext uri="{BB962C8B-B14F-4D97-AF65-F5344CB8AC3E}">
        <p14:creationId xmlns:p14="http://schemas.microsoft.com/office/powerpoint/2010/main" val="18774114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dirty="0"/>
              <a:t>Imaging studies:</a:t>
            </a:r>
          </a:p>
        </p:txBody>
      </p:sp>
      <p:pic>
        <p:nvPicPr>
          <p:cNvPr id="4" name="Content Placeholder 3"/>
          <p:cNvPicPr>
            <a:picLocks noGrp="1" noChangeAspect="1"/>
          </p:cNvPicPr>
          <p:nvPr>
            <p:ph idx="1"/>
          </p:nvPr>
        </p:nvPicPr>
        <p:blipFill>
          <a:blip r:embed="rId2"/>
          <a:stretch>
            <a:fillRect/>
          </a:stretch>
        </p:blipFill>
        <p:spPr>
          <a:xfrm>
            <a:off x="1007517" y="1690688"/>
            <a:ext cx="2320853" cy="4351338"/>
          </a:xfrm>
          <a:prstGeom prst="rect">
            <a:avLst/>
          </a:prstGeom>
        </p:spPr>
      </p:pic>
      <p:sp>
        <p:nvSpPr>
          <p:cNvPr id="5" name="Rectangle 4"/>
          <p:cNvSpPr/>
          <p:nvPr/>
        </p:nvSpPr>
        <p:spPr>
          <a:xfrm>
            <a:off x="5276046" y="1425362"/>
            <a:ext cx="243839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Systemic sclerosis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3586487" y="2085107"/>
            <a:ext cx="4538214" cy="3562500"/>
          </a:xfrm>
          <a:prstGeom prst="rect">
            <a:avLst/>
          </a:prstGeom>
        </p:spPr>
      </p:pic>
      <p:pic>
        <p:nvPicPr>
          <p:cNvPr id="7" name="Picture 6"/>
          <p:cNvPicPr>
            <a:picLocks noChangeAspect="1"/>
          </p:cNvPicPr>
          <p:nvPr/>
        </p:nvPicPr>
        <p:blipFill>
          <a:blip r:embed="rId4"/>
          <a:stretch>
            <a:fillRect/>
          </a:stretch>
        </p:blipFill>
        <p:spPr>
          <a:xfrm>
            <a:off x="8451506" y="2479526"/>
            <a:ext cx="3293383" cy="3562500"/>
          </a:xfrm>
          <a:prstGeom prst="rect">
            <a:avLst/>
          </a:prstGeom>
        </p:spPr>
      </p:pic>
    </p:spTree>
    <p:extLst>
      <p:ext uri="{BB962C8B-B14F-4D97-AF65-F5344CB8AC3E}">
        <p14:creationId xmlns:p14="http://schemas.microsoft.com/office/powerpoint/2010/main" val="8668158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dirty="0"/>
              <a:t>Imaging studies: SLE</a:t>
            </a:r>
          </a:p>
        </p:txBody>
      </p:sp>
      <p:pic>
        <p:nvPicPr>
          <p:cNvPr id="4" name="Content Placeholder 3"/>
          <p:cNvPicPr>
            <a:picLocks noGrp="1" noChangeAspect="1"/>
          </p:cNvPicPr>
          <p:nvPr>
            <p:ph idx="1"/>
          </p:nvPr>
        </p:nvPicPr>
        <p:blipFill>
          <a:blip r:embed="rId2"/>
          <a:stretch>
            <a:fillRect/>
          </a:stretch>
        </p:blipFill>
        <p:spPr>
          <a:xfrm>
            <a:off x="364560" y="1958683"/>
            <a:ext cx="5624115" cy="4094387"/>
          </a:xfrm>
          <a:prstGeom prst="rect">
            <a:avLst/>
          </a:prstGeom>
        </p:spPr>
      </p:pic>
    </p:spTree>
    <p:extLst>
      <p:ext uri="{BB962C8B-B14F-4D97-AF65-F5344CB8AC3E}">
        <p14:creationId xmlns:p14="http://schemas.microsoft.com/office/powerpoint/2010/main" val="34786126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131" y="561361"/>
            <a:ext cx="6608730" cy="40087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TAKE HOME MESSAGES </a:t>
            </a: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 full history and physical exam can lead to a diagnosis 80-90% of the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 patients with a musculoskeletal symptom characterize the pain: Is it articular?, how many joints are involved?, is it inflammatory?, is it a systemic process?, What is the duration of symptoms?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ANAs and rheumatoid factor can be positive in multiple conditions and even in the normal population. Think of the pre-test probability for a connective tissue disease before ordering it </a:t>
            </a:r>
          </a:p>
        </p:txBody>
      </p:sp>
      <p:pic>
        <p:nvPicPr>
          <p:cNvPr id="3" name="Picture 2"/>
          <p:cNvPicPr>
            <a:picLocks noChangeAspect="1"/>
          </p:cNvPicPr>
          <p:nvPr/>
        </p:nvPicPr>
        <p:blipFill>
          <a:blip r:embed="rId2"/>
          <a:stretch>
            <a:fillRect/>
          </a:stretch>
        </p:blipFill>
        <p:spPr>
          <a:xfrm>
            <a:off x="7301947" y="561361"/>
            <a:ext cx="4757531" cy="4996070"/>
          </a:xfrm>
          <a:prstGeom prst="rect">
            <a:avLst/>
          </a:prstGeom>
        </p:spPr>
      </p:pic>
    </p:spTree>
    <p:extLst>
      <p:ext uri="{BB962C8B-B14F-4D97-AF65-F5344CB8AC3E}">
        <p14:creationId xmlns:p14="http://schemas.microsoft.com/office/powerpoint/2010/main" val="349692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mage result for goldenstate warriors nba finals 2016 basketball me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982" y="397566"/>
            <a:ext cx="8468139" cy="629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53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Descriptive Terms</a:t>
            </a:r>
          </a:p>
        </p:txBody>
      </p:sp>
      <p:sp>
        <p:nvSpPr>
          <p:cNvPr id="3" name="Content Placeholder 2"/>
          <p:cNvSpPr>
            <a:spLocks noGrp="1"/>
          </p:cNvSpPr>
          <p:nvPr>
            <p:ph sz="half" idx="1"/>
          </p:nvPr>
        </p:nvSpPr>
        <p:spPr>
          <a:xfrm>
            <a:off x="60740" y="1318798"/>
            <a:ext cx="4368800" cy="4525963"/>
          </a:xfrm>
        </p:spPr>
        <p:txBody>
          <a:bodyPr/>
          <a:lstStyle/>
          <a:p>
            <a:r>
              <a:rPr lang="en-US" dirty="0"/>
              <a:t>Synovitis</a:t>
            </a:r>
          </a:p>
          <a:p>
            <a:r>
              <a:rPr lang="en-US" dirty="0"/>
              <a:t>Bursitis</a:t>
            </a:r>
          </a:p>
          <a:p>
            <a:r>
              <a:rPr lang="en-US" dirty="0"/>
              <a:t>Arthralgia</a:t>
            </a:r>
          </a:p>
          <a:p>
            <a:r>
              <a:rPr lang="en-US" dirty="0"/>
              <a:t>Arthritis</a:t>
            </a:r>
          </a:p>
          <a:p>
            <a:r>
              <a:rPr lang="en-US" dirty="0" err="1"/>
              <a:t>Monoarthritis</a:t>
            </a:r>
            <a:endParaRPr lang="en-US" dirty="0"/>
          </a:p>
          <a:p>
            <a:r>
              <a:rPr lang="en-US" dirty="0"/>
              <a:t>Oligo/pauci-arthritis</a:t>
            </a:r>
          </a:p>
          <a:p>
            <a:r>
              <a:rPr lang="en-US" dirty="0"/>
              <a:t>Polyarthritis</a:t>
            </a:r>
          </a:p>
          <a:p>
            <a:pPr marL="0" indent="0">
              <a:buNone/>
            </a:pPr>
            <a:endParaRPr lang="en-US" dirty="0"/>
          </a:p>
        </p:txBody>
      </p:sp>
      <p:sp>
        <p:nvSpPr>
          <p:cNvPr id="4" name="Content Placeholder 3"/>
          <p:cNvSpPr>
            <a:spLocks noGrp="1"/>
          </p:cNvSpPr>
          <p:nvPr>
            <p:ph sz="half" idx="2"/>
          </p:nvPr>
        </p:nvSpPr>
        <p:spPr>
          <a:xfrm>
            <a:off x="3737666" y="1417638"/>
            <a:ext cx="4368800" cy="4525963"/>
          </a:xfrm>
        </p:spPr>
        <p:txBody>
          <a:bodyPr/>
          <a:lstStyle/>
          <a:p>
            <a:r>
              <a:rPr lang="en-US" dirty="0"/>
              <a:t>Tendonitis/Tendinosis</a:t>
            </a:r>
          </a:p>
          <a:p>
            <a:r>
              <a:rPr lang="en-US" dirty="0"/>
              <a:t>Tenosynovitis</a:t>
            </a:r>
          </a:p>
          <a:p>
            <a:r>
              <a:rPr lang="en-US" dirty="0"/>
              <a:t>Enthesitis</a:t>
            </a:r>
          </a:p>
          <a:p>
            <a:r>
              <a:rPr lang="en-US" dirty="0"/>
              <a:t>Myalgia</a:t>
            </a:r>
          </a:p>
          <a:p>
            <a:r>
              <a:rPr lang="en-US" dirty="0"/>
              <a:t>Myositis</a:t>
            </a:r>
          </a:p>
          <a:p>
            <a:pPr lvl="0"/>
            <a:r>
              <a:rPr lang="en-US" dirty="0"/>
              <a:t>Osteoporosis</a:t>
            </a:r>
          </a:p>
          <a:p>
            <a:pPr lvl="0"/>
            <a:r>
              <a:rPr lang="en-US" dirty="0"/>
              <a:t>Early morning stiffness</a:t>
            </a:r>
          </a:p>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8296" y="1318798"/>
            <a:ext cx="4088296" cy="5068750"/>
          </a:xfrm>
          <a:prstGeom prst="rect">
            <a:avLst/>
          </a:prstGeom>
        </p:spPr>
      </p:pic>
    </p:spTree>
    <p:extLst>
      <p:ext uri="{BB962C8B-B14F-4D97-AF65-F5344CB8AC3E}">
        <p14:creationId xmlns:p14="http://schemas.microsoft.com/office/powerpoint/2010/main" val="3816794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r>
              <a:rPr lang="en-US" dirty="0"/>
              <a:t>Small vs large joint involvement</a:t>
            </a:r>
          </a:p>
          <a:p>
            <a:r>
              <a:rPr lang="en-US" dirty="0"/>
              <a:t>Symmetrical vs asymmetrical disease</a:t>
            </a:r>
          </a:p>
          <a:p>
            <a:r>
              <a:rPr lang="en-US" dirty="0"/>
              <a:t>Axial disease vs peripheral joint involvement</a:t>
            </a:r>
          </a:p>
          <a:p>
            <a:r>
              <a:rPr lang="en-US" dirty="0"/>
              <a:t>Juvenile arthritis: onset &lt; 16 years</a:t>
            </a:r>
          </a:p>
        </p:txBody>
      </p:sp>
    </p:spTree>
    <p:extLst>
      <p:ext uri="{BB962C8B-B14F-4D97-AF65-F5344CB8AC3E}">
        <p14:creationId xmlns:p14="http://schemas.microsoft.com/office/powerpoint/2010/main" val="2212731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GB" dirty="0"/>
            </a:br>
            <a:endParaRPr lang="en-GB" dirty="0"/>
          </a:p>
        </p:txBody>
      </p:sp>
      <p:sp>
        <p:nvSpPr>
          <p:cNvPr id="3" name="Content Placeholder 2"/>
          <p:cNvSpPr>
            <a:spLocks noGrp="1"/>
          </p:cNvSpPr>
          <p:nvPr>
            <p:ph idx="1"/>
          </p:nvPr>
        </p:nvSpPr>
        <p:spPr>
          <a:xfrm>
            <a:off x="0" y="325094"/>
            <a:ext cx="7370970" cy="4724400"/>
          </a:xfrm>
        </p:spPr>
        <p:txBody>
          <a:bodyPr>
            <a:normAutofit lnSpcReduction="10000"/>
          </a:bodyPr>
          <a:lstStyle/>
          <a:p>
            <a:pPr marL="0" indent="0">
              <a:buNone/>
            </a:pPr>
            <a:r>
              <a:rPr lang="en-GB" b="1" dirty="0"/>
              <a:t>MUSCULOSKELETAL COMPLAINT EVALUATION OF PATIENTS WITH MUSCULOSKELETAL COMPLAINTS </a:t>
            </a:r>
            <a:r>
              <a:rPr lang="en-GB" dirty="0"/>
              <a:t>	</a:t>
            </a:r>
          </a:p>
          <a:p>
            <a:pPr marL="0" indent="0">
              <a:buNone/>
            </a:pPr>
            <a:r>
              <a:rPr lang="en-GB" b="1" dirty="0"/>
              <a:t>Goals </a:t>
            </a:r>
            <a:endParaRPr lang="en-GB" dirty="0"/>
          </a:p>
          <a:p>
            <a:r>
              <a:rPr lang="en-GB" dirty="0"/>
              <a:t>Accurate diagnosis </a:t>
            </a:r>
          </a:p>
          <a:p>
            <a:r>
              <a:rPr lang="en-GB" dirty="0"/>
              <a:t>Timely provision of therapy </a:t>
            </a:r>
          </a:p>
          <a:p>
            <a:r>
              <a:rPr lang="en-GB" dirty="0"/>
              <a:t>Avoidance of unnecessary diagnostic testing 	</a:t>
            </a:r>
          </a:p>
          <a:p>
            <a:endParaRPr lang="en-GB" dirty="0"/>
          </a:p>
        </p:txBody>
      </p:sp>
      <p:pic>
        <p:nvPicPr>
          <p:cNvPr id="5" name="Picture 2" descr="https://scontent.xx.fbcdn.net/v/t1.0-9/14390852_1644745575817546_4953672077486977365_n.jpg?oh=ba31c35b413cc915ab40ae1a1c331a37&amp;oe=58798A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783" y="325093"/>
            <a:ext cx="4211430" cy="616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22841"/>
      </p:ext>
    </p:extLst>
  </p:cSld>
  <p:clrMapOvr>
    <a:masterClrMapping/>
  </p:clrMapOvr>
</p:sld>
</file>

<file path=ppt/theme/theme1.xml><?xml version="1.0" encoding="utf-8"?>
<a:theme xmlns:a="http://schemas.openxmlformats.org/drawingml/2006/main" name="New-Year-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2FE0976-FBB1-4881-B32F-95F746705ECF}" vid="{8D835670-B939-42D9-B1C9-D8AE569409BA}"/>
    </a:ext>
  </a:extLst>
</a:theme>
</file>

<file path=ppt/theme/theme2.xml><?xml version="1.0" encoding="utf-8"?>
<a:theme xmlns:a="http://schemas.openxmlformats.org/drawingml/2006/main" name="Black design template">
  <a:themeElements>
    <a:clrScheme name="Black design template 1">
      <a:dk1>
        <a:srgbClr val="868686"/>
      </a:dk1>
      <a:lt1>
        <a:srgbClr val="FFFFFF"/>
      </a:lt1>
      <a:dk2>
        <a:srgbClr val="000000"/>
      </a:dk2>
      <a:lt2>
        <a:srgbClr val="FFFF00"/>
      </a:lt2>
      <a:accent1>
        <a:srgbClr val="66FF33"/>
      </a:accent1>
      <a:accent2>
        <a:srgbClr val="CC3300"/>
      </a:accent2>
      <a:accent3>
        <a:srgbClr val="AAAAAA"/>
      </a:accent3>
      <a:accent4>
        <a:srgbClr val="DADADA"/>
      </a:accent4>
      <a:accent5>
        <a:srgbClr val="B8FFAD"/>
      </a:accent5>
      <a:accent6>
        <a:srgbClr val="B92D00"/>
      </a:accent6>
      <a:hlink>
        <a:srgbClr val="0000FF"/>
      </a:hlink>
      <a:folHlink>
        <a:srgbClr val="008080"/>
      </a:folHlink>
    </a:clrScheme>
    <a:fontScheme name="Black design templat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ck design template 1">
        <a:dk1>
          <a:srgbClr val="868686"/>
        </a:dk1>
        <a:lt1>
          <a:srgbClr val="FFFFFF"/>
        </a:lt1>
        <a:dk2>
          <a:srgbClr val="000000"/>
        </a:dk2>
        <a:lt2>
          <a:srgbClr val="FFFF00"/>
        </a:lt2>
        <a:accent1>
          <a:srgbClr val="66FF33"/>
        </a:accent1>
        <a:accent2>
          <a:srgbClr val="CC3300"/>
        </a:accent2>
        <a:accent3>
          <a:srgbClr val="AAAAAA"/>
        </a:accent3>
        <a:accent4>
          <a:srgbClr val="DADADA"/>
        </a:accent4>
        <a:accent5>
          <a:srgbClr val="B8FFAD"/>
        </a:accent5>
        <a:accent6>
          <a:srgbClr val="B92D00"/>
        </a:accent6>
        <a:hlink>
          <a:srgbClr val="0000FF"/>
        </a:hlink>
        <a:folHlink>
          <a:srgbClr val="008080"/>
        </a:folHlink>
      </a:clrScheme>
      <a:clrMap bg1="dk2" tx1="lt1" bg2="dk1" tx2="lt2" accent1="accent1" accent2="accent2" accent3="accent3" accent4="accent4" accent5="accent5" accent6="accent6" hlink="hlink" folHlink="folHlink"/>
    </a:extraClrScheme>
    <a:extraClrScheme>
      <a:clrScheme name="Black design template 2">
        <a:dk1>
          <a:srgbClr val="000000"/>
        </a:dk1>
        <a:lt1>
          <a:srgbClr val="FFFFFF"/>
        </a:lt1>
        <a:dk2>
          <a:srgbClr val="9966FF"/>
        </a:dk2>
        <a:lt2>
          <a:srgbClr val="CBCBCB"/>
        </a:lt2>
        <a:accent1>
          <a:srgbClr val="6699FF"/>
        </a:accent1>
        <a:accent2>
          <a:srgbClr val="777777"/>
        </a:accent2>
        <a:accent3>
          <a:srgbClr val="FFFFFF"/>
        </a:accent3>
        <a:accent4>
          <a:srgbClr val="000000"/>
        </a:accent4>
        <a:accent5>
          <a:srgbClr val="B8CAFF"/>
        </a:accent5>
        <a:accent6>
          <a:srgbClr val="6B6B6B"/>
        </a:accent6>
        <a:hlink>
          <a:srgbClr val="00CCCC"/>
        </a:hlink>
        <a:folHlink>
          <a:srgbClr val="FF6699"/>
        </a:folHlink>
      </a:clrScheme>
      <a:clrMap bg1="lt1" tx1="dk1" bg2="lt2" tx2="dk2" accent1="accent1" accent2="accent2" accent3="accent3" accent4="accent4" accent5="accent5" accent6="accent6" hlink="hlink" folHlink="folHlink"/>
    </a:extraClrScheme>
    <a:extraClrScheme>
      <a:clrScheme name="Black design template 3">
        <a:dk1>
          <a:srgbClr val="000000"/>
        </a:dk1>
        <a:lt1>
          <a:srgbClr val="FFFFFF"/>
        </a:lt1>
        <a:dk2>
          <a:srgbClr val="000000"/>
        </a:dk2>
        <a:lt2>
          <a:srgbClr val="777777"/>
        </a:lt2>
        <a:accent1>
          <a:srgbClr val="CBCBCB"/>
        </a:accent1>
        <a:accent2>
          <a:srgbClr val="969696"/>
        </a:accent2>
        <a:accent3>
          <a:srgbClr val="FFFFFF"/>
        </a:accent3>
        <a:accent4>
          <a:srgbClr val="000000"/>
        </a:accent4>
        <a:accent5>
          <a:srgbClr val="E2E2E2"/>
        </a:accent5>
        <a:accent6>
          <a:srgbClr val="878787"/>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1135</TotalTime>
  <Words>2149</Words>
  <Application>Microsoft Office PowerPoint</Application>
  <PresentationFormat>Widescreen</PresentationFormat>
  <Paragraphs>364</Paragraphs>
  <Slides>68</Slides>
  <Notes>13</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68</vt:i4>
      </vt:variant>
    </vt:vector>
  </HeadingPairs>
  <TitlesOfParts>
    <vt:vector size="81" baseType="lpstr">
      <vt:lpstr>MS PGothic</vt:lpstr>
      <vt:lpstr>Arial</vt:lpstr>
      <vt:lpstr>Calibri</vt:lpstr>
      <vt:lpstr>Courier New</vt:lpstr>
      <vt:lpstr>Microsoft New Tai Lue</vt:lpstr>
      <vt:lpstr>Times</vt:lpstr>
      <vt:lpstr>Times New Roman</vt:lpstr>
      <vt:lpstr>Wingdings</vt:lpstr>
      <vt:lpstr>Wingdings 2</vt:lpstr>
      <vt:lpstr>New-Year-PowerPoint-Template</vt:lpstr>
      <vt:lpstr>Black design template</vt:lpstr>
      <vt:lpstr>Ofis Teması</vt:lpstr>
      <vt:lpstr>Image File</vt:lpstr>
      <vt:lpstr>PRINCIPLES OF RHEUMATOLOGY DIAGNOSIS</vt:lpstr>
      <vt:lpstr>PowerPoint Presentation</vt:lpstr>
      <vt:lpstr>PowerPoint Presentation</vt:lpstr>
      <vt:lpstr>PowerPoint Presentation</vt:lpstr>
      <vt:lpstr>PowerPoint Presentation</vt:lpstr>
      <vt:lpstr>OUTLINE</vt:lpstr>
      <vt:lpstr>Descriptive Terms</vt:lpstr>
      <vt:lpstr>PowerPoint Presentation</vt:lpstr>
      <vt:lpstr> </vt:lpstr>
      <vt:lpstr>Case 1</vt:lpstr>
      <vt:lpstr>History.. Age</vt:lpstr>
      <vt:lpstr>History.. Sex</vt:lpstr>
      <vt:lpstr>SITE...</vt:lpstr>
      <vt:lpstr>DIAGNOSTIC APPROACH Articular Vs. Non Articular</vt:lpstr>
      <vt:lpstr>PowerPoint Presentation</vt:lpstr>
      <vt:lpstr>PowerPoint Presentation</vt:lpstr>
      <vt:lpstr>Evaluation I - History</vt:lpstr>
      <vt:lpstr> Acute Vs. Insidious onset</vt:lpstr>
      <vt:lpstr>PowerPoint Presentation</vt:lpstr>
      <vt:lpstr>PowerPoint Presentation</vt:lpstr>
      <vt:lpstr>PowerPoint Presentation</vt:lpstr>
      <vt:lpstr>PowerPoint Presentation</vt:lpstr>
      <vt:lpstr> I - History  Symptoms of joint disease </vt:lpstr>
      <vt:lpstr>I - History  Symptoms of joint disease</vt:lpstr>
      <vt:lpstr>I - History  Symptoms of joint disease</vt:lpstr>
      <vt:lpstr>History</vt:lpstr>
      <vt:lpstr> MUSCULOSKELETAL COMPLAINT</vt:lpstr>
      <vt:lpstr>History</vt:lpstr>
      <vt:lpstr>PowerPoint Presentation</vt:lpstr>
      <vt:lpstr>History and Physical exam Pearls</vt:lpstr>
      <vt:lpstr>Physical Examination</vt:lpstr>
      <vt:lpstr>Know It When You See It</vt:lpstr>
      <vt:lpstr>Rheumatoid Arthritis: Late Stages</vt:lpstr>
      <vt:lpstr>Know It When You See It</vt:lpstr>
      <vt:lpstr>Know It When You See It</vt:lpstr>
      <vt:lpstr>Know It When You See It</vt:lpstr>
      <vt:lpstr>Know It When You See It</vt:lpstr>
      <vt:lpstr>Know It When You See It</vt:lpstr>
      <vt:lpstr>PowerPoint Presentation</vt:lpstr>
      <vt:lpstr> Rheumatoid arthritis</vt:lpstr>
      <vt:lpstr> Psoriasis</vt:lpstr>
      <vt:lpstr> Gonoccocal arthritis</vt:lpstr>
      <vt:lpstr> Gout</vt:lpstr>
      <vt:lpstr>DIAGNOSTIC APPROACH</vt:lpstr>
      <vt:lpstr>PowerPoint Presentation</vt:lpstr>
      <vt:lpstr>Synovial fluid analysis</vt:lpstr>
      <vt:lpstr>PowerPoint Presentation</vt:lpstr>
      <vt:lpstr>PowerPoint Presentation</vt:lpstr>
      <vt:lpstr>Summary…</vt:lpstr>
      <vt:lpstr> CONNECTIVE TISSUE DISEASE  Diagnostic approach: </vt:lpstr>
      <vt:lpstr>History pearls:  </vt:lpstr>
      <vt:lpstr>PowerPoint Presentation</vt:lpstr>
      <vt:lpstr>PowerPoint Presentation</vt:lpstr>
      <vt:lpstr>Know It When You See It</vt:lpstr>
      <vt:lpstr>Know It When You See It</vt:lpstr>
      <vt:lpstr>PowerPoint Presentation</vt:lpstr>
      <vt:lpstr>Know It When You See It</vt:lpstr>
      <vt:lpstr>PowerPoint Presentation</vt:lpstr>
      <vt:lpstr> Dermatomyositis </vt:lpstr>
      <vt:lpstr>Know It When You See It</vt:lpstr>
      <vt:lpstr> CONNECTIVE TISSUE DISEASE </vt:lpstr>
      <vt:lpstr>CONNECTIVE TISSUE DISEASE  Diagnostic approach</vt:lpstr>
      <vt:lpstr>PowerPoint Presentation</vt:lpstr>
      <vt:lpstr> CT disease Diagnostic approach: Laboratories:</vt:lpstr>
      <vt:lpstr> Imaging studies:</vt:lpstr>
      <vt:lpstr> Imaging studies: SLE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RHEUMATOLOGY DIAGNOSIS</dc:title>
  <dc:creator>KALMAN</dc:creator>
  <cp:lastModifiedBy>KALMAN</cp:lastModifiedBy>
  <cp:revision>29</cp:revision>
  <dcterms:created xsi:type="dcterms:W3CDTF">2016-11-28T05:31:31Z</dcterms:created>
  <dcterms:modified xsi:type="dcterms:W3CDTF">2016-12-05T21:21:11Z</dcterms:modified>
</cp:coreProperties>
</file>