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0"/>
  </p:notesMasterIdLst>
  <p:sldIdLst>
    <p:sldId id="257" r:id="rId2"/>
    <p:sldId id="258" r:id="rId3"/>
    <p:sldId id="259" r:id="rId4"/>
    <p:sldId id="260" r:id="rId5"/>
    <p:sldId id="261" r:id="rId6"/>
    <p:sldId id="262" r:id="rId7"/>
    <p:sldId id="263" r:id="rId8"/>
    <p:sldId id="264" r:id="rId9"/>
    <p:sldId id="265" r:id="rId10"/>
    <p:sldId id="31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DF609B-BDAD-428D-B301-2B703DB76145}" type="doc">
      <dgm:prSet loTypeId="urn:microsoft.com/office/officeart/2005/8/layout/vList6" loCatId="list" qsTypeId="urn:microsoft.com/office/officeart/2005/8/quickstyle/simple1" qsCatId="simple" csTypeId="urn:microsoft.com/office/officeart/2005/8/colors/colorful4" csCatId="colorful" phldr="1"/>
      <dgm:spPr/>
      <dgm:t>
        <a:bodyPr/>
        <a:lstStyle/>
        <a:p>
          <a:endParaRPr lang="en-US"/>
        </a:p>
      </dgm:t>
    </dgm:pt>
    <dgm:pt modelId="{51064138-E77A-4D27-A742-E303A2D3E9A3}">
      <dgm:prSet phldrT="[Text]" custT="1"/>
      <dgm:spPr/>
      <dgm:t>
        <a:bodyPr/>
        <a:lstStyle/>
        <a:p>
          <a:r>
            <a:rPr lang="en-US" sz="1800" b="1" dirty="0"/>
            <a:t>First line</a:t>
          </a:r>
        </a:p>
      </dgm:t>
    </dgm:pt>
    <dgm:pt modelId="{D02FD8EA-E3D8-4679-B814-0E543847E8D3}" type="parTrans" cxnId="{39B01C6F-3C66-438A-A4C1-ED20A98BB52F}">
      <dgm:prSet/>
      <dgm:spPr/>
      <dgm:t>
        <a:bodyPr/>
        <a:lstStyle/>
        <a:p>
          <a:endParaRPr lang="en-US"/>
        </a:p>
      </dgm:t>
    </dgm:pt>
    <dgm:pt modelId="{BC1F23A8-A49D-4324-B36F-42748EC8AAED}" type="sibTrans" cxnId="{39B01C6F-3C66-438A-A4C1-ED20A98BB52F}">
      <dgm:prSet/>
      <dgm:spPr/>
      <dgm:t>
        <a:bodyPr/>
        <a:lstStyle/>
        <a:p>
          <a:endParaRPr lang="en-US"/>
        </a:p>
      </dgm:t>
    </dgm:pt>
    <dgm:pt modelId="{86581E2D-14DC-42B3-BDD0-CD058D27B304}">
      <dgm:prSet phldrT="[Text]" custT="1"/>
      <dgm:spPr/>
      <dgm:t>
        <a:bodyPr/>
        <a:lstStyle/>
        <a:p>
          <a:r>
            <a:rPr lang="en-US" sz="1400" dirty="0"/>
            <a:t>Prednisone</a:t>
          </a:r>
        </a:p>
      </dgm:t>
    </dgm:pt>
    <dgm:pt modelId="{DE61B20F-26CF-47B3-8AC9-E72FBB846850}" type="parTrans" cxnId="{E470164C-7CBA-47B5-9011-2BEB7E4A0C31}">
      <dgm:prSet/>
      <dgm:spPr/>
      <dgm:t>
        <a:bodyPr/>
        <a:lstStyle/>
        <a:p>
          <a:endParaRPr lang="en-US"/>
        </a:p>
      </dgm:t>
    </dgm:pt>
    <dgm:pt modelId="{43D8C7DA-C177-43D5-A4CE-7C1C7E6CD52C}" type="sibTrans" cxnId="{E470164C-7CBA-47B5-9011-2BEB7E4A0C31}">
      <dgm:prSet/>
      <dgm:spPr/>
      <dgm:t>
        <a:bodyPr/>
        <a:lstStyle/>
        <a:p>
          <a:endParaRPr lang="en-US"/>
        </a:p>
      </dgm:t>
    </dgm:pt>
    <dgm:pt modelId="{1F75CB36-C01F-49B7-895E-D15C5553DD91}">
      <dgm:prSet phldrT="[Text]" custT="1"/>
      <dgm:spPr/>
      <dgm:t>
        <a:bodyPr/>
        <a:lstStyle/>
        <a:p>
          <a:r>
            <a:rPr lang="en-US" sz="1400" dirty="0"/>
            <a:t>IV </a:t>
          </a:r>
          <a:r>
            <a:rPr lang="en-US" sz="1400" dirty="0" err="1"/>
            <a:t>Methylprednisone</a:t>
          </a:r>
          <a:endParaRPr lang="en-US" sz="1400" dirty="0"/>
        </a:p>
      </dgm:t>
    </dgm:pt>
    <dgm:pt modelId="{3CDFE802-65BE-45EA-9CEE-9F805D37D13A}" type="parTrans" cxnId="{0CF3F5A0-17FD-4993-9372-DB42F606A87C}">
      <dgm:prSet/>
      <dgm:spPr/>
      <dgm:t>
        <a:bodyPr/>
        <a:lstStyle/>
        <a:p>
          <a:endParaRPr lang="en-US"/>
        </a:p>
      </dgm:t>
    </dgm:pt>
    <dgm:pt modelId="{00822EF9-295B-4A49-BE0F-78885727EE2B}" type="sibTrans" cxnId="{0CF3F5A0-17FD-4993-9372-DB42F606A87C}">
      <dgm:prSet/>
      <dgm:spPr/>
      <dgm:t>
        <a:bodyPr/>
        <a:lstStyle/>
        <a:p>
          <a:endParaRPr lang="en-US"/>
        </a:p>
      </dgm:t>
    </dgm:pt>
    <dgm:pt modelId="{5C105EEF-530E-4227-992F-2E162AB727F0}">
      <dgm:prSet phldrT="[Text]" custT="1"/>
      <dgm:spPr/>
      <dgm:t>
        <a:bodyPr/>
        <a:lstStyle/>
        <a:p>
          <a:r>
            <a:rPr lang="en-US" sz="1800" b="1" dirty="0"/>
            <a:t>Second line</a:t>
          </a:r>
        </a:p>
      </dgm:t>
    </dgm:pt>
    <dgm:pt modelId="{712BFA99-EF28-499D-90AA-FF5CF05D128A}" type="parTrans" cxnId="{23C25B0A-9B61-4C6D-A9CE-B29E1A39B291}">
      <dgm:prSet/>
      <dgm:spPr/>
      <dgm:t>
        <a:bodyPr/>
        <a:lstStyle/>
        <a:p>
          <a:endParaRPr lang="en-US"/>
        </a:p>
      </dgm:t>
    </dgm:pt>
    <dgm:pt modelId="{4BDA911E-F83C-44D4-BB32-C40704B0E1D8}" type="sibTrans" cxnId="{23C25B0A-9B61-4C6D-A9CE-B29E1A39B291}">
      <dgm:prSet/>
      <dgm:spPr/>
      <dgm:t>
        <a:bodyPr/>
        <a:lstStyle/>
        <a:p>
          <a:endParaRPr lang="en-US"/>
        </a:p>
      </dgm:t>
    </dgm:pt>
    <dgm:pt modelId="{301026AE-1025-4CED-A086-7DC2CE18A193}">
      <dgm:prSet phldrT="[Text]" custT="1"/>
      <dgm:spPr/>
      <dgm:t>
        <a:bodyPr/>
        <a:lstStyle/>
        <a:p>
          <a:r>
            <a:rPr lang="en-US" sz="1400" dirty="0"/>
            <a:t>Methotrexate</a:t>
          </a:r>
        </a:p>
      </dgm:t>
    </dgm:pt>
    <dgm:pt modelId="{2C708049-FF3B-4F07-BB91-18B6402909E1}" type="parTrans" cxnId="{2B1BE5B1-7C2E-42E8-985C-0F006072EF13}">
      <dgm:prSet/>
      <dgm:spPr/>
      <dgm:t>
        <a:bodyPr/>
        <a:lstStyle/>
        <a:p>
          <a:endParaRPr lang="en-US"/>
        </a:p>
      </dgm:t>
    </dgm:pt>
    <dgm:pt modelId="{5FD5B83B-01A3-47EB-B834-CD3512D63BD6}" type="sibTrans" cxnId="{2B1BE5B1-7C2E-42E8-985C-0F006072EF13}">
      <dgm:prSet/>
      <dgm:spPr/>
      <dgm:t>
        <a:bodyPr/>
        <a:lstStyle/>
        <a:p>
          <a:endParaRPr lang="en-US"/>
        </a:p>
      </dgm:t>
    </dgm:pt>
    <dgm:pt modelId="{F2D58C55-C24C-4207-BE4A-ADFCC87996D9}">
      <dgm:prSet phldrT="[Text]" custT="1"/>
      <dgm:spPr/>
      <dgm:t>
        <a:bodyPr/>
        <a:lstStyle/>
        <a:p>
          <a:r>
            <a:rPr lang="en-US" sz="1400" dirty="0"/>
            <a:t>Azathioprine</a:t>
          </a:r>
        </a:p>
      </dgm:t>
    </dgm:pt>
    <dgm:pt modelId="{BB395E31-D61A-4A14-9950-F1154E57B2FF}" type="parTrans" cxnId="{599B690E-D900-4BEF-831F-FECAEC1C86CA}">
      <dgm:prSet/>
      <dgm:spPr/>
      <dgm:t>
        <a:bodyPr/>
        <a:lstStyle/>
        <a:p>
          <a:endParaRPr lang="en-US"/>
        </a:p>
      </dgm:t>
    </dgm:pt>
    <dgm:pt modelId="{BEE27100-750B-4F7F-958B-3825CBFC0814}" type="sibTrans" cxnId="{599B690E-D900-4BEF-831F-FECAEC1C86CA}">
      <dgm:prSet/>
      <dgm:spPr/>
      <dgm:t>
        <a:bodyPr/>
        <a:lstStyle/>
        <a:p>
          <a:endParaRPr lang="en-US"/>
        </a:p>
      </dgm:t>
    </dgm:pt>
    <dgm:pt modelId="{A2277FF8-52AB-48E3-8F90-83C64A7C01EC}">
      <dgm:prSet phldrT="[Text]" custT="1"/>
      <dgm:spPr/>
      <dgm:t>
        <a:bodyPr/>
        <a:lstStyle/>
        <a:p>
          <a:r>
            <a:rPr lang="en-US" sz="1800" dirty="0"/>
            <a:t>Third line/ Emerging drugs</a:t>
          </a:r>
        </a:p>
      </dgm:t>
    </dgm:pt>
    <dgm:pt modelId="{5ADE6B10-4B8A-4928-839F-EFE5A04D593B}" type="parTrans" cxnId="{DF7BA178-5DB4-405F-A750-A9C2985CDC72}">
      <dgm:prSet/>
      <dgm:spPr/>
      <dgm:t>
        <a:bodyPr/>
        <a:lstStyle/>
        <a:p>
          <a:endParaRPr lang="en-US"/>
        </a:p>
      </dgm:t>
    </dgm:pt>
    <dgm:pt modelId="{CC41C448-9CD0-4B0C-9E71-399BD6C25457}" type="sibTrans" cxnId="{DF7BA178-5DB4-405F-A750-A9C2985CDC72}">
      <dgm:prSet/>
      <dgm:spPr/>
      <dgm:t>
        <a:bodyPr/>
        <a:lstStyle/>
        <a:p>
          <a:endParaRPr lang="en-US"/>
        </a:p>
      </dgm:t>
    </dgm:pt>
    <dgm:pt modelId="{1B98269D-BBA4-4383-9FB1-4A1BD8D5973D}">
      <dgm:prSet phldrT="[Text]" custT="1"/>
      <dgm:spPr/>
      <dgm:t>
        <a:bodyPr/>
        <a:lstStyle/>
        <a:p>
          <a:r>
            <a:rPr lang="en-US" sz="1400" dirty="0"/>
            <a:t>Cyclosporine</a:t>
          </a:r>
        </a:p>
      </dgm:t>
    </dgm:pt>
    <dgm:pt modelId="{AE437712-C08D-41CB-B76E-549AF39277E8}" type="parTrans" cxnId="{D53AEA6F-418D-4479-8834-5F490F2F7B37}">
      <dgm:prSet/>
      <dgm:spPr/>
      <dgm:t>
        <a:bodyPr/>
        <a:lstStyle/>
        <a:p>
          <a:endParaRPr lang="en-US"/>
        </a:p>
      </dgm:t>
    </dgm:pt>
    <dgm:pt modelId="{14EC527B-341B-4ED5-AE37-510D3C7138BE}" type="sibTrans" cxnId="{D53AEA6F-418D-4479-8834-5F490F2F7B37}">
      <dgm:prSet/>
      <dgm:spPr/>
      <dgm:t>
        <a:bodyPr/>
        <a:lstStyle/>
        <a:p>
          <a:endParaRPr lang="en-US"/>
        </a:p>
      </dgm:t>
    </dgm:pt>
    <dgm:pt modelId="{6779BCA5-B2AB-4E16-9B49-F37F1D5CCE58}">
      <dgm:prSet phldrT="[Text]" custT="1"/>
      <dgm:spPr/>
      <dgm:t>
        <a:bodyPr/>
        <a:lstStyle/>
        <a:p>
          <a:r>
            <a:rPr lang="en-US" sz="1400" dirty="0"/>
            <a:t>Intravenous </a:t>
          </a:r>
          <a:r>
            <a:rPr lang="en-US" sz="1400" dirty="0" err="1"/>
            <a:t>Immunoglobulins</a:t>
          </a:r>
          <a:endParaRPr lang="en-US" sz="1400" dirty="0"/>
        </a:p>
      </dgm:t>
    </dgm:pt>
    <dgm:pt modelId="{EC10B66D-0E3D-4A78-AE5C-B2C1E2DC04BE}" type="parTrans" cxnId="{C9713DB7-5372-4502-86F9-C194384972EA}">
      <dgm:prSet/>
      <dgm:spPr/>
      <dgm:t>
        <a:bodyPr/>
        <a:lstStyle/>
        <a:p>
          <a:endParaRPr lang="en-US"/>
        </a:p>
      </dgm:t>
    </dgm:pt>
    <dgm:pt modelId="{50A45879-F2EF-47F4-ABFE-91D06EFA7AC3}" type="sibTrans" cxnId="{C9713DB7-5372-4502-86F9-C194384972EA}">
      <dgm:prSet/>
      <dgm:spPr/>
      <dgm:t>
        <a:bodyPr/>
        <a:lstStyle/>
        <a:p>
          <a:endParaRPr lang="en-US"/>
        </a:p>
      </dgm:t>
    </dgm:pt>
    <dgm:pt modelId="{5863C592-4D64-46A0-BB22-E74B6B252C5A}">
      <dgm:prSet phldrT="[Text]" custT="1"/>
      <dgm:spPr/>
      <dgm:t>
        <a:bodyPr/>
        <a:lstStyle/>
        <a:p>
          <a:r>
            <a:rPr lang="en-US" sz="1400" dirty="0" err="1"/>
            <a:t>Mycophenolate</a:t>
          </a:r>
          <a:endParaRPr lang="en-US" sz="1400" dirty="0"/>
        </a:p>
      </dgm:t>
    </dgm:pt>
    <dgm:pt modelId="{CFB2F66F-746A-4795-B5EF-A253F596C06A}" type="parTrans" cxnId="{E44A2FD8-FB78-4003-B312-23909AADAC45}">
      <dgm:prSet/>
      <dgm:spPr/>
      <dgm:t>
        <a:bodyPr/>
        <a:lstStyle/>
        <a:p>
          <a:endParaRPr lang="en-US"/>
        </a:p>
      </dgm:t>
    </dgm:pt>
    <dgm:pt modelId="{8AC5BCFE-E91B-4CD3-BC58-5E90ED9866CF}" type="sibTrans" cxnId="{E44A2FD8-FB78-4003-B312-23909AADAC45}">
      <dgm:prSet/>
      <dgm:spPr/>
      <dgm:t>
        <a:bodyPr/>
        <a:lstStyle/>
        <a:p>
          <a:endParaRPr lang="en-US"/>
        </a:p>
      </dgm:t>
    </dgm:pt>
    <dgm:pt modelId="{DC9755FA-1992-4808-93A6-8520A241E3DA}">
      <dgm:prSet phldrT="[Text]" custT="1"/>
      <dgm:spPr/>
      <dgm:t>
        <a:bodyPr/>
        <a:lstStyle/>
        <a:p>
          <a:r>
            <a:rPr lang="en-US" sz="1400" dirty="0" err="1"/>
            <a:t>Tacrolimus</a:t>
          </a:r>
          <a:endParaRPr lang="en-US" sz="1400" dirty="0"/>
        </a:p>
      </dgm:t>
    </dgm:pt>
    <dgm:pt modelId="{98DCC6EE-DF1C-4B44-9427-62365DA46060}" type="parTrans" cxnId="{C6B2D4D0-FAA4-4BDE-A707-5F0519259DFF}">
      <dgm:prSet/>
      <dgm:spPr/>
      <dgm:t>
        <a:bodyPr/>
        <a:lstStyle/>
        <a:p>
          <a:endParaRPr lang="en-US"/>
        </a:p>
      </dgm:t>
    </dgm:pt>
    <dgm:pt modelId="{CDAA695F-2F0F-4250-BE96-9B9396417E7B}" type="sibTrans" cxnId="{C6B2D4D0-FAA4-4BDE-A707-5F0519259DFF}">
      <dgm:prSet/>
      <dgm:spPr/>
      <dgm:t>
        <a:bodyPr/>
        <a:lstStyle/>
        <a:p>
          <a:endParaRPr lang="en-US"/>
        </a:p>
      </dgm:t>
    </dgm:pt>
    <dgm:pt modelId="{2C8C368E-09B9-4C54-B7ED-DE880D26B4DB}">
      <dgm:prSet phldrT="[Text]" custT="1"/>
      <dgm:spPr/>
      <dgm:t>
        <a:bodyPr/>
        <a:lstStyle/>
        <a:p>
          <a:r>
            <a:rPr lang="en-US" sz="1400" dirty="0"/>
            <a:t>Rituximab</a:t>
          </a:r>
        </a:p>
      </dgm:t>
    </dgm:pt>
    <dgm:pt modelId="{916CCD08-6E40-4EE4-9E49-B949B5BBCD49}" type="parTrans" cxnId="{4138E7ED-2C52-4217-BB5A-0119DCAE307F}">
      <dgm:prSet/>
      <dgm:spPr/>
      <dgm:t>
        <a:bodyPr/>
        <a:lstStyle/>
        <a:p>
          <a:endParaRPr lang="en-US"/>
        </a:p>
      </dgm:t>
    </dgm:pt>
    <dgm:pt modelId="{FF2A2547-FB52-4C5D-82F1-EB8FC8E58094}" type="sibTrans" cxnId="{4138E7ED-2C52-4217-BB5A-0119DCAE307F}">
      <dgm:prSet/>
      <dgm:spPr/>
      <dgm:t>
        <a:bodyPr/>
        <a:lstStyle/>
        <a:p>
          <a:endParaRPr lang="en-US"/>
        </a:p>
      </dgm:t>
    </dgm:pt>
    <dgm:pt modelId="{842F8117-8DC6-43D6-A8EA-7CC8408DA776}">
      <dgm:prSet phldrT="[Text]" custT="1"/>
      <dgm:spPr/>
      <dgm:t>
        <a:bodyPr/>
        <a:lstStyle/>
        <a:p>
          <a:r>
            <a:rPr lang="en-US" sz="1400" dirty="0" err="1"/>
            <a:t>Etanercept</a:t>
          </a:r>
          <a:endParaRPr lang="en-US" sz="1400" dirty="0"/>
        </a:p>
      </dgm:t>
    </dgm:pt>
    <dgm:pt modelId="{C50480B5-0297-41F1-97D4-808D3E359F5F}" type="parTrans" cxnId="{3A8858F3-7D5D-4EDA-A3B9-47BFEDC9E98E}">
      <dgm:prSet/>
      <dgm:spPr/>
      <dgm:t>
        <a:bodyPr/>
        <a:lstStyle/>
        <a:p>
          <a:endParaRPr lang="en-US"/>
        </a:p>
      </dgm:t>
    </dgm:pt>
    <dgm:pt modelId="{106EE5DA-3B85-4F98-B469-C3CBCBBDB0A6}" type="sibTrans" cxnId="{3A8858F3-7D5D-4EDA-A3B9-47BFEDC9E98E}">
      <dgm:prSet/>
      <dgm:spPr/>
      <dgm:t>
        <a:bodyPr/>
        <a:lstStyle/>
        <a:p>
          <a:endParaRPr lang="en-US"/>
        </a:p>
      </dgm:t>
    </dgm:pt>
    <dgm:pt modelId="{6EE3809D-FD65-4B41-9C65-BDA16446069A}">
      <dgm:prSet phldrT="[Text]" custT="1"/>
      <dgm:spPr/>
      <dgm:t>
        <a:bodyPr/>
        <a:lstStyle/>
        <a:p>
          <a:r>
            <a:rPr lang="en-US" sz="1400" dirty="0"/>
            <a:t>Cyclophosphamide</a:t>
          </a:r>
        </a:p>
      </dgm:t>
    </dgm:pt>
    <dgm:pt modelId="{D88A72B6-9952-455E-8B7A-95DD2A8FB74B}" type="parTrans" cxnId="{1C2F6DD2-4C41-445E-A026-BE3B19A23D90}">
      <dgm:prSet/>
      <dgm:spPr/>
      <dgm:t>
        <a:bodyPr/>
        <a:lstStyle/>
        <a:p>
          <a:endParaRPr lang="en-US"/>
        </a:p>
      </dgm:t>
    </dgm:pt>
    <dgm:pt modelId="{926F5FA5-2D28-4020-ABFE-73C76EB4E084}" type="sibTrans" cxnId="{1C2F6DD2-4C41-445E-A026-BE3B19A23D90}">
      <dgm:prSet/>
      <dgm:spPr/>
      <dgm:t>
        <a:bodyPr/>
        <a:lstStyle/>
        <a:p>
          <a:endParaRPr lang="en-US"/>
        </a:p>
      </dgm:t>
    </dgm:pt>
    <dgm:pt modelId="{90652788-E230-4DBD-B87D-31C198D792D0}">
      <dgm:prSet phldrT="[Text]" custT="1"/>
      <dgm:spPr/>
      <dgm:t>
        <a:bodyPr/>
        <a:lstStyle/>
        <a:p>
          <a:endParaRPr lang="en-US" sz="1400" dirty="0"/>
        </a:p>
      </dgm:t>
    </dgm:pt>
    <dgm:pt modelId="{3D4F37CC-419F-4C26-8B70-EC6FC702A155}" type="parTrans" cxnId="{536F803E-3D94-4E8C-9E5B-561F93D0DBD1}">
      <dgm:prSet/>
      <dgm:spPr/>
    </dgm:pt>
    <dgm:pt modelId="{3249F598-0E42-41B5-91B0-038E1784467F}" type="sibTrans" cxnId="{536F803E-3D94-4E8C-9E5B-561F93D0DBD1}">
      <dgm:prSet/>
      <dgm:spPr/>
    </dgm:pt>
    <dgm:pt modelId="{5C3446F9-74F6-4D54-BD72-210B34F4623B}">
      <dgm:prSet phldrT="[Text]" custT="1"/>
      <dgm:spPr/>
      <dgm:t>
        <a:bodyPr/>
        <a:lstStyle/>
        <a:p>
          <a:endParaRPr lang="en-US" sz="1400" dirty="0"/>
        </a:p>
      </dgm:t>
    </dgm:pt>
    <dgm:pt modelId="{4366AE27-EC8E-4D33-B3D6-F4220AACA4BD}" type="parTrans" cxnId="{CDCCD230-3268-4D3C-8D42-FD4B477A5024}">
      <dgm:prSet/>
      <dgm:spPr/>
    </dgm:pt>
    <dgm:pt modelId="{EE260690-2806-49CB-9A01-6B272FB4896E}" type="sibTrans" cxnId="{CDCCD230-3268-4D3C-8D42-FD4B477A5024}">
      <dgm:prSet/>
      <dgm:spPr/>
    </dgm:pt>
    <dgm:pt modelId="{6351D49C-2881-40B3-8715-B31F2C6660ED}" type="pres">
      <dgm:prSet presAssocID="{31DF609B-BDAD-428D-B301-2B703DB76145}" presName="Name0" presStyleCnt="0">
        <dgm:presLayoutVars>
          <dgm:dir/>
          <dgm:animLvl val="lvl"/>
          <dgm:resizeHandles/>
        </dgm:presLayoutVars>
      </dgm:prSet>
      <dgm:spPr/>
    </dgm:pt>
    <dgm:pt modelId="{171BDE51-8EF6-43AE-8C3F-8F706A17C020}" type="pres">
      <dgm:prSet presAssocID="{51064138-E77A-4D27-A742-E303A2D3E9A3}" presName="linNode" presStyleCnt="0"/>
      <dgm:spPr/>
    </dgm:pt>
    <dgm:pt modelId="{B2CB8440-DBA8-4F5D-A5B7-59DC5384E1FC}" type="pres">
      <dgm:prSet presAssocID="{51064138-E77A-4D27-A742-E303A2D3E9A3}" presName="parentShp" presStyleLbl="node1" presStyleIdx="0" presStyleCnt="3">
        <dgm:presLayoutVars>
          <dgm:bulletEnabled val="1"/>
        </dgm:presLayoutVars>
      </dgm:prSet>
      <dgm:spPr/>
    </dgm:pt>
    <dgm:pt modelId="{B6771E8A-6ABF-4104-B7C4-0B6BDDA55C54}" type="pres">
      <dgm:prSet presAssocID="{51064138-E77A-4D27-A742-E303A2D3E9A3}" presName="childShp" presStyleLbl="bgAccFollowNode1" presStyleIdx="0" presStyleCnt="3">
        <dgm:presLayoutVars>
          <dgm:bulletEnabled val="1"/>
        </dgm:presLayoutVars>
      </dgm:prSet>
      <dgm:spPr/>
    </dgm:pt>
    <dgm:pt modelId="{B5195EDE-504F-48B1-B8C9-A0BBD2ED8A39}" type="pres">
      <dgm:prSet presAssocID="{BC1F23A8-A49D-4324-B36F-42748EC8AAED}" presName="spacing" presStyleCnt="0"/>
      <dgm:spPr/>
    </dgm:pt>
    <dgm:pt modelId="{9BBBF76D-9588-46F0-B552-B2ACA14DE5E4}" type="pres">
      <dgm:prSet presAssocID="{5C105EEF-530E-4227-992F-2E162AB727F0}" presName="linNode" presStyleCnt="0"/>
      <dgm:spPr/>
    </dgm:pt>
    <dgm:pt modelId="{455B5347-6D84-4BCF-82FF-7B66729C277B}" type="pres">
      <dgm:prSet presAssocID="{5C105EEF-530E-4227-992F-2E162AB727F0}" presName="parentShp" presStyleLbl="node1" presStyleIdx="1" presStyleCnt="3">
        <dgm:presLayoutVars>
          <dgm:bulletEnabled val="1"/>
        </dgm:presLayoutVars>
      </dgm:prSet>
      <dgm:spPr/>
    </dgm:pt>
    <dgm:pt modelId="{060961A2-83AB-4A77-ADAC-C746E326EBA3}" type="pres">
      <dgm:prSet presAssocID="{5C105EEF-530E-4227-992F-2E162AB727F0}" presName="childShp" presStyleLbl="bgAccFollowNode1" presStyleIdx="1" presStyleCnt="3">
        <dgm:presLayoutVars>
          <dgm:bulletEnabled val="1"/>
        </dgm:presLayoutVars>
      </dgm:prSet>
      <dgm:spPr/>
    </dgm:pt>
    <dgm:pt modelId="{18CEDBB3-B750-4BDA-B95B-B02CC3672B56}" type="pres">
      <dgm:prSet presAssocID="{4BDA911E-F83C-44D4-BB32-C40704B0E1D8}" presName="spacing" presStyleCnt="0"/>
      <dgm:spPr/>
    </dgm:pt>
    <dgm:pt modelId="{F230D3C6-1DB7-4AA2-A6DA-5097FC5D26D8}" type="pres">
      <dgm:prSet presAssocID="{A2277FF8-52AB-48E3-8F90-83C64A7C01EC}" presName="linNode" presStyleCnt="0"/>
      <dgm:spPr/>
    </dgm:pt>
    <dgm:pt modelId="{78EBE208-525E-44E0-B93E-2A41C96DD262}" type="pres">
      <dgm:prSet presAssocID="{A2277FF8-52AB-48E3-8F90-83C64A7C01EC}" presName="parentShp" presStyleLbl="node1" presStyleIdx="2" presStyleCnt="3">
        <dgm:presLayoutVars>
          <dgm:bulletEnabled val="1"/>
        </dgm:presLayoutVars>
      </dgm:prSet>
      <dgm:spPr/>
    </dgm:pt>
    <dgm:pt modelId="{64F17820-9244-4124-86A5-988C20C6DC41}" type="pres">
      <dgm:prSet presAssocID="{A2277FF8-52AB-48E3-8F90-83C64A7C01EC}" presName="childShp" presStyleLbl="bgAccFollowNode1" presStyleIdx="2" presStyleCnt="3">
        <dgm:presLayoutVars>
          <dgm:bulletEnabled val="1"/>
        </dgm:presLayoutVars>
      </dgm:prSet>
      <dgm:spPr/>
    </dgm:pt>
  </dgm:ptLst>
  <dgm:cxnLst>
    <dgm:cxn modelId="{A07EDE0F-6B28-4882-98C5-53EF7AE30C77}" type="presOf" srcId="{1F75CB36-C01F-49B7-895E-D15C5553DD91}" destId="{B6771E8A-6ABF-4104-B7C4-0B6BDDA55C54}" srcOrd="0" destOrd="2" presId="urn:microsoft.com/office/officeart/2005/8/layout/vList6"/>
    <dgm:cxn modelId="{2B1BE5B1-7C2E-42E8-985C-0F006072EF13}" srcId="{5C105EEF-530E-4227-992F-2E162AB727F0}" destId="{301026AE-1025-4CED-A086-7DC2CE18A193}" srcOrd="1" destOrd="0" parTransId="{2C708049-FF3B-4F07-BB91-18B6402909E1}" sibTransId="{5FD5B83B-01A3-47EB-B834-CD3512D63BD6}"/>
    <dgm:cxn modelId="{68D7F7D1-7A5E-41E0-A80E-E0C2102DD192}" type="presOf" srcId="{5C3446F9-74F6-4D54-BD72-210B34F4623B}" destId="{060961A2-83AB-4A77-ADAC-C746E326EBA3}" srcOrd="0" destOrd="0" presId="urn:microsoft.com/office/officeart/2005/8/layout/vList6"/>
    <dgm:cxn modelId="{DE2FC6A1-A6F6-429D-AE88-2E32ABC793EB}" type="presOf" srcId="{31DF609B-BDAD-428D-B301-2B703DB76145}" destId="{6351D49C-2881-40B3-8715-B31F2C6660ED}" srcOrd="0" destOrd="0" presId="urn:microsoft.com/office/officeart/2005/8/layout/vList6"/>
    <dgm:cxn modelId="{536F803E-3D94-4E8C-9E5B-561F93D0DBD1}" srcId="{51064138-E77A-4D27-A742-E303A2D3E9A3}" destId="{90652788-E230-4DBD-B87D-31C198D792D0}" srcOrd="0" destOrd="0" parTransId="{3D4F37CC-419F-4C26-8B70-EC6FC702A155}" sibTransId="{3249F598-0E42-41B5-91B0-038E1784467F}"/>
    <dgm:cxn modelId="{0CF3F5A0-17FD-4993-9372-DB42F606A87C}" srcId="{51064138-E77A-4D27-A742-E303A2D3E9A3}" destId="{1F75CB36-C01F-49B7-895E-D15C5553DD91}" srcOrd="2" destOrd="0" parTransId="{3CDFE802-65BE-45EA-9CEE-9F805D37D13A}" sibTransId="{00822EF9-295B-4A49-BE0F-78885727EE2B}"/>
    <dgm:cxn modelId="{39B01C6F-3C66-438A-A4C1-ED20A98BB52F}" srcId="{31DF609B-BDAD-428D-B301-2B703DB76145}" destId="{51064138-E77A-4D27-A742-E303A2D3E9A3}" srcOrd="0" destOrd="0" parTransId="{D02FD8EA-E3D8-4679-B814-0E543847E8D3}" sibTransId="{BC1F23A8-A49D-4324-B36F-42748EC8AAED}"/>
    <dgm:cxn modelId="{23C25B0A-9B61-4C6D-A9CE-B29E1A39B291}" srcId="{31DF609B-BDAD-428D-B301-2B703DB76145}" destId="{5C105EEF-530E-4227-992F-2E162AB727F0}" srcOrd="1" destOrd="0" parTransId="{712BFA99-EF28-499D-90AA-FF5CF05D128A}" sibTransId="{4BDA911E-F83C-44D4-BB32-C40704B0E1D8}"/>
    <dgm:cxn modelId="{2FA0F70A-6976-49DC-BFFC-B85D3EE1FD61}" type="presOf" srcId="{6EE3809D-FD65-4B41-9C65-BDA16446069A}" destId="{64F17820-9244-4124-86A5-988C20C6DC41}" srcOrd="0" destOrd="4" presId="urn:microsoft.com/office/officeart/2005/8/layout/vList6"/>
    <dgm:cxn modelId="{FC8E850A-4085-4648-A687-2CD673D623E3}" type="presOf" srcId="{5863C592-4D64-46A0-BB22-E74B6B252C5A}" destId="{060961A2-83AB-4A77-ADAC-C746E326EBA3}" srcOrd="0" destOrd="4" presId="urn:microsoft.com/office/officeart/2005/8/layout/vList6"/>
    <dgm:cxn modelId="{616E9BD0-19D7-4940-ADD5-43E95D09855B}" type="presOf" srcId="{6779BCA5-B2AB-4E16-9B49-F37F1D5CCE58}" destId="{060961A2-83AB-4A77-ADAC-C746E326EBA3}" srcOrd="0" destOrd="3" presId="urn:microsoft.com/office/officeart/2005/8/layout/vList6"/>
    <dgm:cxn modelId="{D7142875-A789-4C3B-83AD-CBCFE7E27EBB}" type="presOf" srcId="{A2277FF8-52AB-48E3-8F90-83C64A7C01EC}" destId="{78EBE208-525E-44E0-B93E-2A41C96DD262}" srcOrd="0" destOrd="0" presId="urn:microsoft.com/office/officeart/2005/8/layout/vList6"/>
    <dgm:cxn modelId="{DD173E7B-C98F-4BCC-A502-413B34FCC24D}" type="presOf" srcId="{1B98269D-BBA4-4383-9FB1-4A1BD8D5973D}" destId="{64F17820-9244-4124-86A5-988C20C6DC41}" srcOrd="0" destOrd="0" presId="urn:microsoft.com/office/officeart/2005/8/layout/vList6"/>
    <dgm:cxn modelId="{0496ACB8-D8FD-499A-92EF-56CD85E47D08}" type="presOf" srcId="{F2D58C55-C24C-4207-BE4A-ADFCC87996D9}" destId="{060961A2-83AB-4A77-ADAC-C746E326EBA3}" srcOrd="0" destOrd="2" presId="urn:microsoft.com/office/officeart/2005/8/layout/vList6"/>
    <dgm:cxn modelId="{3A8858F3-7D5D-4EDA-A3B9-47BFEDC9E98E}" srcId="{A2277FF8-52AB-48E3-8F90-83C64A7C01EC}" destId="{842F8117-8DC6-43D6-A8EA-7CC8408DA776}" srcOrd="3" destOrd="0" parTransId="{C50480B5-0297-41F1-97D4-808D3E359F5F}" sibTransId="{106EE5DA-3B85-4F98-B469-C3CBCBBDB0A6}"/>
    <dgm:cxn modelId="{11128FDF-1DB4-4751-A5AE-117447E14343}" type="presOf" srcId="{90652788-E230-4DBD-B87D-31C198D792D0}" destId="{B6771E8A-6ABF-4104-B7C4-0B6BDDA55C54}" srcOrd="0" destOrd="0" presId="urn:microsoft.com/office/officeart/2005/8/layout/vList6"/>
    <dgm:cxn modelId="{1E5FA952-C25A-4D5B-B624-5136B82DFD84}" type="presOf" srcId="{5C105EEF-530E-4227-992F-2E162AB727F0}" destId="{455B5347-6D84-4BCF-82FF-7B66729C277B}" srcOrd="0" destOrd="0" presId="urn:microsoft.com/office/officeart/2005/8/layout/vList6"/>
    <dgm:cxn modelId="{01468F70-E76D-4A19-A84A-443EE8C23BE3}" type="presOf" srcId="{DC9755FA-1992-4808-93A6-8520A241E3DA}" destId="{64F17820-9244-4124-86A5-988C20C6DC41}" srcOrd="0" destOrd="1" presId="urn:microsoft.com/office/officeart/2005/8/layout/vList6"/>
    <dgm:cxn modelId="{A716BC20-5714-4544-B54F-D0A0B93003F9}" type="presOf" srcId="{86581E2D-14DC-42B3-BDD0-CD058D27B304}" destId="{B6771E8A-6ABF-4104-B7C4-0B6BDDA55C54}" srcOrd="0" destOrd="1" presId="urn:microsoft.com/office/officeart/2005/8/layout/vList6"/>
    <dgm:cxn modelId="{020BB068-C345-40F8-89DA-8676E9C4D2FF}" type="presOf" srcId="{842F8117-8DC6-43D6-A8EA-7CC8408DA776}" destId="{64F17820-9244-4124-86A5-988C20C6DC41}" srcOrd="0" destOrd="3" presId="urn:microsoft.com/office/officeart/2005/8/layout/vList6"/>
    <dgm:cxn modelId="{13A66D0F-68AC-4148-82EA-629301B094B4}" type="presOf" srcId="{51064138-E77A-4D27-A742-E303A2D3E9A3}" destId="{B2CB8440-DBA8-4F5D-A5B7-59DC5384E1FC}" srcOrd="0" destOrd="0" presId="urn:microsoft.com/office/officeart/2005/8/layout/vList6"/>
    <dgm:cxn modelId="{37B86B3F-1194-4001-8B90-2783E318FDD0}" type="presOf" srcId="{2C8C368E-09B9-4C54-B7ED-DE880D26B4DB}" destId="{64F17820-9244-4124-86A5-988C20C6DC41}" srcOrd="0" destOrd="2" presId="urn:microsoft.com/office/officeart/2005/8/layout/vList6"/>
    <dgm:cxn modelId="{E470164C-7CBA-47B5-9011-2BEB7E4A0C31}" srcId="{51064138-E77A-4D27-A742-E303A2D3E9A3}" destId="{86581E2D-14DC-42B3-BDD0-CD058D27B304}" srcOrd="1" destOrd="0" parTransId="{DE61B20F-26CF-47B3-8AC9-E72FBB846850}" sibTransId="{43D8C7DA-C177-43D5-A4CE-7C1C7E6CD52C}"/>
    <dgm:cxn modelId="{1C2F6DD2-4C41-445E-A026-BE3B19A23D90}" srcId="{A2277FF8-52AB-48E3-8F90-83C64A7C01EC}" destId="{6EE3809D-FD65-4B41-9C65-BDA16446069A}" srcOrd="4" destOrd="0" parTransId="{D88A72B6-9952-455E-8B7A-95DD2A8FB74B}" sibTransId="{926F5FA5-2D28-4020-ABFE-73C76EB4E084}"/>
    <dgm:cxn modelId="{C9713DB7-5372-4502-86F9-C194384972EA}" srcId="{5C105EEF-530E-4227-992F-2E162AB727F0}" destId="{6779BCA5-B2AB-4E16-9B49-F37F1D5CCE58}" srcOrd="3" destOrd="0" parTransId="{EC10B66D-0E3D-4A78-AE5C-B2C1E2DC04BE}" sibTransId="{50A45879-F2EF-47F4-ABFE-91D06EFA7AC3}"/>
    <dgm:cxn modelId="{54AF62BB-0DB8-4A4D-8269-7E64752E6BD5}" type="presOf" srcId="{301026AE-1025-4CED-A086-7DC2CE18A193}" destId="{060961A2-83AB-4A77-ADAC-C746E326EBA3}" srcOrd="0" destOrd="1" presId="urn:microsoft.com/office/officeart/2005/8/layout/vList6"/>
    <dgm:cxn modelId="{E44A2FD8-FB78-4003-B312-23909AADAC45}" srcId="{5C105EEF-530E-4227-992F-2E162AB727F0}" destId="{5863C592-4D64-46A0-BB22-E74B6B252C5A}" srcOrd="4" destOrd="0" parTransId="{CFB2F66F-746A-4795-B5EF-A253F596C06A}" sibTransId="{8AC5BCFE-E91B-4CD3-BC58-5E90ED9866CF}"/>
    <dgm:cxn modelId="{DF7BA178-5DB4-405F-A750-A9C2985CDC72}" srcId="{31DF609B-BDAD-428D-B301-2B703DB76145}" destId="{A2277FF8-52AB-48E3-8F90-83C64A7C01EC}" srcOrd="2" destOrd="0" parTransId="{5ADE6B10-4B8A-4928-839F-EFE5A04D593B}" sibTransId="{CC41C448-9CD0-4B0C-9E71-399BD6C25457}"/>
    <dgm:cxn modelId="{C6B2D4D0-FAA4-4BDE-A707-5F0519259DFF}" srcId="{A2277FF8-52AB-48E3-8F90-83C64A7C01EC}" destId="{DC9755FA-1992-4808-93A6-8520A241E3DA}" srcOrd="1" destOrd="0" parTransId="{98DCC6EE-DF1C-4B44-9427-62365DA46060}" sibTransId="{CDAA695F-2F0F-4250-BE96-9B9396417E7B}"/>
    <dgm:cxn modelId="{4138E7ED-2C52-4217-BB5A-0119DCAE307F}" srcId="{A2277FF8-52AB-48E3-8F90-83C64A7C01EC}" destId="{2C8C368E-09B9-4C54-B7ED-DE880D26B4DB}" srcOrd="2" destOrd="0" parTransId="{916CCD08-6E40-4EE4-9E49-B949B5BBCD49}" sibTransId="{FF2A2547-FB52-4C5D-82F1-EB8FC8E58094}"/>
    <dgm:cxn modelId="{599B690E-D900-4BEF-831F-FECAEC1C86CA}" srcId="{5C105EEF-530E-4227-992F-2E162AB727F0}" destId="{F2D58C55-C24C-4207-BE4A-ADFCC87996D9}" srcOrd="2" destOrd="0" parTransId="{BB395E31-D61A-4A14-9950-F1154E57B2FF}" sibTransId="{BEE27100-750B-4F7F-958B-3825CBFC0814}"/>
    <dgm:cxn modelId="{D53AEA6F-418D-4479-8834-5F490F2F7B37}" srcId="{A2277FF8-52AB-48E3-8F90-83C64A7C01EC}" destId="{1B98269D-BBA4-4383-9FB1-4A1BD8D5973D}" srcOrd="0" destOrd="0" parTransId="{AE437712-C08D-41CB-B76E-549AF39277E8}" sibTransId="{14EC527B-341B-4ED5-AE37-510D3C7138BE}"/>
    <dgm:cxn modelId="{CDCCD230-3268-4D3C-8D42-FD4B477A5024}" srcId="{5C105EEF-530E-4227-992F-2E162AB727F0}" destId="{5C3446F9-74F6-4D54-BD72-210B34F4623B}" srcOrd="0" destOrd="0" parTransId="{4366AE27-EC8E-4D33-B3D6-F4220AACA4BD}" sibTransId="{EE260690-2806-49CB-9A01-6B272FB4896E}"/>
    <dgm:cxn modelId="{2EC63397-304B-4D67-BE59-BA97F2DBCC40}" type="presParOf" srcId="{6351D49C-2881-40B3-8715-B31F2C6660ED}" destId="{171BDE51-8EF6-43AE-8C3F-8F706A17C020}" srcOrd="0" destOrd="0" presId="urn:microsoft.com/office/officeart/2005/8/layout/vList6"/>
    <dgm:cxn modelId="{495BAB40-0DF2-4B32-AAFE-EF779CA2D098}" type="presParOf" srcId="{171BDE51-8EF6-43AE-8C3F-8F706A17C020}" destId="{B2CB8440-DBA8-4F5D-A5B7-59DC5384E1FC}" srcOrd="0" destOrd="0" presId="urn:microsoft.com/office/officeart/2005/8/layout/vList6"/>
    <dgm:cxn modelId="{78C0C39D-DFAC-4B7B-A069-FFC54569C78E}" type="presParOf" srcId="{171BDE51-8EF6-43AE-8C3F-8F706A17C020}" destId="{B6771E8A-6ABF-4104-B7C4-0B6BDDA55C54}" srcOrd="1" destOrd="0" presId="urn:microsoft.com/office/officeart/2005/8/layout/vList6"/>
    <dgm:cxn modelId="{C089EBB7-A344-495F-BEA6-D05E73B092F8}" type="presParOf" srcId="{6351D49C-2881-40B3-8715-B31F2C6660ED}" destId="{B5195EDE-504F-48B1-B8C9-A0BBD2ED8A39}" srcOrd="1" destOrd="0" presId="urn:microsoft.com/office/officeart/2005/8/layout/vList6"/>
    <dgm:cxn modelId="{2B4EC742-E414-4DBA-9855-D9D92EBFD232}" type="presParOf" srcId="{6351D49C-2881-40B3-8715-B31F2C6660ED}" destId="{9BBBF76D-9588-46F0-B552-B2ACA14DE5E4}" srcOrd="2" destOrd="0" presId="urn:microsoft.com/office/officeart/2005/8/layout/vList6"/>
    <dgm:cxn modelId="{39327E8C-950B-48FB-ACBF-92414E7CD889}" type="presParOf" srcId="{9BBBF76D-9588-46F0-B552-B2ACA14DE5E4}" destId="{455B5347-6D84-4BCF-82FF-7B66729C277B}" srcOrd="0" destOrd="0" presId="urn:microsoft.com/office/officeart/2005/8/layout/vList6"/>
    <dgm:cxn modelId="{C3E8E2E4-89BC-4636-9464-D58C89CBDCCB}" type="presParOf" srcId="{9BBBF76D-9588-46F0-B552-B2ACA14DE5E4}" destId="{060961A2-83AB-4A77-ADAC-C746E326EBA3}" srcOrd="1" destOrd="0" presId="urn:microsoft.com/office/officeart/2005/8/layout/vList6"/>
    <dgm:cxn modelId="{0A8042DC-EFF9-4FC9-AC74-077D222BE81C}" type="presParOf" srcId="{6351D49C-2881-40B3-8715-B31F2C6660ED}" destId="{18CEDBB3-B750-4BDA-B95B-B02CC3672B56}" srcOrd="3" destOrd="0" presId="urn:microsoft.com/office/officeart/2005/8/layout/vList6"/>
    <dgm:cxn modelId="{585EE141-2EB7-4625-9A8A-E8CF1BDC3A1E}" type="presParOf" srcId="{6351D49C-2881-40B3-8715-B31F2C6660ED}" destId="{F230D3C6-1DB7-4AA2-A6DA-5097FC5D26D8}" srcOrd="4" destOrd="0" presId="urn:microsoft.com/office/officeart/2005/8/layout/vList6"/>
    <dgm:cxn modelId="{C4BF8C50-16E3-49CD-B7F7-20CD2951C51C}" type="presParOf" srcId="{F230D3C6-1DB7-4AA2-A6DA-5097FC5D26D8}" destId="{78EBE208-525E-44E0-B93E-2A41C96DD262}" srcOrd="0" destOrd="0" presId="urn:microsoft.com/office/officeart/2005/8/layout/vList6"/>
    <dgm:cxn modelId="{1C6BB97A-504C-430C-9B95-EBC49732F507}" type="presParOf" srcId="{F230D3C6-1DB7-4AA2-A6DA-5097FC5D26D8}" destId="{64F17820-9244-4124-86A5-988C20C6DC41}"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771E8A-6ABF-4104-B7C4-0B6BDDA55C54}">
      <dsp:nvSpPr>
        <dsp:cNvPr id="0" name=""/>
        <dsp:cNvSpPr/>
      </dsp:nvSpPr>
      <dsp:spPr>
        <a:xfrm>
          <a:off x="3322320" y="0"/>
          <a:ext cx="4983480" cy="1571624"/>
        </a:xfrm>
        <a:prstGeom prst="rightArrow">
          <a:avLst>
            <a:gd name="adj1" fmla="val 75000"/>
            <a:gd name="adj2" fmla="val 50000"/>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Prednisone</a:t>
          </a:r>
        </a:p>
        <a:p>
          <a:pPr marL="114300" lvl="1" indent="-114300" algn="l" defTabSz="622300">
            <a:lnSpc>
              <a:spcPct val="90000"/>
            </a:lnSpc>
            <a:spcBef>
              <a:spcPct val="0"/>
            </a:spcBef>
            <a:spcAft>
              <a:spcPct val="15000"/>
            </a:spcAft>
            <a:buChar char="•"/>
          </a:pPr>
          <a:r>
            <a:rPr lang="en-US" sz="1400" kern="1200" dirty="0"/>
            <a:t>IV </a:t>
          </a:r>
          <a:r>
            <a:rPr lang="en-US" sz="1400" kern="1200" dirty="0" err="1"/>
            <a:t>Methylprednisone</a:t>
          </a:r>
          <a:endParaRPr lang="en-US" sz="1400" kern="1200" dirty="0"/>
        </a:p>
      </dsp:txBody>
      <dsp:txXfrm>
        <a:off x="3322320" y="196453"/>
        <a:ext cx="4394121" cy="1178718"/>
      </dsp:txXfrm>
    </dsp:sp>
    <dsp:sp modelId="{B2CB8440-DBA8-4F5D-A5B7-59DC5384E1FC}">
      <dsp:nvSpPr>
        <dsp:cNvPr id="0" name=""/>
        <dsp:cNvSpPr/>
      </dsp:nvSpPr>
      <dsp:spPr>
        <a:xfrm>
          <a:off x="0" y="0"/>
          <a:ext cx="3322320" cy="1571624"/>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First line</a:t>
          </a:r>
        </a:p>
      </dsp:txBody>
      <dsp:txXfrm>
        <a:off x="76720" y="76720"/>
        <a:ext cx="3168880" cy="1418184"/>
      </dsp:txXfrm>
    </dsp:sp>
    <dsp:sp modelId="{060961A2-83AB-4A77-ADAC-C746E326EBA3}">
      <dsp:nvSpPr>
        <dsp:cNvPr id="0" name=""/>
        <dsp:cNvSpPr/>
      </dsp:nvSpPr>
      <dsp:spPr>
        <a:xfrm>
          <a:off x="3322320" y="1728787"/>
          <a:ext cx="4983480" cy="1571624"/>
        </a:xfrm>
        <a:prstGeom prst="rightArrow">
          <a:avLst>
            <a:gd name="adj1" fmla="val 75000"/>
            <a:gd name="adj2" fmla="val 50000"/>
          </a:avLst>
        </a:prstGeom>
        <a:solidFill>
          <a:schemeClr val="accent4">
            <a:tint val="40000"/>
            <a:alpha val="90000"/>
            <a:hueOff val="-1835518"/>
            <a:satOff val="13467"/>
            <a:lumOff val="886"/>
            <a:alphaOff val="0"/>
          </a:schemeClr>
        </a:solidFill>
        <a:ln w="19050" cap="rnd" cmpd="sng" algn="ctr">
          <a:solidFill>
            <a:schemeClr val="accent4">
              <a:tint val="40000"/>
              <a:alpha val="90000"/>
              <a:hueOff val="-1835518"/>
              <a:satOff val="13467"/>
              <a:lumOff val="8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Methotrexate</a:t>
          </a:r>
        </a:p>
        <a:p>
          <a:pPr marL="114300" lvl="1" indent="-114300" algn="l" defTabSz="622300">
            <a:lnSpc>
              <a:spcPct val="90000"/>
            </a:lnSpc>
            <a:spcBef>
              <a:spcPct val="0"/>
            </a:spcBef>
            <a:spcAft>
              <a:spcPct val="15000"/>
            </a:spcAft>
            <a:buChar char="•"/>
          </a:pPr>
          <a:r>
            <a:rPr lang="en-US" sz="1400" kern="1200" dirty="0"/>
            <a:t>Azathioprine</a:t>
          </a:r>
        </a:p>
        <a:p>
          <a:pPr marL="114300" lvl="1" indent="-114300" algn="l" defTabSz="622300">
            <a:lnSpc>
              <a:spcPct val="90000"/>
            </a:lnSpc>
            <a:spcBef>
              <a:spcPct val="0"/>
            </a:spcBef>
            <a:spcAft>
              <a:spcPct val="15000"/>
            </a:spcAft>
            <a:buChar char="•"/>
          </a:pPr>
          <a:r>
            <a:rPr lang="en-US" sz="1400" kern="1200" dirty="0"/>
            <a:t>Intravenous </a:t>
          </a:r>
          <a:r>
            <a:rPr lang="en-US" sz="1400" kern="1200" dirty="0" err="1"/>
            <a:t>Immunoglobulins</a:t>
          </a:r>
          <a:endParaRPr lang="en-US" sz="1400" kern="1200" dirty="0"/>
        </a:p>
        <a:p>
          <a:pPr marL="114300" lvl="1" indent="-114300" algn="l" defTabSz="622300">
            <a:lnSpc>
              <a:spcPct val="90000"/>
            </a:lnSpc>
            <a:spcBef>
              <a:spcPct val="0"/>
            </a:spcBef>
            <a:spcAft>
              <a:spcPct val="15000"/>
            </a:spcAft>
            <a:buChar char="•"/>
          </a:pPr>
          <a:r>
            <a:rPr lang="en-US" sz="1400" kern="1200" dirty="0" err="1"/>
            <a:t>Mycophenolate</a:t>
          </a:r>
          <a:endParaRPr lang="en-US" sz="1400" kern="1200" dirty="0"/>
        </a:p>
      </dsp:txBody>
      <dsp:txXfrm>
        <a:off x="3322320" y="1925240"/>
        <a:ext cx="4394121" cy="1178718"/>
      </dsp:txXfrm>
    </dsp:sp>
    <dsp:sp modelId="{455B5347-6D84-4BCF-82FF-7B66729C277B}">
      <dsp:nvSpPr>
        <dsp:cNvPr id="0" name=""/>
        <dsp:cNvSpPr/>
      </dsp:nvSpPr>
      <dsp:spPr>
        <a:xfrm>
          <a:off x="0" y="1728787"/>
          <a:ext cx="3322320" cy="1571624"/>
        </a:xfrm>
        <a:prstGeom prst="roundRect">
          <a:avLst/>
        </a:prstGeom>
        <a:solidFill>
          <a:schemeClr val="accent4">
            <a:hueOff val="-1357050"/>
            <a:satOff val="13656"/>
            <a:lumOff val="78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Second line</a:t>
          </a:r>
        </a:p>
      </dsp:txBody>
      <dsp:txXfrm>
        <a:off x="76720" y="1805507"/>
        <a:ext cx="3168880" cy="1418184"/>
      </dsp:txXfrm>
    </dsp:sp>
    <dsp:sp modelId="{64F17820-9244-4124-86A5-988C20C6DC41}">
      <dsp:nvSpPr>
        <dsp:cNvPr id="0" name=""/>
        <dsp:cNvSpPr/>
      </dsp:nvSpPr>
      <dsp:spPr>
        <a:xfrm>
          <a:off x="3322320" y="3457574"/>
          <a:ext cx="4983480" cy="1571624"/>
        </a:xfrm>
        <a:prstGeom prst="rightArrow">
          <a:avLst>
            <a:gd name="adj1" fmla="val 75000"/>
            <a:gd name="adj2" fmla="val 50000"/>
          </a:avLst>
        </a:prstGeom>
        <a:solidFill>
          <a:schemeClr val="accent4">
            <a:tint val="40000"/>
            <a:alpha val="90000"/>
            <a:hueOff val="-3671036"/>
            <a:satOff val="26935"/>
            <a:lumOff val="1772"/>
            <a:alphaOff val="0"/>
          </a:schemeClr>
        </a:solidFill>
        <a:ln w="19050" cap="rnd" cmpd="sng" algn="ctr">
          <a:solidFill>
            <a:schemeClr val="accent4">
              <a:tint val="40000"/>
              <a:alpha val="90000"/>
              <a:hueOff val="-3671036"/>
              <a:satOff val="26935"/>
              <a:lumOff val="177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Cyclosporine</a:t>
          </a:r>
        </a:p>
        <a:p>
          <a:pPr marL="114300" lvl="1" indent="-114300" algn="l" defTabSz="622300">
            <a:lnSpc>
              <a:spcPct val="90000"/>
            </a:lnSpc>
            <a:spcBef>
              <a:spcPct val="0"/>
            </a:spcBef>
            <a:spcAft>
              <a:spcPct val="15000"/>
            </a:spcAft>
            <a:buChar char="•"/>
          </a:pPr>
          <a:r>
            <a:rPr lang="en-US" sz="1400" kern="1200" dirty="0" err="1"/>
            <a:t>Tacrolimus</a:t>
          </a:r>
          <a:endParaRPr lang="en-US" sz="1400" kern="1200" dirty="0"/>
        </a:p>
        <a:p>
          <a:pPr marL="114300" lvl="1" indent="-114300" algn="l" defTabSz="622300">
            <a:lnSpc>
              <a:spcPct val="90000"/>
            </a:lnSpc>
            <a:spcBef>
              <a:spcPct val="0"/>
            </a:spcBef>
            <a:spcAft>
              <a:spcPct val="15000"/>
            </a:spcAft>
            <a:buChar char="•"/>
          </a:pPr>
          <a:r>
            <a:rPr lang="en-US" sz="1400" kern="1200" dirty="0"/>
            <a:t>Rituximab</a:t>
          </a:r>
        </a:p>
        <a:p>
          <a:pPr marL="114300" lvl="1" indent="-114300" algn="l" defTabSz="622300">
            <a:lnSpc>
              <a:spcPct val="90000"/>
            </a:lnSpc>
            <a:spcBef>
              <a:spcPct val="0"/>
            </a:spcBef>
            <a:spcAft>
              <a:spcPct val="15000"/>
            </a:spcAft>
            <a:buChar char="•"/>
          </a:pPr>
          <a:r>
            <a:rPr lang="en-US" sz="1400" kern="1200" dirty="0" err="1"/>
            <a:t>Etanercept</a:t>
          </a:r>
          <a:endParaRPr lang="en-US" sz="1400" kern="1200" dirty="0"/>
        </a:p>
        <a:p>
          <a:pPr marL="114300" lvl="1" indent="-114300" algn="l" defTabSz="622300">
            <a:lnSpc>
              <a:spcPct val="90000"/>
            </a:lnSpc>
            <a:spcBef>
              <a:spcPct val="0"/>
            </a:spcBef>
            <a:spcAft>
              <a:spcPct val="15000"/>
            </a:spcAft>
            <a:buChar char="•"/>
          </a:pPr>
          <a:r>
            <a:rPr lang="en-US" sz="1400" kern="1200" dirty="0"/>
            <a:t>Cyclophosphamide</a:t>
          </a:r>
        </a:p>
      </dsp:txBody>
      <dsp:txXfrm>
        <a:off x="3322320" y="3654027"/>
        <a:ext cx="4394121" cy="1178718"/>
      </dsp:txXfrm>
    </dsp:sp>
    <dsp:sp modelId="{78EBE208-525E-44E0-B93E-2A41C96DD262}">
      <dsp:nvSpPr>
        <dsp:cNvPr id="0" name=""/>
        <dsp:cNvSpPr/>
      </dsp:nvSpPr>
      <dsp:spPr>
        <a:xfrm>
          <a:off x="0" y="3457574"/>
          <a:ext cx="3322320" cy="1571624"/>
        </a:xfrm>
        <a:prstGeom prst="roundRect">
          <a:avLst/>
        </a:prstGeom>
        <a:solidFill>
          <a:schemeClr val="accent4">
            <a:hueOff val="-2714099"/>
            <a:satOff val="27312"/>
            <a:lumOff val="1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dirty="0"/>
            <a:t>Third line/ Emerging drugs</a:t>
          </a:r>
        </a:p>
      </dsp:txBody>
      <dsp:txXfrm>
        <a:off x="76720" y="3534294"/>
        <a:ext cx="3168880" cy="1418184"/>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BCF3F0-AAB3-4D85-A87A-C6F709A7C47F}" type="datetimeFigureOut">
              <a:rPr lang="en-US" smtClean="0"/>
              <a:t>12/13/2016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63AC7F-0295-450C-B624-0C7DCC2052ED}" type="slidenum">
              <a:rPr lang="en-US" smtClean="0"/>
              <a:t>‹#›</a:t>
            </a:fld>
            <a:endParaRPr lang="en-US"/>
          </a:p>
        </p:txBody>
      </p:sp>
    </p:spTree>
    <p:extLst>
      <p:ext uri="{BB962C8B-B14F-4D97-AF65-F5344CB8AC3E}">
        <p14:creationId xmlns:p14="http://schemas.microsoft.com/office/powerpoint/2010/main" val="2301308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777F8A-D426-4811-9233-5EA943FAAD5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9703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F23AF4-7449-419C-9332-C5607329ACA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3098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0B68F-B3CA-4FB4-BDFA-CAABA8AD18B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50737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Wash U – quadriceps</a:t>
            </a:r>
            <a:r>
              <a:rPr lang="en-US" baseline="0" dirty="0"/>
              <a:t> atrophy</a:t>
            </a:r>
          </a:p>
          <a:p>
            <a:r>
              <a:rPr lang="en-US" baseline="0" dirty="0"/>
              <a:t>Book – this </a:t>
            </a:r>
            <a:r>
              <a:rPr lang="en-US" baseline="0" dirty="0" err="1"/>
              <a:t>pt</a:t>
            </a:r>
            <a:r>
              <a:rPr lang="en-US" baseline="0" dirty="0"/>
              <a:t> has marked difficulty in flexing the fingers of the left hand as compared to the right.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F37AF1-CB5E-49E8-90C4-B87859B403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6759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953D06-A795-4A68-AB1B-0431B4EA1C3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91558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93FBC9-DD38-4092-BF11-B899CFCB007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18794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4EE7F9-D7BF-43A2-B830-7B83448C354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63937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FA5474-3BC3-4115-9DA4-23D85BC78BE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55222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270518-CCB5-44A1-966A-73F7023FC08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53505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EC4E05-2770-458B-A9E0-0B8231D60BE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43789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EBD822-3CA1-42D8-B21B-47B4F00B816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34382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565443-49D7-4C09-806A-EBD78E522E8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355231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12/13/2016</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12/13/2016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12/13/2016</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3164"/>
            <a:ext cx="9144000" cy="2387600"/>
          </a:xfrm>
        </p:spPr>
        <p:txBody>
          <a:bodyPr>
            <a:normAutofit/>
          </a:bodyPr>
          <a:lstStyle/>
          <a:p>
            <a:r>
              <a:rPr lang="en-US" dirty="0"/>
              <a:t>Basics on Inflammatory muscle disease for the Medical student</a:t>
            </a:r>
          </a:p>
        </p:txBody>
      </p:sp>
      <p:sp>
        <p:nvSpPr>
          <p:cNvPr id="3" name="Subtitle 2"/>
          <p:cNvSpPr>
            <a:spLocks noGrp="1"/>
          </p:cNvSpPr>
          <p:nvPr>
            <p:ph type="subTitle" idx="1"/>
          </p:nvPr>
        </p:nvSpPr>
        <p:spPr>
          <a:xfrm>
            <a:off x="1524000" y="2753899"/>
            <a:ext cx="9144000" cy="1655762"/>
          </a:xfrm>
        </p:spPr>
        <p:txBody>
          <a:bodyPr/>
          <a:lstStyle/>
          <a:p>
            <a:r>
              <a:rPr lang="en-US" dirty="0"/>
              <a:t>Dr Eugene kalman Genga</a:t>
            </a:r>
          </a:p>
        </p:txBody>
      </p:sp>
      <p:pic>
        <p:nvPicPr>
          <p:cNvPr id="5" name="Picture 4"/>
          <p:cNvPicPr>
            <a:picLocks noChangeAspect="1"/>
          </p:cNvPicPr>
          <p:nvPr/>
        </p:nvPicPr>
        <p:blipFill>
          <a:blip r:embed="rId2"/>
          <a:stretch>
            <a:fillRect/>
          </a:stretch>
        </p:blipFill>
        <p:spPr>
          <a:xfrm>
            <a:off x="5446644" y="3380354"/>
            <a:ext cx="5897218" cy="3304318"/>
          </a:xfrm>
          <a:prstGeom prst="rect">
            <a:avLst/>
          </a:prstGeom>
        </p:spPr>
      </p:pic>
    </p:spTree>
    <p:extLst>
      <p:ext uri="{BB962C8B-B14F-4D97-AF65-F5344CB8AC3E}">
        <p14:creationId xmlns:p14="http://schemas.microsoft.com/office/powerpoint/2010/main" val="1358513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8229600" cy="2276126"/>
          </a:xfrm>
        </p:spPr>
        <p:txBody>
          <a:bodyPr/>
          <a:lstStyle/>
          <a:p>
            <a:pPr marL="484632" indent="0" fontAlgn="auto">
              <a:spcAft>
                <a:spcPts val="0"/>
              </a:spcAft>
              <a:defRPr/>
            </a:pPr>
            <a:r>
              <a:rPr lang="en-US" dirty="0">
                <a:solidFill>
                  <a:schemeClr val="accent1">
                    <a:tint val="83000"/>
                    <a:satMod val="150000"/>
                  </a:schemeClr>
                </a:solidFill>
              </a:rPr>
              <a:t>History </a:t>
            </a:r>
          </a:p>
        </p:txBody>
      </p:sp>
      <p:sp>
        <p:nvSpPr>
          <p:cNvPr id="17410" name="Content Placeholder 2"/>
          <p:cNvSpPr>
            <a:spLocks noGrp="1"/>
          </p:cNvSpPr>
          <p:nvPr>
            <p:ph idx="1"/>
          </p:nvPr>
        </p:nvSpPr>
        <p:spPr>
          <a:xfrm>
            <a:off x="1981200" y="838201"/>
            <a:ext cx="8229600" cy="5616575"/>
          </a:xfrm>
        </p:spPr>
        <p:txBody>
          <a:bodyPr>
            <a:normAutofit lnSpcReduction="10000"/>
          </a:bodyPr>
          <a:lstStyle/>
          <a:p>
            <a:r>
              <a:rPr lang="en-US" altLang="en-US" sz="2400" dirty="0"/>
              <a:t>She was apparently normal 7 months ago when developed pain over the both thighs followed by fever, she took treatment, fever subsided in 3 days but  </a:t>
            </a:r>
            <a:r>
              <a:rPr lang="en-US" altLang="en-US" sz="2400" dirty="0">
                <a:solidFill>
                  <a:srgbClr val="FF0000"/>
                </a:solidFill>
              </a:rPr>
              <a:t>she noticed weakness of both legs, mainly in the proximal region, </a:t>
            </a:r>
            <a:r>
              <a:rPr lang="en-US" altLang="en-US" sz="2400" dirty="0"/>
              <a:t>which is insidious in onset and slowly progressive in nature</a:t>
            </a:r>
          </a:p>
          <a:p>
            <a:r>
              <a:rPr lang="en-US" altLang="en-US" sz="2400" u="sng" dirty="0">
                <a:solidFill>
                  <a:srgbClr val="FF0000"/>
                </a:solidFill>
              </a:rPr>
              <a:t>h/o difficulty in getting up from squatting and lying posture, climbing the stairs  -7months</a:t>
            </a:r>
          </a:p>
          <a:p>
            <a:r>
              <a:rPr lang="en-US" altLang="en-US" sz="2400" u="sng" dirty="0">
                <a:solidFill>
                  <a:srgbClr val="FF0000"/>
                </a:solidFill>
              </a:rPr>
              <a:t>Difficulty in lifting the hand above  the head, combing the hair and bringing the food to mouth-6 months</a:t>
            </a:r>
          </a:p>
          <a:p>
            <a:r>
              <a:rPr lang="en-US" altLang="en-US" sz="2400" u="sng" dirty="0">
                <a:solidFill>
                  <a:srgbClr val="FF0000"/>
                </a:solidFill>
              </a:rPr>
              <a:t>h/o difficulty in lifting the head from the pillow-4 months</a:t>
            </a:r>
          </a:p>
          <a:p>
            <a:r>
              <a:rPr lang="en-US" altLang="en-US" sz="2400" u="sng" dirty="0">
                <a:solidFill>
                  <a:srgbClr val="FF0000"/>
                </a:solidFill>
              </a:rPr>
              <a:t>Difficulty in mixing the food- 2 months</a:t>
            </a:r>
          </a:p>
          <a:p>
            <a:r>
              <a:rPr lang="en-US" altLang="en-US" sz="2400" dirty="0"/>
              <a:t>h/o dysphagia .-last 2 months , started with solid food now even for liquid, </a:t>
            </a:r>
            <a:r>
              <a:rPr lang="en-US" altLang="en-US" sz="2400" dirty="0" err="1"/>
              <a:t>progressive,mainly</a:t>
            </a:r>
            <a:r>
              <a:rPr lang="en-US" altLang="en-US" sz="2400" dirty="0"/>
              <a:t> during initiation of swallowing and associated with throat pain</a:t>
            </a:r>
          </a:p>
          <a:p>
            <a:endParaRPr lang="en-US" altLang="en-US" sz="2400" dirty="0"/>
          </a:p>
        </p:txBody>
      </p:sp>
    </p:spTree>
    <p:extLst>
      <p:ext uri="{BB962C8B-B14F-4D97-AF65-F5344CB8AC3E}">
        <p14:creationId xmlns:p14="http://schemas.microsoft.com/office/powerpoint/2010/main" val="3887410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8289"/>
            <a:ext cx="8229600" cy="1398587"/>
          </a:xfrm>
        </p:spPr>
        <p:txBody>
          <a:bodyPr/>
          <a:lstStyle/>
          <a:p>
            <a:pPr marL="484632" indent="0" fontAlgn="auto">
              <a:spcAft>
                <a:spcPts val="0"/>
              </a:spcAft>
              <a:defRPr/>
            </a:pPr>
            <a:endParaRPr lang="en-US">
              <a:solidFill>
                <a:schemeClr val="accent1">
                  <a:tint val="83000"/>
                  <a:satMod val="150000"/>
                </a:schemeClr>
              </a:solidFill>
            </a:endParaRPr>
          </a:p>
        </p:txBody>
      </p:sp>
      <p:sp>
        <p:nvSpPr>
          <p:cNvPr id="3" name="Content Placeholder 2"/>
          <p:cNvSpPr>
            <a:spLocks noGrp="1"/>
          </p:cNvSpPr>
          <p:nvPr>
            <p:ph idx="1"/>
          </p:nvPr>
        </p:nvSpPr>
        <p:spPr>
          <a:xfrm>
            <a:off x="934278" y="1856271"/>
            <a:ext cx="5506279" cy="4572000"/>
          </a:xfrm>
        </p:spPr>
        <p:txBody>
          <a:bodyPr>
            <a:normAutofit/>
          </a:bodyPr>
          <a:lstStyle/>
          <a:p>
            <a:pPr marL="448056" indent="-384048" fontAlgn="auto">
              <a:spcAft>
                <a:spcPts val="0"/>
              </a:spcAft>
              <a:buFont typeface="Wingdings 2"/>
              <a:buChar char=""/>
              <a:defRPr/>
            </a:pPr>
            <a:r>
              <a:rPr lang="en-US" dirty="0"/>
              <a:t>h/o </a:t>
            </a:r>
            <a:r>
              <a:rPr lang="en-US" b="1" dirty="0"/>
              <a:t>hyper pigmentation </a:t>
            </a:r>
            <a:r>
              <a:rPr lang="en-US" dirty="0"/>
              <a:t>over the face, chest and neck-6 months, non itchy </a:t>
            </a:r>
          </a:p>
          <a:p>
            <a:pPr marL="448056" indent="-384048" fontAlgn="auto">
              <a:spcAft>
                <a:spcPts val="0"/>
              </a:spcAft>
              <a:buFont typeface="Wingdings 2"/>
              <a:buChar char=""/>
              <a:defRPr/>
            </a:pPr>
            <a:r>
              <a:rPr lang="en-US" dirty="0"/>
              <a:t>h/o excessive hair loss +</a:t>
            </a:r>
          </a:p>
          <a:p>
            <a:pPr marL="448056" indent="-384048" fontAlgn="auto">
              <a:spcAft>
                <a:spcPts val="0"/>
              </a:spcAft>
              <a:buFont typeface="Wingdings 2"/>
              <a:buChar char=""/>
              <a:defRPr/>
            </a:pPr>
            <a:endParaRPr lang="en-US" dirty="0"/>
          </a:p>
        </p:txBody>
      </p:sp>
      <p:pic>
        <p:nvPicPr>
          <p:cNvPr id="5" name="Picture 4"/>
          <p:cNvPicPr>
            <a:picLocks noChangeAspect="1"/>
          </p:cNvPicPr>
          <p:nvPr/>
        </p:nvPicPr>
        <p:blipFill>
          <a:blip r:embed="rId2"/>
          <a:stretch>
            <a:fillRect/>
          </a:stretch>
        </p:blipFill>
        <p:spPr>
          <a:xfrm>
            <a:off x="6440557" y="1856270"/>
            <a:ext cx="4572000" cy="3961433"/>
          </a:xfrm>
          <a:prstGeom prst="rect">
            <a:avLst/>
          </a:prstGeom>
        </p:spPr>
      </p:pic>
    </p:spTree>
    <p:extLst>
      <p:ext uri="{BB962C8B-B14F-4D97-AF65-F5344CB8AC3E}">
        <p14:creationId xmlns:p14="http://schemas.microsoft.com/office/powerpoint/2010/main" val="974059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549" y="322491"/>
            <a:ext cx="10131425" cy="1456267"/>
          </a:xfrm>
        </p:spPr>
        <p:txBody>
          <a:bodyPr/>
          <a:lstStyle/>
          <a:p>
            <a:pPr marL="484632" indent="0" fontAlgn="auto">
              <a:spcAft>
                <a:spcPts val="0"/>
              </a:spcAft>
              <a:defRPr/>
            </a:pPr>
            <a:r>
              <a:rPr lang="en-US" dirty="0">
                <a:solidFill>
                  <a:schemeClr val="accent1">
                    <a:tint val="83000"/>
                    <a:satMod val="150000"/>
                  </a:schemeClr>
                </a:solidFill>
              </a:rPr>
              <a:t>MALAR RASH&amp; V sign</a:t>
            </a:r>
          </a:p>
        </p:txBody>
      </p:sp>
      <p:pic>
        <p:nvPicPr>
          <p:cNvPr id="24578" name="Content Placeholder 3" descr="02032010262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43200" y="1371600"/>
            <a:ext cx="6477000" cy="5029200"/>
          </a:xfrm>
        </p:spPr>
      </p:pic>
      <p:sp>
        <p:nvSpPr>
          <p:cNvPr id="14" name="Right Arrow 13"/>
          <p:cNvSpPr/>
          <p:nvPr/>
        </p:nvSpPr>
        <p:spPr>
          <a:xfrm>
            <a:off x="4648200" y="3810000"/>
            <a:ext cx="533400" cy="46038"/>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5" name="Right Arrow 14"/>
          <p:cNvSpPr/>
          <p:nvPr/>
        </p:nvSpPr>
        <p:spPr>
          <a:xfrm>
            <a:off x="4800600" y="5257800"/>
            <a:ext cx="533400" cy="46038"/>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 name="Rectangle 2"/>
          <p:cNvSpPr/>
          <p:nvPr/>
        </p:nvSpPr>
        <p:spPr>
          <a:xfrm>
            <a:off x="5062330" y="3180520"/>
            <a:ext cx="1152940" cy="1722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489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a:t>Signs and Symptoms</a:t>
            </a:r>
          </a:p>
        </p:txBody>
      </p:sp>
      <p:sp>
        <p:nvSpPr>
          <p:cNvPr id="9219" name="Content Placeholder 2"/>
          <p:cNvSpPr>
            <a:spLocks noGrp="1"/>
          </p:cNvSpPr>
          <p:nvPr>
            <p:ph idx="1"/>
          </p:nvPr>
        </p:nvSpPr>
        <p:spPr>
          <a:xfrm>
            <a:off x="1981200" y="1935164"/>
            <a:ext cx="4191000" cy="4389437"/>
          </a:xfrm>
        </p:spPr>
        <p:txBody>
          <a:bodyPr/>
          <a:lstStyle/>
          <a:p>
            <a:r>
              <a:rPr lang="en-US" altLang="en-US"/>
              <a:t>Heliotrope rash:</a:t>
            </a:r>
          </a:p>
          <a:p>
            <a:pPr lvl="1"/>
            <a:r>
              <a:rPr lang="en-US" altLang="en-US"/>
              <a:t>A reddish-purple eruption on the upper eyelid</a:t>
            </a:r>
          </a:p>
          <a:p>
            <a:pPr lvl="1"/>
            <a:r>
              <a:rPr lang="en-US" altLang="en-US"/>
              <a:t>accompanied by swelling of the eyelid</a:t>
            </a:r>
          </a:p>
          <a:p>
            <a:pPr lvl="1"/>
            <a:r>
              <a:rPr lang="en-US" altLang="en-US"/>
              <a:t>Most specific rash in DM</a:t>
            </a:r>
          </a:p>
          <a:p>
            <a:pPr lvl="1"/>
            <a:r>
              <a:rPr lang="en-US" altLang="en-US"/>
              <a:t>Only present in a minority of patients.</a:t>
            </a:r>
          </a:p>
          <a:p>
            <a:pPr lvl="1"/>
            <a:endParaRPr lang="en-US" altLang="en-US"/>
          </a:p>
        </p:txBody>
      </p:sp>
      <p:pic>
        <p:nvPicPr>
          <p:cNvPr id="9220" name="Picture 5"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349750"/>
            <a:ext cx="30480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1" y="1752600"/>
            <a:ext cx="3527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606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7494"/>
            <a:ext cx="8229600" cy="1399032"/>
          </a:xfrm>
        </p:spPr>
        <p:txBody>
          <a:bodyPr/>
          <a:lstStyle/>
          <a:p>
            <a:pPr indent="0" fontAlgn="auto">
              <a:spcAft>
                <a:spcPts val="0"/>
              </a:spcAft>
              <a:defRPr/>
            </a:pPr>
            <a:r>
              <a:rPr lang="en-US" dirty="0">
                <a:solidFill>
                  <a:schemeClr val="accent1">
                    <a:tint val="83000"/>
                    <a:satMod val="150000"/>
                  </a:schemeClr>
                </a:solidFill>
              </a:rPr>
              <a:t>SHAWL SIGN</a:t>
            </a:r>
          </a:p>
        </p:txBody>
      </p:sp>
      <p:pic>
        <p:nvPicPr>
          <p:cNvPr id="25602" name="Content Placeholder 4" descr="020320102630.jpg"/>
          <p:cNvPicPr>
            <a:picLocks noGrp="1" noChangeAspect="1"/>
          </p:cNvPicPr>
          <p:nvPr>
            <p:ph sz="half" idx="1"/>
          </p:nvPr>
        </p:nvPicPr>
        <p:blipFill>
          <a:blip r:embed="rId2">
            <a:extLst>
              <a:ext uri="{28A0092B-C50C-407E-A947-70E740481C1C}">
                <a14:useLocalDpi xmlns:a14="http://schemas.microsoft.com/office/drawing/2010/main" val="0"/>
              </a:ext>
            </a:extLst>
          </a:blip>
          <a:srcRect l="11320" t="446" r="13208"/>
          <a:stretch>
            <a:fillRect/>
          </a:stretch>
        </p:blipFill>
        <p:spPr>
          <a:xfrm>
            <a:off x="1855304" y="1676400"/>
            <a:ext cx="3733800" cy="4081463"/>
          </a:xfrm>
        </p:spPr>
      </p:pic>
      <p:pic>
        <p:nvPicPr>
          <p:cNvPr id="25603" name="Content Placeholder 5" descr="020320102631.jpg"/>
          <p:cNvPicPr>
            <a:picLocks noGrp="1" noChangeAspect="1"/>
          </p:cNvPicPr>
          <p:nvPr>
            <p:ph sz="half" idx="2"/>
          </p:nvPr>
        </p:nvPicPr>
        <p:blipFill>
          <a:blip r:embed="rId3">
            <a:extLst>
              <a:ext uri="{28A0092B-C50C-407E-A947-70E740481C1C}">
                <a14:useLocalDpi xmlns:a14="http://schemas.microsoft.com/office/drawing/2010/main" val="0"/>
              </a:ext>
            </a:extLst>
          </a:blip>
          <a:srcRect l="5659" t="2962" r="11320"/>
          <a:stretch>
            <a:fillRect/>
          </a:stretch>
        </p:blipFill>
        <p:spPr>
          <a:xfrm>
            <a:off x="6019800" y="1676400"/>
            <a:ext cx="4038600" cy="4114800"/>
          </a:xfrm>
        </p:spPr>
      </p:pic>
      <p:sp>
        <p:nvSpPr>
          <p:cNvPr id="3" name="Rectangle 2"/>
          <p:cNvSpPr/>
          <p:nvPr/>
        </p:nvSpPr>
        <p:spPr>
          <a:xfrm>
            <a:off x="3220277" y="2597426"/>
            <a:ext cx="1298713" cy="1457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666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84632" indent="0" fontAlgn="auto">
              <a:spcAft>
                <a:spcPts val="0"/>
              </a:spcAft>
              <a:defRPr/>
            </a:pPr>
            <a:r>
              <a:rPr lang="en-US" dirty="0">
                <a:solidFill>
                  <a:schemeClr val="accent1">
                    <a:tint val="83000"/>
                    <a:satMod val="150000"/>
                  </a:schemeClr>
                </a:solidFill>
              </a:rPr>
              <a:t>GOTTRON`S PAPULES</a:t>
            </a:r>
          </a:p>
        </p:txBody>
      </p:sp>
      <p:pic>
        <p:nvPicPr>
          <p:cNvPr id="26626" name="Content Placeholder 3" descr="020320102629.jpg"/>
          <p:cNvPicPr>
            <a:picLocks noGrp="1" noChangeAspect="1"/>
          </p:cNvPicPr>
          <p:nvPr>
            <p:ph idx="1"/>
          </p:nvPr>
        </p:nvPicPr>
        <p:blipFill>
          <a:blip r:embed="rId2">
            <a:extLst>
              <a:ext uri="{28A0092B-C50C-407E-A947-70E740481C1C}">
                <a14:useLocalDpi xmlns:a14="http://schemas.microsoft.com/office/drawing/2010/main" val="0"/>
              </a:ext>
            </a:extLst>
          </a:blip>
          <a:srcRect r="12195" b="6061"/>
          <a:stretch>
            <a:fillRect/>
          </a:stretch>
        </p:blipFill>
        <p:spPr>
          <a:xfrm>
            <a:off x="2667000" y="1371600"/>
            <a:ext cx="6858000" cy="5105400"/>
          </a:xfrm>
        </p:spPr>
      </p:pic>
      <p:sp>
        <p:nvSpPr>
          <p:cNvPr id="5" name="Right Arrow 4"/>
          <p:cNvSpPr/>
          <p:nvPr/>
        </p:nvSpPr>
        <p:spPr>
          <a:xfrm>
            <a:off x="6019800" y="3200400"/>
            <a:ext cx="457200" cy="46038"/>
          </a:xfrm>
          <a:prstGeom prst="righ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Left Arrow 6"/>
          <p:cNvSpPr/>
          <p:nvPr/>
        </p:nvSpPr>
        <p:spPr>
          <a:xfrm>
            <a:off x="7162800" y="4114800"/>
            <a:ext cx="533400" cy="76200"/>
          </a:xfrm>
          <a:prstGeom prst="leftArrow">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862851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a:t>Signs and Symptoms</a:t>
            </a:r>
          </a:p>
        </p:txBody>
      </p:sp>
      <p:sp>
        <p:nvSpPr>
          <p:cNvPr id="8195" name="Content Placeholder 2"/>
          <p:cNvSpPr>
            <a:spLocks noGrp="1"/>
          </p:cNvSpPr>
          <p:nvPr>
            <p:ph idx="1"/>
          </p:nvPr>
        </p:nvSpPr>
        <p:spPr>
          <a:xfrm>
            <a:off x="1981200" y="1935164"/>
            <a:ext cx="5334000" cy="4389437"/>
          </a:xfrm>
        </p:spPr>
        <p:txBody>
          <a:bodyPr/>
          <a:lstStyle/>
          <a:p>
            <a:r>
              <a:rPr lang="en-US" altLang="en-US"/>
              <a:t>Grotton’s Sign: </a:t>
            </a:r>
          </a:p>
          <a:p>
            <a:pPr lvl="1"/>
            <a:r>
              <a:rPr lang="en-US" altLang="en-US"/>
              <a:t>An erythematous, scaly eruption over the extensor surfaces of the metacarpophalangeal joints and digits </a:t>
            </a:r>
          </a:p>
          <a:p>
            <a:pPr lvl="1"/>
            <a:r>
              <a:rPr lang="en-US" altLang="en-US"/>
              <a:t>can mimic psoriasis</a:t>
            </a:r>
          </a:p>
          <a:p>
            <a:pPr lvl="1"/>
            <a:endParaRPr lang="en-US" altLang="en-US"/>
          </a:p>
        </p:txBody>
      </p:sp>
      <p:pic>
        <p:nvPicPr>
          <p:cNvPr id="8196" name="Picture 5"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6776" y="1949450"/>
            <a:ext cx="2994025"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4419600"/>
            <a:ext cx="34290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2942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a:t>“Mechanic’s Hands”</a:t>
            </a:r>
          </a:p>
        </p:txBody>
      </p:sp>
      <p:sp>
        <p:nvSpPr>
          <p:cNvPr id="13315" name="Content Placeholder 2"/>
          <p:cNvSpPr>
            <a:spLocks noGrp="1"/>
          </p:cNvSpPr>
          <p:nvPr>
            <p:ph idx="1"/>
          </p:nvPr>
        </p:nvSpPr>
        <p:spPr>
          <a:xfrm>
            <a:off x="1981200" y="1935164"/>
            <a:ext cx="3657600" cy="4389437"/>
          </a:xfrm>
        </p:spPr>
        <p:txBody>
          <a:bodyPr/>
          <a:lstStyle/>
          <a:p>
            <a:r>
              <a:rPr lang="en-US" altLang="en-US" sz="2400" dirty="0"/>
              <a:t>roughened, cracked skin at tips and lateral aspects of the fingers resulting in irregular, dirty-appearing lines </a:t>
            </a:r>
            <a:endParaRPr lang="en-US" altLang="en-US" dirty="0"/>
          </a:p>
          <a:p>
            <a:endParaRPr lang="en-US" altLang="en-US" dirty="0"/>
          </a:p>
        </p:txBody>
      </p:sp>
      <p:pic>
        <p:nvPicPr>
          <p:cNvPr id="13316" name="Picture 5"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057401"/>
            <a:ext cx="411480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1270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981200" y="704850"/>
            <a:ext cx="8229600" cy="1143000"/>
          </a:xfrm>
        </p:spPr>
        <p:txBody>
          <a:bodyPr/>
          <a:lstStyle/>
          <a:p>
            <a:r>
              <a:rPr lang="en-US" altLang="en-US"/>
              <a:t>Nail Changes</a:t>
            </a:r>
          </a:p>
        </p:txBody>
      </p:sp>
      <p:sp>
        <p:nvSpPr>
          <p:cNvPr id="15363" name="Text Placeholder 2"/>
          <p:cNvSpPr>
            <a:spLocks noGrp="1"/>
          </p:cNvSpPr>
          <p:nvPr>
            <p:ph type="body" idx="1"/>
          </p:nvPr>
        </p:nvSpPr>
        <p:spPr>
          <a:xfrm>
            <a:off x="1981200" y="1855788"/>
            <a:ext cx="4040188" cy="658812"/>
          </a:xfrm>
        </p:spPr>
        <p:txBody>
          <a:bodyPr/>
          <a:lstStyle/>
          <a:p>
            <a:r>
              <a:rPr lang="en-US" altLang="en-US"/>
              <a:t>Periungual Erythema</a:t>
            </a:r>
          </a:p>
        </p:txBody>
      </p:sp>
      <p:pic>
        <p:nvPicPr>
          <p:cNvPr id="15364" name="Picture 5"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3588" y="2625725"/>
            <a:ext cx="5154612"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8559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838201"/>
            <a:ext cx="8229600" cy="5616575"/>
          </a:xfrm>
        </p:spPr>
        <p:txBody>
          <a:bodyPr>
            <a:normAutofit/>
          </a:bodyPr>
          <a:lstStyle/>
          <a:p>
            <a:pPr marL="448056" indent="-384048" fontAlgn="auto">
              <a:spcAft>
                <a:spcPts val="0"/>
              </a:spcAft>
              <a:buFont typeface="Wingdings 2"/>
              <a:buChar char=""/>
              <a:defRPr/>
            </a:pPr>
            <a:r>
              <a:rPr lang="en-US" dirty="0">
                <a:solidFill>
                  <a:srgbClr val="FF0000"/>
                </a:solidFill>
              </a:rPr>
              <a:t>Tone - normal </a:t>
            </a:r>
            <a:r>
              <a:rPr lang="en-US" dirty="0"/>
              <a:t>on both side</a:t>
            </a:r>
          </a:p>
          <a:p>
            <a:pPr marL="448056" indent="-384048" fontAlgn="auto">
              <a:spcAft>
                <a:spcPts val="0"/>
              </a:spcAft>
              <a:buFont typeface="Wingdings 2"/>
              <a:buChar char=""/>
              <a:defRPr/>
            </a:pPr>
            <a:r>
              <a:rPr lang="en-US" dirty="0">
                <a:solidFill>
                  <a:srgbClr val="FF0000"/>
                </a:solidFill>
              </a:rPr>
              <a:t>Power</a:t>
            </a:r>
            <a:r>
              <a:rPr lang="en-US" dirty="0"/>
              <a:t> -   shoulder  2/5   both side</a:t>
            </a:r>
          </a:p>
          <a:p>
            <a:pPr marL="448056" indent="-384048" fontAlgn="auto">
              <a:spcAft>
                <a:spcPts val="0"/>
              </a:spcAft>
              <a:buFont typeface="Wingdings 2"/>
              <a:buChar char=""/>
              <a:defRPr/>
            </a:pPr>
            <a:r>
              <a:rPr lang="en-US" dirty="0"/>
              <a:t>               Elbow     3/5  both side </a:t>
            </a:r>
          </a:p>
          <a:p>
            <a:pPr marL="448056" indent="-384048" fontAlgn="auto">
              <a:spcAft>
                <a:spcPts val="0"/>
              </a:spcAft>
              <a:buFont typeface="Wingdings 2"/>
              <a:buChar char=""/>
              <a:defRPr/>
            </a:pPr>
            <a:r>
              <a:rPr lang="en-US" dirty="0"/>
              <a:t>               wrist       4/5  both side</a:t>
            </a:r>
          </a:p>
          <a:p>
            <a:pPr marL="448056" indent="-384048" fontAlgn="auto">
              <a:spcAft>
                <a:spcPts val="0"/>
              </a:spcAft>
              <a:buFont typeface="Wingdings 2"/>
              <a:buChar char=""/>
              <a:defRPr/>
            </a:pPr>
            <a:r>
              <a:rPr lang="en-US" dirty="0"/>
              <a:t>        hand grip       good</a:t>
            </a:r>
          </a:p>
          <a:p>
            <a:pPr marL="448056" indent="-384048" fontAlgn="auto">
              <a:spcAft>
                <a:spcPts val="0"/>
              </a:spcAft>
              <a:buFont typeface="Wingdings 2"/>
              <a:buChar char=""/>
              <a:defRPr/>
            </a:pPr>
            <a:r>
              <a:rPr lang="en-US" dirty="0"/>
              <a:t>               hip     2/5 ,knee 3/5, ankle 4/5</a:t>
            </a:r>
          </a:p>
          <a:p>
            <a:pPr marL="448056" indent="-384048" fontAlgn="auto">
              <a:spcAft>
                <a:spcPts val="0"/>
              </a:spcAft>
              <a:buFont typeface="Wingdings 2"/>
              <a:buChar char=""/>
              <a:defRPr/>
            </a:pPr>
            <a:r>
              <a:rPr lang="en-US" dirty="0">
                <a:solidFill>
                  <a:srgbClr val="FF0000"/>
                </a:solidFill>
              </a:rPr>
              <a:t>DTR preserved</a:t>
            </a:r>
          </a:p>
          <a:p>
            <a:pPr marL="448056" indent="-384048" fontAlgn="auto">
              <a:spcAft>
                <a:spcPts val="0"/>
              </a:spcAft>
              <a:buFont typeface="Wingdings 2"/>
              <a:buChar char=""/>
              <a:defRPr/>
            </a:pPr>
            <a:r>
              <a:rPr lang="en-US" dirty="0">
                <a:solidFill>
                  <a:srgbClr val="FF0000"/>
                </a:solidFill>
              </a:rPr>
              <a:t>Plantar </a:t>
            </a:r>
            <a:r>
              <a:rPr lang="en-US" dirty="0" err="1">
                <a:solidFill>
                  <a:srgbClr val="FF0000"/>
                </a:solidFill>
              </a:rPr>
              <a:t>b/l</a:t>
            </a:r>
            <a:r>
              <a:rPr lang="en-US" dirty="0">
                <a:solidFill>
                  <a:srgbClr val="FF0000"/>
                </a:solidFill>
              </a:rPr>
              <a:t> flexor </a:t>
            </a:r>
            <a:r>
              <a:rPr lang="en-US" dirty="0"/>
              <a:t>, other superficial reflexes normal</a:t>
            </a:r>
          </a:p>
          <a:p>
            <a:pPr marL="448056" indent="-384048" fontAlgn="auto">
              <a:spcAft>
                <a:spcPts val="0"/>
              </a:spcAft>
              <a:buFont typeface="Wingdings 2"/>
              <a:buChar char=""/>
              <a:defRPr/>
            </a:pPr>
            <a:r>
              <a:rPr lang="en-US" dirty="0"/>
              <a:t>Sensory system normal</a:t>
            </a:r>
          </a:p>
          <a:p>
            <a:pPr marL="448056" indent="-384048" fontAlgn="auto">
              <a:spcAft>
                <a:spcPts val="0"/>
              </a:spcAft>
              <a:buFont typeface="Wingdings 2"/>
              <a:buChar char=""/>
              <a:defRPr/>
            </a:pPr>
            <a:r>
              <a:rPr lang="en-US" dirty="0"/>
              <a:t>No </a:t>
            </a:r>
            <a:r>
              <a:rPr lang="en-US" dirty="0" err="1"/>
              <a:t>cerebellor</a:t>
            </a:r>
            <a:r>
              <a:rPr lang="en-US" dirty="0"/>
              <a:t> sign  </a:t>
            </a:r>
          </a:p>
          <a:p>
            <a:pPr marL="448056" indent="-384048" fontAlgn="auto">
              <a:spcAft>
                <a:spcPts val="0"/>
              </a:spcAft>
              <a:buFont typeface="Wingdings 2"/>
              <a:buChar char=""/>
              <a:defRPr/>
            </a:pPr>
            <a:r>
              <a:rPr lang="en-US" dirty="0"/>
              <a:t>No </a:t>
            </a:r>
            <a:r>
              <a:rPr lang="en-US" dirty="0" err="1"/>
              <a:t>involuntory</a:t>
            </a:r>
            <a:r>
              <a:rPr lang="en-US" dirty="0"/>
              <a:t> movements </a:t>
            </a:r>
          </a:p>
          <a:p>
            <a:pPr marL="448056" indent="-384048" fontAlgn="auto">
              <a:spcAft>
                <a:spcPts val="0"/>
              </a:spcAft>
              <a:buFont typeface="Wingdings 2"/>
              <a:buChar char=""/>
              <a:defRPr/>
            </a:pPr>
            <a:r>
              <a:rPr lang="en-US" dirty="0"/>
              <a:t>No </a:t>
            </a:r>
            <a:r>
              <a:rPr lang="en-US" dirty="0" err="1"/>
              <a:t>fasiculation</a:t>
            </a:r>
            <a:r>
              <a:rPr lang="en-US" dirty="0"/>
              <a:t>  </a:t>
            </a:r>
          </a:p>
          <a:p>
            <a:pPr marL="448056" indent="-384048" fontAlgn="auto">
              <a:spcAft>
                <a:spcPts val="0"/>
              </a:spcAft>
              <a:buFont typeface="Wingdings 2"/>
              <a:buChar char=""/>
              <a:defRPr/>
            </a:pPr>
            <a:r>
              <a:rPr lang="en-US" dirty="0">
                <a:solidFill>
                  <a:srgbClr val="FF0000"/>
                </a:solidFill>
              </a:rPr>
              <a:t>Gait- waddling gait                         </a:t>
            </a:r>
          </a:p>
        </p:txBody>
      </p:sp>
    </p:spTree>
    <p:extLst>
      <p:ext uri="{BB962C8B-B14F-4D97-AF65-F5344CB8AC3E}">
        <p14:creationId xmlns:p14="http://schemas.microsoft.com/office/powerpoint/2010/main" val="952596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298713" y="365125"/>
            <a:ext cx="10055087" cy="6247710"/>
          </a:xfrm>
          <a:prstGeom prst="rect">
            <a:avLst/>
          </a:prstGeom>
        </p:spPr>
      </p:pic>
    </p:spTree>
    <p:extLst>
      <p:ext uri="{BB962C8B-B14F-4D97-AF65-F5344CB8AC3E}">
        <p14:creationId xmlns:p14="http://schemas.microsoft.com/office/powerpoint/2010/main" val="2179256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a:bodyPr>
          <a:lstStyle/>
          <a:p>
            <a:r>
              <a:rPr lang="en-US" altLang="en-US"/>
              <a:t>Dermatomyositis - histology</a:t>
            </a:r>
          </a:p>
        </p:txBody>
      </p:sp>
      <p:pic>
        <p:nvPicPr>
          <p:cNvPr id="3" name="Content Placeholder 2"/>
          <p:cNvPicPr>
            <a:picLocks noGrp="1" noChangeAspect="1"/>
          </p:cNvPicPr>
          <p:nvPr>
            <p:ph idx="1"/>
          </p:nvPr>
        </p:nvPicPr>
        <p:blipFill>
          <a:blip r:embed="rId2"/>
          <a:stretch>
            <a:fillRect/>
          </a:stretch>
        </p:blipFill>
        <p:spPr>
          <a:xfrm>
            <a:off x="838200" y="1838911"/>
            <a:ext cx="7325139" cy="4694411"/>
          </a:xfrm>
          <a:prstGeom prst="rect">
            <a:avLst/>
          </a:prstGeom>
        </p:spPr>
      </p:pic>
      <p:pic>
        <p:nvPicPr>
          <p:cNvPr id="2" name="Picture 1"/>
          <p:cNvPicPr>
            <a:picLocks noChangeAspect="1"/>
          </p:cNvPicPr>
          <p:nvPr/>
        </p:nvPicPr>
        <p:blipFill>
          <a:blip r:embed="rId3"/>
          <a:stretch>
            <a:fillRect/>
          </a:stretch>
        </p:blipFill>
        <p:spPr>
          <a:xfrm>
            <a:off x="8765070" y="888723"/>
            <a:ext cx="3143250" cy="5313293"/>
          </a:xfrm>
          <a:prstGeom prst="rect">
            <a:avLst/>
          </a:prstGeom>
        </p:spPr>
      </p:pic>
    </p:spTree>
    <p:extLst>
      <p:ext uri="{BB962C8B-B14F-4D97-AF65-F5344CB8AC3E}">
        <p14:creationId xmlns:p14="http://schemas.microsoft.com/office/powerpoint/2010/main" val="3301524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a:t>Diagnostic Criteria</a:t>
            </a:r>
          </a:p>
        </p:txBody>
      </p:sp>
      <p:sp>
        <p:nvSpPr>
          <p:cNvPr id="7171" name="Content Placeholder 2"/>
          <p:cNvSpPr>
            <a:spLocks noGrp="1"/>
          </p:cNvSpPr>
          <p:nvPr>
            <p:ph idx="1"/>
          </p:nvPr>
        </p:nvSpPr>
        <p:spPr>
          <a:xfrm>
            <a:off x="1981200" y="1981200"/>
            <a:ext cx="8229600" cy="4389438"/>
          </a:xfrm>
        </p:spPr>
        <p:txBody>
          <a:bodyPr/>
          <a:lstStyle/>
          <a:p>
            <a:r>
              <a:rPr lang="en-US" altLang="en-US" dirty="0"/>
              <a:t>Bohan and Peter Criteria:</a:t>
            </a:r>
          </a:p>
          <a:p>
            <a:pPr lvl="1"/>
            <a:r>
              <a:rPr lang="en-US" altLang="en-US" dirty="0"/>
              <a:t>Symmetric proximal muscle weakness </a:t>
            </a:r>
          </a:p>
          <a:p>
            <a:pPr lvl="2"/>
            <a:r>
              <a:rPr lang="en-US" altLang="en-US" dirty="0"/>
              <a:t>most common symptom</a:t>
            </a:r>
          </a:p>
          <a:p>
            <a:pPr lvl="1"/>
            <a:r>
              <a:rPr lang="en-US" altLang="en-US" dirty="0"/>
              <a:t>typical rash</a:t>
            </a:r>
            <a:endParaRPr lang="en-US" altLang="en-US" b="1" dirty="0"/>
          </a:p>
          <a:p>
            <a:pPr lvl="1"/>
            <a:r>
              <a:rPr lang="en-US" altLang="en-US" dirty="0"/>
              <a:t>elevated serum muscle enzymes</a:t>
            </a:r>
          </a:p>
          <a:p>
            <a:pPr lvl="1"/>
            <a:r>
              <a:rPr lang="en-US" altLang="en-US" dirty="0"/>
              <a:t>myopathic changes on EMG</a:t>
            </a:r>
          </a:p>
          <a:p>
            <a:pPr lvl="1"/>
            <a:r>
              <a:rPr lang="en-US" altLang="en-US" dirty="0"/>
              <a:t>characteristic muscle biopsy abnormalities and absence of histopathologic signs of other myopathies</a:t>
            </a:r>
          </a:p>
          <a:p>
            <a:pPr lvl="1"/>
            <a:endParaRPr lang="en-US" altLang="en-US" dirty="0"/>
          </a:p>
        </p:txBody>
      </p:sp>
    </p:spTree>
    <p:extLst>
      <p:ext uri="{BB962C8B-B14F-4D97-AF65-F5344CB8AC3E}">
        <p14:creationId xmlns:p14="http://schemas.microsoft.com/office/powerpoint/2010/main" val="3664954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83096" y="147918"/>
            <a:ext cx="10900692" cy="6517925"/>
          </a:xfrm>
          <a:prstGeom prst="rect">
            <a:avLst/>
          </a:prstGeom>
        </p:spPr>
      </p:pic>
    </p:spTree>
    <p:extLst>
      <p:ext uri="{BB962C8B-B14F-4D97-AF65-F5344CB8AC3E}">
        <p14:creationId xmlns:p14="http://schemas.microsoft.com/office/powerpoint/2010/main" val="924064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a:t>Immunopathogenesis</a:t>
            </a:r>
          </a:p>
        </p:txBody>
      </p:sp>
      <p:sp>
        <p:nvSpPr>
          <p:cNvPr id="3" name="Content Placeholder 2"/>
          <p:cNvSpPr>
            <a:spLocks noGrp="1"/>
          </p:cNvSpPr>
          <p:nvPr>
            <p:ph idx="1"/>
          </p:nvPr>
        </p:nvSpPr>
        <p:spPr/>
        <p:txBody>
          <a:bodyPr>
            <a:normAutofit/>
          </a:bodyPr>
          <a:lstStyle/>
          <a:p>
            <a:pPr marL="0" indent="0" fontAlgn="auto">
              <a:lnSpc>
                <a:spcPct val="95000"/>
              </a:lnSpc>
              <a:spcBef>
                <a:spcPct val="0"/>
              </a:spcBef>
              <a:spcAft>
                <a:spcPts val="0"/>
              </a:spcAft>
              <a:buClr>
                <a:schemeClr val="accent3"/>
              </a:buClr>
              <a:buFont typeface="Wingdings 2"/>
              <a:buChar char=""/>
              <a:defRPr/>
            </a:pPr>
            <a:r>
              <a:rPr lang="en-US" sz="3200" dirty="0"/>
              <a:t> </a:t>
            </a:r>
            <a:r>
              <a:rPr lang="en-US" sz="3200" dirty="0" err="1"/>
              <a:t>Humorally</a:t>
            </a:r>
            <a:r>
              <a:rPr lang="en-US" sz="3200" dirty="0"/>
              <a:t>-mediated disorder with cellular infiltrate focused around blood vessels</a:t>
            </a:r>
          </a:p>
          <a:p>
            <a:pPr marL="0" indent="0" fontAlgn="auto">
              <a:lnSpc>
                <a:spcPct val="95000"/>
              </a:lnSpc>
              <a:spcBef>
                <a:spcPct val="0"/>
              </a:spcBef>
              <a:spcAft>
                <a:spcPts val="0"/>
              </a:spcAft>
              <a:buClr>
                <a:schemeClr val="accent3"/>
              </a:buClr>
              <a:buFont typeface="Wingdings 2"/>
              <a:buChar char=""/>
              <a:defRPr/>
            </a:pPr>
            <a:r>
              <a:rPr lang="en-US" sz="3200" dirty="0"/>
              <a:t> </a:t>
            </a:r>
            <a:r>
              <a:rPr lang="en-US" sz="3200" dirty="0" err="1"/>
              <a:t>Proinflammatory</a:t>
            </a:r>
            <a:r>
              <a:rPr lang="en-US" sz="3200" dirty="0"/>
              <a:t> cytokines contribute to muscle weakness</a:t>
            </a:r>
          </a:p>
          <a:p>
            <a:pPr marL="0" indent="0" fontAlgn="auto">
              <a:lnSpc>
                <a:spcPct val="95000"/>
              </a:lnSpc>
              <a:spcBef>
                <a:spcPct val="0"/>
              </a:spcBef>
              <a:spcAft>
                <a:spcPts val="0"/>
              </a:spcAft>
              <a:buClr>
                <a:schemeClr val="accent3"/>
              </a:buClr>
              <a:buFont typeface="Wingdings 2"/>
              <a:buChar char=""/>
              <a:defRPr/>
            </a:pPr>
            <a:r>
              <a:rPr lang="en-US" sz="3200" dirty="0"/>
              <a:t> IL-1 and TNF-alpha are increased in muscle tissue</a:t>
            </a:r>
          </a:p>
          <a:p>
            <a:pPr marL="0" indent="0" fontAlgn="auto">
              <a:lnSpc>
                <a:spcPct val="95000"/>
              </a:lnSpc>
              <a:spcBef>
                <a:spcPct val="0"/>
              </a:spcBef>
              <a:spcAft>
                <a:spcPts val="0"/>
              </a:spcAft>
              <a:buClr>
                <a:schemeClr val="accent3"/>
              </a:buClr>
              <a:buFont typeface="Wingdings 2"/>
              <a:buChar char=""/>
              <a:defRPr/>
            </a:pPr>
            <a:r>
              <a:rPr lang="en-US" sz="3200" dirty="0"/>
              <a:t> </a:t>
            </a:r>
            <a:r>
              <a:rPr lang="en-US" sz="3200" dirty="0" err="1"/>
              <a:t>Upregulation</a:t>
            </a:r>
            <a:r>
              <a:rPr lang="en-US" sz="3200" dirty="0"/>
              <a:t> of MHC class I molecules on </a:t>
            </a:r>
            <a:r>
              <a:rPr lang="en-US" sz="3200" dirty="0" err="1"/>
              <a:t>myocytes</a:t>
            </a:r>
            <a:r>
              <a:rPr lang="en-US" sz="3200" dirty="0"/>
              <a:t> lead to disturbed muscle function</a:t>
            </a:r>
          </a:p>
          <a:p>
            <a:pPr marL="274320" indent="-274320" fontAlgn="auto">
              <a:spcAft>
                <a:spcPts val="0"/>
              </a:spcAft>
              <a:buClr>
                <a:schemeClr val="accent3"/>
              </a:buClr>
              <a:buFont typeface="Wingdings 2"/>
              <a:buChar char=""/>
              <a:defRPr/>
            </a:pPr>
            <a:endParaRPr lang="en-US" dirty="0"/>
          </a:p>
        </p:txBody>
      </p:sp>
    </p:spTree>
    <p:extLst>
      <p:ext uri="{BB962C8B-B14F-4D97-AF65-F5344CB8AC3E}">
        <p14:creationId xmlns:p14="http://schemas.microsoft.com/office/powerpoint/2010/main" val="708057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a:t>Complications</a:t>
            </a:r>
          </a:p>
        </p:txBody>
      </p:sp>
      <p:sp>
        <p:nvSpPr>
          <p:cNvPr id="3" name="Content Placeholder 2"/>
          <p:cNvSpPr>
            <a:spLocks noGrp="1"/>
          </p:cNvSpPr>
          <p:nvPr>
            <p:ph idx="1"/>
          </p:nvPr>
        </p:nvSpPr>
        <p:spPr/>
        <p:txBody>
          <a:bodyPr>
            <a:normAutofit fontScale="70000" lnSpcReduction="20000"/>
          </a:bodyPr>
          <a:lstStyle/>
          <a:p>
            <a:pPr marL="0" indent="0" fontAlgn="auto">
              <a:lnSpc>
                <a:spcPct val="95000"/>
              </a:lnSpc>
              <a:spcBef>
                <a:spcPct val="0"/>
              </a:spcBef>
              <a:spcAft>
                <a:spcPts val="0"/>
              </a:spcAft>
              <a:buClr>
                <a:schemeClr val="accent3"/>
              </a:buClr>
              <a:buFont typeface="Wingdings 2"/>
              <a:buChar char=""/>
              <a:defRPr/>
            </a:pPr>
            <a:r>
              <a:rPr lang="en-US" sz="2400" dirty="0">
                <a:latin typeface="Arial" charset="0"/>
              </a:rPr>
              <a:t> </a:t>
            </a:r>
            <a:r>
              <a:rPr lang="en-US" sz="3000" dirty="0"/>
              <a:t>Interstitial lung disease </a:t>
            </a:r>
          </a:p>
          <a:p>
            <a:pPr marL="365760" lvl="1" indent="0" fontAlgn="auto">
              <a:lnSpc>
                <a:spcPct val="95000"/>
              </a:lnSpc>
              <a:spcBef>
                <a:spcPct val="0"/>
              </a:spcBef>
              <a:spcAft>
                <a:spcPts val="0"/>
              </a:spcAft>
              <a:buFont typeface="Wingdings 2"/>
              <a:buChar char=""/>
              <a:defRPr/>
            </a:pPr>
            <a:r>
              <a:rPr lang="en-US" sz="2600" dirty="0"/>
              <a:t> 10% of cases</a:t>
            </a:r>
          </a:p>
          <a:p>
            <a:pPr marL="365760" lvl="1" indent="0" fontAlgn="auto">
              <a:lnSpc>
                <a:spcPct val="95000"/>
              </a:lnSpc>
              <a:spcBef>
                <a:spcPct val="0"/>
              </a:spcBef>
              <a:spcAft>
                <a:spcPts val="0"/>
              </a:spcAft>
              <a:buFont typeface="Wingdings 2"/>
              <a:buChar char=""/>
              <a:defRPr/>
            </a:pPr>
            <a:r>
              <a:rPr lang="en-US" sz="2600" dirty="0"/>
              <a:t> respiratory failure may result from diaphragmatic and chest muscle weakness</a:t>
            </a:r>
          </a:p>
          <a:p>
            <a:pPr marL="365760" lvl="1" indent="0" fontAlgn="auto">
              <a:lnSpc>
                <a:spcPct val="95000"/>
              </a:lnSpc>
              <a:spcBef>
                <a:spcPct val="0"/>
              </a:spcBef>
              <a:spcAft>
                <a:spcPts val="0"/>
              </a:spcAft>
              <a:buFont typeface="Wingdings 2"/>
              <a:buChar char=""/>
              <a:defRPr/>
            </a:pPr>
            <a:r>
              <a:rPr lang="en-US" sz="2600" dirty="0"/>
              <a:t> can result in rapid respiratory failure and death</a:t>
            </a:r>
          </a:p>
          <a:p>
            <a:pPr marL="0" indent="0" fontAlgn="auto">
              <a:lnSpc>
                <a:spcPct val="95000"/>
              </a:lnSpc>
              <a:spcBef>
                <a:spcPct val="0"/>
              </a:spcBef>
              <a:spcAft>
                <a:spcPts val="0"/>
              </a:spcAft>
              <a:buClr>
                <a:schemeClr val="accent3"/>
              </a:buClr>
              <a:buNone/>
              <a:defRPr/>
            </a:pPr>
            <a:r>
              <a:rPr lang="en-US" sz="2400" dirty="0">
                <a:latin typeface="Arial" charset="0"/>
              </a:rPr>
              <a:t> </a:t>
            </a:r>
            <a:endParaRPr lang="en-US" dirty="0"/>
          </a:p>
          <a:p>
            <a:pPr marL="0" indent="0" fontAlgn="auto">
              <a:lnSpc>
                <a:spcPct val="95000"/>
              </a:lnSpc>
              <a:spcBef>
                <a:spcPct val="0"/>
              </a:spcBef>
              <a:spcAft>
                <a:spcPts val="0"/>
              </a:spcAft>
              <a:buClr>
                <a:schemeClr val="accent3"/>
              </a:buClr>
              <a:buFont typeface="Wingdings 2"/>
              <a:buChar char=""/>
              <a:defRPr/>
            </a:pPr>
            <a:r>
              <a:rPr lang="en-US" sz="2400" dirty="0">
                <a:latin typeface="Arial" charset="0"/>
              </a:rPr>
              <a:t> </a:t>
            </a:r>
            <a:r>
              <a:rPr lang="en-US" sz="3000" dirty="0"/>
              <a:t>Esophageal disease</a:t>
            </a:r>
          </a:p>
          <a:p>
            <a:pPr marL="365760" lvl="1" indent="0" fontAlgn="auto">
              <a:lnSpc>
                <a:spcPct val="95000"/>
              </a:lnSpc>
              <a:spcBef>
                <a:spcPct val="0"/>
              </a:spcBef>
              <a:spcAft>
                <a:spcPts val="0"/>
              </a:spcAft>
              <a:buFont typeface="Wingdings 2"/>
              <a:buChar char=""/>
              <a:defRPr/>
            </a:pPr>
            <a:r>
              <a:rPr lang="en-US" sz="2200" dirty="0">
                <a:latin typeface="Arial" charset="0"/>
              </a:rPr>
              <a:t> </a:t>
            </a:r>
            <a:r>
              <a:rPr lang="en-US" sz="2600" dirty="0"/>
              <a:t>weakness of the striated muscle of the upper 1/3 of the esophagus and/or </a:t>
            </a:r>
            <a:r>
              <a:rPr lang="en-US" sz="2600" dirty="0" err="1"/>
              <a:t>oropharyngeal</a:t>
            </a:r>
            <a:r>
              <a:rPr lang="en-US" sz="2600" dirty="0"/>
              <a:t> muscles</a:t>
            </a:r>
          </a:p>
          <a:p>
            <a:pPr marL="365760" lvl="1" indent="0" fontAlgn="auto">
              <a:lnSpc>
                <a:spcPct val="95000"/>
              </a:lnSpc>
              <a:spcBef>
                <a:spcPct val="0"/>
              </a:spcBef>
              <a:spcAft>
                <a:spcPts val="0"/>
              </a:spcAft>
              <a:buFont typeface="Wingdings 2"/>
              <a:buChar char=""/>
              <a:defRPr/>
            </a:pPr>
            <a:r>
              <a:rPr lang="en-US" sz="2600" dirty="0"/>
              <a:t> can lead to nasal regurgitation, </a:t>
            </a:r>
            <a:r>
              <a:rPr lang="en-US" sz="2600" dirty="0" err="1"/>
              <a:t>dysphagia</a:t>
            </a:r>
            <a:r>
              <a:rPr lang="en-US" sz="2600" dirty="0"/>
              <a:t>, aspiration</a:t>
            </a:r>
          </a:p>
          <a:p>
            <a:pPr marL="365760" lvl="1" indent="0" fontAlgn="auto">
              <a:lnSpc>
                <a:spcPct val="95000"/>
              </a:lnSpc>
              <a:spcBef>
                <a:spcPct val="0"/>
              </a:spcBef>
              <a:spcAft>
                <a:spcPts val="0"/>
              </a:spcAft>
              <a:buFont typeface="Wingdings 2"/>
              <a:buChar char=""/>
              <a:defRPr/>
            </a:pPr>
            <a:r>
              <a:rPr lang="en-US" sz="2600" dirty="0"/>
              <a:t> More common in elderly patients </a:t>
            </a:r>
          </a:p>
          <a:p>
            <a:pPr marL="365760" lvl="1" indent="0" fontAlgn="auto">
              <a:lnSpc>
                <a:spcPct val="95000"/>
              </a:lnSpc>
              <a:spcBef>
                <a:spcPct val="0"/>
              </a:spcBef>
              <a:spcAft>
                <a:spcPts val="0"/>
              </a:spcAft>
              <a:buFont typeface="Wingdings 2"/>
              <a:buChar char=""/>
              <a:defRPr/>
            </a:pPr>
            <a:r>
              <a:rPr lang="en-US" sz="2600" dirty="0"/>
              <a:t> leads to increased incidence of bacterial pneumonia</a:t>
            </a:r>
          </a:p>
          <a:p>
            <a:pPr marL="0" indent="0" fontAlgn="auto">
              <a:lnSpc>
                <a:spcPct val="95000"/>
              </a:lnSpc>
              <a:spcBef>
                <a:spcPct val="0"/>
              </a:spcBef>
              <a:spcAft>
                <a:spcPts val="0"/>
              </a:spcAft>
              <a:buClr>
                <a:schemeClr val="accent3"/>
              </a:buClr>
              <a:buNone/>
              <a:defRPr/>
            </a:pPr>
            <a:r>
              <a:rPr lang="en-US" sz="2400" dirty="0">
                <a:latin typeface="Arial" charset="0"/>
              </a:rPr>
              <a:t> </a:t>
            </a:r>
            <a:endParaRPr lang="en-US" dirty="0"/>
          </a:p>
          <a:p>
            <a:pPr marL="0" indent="0" fontAlgn="auto">
              <a:lnSpc>
                <a:spcPct val="95000"/>
              </a:lnSpc>
              <a:spcBef>
                <a:spcPct val="0"/>
              </a:spcBef>
              <a:spcAft>
                <a:spcPts val="0"/>
              </a:spcAft>
              <a:buClr>
                <a:schemeClr val="accent3"/>
              </a:buClr>
              <a:buFont typeface="Wingdings 2"/>
              <a:buChar char=""/>
              <a:defRPr/>
            </a:pPr>
            <a:r>
              <a:rPr lang="en-US" sz="2400" dirty="0">
                <a:latin typeface="Arial" charset="0"/>
              </a:rPr>
              <a:t> </a:t>
            </a:r>
            <a:r>
              <a:rPr lang="en-US" sz="3000" dirty="0"/>
              <a:t>Myocarditis</a:t>
            </a:r>
          </a:p>
          <a:p>
            <a:pPr marL="0" indent="0" fontAlgn="auto">
              <a:lnSpc>
                <a:spcPct val="95000"/>
              </a:lnSpc>
              <a:spcBef>
                <a:spcPct val="0"/>
              </a:spcBef>
              <a:spcAft>
                <a:spcPts val="0"/>
              </a:spcAft>
              <a:buClr>
                <a:schemeClr val="accent3"/>
              </a:buClr>
              <a:buFont typeface="Wingdings 2"/>
              <a:buChar char=""/>
              <a:defRPr/>
            </a:pPr>
            <a:endParaRPr lang="en-US" sz="3000" dirty="0"/>
          </a:p>
          <a:p>
            <a:pPr marL="0" indent="0" fontAlgn="auto">
              <a:lnSpc>
                <a:spcPct val="95000"/>
              </a:lnSpc>
              <a:spcBef>
                <a:spcPct val="0"/>
              </a:spcBef>
              <a:spcAft>
                <a:spcPts val="0"/>
              </a:spcAft>
              <a:buClr>
                <a:schemeClr val="accent3"/>
              </a:buClr>
              <a:buFont typeface="Wingdings 2"/>
              <a:buChar char=""/>
              <a:defRPr/>
            </a:pPr>
            <a:r>
              <a:rPr lang="en-US" sz="3000" dirty="0"/>
              <a:t> Malignancy</a:t>
            </a:r>
          </a:p>
          <a:p>
            <a:pPr marL="274320" indent="-274320" fontAlgn="auto">
              <a:spcAft>
                <a:spcPts val="0"/>
              </a:spcAft>
              <a:buClr>
                <a:schemeClr val="accent3"/>
              </a:buClr>
              <a:buFont typeface="Wingdings 2"/>
              <a:buChar char=""/>
              <a:defRPr/>
            </a:pPr>
            <a:endParaRPr lang="en-US" dirty="0"/>
          </a:p>
        </p:txBody>
      </p:sp>
    </p:spTree>
    <p:extLst>
      <p:ext uri="{BB962C8B-B14F-4D97-AF65-F5344CB8AC3E}">
        <p14:creationId xmlns:p14="http://schemas.microsoft.com/office/powerpoint/2010/main" val="3180518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a:t>Outcome Predictors</a:t>
            </a:r>
          </a:p>
        </p:txBody>
      </p:sp>
      <p:sp>
        <p:nvSpPr>
          <p:cNvPr id="18435" name="Content Placeholder 2"/>
          <p:cNvSpPr>
            <a:spLocks noGrp="1"/>
          </p:cNvSpPr>
          <p:nvPr>
            <p:ph idx="1"/>
          </p:nvPr>
        </p:nvSpPr>
        <p:spPr/>
        <p:txBody>
          <a:bodyPr/>
          <a:lstStyle/>
          <a:p>
            <a:r>
              <a:rPr lang="en-US" altLang="en-US"/>
              <a:t>Worse outcomes if: </a:t>
            </a:r>
          </a:p>
          <a:p>
            <a:pPr lvl="1"/>
            <a:r>
              <a:rPr lang="en-US" altLang="en-US"/>
              <a:t>delay in initial treatment of &gt;6 months after symptom onset</a:t>
            </a:r>
          </a:p>
          <a:p>
            <a:pPr lvl="1"/>
            <a:r>
              <a:rPr lang="en-US" altLang="en-US"/>
              <a:t>greater weakness at presentation</a:t>
            </a:r>
          </a:p>
          <a:p>
            <a:pPr lvl="1"/>
            <a:r>
              <a:rPr lang="en-US" altLang="en-US"/>
              <a:t>presence of dysphagia</a:t>
            </a:r>
          </a:p>
          <a:p>
            <a:pPr lvl="1"/>
            <a:r>
              <a:rPr lang="en-US" altLang="en-US"/>
              <a:t>respiratory muscle weakness</a:t>
            </a:r>
          </a:p>
          <a:p>
            <a:pPr lvl="1"/>
            <a:r>
              <a:rPr lang="en-US" altLang="en-US"/>
              <a:t>interstitial lung disease</a:t>
            </a:r>
          </a:p>
          <a:p>
            <a:pPr lvl="1"/>
            <a:r>
              <a:rPr lang="en-US" altLang="en-US"/>
              <a:t>associated malignancy</a:t>
            </a:r>
          </a:p>
          <a:p>
            <a:pPr lvl="1"/>
            <a:r>
              <a:rPr lang="en-US" altLang="en-US"/>
              <a:t>cardiac involvement</a:t>
            </a:r>
          </a:p>
          <a:p>
            <a:pPr lvl="1"/>
            <a:r>
              <a:rPr lang="en-US" altLang="en-US"/>
              <a:t>advanced age</a:t>
            </a:r>
          </a:p>
          <a:p>
            <a:pPr lvl="1"/>
            <a:endParaRPr lang="en-US" altLang="en-US"/>
          </a:p>
        </p:txBody>
      </p:sp>
    </p:spTree>
    <p:extLst>
      <p:ext uri="{BB962C8B-B14F-4D97-AF65-F5344CB8AC3E}">
        <p14:creationId xmlns:p14="http://schemas.microsoft.com/office/powerpoint/2010/main" val="3332619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a:t>Malignancy in DM Patients</a:t>
            </a:r>
          </a:p>
        </p:txBody>
      </p:sp>
      <p:sp>
        <p:nvSpPr>
          <p:cNvPr id="3" name="Content Placeholder 2"/>
          <p:cNvSpPr>
            <a:spLocks noGrp="1"/>
          </p:cNvSpPr>
          <p:nvPr>
            <p:ph idx="1"/>
          </p:nvPr>
        </p:nvSpPr>
        <p:spPr/>
        <p:txBody>
          <a:bodyPr>
            <a:normAutofit/>
          </a:bodyPr>
          <a:lstStyle/>
          <a:p>
            <a:pPr marL="274320" indent="-274320" fontAlgn="auto">
              <a:spcAft>
                <a:spcPts val="0"/>
              </a:spcAft>
              <a:buClr>
                <a:schemeClr val="accent3"/>
              </a:buClr>
              <a:buFont typeface="Wingdings 2"/>
              <a:buChar char=""/>
              <a:defRPr/>
            </a:pPr>
            <a:r>
              <a:rPr lang="en-US" dirty="0"/>
              <a:t>Incidence: of patients with DM, 48%  over age 65 v. 9% under age 65 were found to have a malignancy</a:t>
            </a:r>
          </a:p>
          <a:p>
            <a:pPr marL="274320" indent="-274320" fontAlgn="auto">
              <a:spcAft>
                <a:spcPts val="0"/>
              </a:spcAft>
              <a:buClr>
                <a:schemeClr val="accent3"/>
              </a:buClr>
              <a:buFont typeface="Wingdings 2"/>
              <a:buChar char=""/>
              <a:defRPr/>
            </a:pPr>
            <a:r>
              <a:rPr lang="en-US" dirty="0"/>
              <a:t>Risk factors: </a:t>
            </a:r>
          </a:p>
          <a:p>
            <a:pPr marL="640080" lvl="1" indent="-246888" fontAlgn="auto">
              <a:spcAft>
                <a:spcPts val="0"/>
              </a:spcAft>
              <a:buFont typeface="Wingdings 2"/>
              <a:buChar char=""/>
              <a:defRPr/>
            </a:pPr>
            <a:r>
              <a:rPr lang="en-US" dirty="0"/>
              <a:t>Evidence of capillary damage on muscle biopsy</a:t>
            </a:r>
          </a:p>
          <a:p>
            <a:pPr marL="640080" lvl="1" indent="-246888" fontAlgn="auto">
              <a:spcAft>
                <a:spcPts val="0"/>
              </a:spcAft>
              <a:buFont typeface="Wingdings 2"/>
              <a:buChar char=""/>
              <a:defRPr/>
            </a:pPr>
            <a:r>
              <a:rPr lang="en-US" dirty="0"/>
              <a:t>DM complicated by </a:t>
            </a:r>
            <a:r>
              <a:rPr lang="en-US" dirty="0" err="1"/>
              <a:t>cutaneous</a:t>
            </a:r>
            <a:r>
              <a:rPr lang="en-US" dirty="0"/>
              <a:t> necrosis on the trunk</a:t>
            </a:r>
          </a:p>
          <a:p>
            <a:pPr marL="640080" lvl="1" indent="-246888" fontAlgn="auto">
              <a:spcAft>
                <a:spcPts val="0"/>
              </a:spcAft>
              <a:buFont typeface="Wingdings 2"/>
              <a:buChar char=""/>
              <a:defRPr/>
            </a:pPr>
            <a:r>
              <a:rPr lang="en-US" dirty="0" err="1"/>
              <a:t>Cutaneous</a:t>
            </a:r>
            <a:r>
              <a:rPr lang="en-US" dirty="0"/>
              <a:t> </a:t>
            </a:r>
            <a:r>
              <a:rPr lang="en-US" dirty="0" err="1"/>
              <a:t>leukocytoclastic</a:t>
            </a:r>
            <a:r>
              <a:rPr lang="en-US" dirty="0"/>
              <a:t> </a:t>
            </a:r>
            <a:r>
              <a:rPr lang="en-US" dirty="0" err="1"/>
              <a:t>vasculitis</a:t>
            </a:r>
            <a:endParaRPr lang="en-US" dirty="0"/>
          </a:p>
          <a:p>
            <a:pPr marL="640080" lvl="1" indent="-246888" fontAlgn="auto">
              <a:spcAft>
                <a:spcPts val="0"/>
              </a:spcAft>
              <a:buFont typeface="Wingdings 2"/>
              <a:buChar char=""/>
              <a:defRPr/>
            </a:pPr>
            <a:r>
              <a:rPr lang="en-US" dirty="0"/>
              <a:t>Older age at diagnosis</a:t>
            </a:r>
          </a:p>
          <a:p>
            <a:pPr marL="274320" indent="-274320" fontAlgn="auto">
              <a:spcAft>
                <a:spcPts val="0"/>
              </a:spcAft>
              <a:buClr>
                <a:schemeClr val="accent3"/>
              </a:buClr>
              <a:buFont typeface="Wingdings 2"/>
              <a:buChar char=""/>
              <a:defRPr/>
            </a:pPr>
            <a:r>
              <a:rPr lang="en-US" dirty="0"/>
              <a:t>Pathophysiology: </a:t>
            </a:r>
            <a:r>
              <a:rPr lang="en-US" dirty="0" err="1"/>
              <a:t>paraneoplastic</a:t>
            </a:r>
            <a:r>
              <a:rPr lang="en-US" dirty="0"/>
              <a:t> process</a:t>
            </a:r>
          </a:p>
          <a:p>
            <a:pPr marL="274320" indent="-274320" fontAlgn="auto">
              <a:spcAft>
                <a:spcPts val="0"/>
              </a:spcAft>
              <a:buClr>
                <a:schemeClr val="accent3"/>
              </a:buClr>
              <a:buFont typeface="Wingdings 2"/>
              <a:buChar char=""/>
              <a:defRPr/>
            </a:pPr>
            <a:r>
              <a:rPr lang="en-US" dirty="0"/>
              <a:t>Regenerating cells in </a:t>
            </a:r>
            <a:r>
              <a:rPr lang="en-US" dirty="0" err="1"/>
              <a:t>myositis</a:t>
            </a:r>
            <a:r>
              <a:rPr lang="en-US" dirty="0"/>
              <a:t> muscle, but not in normal muscle, express high levels of </a:t>
            </a:r>
            <a:r>
              <a:rPr lang="en-US" dirty="0" err="1"/>
              <a:t>myositis</a:t>
            </a:r>
            <a:r>
              <a:rPr lang="en-US" dirty="0"/>
              <a:t>-specific </a:t>
            </a:r>
            <a:r>
              <a:rPr lang="en-US" dirty="0" err="1"/>
              <a:t>autoantigens</a:t>
            </a:r>
            <a:r>
              <a:rPr lang="en-US" dirty="0"/>
              <a:t>. Same antigens are expressed at high levels in several cancers</a:t>
            </a:r>
          </a:p>
          <a:p>
            <a:pPr marL="274320" indent="-274320" fontAlgn="auto">
              <a:spcAft>
                <a:spcPts val="0"/>
              </a:spcAft>
              <a:buClr>
                <a:schemeClr val="accent3"/>
              </a:buClr>
              <a:buFont typeface="Wingdings 2"/>
              <a:buChar char=""/>
              <a:defRPr/>
            </a:pPr>
            <a:r>
              <a:rPr lang="en-US" dirty="0"/>
              <a:t>Types of cancer: </a:t>
            </a:r>
            <a:r>
              <a:rPr lang="en-US" dirty="0" err="1"/>
              <a:t>adenocarcinoma</a:t>
            </a:r>
            <a:r>
              <a:rPr lang="en-US" dirty="0"/>
              <a:t> of the cervix, lung, ovaries, pancreas, bladder and stomach make up about 70% of associated cancers </a:t>
            </a:r>
          </a:p>
          <a:p>
            <a:pPr marL="274320" indent="-274320" fontAlgn="auto">
              <a:spcAft>
                <a:spcPts val="0"/>
              </a:spcAft>
              <a:buClr>
                <a:schemeClr val="accent3"/>
              </a:buClr>
              <a:buFont typeface="Wingdings 2"/>
              <a:buChar char=""/>
              <a:defRPr/>
            </a:pPr>
            <a:endParaRPr lang="en-US" dirty="0"/>
          </a:p>
        </p:txBody>
      </p:sp>
    </p:spTree>
    <p:extLst>
      <p:ext uri="{BB962C8B-B14F-4D97-AF65-F5344CB8AC3E}">
        <p14:creationId xmlns:p14="http://schemas.microsoft.com/office/powerpoint/2010/main" val="762158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z="4500"/>
              <a:t>Cancer Screening in DM Patients</a:t>
            </a:r>
          </a:p>
        </p:txBody>
      </p:sp>
      <p:sp>
        <p:nvSpPr>
          <p:cNvPr id="20483" name="Content Placeholder 2"/>
          <p:cNvSpPr>
            <a:spLocks noGrp="1"/>
          </p:cNvSpPr>
          <p:nvPr>
            <p:ph idx="1"/>
          </p:nvPr>
        </p:nvSpPr>
        <p:spPr/>
        <p:txBody>
          <a:bodyPr/>
          <a:lstStyle/>
          <a:p>
            <a:r>
              <a:rPr lang="en-US" altLang="en-US"/>
              <a:t>Thorough medical history and physical exam</a:t>
            </a:r>
          </a:p>
          <a:p>
            <a:r>
              <a:rPr lang="en-US" altLang="en-US"/>
              <a:t>Age appropriate cancer screening (mammogram and colonoscopy)</a:t>
            </a:r>
          </a:p>
          <a:p>
            <a:r>
              <a:rPr lang="en-US" altLang="en-US"/>
              <a:t>CT of chest, abdomen and pelvis recommended only if significantly increased risk</a:t>
            </a:r>
          </a:p>
          <a:p>
            <a:r>
              <a:rPr lang="en-US" altLang="en-US"/>
              <a:t>Pelvic US and transvaginal US for women</a:t>
            </a:r>
          </a:p>
          <a:p>
            <a:r>
              <a:rPr lang="en-US" altLang="en-US"/>
              <a:t>Serum CA 125 and CA 19-9</a:t>
            </a:r>
          </a:p>
          <a:p>
            <a:r>
              <a:rPr lang="en-US" altLang="en-US"/>
              <a:t> PSA</a:t>
            </a:r>
          </a:p>
          <a:p>
            <a:r>
              <a:rPr lang="en-US" altLang="en-US"/>
              <a:t> UA for blood</a:t>
            </a:r>
          </a:p>
          <a:p>
            <a:endParaRPr lang="en-US" altLang="en-US"/>
          </a:p>
        </p:txBody>
      </p:sp>
    </p:spTree>
    <p:extLst>
      <p:ext uri="{BB962C8B-B14F-4D97-AF65-F5344CB8AC3E}">
        <p14:creationId xmlns:p14="http://schemas.microsoft.com/office/powerpoint/2010/main" val="3337042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2….</a:t>
            </a:r>
          </a:p>
        </p:txBody>
      </p:sp>
      <p:sp>
        <p:nvSpPr>
          <p:cNvPr id="3" name="Content Placeholder 2"/>
          <p:cNvSpPr>
            <a:spLocks noGrp="1"/>
          </p:cNvSpPr>
          <p:nvPr>
            <p:ph idx="1"/>
          </p:nvPr>
        </p:nvSpPr>
        <p:spPr/>
        <p:txBody>
          <a:bodyPr/>
          <a:lstStyle/>
          <a:p>
            <a:pPr marL="0" indent="0">
              <a:buNone/>
            </a:pPr>
            <a:r>
              <a:rPr lang="en-US" dirty="0"/>
              <a:t>Patient ABC ,30 years old house wife </a:t>
            </a:r>
          </a:p>
          <a:p>
            <a:pPr marL="0" indent="0">
              <a:buNone/>
            </a:pPr>
            <a:r>
              <a:rPr lang="en-US" dirty="0"/>
              <a:t>admitted with following complaints</a:t>
            </a:r>
          </a:p>
          <a:p>
            <a:r>
              <a:rPr lang="en-US" dirty="0"/>
              <a:t>Muscle pains-------- 2 months</a:t>
            </a:r>
          </a:p>
          <a:p>
            <a:r>
              <a:rPr lang="en-US" dirty="0"/>
              <a:t>Gen. body weakness----- 1 month</a:t>
            </a:r>
          </a:p>
          <a:p>
            <a:r>
              <a:rPr lang="en-US" dirty="0"/>
              <a:t>Difficulty in swallowing ----- 10 days</a:t>
            </a:r>
          </a:p>
        </p:txBody>
      </p:sp>
      <p:pic>
        <p:nvPicPr>
          <p:cNvPr id="4" name="Picture 3"/>
          <p:cNvPicPr>
            <a:picLocks noChangeAspect="1"/>
          </p:cNvPicPr>
          <p:nvPr/>
        </p:nvPicPr>
        <p:blipFill>
          <a:blip r:embed="rId2"/>
          <a:stretch>
            <a:fillRect/>
          </a:stretch>
        </p:blipFill>
        <p:spPr>
          <a:xfrm>
            <a:off x="6135756" y="997027"/>
            <a:ext cx="5022573" cy="5191737"/>
          </a:xfrm>
          <a:prstGeom prst="rect">
            <a:avLst/>
          </a:prstGeom>
        </p:spPr>
      </p:pic>
    </p:spTree>
    <p:extLst>
      <p:ext uri="{BB962C8B-B14F-4D97-AF65-F5344CB8AC3E}">
        <p14:creationId xmlns:p14="http://schemas.microsoft.com/office/powerpoint/2010/main" val="1616140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060" y="457200"/>
            <a:ext cx="7772400" cy="914400"/>
          </a:xfrm>
        </p:spPr>
        <p:txBody>
          <a:bodyPr/>
          <a:lstStyle/>
          <a:p>
            <a:r>
              <a:rPr lang="en-US" dirty="0"/>
              <a:t>Muscle aches</a:t>
            </a:r>
          </a:p>
        </p:txBody>
      </p:sp>
      <p:sp>
        <p:nvSpPr>
          <p:cNvPr id="3" name="Content Placeholder 2"/>
          <p:cNvSpPr>
            <a:spLocks noGrp="1"/>
          </p:cNvSpPr>
          <p:nvPr>
            <p:ph idx="1"/>
          </p:nvPr>
        </p:nvSpPr>
        <p:spPr>
          <a:xfrm>
            <a:off x="596153" y="1371600"/>
            <a:ext cx="7772400" cy="5486400"/>
          </a:xfrm>
        </p:spPr>
        <p:txBody>
          <a:bodyPr/>
          <a:lstStyle/>
          <a:p>
            <a:r>
              <a:rPr lang="en-US" dirty="0"/>
              <a:t>Usual state of health 2 months back</a:t>
            </a:r>
          </a:p>
          <a:p>
            <a:r>
              <a:rPr lang="en-US" dirty="0"/>
              <a:t>Gradual in onset</a:t>
            </a:r>
          </a:p>
          <a:p>
            <a:r>
              <a:rPr lang="en-US" dirty="0"/>
              <a:t>From lower limbs, then upper limbs then whole body</a:t>
            </a:r>
          </a:p>
          <a:p>
            <a:r>
              <a:rPr lang="en-US" dirty="0"/>
              <a:t>Aggravated on trying to move limb and pressing the muscles</a:t>
            </a:r>
          </a:p>
          <a:p>
            <a:r>
              <a:rPr lang="en-US" dirty="0"/>
              <a:t>Progressive</a:t>
            </a:r>
          </a:p>
          <a:p>
            <a:r>
              <a:rPr lang="en-US" dirty="0"/>
              <a:t>There is also history of associated B/L knee joint pain but no inflammation associated with it </a:t>
            </a:r>
          </a:p>
          <a:p>
            <a:endParaRPr lang="en-US" dirty="0"/>
          </a:p>
        </p:txBody>
      </p:sp>
    </p:spTree>
    <p:extLst>
      <p:ext uri="{BB962C8B-B14F-4D97-AF65-F5344CB8AC3E}">
        <p14:creationId xmlns:p14="http://schemas.microsoft.com/office/powerpoint/2010/main" val="3117597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a:bodyPr>
          <a:lstStyle/>
          <a:p>
            <a:r>
              <a:rPr lang="en-US" altLang="en-US"/>
              <a:t>Inflammatory myopathies</a:t>
            </a:r>
          </a:p>
        </p:txBody>
      </p:sp>
      <p:sp>
        <p:nvSpPr>
          <p:cNvPr id="60419" name="Rectangle 3"/>
          <p:cNvSpPr>
            <a:spLocks noGrp="1" noChangeArrowheads="1"/>
          </p:cNvSpPr>
          <p:nvPr>
            <p:ph idx="1"/>
          </p:nvPr>
        </p:nvSpPr>
        <p:spPr>
          <a:xfrm>
            <a:off x="1194352" y="2062111"/>
            <a:ext cx="6172200" cy="3851672"/>
          </a:xfrm>
        </p:spPr>
        <p:txBody>
          <a:bodyPr>
            <a:normAutofit/>
          </a:bodyPr>
          <a:lstStyle/>
          <a:p>
            <a:r>
              <a:rPr lang="en-US" altLang="en-US" dirty="0"/>
              <a:t>Rare heterogeneous group of acquired diseases characterized by inflammatory infiltrate of skeletal muscle.</a:t>
            </a:r>
          </a:p>
          <a:p>
            <a:endParaRPr lang="en-US" altLang="en-US" dirty="0"/>
          </a:p>
          <a:p>
            <a:r>
              <a:rPr lang="en-US" altLang="en-US" dirty="0"/>
              <a:t>Incidence of about 2-10 per 1 million people per year in the United States.</a:t>
            </a:r>
          </a:p>
          <a:p>
            <a:endParaRPr lang="en-US" altLang="en-US" dirty="0"/>
          </a:p>
          <a:p>
            <a:r>
              <a:rPr lang="en-US" altLang="en-US" dirty="0"/>
              <a:t>Potentially treatable.</a:t>
            </a:r>
          </a:p>
        </p:txBody>
      </p:sp>
      <p:pic>
        <p:nvPicPr>
          <p:cNvPr id="2" name="Picture 1"/>
          <p:cNvPicPr>
            <a:picLocks noChangeAspect="1"/>
          </p:cNvPicPr>
          <p:nvPr/>
        </p:nvPicPr>
        <p:blipFill>
          <a:blip r:embed="rId2"/>
          <a:stretch>
            <a:fillRect/>
          </a:stretch>
        </p:blipFill>
        <p:spPr>
          <a:xfrm>
            <a:off x="7712765" y="1948897"/>
            <a:ext cx="3737113" cy="3964886"/>
          </a:xfrm>
          <a:prstGeom prst="rect">
            <a:avLst/>
          </a:prstGeom>
        </p:spPr>
      </p:pic>
    </p:spTree>
    <p:extLst>
      <p:ext uri="{BB962C8B-B14F-4D97-AF65-F5344CB8AC3E}">
        <p14:creationId xmlns:p14="http://schemas.microsoft.com/office/powerpoint/2010/main" val="1691730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Weakness</a:t>
            </a:r>
          </a:p>
        </p:txBody>
      </p:sp>
      <p:sp>
        <p:nvSpPr>
          <p:cNvPr id="3" name="Content Placeholder 2"/>
          <p:cNvSpPr>
            <a:spLocks noGrp="1"/>
          </p:cNvSpPr>
          <p:nvPr>
            <p:ph idx="1"/>
          </p:nvPr>
        </p:nvSpPr>
        <p:spPr/>
        <p:txBody>
          <a:bodyPr>
            <a:normAutofit/>
          </a:bodyPr>
          <a:lstStyle/>
          <a:p>
            <a:r>
              <a:rPr lang="en-US" dirty="0"/>
              <a:t>Gradual in onset</a:t>
            </a:r>
          </a:p>
          <a:p>
            <a:r>
              <a:rPr lang="en-US" dirty="0"/>
              <a:t>Unable to rise up from sitting position, climbing stairs</a:t>
            </a:r>
          </a:p>
          <a:p>
            <a:r>
              <a:rPr lang="en-US" dirty="0"/>
              <a:t>Then unable to move lower limbs </a:t>
            </a:r>
          </a:p>
          <a:p>
            <a:r>
              <a:rPr lang="en-US" dirty="0"/>
              <a:t>and also difficulty in combing hair then even moving her upper limbs</a:t>
            </a:r>
          </a:p>
          <a:p>
            <a:r>
              <a:rPr lang="en-US" dirty="0"/>
              <a:t>Didn’t c/o any difficulty in breathing or neck movements</a:t>
            </a:r>
          </a:p>
          <a:p>
            <a:r>
              <a:rPr lang="en-US" dirty="0"/>
              <a:t>There is no history of any morning stiffness.</a:t>
            </a:r>
          </a:p>
        </p:txBody>
      </p:sp>
    </p:spTree>
    <p:extLst>
      <p:ext uri="{BB962C8B-B14F-4D97-AF65-F5344CB8AC3E}">
        <p14:creationId xmlns:p14="http://schemas.microsoft.com/office/powerpoint/2010/main" val="595420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Difficulty in swallowing</a:t>
            </a:r>
          </a:p>
        </p:txBody>
      </p:sp>
      <p:sp>
        <p:nvSpPr>
          <p:cNvPr id="3" name="Content Placeholder 2"/>
          <p:cNvSpPr>
            <a:spLocks noGrp="1"/>
          </p:cNvSpPr>
          <p:nvPr>
            <p:ph idx="1"/>
          </p:nvPr>
        </p:nvSpPr>
        <p:spPr/>
        <p:txBody>
          <a:bodyPr/>
          <a:lstStyle/>
          <a:p>
            <a:r>
              <a:rPr lang="en-US" dirty="0"/>
              <a:t>For last 10 days difficulty in swallowing</a:t>
            </a:r>
          </a:p>
          <a:p>
            <a:r>
              <a:rPr lang="en-US" dirty="0"/>
              <a:t>Difficulty is more for solids than liquids</a:t>
            </a:r>
          </a:p>
          <a:p>
            <a:r>
              <a:rPr lang="en-US" dirty="0"/>
              <a:t>No h/o regurgitation, vomiting.</a:t>
            </a:r>
          </a:p>
          <a:p>
            <a:endParaRPr lang="en-US" dirty="0"/>
          </a:p>
          <a:p>
            <a:endParaRPr lang="en-US" dirty="0"/>
          </a:p>
        </p:txBody>
      </p:sp>
    </p:spTree>
    <p:extLst>
      <p:ext uri="{BB962C8B-B14F-4D97-AF65-F5344CB8AC3E}">
        <p14:creationId xmlns:p14="http://schemas.microsoft.com/office/powerpoint/2010/main" val="234140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a:xfrm>
            <a:off x="2894013" y="1371600"/>
            <a:ext cx="7772400" cy="5257800"/>
          </a:xfrm>
        </p:spPr>
        <p:txBody>
          <a:bodyPr/>
          <a:lstStyle/>
          <a:p>
            <a:r>
              <a:rPr lang="en-US" dirty="0"/>
              <a:t>There is no history of any associated fever, respiratory tract or GIT infection in past few weeks, palpitation, heat or cold intolerance, any change in urine color, cough, sputum.</a:t>
            </a:r>
          </a:p>
          <a:p>
            <a:r>
              <a:rPr lang="en-US" dirty="0"/>
              <a:t>There is also no history of use of any drugs for a long period, also no history of any </a:t>
            </a:r>
            <a:r>
              <a:rPr lang="en-US" dirty="0" err="1"/>
              <a:t>homeo</a:t>
            </a:r>
            <a:r>
              <a:rPr lang="en-US" dirty="0"/>
              <a:t> or herbal medicine.</a:t>
            </a:r>
          </a:p>
          <a:p>
            <a:r>
              <a:rPr lang="en-US" u="sng" dirty="0">
                <a:solidFill>
                  <a:srgbClr val="FF0000"/>
                </a:solidFill>
              </a:rPr>
              <a:t>There is no h/o mouth ulcers alopecia, sun burns, change in color of finger tips in cold.</a:t>
            </a:r>
          </a:p>
          <a:p>
            <a:endParaRPr lang="en-US" dirty="0"/>
          </a:p>
          <a:p>
            <a:endParaRPr lang="en-US" dirty="0"/>
          </a:p>
        </p:txBody>
      </p:sp>
    </p:spTree>
    <p:extLst>
      <p:ext uri="{BB962C8B-B14F-4D97-AF65-F5344CB8AC3E}">
        <p14:creationId xmlns:p14="http://schemas.microsoft.com/office/powerpoint/2010/main" val="2523129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Examination </a:t>
            </a:r>
          </a:p>
        </p:txBody>
      </p:sp>
      <p:sp>
        <p:nvSpPr>
          <p:cNvPr id="3" name="Content Placeholder 2"/>
          <p:cNvSpPr>
            <a:spLocks noGrp="1"/>
          </p:cNvSpPr>
          <p:nvPr>
            <p:ph idx="1"/>
          </p:nvPr>
        </p:nvSpPr>
        <p:spPr/>
        <p:txBody>
          <a:bodyPr/>
          <a:lstStyle/>
          <a:p>
            <a:r>
              <a:rPr lang="en-US" dirty="0"/>
              <a:t>A middle aged ill looking female lying comfortably in the bed with I/V cannula at right arm, well cooperative during examination with following vitals</a:t>
            </a:r>
          </a:p>
          <a:p>
            <a:pPr lvl="1"/>
            <a:r>
              <a:rPr lang="en-US" dirty="0"/>
              <a:t>B.P 110/70 mmHg</a:t>
            </a:r>
          </a:p>
          <a:p>
            <a:pPr lvl="1"/>
            <a:r>
              <a:rPr lang="en-US" dirty="0"/>
              <a:t>Pulse 82/min</a:t>
            </a:r>
          </a:p>
          <a:p>
            <a:pPr lvl="1"/>
            <a:r>
              <a:rPr lang="en-US" dirty="0"/>
              <a:t>R.R 20/min</a:t>
            </a:r>
          </a:p>
          <a:p>
            <a:pPr lvl="1"/>
            <a:r>
              <a:rPr lang="en-US" dirty="0"/>
              <a:t>Temp. 98`F</a:t>
            </a:r>
          </a:p>
        </p:txBody>
      </p:sp>
    </p:spTree>
    <p:extLst>
      <p:ext uri="{BB962C8B-B14F-4D97-AF65-F5344CB8AC3E}">
        <p14:creationId xmlns:p14="http://schemas.microsoft.com/office/powerpoint/2010/main" val="3683122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General Physical Examination</a:t>
            </a:r>
          </a:p>
        </p:txBody>
      </p:sp>
      <p:sp>
        <p:nvSpPr>
          <p:cNvPr id="3" name="Content Placeholder 2"/>
          <p:cNvSpPr>
            <a:spLocks noGrp="1"/>
          </p:cNvSpPr>
          <p:nvPr>
            <p:ph idx="1"/>
          </p:nvPr>
        </p:nvSpPr>
        <p:spPr>
          <a:xfrm>
            <a:off x="838200" y="1825625"/>
            <a:ext cx="6315635" cy="4351338"/>
          </a:xfrm>
        </p:spPr>
        <p:txBody>
          <a:bodyPr>
            <a:normAutofit/>
          </a:bodyPr>
          <a:lstStyle/>
          <a:p>
            <a:r>
              <a:rPr lang="en-US" dirty="0"/>
              <a:t>No significant finding on GPE</a:t>
            </a:r>
          </a:p>
          <a:p>
            <a:r>
              <a:rPr lang="en-US" dirty="0"/>
              <a:t>No erythematous rash at face</a:t>
            </a:r>
          </a:p>
          <a:p>
            <a:r>
              <a:rPr lang="en-US" dirty="0">
                <a:solidFill>
                  <a:srgbClr val="FF0000"/>
                </a:solidFill>
              </a:rPr>
              <a:t>Shawl sign -</a:t>
            </a:r>
            <a:r>
              <a:rPr lang="en-US" dirty="0" err="1">
                <a:solidFill>
                  <a:srgbClr val="FF0000"/>
                </a:solidFill>
              </a:rPr>
              <a:t>ve</a:t>
            </a:r>
            <a:endParaRPr lang="en-US" dirty="0">
              <a:solidFill>
                <a:srgbClr val="FF0000"/>
              </a:solidFill>
            </a:endParaRPr>
          </a:p>
          <a:p>
            <a:r>
              <a:rPr lang="en-US" dirty="0" err="1">
                <a:solidFill>
                  <a:srgbClr val="FF0000"/>
                </a:solidFill>
              </a:rPr>
              <a:t>Gottron</a:t>
            </a:r>
            <a:r>
              <a:rPr lang="en-US" dirty="0">
                <a:solidFill>
                  <a:srgbClr val="FF0000"/>
                </a:solidFill>
              </a:rPr>
              <a:t> sign -</a:t>
            </a:r>
            <a:r>
              <a:rPr lang="en-US" dirty="0" err="1">
                <a:solidFill>
                  <a:srgbClr val="FF0000"/>
                </a:solidFill>
              </a:rPr>
              <a:t>ve</a:t>
            </a:r>
            <a:endParaRPr lang="en-US" dirty="0">
              <a:solidFill>
                <a:srgbClr val="FF0000"/>
              </a:solidFill>
            </a:endParaRPr>
          </a:p>
          <a:p>
            <a:r>
              <a:rPr lang="en-US" dirty="0">
                <a:solidFill>
                  <a:srgbClr val="FF0000"/>
                </a:solidFill>
              </a:rPr>
              <a:t>Heliotrope rash –</a:t>
            </a:r>
            <a:r>
              <a:rPr lang="en-US" dirty="0" err="1">
                <a:solidFill>
                  <a:srgbClr val="FF0000"/>
                </a:solidFill>
              </a:rPr>
              <a:t>ve</a:t>
            </a:r>
            <a:endParaRPr lang="en-US" dirty="0">
              <a:solidFill>
                <a:srgbClr val="FF0000"/>
              </a:solidFill>
            </a:endParaRPr>
          </a:p>
          <a:p>
            <a:r>
              <a:rPr lang="en-US" dirty="0">
                <a:solidFill>
                  <a:srgbClr val="FF0000"/>
                </a:solidFill>
              </a:rPr>
              <a:t>No mechanic’s hands</a:t>
            </a:r>
          </a:p>
          <a:p>
            <a:r>
              <a:rPr lang="en-US" dirty="0"/>
              <a:t>No signs of </a:t>
            </a:r>
            <a:r>
              <a:rPr lang="en-US" dirty="0" err="1"/>
              <a:t>cushing’s</a:t>
            </a:r>
            <a:r>
              <a:rPr lang="en-US" dirty="0"/>
              <a:t> disease</a:t>
            </a:r>
          </a:p>
          <a:p>
            <a:r>
              <a:rPr lang="en-US" dirty="0"/>
              <a:t>No skin changes</a:t>
            </a:r>
          </a:p>
          <a:p>
            <a:r>
              <a:rPr lang="en-US" dirty="0"/>
              <a:t>No signs of hyper/hypothyroidism</a:t>
            </a:r>
          </a:p>
          <a:p>
            <a:endParaRPr lang="en-US" dirty="0"/>
          </a:p>
          <a:p>
            <a:endParaRPr lang="en-US" dirty="0"/>
          </a:p>
          <a:p>
            <a:endParaRPr lang="en-US" dirty="0"/>
          </a:p>
        </p:txBody>
      </p:sp>
      <p:pic>
        <p:nvPicPr>
          <p:cNvPr id="1026" name="Picture 2" descr="Image result for puzzled m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1300" y="1690688"/>
            <a:ext cx="4762500" cy="4621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445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Musculoskeletal &amp; Nervous system</a:t>
            </a:r>
          </a:p>
        </p:txBody>
      </p:sp>
      <p:sp>
        <p:nvSpPr>
          <p:cNvPr id="3" name="Content Placeholder 2"/>
          <p:cNvSpPr>
            <a:spLocks noGrp="1"/>
          </p:cNvSpPr>
          <p:nvPr>
            <p:ph idx="1"/>
          </p:nvPr>
        </p:nvSpPr>
        <p:spPr>
          <a:xfrm>
            <a:off x="2971800" y="1676400"/>
            <a:ext cx="7620000" cy="4800600"/>
          </a:xfrm>
        </p:spPr>
        <p:txBody>
          <a:bodyPr>
            <a:normAutofit/>
          </a:bodyPr>
          <a:lstStyle/>
          <a:p>
            <a:r>
              <a:rPr lang="en-US" dirty="0"/>
              <a:t>Well oriented in time place and person</a:t>
            </a:r>
          </a:p>
          <a:p>
            <a:r>
              <a:rPr lang="en-US" dirty="0"/>
              <a:t>GCS 15/15</a:t>
            </a:r>
          </a:p>
          <a:p>
            <a:r>
              <a:rPr lang="en-US" dirty="0"/>
              <a:t>Mild tenderness in muscles of lower thigh</a:t>
            </a:r>
          </a:p>
          <a:p>
            <a:r>
              <a:rPr lang="en-US" dirty="0" err="1"/>
              <a:t>Plantars</a:t>
            </a:r>
            <a:r>
              <a:rPr lang="en-US" dirty="0"/>
              <a:t> B/L down going</a:t>
            </a:r>
          </a:p>
          <a:p>
            <a:r>
              <a:rPr lang="en-US" dirty="0"/>
              <a:t>Power 1/5 at proximal muscles, 3/5 at distal muscles of lower limbs</a:t>
            </a:r>
          </a:p>
          <a:p>
            <a:r>
              <a:rPr lang="en-US" dirty="0"/>
              <a:t> 2/5 in proximal muscles of upper limb and 4/5 in lower limbs</a:t>
            </a:r>
          </a:p>
          <a:p>
            <a:endParaRPr lang="en-US" dirty="0"/>
          </a:p>
        </p:txBody>
      </p:sp>
    </p:spTree>
    <p:extLst>
      <p:ext uri="{BB962C8B-B14F-4D97-AF65-F5344CB8AC3E}">
        <p14:creationId xmlns:p14="http://schemas.microsoft.com/office/powerpoint/2010/main" val="1266591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Musculoskeletal &amp; Nervous system</a:t>
            </a:r>
          </a:p>
        </p:txBody>
      </p:sp>
      <p:sp>
        <p:nvSpPr>
          <p:cNvPr id="3" name="Content Placeholder 2"/>
          <p:cNvSpPr>
            <a:spLocks noGrp="1"/>
          </p:cNvSpPr>
          <p:nvPr>
            <p:ph idx="1"/>
          </p:nvPr>
        </p:nvSpPr>
        <p:spPr>
          <a:xfrm>
            <a:off x="2894014" y="1981200"/>
            <a:ext cx="7621587" cy="4114800"/>
          </a:xfrm>
        </p:spPr>
        <p:txBody>
          <a:bodyPr/>
          <a:lstStyle/>
          <a:p>
            <a:r>
              <a:rPr lang="en-US" dirty="0"/>
              <a:t>Bulk of muscles bilateral equal and normal</a:t>
            </a:r>
          </a:p>
          <a:p>
            <a:r>
              <a:rPr lang="en-US" dirty="0"/>
              <a:t>Tone was normal in all limbs</a:t>
            </a:r>
          </a:p>
          <a:p>
            <a:r>
              <a:rPr lang="en-US" dirty="0"/>
              <a:t>Reflexes are normal</a:t>
            </a:r>
          </a:p>
          <a:p>
            <a:r>
              <a:rPr lang="en-US" dirty="0"/>
              <a:t>All sensations intact</a:t>
            </a:r>
          </a:p>
          <a:p>
            <a:r>
              <a:rPr lang="en-US" dirty="0"/>
              <a:t>All cranial nerves intact (no neurological dysphagia)</a:t>
            </a:r>
          </a:p>
          <a:p>
            <a:endParaRPr lang="en-US" dirty="0"/>
          </a:p>
        </p:txBody>
      </p:sp>
    </p:spTree>
    <p:extLst>
      <p:ext uri="{BB962C8B-B14F-4D97-AF65-F5344CB8AC3E}">
        <p14:creationId xmlns:p14="http://schemas.microsoft.com/office/powerpoint/2010/main" val="23538092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Other Systemic Examination</a:t>
            </a:r>
          </a:p>
        </p:txBody>
      </p:sp>
      <p:sp>
        <p:nvSpPr>
          <p:cNvPr id="3" name="Content Placeholder 2"/>
          <p:cNvSpPr>
            <a:spLocks noGrp="1"/>
          </p:cNvSpPr>
          <p:nvPr>
            <p:ph idx="1"/>
          </p:nvPr>
        </p:nvSpPr>
        <p:spPr/>
        <p:txBody>
          <a:bodyPr>
            <a:normAutofit/>
          </a:bodyPr>
          <a:lstStyle/>
          <a:p>
            <a:r>
              <a:rPr lang="en-US" dirty="0"/>
              <a:t>Respiratory system:</a:t>
            </a:r>
          </a:p>
          <a:p>
            <a:pPr lvl="1"/>
            <a:r>
              <a:rPr lang="en-US" dirty="0"/>
              <a:t>Normal in shape, bilateral chest movements equal, and bilateral air entry equal. On auscultation normal vesicular breathing with few </a:t>
            </a:r>
            <a:r>
              <a:rPr lang="en-US" dirty="0" err="1"/>
              <a:t>bibasal</a:t>
            </a:r>
            <a:r>
              <a:rPr lang="en-US" dirty="0"/>
              <a:t> </a:t>
            </a:r>
            <a:r>
              <a:rPr lang="en-US" dirty="0" err="1"/>
              <a:t>inspiratory</a:t>
            </a:r>
            <a:r>
              <a:rPr lang="en-US" dirty="0"/>
              <a:t> crackles not changing character with cough.</a:t>
            </a:r>
          </a:p>
          <a:p>
            <a:r>
              <a:rPr lang="en-US" dirty="0"/>
              <a:t>CVS</a:t>
            </a:r>
          </a:p>
          <a:p>
            <a:pPr lvl="1"/>
            <a:r>
              <a:rPr lang="en-US" dirty="0"/>
              <a:t>Apex beat in 5</a:t>
            </a:r>
            <a:r>
              <a:rPr lang="en-US" baseline="30000" dirty="0"/>
              <a:t>th</a:t>
            </a:r>
            <a:r>
              <a:rPr lang="en-US" dirty="0"/>
              <a:t> intercostal space just lateral to mid </a:t>
            </a:r>
            <a:r>
              <a:rPr lang="en-US" dirty="0" err="1"/>
              <a:t>clavicular</a:t>
            </a:r>
            <a:r>
              <a:rPr lang="en-US" dirty="0"/>
              <a:t> line non taping, non heaving with S1+S2+0</a:t>
            </a:r>
          </a:p>
          <a:p>
            <a:pPr lvl="1"/>
            <a:endParaRPr lang="en-US" dirty="0"/>
          </a:p>
        </p:txBody>
      </p:sp>
    </p:spTree>
    <p:extLst>
      <p:ext uri="{BB962C8B-B14F-4D97-AF65-F5344CB8AC3E}">
        <p14:creationId xmlns:p14="http://schemas.microsoft.com/office/powerpoint/2010/main" val="1992744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Abdomen </a:t>
            </a:r>
          </a:p>
        </p:txBody>
      </p:sp>
      <p:sp>
        <p:nvSpPr>
          <p:cNvPr id="3" name="Content Placeholder 2"/>
          <p:cNvSpPr>
            <a:spLocks noGrp="1"/>
          </p:cNvSpPr>
          <p:nvPr>
            <p:ph idx="1"/>
          </p:nvPr>
        </p:nvSpPr>
        <p:spPr/>
        <p:txBody>
          <a:bodyPr/>
          <a:lstStyle/>
          <a:p>
            <a:r>
              <a:rPr lang="en-US" dirty="0"/>
              <a:t>Scaphoid, with umbilicus normal in shape and position, flanks not filled and no visible veins or </a:t>
            </a:r>
            <a:r>
              <a:rPr lang="en-US" dirty="0" err="1"/>
              <a:t>stria</a:t>
            </a:r>
            <a:endParaRPr lang="en-US" dirty="0"/>
          </a:p>
          <a:p>
            <a:r>
              <a:rPr lang="en-US" dirty="0"/>
              <a:t>soft, non tender, no </a:t>
            </a:r>
            <a:r>
              <a:rPr lang="en-US" dirty="0" err="1"/>
              <a:t>visceromegaly</a:t>
            </a:r>
            <a:endParaRPr lang="en-US" dirty="0"/>
          </a:p>
          <a:p>
            <a:r>
              <a:rPr lang="en-US" dirty="0"/>
              <a:t>No shifting dullness</a:t>
            </a:r>
          </a:p>
          <a:p>
            <a:r>
              <a:rPr lang="en-US" dirty="0"/>
              <a:t>Bowel sounds 3/min</a:t>
            </a:r>
          </a:p>
          <a:p>
            <a:endParaRPr lang="en-US" dirty="0"/>
          </a:p>
        </p:txBody>
      </p:sp>
    </p:spTree>
    <p:extLst>
      <p:ext uri="{BB962C8B-B14F-4D97-AF65-F5344CB8AC3E}">
        <p14:creationId xmlns:p14="http://schemas.microsoft.com/office/powerpoint/2010/main" val="300701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investigations</a:t>
            </a:r>
          </a:p>
        </p:txBody>
      </p:sp>
      <p:sp>
        <p:nvSpPr>
          <p:cNvPr id="3" name="Content Placeholder 2"/>
          <p:cNvSpPr>
            <a:spLocks noGrp="1"/>
          </p:cNvSpPr>
          <p:nvPr>
            <p:ph sz="half" idx="1"/>
          </p:nvPr>
        </p:nvSpPr>
        <p:spPr/>
        <p:txBody>
          <a:bodyPr>
            <a:noAutofit/>
          </a:bodyPr>
          <a:lstStyle/>
          <a:p>
            <a:r>
              <a:rPr lang="en-US" sz="1400" dirty="0"/>
              <a:t>Serum electrolytes</a:t>
            </a:r>
          </a:p>
          <a:p>
            <a:pPr lvl="1"/>
            <a:r>
              <a:rPr lang="en-US" sz="1400" dirty="0"/>
              <a:t>Na 139</a:t>
            </a:r>
          </a:p>
          <a:p>
            <a:pPr lvl="1"/>
            <a:r>
              <a:rPr lang="en-US" sz="1400" dirty="0"/>
              <a:t>K 4.4</a:t>
            </a:r>
          </a:p>
          <a:p>
            <a:pPr lvl="1"/>
            <a:r>
              <a:rPr lang="en-US" sz="1400" dirty="0" err="1"/>
              <a:t>Cl</a:t>
            </a:r>
            <a:r>
              <a:rPr lang="en-US" sz="1400" dirty="0"/>
              <a:t> 102</a:t>
            </a:r>
          </a:p>
          <a:p>
            <a:r>
              <a:rPr lang="en-US" sz="1400" dirty="0"/>
              <a:t>RFTS</a:t>
            </a:r>
          </a:p>
          <a:p>
            <a:pPr lvl="1"/>
            <a:r>
              <a:rPr lang="en-US" sz="1400" dirty="0"/>
              <a:t>Urea 60</a:t>
            </a:r>
          </a:p>
          <a:p>
            <a:pPr lvl="1"/>
            <a:r>
              <a:rPr lang="en-US" sz="1400" dirty="0" err="1"/>
              <a:t>Creatinine</a:t>
            </a:r>
            <a:r>
              <a:rPr lang="en-US" sz="1400" dirty="0"/>
              <a:t> 1.2</a:t>
            </a:r>
          </a:p>
          <a:p>
            <a:r>
              <a:rPr lang="en-US" sz="1400" dirty="0"/>
              <a:t>LFTs</a:t>
            </a:r>
          </a:p>
          <a:p>
            <a:pPr lvl="1"/>
            <a:r>
              <a:rPr lang="en-US" sz="1400" dirty="0">
                <a:solidFill>
                  <a:srgbClr val="C00000"/>
                </a:solidFill>
              </a:rPr>
              <a:t>ALT 370 IU</a:t>
            </a:r>
          </a:p>
          <a:p>
            <a:pPr lvl="1"/>
            <a:r>
              <a:rPr lang="en-US" sz="1400" dirty="0">
                <a:solidFill>
                  <a:srgbClr val="C00000"/>
                </a:solidFill>
              </a:rPr>
              <a:t>AST 490 IU</a:t>
            </a:r>
          </a:p>
          <a:p>
            <a:pPr lvl="1"/>
            <a:r>
              <a:rPr lang="en-US" sz="1400" dirty="0"/>
              <a:t>S. </a:t>
            </a:r>
            <a:r>
              <a:rPr lang="en-US" sz="1400" dirty="0" err="1"/>
              <a:t>bilirubin</a:t>
            </a:r>
            <a:r>
              <a:rPr lang="en-US" sz="1400" dirty="0"/>
              <a:t> 0.7 (0.4D)</a:t>
            </a:r>
          </a:p>
          <a:p>
            <a:pPr lvl="1"/>
            <a:r>
              <a:rPr lang="en-US" sz="1400" dirty="0" err="1"/>
              <a:t>Alk</a:t>
            </a:r>
            <a:r>
              <a:rPr lang="en-US" sz="1400" dirty="0"/>
              <a:t>. PO4 204</a:t>
            </a:r>
          </a:p>
        </p:txBody>
      </p:sp>
      <p:sp>
        <p:nvSpPr>
          <p:cNvPr id="5" name="Content Placeholder 4"/>
          <p:cNvSpPr>
            <a:spLocks noGrp="1"/>
          </p:cNvSpPr>
          <p:nvPr>
            <p:ph sz="half" idx="2"/>
          </p:nvPr>
        </p:nvSpPr>
        <p:spPr>
          <a:xfrm>
            <a:off x="6357731" y="1594574"/>
            <a:ext cx="5181600" cy="4351338"/>
          </a:xfrm>
        </p:spPr>
        <p:txBody>
          <a:bodyPr>
            <a:noAutofit/>
          </a:bodyPr>
          <a:lstStyle/>
          <a:p>
            <a:pPr lvl="0"/>
            <a:r>
              <a:rPr lang="en-US" sz="1400" dirty="0"/>
              <a:t>CBC</a:t>
            </a:r>
          </a:p>
          <a:p>
            <a:pPr lvl="1"/>
            <a:r>
              <a:rPr lang="en-US" sz="1400" dirty="0" err="1"/>
              <a:t>Hb</a:t>
            </a:r>
            <a:r>
              <a:rPr lang="en-US" sz="1400" dirty="0"/>
              <a:t> 10.7 g/dl</a:t>
            </a:r>
          </a:p>
          <a:p>
            <a:pPr lvl="1"/>
            <a:r>
              <a:rPr lang="en-US" sz="1400" dirty="0"/>
              <a:t>WBC 10800</a:t>
            </a:r>
          </a:p>
          <a:p>
            <a:pPr lvl="1"/>
            <a:r>
              <a:rPr lang="en-US" sz="1400" dirty="0"/>
              <a:t>PLT count 191000</a:t>
            </a:r>
          </a:p>
          <a:p>
            <a:pPr lvl="1"/>
            <a:r>
              <a:rPr lang="en-US" sz="1400" dirty="0"/>
              <a:t>Neut. 88%</a:t>
            </a:r>
          </a:p>
          <a:p>
            <a:pPr lvl="1"/>
            <a:r>
              <a:rPr lang="en-US" sz="1400" dirty="0"/>
              <a:t>Poly. 10%</a:t>
            </a:r>
          </a:p>
          <a:p>
            <a:pPr lvl="1"/>
            <a:r>
              <a:rPr lang="en-US" sz="1400" dirty="0"/>
              <a:t>Eosin.1%</a:t>
            </a:r>
          </a:p>
          <a:p>
            <a:pPr lvl="1"/>
            <a:r>
              <a:rPr lang="en-US" sz="1400" dirty="0"/>
              <a:t>ESR 100 mm/1</a:t>
            </a:r>
            <a:r>
              <a:rPr lang="en-US" sz="1400" baseline="30000" dirty="0"/>
              <a:t>st</a:t>
            </a:r>
            <a:r>
              <a:rPr lang="en-US" sz="1400" dirty="0"/>
              <a:t> hr</a:t>
            </a:r>
          </a:p>
          <a:p>
            <a:pPr marL="457200" lvl="1" indent="0">
              <a:buNone/>
            </a:pPr>
            <a:endParaRPr lang="en-US" sz="1400" dirty="0"/>
          </a:p>
          <a:p>
            <a:pPr lvl="0"/>
            <a:r>
              <a:rPr lang="en-US" sz="1400" dirty="0"/>
              <a:t>Urine C/E</a:t>
            </a:r>
          </a:p>
          <a:p>
            <a:pPr lvl="1"/>
            <a:r>
              <a:rPr lang="en-US" sz="1400" dirty="0"/>
              <a:t>Albumin nil</a:t>
            </a:r>
          </a:p>
          <a:p>
            <a:pPr lvl="1"/>
            <a:r>
              <a:rPr lang="en-US" sz="1400" dirty="0"/>
              <a:t>Pus cells rare</a:t>
            </a:r>
          </a:p>
          <a:p>
            <a:pPr lvl="1"/>
            <a:r>
              <a:rPr lang="en-US" sz="1400" dirty="0"/>
              <a:t>RBC 9-10</a:t>
            </a:r>
          </a:p>
          <a:p>
            <a:pPr lvl="1"/>
            <a:r>
              <a:rPr lang="en-US" sz="1400" dirty="0"/>
              <a:t>Crystals uric acid+</a:t>
            </a:r>
          </a:p>
          <a:p>
            <a:pPr lvl="1"/>
            <a:r>
              <a:rPr lang="en-US" sz="1400" dirty="0"/>
              <a:t>Blood ++</a:t>
            </a:r>
          </a:p>
          <a:p>
            <a:pPr lvl="1"/>
            <a:r>
              <a:rPr lang="en-US" sz="1400" dirty="0"/>
              <a:t>pH 7.0</a:t>
            </a:r>
          </a:p>
          <a:p>
            <a:pPr lvl="1"/>
            <a:r>
              <a:rPr lang="en-US" sz="1400" dirty="0"/>
              <a:t>sp. Gravity 1010</a:t>
            </a:r>
          </a:p>
          <a:p>
            <a:pPr lvl="1"/>
            <a:r>
              <a:rPr lang="en-US" sz="1400" dirty="0"/>
              <a:t>Casts nil</a:t>
            </a:r>
          </a:p>
          <a:p>
            <a:endParaRPr lang="en-US" sz="1400" dirty="0"/>
          </a:p>
        </p:txBody>
      </p:sp>
    </p:spTree>
    <p:extLst>
      <p:ext uri="{BB962C8B-B14F-4D97-AF65-F5344CB8AC3E}">
        <p14:creationId xmlns:p14="http://schemas.microsoft.com/office/powerpoint/2010/main" val="3353697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r>
              <a:rPr lang="en-US" altLang="en-US" sz="4000"/>
              <a:t>Idiopathic inflammatory myopathies</a:t>
            </a:r>
          </a:p>
        </p:txBody>
      </p:sp>
      <p:sp>
        <p:nvSpPr>
          <p:cNvPr id="151555" name="Rectangle 3"/>
          <p:cNvSpPr>
            <a:spLocks noGrp="1" noChangeArrowheads="1"/>
          </p:cNvSpPr>
          <p:nvPr>
            <p:ph idx="1"/>
          </p:nvPr>
        </p:nvSpPr>
        <p:spPr>
          <a:xfrm>
            <a:off x="1981200" y="1371601"/>
            <a:ext cx="8229600" cy="4754563"/>
          </a:xfrm>
        </p:spPr>
        <p:txBody>
          <a:bodyPr/>
          <a:lstStyle/>
          <a:p>
            <a:pPr algn="ctr">
              <a:lnSpc>
                <a:spcPct val="80000"/>
              </a:lnSpc>
            </a:pPr>
            <a:r>
              <a:rPr lang="en-US" altLang="en-US" sz="4000"/>
              <a:t>Polymyositis</a:t>
            </a:r>
          </a:p>
          <a:p>
            <a:pPr algn="ctr">
              <a:lnSpc>
                <a:spcPct val="80000"/>
              </a:lnSpc>
            </a:pPr>
            <a:r>
              <a:rPr lang="en-US" altLang="en-US" sz="4000"/>
              <a:t>Dermatomyositis</a:t>
            </a:r>
          </a:p>
          <a:p>
            <a:pPr algn="ctr">
              <a:lnSpc>
                <a:spcPct val="80000"/>
              </a:lnSpc>
            </a:pPr>
            <a:r>
              <a:rPr lang="en-US" altLang="en-US" sz="4000"/>
              <a:t>Juvenile dermatomyositis</a:t>
            </a:r>
          </a:p>
          <a:p>
            <a:pPr algn="ctr">
              <a:lnSpc>
                <a:spcPct val="80000"/>
              </a:lnSpc>
            </a:pPr>
            <a:r>
              <a:rPr lang="en-US" altLang="en-US" sz="4000"/>
              <a:t>Inclusion body myositis</a:t>
            </a:r>
          </a:p>
          <a:p>
            <a:pPr algn="ctr">
              <a:lnSpc>
                <a:spcPct val="80000"/>
              </a:lnSpc>
            </a:pPr>
            <a:r>
              <a:rPr lang="en-US" altLang="en-US" sz="4000"/>
              <a:t>Myositis associated with collagen vascular disease</a:t>
            </a:r>
          </a:p>
          <a:p>
            <a:pPr algn="ctr">
              <a:lnSpc>
                <a:spcPct val="80000"/>
              </a:lnSpc>
            </a:pPr>
            <a:r>
              <a:rPr lang="en-US" altLang="en-US" sz="4000"/>
              <a:t>Myositis associated with malignancy</a:t>
            </a:r>
          </a:p>
        </p:txBody>
      </p:sp>
    </p:spTree>
    <p:extLst>
      <p:ext uri="{BB962C8B-B14F-4D97-AF65-F5344CB8AC3E}">
        <p14:creationId xmlns:p14="http://schemas.microsoft.com/office/powerpoint/2010/main" val="280780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276600" y="1371600"/>
            <a:ext cx="7239001" cy="4724400"/>
          </a:xfrm>
        </p:spPr>
        <p:txBody>
          <a:bodyPr>
            <a:normAutofit/>
          </a:bodyPr>
          <a:lstStyle/>
          <a:p>
            <a:pPr algn="ctr">
              <a:lnSpc>
                <a:spcPct val="200000"/>
              </a:lnSpc>
              <a:buFont typeface="Wingdings" pitchFamily="2" charset="2"/>
              <a:buChar char="ü"/>
            </a:pPr>
            <a:r>
              <a:rPr lang="en-US" sz="5400" dirty="0">
                <a:solidFill>
                  <a:srgbClr val="C00000"/>
                </a:solidFill>
              </a:rPr>
              <a:t>CPK 7047</a:t>
            </a:r>
          </a:p>
          <a:p>
            <a:pPr algn="ctr">
              <a:lnSpc>
                <a:spcPct val="200000"/>
              </a:lnSpc>
              <a:buFont typeface="Wingdings" pitchFamily="2" charset="2"/>
              <a:buChar char="ü"/>
            </a:pPr>
            <a:r>
              <a:rPr lang="en-US" sz="5400" dirty="0">
                <a:solidFill>
                  <a:srgbClr val="C00000"/>
                </a:solidFill>
              </a:rPr>
              <a:t>LDH 2785</a:t>
            </a:r>
          </a:p>
        </p:txBody>
      </p:sp>
    </p:spTree>
    <p:extLst>
      <p:ext uri="{BB962C8B-B14F-4D97-AF65-F5344CB8AC3E}">
        <p14:creationId xmlns:p14="http://schemas.microsoft.com/office/powerpoint/2010/main" val="40273645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0" y="609600"/>
            <a:ext cx="7467600" cy="5715000"/>
          </a:xfrm>
        </p:spPr>
        <p:txBody>
          <a:bodyPr/>
          <a:lstStyle/>
          <a:p>
            <a:r>
              <a:rPr lang="en-US" dirty="0"/>
              <a:t>NCS Normal</a:t>
            </a:r>
          </a:p>
          <a:p>
            <a:r>
              <a:rPr lang="en-US" dirty="0">
                <a:solidFill>
                  <a:srgbClr val="C00000"/>
                </a:solidFill>
              </a:rPr>
              <a:t>EMG showed</a:t>
            </a:r>
          </a:p>
          <a:p>
            <a:pPr lvl="1"/>
            <a:r>
              <a:rPr lang="en-US" dirty="0"/>
              <a:t>Increased </a:t>
            </a:r>
            <a:r>
              <a:rPr lang="en-US" dirty="0" err="1"/>
              <a:t>insertional</a:t>
            </a:r>
            <a:r>
              <a:rPr lang="en-US" dirty="0"/>
              <a:t> activity with fibrillation and +</a:t>
            </a:r>
            <a:r>
              <a:rPr lang="en-US" dirty="0" err="1"/>
              <a:t>ve</a:t>
            </a:r>
            <a:r>
              <a:rPr lang="en-US" dirty="0"/>
              <a:t> sharp waves especially in proximal muscles. There is early recruitment of motor units and interference pattern is early and full especially in lower limbs and proximal muscles. Motor unit size and duration is decreased</a:t>
            </a:r>
          </a:p>
          <a:p>
            <a:pPr lvl="1"/>
            <a:r>
              <a:rPr lang="en-US" dirty="0"/>
              <a:t>Impression: this study is in </a:t>
            </a:r>
            <a:r>
              <a:rPr lang="en-US" dirty="0" err="1"/>
              <a:t>favour</a:t>
            </a:r>
            <a:r>
              <a:rPr lang="en-US" dirty="0"/>
              <a:t> of inflammatory </a:t>
            </a:r>
            <a:r>
              <a:rPr lang="en-US" dirty="0" err="1"/>
              <a:t>myopathy</a:t>
            </a:r>
            <a:r>
              <a:rPr lang="en-US" dirty="0"/>
              <a:t>(</a:t>
            </a:r>
            <a:r>
              <a:rPr lang="en-US" dirty="0" err="1"/>
              <a:t>polymyositis</a:t>
            </a:r>
            <a:r>
              <a:rPr lang="en-US" dirty="0"/>
              <a:t>)</a:t>
            </a:r>
          </a:p>
          <a:p>
            <a:endParaRPr lang="en-US" dirty="0"/>
          </a:p>
        </p:txBody>
      </p:sp>
    </p:spTree>
    <p:extLst>
      <p:ext uri="{BB962C8B-B14F-4D97-AF65-F5344CB8AC3E}">
        <p14:creationId xmlns:p14="http://schemas.microsoft.com/office/powerpoint/2010/main" val="82431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Biopsy of Skeletal muscle sent</a:t>
            </a:r>
          </a:p>
          <a:p>
            <a:r>
              <a:rPr lang="en-US" dirty="0"/>
              <a:t>CA 125 sent</a:t>
            </a:r>
          </a:p>
        </p:txBody>
      </p:sp>
    </p:spTree>
    <p:extLst>
      <p:ext uri="{BB962C8B-B14F-4D97-AF65-F5344CB8AC3E}">
        <p14:creationId xmlns:p14="http://schemas.microsoft.com/office/powerpoint/2010/main" val="966483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60173" y="1690688"/>
            <a:ext cx="6992785" cy="4351338"/>
          </a:xfrm>
          <a:prstGeom prst="rect">
            <a:avLst/>
          </a:prstGeom>
        </p:spPr>
      </p:pic>
    </p:spTree>
    <p:extLst>
      <p:ext uri="{BB962C8B-B14F-4D97-AF65-F5344CB8AC3E}">
        <p14:creationId xmlns:p14="http://schemas.microsoft.com/office/powerpoint/2010/main" val="7169142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Inclusion body myositis (IBM)</a:t>
            </a:r>
          </a:p>
        </p:txBody>
      </p:sp>
      <p:sp>
        <p:nvSpPr>
          <p:cNvPr id="3" name="Content Placeholder 2"/>
          <p:cNvSpPr>
            <a:spLocks noGrp="1"/>
          </p:cNvSpPr>
          <p:nvPr>
            <p:ph idx="1"/>
          </p:nvPr>
        </p:nvSpPr>
        <p:spPr/>
        <p:txBody>
          <a:bodyPr>
            <a:normAutofit fontScale="77500" lnSpcReduction="20000"/>
          </a:bodyPr>
          <a:lstStyle/>
          <a:p>
            <a:r>
              <a:rPr lang="en-US" sz="2000" dirty="0"/>
              <a:t>Most common inflammatory myopathy after age 50 </a:t>
            </a:r>
            <a:r>
              <a:rPr lang="en-US" sz="2000" dirty="0" err="1"/>
              <a:t>yrs</a:t>
            </a:r>
            <a:endParaRPr lang="en-US" sz="2000" dirty="0"/>
          </a:p>
          <a:p>
            <a:r>
              <a:rPr lang="en-US" sz="2000" dirty="0"/>
              <a:t>Insidious onset, slowly progressive proximal leg and distal arm weakness</a:t>
            </a:r>
          </a:p>
          <a:p>
            <a:r>
              <a:rPr lang="en-US" sz="2000" dirty="0"/>
              <a:t>Delayed diagnosis with average duration of symptoms prior to diagnosis is 6-7 </a:t>
            </a:r>
            <a:r>
              <a:rPr lang="en-US" sz="2000" dirty="0" err="1"/>
              <a:t>yrs</a:t>
            </a:r>
            <a:r>
              <a:rPr lang="en-US" sz="2000" dirty="0"/>
              <a:t> </a:t>
            </a:r>
          </a:p>
          <a:p>
            <a:r>
              <a:rPr lang="en-US" sz="2000" dirty="0"/>
              <a:t>Male are affected more than female</a:t>
            </a:r>
          </a:p>
          <a:p>
            <a:r>
              <a:rPr lang="en-US" sz="2000" dirty="0"/>
              <a:t>Hallmark:  weakness and atrophy (2/3</a:t>
            </a:r>
            <a:r>
              <a:rPr lang="en-US" sz="2000" baseline="30000" dirty="0"/>
              <a:t>rd</a:t>
            </a:r>
            <a:r>
              <a:rPr lang="en-US" sz="2000" dirty="0"/>
              <a:t> of the </a:t>
            </a:r>
            <a:r>
              <a:rPr lang="en-US" sz="2000" dirty="0" err="1"/>
              <a:t>pts</a:t>
            </a:r>
            <a:r>
              <a:rPr lang="en-US" sz="2000" dirty="0"/>
              <a:t>)</a:t>
            </a:r>
          </a:p>
          <a:p>
            <a:pPr lvl="1"/>
            <a:r>
              <a:rPr lang="en-US" sz="2000" dirty="0"/>
              <a:t>Legs: knee extensors, ankle </a:t>
            </a:r>
            <a:r>
              <a:rPr lang="en-US" sz="2000" dirty="0" err="1"/>
              <a:t>dorsiflexors</a:t>
            </a:r>
            <a:endParaRPr lang="en-US" sz="2000" dirty="0"/>
          </a:p>
          <a:p>
            <a:pPr lvl="1"/>
            <a:r>
              <a:rPr lang="en-US" sz="2000" dirty="0"/>
              <a:t>Arms: wrist and finger flexors </a:t>
            </a:r>
          </a:p>
          <a:p>
            <a:r>
              <a:rPr lang="en-US" sz="2000" dirty="0" err="1"/>
              <a:t>Upto</a:t>
            </a:r>
            <a:r>
              <a:rPr lang="en-US" sz="2000" dirty="0"/>
              <a:t> 82% of patients have marked asymmetry </a:t>
            </a:r>
          </a:p>
          <a:p>
            <a:r>
              <a:rPr lang="en-US" sz="2000" dirty="0"/>
              <a:t>Sparing of </a:t>
            </a:r>
            <a:r>
              <a:rPr lang="en-US" sz="2000" dirty="0" err="1"/>
              <a:t>thenar</a:t>
            </a:r>
            <a:r>
              <a:rPr lang="en-US" sz="2000" dirty="0"/>
              <a:t> and </a:t>
            </a:r>
            <a:r>
              <a:rPr lang="en-US" sz="2000" dirty="0" err="1"/>
              <a:t>hypothenar</a:t>
            </a:r>
            <a:r>
              <a:rPr lang="en-US" sz="2000" dirty="0"/>
              <a:t> muscles helps distinguish IBM from ALS</a:t>
            </a:r>
          </a:p>
          <a:p>
            <a:r>
              <a:rPr lang="en-US" sz="2000" dirty="0"/>
              <a:t>Dysphagia occurs on 70% patients</a:t>
            </a:r>
          </a:p>
          <a:p>
            <a:r>
              <a:rPr lang="en-US" sz="2000" dirty="0"/>
              <a:t>Mild to moderate facial weakness</a:t>
            </a:r>
          </a:p>
          <a:p>
            <a:endParaRPr lang="en-US" sz="2000" dirty="0"/>
          </a:p>
          <a:p>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1C8E7-43BF-43A8-AF6A-FB8AB481566B}" type="slidenum">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59469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solidFill>
                  <a:srgbClr val="FFFF00"/>
                </a:solidFill>
              </a:rPr>
              <a:t>IBM</a:t>
            </a:r>
          </a:p>
        </p:txBody>
      </p:sp>
      <p:sp>
        <p:nvSpPr>
          <p:cNvPr id="4" name="Text Placeholder 3"/>
          <p:cNvSpPr>
            <a:spLocks noGrp="1"/>
          </p:cNvSpPr>
          <p:nvPr>
            <p:ph type="body" idx="1"/>
          </p:nvPr>
        </p:nvSpPr>
        <p:spPr>
          <a:xfrm>
            <a:off x="920660" y="1372182"/>
            <a:ext cx="8130574" cy="576262"/>
          </a:xfrm>
        </p:spPr>
        <p:txBody>
          <a:bodyPr>
            <a:normAutofit/>
          </a:bodyPr>
          <a:lstStyle/>
          <a:p>
            <a:pPr algn="ctr"/>
            <a:r>
              <a:rPr lang="en-US" sz="1400" dirty="0"/>
              <a:t>marked difficulty in flexing the fingers of the left hand as compared to the right</a:t>
            </a:r>
          </a:p>
        </p:txBody>
      </p:sp>
      <p:pic>
        <p:nvPicPr>
          <p:cNvPr id="4099"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1675224" y="2246416"/>
            <a:ext cx="4649452" cy="346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4"/>
          <p:cNvSpPr>
            <a:spLocks noGrp="1"/>
          </p:cNvSpPr>
          <p:nvPr>
            <p:ph type="body" sz="quarter" idx="3"/>
          </p:nvPr>
        </p:nvSpPr>
        <p:spPr/>
        <p:txBody>
          <a:bodyPr>
            <a:normAutofit/>
          </a:bodyPr>
          <a:lstStyle/>
          <a:p>
            <a:pPr algn="ctr"/>
            <a:r>
              <a:rPr lang="en-US" sz="1400" dirty="0"/>
              <a:t>Quadriceps atrophy</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1C8E7-43BF-43A8-AF6A-FB8AB481566B}" type="slidenum">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209801"/>
            <a:ext cx="3429000" cy="4540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49702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IBM – work up</a:t>
            </a:r>
          </a:p>
        </p:txBody>
      </p:sp>
      <p:sp>
        <p:nvSpPr>
          <p:cNvPr id="3" name="Content Placeholder 2"/>
          <p:cNvSpPr>
            <a:spLocks noGrp="1"/>
          </p:cNvSpPr>
          <p:nvPr>
            <p:ph idx="1"/>
          </p:nvPr>
        </p:nvSpPr>
        <p:spPr/>
        <p:txBody>
          <a:bodyPr/>
          <a:lstStyle/>
          <a:p>
            <a:r>
              <a:rPr lang="en-US" sz="2000" dirty="0"/>
              <a:t>Serum CK may be normal or elevated up to 10 times normal</a:t>
            </a:r>
          </a:p>
          <a:p>
            <a:r>
              <a:rPr lang="en-US" sz="2000" dirty="0"/>
              <a:t>ANA positive in 20% patients</a:t>
            </a:r>
          </a:p>
          <a:p>
            <a:r>
              <a:rPr lang="en-US" sz="2000" dirty="0"/>
              <a:t>Nerve conduction studies - mild sensory axonal peripheral polyneuropathy in up to 30% of patients with IBM</a:t>
            </a:r>
          </a:p>
          <a:p>
            <a:r>
              <a:rPr lang="en-US" sz="2000" dirty="0"/>
              <a:t>Needle examination - evidence of muscle irritation (increased </a:t>
            </a:r>
            <a:r>
              <a:rPr lang="en-US" sz="2000" dirty="0" err="1"/>
              <a:t>insertional</a:t>
            </a:r>
            <a:r>
              <a:rPr lang="en-US" sz="2000" dirty="0"/>
              <a:t> activity, positive sharp waves, </a:t>
            </a:r>
            <a:r>
              <a:rPr lang="en-US" sz="2000" dirty="0" err="1"/>
              <a:t>polyphasic</a:t>
            </a:r>
            <a:r>
              <a:rPr lang="en-US" sz="2000" dirty="0"/>
              <a:t> potentials) </a:t>
            </a:r>
          </a:p>
          <a:p>
            <a:r>
              <a:rPr lang="en-US" sz="2000" dirty="0"/>
              <a:t>Skeletal muscle MRI scans – atrophy and signal abnormalities in affected muscle groups</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1C8E7-43BF-43A8-AF6A-FB8AB481566B}" type="slidenum">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75420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152" name="Group 88"/>
          <p:cNvGraphicFramePr>
            <a:graphicFrameLocks noGrp="1"/>
          </p:cNvGraphicFramePr>
          <p:nvPr>
            <p:extLst/>
          </p:nvPr>
        </p:nvGraphicFramePr>
        <p:xfrm>
          <a:off x="1179444" y="1085850"/>
          <a:ext cx="9886120" cy="5301699"/>
        </p:xfrm>
        <a:graphic>
          <a:graphicData uri="http://schemas.openxmlformats.org/drawingml/2006/table">
            <a:tbl>
              <a:tblPr/>
              <a:tblGrid>
                <a:gridCol w="2471530">
                  <a:extLst>
                    <a:ext uri="{9D8B030D-6E8A-4147-A177-3AD203B41FA5}">
                      <a16:colId xmlns:a16="http://schemas.microsoft.com/office/drawing/2014/main" val="20000"/>
                    </a:ext>
                  </a:extLst>
                </a:gridCol>
                <a:gridCol w="2471530">
                  <a:extLst>
                    <a:ext uri="{9D8B030D-6E8A-4147-A177-3AD203B41FA5}">
                      <a16:colId xmlns:a16="http://schemas.microsoft.com/office/drawing/2014/main" val="20001"/>
                    </a:ext>
                  </a:extLst>
                </a:gridCol>
                <a:gridCol w="2471530">
                  <a:extLst>
                    <a:ext uri="{9D8B030D-6E8A-4147-A177-3AD203B41FA5}">
                      <a16:colId xmlns:a16="http://schemas.microsoft.com/office/drawing/2014/main" val="20002"/>
                    </a:ext>
                  </a:extLst>
                </a:gridCol>
                <a:gridCol w="2471530">
                  <a:extLst>
                    <a:ext uri="{9D8B030D-6E8A-4147-A177-3AD203B41FA5}">
                      <a16:colId xmlns:a16="http://schemas.microsoft.com/office/drawing/2014/main" val="20003"/>
                    </a:ext>
                  </a:extLst>
                </a:gridCol>
              </a:tblGrid>
              <a:tr h="48625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Arial" panose="020B0604020202020204"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PM</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DM</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400" b="1" i="0" u="none" strike="noStrike" cap="none" normalizeH="0" baseline="0">
                          <a:ln>
                            <a:noFill/>
                          </a:ln>
                          <a:solidFill>
                            <a:schemeClr val="tx1"/>
                          </a:solidFill>
                          <a:effectLst/>
                          <a:latin typeface="Arial" panose="020B0604020202020204" pitchFamily="34" charset="0"/>
                        </a:rPr>
                        <a:t>IBM</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625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Age at onset</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&gt;18yrs</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Adulthood, childhood</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&gt;50yrs</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625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sex</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M=F</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F&gt;M</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M&gt;F</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440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Weakness</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proximal</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proximal</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Proximal, early distal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involvement</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162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Familial association</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No</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No</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Yes, in some cases /familial inflammatory myopathies /</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250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Response to treatment</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good</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better</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poor</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5625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CTDs</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yes</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yes</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Yes, in up to 20%</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600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malignacy</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No</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yes, in up to 15% of cases</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No</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0750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Rash</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Absent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Present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Absent</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48001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Biopsy</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“primary” inflammation with the CD8/MHC-I complex &amp; vacuoles</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Perifascicular, perymysial, or privascular infiltrates, perifascicular atrophy</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rPr>
                        <a:t>Primary inflammation with CD8/MHC-I complex; vacuolated fibers with      b-amyloid deposits , cytochrome </a:t>
                      </a:r>
                      <a:r>
                        <a:rPr kumimoji="0" lang="en-US" altLang="en-US" sz="1100" b="0" i="0" u="none" strike="noStrike" cap="none" normalizeH="0" baseline="0" dirty="0" err="1">
                          <a:ln>
                            <a:noFill/>
                          </a:ln>
                          <a:solidFill>
                            <a:schemeClr val="tx1"/>
                          </a:solidFill>
                          <a:effectLst/>
                          <a:latin typeface="Arial" panose="020B0604020202020204" pitchFamily="34" charset="0"/>
                        </a:rPr>
                        <a:t>oxygenase</a:t>
                      </a:r>
                      <a:r>
                        <a:rPr kumimoji="0" lang="en-US" altLang="en-US" sz="1100" b="0" i="0" u="none" strike="noStrike" cap="none" normalizeH="0" baseline="0" dirty="0">
                          <a:ln>
                            <a:noFill/>
                          </a:ln>
                          <a:solidFill>
                            <a:schemeClr val="tx1"/>
                          </a:solidFill>
                          <a:effectLst/>
                          <a:latin typeface="Arial" panose="020B0604020202020204" pitchFamily="34" charset="0"/>
                        </a:rPr>
                        <a:t>-negative fibers ; signs of chronic myopathy</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5138717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07505" y="596347"/>
            <a:ext cx="7772400" cy="838200"/>
          </a:xfrm>
        </p:spPr>
        <p:txBody>
          <a:bodyPr/>
          <a:lstStyle/>
          <a:p>
            <a:r>
              <a:rPr lang="en-US" altLang="en-US" sz="3200" dirty="0"/>
              <a:t>IIM - Evaluation</a:t>
            </a:r>
          </a:p>
        </p:txBody>
      </p:sp>
      <p:sp>
        <p:nvSpPr>
          <p:cNvPr id="30723" name="Rectangle 3"/>
          <p:cNvSpPr>
            <a:spLocks noGrp="1" noChangeArrowheads="1"/>
          </p:cNvSpPr>
          <p:nvPr>
            <p:ph idx="1"/>
          </p:nvPr>
        </p:nvSpPr>
        <p:spPr>
          <a:xfrm>
            <a:off x="407505" y="1613452"/>
            <a:ext cx="7772400" cy="4495800"/>
          </a:xfrm>
        </p:spPr>
        <p:txBody>
          <a:bodyPr>
            <a:normAutofit lnSpcReduction="10000"/>
          </a:bodyPr>
          <a:lstStyle/>
          <a:p>
            <a:pPr marL="609600" indent="-609600">
              <a:lnSpc>
                <a:spcPct val="90000"/>
              </a:lnSpc>
            </a:pPr>
            <a:r>
              <a:rPr lang="en-US" altLang="en-US" sz="2800" b="1" dirty="0"/>
              <a:t>Careful history and physical examination to define:</a:t>
            </a:r>
          </a:p>
          <a:p>
            <a:pPr marL="609600" indent="-609600">
              <a:lnSpc>
                <a:spcPct val="90000"/>
              </a:lnSpc>
              <a:buFontTx/>
              <a:buAutoNum type="arabicPeriod"/>
            </a:pPr>
            <a:r>
              <a:rPr lang="en-US" altLang="en-US" sz="2800" dirty="0"/>
              <a:t>The time\tempo of symptom onset and progression.</a:t>
            </a:r>
          </a:p>
          <a:p>
            <a:pPr marL="609600" indent="-609600">
              <a:lnSpc>
                <a:spcPct val="90000"/>
              </a:lnSpc>
              <a:buFontTx/>
              <a:buAutoNum type="arabicPeriod"/>
            </a:pPr>
            <a:r>
              <a:rPr lang="en-US" altLang="en-US" sz="2800" dirty="0"/>
              <a:t>The exact nature of the problems and associated factors.</a:t>
            </a:r>
          </a:p>
          <a:p>
            <a:pPr marL="609600" indent="-609600">
              <a:lnSpc>
                <a:spcPct val="90000"/>
              </a:lnSpc>
              <a:buFontTx/>
              <a:buAutoNum type="arabicPeriod"/>
            </a:pPr>
            <a:r>
              <a:rPr lang="en-US" altLang="en-US" sz="2800" dirty="0"/>
              <a:t>Medical and family history.</a:t>
            </a:r>
          </a:p>
          <a:p>
            <a:pPr marL="609600" indent="-609600">
              <a:lnSpc>
                <a:spcPct val="90000"/>
              </a:lnSpc>
              <a:buFontTx/>
              <a:buAutoNum type="arabicPeriod"/>
            </a:pPr>
            <a:r>
              <a:rPr lang="en-US" altLang="en-US" sz="2800" dirty="0"/>
              <a:t>Muscle bulk/strength, rashes, cardiac, pulmonary, GI findings.</a:t>
            </a:r>
          </a:p>
          <a:p>
            <a:pPr marL="609600" indent="-609600">
              <a:lnSpc>
                <a:spcPct val="90000"/>
              </a:lnSpc>
              <a:buFontTx/>
              <a:buAutoNum type="arabicPeriod"/>
            </a:pPr>
            <a:r>
              <a:rPr lang="en-US" altLang="en-US" sz="2800" dirty="0"/>
              <a:t>Environmental exposures temporally associated.</a:t>
            </a:r>
          </a:p>
        </p:txBody>
      </p:sp>
      <p:pic>
        <p:nvPicPr>
          <p:cNvPr id="2" name="Picture 1"/>
          <p:cNvPicPr>
            <a:picLocks noChangeAspect="1"/>
          </p:cNvPicPr>
          <p:nvPr/>
        </p:nvPicPr>
        <p:blipFill>
          <a:blip r:embed="rId2"/>
          <a:stretch>
            <a:fillRect/>
          </a:stretch>
        </p:blipFill>
        <p:spPr>
          <a:xfrm>
            <a:off x="8179905" y="1613452"/>
            <a:ext cx="3755334" cy="4051853"/>
          </a:xfrm>
          <a:prstGeom prst="rect">
            <a:avLst/>
          </a:prstGeom>
        </p:spPr>
      </p:pic>
    </p:spTree>
    <p:extLst>
      <p:ext uri="{BB962C8B-B14F-4D97-AF65-F5344CB8AC3E}">
        <p14:creationId xmlns:p14="http://schemas.microsoft.com/office/powerpoint/2010/main" val="2157815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sz="3600" dirty="0"/>
              <a:t>IIM – Systemic manifestations</a:t>
            </a:r>
          </a:p>
        </p:txBody>
      </p:sp>
      <p:sp>
        <p:nvSpPr>
          <p:cNvPr id="28675" name="Rectangle 3"/>
          <p:cNvSpPr>
            <a:spLocks noGrp="1" noChangeArrowheads="1"/>
          </p:cNvSpPr>
          <p:nvPr>
            <p:ph idx="1"/>
          </p:nvPr>
        </p:nvSpPr>
        <p:spPr/>
        <p:txBody>
          <a:bodyPr/>
          <a:lstStyle/>
          <a:p>
            <a:r>
              <a:rPr lang="en-US" altLang="en-US" sz="2800" b="1" dirty="0"/>
              <a:t>General manifestations: </a:t>
            </a:r>
            <a:r>
              <a:rPr lang="en-US" altLang="en-US" sz="2800" dirty="0"/>
              <a:t>fatigue, fever, weight loss.</a:t>
            </a:r>
          </a:p>
          <a:p>
            <a:r>
              <a:rPr lang="en-US" altLang="en-US" sz="2800" b="1" dirty="0"/>
              <a:t>Musculoskeletal: </a:t>
            </a:r>
            <a:r>
              <a:rPr lang="en-US" altLang="en-US" sz="2800" dirty="0"/>
              <a:t>myalgia, muscle tenderness and weakness. Arthralgia, arthritis, contractures.</a:t>
            </a:r>
          </a:p>
          <a:p>
            <a:r>
              <a:rPr lang="en-US" altLang="en-US" sz="2800" b="1" dirty="0"/>
              <a:t>Dermatologic: </a:t>
            </a:r>
            <a:r>
              <a:rPr lang="en-US" altLang="en-US" sz="2800" dirty="0"/>
              <a:t>Photosensitive rashes and edema. Vasculitis with infarcts and ulceration. Subcutaneous inflammation (panniculitis) and calcification.</a:t>
            </a:r>
            <a:endParaRPr lang="en-US" altLang="en-US" sz="2800" b="1" dirty="0"/>
          </a:p>
        </p:txBody>
      </p:sp>
    </p:spTree>
    <p:extLst>
      <p:ext uri="{BB962C8B-B14F-4D97-AF65-F5344CB8AC3E}">
        <p14:creationId xmlns:p14="http://schemas.microsoft.com/office/powerpoint/2010/main" val="3261244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1026"/>
          <p:cNvSpPr>
            <a:spLocks noGrp="1" noChangeArrowheads="1"/>
          </p:cNvSpPr>
          <p:nvPr>
            <p:ph type="title"/>
          </p:nvPr>
        </p:nvSpPr>
        <p:spPr>
          <a:xfrm>
            <a:off x="0" y="378377"/>
            <a:ext cx="10515600" cy="1325563"/>
          </a:xfrm>
        </p:spPr>
        <p:txBody>
          <a:bodyPr/>
          <a:lstStyle/>
          <a:p>
            <a:r>
              <a:rPr lang="en-US" altLang="en-US" sz="4000" dirty="0"/>
              <a:t>Idiopathic inflammatory myopathies</a:t>
            </a:r>
          </a:p>
        </p:txBody>
      </p:sp>
      <p:sp>
        <p:nvSpPr>
          <p:cNvPr id="166915" name="Rectangle 1027"/>
          <p:cNvSpPr>
            <a:spLocks noGrp="1" noChangeArrowheads="1"/>
          </p:cNvSpPr>
          <p:nvPr>
            <p:ph idx="1"/>
          </p:nvPr>
        </p:nvSpPr>
        <p:spPr>
          <a:xfrm>
            <a:off x="63147" y="1398106"/>
            <a:ext cx="8229600" cy="4754563"/>
          </a:xfrm>
        </p:spPr>
        <p:txBody>
          <a:bodyPr/>
          <a:lstStyle/>
          <a:p>
            <a:pPr algn="ctr">
              <a:lnSpc>
                <a:spcPct val="80000"/>
              </a:lnSpc>
            </a:pPr>
            <a:r>
              <a:rPr lang="en-US" altLang="en-US" sz="4000" u="sng" dirty="0">
                <a:solidFill>
                  <a:srgbClr val="FF0000"/>
                </a:solidFill>
              </a:rPr>
              <a:t>Polymyositis</a:t>
            </a:r>
          </a:p>
          <a:p>
            <a:pPr algn="ctr">
              <a:lnSpc>
                <a:spcPct val="80000"/>
              </a:lnSpc>
            </a:pPr>
            <a:r>
              <a:rPr lang="en-US" altLang="en-US" sz="4000" u="sng" dirty="0">
                <a:solidFill>
                  <a:srgbClr val="FF0000"/>
                </a:solidFill>
              </a:rPr>
              <a:t>Dermatomyositis</a:t>
            </a:r>
          </a:p>
          <a:p>
            <a:pPr algn="ctr">
              <a:lnSpc>
                <a:spcPct val="80000"/>
              </a:lnSpc>
            </a:pPr>
            <a:r>
              <a:rPr lang="en-US" altLang="en-US" sz="4000" dirty="0"/>
              <a:t>Juvenile dermatomyositis</a:t>
            </a:r>
          </a:p>
          <a:p>
            <a:pPr algn="ctr">
              <a:lnSpc>
                <a:spcPct val="80000"/>
              </a:lnSpc>
            </a:pPr>
            <a:r>
              <a:rPr lang="en-US" altLang="en-US" sz="4000" u="sng" dirty="0">
                <a:solidFill>
                  <a:srgbClr val="FF0000"/>
                </a:solidFill>
              </a:rPr>
              <a:t>Inclusion body myositis</a:t>
            </a:r>
          </a:p>
          <a:p>
            <a:pPr algn="ctr">
              <a:lnSpc>
                <a:spcPct val="80000"/>
              </a:lnSpc>
            </a:pPr>
            <a:r>
              <a:rPr lang="en-US" altLang="en-US" sz="4000" dirty="0"/>
              <a:t>Myositis associated with collagen vascular disease</a:t>
            </a:r>
          </a:p>
          <a:p>
            <a:pPr algn="ctr">
              <a:lnSpc>
                <a:spcPct val="80000"/>
              </a:lnSpc>
            </a:pPr>
            <a:r>
              <a:rPr lang="en-US" altLang="en-US" sz="4000" u="sng" dirty="0">
                <a:solidFill>
                  <a:srgbClr val="FF0000"/>
                </a:solidFill>
              </a:rPr>
              <a:t>Myositis associated with malignancy</a:t>
            </a:r>
          </a:p>
        </p:txBody>
      </p:sp>
      <p:pic>
        <p:nvPicPr>
          <p:cNvPr id="2" name="Picture 1"/>
          <p:cNvPicPr>
            <a:picLocks noChangeAspect="1"/>
          </p:cNvPicPr>
          <p:nvPr/>
        </p:nvPicPr>
        <p:blipFill>
          <a:blip r:embed="rId2"/>
          <a:stretch>
            <a:fillRect/>
          </a:stretch>
        </p:blipFill>
        <p:spPr>
          <a:xfrm>
            <a:off x="8772939" y="378377"/>
            <a:ext cx="3140766" cy="6291617"/>
          </a:xfrm>
          <a:prstGeom prst="rect">
            <a:avLst/>
          </a:prstGeom>
        </p:spPr>
      </p:pic>
    </p:spTree>
    <p:extLst>
      <p:ext uri="{BB962C8B-B14F-4D97-AF65-F5344CB8AC3E}">
        <p14:creationId xmlns:p14="http://schemas.microsoft.com/office/powerpoint/2010/main" val="2587874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sz="3600" dirty="0"/>
              <a:t>IIM – Systemic manifestations</a:t>
            </a:r>
          </a:p>
        </p:txBody>
      </p:sp>
      <p:sp>
        <p:nvSpPr>
          <p:cNvPr id="29699" name="Rectangle 3"/>
          <p:cNvSpPr>
            <a:spLocks noGrp="1" noChangeArrowheads="1"/>
          </p:cNvSpPr>
          <p:nvPr>
            <p:ph idx="1"/>
          </p:nvPr>
        </p:nvSpPr>
        <p:spPr/>
        <p:txBody>
          <a:bodyPr/>
          <a:lstStyle/>
          <a:p>
            <a:r>
              <a:rPr lang="en-US" altLang="en-US" sz="2800" b="1" dirty="0"/>
              <a:t>Gastrointestinal: </a:t>
            </a:r>
            <a:r>
              <a:rPr lang="en-US" altLang="en-US" sz="2800" dirty="0"/>
              <a:t>oropharyngeal involvement with tongue weakness and voice changes; dysphagia and reflux.</a:t>
            </a:r>
          </a:p>
          <a:p>
            <a:r>
              <a:rPr lang="en-US" altLang="en-US" sz="2800" b="1" dirty="0" err="1"/>
              <a:t>Pulmonary:</a:t>
            </a:r>
            <a:r>
              <a:rPr lang="en-US" altLang="en-US" sz="2800" dirty="0" err="1"/>
              <a:t>Atelectasis</a:t>
            </a:r>
            <a:r>
              <a:rPr lang="en-US" altLang="en-US" sz="2800" dirty="0"/>
              <a:t>, cough. Interstitial lung disease. Aspiration.</a:t>
            </a:r>
          </a:p>
          <a:p>
            <a:r>
              <a:rPr lang="en-US" altLang="en-US" sz="2800" b="1" dirty="0" err="1"/>
              <a:t>Cardiovascular:</a:t>
            </a:r>
            <a:r>
              <a:rPr lang="en-US" altLang="en-US" sz="2800" dirty="0" err="1"/>
              <a:t>Tachyrhythmias</a:t>
            </a:r>
            <a:r>
              <a:rPr lang="en-US" altLang="en-US" sz="2800" dirty="0"/>
              <a:t> and other conduction abnormalities. Congestive heart failure from myocarditis or </a:t>
            </a:r>
            <a:r>
              <a:rPr lang="en-US" altLang="en-US" sz="2800" dirty="0" err="1"/>
              <a:t>cor</a:t>
            </a:r>
            <a:r>
              <a:rPr lang="en-US" altLang="en-US" sz="2800" dirty="0"/>
              <a:t> </a:t>
            </a:r>
            <a:r>
              <a:rPr lang="en-US" altLang="en-US" sz="2800" dirty="0" err="1"/>
              <a:t>pulmonale</a:t>
            </a:r>
            <a:r>
              <a:rPr lang="en-US" altLang="en-US" sz="2800" dirty="0"/>
              <a:t>. Raynaud.</a:t>
            </a:r>
            <a:endParaRPr lang="en-US" altLang="en-US" sz="2800" b="1" dirty="0"/>
          </a:p>
        </p:txBody>
      </p:sp>
    </p:spTree>
    <p:extLst>
      <p:ext uri="{BB962C8B-B14F-4D97-AF65-F5344CB8AC3E}">
        <p14:creationId xmlns:p14="http://schemas.microsoft.com/office/powerpoint/2010/main" val="2841421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sz="3200" dirty="0"/>
              <a:t>IIM - Evaluation</a:t>
            </a:r>
          </a:p>
        </p:txBody>
      </p:sp>
      <p:sp>
        <p:nvSpPr>
          <p:cNvPr id="31747" name="Rectangle 3"/>
          <p:cNvSpPr>
            <a:spLocks noGrp="1" noChangeArrowheads="1"/>
          </p:cNvSpPr>
          <p:nvPr>
            <p:ph idx="1"/>
          </p:nvPr>
        </p:nvSpPr>
        <p:spPr>
          <a:xfrm>
            <a:off x="334617" y="1690688"/>
            <a:ext cx="6874566" cy="4351338"/>
          </a:xfrm>
        </p:spPr>
        <p:txBody>
          <a:bodyPr>
            <a:normAutofit lnSpcReduction="10000"/>
          </a:bodyPr>
          <a:lstStyle/>
          <a:p>
            <a:pPr marL="609600" indent="-609600"/>
            <a:r>
              <a:rPr lang="en-US" altLang="en-US" sz="2800" b="1" dirty="0"/>
              <a:t>Laboratory evaluation directed by the above:</a:t>
            </a:r>
          </a:p>
          <a:p>
            <a:pPr marL="609600" indent="-609600">
              <a:buFontTx/>
              <a:buAutoNum type="arabicPeriod"/>
            </a:pPr>
            <a:r>
              <a:rPr lang="en-US" altLang="en-US" sz="2800" dirty="0"/>
              <a:t>Muscle enzymes, </a:t>
            </a:r>
            <a:r>
              <a:rPr lang="en-US" altLang="en-US" sz="2800" dirty="0" err="1"/>
              <a:t>serologies</a:t>
            </a:r>
            <a:r>
              <a:rPr lang="en-US" altLang="en-US" sz="2800" dirty="0"/>
              <a:t>, tests to R/O other diseases.</a:t>
            </a:r>
          </a:p>
          <a:p>
            <a:pPr marL="609600" indent="-609600">
              <a:buFontTx/>
              <a:buAutoNum type="arabicPeriod"/>
            </a:pPr>
            <a:r>
              <a:rPr lang="en-US" altLang="en-US" sz="2800" dirty="0"/>
              <a:t>Radiographic studies, muscle MRI.</a:t>
            </a:r>
          </a:p>
          <a:p>
            <a:pPr marL="609600" indent="-609600">
              <a:buFontTx/>
              <a:buAutoNum type="arabicPeriod"/>
            </a:pPr>
            <a:r>
              <a:rPr lang="en-US" altLang="en-US" sz="2800" dirty="0"/>
              <a:t>EMG, biopsies of skin, muscle, possibly other tissues.</a:t>
            </a:r>
          </a:p>
          <a:p>
            <a:pPr marL="609600" indent="-609600">
              <a:buFontTx/>
              <a:buAutoNum type="arabicPeriod"/>
            </a:pPr>
            <a:r>
              <a:rPr lang="en-US" altLang="en-US" sz="2800" dirty="0"/>
              <a:t>Special serologic or genetic studies depending upon results from the above.</a:t>
            </a:r>
          </a:p>
        </p:txBody>
      </p:sp>
      <p:pic>
        <p:nvPicPr>
          <p:cNvPr id="2" name="Picture 1"/>
          <p:cNvPicPr>
            <a:picLocks noChangeAspect="1"/>
          </p:cNvPicPr>
          <p:nvPr/>
        </p:nvPicPr>
        <p:blipFill>
          <a:blip r:embed="rId2"/>
          <a:stretch>
            <a:fillRect/>
          </a:stretch>
        </p:blipFill>
        <p:spPr>
          <a:xfrm>
            <a:off x="7209183" y="365125"/>
            <a:ext cx="4648200" cy="6096000"/>
          </a:xfrm>
          <a:prstGeom prst="rect">
            <a:avLst/>
          </a:prstGeom>
        </p:spPr>
      </p:pic>
    </p:spTree>
    <p:extLst>
      <p:ext uri="{BB962C8B-B14F-4D97-AF65-F5344CB8AC3E}">
        <p14:creationId xmlns:p14="http://schemas.microsoft.com/office/powerpoint/2010/main" val="11811704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sz="3200" dirty="0"/>
              <a:t>IIM – Laboratory abnormalities</a:t>
            </a:r>
          </a:p>
        </p:txBody>
      </p:sp>
      <p:sp>
        <p:nvSpPr>
          <p:cNvPr id="32771" name="Rectangle 3"/>
          <p:cNvSpPr>
            <a:spLocks noGrp="1" noChangeArrowheads="1"/>
          </p:cNvSpPr>
          <p:nvPr>
            <p:ph idx="1"/>
          </p:nvPr>
        </p:nvSpPr>
        <p:spPr/>
        <p:txBody>
          <a:bodyPr/>
          <a:lstStyle/>
          <a:p>
            <a:pPr>
              <a:lnSpc>
                <a:spcPct val="90000"/>
              </a:lnSpc>
            </a:pPr>
            <a:r>
              <a:rPr lang="en-US" altLang="en-US" sz="2800" dirty="0"/>
              <a:t>Sarcoplasmic enzymes (CPK, LDH, ALT, AST, aldolase) – useful in assessing myositis activity.</a:t>
            </a:r>
          </a:p>
          <a:p>
            <a:pPr>
              <a:lnSpc>
                <a:spcPct val="90000"/>
              </a:lnSpc>
            </a:pPr>
            <a:r>
              <a:rPr lang="en-US" altLang="en-US" sz="2800" dirty="0"/>
              <a:t>CPK MB fraction – correlates with diseases activity and is not usually indicative of cardiac involvement unless the ratio of CK-MB/total CK rapidly increases.</a:t>
            </a:r>
          </a:p>
          <a:p>
            <a:pPr>
              <a:lnSpc>
                <a:spcPct val="90000"/>
              </a:lnSpc>
            </a:pPr>
            <a:r>
              <a:rPr lang="en-US" altLang="en-US" sz="2800" dirty="0"/>
              <a:t>ESR/CRP – elevated in &lt;30% of pts.</a:t>
            </a:r>
          </a:p>
          <a:p>
            <a:pPr>
              <a:lnSpc>
                <a:spcPct val="90000"/>
              </a:lnSpc>
            </a:pPr>
            <a:r>
              <a:rPr lang="en-US" altLang="en-US" sz="2800" dirty="0"/>
              <a:t>ANA – positive in 60-90% of pts; best single lab discriminator of IIM from other myopathies.</a:t>
            </a:r>
          </a:p>
        </p:txBody>
      </p:sp>
    </p:spTree>
    <p:extLst>
      <p:ext uri="{BB962C8B-B14F-4D97-AF65-F5344CB8AC3E}">
        <p14:creationId xmlns:p14="http://schemas.microsoft.com/office/powerpoint/2010/main" val="19243635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46044" y="543340"/>
            <a:ext cx="7772400" cy="914400"/>
          </a:xfrm>
        </p:spPr>
        <p:txBody>
          <a:bodyPr>
            <a:normAutofit fontScale="90000"/>
          </a:bodyPr>
          <a:lstStyle/>
          <a:p>
            <a:r>
              <a:rPr lang="en-US" altLang="en-US" sz="3200" b="1" dirty="0"/>
              <a:t>Causes of elevated serum CPK enzyme activity</a:t>
            </a:r>
          </a:p>
        </p:txBody>
      </p:sp>
      <p:sp>
        <p:nvSpPr>
          <p:cNvPr id="33795" name="Rectangle 3"/>
          <p:cNvSpPr>
            <a:spLocks noGrp="1" noChangeArrowheads="1"/>
          </p:cNvSpPr>
          <p:nvPr>
            <p:ph idx="1"/>
          </p:nvPr>
        </p:nvSpPr>
        <p:spPr>
          <a:xfrm>
            <a:off x="646044" y="1755913"/>
            <a:ext cx="7772400" cy="4419600"/>
          </a:xfrm>
        </p:spPr>
        <p:txBody>
          <a:bodyPr>
            <a:normAutofit lnSpcReduction="10000"/>
          </a:bodyPr>
          <a:lstStyle/>
          <a:p>
            <a:pPr marL="609600" indent="-609600">
              <a:lnSpc>
                <a:spcPct val="90000"/>
              </a:lnSpc>
            </a:pPr>
            <a:r>
              <a:rPr lang="en-US" altLang="en-US" sz="2800" b="1" dirty="0"/>
              <a:t>Physical trauma or muscle stress.</a:t>
            </a:r>
          </a:p>
          <a:p>
            <a:pPr marL="609600" indent="-609600">
              <a:lnSpc>
                <a:spcPct val="90000"/>
              </a:lnSpc>
              <a:buFontTx/>
              <a:buAutoNum type="arabicPeriod"/>
            </a:pPr>
            <a:r>
              <a:rPr lang="en-US" altLang="en-US" sz="2800" dirty="0"/>
              <a:t>Any muscle trauma – falls, EMG studies, surgery, muscle biopsy, IM injection.</a:t>
            </a:r>
          </a:p>
          <a:p>
            <a:pPr marL="609600" indent="-609600">
              <a:lnSpc>
                <a:spcPct val="90000"/>
              </a:lnSpc>
              <a:buFontTx/>
              <a:buAutoNum type="arabicPeriod"/>
            </a:pPr>
            <a:r>
              <a:rPr lang="en-US" altLang="en-US" sz="2800" dirty="0"/>
              <a:t>Strenuous, prolonged exercise-marathon running, forced marching.</a:t>
            </a:r>
          </a:p>
          <a:p>
            <a:pPr marL="609600" indent="-609600">
              <a:lnSpc>
                <a:spcPct val="90000"/>
              </a:lnSpc>
            </a:pPr>
            <a:r>
              <a:rPr lang="en-US" altLang="en-US" sz="2800" b="1" dirty="0"/>
              <a:t>Drug effects</a:t>
            </a:r>
          </a:p>
          <a:p>
            <a:pPr marL="609600" indent="-609600">
              <a:lnSpc>
                <a:spcPct val="90000"/>
              </a:lnSpc>
              <a:buFontTx/>
              <a:buAutoNum type="arabicPeriod"/>
            </a:pPr>
            <a:r>
              <a:rPr lang="en-US" altLang="en-US" sz="2800" dirty="0"/>
              <a:t>On muscle itself – clofibrate, ethanol, amphetamines, heroin.</a:t>
            </a:r>
          </a:p>
          <a:p>
            <a:pPr marL="609600" indent="-609600">
              <a:lnSpc>
                <a:spcPct val="90000"/>
              </a:lnSpc>
              <a:buFontTx/>
              <a:buAutoNum type="arabicPeriod"/>
            </a:pPr>
            <a:r>
              <a:rPr lang="en-US" altLang="en-US" sz="2800" dirty="0"/>
              <a:t>On CK metabolism/clearance-phenobarbital, morphine, diazepam.</a:t>
            </a:r>
          </a:p>
          <a:p>
            <a:pPr marL="609600" indent="-609600">
              <a:lnSpc>
                <a:spcPct val="90000"/>
              </a:lnSpc>
              <a:buNone/>
            </a:pPr>
            <a:endParaRPr lang="en-US" altLang="en-US" sz="2800" dirty="0"/>
          </a:p>
        </p:txBody>
      </p:sp>
      <p:pic>
        <p:nvPicPr>
          <p:cNvPr id="2" name="Picture 1"/>
          <p:cNvPicPr>
            <a:picLocks noChangeAspect="1"/>
          </p:cNvPicPr>
          <p:nvPr/>
        </p:nvPicPr>
        <p:blipFill>
          <a:blip r:embed="rId2"/>
          <a:stretch>
            <a:fillRect/>
          </a:stretch>
        </p:blipFill>
        <p:spPr>
          <a:xfrm>
            <a:off x="8418443" y="1457740"/>
            <a:ext cx="3521765" cy="4717773"/>
          </a:xfrm>
          <a:prstGeom prst="rect">
            <a:avLst/>
          </a:prstGeom>
        </p:spPr>
      </p:pic>
    </p:spTree>
    <p:extLst>
      <p:ext uri="{BB962C8B-B14F-4D97-AF65-F5344CB8AC3E}">
        <p14:creationId xmlns:p14="http://schemas.microsoft.com/office/powerpoint/2010/main" val="185776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sz="3200" b="1" dirty="0"/>
              <a:t>Causes of elevated serum CPK enzyme activity</a:t>
            </a:r>
          </a:p>
        </p:txBody>
      </p:sp>
      <p:sp>
        <p:nvSpPr>
          <p:cNvPr id="34819" name="Rectangle 3"/>
          <p:cNvSpPr>
            <a:spLocks noGrp="1" noChangeArrowheads="1"/>
          </p:cNvSpPr>
          <p:nvPr>
            <p:ph idx="1"/>
          </p:nvPr>
        </p:nvSpPr>
        <p:spPr/>
        <p:txBody>
          <a:bodyPr/>
          <a:lstStyle/>
          <a:p>
            <a:pPr marL="609600" indent="-609600">
              <a:lnSpc>
                <a:spcPct val="90000"/>
              </a:lnSpc>
            </a:pPr>
            <a:r>
              <a:rPr lang="en-US" altLang="en-US" sz="2800" b="1" dirty="0"/>
              <a:t>Diseases</a:t>
            </a:r>
          </a:p>
          <a:p>
            <a:pPr marL="609600" indent="-609600">
              <a:lnSpc>
                <a:spcPct val="90000"/>
              </a:lnSpc>
              <a:buFontTx/>
              <a:buAutoNum type="arabicPeriod"/>
            </a:pPr>
            <a:r>
              <a:rPr lang="en-US" altLang="en-US" sz="2800" dirty="0"/>
              <a:t>Directly affecting muscle-non inflammatory myopathies of all kinds, MI, malignant hyperthermia, infectious myopathies, IIM.</a:t>
            </a:r>
          </a:p>
          <a:p>
            <a:pPr marL="609600" indent="-609600">
              <a:lnSpc>
                <a:spcPct val="90000"/>
              </a:lnSpc>
              <a:buFontTx/>
              <a:buAutoNum type="arabicPeriod"/>
            </a:pPr>
            <a:r>
              <a:rPr lang="en-US" altLang="en-US" sz="2800" dirty="0"/>
              <a:t>Affecting blood supply to muscle-emboli to muscle, </a:t>
            </a:r>
            <a:r>
              <a:rPr lang="en-US" altLang="en-US" sz="2800" dirty="0" err="1"/>
              <a:t>vasculitis,prolonged</a:t>
            </a:r>
            <a:r>
              <a:rPr lang="en-US" altLang="en-US" sz="2800" dirty="0"/>
              <a:t> immobilization.</a:t>
            </a:r>
          </a:p>
          <a:p>
            <a:pPr marL="609600" indent="-609600">
              <a:lnSpc>
                <a:spcPct val="90000"/>
              </a:lnSpc>
              <a:buFontTx/>
              <a:buAutoNum type="arabicPeriod"/>
            </a:pPr>
            <a:r>
              <a:rPr lang="en-US" altLang="en-US" sz="2800" dirty="0"/>
              <a:t>Affecting the CNS-cerebral ischemia, </a:t>
            </a:r>
            <a:r>
              <a:rPr lang="en-US" altLang="en-US" sz="2800" dirty="0" err="1"/>
              <a:t>trauma,infections</a:t>
            </a:r>
            <a:r>
              <a:rPr lang="en-US" altLang="en-US" sz="2800" dirty="0"/>
              <a:t>.</a:t>
            </a:r>
          </a:p>
          <a:p>
            <a:pPr marL="609600" indent="-609600">
              <a:lnSpc>
                <a:spcPct val="90000"/>
              </a:lnSpc>
            </a:pPr>
            <a:r>
              <a:rPr lang="en-US" altLang="en-US" sz="2800" b="1" dirty="0"/>
              <a:t>Possible familial cases in African-Americans.</a:t>
            </a:r>
          </a:p>
        </p:txBody>
      </p:sp>
    </p:spTree>
    <p:extLst>
      <p:ext uri="{BB962C8B-B14F-4D97-AF65-F5344CB8AC3E}">
        <p14:creationId xmlns:p14="http://schemas.microsoft.com/office/powerpoint/2010/main" val="27531883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431" y="212035"/>
            <a:ext cx="10363200" cy="1143000"/>
          </a:xfrm>
        </p:spPr>
        <p:txBody>
          <a:bodyPr/>
          <a:lstStyle/>
          <a:p>
            <a:r>
              <a:rPr lang="en-US" dirty="0"/>
              <a:t>Myositis specific antibodies</a:t>
            </a:r>
          </a:p>
        </p:txBody>
      </p:sp>
      <p:pic>
        <p:nvPicPr>
          <p:cNvPr id="4" name="Content Placeholder 3"/>
          <p:cNvPicPr>
            <a:picLocks noGrp="1" noChangeAspect="1"/>
          </p:cNvPicPr>
          <p:nvPr>
            <p:ph idx="1"/>
          </p:nvPr>
        </p:nvPicPr>
        <p:blipFill>
          <a:blip r:embed="rId2"/>
          <a:stretch>
            <a:fillRect/>
          </a:stretch>
        </p:blipFill>
        <p:spPr>
          <a:xfrm>
            <a:off x="718430" y="1205948"/>
            <a:ext cx="10254369" cy="5473147"/>
          </a:xfrm>
          <a:prstGeom prst="rect">
            <a:avLst/>
          </a:prstGeom>
        </p:spPr>
      </p:pic>
    </p:spTree>
    <p:extLst>
      <p:ext uri="{BB962C8B-B14F-4D97-AF65-F5344CB8AC3E}">
        <p14:creationId xmlns:p14="http://schemas.microsoft.com/office/powerpoint/2010/main" val="28460528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2" y="143933"/>
            <a:ext cx="10131425" cy="1456267"/>
          </a:xfrm>
        </p:spPr>
        <p:txBody>
          <a:bodyPr>
            <a:normAutofit fontScale="90000"/>
          </a:bodyPr>
          <a:lstStyle/>
          <a:p>
            <a:br>
              <a:rPr lang="en-US" dirty="0"/>
            </a:br>
            <a:r>
              <a:rPr lang="en-US" sz="3600" dirty="0"/>
              <a:t>Treatment </a:t>
            </a:r>
            <a:br>
              <a:rPr lang="en-US" dirty="0"/>
            </a:br>
            <a:r>
              <a:rPr lang="en-US" sz="2700" dirty="0"/>
              <a:t>Immunosuppressive therapy is the mainstay of treatment</a:t>
            </a:r>
            <a:br>
              <a:rPr lang="en-US" sz="2700" dirty="0"/>
            </a:br>
            <a:endParaRPr lang="en-US" sz="2700" dirty="0"/>
          </a:p>
        </p:txBody>
      </p:sp>
      <p:graphicFrame>
        <p:nvGraphicFramePr>
          <p:cNvPr id="8" name="Content Placeholder 7"/>
          <p:cNvGraphicFramePr>
            <a:graphicFrameLocks noGrp="1"/>
          </p:cNvGraphicFramePr>
          <p:nvPr>
            <p:ph idx="1"/>
            <p:extLst/>
          </p:nvPr>
        </p:nvGraphicFramePr>
        <p:xfrm>
          <a:off x="1905000" y="1600200"/>
          <a:ext cx="83058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1C8E7-43BF-43A8-AF6A-FB8AB481566B}" type="slidenum">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57733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2" y="234420"/>
            <a:ext cx="10131425" cy="1456267"/>
          </a:xfrm>
        </p:spPr>
        <p:txBody>
          <a:bodyPr>
            <a:normAutofit/>
          </a:bodyPr>
          <a:lstStyle/>
          <a:p>
            <a:r>
              <a:rPr lang="en-US" sz="3200" dirty="0">
                <a:solidFill>
                  <a:srgbClr val="FF0000"/>
                </a:solidFill>
              </a:rPr>
              <a:t>Prognosis</a:t>
            </a:r>
          </a:p>
        </p:txBody>
      </p:sp>
      <p:sp>
        <p:nvSpPr>
          <p:cNvPr id="3" name="Content Placeholder 2"/>
          <p:cNvSpPr>
            <a:spLocks noGrp="1"/>
          </p:cNvSpPr>
          <p:nvPr>
            <p:ph idx="1"/>
          </p:nvPr>
        </p:nvSpPr>
        <p:spPr>
          <a:xfrm>
            <a:off x="195471" y="1897062"/>
            <a:ext cx="7772400" cy="4351338"/>
          </a:xfrm>
        </p:spPr>
        <p:txBody>
          <a:bodyPr>
            <a:noAutofit/>
          </a:bodyPr>
          <a:lstStyle/>
          <a:p>
            <a:r>
              <a:rPr lang="en-US" sz="1800" dirty="0"/>
              <a:t>The prognosis of the idiopathic inflammatory myopathies is  generally favorable </a:t>
            </a:r>
          </a:p>
          <a:p>
            <a:r>
              <a:rPr lang="en-US" sz="1800" dirty="0"/>
              <a:t>Overall, drug-free remissions are rare except in JDM</a:t>
            </a:r>
          </a:p>
          <a:p>
            <a:r>
              <a:rPr lang="en-US" sz="1800" dirty="0"/>
              <a:t>Poor prognostic factors </a:t>
            </a:r>
          </a:p>
          <a:p>
            <a:pPr lvl="1"/>
            <a:r>
              <a:rPr lang="en-US" sz="1800" dirty="0"/>
              <a:t>old age</a:t>
            </a:r>
          </a:p>
          <a:p>
            <a:pPr lvl="1"/>
            <a:r>
              <a:rPr lang="en-US" sz="1800" dirty="0"/>
              <a:t>male gender</a:t>
            </a:r>
          </a:p>
          <a:p>
            <a:pPr lvl="1"/>
            <a:r>
              <a:rPr lang="en-US" sz="1800" dirty="0"/>
              <a:t>non-Caucasian ethnicity</a:t>
            </a:r>
          </a:p>
          <a:p>
            <a:pPr lvl="1"/>
            <a:r>
              <a:rPr lang="en-US" sz="1800" dirty="0"/>
              <a:t>longer symptom duration</a:t>
            </a:r>
          </a:p>
          <a:p>
            <a:pPr lvl="1"/>
            <a:r>
              <a:rPr lang="en-US" sz="1800" dirty="0"/>
              <a:t>ILD, cardiac involvement </a:t>
            </a:r>
          </a:p>
          <a:p>
            <a:pPr lvl="1"/>
            <a:r>
              <a:rPr lang="en-US" sz="1800" dirty="0"/>
              <a:t>associated malignancy </a:t>
            </a:r>
          </a:p>
          <a:p>
            <a:pPr lvl="1"/>
            <a:r>
              <a:rPr lang="en-US" sz="1800" dirty="0"/>
              <a:t>dysphagia</a:t>
            </a:r>
          </a:p>
          <a:p>
            <a:pPr lvl="1"/>
            <a:r>
              <a:rPr lang="en-US" sz="1800" dirty="0"/>
              <a:t>serum MSA (anti  Jo-1 antibodies, anti SRP antibodies)</a:t>
            </a:r>
          </a:p>
          <a:p>
            <a:r>
              <a:rPr lang="en-US" sz="1800" dirty="0"/>
              <a:t>Mortality remains two- to three fold higher than the general population; with cancer, lung, cardiac complications, and infections being the most common causes of death</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1C8E7-43BF-43A8-AF6A-FB8AB481566B}" type="slidenum">
              <a:rPr kumimoji="0" lang="en-US" sz="1200" b="0" i="0" u="none" strike="noStrike" kern="1200" cap="none" spc="0" normalizeH="0" baseline="0" noProof="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7477539" y="1690687"/>
            <a:ext cx="4572000" cy="3570425"/>
          </a:xfrm>
          <a:prstGeom prst="rect">
            <a:avLst/>
          </a:prstGeom>
        </p:spPr>
      </p:pic>
    </p:spTree>
    <p:extLst>
      <p:ext uri="{BB962C8B-B14F-4D97-AF65-F5344CB8AC3E}">
        <p14:creationId xmlns:p14="http://schemas.microsoft.com/office/powerpoint/2010/main" val="41526019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are done……</a:t>
            </a:r>
          </a:p>
        </p:txBody>
      </p:sp>
      <p:pic>
        <p:nvPicPr>
          <p:cNvPr id="4" name="Content Placeholder 3"/>
          <p:cNvPicPr>
            <a:picLocks noGrp="1" noChangeAspect="1"/>
          </p:cNvPicPr>
          <p:nvPr>
            <p:ph idx="1"/>
          </p:nvPr>
        </p:nvPicPr>
        <p:blipFill>
          <a:blip r:embed="rId2"/>
          <a:stretch>
            <a:fillRect/>
          </a:stretch>
        </p:blipFill>
        <p:spPr>
          <a:xfrm>
            <a:off x="1924878" y="1505158"/>
            <a:ext cx="9843052" cy="4763120"/>
          </a:xfrm>
          <a:prstGeom prst="rect">
            <a:avLst/>
          </a:prstGeom>
        </p:spPr>
      </p:pic>
    </p:spTree>
    <p:extLst>
      <p:ext uri="{BB962C8B-B14F-4D97-AF65-F5344CB8AC3E}">
        <p14:creationId xmlns:p14="http://schemas.microsoft.com/office/powerpoint/2010/main" val="3342975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a:bodyPr>
          <a:lstStyle/>
          <a:p>
            <a:r>
              <a:rPr lang="en-US" altLang="en-US"/>
              <a:t>Polymyositis/Dermatomyositis</a:t>
            </a:r>
          </a:p>
        </p:txBody>
      </p:sp>
      <p:sp>
        <p:nvSpPr>
          <p:cNvPr id="136195" name="Rectangle 3"/>
          <p:cNvSpPr>
            <a:spLocks noGrp="1" noChangeArrowheads="1"/>
          </p:cNvSpPr>
          <p:nvPr>
            <p:ph idx="1"/>
          </p:nvPr>
        </p:nvSpPr>
        <p:spPr/>
        <p:txBody>
          <a:bodyPr/>
          <a:lstStyle/>
          <a:p>
            <a:r>
              <a:rPr lang="en-US" altLang="en-US"/>
              <a:t>Occur sporadically or in association with other systemic autoimmune disease</a:t>
            </a:r>
          </a:p>
          <a:p>
            <a:r>
              <a:rPr lang="en-US" altLang="en-US"/>
              <a:t>More common in women than men.</a:t>
            </a:r>
          </a:p>
          <a:p>
            <a:r>
              <a:rPr lang="en-US" altLang="en-US"/>
              <a:t>DM common than PM.</a:t>
            </a:r>
          </a:p>
          <a:p>
            <a:r>
              <a:rPr lang="en-US" altLang="en-US"/>
              <a:t>DM can clinically manifest with heliotrope rash, Grotton’s papules, shawl rash, erythematous nailfolds, dermatomyositis sine myositis.</a:t>
            </a:r>
          </a:p>
        </p:txBody>
      </p:sp>
    </p:spTree>
    <p:extLst>
      <p:ext uri="{BB962C8B-B14F-4D97-AF65-F5344CB8AC3E}">
        <p14:creationId xmlns:p14="http://schemas.microsoft.com/office/powerpoint/2010/main" val="1162983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a:t>Dermatomyositis</a:t>
            </a:r>
          </a:p>
        </p:txBody>
      </p:sp>
      <p:sp>
        <p:nvSpPr>
          <p:cNvPr id="6147" name="Content Placeholder 2"/>
          <p:cNvSpPr>
            <a:spLocks noGrp="1"/>
          </p:cNvSpPr>
          <p:nvPr>
            <p:ph idx="1"/>
          </p:nvPr>
        </p:nvSpPr>
        <p:spPr>
          <a:xfrm>
            <a:off x="1828800" y="1935164"/>
            <a:ext cx="4267200" cy="4237037"/>
          </a:xfrm>
        </p:spPr>
        <p:txBody>
          <a:bodyPr/>
          <a:lstStyle/>
          <a:p>
            <a:r>
              <a:rPr lang="en-US" altLang="en-US" dirty="0"/>
              <a:t>Inflammatory myopathy</a:t>
            </a:r>
          </a:p>
          <a:p>
            <a:pPr lvl="1"/>
            <a:r>
              <a:rPr lang="en-US" altLang="en-US" dirty="0"/>
              <a:t>Prevalence: </a:t>
            </a:r>
            <a:r>
              <a:rPr lang="en-US" altLang="en-US" sz="2200" dirty="0"/>
              <a:t>1:100,000 in general population</a:t>
            </a:r>
          </a:p>
          <a:p>
            <a:pPr lvl="1"/>
            <a:r>
              <a:rPr lang="en-US" altLang="en-US" sz="2200" dirty="0"/>
              <a:t>Female to male prevalence of 2:1</a:t>
            </a:r>
          </a:p>
          <a:p>
            <a:pPr lvl="1"/>
            <a:r>
              <a:rPr lang="en-US" altLang="en-US" sz="2200" dirty="0"/>
              <a:t>peak incidence ages 40-50</a:t>
            </a:r>
          </a:p>
          <a:p>
            <a:pPr lvl="1"/>
            <a:r>
              <a:rPr lang="en-US" altLang="en-US" sz="2200" dirty="0"/>
              <a:t>Immune complex deposition in the vessels considered to be part of a complement-mediated vasculopathy</a:t>
            </a:r>
          </a:p>
          <a:p>
            <a:pPr>
              <a:buFont typeface="Wingdings 2" panose="05020102010507070707" pitchFamily="18" charset="2"/>
              <a:buNone/>
            </a:pPr>
            <a:endParaRPr lang="en-US" altLang="en-US" dirty="0"/>
          </a:p>
        </p:txBody>
      </p:sp>
      <p:pic>
        <p:nvPicPr>
          <p:cNvPr id="6148" name="Picture 5"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3733801"/>
            <a:ext cx="3960813"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4"/>
          <p:cNvSpPr txBox="1">
            <a:spLocks noChangeArrowheads="1"/>
          </p:cNvSpPr>
          <p:nvPr/>
        </p:nvSpPr>
        <p:spPr bwMode="auto">
          <a:xfrm>
            <a:off x="7086600" y="1905001"/>
            <a:ext cx="31242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effectLst/>
                <a:uLnTx/>
                <a:uFillTx/>
                <a:latin typeface="Constantia" panose="02030602050306030303" pitchFamily="18" charset="0"/>
                <a:ea typeface="+mn-ea"/>
                <a:cs typeface="Arial" panose="020B0604020202020204" pitchFamily="34" charset="0"/>
              </a:rPr>
              <a:t>Hematoxylin and eosin stain (20x) of a muscle biopsy from a patient with dermatomyositis showing perivascular and </a:t>
            </a:r>
            <a:r>
              <a:rPr kumimoji="0" lang="en-US" altLang="en-US" sz="1600" b="0" i="0" u="none" strike="noStrike" kern="1200" cap="none" spc="0" normalizeH="0" baseline="0" noProof="0" dirty="0" err="1">
                <a:ln>
                  <a:noFill/>
                </a:ln>
                <a:effectLst/>
                <a:uLnTx/>
                <a:uFillTx/>
                <a:latin typeface="Constantia" panose="02030602050306030303" pitchFamily="18" charset="0"/>
                <a:ea typeface="+mn-ea"/>
                <a:cs typeface="Arial" panose="020B0604020202020204" pitchFamily="34" charset="0"/>
              </a:rPr>
              <a:t>perimysial</a:t>
            </a:r>
            <a:r>
              <a:rPr kumimoji="0" lang="en-US" altLang="en-US" sz="1600" b="0" i="0" u="none" strike="noStrike" kern="1200" cap="none" spc="0" normalizeH="0" baseline="0" noProof="0" dirty="0">
                <a:ln>
                  <a:noFill/>
                </a:ln>
                <a:effectLst/>
                <a:uLnTx/>
                <a:uFillTx/>
                <a:latin typeface="Constantia" panose="02030602050306030303" pitchFamily="18" charset="0"/>
                <a:ea typeface="+mn-ea"/>
                <a:cs typeface="Arial" panose="020B0604020202020204" pitchFamily="34" charset="0"/>
              </a:rPr>
              <a:t> inflammation, as well as </a:t>
            </a:r>
            <a:r>
              <a:rPr kumimoji="0" lang="en-US" altLang="en-US" sz="1600" b="0" i="0" u="none" strike="noStrike" kern="1200" cap="none" spc="0" normalizeH="0" baseline="0" noProof="0" dirty="0" err="1">
                <a:ln>
                  <a:noFill/>
                </a:ln>
                <a:effectLst/>
                <a:uLnTx/>
                <a:uFillTx/>
                <a:latin typeface="Constantia" panose="02030602050306030303" pitchFamily="18" charset="0"/>
                <a:ea typeface="+mn-ea"/>
                <a:cs typeface="Arial" panose="020B0604020202020204" pitchFamily="34" charset="0"/>
              </a:rPr>
              <a:t>perifascicular</a:t>
            </a:r>
            <a:r>
              <a:rPr kumimoji="0" lang="en-US" altLang="en-US" sz="1600" b="0" i="0" u="none" strike="noStrike" kern="1200" cap="none" spc="0" normalizeH="0" baseline="0" noProof="0" dirty="0">
                <a:ln>
                  <a:noFill/>
                </a:ln>
                <a:effectLst/>
                <a:uLnTx/>
                <a:uFillTx/>
                <a:latin typeface="Constantia" panose="02030602050306030303" pitchFamily="18" charset="0"/>
                <a:ea typeface="+mn-ea"/>
                <a:cs typeface="Arial" panose="020B0604020202020204" pitchFamily="34" charset="0"/>
              </a:rPr>
              <a:t> necrosis.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effectLst/>
              <a:uLnTx/>
              <a:uFillTx/>
              <a:latin typeface="Constantia" panose="02030602050306030303" pitchFamily="18" charset="0"/>
              <a:ea typeface="+mn-ea"/>
              <a:cs typeface="Arial" panose="020B0604020202020204" pitchFamily="34" charset="0"/>
            </a:endParaRPr>
          </a:p>
        </p:txBody>
      </p:sp>
    </p:spTree>
    <p:extLst>
      <p:ext uri="{BB962C8B-B14F-4D97-AF65-F5344CB8AC3E}">
        <p14:creationId xmlns:p14="http://schemas.microsoft.com/office/powerpoint/2010/main" val="151478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84632" indent="0" fontAlgn="auto">
              <a:spcAft>
                <a:spcPts val="0"/>
              </a:spcAft>
              <a:defRPr/>
            </a:pPr>
            <a:r>
              <a:rPr lang="en-US" dirty="0">
                <a:solidFill>
                  <a:schemeClr val="accent1">
                    <a:tint val="83000"/>
                    <a:satMod val="150000"/>
                  </a:schemeClr>
                </a:solidFill>
              </a:rPr>
              <a:t>Case 1</a:t>
            </a:r>
          </a:p>
        </p:txBody>
      </p:sp>
      <p:sp>
        <p:nvSpPr>
          <p:cNvPr id="16386" name="Content Placeholder 2"/>
          <p:cNvSpPr>
            <a:spLocks noGrp="1"/>
          </p:cNvSpPr>
          <p:nvPr>
            <p:ph idx="1"/>
          </p:nvPr>
        </p:nvSpPr>
        <p:spPr>
          <a:xfrm>
            <a:off x="364434" y="1843019"/>
            <a:ext cx="6314662" cy="4572000"/>
          </a:xfrm>
        </p:spPr>
        <p:txBody>
          <a:bodyPr/>
          <a:lstStyle/>
          <a:p>
            <a:r>
              <a:rPr lang="en-US" altLang="en-US" dirty="0"/>
              <a:t>40 </a:t>
            </a:r>
            <a:r>
              <a:rPr lang="en-US" altLang="en-US" dirty="0" err="1"/>
              <a:t>yr</a:t>
            </a:r>
            <a:r>
              <a:rPr lang="en-US" altLang="en-US" dirty="0"/>
              <a:t> old lady has come to the hospital with </a:t>
            </a:r>
            <a:r>
              <a:rPr lang="en-US" altLang="en-US" u="sng" dirty="0">
                <a:solidFill>
                  <a:srgbClr val="FF0000"/>
                </a:solidFill>
              </a:rPr>
              <a:t>c/o difficulty in using all 4 limbs-last 7 months</a:t>
            </a:r>
          </a:p>
          <a:p>
            <a:r>
              <a:rPr lang="en-US" altLang="en-US" u="sng" dirty="0">
                <a:solidFill>
                  <a:srgbClr val="FF0000"/>
                </a:solidFill>
              </a:rPr>
              <a:t>Blackish discoloration face and hands-6 months</a:t>
            </a:r>
          </a:p>
          <a:p>
            <a:r>
              <a:rPr lang="en-US" altLang="en-US" dirty="0"/>
              <a:t>Difficulty in swallowing 2 months</a:t>
            </a:r>
          </a:p>
          <a:p>
            <a:r>
              <a:rPr lang="en-US" altLang="en-US" dirty="0"/>
              <a:t> Pain over the both great toes  1month </a:t>
            </a:r>
          </a:p>
          <a:p>
            <a:endParaRPr lang="en-US" altLang="en-US" dirty="0"/>
          </a:p>
          <a:p>
            <a:endParaRPr lang="en-US" altLang="en-US" dirty="0"/>
          </a:p>
        </p:txBody>
      </p:sp>
      <p:pic>
        <p:nvPicPr>
          <p:cNvPr id="3" name="Picture 2"/>
          <p:cNvPicPr>
            <a:picLocks noChangeAspect="1"/>
          </p:cNvPicPr>
          <p:nvPr/>
        </p:nvPicPr>
        <p:blipFill>
          <a:blip r:embed="rId2"/>
          <a:stretch>
            <a:fillRect/>
          </a:stretch>
        </p:blipFill>
        <p:spPr>
          <a:xfrm>
            <a:off x="7911548" y="848139"/>
            <a:ext cx="3818798" cy="5181600"/>
          </a:xfrm>
          <a:prstGeom prst="rect">
            <a:avLst/>
          </a:prstGeom>
        </p:spPr>
      </p:pic>
    </p:spTree>
    <p:extLst>
      <p:ext uri="{BB962C8B-B14F-4D97-AF65-F5344CB8AC3E}">
        <p14:creationId xmlns:p14="http://schemas.microsoft.com/office/powerpoint/2010/main" val="2853160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8229600" cy="2276126"/>
          </a:xfrm>
        </p:spPr>
        <p:txBody>
          <a:bodyPr/>
          <a:lstStyle/>
          <a:p>
            <a:pPr marL="484632" indent="0" fontAlgn="auto">
              <a:spcAft>
                <a:spcPts val="0"/>
              </a:spcAft>
              <a:defRPr/>
            </a:pPr>
            <a:r>
              <a:rPr lang="en-US" dirty="0">
                <a:solidFill>
                  <a:schemeClr val="accent1">
                    <a:tint val="83000"/>
                    <a:satMod val="150000"/>
                  </a:schemeClr>
                </a:solidFill>
              </a:rPr>
              <a:t>History </a:t>
            </a:r>
          </a:p>
        </p:txBody>
      </p:sp>
      <p:sp>
        <p:nvSpPr>
          <p:cNvPr id="17410" name="Content Placeholder 2"/>
          <p:cNvSpPr>
            <a:spLocks noGrp="1"/>
          </p:cNvSpPr>
          <p:nvPr>
            <p:ph idx="1"/>
          </p:nvPr>
        </p:nvSpPr>
        <p:spPr>
          <a:xfrm>
            <a:off x="258417" y="957471"/>
            <a:ext cx="8229600" cy="5616575"/>
          </a:xfrm>
        </p:spPr>
        <p:txBody>
          <a:bodyPr/>
          <a:lstStyle/>
          <a:p>
            <a:r>
              <a:rPr lang="en-US" altLang="en-US" sz="2400" dirty="0"/>
              <a:t>She was apparently normal 7 months ago when developed pain over the both thighs followed by fever, she took treatment, fever subsided in 3 days but  </a:t>
            </a:r>
            <a:r>
              <a:rPr lang="en-US" altLang="en-US" sz="2400" dirty="0">
                <a:solidFill>
                  <a:srgbClr val="FF0000"/>
                </a:solidFill>
              </a:rPr>
              <a:t>she noticed weakness of both legs, mainly in the proximal region</a:t>
            </a:r>
            <a:r>
              <a:rPr lang="en-US" altLang="en-US" sz="2400" dirty="0"/>
              <a:t>, which is insidious in onset and slowly progressive in nature</a:t>
            </a:r>
          </a:p>
        </p:txBody>
      </p:sp>
      <p:pic>
        <p:nvPicPr>
          <p:cNvPr id="3" name="Picture 2"/>
          <p:cNvPicPr>
            <a:picLocks noChangeAspect="1"/>
          </p:cNvPicPr>
          <p:nvPr/>
        </p:nvPicPr>
        <p:blipFill>
          <a:blip r:embed="rId2"/>
          <a:stretch>
            <a:fillRect/>
          </a:stretch>
        </p:blipFill>
        <p:spPr>
          <a:xfrm>
            <a:off x="8799442" y="1391478"/>
            <a:ext cx="3114261" cy="4905187"/>
          </a:xfrm>
          <a:prstGeom prst="rect">
            <a:avLst/>
          </a:prstGeom>
        </p:spPr>
      </p:pic>
    </p:spTree>
    <p:extLst>
      <p:ext uri="{BB962C8B-B14F-4D97-AF65-F5344CB8AC3E}">
        <p14:creationId xmlns:p14="http://schemas.microsoft.com/office/powerpoint/2010/main" val="4643050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TotalTime>
  <Words>2355</Words>
  <Application>Microsoft Office PowerPoint</Application>
  <PresentationFormat>Widescreen</PresentationFormat>
  <Paragraphs>394</Paragraphs>
  <Slides>58</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Calibri</vt:lpstr>
      <vt:lpstr>Calibri Light</vt:lpstr>
      <vt:lpstr>Century Gothic</vt:lpstr>
      <vt:lpstr>Constantia</vt:lpstr>
      <vt:lpstr>Wingdings</vt:lpstr>
      <vt:lpstr>Wingdings 2</vt:lpstr>
      <vt:lpstr>Celestial</vt:lpstr>
      <vt:lpstr>Basics on Inflammatory muscle disease for the Medical student</vt:lpstr>
      <vt:lpstr>PowerPoint Presentation</vt:lpstr>
      <vt:lpstr>Inflammatory myopathies</vt:lpstr>
      <vt:lpstr>Idiopathic inflammatory myopathies</vt:lpstr>
      <vt:lpstr>Idiopathic inflammatory myopathies</vt:lpstr>
      <vt:lpstr>Polymyositis/Dermatomyositis</vt:lpstr>
      <vt:lpstr>Dermatomyositis</vt:lpstr>
      <vt:lpstr>Case 1</vt:lpstr>
      <vt:lpstr>History </vt:lpstr>
      <vt:lpstr>History </vt:lpstr>
      <vt:lpstr>PowerPoint Presentation</vt:lpstr>
      <vt:lpstr>MALAR RASH&amp; V sign</vt:lpstr>
      <vt:lpstr>Signs and Symptoms</vt:lpstr>
      <vt:lpstr>SHAWL SIGN</vt:lpstr>
      <vt:lpstr>GOTTRON`S PAPULES</vt:lpstr>
      <vt:lpstr>Signs and Symptoms</vt:lpstr>
      <vt:lpstr>“Mechanic’s Hands”</vt:lpstr>
      <vt:lpstr>Nail Changes</vt:lpstr>
      <vt:lpstr>PowerPoint Presentation</vt:lpstr>
      <vt:lpstr>Dermatomyositis - histology</vt:lpstr>
      <vt:lpstr>Diagnostic Criteria</vt:lpstr>
      <vt:lpstr>PowerPoint Presentation</vt:lpstr>
      <vt:lpstr>Immunopathogenesis</vt:lpstr>
      <vt:lpstr>Complications</vt:lpstr>
      <vt:lpstr>Outcome Predictors</vt:lpstr>
      <vt:lpstr>Malignancy in DM Patients</vt:lpstr>
      <vt:lpstr>Cancer Screening in DM Patients</vt:lpstr>
      <vt:lpstr>Case 2….</vt:lpstr>
      <vt:lpstr>Muscle aches</vt:lpstr>
      <vt:lpstr>Weakness</vt:lpstr>
      <vt:lpstr>Difficulty in swallowing</vt:lpstr>
      <vt:lpstr>History</vt:lpstr>
      <vt:lpstr>Examination </vt:lpstr>
      <vt:lpstr>General Physical Examination</vt:lpstr>
      <vt:lpstr>Musculoskeletal &amp; Nervous system</vt:lpstr>
      <vt:lpstr>Musculoskeletal &amp; Nervous system</vt:lpstr>
      <vt:lpstr>Other Systemic Examination</vt:lpstr>
      <vt:lpstr>Abdomen </vt:lpstr>
      <vt:lpstr>investigations</vt:lpstr>
      <vt:lpstr>PowerPoint Presentation</vt:lpstr>
      <vt:lpstr>PowerPoint Presentation</vt:lpstr>
      <vt:lpstr>PowerPoint Presentation</vt:lpstr>
      <vt:lpstr>PowerPoint Presentation</vt:lpstr>
      <vt:lpstr>Inclusion body myositis (IBM)</vt:lpstr>
      <vt:lpstr>IBM</vt:lpstr>
      <vt:lpstr>IBM – work up</vt:lpstr>
      <vt:lpstr>PowerPoint Presentation</vt:lpstr>
      <vt:lpstr>IIM - Evaluation</vt:lpstr>
      <vt:lpstr>IIM – Systemic manifestations</vt:lpstr>
      <vt:lpstr>IIM – Systemic manifestations</vt:lpstr>
      <vt:lpstr>IIM - Evaluation</vt:lpstr>
      <vt:lpstr>IIM – Laboratory abnormalities</vt:lpstr>
      <vt:lpstr>Causes of elevated serum CPK enzyme activity</vt:lpstr>
      <vt:lpstr>Causes of elevated serum CPK enzyme activity</vt:lpstr>
      <vt:lpstr>Myositis specific antibodies</vt:lpstr>
      <vt:lpstr> Treatment  Immunosuppressive therapy is the mainstay of treatment </vt:lpstr>
      <vt:lpstr>Prognosis</vt:lpstr>
      <vt:lpstr>We are done……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KALMAN</dc:creator>
  <cp:lastModifiedBy>KALMAN</cp:lastModifiedBy>
  <cp:revision>3</cp:revision>
  <dcterms:created xsi:type="dcterms:W3CDTF">2016-12-12T06:48:57Z</dcterms:created>
  <dcterms:modified xsi:type="dcterms:W3CDTF">2016-12-13T06:01:16Z</dcterms:modified>
</cp:coreProperties>
</file>