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8" r:id="rId6"/>
    <p:sldId id="275" r:id="rId7"/>
    <p:sldId id="273" r:id="rId8"/>
    <p:sldId id="274" r:id="rId9"/>
    <p:sldId id="259" r:id="rId10"/>
    <p:sldId id="266" r:id="rId11"/>
    <p:sldId id="265" r:id="rId12"/>
    <p:sldId id="267" r:id="rId13"/>
    <p:sldId id="268" r:id="rId14"/>
    <p:sldId id="269" r:id="rId15"/>
    <p:sldId id="280" r:id="rId16"/>
    <p:sldId id="270" r:id="rId17"/>
    <p:sldId id="263" r:id="rId18"/>
    <p:sldId id="264" r:id="rId19"/>
    <p:sldId id="291" r:id="rId20"/>
    <p:sldId id="284" r:id="rId21"/>
    <p:sldId id="295" r:id="rId22"/>
    <p:sldId id="294" r:id="rId23"/>
    <p:sldId id="281" r:id="rId24"/>
    <p:sldId id="282" r:id="rId25"/>
    <p:sldId id="283" r:id="rId26"/>
    <p:sldId id="286" r:id="rId27"/>
    <p:sldId id="287" r:id="rId28"/>
    <p:sldId id="288" r:id="rId29"/>
    <p:sldId id="292" r:id="rId30"/>
    <p:sldId id="289" r:id="rId31"/>
    <p:sldId id="293" r:id="rId32"/>
    <p:sldId id="29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1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5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4AA9-0979-4985-A59A-1CCFB38BB5FC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SYSTEMIC SCLEROSIS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Syokau Ilovi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Department of Clinical Medicine &amp; Therapeutics</a:t>
            </a:r>
          </a:p>
          <a:p>
            <a:pPr algn="l"/>
            <a:r>
              <a:rPr lang="en-GB" smtClean="0">
                <a:solidFill>
                  <a:schemeClr val="tx1"/>
                </a:solidFill>
              </a:rPr>
              <a:t>1/6/2021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8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Variants(2)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Diffuse Cutaneous Systemic Sclerosis</a:t>
            </a:r>
          </a:p>
          <a:p>
            <a:r>
              <a:rPr lang="en-GB" dirty="0" smtClean="0"/>
              <a:t>Limited Cutaneous Systemic Sclerosis</a:t>
            </a:r>
          </a:p>
          <a:p>
            <a:r>
              <a:rPr lang="en-GB" dirty="0" err="1" smtClean="0"/>
              <a:t>Morphea</a:t>
            </a:r>
            <a:endParaRPr lang="en-GB" dirty="0" smtClean="0"/>
          </a:p>
          <a:p>
            <a:r>
              <a:rPr lang="en-GB" dirty="0" smtClean="0"/>
              <a:t>Systemi</a:t>
            </a:r>
            <a:r>
              <a:rPr lang="en-GB" dirty="0"/>
              <a:t>c</a:t>
            </a:r>
            <a:r>
              <a:rPr lang="en-GB" dirty="0" smtClean="0"/>
              <a:t> Sclerosis Sine Scleroderma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Variants(3)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49339" r="5326" b="18930"/>
          <a:stretch/>
        </p:blipFill>
        <p:spPr bwMode="auto">
          <a:xfrm>
            <a:off x="395536" y="1628800"/>
            <a:ext cx="8748464" cy="42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1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Presentation(1)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Systemic sclerosis can affect virtually every organ.</a:t>
            </a:r>
          </a:p>
          <a:p>
            <a:r>
              <a:rPr lang="en-GB" dirty="0" smtClean="0"/>
              <a:t>Commonly affects skin, lungs, GIT, kidneys, heart.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86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Presentation(2)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33980" r="24502" b="26036"/>
          <a:stretch/>
        </p:blipFill>
        <p:spPr bwMode="auto">
          <a:xfrm>
            <a:off x="251520" y="1556792"/>
            <a:ext cx="842493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Raynaud's Phenomenon(1)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effectLst/>
              </a:rPr>
              <a:t>3–5% of the general population has Raynaud's phenomenon, and it is more frequent in women. ( Primary Raynaud’s)</a:t>
            </a:r>
          </a:p>
          <a:p>
            <a:pPr lvl="1"/>
            <a:r>
              <a:rPr lang="en-GB" dirty="0" smtClean="0"/>
              <a:t>Represents an exaggerated response to cold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Secondary Raynaud's phenomenon occurs as a complication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and other connective tissue diseases.</a:t>
            </a:r>
          </a:p>
          <a:p>
            <a:r>
              <a:rPr lang="en-GB" dirty="0" smtClean="0">
                <a:effectLst/>
              </a:rPr>
              <a:t>In SSC, Raynaud's phenomenon, defined as episodic vasoconstriction in the fingers and toes, develops in virtually every patient.</a:t>
            </a:r>
          </a:p>
          <a:p>
            <a:r>
              <a:rPr lang="en-GB" dirty="0" smtClean="0"/>
              <a:t>M</a:t>
            </a:r>
            <a:r>
              <a:rPr lang="en-GB" dirty="0" smtClean="0">
                <a:effectLst/>
              </a:rPr>
              <a:t>ay also affect the tip of the nose and earlobes. </a:t>
            </a:r>
          </a:p>
          <a:p>
            <a:r>
              <a:rPr lang="en-GB" dirty="0" smtClean="0">
                <a:effectLst/>
              </a:rPr>
              <a:t>Attacks are triggered by exposure to cold, a decrease in temperature, emotional stress, and vibration. </a:t>
            </a:r>
          </a:p>
          <a:p>
            <a:r>
              <a:rPr lang="en-GB" dirty="0" smtClean="0">
                <a:effectLst/>
              </a:rPr>
              <a:t>Typical attacks start with pallor, followed by cyanosis of variable duration. Eventually erythema develops spontaneously or with rewarming of the digit. </a:t>
            </a:r>
          </a:p>
          <a:p>
            <a:r>
              <a:rPr lang="en-GB" dirty="0" smtClean="0">
                <a:effectLst/>
              </a:rPr>
              <a:t>The progression of the three colour phases reflects the underlying pathogenic mechanisms of vasoconstriction, ischemia, and reperfusion.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Raynaud's Phenomenon(2)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835279" cy="424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Raynaud's Phenomenon(3)-Gangrene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05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2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Raynaud's Phenomenon(4)- </a:t>
            </a:r>
            <a:r>
              <a:rPr lang="en-GB" dirty="0" smtClean="0"/>
              <a:t>Auto amputation</a:t>
            </a:r>
            <a:endParaRPr lang="en-GB" dirty="0"/>
          </a:p>
        </p:txBody>
      </p:sp>
      <p:pic>
        <p:nvPicPr>
          <p:cNvPr id="9218" name="Picture 2" descr="C:\Users\USER\Documents\Rheumatology!\scleroderma\DSC02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4644008" y="5301208"/>
            <a:ext cx="216024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Skin Features(1)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Skin thickening is the hallmark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that distinguishes it from other connective tissue diseases.</a:t>
            </a:r>
          </a:p>
          <a:p>
            <a:r>
              <a:rPr lang="en-GB" dirty="0" smtClean="0">
                <a:effectLst/>
              </a:rPr>
              <a:t>The distribution of skin thickening is invariably symmetrical and bilateral.</a:t>
            </a:r>
          </a:p>
          <a:p>
            <a:r>
              <a:rPr lang="en-GB" dirty="0" smtClean="0">
                <a:effectLst/>
              </a:rPr>
              <a:t>In the affected areas, the skin is firm, coarse, and thickened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9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Features(2)</a:t>
            </a:r>
            <a:endParaRPr lang="en-GB" dirty="0"/>
          </a:p>
        </p:txBody>
      </p:sp>
      <p:pic>
        <p:nvPicPr>
          <p:cNvPr id="13314" name="Picture 2" descr="C:\Users\USER\Documents\Rheumatology!\scleroderma\DSC02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90" y="2348880"/>
            <a:ext cx="3941373" cy="29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</a:p>
          <a:p>
            <a:r>
              <a:rPr lang="en-GB" dirty="0" smtClean="0"/>
              <a:t>Epidemiology</a:t>
            </a:r>
          </a:p>
          <a:p>
            <a:r>
              <a:rPr lang="en-GB" dirty="0" smtClean="0"/>
              <a:t>Pathophysiology</a:t>
            </a:r>
          </a:p>
          <a:p>
            <a:r>
              <a:rPr lang="en-GB" dirty="0" smtClean="0"/>
              <a:t>Clinical Variants</a:t>
            </a:r>
          </a:p>
          <a:p>
            <a:r>
              <a:rPr lang="en-GB" dirty="0" smtClean="0"/>
              <a:t>Clinical Presentation </a:t>
            </a:r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3501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effectLst/>
              </a:rPr>
              <a:t>Skin thickening in combination with fibrosis of the subjacent tendons accounts for contractures of the wrists, elbows, and knees. </a:t>
            </a:r>
          </a:p>
          <a:p>
            <a:r>
              <a:rPr lang="en-GB" dirty="0" smtClean="0">
                <a:effectLst/>
              </a:rPr>
              <a:t>The face assumes a characteristic "</a:t>
            </a:r>
            <a:r>
              <a:rPr lang="en-GB" dirty="0" err="1" smtClean="0">
                <a:effectLst/>
              </a:rPr>
              <a:t>mauskopf</a:t>
            </a:r>
            <a:r>
              <a:rPr lang="en-GB" dirty="0" smtClean="0">
                <a:effectLst/>
              </a:rPr>
              <a:t>" appearance with taut and shiny skin, loss of wrinkles, and occasionally an expressionless </a:t>
            </a:r>
            <a:r>
              <a:rPr lang="en-GB" dirty="0" err="1" smtClean="0">
                <a:effectLst/>
              </a:rPr>
              <a:t>facies</a:t>
            </a:r>
            <a:r>
              <a:rPr lang="en-GB" dirty="0" smtClean="0">
                <a:effectLst/>
              </a:rPr>
              <a:t> due to reduced mobility of the eyelids, cheeks, and mouth. </a:t>
            </a:r>
          </a:p>
          <a:p>
            <a:r>
              <a:rPr lang="en-GB" dirty="0" smtClean="0">
                <a:effectLst/>
              </a:rPr>
              <a:t>Thinning of the lips with accentuation of the central incisor teeth and fine wrinkles (radial furrowing) around the mouth complete the picture. </a:t>
            </a:r>
          </a:p>
          <a:p>
            <a:r>
              <a:rPr lang="en-GB" dirty="0" smtClean="0">
                <a:effectLst/>
              </a:rPr>
              <a:t>The oral aperture may be dramatically reduced(</a:t>
            </a:r>
            <a:r>
              <a:rPr lang="en-GB" dirty="0" err="1" smtClean="0">
                <a:effectLst/>
              </a:rPr>
              <a:t>microstomia</a:t>
            </a:r>
            <a:r>
              <a:rPr lang="en-GB" dirty="0" smtClean="0">
                <a:effectLst/>
              </a:rPr>
              <a:t>)</a:t>
            </a:r>
            <a:r>
              <a:rPr lang="en-GB" dirty="0" smtClean="0"/>
              <a:t>.</a:t>
            </a:r>
          </a:p>
          <a:p>
            <a:r>
              <a:rPr lang="en-GB" dirty="0" smtClean="0">
                <a:effectLst/>
              </a:rPr>
              <a:t>The nose assumes a pinched, beak-like appearance.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Features(4)- </a:t>
            </a:r>
            <a:r>
              <a:rPr lang="en-GB" dirty="0" err="1"/>
              <a:t>M</a:t>
            </a:r>
            <a:r>
              <a:rPr lang="en-GB" dirty="0" err="1" smtClean="0">
                <a:effectLst/>
              </a:rPr>
              <a:t>auskopf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7499"/>
            <a:ext cx="3745781" cy="550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97" y="1236665"/>
            <a:ext cx="36290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Features(5)- </a:t>
            </a:r>
            <a:r>
              <a:rPr lang="en-GB" dirty="0" err="1" smtClean="0">
                <a:effectLst/>
              </a:rPr>
              <a:t>Sclerodactyl</a:t>
            </a:r>
            <a:endParaRPr lang="en-GB" dirty="0"/>
          </a:p>
        </p:txBody>
      </p:sp>
      <p:pic>
        <p:nvPicPr>
          <p:cNvPr id="7170" name="Picture 2" descr="C:\Users\USER\Documents\Rheumatology!\scleroderma\DSC02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effectLst/>
              </a:rPr>
              <a:t>Acro-osteolysis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419225"/>
            <a:ext cx="47053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4353241" y="4437112"/>
            <a:ext cx="288032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Calcinosis</a:t>
            </a:r>
            <a:r>
              <a:rPr lang="en-GB" dirty="0" smtClean="0"/>
              <a:t> Cutis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16" y="2057400"/>
            <a:ext cx="5811059" cy="33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Pulmonary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Pulmonary involvement can be documented in most patients with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and is now the leading cause of death</a:t>
            </a:r>
          </a:p>
          <a:p>
            <a:r>
              <a:rPr lang="en-GB" dirty="0" smtClean="0"/>
              <a:t>Two main entities- Pulmonary fibrosis and </a:t>
            </a:r>
            <a:r>
              <a:rPr lang="en-GB" dirty="0"/>
              <a:t>P</a:t>
            </a:r>
            <a:r>
              <a:rPr lang="en-GB" dirty="0" smtClean="0"/>
              <a:t>ulmonary arterial hypertension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7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Gastrointestinal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The gastrointestinal tract is affected in up to 90% of patients.</a:t>
            </a:r>
          </a:p>
          <a:p>
            <a:r>
              <a:rPr lang="en-GB" dirty="0" smtClean="0">
                <a:effectLst/>
              </a:rPr>
              <a:t>Most patients have heartburn, regurgitation, and dysphagia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Renal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Patients present with malignant hypertension</a:t>
            </a:r>
          </a:p>
          <a:p>
            <a:r>
              <a:rPr lang="en-GB" dirty="0" smtClean="0"/>
              <a:t>Is an emergency</a:t>
            </a:r>
          </a:p>
          <a:p>
            <a:r>
              <a:rPr lang="en-GB" dirty="0" smtClean="0"/>
              <a:t>Treatment is by use of ACE Inhibitors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271235"/>
            <a:ext cx="25733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2254"/>
            <a:ext cx="2555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8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Cardiac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Cardiac involvement is manifested by myocardial and pericardial disease and conduction system abnormalities. </a:t>
            </a:r>
          </a:p>
          <a:p>
            <a:r>
              <a:rPr lang="en-GB" dirty="0" smtClean="0">
                <a:effectLst/>
              </a:rPr>
              <a:t>Cardiac involvement can also occur secondary to PAH and scleroderma renal crisis.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Carpal tunnel syndrome occurs frequently and may be a presenting manifestation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en-GB" dirty="0" smtClean="0">
                <a:effectLst/>
              </a:rPr>
              <a:t>Generalized arthralgia and stiffness are prominent in early disease</a:t>
            </a:r>
          </a:p>
          <a:p>
            <a:r>
              <a:rPr lang="en-GB" dirty="0" smtClean="0">
                <a:effectLst/>
              </a:rPr>
              <a:t>Dry eyes and dry mouth (</a:t>
            </a:r>
            <a:r>
              <a:rPr lang="en-GB" dirty="0" err="1" smtClean="0">
                <a:effectLst/>
              </a:rPr>
              <a:t>sicca</a:t>
            </a:r>
            <a:r>
              <a:rPr lang="en-GB" dirty="0" smtClean="0">
                <a:effectLst/>
              </a:rPr>
              <a:t> complex)</a:t>
            </a:r>
          </a:p>
          <a:p>
            <a:r>
              <a:rPr lang="en-GB" dirty="0" smtClean="0">
                <a:effectLst/>
              </a:rPr>
              <a:t>Hypothyroidism is common and generally due to fibrosis of the thyroid 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Also known as scleroderma/ </a:t>
            </a:r>
            <a:r>
              <a:rPr lang="en-GB" dirty="0" err="1" smtClean="0"/>
              <a:t>SSc</a:t>
            </a:r>
            <a:endParaRPr lang="en-GB" dirty="0" smtClean="0"/>
          </a:p>
          <a:p>
            <a:r>
              <a:rPr lang="en-GB" dirty="0" smtClean="0"/>
              <a:t>Is an autoimmune disease of unknown aetiology characterized by</a:t>
            </a:r>
            <a:r>
              <a:rPr lang="en-GB" dirty="0" smtClean="0">
                <a:effectLst/>
              </a:rPr>
              <a:t> characterized by thickening of the skin (scleroderma) and internal organ fibrosis internal organs (</a:t>
            </a:r>
            <a:r>
              <a:rPr lang="en-GB" dirty="0" err="1" smtClean="0">
                <a:effectLst/>
              </a:rPr>
              <a:t>eg</a:t>
            </a:r>
            <a:r>
              <a:rPr lang="en-GB" dirty="0" smtClean="0">
                <a:effectLst/>
              </a:rPr>
              <a:t> lungs, GIT, heart, &amp;kidneys) </a:t>
            </a:r>
            <a:endParaRPr lang="en-GB" dirty="0" smtClean="0"/>
          </a:p>
          <a:p>
            <a:r>
              <a:rPr lang="en-GB" dirty="0" smtClean="0"/>
              <a:t>Also presents with </a:t>
            </a:r>
            <a:r>
              <a:rPr lang="en-GB" dirty="0" err="1" smtClean="0"/>
              <a:t>vaculopathy</a:t>
            </a:r>
            <a:r>
              <a:rPr lang="en-GB" dirty="0" smtClean="0"/>
              <a:t> ( Raynaud’s phenomenon) and autoantibody 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8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Diagnosis</a:t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</a:rPr>
              <a:t>The diagnosis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is made primarily on clinical grounds and is generally straightforward in patients with established disease. </a:t>
            </a:r>
          </a:p>
          <a:p>
            <a:r>
              <a:rPr lang="en-GB" dirty="0" smtClean="0">
                <a:effectLst/>
              </a:rPr>
              <a:t>The presence of skin induration, with a characteristic symmetrical distribution pattern associated with typical visceral organ manifestations, establishes the diagnosis with a high degree of certainty</a:t>
            </a:r>
          </a:p>
          <a:p>
            <a:r>
              <a:rPr lang="en-GB" dirty="0" smtClean="0"/>
              <a:t>Barium Swallow- GERD</a:t>
            </a:r>
          </a:p>
          <a:p>
            <a:r>
              <a:rPr lang="en-GB" dirty="0" smtClean="0"/>
              <a:t>ECG- Conduction abnormalities</a:t>
            </a:r>
          </a:p>
          <a:p>
            <a:r>
              <a:rPr lang="en-GB" dirty="0" smtClean="0"/>
              <a:t>Auto-antibodies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3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SSc</a:t>
            </a:r>
            <a:r>
              <a:rPr lang="en-GB" dirty="0" smtClean="0"/>
              <a:t> In Kenya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Study of 50 patients</a:t>
            </a:r>
          </a:p>
          <a:p>
            <a:r>
              <a:rPr lang="en-US" dirty="0" smtClean="0"/>
              <a:t>M:F 1:4</a:t>
            </a:r>
          </a:p>
          <a:p>
            <a:r>
              <a:rPr lang="en-US" dirty="0" smtClean="0"/>
              <a:t>Mean </a:t>
            </a:r>
            <a:r>
              <a:rPr lang="en-US" dirty="0"/>
              <a:t>age of presentation was 41.7 years with a range of 4 years to 70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Majority </a:t>
            </a:r>
            <a:r>
              <a:rPr lang="en-US" dirty="0"/>
              <a:t>of the patients (82%) presented with diffuse </a:t>
            </a:r>
            <a:r>
              <a:rPr lang="en-US" dirty="0" err="1"/>
              <a:t>cutaneos</a:t>
            </a:r>
            <a:r>
              <a:rPr lang="en-US" dirty="0"/>
              <a:t> systemic sclerosis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Skin </a:t>
            </a:r>
            <a:r>
              <a:rPr lang="en-US" dirty="0"/>
              <a:t>manifestation was the commonest presentation (100%), followed by Raynaud’s phenomenon (64%), pulmonary disease (56%) and esophageal disease (54%). </a:t>
            </a:r>
            <a:endParaRPr lang="en-US" dirty="0" smtClean="0"/>
          </a:p>
          <a:p>
            <a:r>
              <a:rPr lang="en-US" dirty="0" smtClean="0"/>
              <a:t>Antinuclear </a:t>
            </a:r>
            <a:r>
              <a:rPr lang="en-US" dirty="0"/>
              <a:t>antibodies were present in 67% of the patients tested.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3093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Ilovi CS, </a:t>
            </a:r>
            <a:r>
              <a:rPr lang="en-US" sz="1600" i="1" dirty="0" err="1" smtClean="0"/>
              <a:t>Oyoo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GO.</a:t>
            </a:r>
            <a:r>
              <a:rPr lang="en-US" sz="1600" dirty="0" err="1" smtClean="0"/>
              <a:t>Characteristics</a:t>
            </a:r>
            <a:r>
              <a:rPr lang="en-US" sz="1600" dirty="0" smtClean="0"/>
              <a:t> Of Patients With Systemic Sclerosis In Nairobi, Kenya: A Retrospective Study .</a:t>
            </a:r>
            <a:r>
              <a:rPr lang="en-US" sz="1600" dirty="0"/>
              <a:t> Africa Journal of Rheumatology.  </a:t>
            </a:r>
            <a:r>
              <a:rPr lang="en-US" sz="1600" dirty="0" err="1"/>
              <a:t>Vol</a:t>
            </a:r>
            <a:r>
              <a:rPr lang="en-US" sz="1600" dirty="0"/>
              <a:t> 1; Jan  2013: Page 23-27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6318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SARS-COV2 &amp; </a:t>
            </a:r>
            <a:r>
              <a:rPr lang="en-US" dirty="0" err="1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risk of symptomatic COVID infection</a:t>
            </a:r>
          </a:p>
          <a:p>
            <a:r>
              <a:rPr lang="en-US" dirty="0" err="1" smtClean="0"/>
              <a:t>SSc</a:t>
            </a:r>
            <a:r>
              <a:rPr lang="en-US" dirty="0" smtClean="0"/>
              <a:t> patients with ILD have a higher risk of symptomatic infection that </a:t>
            </a:r>
            <a:r>
              <a:rPr lang="en-US" smtClean="0"/>
              <a:t>those without</a:t>
            </a:r>
            <a:endParaRPr lang="en-US" dirty="0" smtClean="0"/>
          </a:p>
          <a:p>
            <a:r>
              <a:rPr lang="en-US" dirty="0" smtClean="0"/>
              <a:t>Immune modulators may worsen COVID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To date, no therapy has been shown to significantly alter the natural history of </a:t>
            </a:r>
            <a:r>
              <a:rPr lang="en-GB" dirty="0" err="1" smtClean="0">
                <a:effectLst/>
              </a:rPr>
              <a:t>SSc</a:t>
            </a:r>
            <a:endParaRPr lang="en-GB" dirty="0" smtClean="0">
              <a:effectLst/>
            </a:endParaRPr>
          </a:p>
          <a:p>
            <a:r>
              <a:rPr lang="en-GB" dirty="0" err="1" smtClean="0"/>
              <a:t>Raynauds</a:t>
            </a:r>
            <a:r>
              <a:rPr lang="en-GB" dirty="0" smtClean="0"/>
              <a:t>- Warmth, Calcium channel blockers</a:t>
            </a:r>
          </a:p>
          <a:p>
            <a:r>
              <a:rPr lang="en-GB" dirty="0" err="1" smtClean="0"/>
              <a:t>SSc</a:t>
            </a:r>
            <a:r>
              <a:rPr lang="en-GB" dirty="0" smtClean="0"/>
              <a:t> renal crisis- ACEI</a:t>
            </a:r>
          </a:p>
          <a:p>
            <a:r>
              <a:rPr lang="en-GB" dirty="0" smtClean="0"/>
              <a:t>GERD- PPI</a:t>
            </a:r>
          </a:p>
          <a:p>
            <a:r>
              <a:rPr lang="en-GB" dirty="0" smtClean="0"/>
              <a:t>Lung disease- Cyclophosphamide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affects women aged 30- 40 years</a:t>
            </a:r>
          </a:p>
          <a:p>
            <a:r>
              <a:rPr lang="en-GB" dirty="0" smtClean="0"/>
              <a:t>F:M ratio 3-6:1</a:t>
            </a:r>
          </a:p>
          <a:p>
            <a:r>
              <a:rPr lang="en-GB" dirty="0" smtClean="0"/>
              <a:t>No racial preponderance</a:t>
            </a:r>
          </a:p>
          <a:p>
            <a:r>
              <a:rPr lang="en-GB" dirty="0" smtClean="0"/>
              <a:t>* Local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7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Vasculopathy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effectLst/>
              </a:rPr>
              <a:t>Raynaud's phenomenon, an early manifestation, is characterized by an altered blood-flow response to cold challenge.</a:t>
            </a:r>
          </a:p>
          <a:p>
            <a:r>
              <a:rPr lang="en-GB" dirty="0" smtClean="0">
                <a:effectLst/>
              </a:rPr>
              <a:t>This is initially reversible vascular abnormality is associated with alterations in the autonomic and peripheral nervous systems.</a:t>
            </a:r>
          </a:p>
          <a:p>
            <a:r>
              <a:rPr lang="en-GB" dirty="0" smtClean="0">
                <a:effectLst/>
              </a:rPr>
              <a:t>Progressive luminal occlusion culminates in the striking absence of blood vessels seen on angiograms of the hands and kidneys of patients with late-stage disease.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Cellular and </a:t>
            </a:r>
            <a:r>
              <a:rPr lang="en-GB" dirty="0" err="1" smtClean="0">
                <a:effectLst/>
              </a:rPr>
              <a:t>Humoral</a:t>
            </a:r>
            <a:r>
              <a:rPr lang="en-GB" dirty="0" smtClean="0">
                <a:effectLst/>
              </a:rPr>
              <a:t> Autoimmunity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Circulating autoantibodies occur in virtually all patients with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en-GB" dirty="0" smtClean="0"/>
              <a:t>Include Antinuclear antibodies (ANA) </a:t>
            </a:r>
          </a:p>
          <a:p>
            <a:r>
              <a:rPr lang="en-GB" dirty="0" smtClean="0"/>
              <a:t>May also have autoantibodies specific to </a:t>
            </a:r>
            <a:r>
              <a:rPr lang="en-GB" dirty="0" err="1" smtClean="0"/>
              <a:t>SSc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88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Fibrosis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Fibrosis characteristically follows and is thought to be a consequence of autoimmunity and vascular damage. </a:t>
            </a:r>
          </a:p>
          <a:p>
            <a:r>
              <a:rPr lang="en-GB" dirty="0" smtClean="0"/>
              <a:t>C</a:t>
            </a:r>
            <a:r>
              <a:rPr lang="en-GB" dirty="0" smtClean="0">
                <a:effectLst/>
              </a:rPr>
              <a:t>haracterized by progressive replacement of normal tissue architecture with dense connective tissue.</a:t>
            </a:r>
          </a:p>
          <a:p>
            <a:r>
              <a:rPr lang="en-GB" dirty="0" smtClean="0"/>
              <a:t>Hallmark of </a:t>
            </a:r>
            <a:r>
              <a:rPr lang="en-GB" dirty="0" err="1" smtClean="0">
                <a:effectLst/>
              </a:rPr>
              <a:t>SSc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3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Variants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hallmark of the disease is the skin fibrosis (scleroderma)</a:t>
            </a:r>
          </a:p>
          <a:p>
            <a:r>
              <a:rPr lang="en-GB" dirty="0" smtClean="0"/>
              <a:t>Also has internal organ fibrosis of different magnitudes</a:t>
            </a:r>
          </a:p>
          <a:p>
            <a:r>
              <a:rPr lang="en-GB" dirty="0" smtClean="0"/>
              <a:t>These determine the type of disease that develops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0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982</Words>
  <Application>Microsoft Office PowerPoint</Application>
  <PresentationFormat>On-screen Show (4:3)</PresentationFormat>
  <Paragraphs>117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SYSTEMIC SCLEROSIS</vt:lpstr>
      <vt:lpstr>Overview</vt:lpstr>
      <vt:lpstr>Definition</vt:lpstr>
      <vt:lpstr>Epidemiology</vt:lpstr>
      <vt:lpstr>Pathophysiology</vt:lpstr>
      <vt:lpstr>Vasculopathy</vt:lpstr>
      <vt:lpstr>Cellular and Humoral Autoimmunity</vt:lpstr>
      <vt:lpstr>Fibrosis</vt:lpstr>
      <vt:lpstr>Clinical Variants (1)</vt:lpstr>
      <vt:lpstr>Clinical Variants(2)</vt:lpstr>
      <vt:lpstr>Clinical Variants(3)</vt:lpstr>
      <vt:lpstr>Clinical Presentation(1)</vt:lpstr>
      <vt:lpstr>Clinical Presentation(2)</vt:lpstr>
      <vt:lpstr>Raynaud's Phenomenon(1)</vt:lpstr>
      <vt:lpstr>Raynaud's Phenomenon(2)</vt:lpstr>
      <vt:lpstr>Raynaud's Phenomenon(3)-Gangrene</vt:lpstr>
      <vt:lpstr>Raynaud's Phenomenon(4)- Auto amputation</vt:lpstr>
      <vt:lpstr>Skin Features(1)</vt:lpstr>
      <vt:lpstr>Skin Features(2)</vt:lpstr>
      <vt:lpstr>Skin Features(3)</vt:lpstr>
      <vt:lpstr>Skin Features(4)- Mauskopf</vt:lpstr>
      <vt:lpstr>Skin Features(5)- Sclerodactyl</vt:lpstr>
      <vt:lpstr>Acro-osteolysis</vt:lpstr>
      <vt:lpstr>Calcinosis Cutis</vt:lpstr>
      <vt:lpstr>Pulmonary Features</vt:lpstr>
      <vt:lpstr>Gastrointestinal Involvement</vt:lpstr>
      <vt:lpstr>Renal Involvement</vt:lpstr>
      <vt:lpstr>Cardiac Involvement</vt:lpstr>
      <vt:lpstr>Other Complications</vt:lpstr>
      <vt:lpstr>Diagnosis </vt:lpstr>
      <vt:lpstr>SSc In Kenya</vt:lpstr>
      <vt:lpstr>SARS-COV2 &amp; SSc</vt:lpstr>
      <vt:lpstr>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SCLEROSIS</dc:title>
  <dc:creator>USER</dc:creator>
  <cp:lastModifiedBy>25472</cp:lastModifiedBy>
  <cp:revision>63</cp:revision>
  <dcterms:created xsi:type="dcterms:W3CDTF">2014-06-25T13:26:22Z</dcterms:created>
  <dcterms:modified xsi:type="dcterms:W3CDTF">2021-06-03T09:38:31Z</dcterms:modified>
</cp:coreProperties>
</file>