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7" r:id="rId4"/>
    <p:sldId id="278" r:id="rId5"/>
    <p:sldId id="257" r:id="rId6"/>
    <p:sldId id="258" r:id="rId7"/>
    <p:sldId id="280" r:id="rId8"/>
    <p:sldId id="281" r:id="rId9"/>
    <p:sldId id="259" r:id="rId10"/>
    <p:sldId id="260" r:id="rId11"/>
    <p:sldId id="261" r:id="rId12"/>
    <p:sldId id="282" r:id="rId13"/>
    <p:sldId id="271" r:id="rId14"/>
    <p:sldId id="276" r:id="rId15"/>
    <p:sldId id="262" r:id="rId16"/>
    <p:sldId id="263" r:id="rId17"/>
    <p:sldId id="264" r:id="rId18"/>
    <p:sldId id="279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0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2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8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9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1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6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8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7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6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8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E6FAA-0DE2-4C5F-80AF-B4311AD2BE89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D8FEB-ECB3-47F7-9617-AC0FA8E8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8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CRYSTAL ARTHROPATHIES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848872" cy="1752600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Syokau Ilovi</a:t>
            </a:r>
          </a:p>
          <a:p>
            <a:pPr algn="l"/>
            <a:r>
              <a:rPr lang="en-GB" sz="2800" dirty="0" err="1" smtClean="0">
                <a:solidFill>
                  <a:schemeClr val="tx1"/>
                </a:solidFill>
              </a:rPr>
              <a:t>csilovi@uonbi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  <a:r>
              <a:rPr lang="en-GB" sz="2800" dirty="0" smtClean="0">
                <a:solidFill>
                  <a:schemeClr val="tx1"/>
                </a:solidFill>
              </a:rPr>
              <a:t>ac.ke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Department of Clinical Medicine &amp; Therapeutics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5884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Laboratory </a:t>
            </a:r>
            <a:r>
              <a:rPr lang="en-GB" dirty="0" smtClean="0"/>
              <a:t>Diagnosis(2)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72408" cy="25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2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Laboratory </a:t>
            </a:r>
            <a:r>
              <a:rPr lang="en-GB" dirty="0" smtClean="0"/>
              <a:t>Diagnosis(3)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effectLst/>
              </a:rPr>
              <a:t>MSU crystals can also often be demonstrated in the first metatarsophalangeal joint and in knees not acutely involved with gout. </a:t>
            </a:r>
          </a:p>
          <a:p>
            <a:r>
              <a:rPr lang="en-GB" dirty="0" err="1" smtClean="0">
                <a:effectLst/>
              </a:rPr>
              <a:t>Arthrocentesis</a:t>
            </a:r>
            <a:r>
              <a:rPr lang="en-GB" dirty="0" smtClean="0">
                <a:effectLst/>
              </a:rPr>
              <a:t> of these joints is a useful technique to establish the diagnosis of gout between attacks.</a:t>
            </a:r>
          </a:p>
          <a:p>
            <a:r>
              <a:rPr lang="en-GB" dirty="0" smtClean="0">
                <a:effectLst/>
              </a:rPr>
              <a:t>Serum uric acid levels can be normal or low at the time of the acute attack, as inflammatory cytokines can be </a:t>
            </a:r>
            <a:r>
              <a:rPr lang="en-GB" dirty="0" err="1" smtClean="0">
                <a:effectLst/>
              </a:rPr>
              <a:t>uricosuric</a:t>
            </a:r>
            <a:r>
              <a:rPr lang="en-GB" dirty="0" smtClean="0">
                <a:effectLst/>
              </a:rPr>
              <a:t> and effective initiation of </a:t>
            </a:r>
            <a:r>
              <a:rPr lang="en-GB" dirty="0" err="1" smtClean="0">
                <a:effectLst/>
              </a:rPr>
              <a:t>hypouricemic</a:t>
            </a:r>
            <a:r>
              <a:rPr lang="en-GB" dirty="0" smtClean="0">
                <a:effectLst/>
              </a:rPr>
              <a:t> therapy can precipitate attacks. This limits the value of serum uric acid determinations for the diagnosis of gout. </a:t>
            </a:r>
          </a:p>
          <a:p>
            <a:r>
              <a:rPr lang="en-GB" dirty="0" smtClean="0">
                <a:effectLst/>
              </a:rPr>
              <a:t>Nevertheless, serum </a:t>
            </a:r>
            <a:r>
              <a:rPr lang="en-GB" dirty="0" err="1" smtClean="0">
                <a:effectLst/>
              </a:rPr>
              <a:t>urate</a:t>
            </a:r>
            <a:r>
              <a:rPr lang="en-GB" dirty="0" smtClean="0">
                <a:effectLst/>
              </a:rPr>
              <a:t> levels are almost always elevated at some time and are important to use to follow the course of </a:t>
            </a:r>
            <a:r>
              <a:rPr lang="en-GB" dirty="0" err="1" smtClean="0">
                <a:effectLst/>
              </a:rPr>
              <a:t>hypouricemic</a:t>
            </a:r>
            <a:r>
              <a:rPr lang="en-GB" dirty="0" smtClean="0">
                <a:effectLst/>
              </a:rPr>
              <a:t> therapy</a:t>
            </a:r>
            <a:r>
              <a:rPr lang="en-GB" dirty="0" smtClean="0">
                <a:effectLst/>
              </a:rPr>
              <a:t>.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44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Laboratory </a:t>
            </a:r>
            <a:r>
              <a:rPr lang="en-GB" dirty="0" smtClean="0"/>
              <a:t>Diagnosis(4)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 24-h urine collection for uric acid can, in some cases, be useful in assessing the risk of stones, in elucidating overproduction or </a:t>
            </a:r>
            <a:r>
              <a:rPr lang="en-GB" dirty="0" err="1"/>
              <a:t>underexcretion</a:t>
            </a:r>
            <a:r>
              <a:rPr lang="en-GB" dirty="0"/>
              <a:t> of uric acid, and in deciding if it might be appropriate to use a </a:t>
            </a:r>
            <a:r>
              <a:rPr lang="en-GB" dirty="0" err="1"/>
              <a:t>uricosuric</a:t>
            </a:r>
            <a:r>
              <a:rPr lang="en-GB" dirty="0"/>
              <a:t> therapy.</a:t>
            </a:r>
          </a:p>
          <a:p>
            <a:r>
              <a:rPr lang="en-GB" dirty="0"/>
              <a:t>Excretion of &gt;800 mg of uric acid per 24 h on a regular diet suggests that causes of overproduction of purine should be considered. </a:t>
            </a:r>
          </a:p>
          <a:p>
            <a:r>
              <a:rPr lang="en-GB" dirty="0"/>
              <a:t>Urinalysis, U/E/Cr , TBC, WBC</a:t>
            </a:r>
          </a:p>
          <a:p>
            <a:r>
              <a:rPr lang="en-GB" dirty="0"/>
              <a:t>Radiographic Features:</a:t>
            </a:r>
          </a:p>
          <a:p>
            <a:r>
              <a:rPr lang="en-GB" dirty="0"/>
              <a:t>Early in the disease radiographic studies may only confirm clinically evident swelling. </a:t>
            </a:r>
          </a:p>
          <a:p>
            <a:r>
              <a:rPr lang="en-GB" dirty="0"/>
              <a:t>Advanced chronic </a:t>
            </a:r>
            <a:r>
              <a:rPr lang="en-GB" dirty="0" err="1"/>
              <a:t>tophaceous</a:t>
            </a:r>
            <a:r>
              <a:rPr lang="en-GB" dirty="0"/>
              <a:t> gout- Cystic changes, well-defined erosions with sclerotic margins (often with overhanging bony edges), and soft tissue masses.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58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Gout Joint Damage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54" y="1574552"/>
            <a:ext cx="4042511" cy="264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274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56384" cy="23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997696" cy="22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1"/>
            <a:ext cx="3096344" cy="231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475656" y="2732216"/>
            <a:ext cx="1800200" cy="84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Gout: </a:t>
            </a:r>
            <a:r>
              <a:rPr lang="en-GB" dirty="0" smtClean="0"/>
              <a:t>Treatment(1)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effectLst/>
              </a:rPr>
              <a:t>Acute Gouty Arthritis</a:t>
            </a:r>
          </a:p>
          <a:p>
            <a:r>
              <a:rPr lang="en-GB" dirty="0" smtClean="0">
                <a:effectLst/>
              </a:rPr>
              <a:t>NSAIDS- Reduce pain and inflammation</a:t>
            </a:r>
          </a:p>
          <a:p>
            <a:r>
              <a:rPr lang="en-GB" dirty="0" err="1" smtClean="0"/>
              <a:t>Intraarticular</a:t>
            </a:r>
            <a:r>
              <a:rPr lang="en-GB" dirty="0" smtClean="0"/>
              <a:t> glucocorticoids- used in </a:t>
            </a:r>
            <a:r>
              <a:rPr lang="en-GB" dirty="0" err="1" smtClean="0"/>
              <a:t>monoarticular</a:t>
            </a:r>
            <a:r>
              <a:rPr lang="en-GB" dirty="0" smtClean="0"/>
              <a:t> gout-anti-inflammatory</a:t>
            </a:r>
          </a:p>
          <a:p>
            <a:r>
              <a:rPr lang="en-GB" dirty="0"/>
              <a:t>Oral glucocorticoids </a:t>
            </a:r>
            <a:r>
              <a:rPr lang="en-GB" dirty="0" smtClean="0"/>
              <a:t>(prednisone</a:t>
            </a:r>
            <a:r>
              <a:rPr lang="en-GB" dirty="0"/>
              <a:t>, 30–50 </a:t>
            </a:r>
            <a:r>
              <a:rPr lang="en-GB" dirty="0" smtClean="0"/>
              <a:t>mg/d)- </a:t>
            </a:r>
            <a:r>
              <a:rPr lang="en-GB" dirty="0" err="1"/>
              <a:t>polyarticular</a:t>
            </a:r>
            <a:r>
              <a:rPr lang="en-GB" dirty="0"/>
              <a:t> gout.</a:t>
            </a:r>
            <a:endParaRPr lang="en-GB" dirty="0" smtClean="0"/>
          </a:p>
          <a:p>
            <a:r>
              <a:rPr lang="en-GB" dirty="0" smtClean="0">
                <a:effectLst/>
              </a:rPr>
              <a:t>Colchicine-  Given over several days with subsequent tapering. </a:t>
            </a:r>
          </a:p>
          <a:p>
            <a:pPr lvl="1"/>
            <a:r>
              <a:rPr lang="en-GB" dirty="0" smtClean="0">
                <a:effectLst/>
              </a:rPr>
              <a:t>The drug must be stopped promptly at the first sign of loose stools, and symptomatic treatment must be given for the </a:t>
            </a:r>
            <a:r>
              <a:rPr lang="en-GB" dirty="0" err="1" smtClean="0">
                <a:effectLst/>
              </a:rPr>
              <a:t>diarrhea</a:t>
            </a:r>
            <a:r>
              <a:rPr lang="en-GB" dirty="0" smtClean="0">
                <a:effectLst/>
              </a:rPr>
              <a:t>. </a:t>
            </a:r>
          </a:p>
          <a:p>
            <a:pPr lvl="1"/>
            <a:r>
              <a:rPr lang="en-GB" dirty="0" smtClean="0"/>
              <a:t>Avoid in elderly and CKD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0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Gout: </a:t>
            </a:r>
            <a:r>
              <a:rPr lang="en-GB" dirty="0" smtClean="0"/>
              <a:t>Treatment(2)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err="1" smtClean="0">
                <a:effectLst/>
              </a:rPr>
              <a:t>Hypouricemic</a:t>
            </a:r>
            <a:r>
              <a:rPr lang="en-GB" dirty="0" smtClean="0">
                <a:effectLst/>
              </a:rPr>
              <a:t> Therapy- Prevents further attacks</a:t>
            </a:r>
          </a:p>
          <a:p>
            <a:r>
              <a:rPr lang="en-GB" dirty="0" smtClean="0">
                <a:effectLst/>
              </a:rPr>
              <a:t>Ultimate control of gout requires correction of the basic underlying defect, the </a:t>
            </a:r>
            <a:r>
              <a:rPr lang="en-GB" dirty="0" err="1" smtClean="0">
                <a:effectLst/>
              </a:rPr>
              <a:t>hyperuricemia</a:t>
            </a:r>
            <a:r>
              <a:rPr lang="en-GB" dirty="0" smtClean="0">
                <a:effectLst/>
              </a:rPr>
              <a:t>.</a:t>
            </a:r>
          </a:p>
          <a:p>
            <a:r>
              <a:rPr lang="en-GB" dirty="0" smtClean="0"/>
              <a:t>Goal-</a:t>
            </a:r>
            <a:r>
              <a:rPr lang="en-GB" dirty="0" smtClean="0">
                <a:effectLst/>
              </a:rPr>
              <a:t> normalize serum uric acid to &lt;300–360 </a:t>
            </a:r>
            <a:r>
              <a:rPr lang="en-GB" dirty="0" err="1" smtClean="0">
                <a:effectLst/>
              </a:rPr>
              <a:t>mol</a:t>
            </a:r>
            <a:r>
              <a:rPr lang="en-GB" dirty="0" smtClean="0">
                <a:effectLst/>
              </a:rPr>
              <a:t>/L (5.0–6.0 mg/</a:t>
            </a:r>
            <a:r>
              <a:rPr lang="en-GB" dirty="0" err="1" smtClean="0">
                <a:effectLst/>
              </a:rPr>
              <a:t>dL</a:t>
            </a:r>
            <a:r>
              <a:rPr lang="en-GB" dirty="0" smtClean="0">
                <a:effectLst/>
              </a:rPr>
              <a:t>) to prevent recurrent gouty attacks and eliminate </a:t>
            </a:r>
            <a:r>
              <a:rPr lang="en-GB" dirty="0" err="1" smtClean="0">
                <a:effectLst/>
              </a:rPr>
              <a:t>tophaceous</a:t>
            </a:r>
            <a:r>
              <a:rPr lang="en-GB" dirty="0" smtClean="0">
                <a:effectLst/>
              </a:rPr>
              <a:t> deposits.</a:t>
            </a:r>
          </a:p>
          <a:p>
            <a:r>
              <a:rPr lang="en-GB" dirty="0" smtClean="0"/>
              <a:t>Long-term </a:t>
            </a:r>
            <a:r>
              <a:rPr lang="en-GB" dirty="0" err="1" smtClean="0"/>
              <a:t>hypouricemic</a:t>
            </a:r>
            <a:r>
              <a:rPr lang="en-GB" dirty="0" smtClean="0"/>
              <a:t> drugs</a:t>
            </a:r>
          </a:p>
          <a:p>
            <a:r>
              <a:rPr lang="en-GB" dirty="0" smtClean="0">
                <a:effectLst/>
              </a:rPr>
              <a:t>Lifestyle modification- Weight loss, low-purine diet, increase in liquid intake, limitation of ethanol use, and avoidance of diuretics such as Thiazides</a:t>
            </a:r>
          </a:p>
          <a:p>
            <a:r>
              <a:rPr lang="en-GB" dirty="0" smtClean="0"/>
              <a:t>D</a:t>
            </a:r>
            <a:r>
              <a:rPr lang="en-GB" dirty="0" smtClean="0">
                <a:effectLst/>
              </a:rPr>
              <a:t>ecision to initiate </a:t>
            </a:r>
            <a:r>
              <a:rPr lang="en-GB" dirty="0" err="1" smtClean="0">
                <a:effectLst/>
              </a:rPr>
              <a:t>hypouricemic</a:t>
            </a:r>
            <a:r>
              <a:rPr lang="en-GB" dirty="0" smtClean="0">
                <a:effectLst/>
              </a:rPr>
              <a:t> therapy is usually made taking into consideration the number of acute attacks (</a:t>
            </a:r>
            <a:r>
              <a:rPr lang="en-GB" dirty="0" err="1" smtClean="0">
                <a:effectLst/>
              </a:rPr>
              <a:t>urate</a:t>
            </a:r>
            <a:r>
              <a:rPr lang="en-GB" dirty="0" smtClean="0">
                <a:effectLst/>
              </a:rPr>
              <a:t> lowering may be cost effective after two attacks), serum uric acid levels [progression is more rapid in patients with serum uric acid &gt;535 </a:t>
            </a:r>
            <a:r>
              <a:rPr lang="en-GB" dirty="0" err="1" smtClean="0">
                <a:effectLst/>
              </a:rPr>
              <a:t>mol</a:t>
            </a:r>
            <a:r>
              <a:rPr lang="en-GB" dirty="0" smtClean="0">
                <a:effectLst/>
              </a:rPr>
              <a:t>/L (&gt;9.0 mg/</a:t>
            </a:r>
            <a:r>
              <a:rPr lang="en-GB" dirty="0" err="1" smtClean="0">
                <a:effectLst/>
              </a:rPr>
              <a:t>dL</a:t>
            </a:r>
            <a:r>
              <a:rPr lang="en-GB" dirty="0" smtClean="0">
                <a:effectLst/>
              </a:rPr>
              <a:t>)], patient's willingness to commit to lifelong therapy, or presence of uric acid stones. </a:t>
            </a:r>
          </a:p>
        </p:txBody>
      </p:sp>
    </p:spTree>
    <p:extLst>
      <p:ext uri="{BB962C8B-B14F-4D97-AF65-F5344CB8AC3E}">
        <p14:creationId xmlns:p14="http://schemas.microsoft.com/office/powerpoint/2010/main" val="219180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Gout: </a:t>
            </a:r>
            <a:r>
              <a:rPr lang="en-GB" dirty="0" smtClean="0"/>
              <a:t>Treatment(3)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Urate</a:t>
            </a:r>
            <a:r>
              <a:rPr lang="en-GB" dirty="0"/>
              <a:t>-lowering therapy should be initiated in any patient who already has tophi or chronic gouty arthritis. </a:t>
            </a:r>
          </a:p>
          <a:p>
            <a:r>
              <a:rPr lang="en-GB" dirty="0" err="1"/>
              <a:t>Uricosuric</a:t>
            </a:r>
            <a:r>
              <a:rPr lang="en-GB" dirty="0"/>
              <a:t> agents, such as </a:t>
            </a:r>
            <a:r>
              <a:rPr lang="en-GB" dirty="0" err="1"/>
              <a:t>probenecid</a:t>
            </a:r>
            <a:r>
              <a:rPr lang="en-GB" dirty="0"/>
              <a:t>, can be used in patients with good renal function who </a:t>
            </a:r>
            <a:r>
              <a:rPr lang="en-GB" dirty="0" err="1"/>
              <a:t>underexcrete</a:t>
            </a:r>
            <a:r>
              <a:rPr lang="en-GB" dirty="0"/>
              <a:t> uric acid, with &lt;600 mg in a 24-h urine sample. Urine volume must be maintained by ingestion of 1500 mL of water every day.</a:t>
            </a:r>
          </a:p>
          <a:p>
            <a:r>
              <a:rPr lang="en-GB" dirty="0"/>
              <a:t>Avoid </a:t>
            </a:r>
            <a:r>
              <a:rPr lang="en-GB" dirty="0" err="1"/>
              <a:t>Probenecid</a:t>
            </a:r>
            <a:r>
              <a:rPr lang="en-GB" dirty="0"/>
              <a:t> in patients with serum </a:t>
            </a:r>
            <a:r>
              <a:rPr lang="en-GB" dirty="0" err="1"/>
              <a:t>creatinine</a:t>
            </a:r>
            <a:r>
              <a:rPr lang="en-GB" dirty="0"/>
              <a:t> levels of &gt;177 </a:t>
            </a:r>
            <a:r>
              <a:rPr lang="en-GB" dirty="0" err="1"/>
              <a:t>mol</a:t>
            </a:r>
            <a:r>
              <a:rPr lang="en-GB" dirty="0"/>
              <a:t>/L (2.0 mg/</a:t>
            </a:r>
            <a:r>
              <a:rPr lang="en-GB" dirty="0" err="1"/>
              <a:t>dL</a:t>
            </a:r>
            <a:r>
              <a:rPr lang="en-GB" dirty="0"/>
              <a:t>). </a:t>
            </a:r>
          </a:p>
          <a:p>
            <a:pPr lvl="1"/>
            <a:r>
              <a:rPr lang="en-GB" dirty="0"/>
              <a:t>Use Allopurinol, </a:t>
            </a:r>
            <a:r>
              <a:rPr lang="en-GB" dirty="0" err="1"/>
              <a:t>Fenofibrate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Losartan has also mild </a:t>
            </a:r>
            <a:r>
              <a:rPr lang="en-GB" dirty="0" err="1"/>
              <a:t>uricosuric</a:t>
            </a:r>
            <a:r>
              <a:rPr lang="en-GB" dirty="0"/>
              <a:t> effects- Anti-Hypertensive of choice in out</a:t>
            </a:r>
          </a:p>
          <a:p>
            <a:r>
              <a:rPr lang="en-GB" dirty="0" smtClean="0">
                <a:effectLst/>
              </a:rPr>
              <a:t>The xanthine oxidase inhibitor allopurinol is by far the most commonly used </a:t>
            </a:r>
            <a:r>
              <a:rPr lang="en-GB" dirty="0" err="1" smtClean="0">
                <a:effectLst/>
              </a:rPr>
              <a:t>hypouricemic</a:t>
            </a:r>
            <a:r>
              <a:rPr lang="en-GB" dirty="0" smtClean="0">
                <a:effectLst/>
              </a:rPr>
              <a:t> agent and is the best drug to lower serum </a:t>
            </a:r>
            <a:r>
              <a:rPr lang="en-GB" dirty="0" err="1" smtClean="0">
                <a:effectLst/>
              </a:rPr>
              <a:t>urate</a:t>
            </a:r>
            <a:r>
              <a:rPr lang="en-GB" dirty="0" smtClean="0">
                <a:effectLst/>
              </a:rPr>
              <a:t> in overproducers, </a:t>
            </a:r>
            <a:r>
              <a:rPr lang="en-GB" dirty="0" err="1" smtClean="0">
                <a:effectLst/>
              </a:rPr>
              <a:t>urate</a:t>
            </a:r>
            <a:r>
              <a:rPr lang="en-GB" dirty="0" smtClean="0">
                <a:effectLst/>
              </a:rPr>
              <a:t> stone formers, and patients with renal disease. </a:t>
            </a:r>
          </a:p>
          <a:p>
            <a:r>
              <a:rPr lang="en-GB" dirty="0" smtClean="0">
                <a:effectLst/>
              </a:rPr>
              <a:t>Colchicine prophylaxis is usually continued, along with the </a:t>
            </a:r>
            <a:r>
              <a:rPr lang="en-GB" dirty="0" err="1" smtClean="0">
                <a:effectLst/>
              </a:rPr>
              <a:t>hypouricemic</a:t>
            </a:r>
            <a:r>
              <a:rPr lang="en-GB" dirty="0" smtClean="0">
                <a:effectLst/>
              </a:rPr>
              <a:t> therapy, until the patient is </a:t>
            </a:r>
            <a:r>
              <a:rPr lang="en-GB" dirty="0" err="1" smtClean="0">
                <a:effectLst/>
              </a:rPr>
              <a:t>normouricemic</a:t>
            </a:r>
            <a:r>
              <a:rPr lang="en-GB" dirty="0" smtClean="0">
                <a:effectLst/>
              </a:rPr>
              <a:t> and without gouty attacks for 6 months or as long as tophi are present.</a:t>
            </a:r>
          </a:p>
          <a:p>
            <a:r>
              <a:rPr lang="en-GB" dirty="0" smtClean="0">
                <a:effectLst/>
              </a:rPr>
              <a:t> New </a:t>
            </a:r>
            <a:r>
              <a:rPr lang="en-GB" dirty="0" err="1" smtClean="0">
                <a:effectLst/>
              </a:rPr>
              <a:t>urate</a:t>
            </a:r>
            <a:r>
              <a:rPr lang="en-GB" dirty="0" smtClean="0">
                <a:effectLst/>
              </a:rPr>
              <a:t>-lowering drug- xanthine oxidase inhibitor, </a:t>
            </a:r>
            <a:r>
              <a:rPr lang="en-GB" dirty="0" err="1" smtClean="0">
                <a:effectLst/>
              </a:rPr>
              <a:t>febuxostat</a:t>
            </a:r>
            <a:endParaRPr lang="en-GB" dirty="0" smtClean="0">
              <a:effectLst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87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Gout: </a:t>
            </a:r>
            <a:r>
              <a:rPr lang="en-GB" dirty="0" smtClean="0"/>
              <a:t>Treatment(4)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48" y="1600200"/>
            <a:ext cx="390950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2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Calcium Pyrophosphate Deposition (CPPD) </a:t>
            </a:r>
            <a:br>
              <a:rPr lang="en-US" sz="3200" b="1" dirty="0" smtClean="0"/>
            </a:br>
            <a:r>
              <a:rPr lang="en-US" sz="3200" b="1" dirty="0" smtClean="0"/>
              <a:t>(formerly called </a:t>
            </a:r>
            <a:r>
              <a:rPr lang="en-US" sz="3200" b="1" dirty="0" err="1" smtClean="0"/>
              <a:t>Pseudogout</a:t>
            </a:r>
            <a:r>
              <a:rPr lang="en-US" sz="3200" b="1" dirty="0" smtClean="0"/>
              <a:t>)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Pseudogout</a:t>
            </a:r>
            <a:r>
              <a:rPr lang="en-US" dirty="0" smtClean="0"/>
              <a:t> crystals (CPP) are rod-shaped with blunt ends and are positively </a:t>
            </a:r>
            <a:r>
              <a:rPr lang="en-US" dirty="0" err="1" smtClean="0"/>
              <a:t>birefringent</a:t>
            </a:r>
            <a:r>
              <a:rPr lang="en-US" dirty="0" smtClean="0"/>
              <a:t>. Thus, </a:t>
            </a:r>
            <a:r>
              <a:rPr lang="en-US" dirty="0" err="1" smtClean="0"/>
              <a:t>pseudogout</a:t>
            </a:r>
            <a:r>
              <a:rPr lang="en-US" dirty="0" smtClean="0"/>
              <a:t> crystals are blue when aligned parallel to the slow ray of the compensator and yellow when they are perpendicular.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2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Gout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Introduction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Pathogenesis/ Aetiology/ Risk factors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Clinical Presentation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Treatment</a:t>
            </a:r>
            <a:endParaRPr lang="en-GB" dirty="0" smtClean="0"/>
          </a:p>
          <a:p>
            <a:r>
              <a:rPr lang="en-GB" dirty="0" err="1" smtClean="0"/>
              <a:t>Pseudogout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47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03370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35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Gout- Pathophysiology </a:t>
            </a:r>
            <a:r>
              <a:rPr lang="en-GB" smtClean="0"/>
              <a:t>(1)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0" y="1776413"/>
            <a:ext cx="6160730" cy="432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9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Gout- Pathophysiology (2)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14" y="1600200"/>
            <a:ext cx="53345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70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Gout- Pathophysiology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effectLst/>
              </a:rPr>
              <a:t>Metabolic disease most often affecting middle-aged to elderly men and postmenopausal women. </a:t>
            </a:r>
          </a:p>
          <a:p>
            <a:r>
              <a:rPr lang="en-GB" dirty="0" smtClean="0">
                <a:effectLst/>
              </a:rPr>
              <a:t>It is the result of an increased body pool of </a:t>
            </a:r>
            <a:r>
              <a:rPr lang="en-GB" dirty="0" err="1" smtClean="0">
                <a:effectLst/>
              </a:rPr>
              <a:t>urate</a:t>
            </a:r>
            <a:r>
              <a:rPr lang="en-GB" dirty="0" smtClean="0">
                <a:effectLst/>
              </a:rPr>
              <a:t> with </a:t>
            </a:r>
            <a:r>
              <a:rPr lang="en-GB" dirty="0" err="1" smtClean="0">
                <a:effectLst/>
              </a:rPr>
              <a:t>hyperuricemia</a:t>
            </a:r>
            <a:r>
              <a:rPr lang="en-GB" dirty="0" smtClean="0">
                <a:effectLst/>
              </a:rPr>
              <a:t>. (overproduction of uric acid, </a:t>
            </a:r>
            <a:r>
              <a:rPr lang="en-GB" dirty="0" err="1" smtClean="0">
                <a:effectLst/>
              </a:rPr>
              <a:t>undersecretion</a:t>
            </a:r>
            <a:r>
              <a:rPr lang="en-GB" dirty="0" smtClean="0">
                <a:effectLst/>
              </a:rPr>
              <a:t> of uric acid)</a:t>
            </a:r>
          </a:p>
          <a:p>
            <a:r>
              <a:rPr lang="en-GB" dirty="0" smtClean="0"/>
              <a:t>C</a:t>
            </a:r>
            <a:r>
              <a:rPr lang="en-GB" dirty="0" smtClean="0">
                <a:effectLst/>
              </a:rPr>
              <a:t>haracterized by:</a:t>
            </a:r>
          </a:p>
          <a:p>
            <a:pPr lvl="1"/>
            <a:r>
              <a:rPr lang="en-GB" dirty="0" smtClean="0">
                <a:effectLst/>
              </a:rPr>
              <a:t>episodic acute and chronic arthritis, due to deposition of Monosodium </a:t>
            </a:r>
            <a:r>
              <a:rPr lang="en-GB" dirty="0" err="1" smtClean="0">
                <a:effectLst/>
              </a:rPr>
              <a:t>Urate</a:t>
            </a:r>
            <a:r>
              <a:rPr lang="en-GB" dirty="0" smtClean="0">
                <a:effectLst/>
              </a:rPr>
              <a:t> (MSU) crystals in joints </a:t>
            </a:r>
          </a:p>
          <a:p>
            <a:pPr lvl="1"/>
            <a:r>
              <a:rPr lang="en-GB" dirty="0" smtClean="0">
                <a:effectLst/>
              </a:rPr>
              <a:t>connective tissue tophi</a:t>
            </a:r>
          </a:p>
          <a:p>
            <a:pPr lvl="1"/>
            <a:r>
              <a:rPr lang="en-GB" dirty="0" smtClean="0">
                <a:effectLst/>
              </a:rPr>
              <a:t>deposition in kidney </a:t>
            </a:r>
            <a:r>
              <a:rPr lang="en-GB" dirty="0" err="1" smtClean="0">
                <a:effectLst/>
              </a:rPr>
              <a:t>interstitium</a:t>
            </a:r>
            <a:r>
              <a:rPr lang="en-GB" dirty="0" smtClean="0">
                <a:effectLst/>
              </a:rPr>
              <a:t> or uric acid- causes nephrolithiasis 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49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Acute and Chronic </a:t>
            </a:r>
            <a:r>
              <a:rPr lang="en-GB" dirty="0" smtClean="0"/>
              <a:t>Arthritis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effectLst/>
              </a:rPr>
              <a:t>Acute arthritis is the most frequent early clinical manifestation of gout. </a:t>
            </a:r>
          </a:p>
          <a:p>
            <a:r>
              <a:rPr lang="en-GB" dirty="0" smtClean="0">
                <a:effectLst/>
              </a:rPr>
              <a:t>Usually, only one joint is affected initially</a:t>
            </a:r>
          </a:p>
          <a:p>
            <a:r>
              <a:rPr lang="en-GB" dirty="0" err="1" smtClean="0"/>
              <a:t>P</a:t>
            </a:r>
            <a:r>
              <a:rPr lang="en-GB" dirty="0" err="1" smtClean="0">
                <a:effectLst/>
              </a:rPr>
              <a:t>olyarticular</a:t>
            </a:r>
            <a:r>
              <a:rPr lang="en-GB" dirty="0" smtClean="0">
                <a:effectLst/>
              </a:rPr>
              <a:t> acute gout can occur in subsequent episodes. </a:t>
            </a:r>
          </a:p>
          <a:p>
            <a:r>
              <a:rPr lang="en-GB" dirty="0" smtClean="0">
                <a:effectLst/>
              </a:rPr>
              <a:t>The metatarsophalangeal joint of the first toe is often involved- </a:t>
            </a:r>
            <a:r>
              <a:rPr lang="en-GB" dirty="0" err="1" smtClean="0">
                <a:effectLst/>
              </a:rPr>
              <a:t>Podagra</a:t>
            </a:r>
            <a:endParaRPr lang="en-GB" dirty="0" smtClean="0">
              <a:effectLst/>
            </a:endParaRPr>
          </a:p>
          <a:p>
            <a:r>
              <a:rPr lang="en-GB" dirty="0" smtClean="0"/>
              <a:t>Can also affect</a:t>
            </a:r>
            <a:r>
              <a:rPr lang="en-GB" dirty="0" smtClean="0">
                <a:effectLst/>
              </a:rPr>
              <a:t> tarsal joints, ankles, and knees.</a:t>
            </a:r>
          </a:p>
          <a:p>
            <a:r>
              <a:rPr lang="en-GB" dirty="0" smtClean="0">
                <a:effectLst/>
              </a:rPr>
              <a:t>The first episode of acute gouty arthritis frequently begins at night with dramatic joint pain and swelling. </a:t>
            </a:r>
          </a:p>
        </p:txBody>
      </p:sp>
    </p:spTree>
    <p:extLst>
      <p:ext uri="{BB962C8B-B14F-4D97-AF65-F5344CB8AC3E}">
        <p14:creationId xmlns:p14="http://schemas.microsoft.com/office/powerpoint/2010/main" val="94098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Acute and Chronic Arthritis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Joints rapidly become warm, red, and tender, with a clinical appearance that often mimics cellulitis. </a:t>
            </a:r>
          </a:p>
          <a:p>
            <a:r>
              <a:rPr lang="en-GB" dirty="0"/>
              <a:t>Early attacks tend to subside spontaneously within 3–10 days, and most patients have intervals of varying length with no residual symptoms until the next episode. </a:t>
            </a:r>
          </a:p>
          <a:p>
            <a:r>
              <a:rPr lang="en-GB" dirty="0"/>
              <a:t>Several events may precipitate acute gouty arthritis: dietary excess, trauma, surgery, excessive ethanol ingestion, </a:t>
            </a:r>
            <a:r>
              <a:rPr lang="en-GB" dirty="0" err="1"/>
              <a:t>hypouricemic</a:t>
            </a:r>
            <a:r>
              <a:rPr lang="en-GB" dirty="0"/>
              <a:t> therapy, and serious medical illnesses such as myocardial infarction and stroke.</a:t>
            </a:r>
          </a:p>
          <a:p>
            <a:r>
              <a:rPr lang="en-GB" dirty="0"/>
              <a:t>Women represent only 5–20% of all patients with gout.</a:t>
            </a:r>
          </a:p>
          <a:p>
            <a:r>
              <a:rPr lang="en-GB" dirty="0"/>
              <a:t>Premenopausal gout is rare; it is seen mostly in individuals with a strong family history of gout or renal disease.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99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10473"/>
          <a:stretch/>
        </p:blipFill>
        <p:spPr bwMode="auto">
          <a:xfrm>
            <a:off x="971600" y="1714500"/>
            <a:ext cx="7752851" cy="448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70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Laboratory </a:t>
            </a:r>
            <a:r>
              <a:rPr lang="en-GB" dirty="0" smtClean="0"/>
              <a:t>Diagnosis(1)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effectLst/>
              </a:rPr>
              <a:t>Even if the clinical appearance strongly suggests gout, the diagnosis should be confirmed by needle aspiration of acutely or chronically involved joints or </a:t>
            </a:r>
            <a:r>
              <a:rPr lang="en-GB" dirty="0" err="1" smtClean="0">
                <a:effectLst/>
              </a:rPr>
              <a:t>tophaceous</a:t>
            </a:r>
            <a:r>
              <a:rPr lang="en-GB" dirty="0" smtClean="0">
                <a:effectLst/>
              </a:rPr>
              <a:t> deposits.</a:t>
            </a:r>
          </a:p>
          <a:p>
            <a:r>
              <a:rPr lang="en-GB" dirty="0" err="1" smtClean="0">
                <a:effectLst/>
              </a:rPr>
              <a:t>DDx</a:t>
            </a:r>
            <a:r>
              <a:rPr lang="en-GB" dirty="0" smtClean="0">
                <a:effectLst/>
              </a:rPr>
              <a:t>- Acute septic arthritis, crystalline-associated </a:t>
            </a:r>
            <a:r>
              <a:rPr lang="en-GB" dirty="0" err="1" smtClean="0">
                <a:effectLst/>
              </a:rPr>
              <a:t>arthropathies</a:t>
            </a:r>
            <a:r>
              <a:rPr lang="en-GB" dirty="0" smtClean="0">
                <a:effectLst/>
              </a:rPr>
              <a:t>,  and psoriatic arthritis.</a:t>
            </a:r>
          </a:p>
          <a:p>
            <a:r>
              <a:rPr lang="en-GB" dirty="0" smtClean="0">
                <a:effectLst/>
              </a:rPr>
              <a:t> During acute gouty attacks, strongly </a:t>
            </a:r>
            <a:r>
              <a:rPr lang="en-GB" dirty="0" err="1" smtClean="0">
                <a:effectLst/>
              </a:rPr>
              <a:t>birefringent</a:t>
            </a:r>
            <a:r>
              <a:rPr lang="en-GB" dirty="0" smtClean="0">
                <a:effectLst/>
              </a:rPr>
              <a:t> needle-shaped MSU crystals with negative elongation are typically seen both </a:t>
            </a:r>
            <a:r>
              <a:rPr lang="en-GB" dirty="0" err="1" smtClean="0">
                <a:effectLst/>
              </a:rPr>
              <a:t>intracellularly</a:t>
            </a:r>
            <a:r>
              <a:rPr lang="en-GB" dirty="0" smtClean="0">
                <a:effectLst/>
              </a:rPr>
              <a:t> and </a:t>
            </a:r>
            <a:r>
              <a:rPr lang="en-GB" dirty="0" err="1" smtClean="0">
                <a:effectLst/>
              </a:rPr>
              <a:t>extracellularly</a:t>
            </a:r>
            <a:r>
              <a:rPr lang="en-GB" dirty="0" smtClean="0">
                <a:effectLst/>
              </a:rPr>
              <a:t>. </a:t>
            </a:r>
          </a:p>
          <a:p>
            <a:r>
              <a:rPr lang="en-GB" dirty="0" smtClean="0">
                <a:effectLst/>
              </a:rPr>
              <a:t>Synovial fluid cell counts are elevated from 2000 to 60,000/L. </a:t>
            </a:r>
          </a:p>
          <a:p>
            <a:r>
              <a:rPr lang="en-GB" dirty="0" smtClean="0">
                <a:effectLst/>
              </a:rPr>
              <a:t>Bacterial infection can coexist with </a:t>
            </a:r>
            <a:r>
              <a:rPr lang="en-GB" dirty="0" err="1" smtClean="0">
                <a:effectLst/>
              </a:rPr>
              <a:t>urate</a:t>
            </a:r>
            <a:r>
              <a:rPr lang="en-GB" dirty="0" smtClean="0">
                <a:effectLst/>
              </a:rPr>
              <a:t> crystals in synovial fluid; if there is any suspicion of septic arthritis, joint fluid must also be cultured.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32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1081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CRYSTAL ARTHROPATHIES</vt:lpstr>
      <vt:lpstr>Outline</vt:lpstr>
      <vt:lpstr>Gout- Pathophysiology (1)</vt:lpstr>
      <vt:lpstr>Gout- Pathophysiology (2)</vt:lpstr>
      <vt:lpstr>Gout- Pathophysiology (3)</vt:lpstr>
      <vt:lpstr>Acute and Chronic Arthritis (1)</vt:lpstr>
      <vt:lpstr>Acute and Chronic Arthritis (2)</vt:lpstr>
      <vt:lpstr>PowerPoint Presentation</vt:lpstr>
      <vt:lpstr>Laboratory Diagnosis(1)</vt:lpstr>
      <vt:lpstr>Laboratory Diagnosis(2)</vt:lpstr>
      <vt:lpstr>Laboratory Diagnosis(3)</vt:lpstr>
      <vt:lpstr>Laboratory Diagnosis(4)</vt:lpstr>
      <vt:lpstr>Gout Joint Damage</vt:lpstr>
      <vt:lpstr>PowerPoint Presentation</vt:lpstr>
      <vt:lpstr>Gout: Treatment(1)</vt:lpstr>
      <vt:lpstr>Gout: Treatment(2)</vt:lpstr>
      <vt:lpstr>Gout: Treatment(3)</vt:lpstr>
      <vt:lpstr>Gout: Treatment(4)</vt:lpstr>
      <vt:lpstr>Calcium Pyrophosphate Deposition (CPPD)  (formerly called Pseudogout)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ARTHROPATHIES</dc:title>
  <dc:creator>USER</dc:creator>
  <cp:lastModifiedBy>ILOVI</cp:lastModifiedBy>
  <cp:revision>32</cp:revision>
  <dcterms:created xsi:type="dcterms:W3CDTF">2014-06-26T16:30:51Z</dcterms:created>
  <dcterms:modified xsi:type="dcterms:W3CDTF">2015-06-16T08:32:28Z</dcterms:modified>
</cp:coreProperties>
</file>