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8" r:id="rId3"/>
    <p:sldId id="259" r:id="rId4"/>
    <p:sldId id="260" r:id="rId5"/>
    <p:sldId id="261" r:id="rId6"/>
    <p:sldId id="262" r:id="rId7"/>
    <p:sldId id="263" r:id="rId8"/>
    <p:sldId id="264" r:id="rId9"/>
    <p:sldId id="269" r:id="rId10"/>
    <p:sldId id="270" r:id="rId11"/>
    <p:sldId id="271" r:id="rId12"/>
    <p:sldId id="272" r:id="rId13"/>
    <p:sldId id="273" r:id="rId14"/>
    <p:sldId id="265" r:id="rId15"/>
    <p:sldId id="266" r:id="rId16"/>
    <p:sldId id="288" r:id="rId17"/>
    <p:sldId id="274" r:id="rId18"/>
    <p:sldId id="275" r:id="rId19"/>
    <p:sldId id="276" r:id="rId20"/>
    <p:sldId id="277" r:id="rId21"/>
    <p:sldId id="289" r:id="rId22"/>
    <p:sldId id="278" r:id="rId23"/>
    <p:sldId id="304" r:id="rId24"/>
    <p:sldId id="279" r:id="rId25"/>
    <p:sldId id="280" r:id="rId26"/>
    <p:sldId id="281" r:id="rId27"/>
    <p:sldId id="282" r:id="rId28"/>
    <p:sldId id="284" r:id="rId29"/>
    <p:sldId id="285" r:id="rId30"/>
    <p:sldId id="286" r:id="rId31"/>
    <p:sldId id="287" r:id="rId32"/>
    <p:sldId id="290" r:id="rId33"/>
    <p:sldId id="291" r:id="rId34"/>
    <p:sldId id="292" r:id="rId35"/>
    <p:sldId id="293" r:id="rId36"/>
    <p:sldId id="301" r:id="rId37"/>
    <p:sldId id="294" r:id="rId38"/>
    <p:sldId id="295" r:id="rId39"/>
    <p:sldId id="298" r:id="rId40"/>
    <p:sldId id="297" r:id="rId41"/>
    <p:sldId id="300" r:id="rId42"/>
    <p:sldId id="299" r:id="rId43"/>
    <p:sldId id="302" r:id="rId44"/>
    <p:sldId id="267" r:id="rId45"/>
    <p:sldId id="3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E413B-4305-4BA7-BBAD-C319570D72BA}"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B8EBE-717E-4F6A-9A71-66D61CC90415}" type="slidenum">
              <a:rPr lang="en-US" smtClean="0"/>
              <a:t>‹#›</a:t>
            </a:fld>
            <a:endParaRPr lang="en-US"/>
          </a:p>
        </p:txBody>
      </p:sp>
    </p:spTree>
    <p:extLst>
      <p:ext uri="{BB962C8B-B14F-4D97-AF65-F5344CB8AC3E}">
        <p14:creationId xmlns:p14="http://schemas.microsoft.com/office/powerpoint/2010/main" val="227603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BD597B2-1DEE-40E7-A808-1976D149B939}" type="slidenum">
              <a:rPr kumimoji="0" lang="en-US" altLang="en-US" sz="1800" b="0" i="0" u="none" strike="noStrike" kern="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11946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69FDE3-A45A-49A7-8973-3FFDA340C226}" type="slidenum">
              <a:rPr kumimoji="0" lang="en-US" altLang="en-US" sz="1800" b="0" i="0" u="none" strike="noStrike" kern="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5731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B2C2AE-4E34-402A-873D-FCEB0519DC5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57347"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p:spPr>
      </p:sp>
      <p:sp>
        <p:nvSpPr>
          <p:cNvPr id="57348" name="Notes Placeholder 2"/>
          <p:cNvSpPr>
            <a:spLocks noGrp="1"/>
          </p:cNvSpPr>
          <p:nvPr>
            <p:ph type="body" idx="1"/>
          </p:nvPr>
        </p:nvSpPr>
        <p:spPr bwMode="auto">
          <a:xfrm>
            <a:off x="523358" y="4344025"/>
            <a:ext cx="5811285" cy="4114488"/>
          </a:xfrm>
          <a:noFill/>
        </p:spPr>
        <p:txBody>
          <a:bodyPr wrap="square" lIns="91554" tIns="45779" rIns="91554" bIns="45779" numCol="1" anchor="t" anchorCtr="0" compatLnSpc="1">
            <a:prstTxWarp prst="textNoShape">
              <a:avLst/>
            </a:prstTxWarp>
          </a:bodyPr>
          <a:lstStyle/>
          <a:p>
            <a:pPr eaLnBrk="1" hangingPunct="1">
              <a:lnSpc>
                <a:spcPct val="80000"/>
              </a:lnSpc>
              <a:spcBef>
                <a:spcPct val="0"/>
              </a:spcBef>
            </a:pPr>
            <a:r>
              <a:rPr lang="en-US" sz="1000" dirty="0"/>
              <a:t>-</a:t>
            </a:r>
            <a:r>
              <a:rPr lang="en-US" sz="1000" b="1" dirty="0"/>
              <a:t>Score-based algorithm</a:t>
            </a:r>
            <a:r>
              <a:rPr lang="en-US" sz="1000" dirty="0"/>
              <a:t>: Add score of categories A–D; a score of 6/10 is needed for classification of a patient as having definite RA.</a:t>
            </a:r>
          </a:p>
          <a:p>
            <a:pPr eaLnBrk="1" hangingPunct="1">
              <a:lnSpc>
                <a:spcPct val="80000"/>
              </a:lnSpc>
              <a:spcBef>
                <a:spcPct val="0"/>
              </a:spcBef>
            </a:pPr>
            <a:endParaRPr lang="en-US" sz="1000" dirty="0"/>
          </a:p>
          <a:p>
            <a:pPr eaLnBrk="1" hangingPunct="1">
              <a:lnSpc>
                <a:spcPct val="80000"/>
              </a:lnSpc>
              <a:spcBef>
                <a:spcPct val="0"/>
              </a:spcBef>
            </a:pPr>
            <a:r>
              <a:rPr lang="en-US" sz="1000" dirty="0"/>
              <a:t>‡ Although patients with a score of &lt;6/10 are not classifiable as having RA, their status can be reassessed</a:t>
            </a:r>
          </a:p>
          <a:p>
            <a:pPr eaLnBrk="1" hangingPunct="1">
              <a:lnSpc>
                <a:spcPct val="80000"/>
              </a:lnSpc>
              <a:spcBef>
                <a:spcPct val="0"/>
              </a:spcBef>
            </a:pPr>
            <a:r>
              <a:rPr lang="en-US" sz="1000" dirty="0"/>
              <a:t>and the criteria might be fulfilled cumulatively over time.</a:t>
            </a:r>
          </a:p>
          <a:p>
            <a:pPr eaLnBrk="1" hangingPunct="1">
              <a:lnSpc>
                <a:spcPct val="80000"/>
              </a:lnSpc>
              <a:spcBef>
                <a:spcPct val="0"/>
              </a:spcBef>
            </a:pPr>
            <a:endParaRPr lang="en-US" sz="1000" dirty="0"/>
          </a:p>
          <a:p>
            <a:pPr eaLnBrk="1" hangingPunct="1">
              <a:lnSpc>
                <a:spcPct val="80000"/>
              </a:lnSpc>
              <a:spcBef>
                <a:spcPct val="0"/>
              </a:spcBef>
            </a:pPr>
            <a:r>
              <a:rPr lang="en-US" sz="1000" dirty="0"/>
              <a:t>§ Joint involvement refers to any </a:t>
            </a:r>
            <a:r>
              <a:rPr lang="en-US" sz="1000" i="1" dirty="0"/>
              <a:t>swollen or tender joint on examination, which may be confirmed by</a:t>
            </a:r>
          </a:p>
          <a:p>
            <a:pPr eaLnBrk="1" hangingPunct="1">
              <a:lnSpc>
                <a:spcPct val="80000"/>
              </a:lnSpc>
              <a:spcBef>
                <a:spcPct val="0"/>
              </a:spcBef>
            </a:pPr>
            <a:r>
              <a:rPr lang="en-US" sz="1000" dirty="0"/>
              <a:t>imaging evidence of </a:t>
            </a:r>
            <a:r>
              <a:rPr lang="en-US" sz="1000" dirty="0" err="1"/>
              <a:t>synovitis</a:t>
            </a:r>
            <a:r>
              <a:rPr lang="en-US" sz="1000" dirty="0"/>
              <a:t>. Distal interphalangeal joints, first carpometacarpal joints, and first</a:t>
            </a:r>
          </a:p>
          <a:p>
            <a:pPr eaLnBrk="1" hangingPunct="1">
              <a:lnSpc>
                <a:spcPct val="80000"/>
              </a:lnSpc>
              <a:spcBef>
                <a:spcPct val="0"/>
              </a:spcBef>
            </a:pPr>
            <a:r>
              <a:rPr lang="en-US" sz="1000" dirty="0"/>
              <a:t>metatarsophalangeal joints are </a:t>
            </a:r>
            <a:r>
              <a:rPr lang="en-US" sz="1000" i="1" dirty="0"/>
              <a:t>excluded from assessment. Categories of joint distribution are classified</a:t>
            </a:r>
          </a:p>
          <a:p>
            <a:pPr eaLnBrk="1" hangingPunct="1">
              <a:lnSpc>
                <a:spcPct val="80000"/>
              </a:lnSpc>
              <a:spcBef>
                <a:spcPct val="0"/>
              </a:spcBef>
            </a:pPr>
            <a:r>
              <a:rPr lang="en-US" sz="1000" dirty="0"/>
              <a:t>according to the location and number of involved joints, with placement into the highest category possible based on the pattern of joint involvement.</a:t>
            </a:r>
          </a:p>
          <a:p>
            <a:pPr eaLnBrk="1" hangingPunct="1">
              <a:lnSpc>
                <a:spcPct val="80000"/>
              </a:lnSpc>
              <a:spcBef>
                <a:spcPct val="0"/>
              </a:spcBef>
              <a:buFontTx/>
              <a:buChar char="•"/>
            </a:pPr>
            <a:r>
              <a:rPr lang="en-US" sz="1000" dirty="0"/>
              <a:t>“Large joints” refers to shoulders, elbows, hips, knees, and ankles.</a:t>
            </a:r>
          </a:p>
          <a:p>
            <a:pPr eaLnBrk="1" hangingPunct="1">
              <a:lnSpc>
                <a:spcPct val="80000"/>
              </a:lnSpc>
              <a:spcBef>
                <a:spcPct val="0"/>
              </a:spcBef>
              <a:buFontTx/>
              <a:buChar char="•"/>
            </a:pPr>
            <a:r>
              <a:rPr lang="en-US" sz="1000" dirty="0"/>
              <a:t>“Small joints” refers to the metacarpophalangeal joints, proximal interphalangeal joints, second through fifth metatarsophalangeal joints, thumb interphalangeal joints, and wrists.</a:t>
            </a:r>
          </a:p>
          <a:p>
            <a:pPr eaLnBrk="1" hangingPunct="1">
              <a:lnSpc>
                <a:spcPct val="80000"/>
              </a:lnSpc>
              <a:spcBef>
                <a:spcPct val="0"/>
              </a:spcBef>
            </a:pPr>
            <a:endParaRPr lang="en-US" sz="1000" dirty="0"/>
          </a:p>
          <a:p>
            <a:pPr eaLnBrk="1" hangingPunct="1">
              <a:lnSpc>
                <a:spcPct val="80000"/>
              </a:lnSpc>
              <a:spcBef>
                <a:spcPct val="0"/>
              </a:spcBef>
            </a:pPr>
            <a:r>
              <a:rPr lang="en-US" sz="1000" dirty="0"/>
              <a:t>** In this category, at least 1 of the involved joints must be a small joint; the other joints can include any</a:t>
            </a:r>
          </a:p>
          <a:p>
            <a:pPr eaLnBrk="1" hangingPunct="1">
              <a:lnSpc>
                <a:spcPct val="80000"/>
              </a:lnSpc>
              <a:spcBef>
                <a:spcPct val="0"/>
              </a:spcBef>
            </a:pPr>
            <a:r>
              <a:rPr lang="en-US" sz="1000" dirty="0"/>
              <a:t>combination of large and additional small joints, as well as other joints not specifically listed elsewhere</a:t>
            </a:r>
          </a:p>
          <a:p>
            <a:pPr eaLnBrk="1" hangingPunct="1">
              <a:lnSpc>
                <a:spcPct val="80000"/>
              </a:lnSpc>
              <a:spcBef>
                <a:spcPct val="0"/>
              </a:spcBef>
            </a:pPr>
            <a:r>
              <a:rPr lang="en-US" sz="1000" dirty="0"/>
              <a:t>(e.g., </a:t>
            </a:r>
            <a:r>
              <a:rPr lang="en-US" sz="1000" dirty="0" err="1"/>
              <a:t>temporomandibular</a:t>
            </a:r>
            <a:r>
              <a:rPr lang="en-US" sz="1000" dirty="0"/>
              <a:t>, </a:t>
            </a:r>
            <a:r>
              <a:rPr lang="en-US" sz="1000" dirty="0" err="1"/>
              <a:t>acromioclavicular</a:t>
            </a:r>
            <a:r>
              <a:rPr lang="en-US" sz="1000" dirty="0"/>
              <a:t>, </a:t>
            </a:r>
            <a:r>
              <a:rPr lang="en-US" sz="1000" dirty="0" err="1"/>
              <a:t>sternoclavicular</a:t>
            </a:r>
            <a:r>
              <a:rPr lang="en-US" sz="1000" dirty="0"/>
              <a:t>, etc.).</a:t>
            </a:r>
          </a:p>
          <a:p>
            <a:pPr eaLnBrk="1" hangingPunct="1">
              <a:lnSpc>
                <a:spcPct val="80000"/>
              </a:lnSpc>
              <a:spcBef>
                <a:spcPct val="0"/>
              </a:spcBef>
            </a:pPr>
            <a:endParaRPr lang="en-US" sz="1000" dirty="0"/>
          </a:p>
          <a:p>
            <a:pPr eaLnBrk="1" hangingPunct="1">
              <a:lnSpc>
                <a:spcPct val="80000"/>
              </a:lnSpc>
              <a:spcBef>
                <a:spcPct val="0"/>
              </a:spcBef>
            </a:pPr>
            <a:r>
              <a:rPr lang="en-US" sz="1000" dirty="0"/>
              <a:t>†† Negative refers to IU values that are less than or equal to the upper limit of normal (ULN) for the</a:t>
            </a:r>
          </a:p>
          <a:p>
            <a:pPr eaLnBrk="1" hangingPunct="1">
              <a:lnSpc>
                <a:spcPct val="80000"/>
              </a:lnSpc>
              <a:spcBef>
                <a:spcPct val="0"/>
              </a:spcBef>
            </a:pPr>
            <a:r>
              <a:rPr lang="en-US" sz="1000" dirty="0"/>
              <a:t>laboratory and assay; low-positive refers to IU values that are higher than the ULN but 3 times the ULN</a:t>
            </a:r>
          </a:p>
          <a:p>
            <a:pPr eaLnBrk="1" hangingPunct="1">
              <a:lnSpc>
                <a:spcPct val="80000"/>
              </a:lnSpc>
              <a:spcBef>
                <a:spcPct val="0"/>
              </a:spcBef>
            </a:pPr>
            <a:r>
              <a:rPr lang="en-US" sz="1000" dirty="0"/>
              <a:t>for the laboratory and assay; high-positive refers to IU values that are 3 times the ULN for the</a:t>
            </a:r>
          </a:p>
          <a:p>
            <a:pPr eaLnBrk="1" hangingPunct="1">
              <a:lnSpc>
                <a:spcPct val="80000"/>
              </a:lnSpc>
              <a:spcBef>
                <a:spcPct val="0"/>
              </a:spcBef>
            </a:pPr>
            <a:r>
              <a:rPr lang="en-US" sz="1000" dirty="0"/>
              <a:t>laboratory and assay. Where rheumatoid factor (RF) information is only available as positive or negative,</a:t>
            </a:r>
          </a:p>
          <a:p>
            <a:pPr eaLnBrk="1" hangingPunct="1">
              <a:lnSpc>
                <a:spcPct val="80000"/>
              </a:lnSpc>
              <a:spcBef>
                <a:spcPct val="0"/>
              </a:spcBef>
            </a:pPr>
            <a:r>
              <a:rPr lang="en-US" sz="1000" dirty="0"/>
              <a:t>a positive result should be scored as low-positive for RF. ACPA  </a:t>
            </a:r>
            <a:r>
              <a:rPr lang="en-US" sz="1000" dirty="0" err="1"/>
              <a:t>anticitrullinated</a:t>
            </a:r>
            <a:r>
              <a:rPr lang="en-US" sz="1000" dirty="0"/>
              <a:t> protein antibody.</a:t>
            </a:r>
          </a:p>
          <a:p>
            <a:pPr eaLnBrk="1" hangingPunct="1">
              <a:lnSpc>
                <a:spcPct val="80000"/>
              </a:lnSpc>
              <a:spcBef>
                <a:spcPct val="0"/>
              </a:spcBef>
            </a:pPr>
            <a:endParaRPr lang="en-US" sz="1000" dirty="0"/>
          </a:p>
          <a:p>
            <a:pPr eaLnBrk="1" hangingPunct="1">
              <a:lnSpc>
                <a:spcPct val="80000"/>
              </a:lnSpc>
              <a:spcBef>
                <a:spcPct val="0"/>
              </a:spcBef>
            </a:pPr>
            <a:r>
              <a:rPr lang="en-US" sz="1000" dirty="0"/>
              <a:t>‡‡ Normal/abnormal is determined by local laboratory standards. CRP  C-reactive protein; ESR </a:t>
            </a:r>
          </a:p>
          <a:p>
            <a:pPr eaLnBrk="1" hangingPunct="1">
              <a:lnSpc>
                <a:spcPct val="80000"/>
              </a:lnSpc>
              <a:spcBef>
                <a:spcPct val="0"/>
              </a:spcBef>
            </a:pPr>
            <a:r>
              <a:rPr lang="en-US" sz="1000" dirty="0"/>
              <a:t>erythrocyte sedimentation rate.</a:t>
            </a:r>
          </a:p>
          <a:p>
            <a:pPr eaLnBrk="1" hangingPunct="1">
              <a:lnSpc>
                <a:spcPct val="80000"/>
              </a:lnSpc>
              <a:spcBef>
                <a:spcPct val="0"/>
              </a:spcBef>
            </a:pPr>
            <a:endParaRPr lang="en-US" sz="1000" dirty="0"/>
          </a:p>
          <a:p>
            <a:pPr eaLnBrk="1" hangingPunct="1">
              <a:lnSpc>
                <a:spcPct val="80000"/>
              </a:lnSpc>
              <a:spcBef>
                <a:spcPct val="0"/>
              </a:spcBef>
            </a:pPr>
            <a:r>
              <a:rPr lang="en-US" sz="1000" dirty="0"/>
              <a:t>§§ Duration of symptoms refers to patient self-report of the duration of signs or symptoms of </a:t>
            </a:r>
            <a:r>
              <a:rPr lang="en-US" sz="1000" dirty="0" err="1"/>
              <a:t>synovitis</a:t>
            </a:r>
            <a:endParaRPr lang="en-US" sz="1000" dirty="0"/>
          </a:p>
          <a:p>
            <a:pPr eaLnBrk="1" hangingPunct="1">
              <a:lnSpc>
                <a:spcPct val="80000"/>
              </a:lnSpc>
              <a:spcBef>
                <a:spcPct val="0"/>
              </a:spcBef>
            </a:pPr>
            <a:r>
              <a:rPr lang="en-US" sz="1000" dirty="0"/>
              <a:t>(e.g., pain, swelling, tenderness) of joints that are clinically involved at the time of assessment, regardless</a:t>
            </a:r>
          </a:p>
          <a:p>
            <a:pPr eaLnBrk="1" hangingPunct="1">
              <a:lnSpc>
                <a:spcPct val="80000"/>
              </a:lnSpc>
              <a:spcBef>
                <a:spcPct val="0"/>
              </a:spcBef>
            </a:pPr>
            <a:r>
              <a:rPr lang="en-US" sz="1000" dirty="0"/>
              <a:t>of treatment status.</a:t>
            </a:r>
          </a:p>
        </p:txBody>
      </p:sp>
      <p:sp>
        <p:nvSpPr>
          <p:cNvPr id="57349" name="Slide Number Placeholder 3"/>
          <p:cNvSpPr txBox="1">
            <a:spLocks noGrp="1"/>
          </p:cNvSpPr>
          <p:nvPr/>
        </p:nvSpPr>
        <p:spPr bwMode="auto">
          <a:xfrm>
            <a:off x="3885579" y="8683366"/>
            <a:ext cx="2970869" cy="459074"/>
          </a:xfrm>
          <a:prstGeom prst="rect">
            <a:avLst/>
          </a:prstGeom>
          <a:noFill/>
          <a:ln w="9525">
            <a:noFill/>
            <a:miter lim="800000"/>
            <a:headEnd/>
            <a:tailEnd/>
          </a:ln>
        </p:spPr>
        <p:txBody>
          <a:bodyPr lIns="91554" tIns="45779" rIns="91554" bIns="45779" anchor="b"/>
          <a:lstStyle/>
          <a:p>
            <a:pPr marL="0" marR="0" lvl="0" indent="0" algn="r" defTabSz="914437" rtl="0" eaLnBrk="1" fontAlgn="auto" latinLnBrk="0" hangingPunct="1">
              <a:lnSpc>
                <a:spcPct val="100000"/>
              </a:lnSpc>
              <a:spcBef>
                <a:spcPts val="0"/>
              </a:spcBef>
              <a:spcAft>
                <a:spcPts val="0"/>
              </a:spcAft>
              <a:buClrTx/>
              <a:buSzTx/>
              <a:buFontTx/>
              <a:buNone/>
              <a:tabLst/>
              <a:defRPr/>
            </a:pPr>
            <a:fld id="{AAB513C3-76F7-4C15-81D9-A8B2983EBB3E}"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3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74747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2BE45-803B-4463-9E81-97575EA811E8}"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2166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66D54D8-4CE2-4C55-9F8B-4C69F9857973}"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41648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30F60-1322-244B-9B66-5AD71AF68B0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332803"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20125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9D2526-1DB0-44F2-8B2B-56989B180310}"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12434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EBA13E4-B04E-4893-A968-7B813548B11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364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8727BD-48B9-4CC1-9871-47F590A93564}" type="slidenum">
              <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297091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5C65F4-C5CE-49DF-B583-6FEE4F1E43B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38610373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Date of download:  mm/dd/yyyy</a:t>
            </a:r>
          </a:p>
        </p:txBody>
      </p:sp>
      <p:sp>
        <p:nvSpPr>
          <p:cNvPr id="6" name="Footer Placeholder 5"/>
          <p:cNvSpPr>
            <a:spLocks noGrp="1"/>
          </p:cNvSpPr>
          <p:nvPr>
            <p:ph type="ftr" sz="quarter" idx="11"/>
          </p:nvPr>
        </p:nvSpPr>
        <p:spPr/>
        <p:txBody>
          <a:bodyPr/>
          <a:lstStyle/>
          <a:p>
            <a:r>
              <a:rPr lang="en-US"/>
              <a:t>Copyright © 2012 American Medical Association. All rights reserved.</a:t>
            </a:r>
          </a:p>
        </p:txBody>
      </p:sp>
      <p:sp>
        <p:nvSpPr>
          <p:cNvPr id="7" name="Slide Number Placeholder 6"/>
          <p:cNvSpPr>
            <a:spLocks noGrp="1"/>
          </p:cNvSpPr>
          <p:nvPr>
            <p:ph type="sldNum" sz="quarter" idx="12"/>
          </p:nvPr>
        </p:nvSpPr>
        <p:spPr/>
        <p:txBody>
          <a:bodyPr/>
          <a:lstStyle/>
          <a:p>
            <a:fld id="{9301C006-14E4-44E1-8D7A-4625E7DB14FD}" type="slidenum">
              <a:rPr lang="en-US" smtClean="0"/>
              <a:pPr/>
              <a:t>‹#›</a:t>
            </a:fld>
            <a:endParaRPr lang="en-US"/>
          </a:p>
        </p:txBody>
      </p:sp>
    </p:spTree>
    <p:extLst>
      <p:ext uri="{BB962C8B-B14F-4D97-AF65-F5344CB8AC3E}">
        <p14:creationId xmlns:p14="http://schemas.microsoft.com/office/powerpoint/2010/main" val="353845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Date of download:  mm/dd/yyyy</a:t>
            </a:r>
          </a:p>
        </p:txBody>
      </p:sp>
      <p:sp>
        <p:nvSpPr>
          <p:cNvPr id="6" name="Footer Placeholder 5"/>
          <p:cNvSpPr>
            <a:spLocks noGrp="1"/>
          </p:cNvSpPr>
          <p:nvPr>
            <p:ph type="ftr" sz="quarter" idx="11"/>
          </p:nvPr>
        </p:nvSpPr>
        <p:spPr/>
        <p:txBody>
          <a:bodyPr/>
          <a:lstStyle/>
          <a:p>
            <a:r>
              <a:rPr lang="en-US"/>
              <a:t>Copyright © 2012 American Medical Association. All rights reserved.</a:t>
            </a:r>
          </a:p>
        </p:txBody>
      </p:sp>
      <p:sp>
        <p:nvSpPr>
          <p:cNvPr id="7" name="Slide Number Placeholder 6"/>
          <p:cNvSpPr>
            <a:spLocks noGrp="1"/>
          </p:cNvSpPr>
          <p:nvPr>
            <p:ph type="sldNum" sz="quarter" idx="12"/>
          </p:nvPr>
        </p:nvSpPr>
        <p:spPr/>
        <p:txBody>
          <a:bodyPr/>
          <a:lstStyle/>
          <a:p>
            <a:fld id="{9301C006-14E4-44E1-8D7A-4625E7DB14FD}" type="slidenum">
              <a:rPr lang="en-US" smtClean="0"/>
              <a:pPr/>
              <a:t>‹#›</a:t>
            </a:fld>
            <a:endParaRPr lang="en-US"/>
          </a:p>
        </p:txBody>
      </p:sp>
    </p:spTree>
    <p:extLst>
      <p:ext uri="{BB962C8B-B14F-4D97-AF65-F5344CB8AC3E}">
        <p14:creationId xmlns:p14="http://schemas.microsoft.com/office/powerpoint/2010/main" val="230991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Date of download:  mm/dd/yyyy</a:t>
            </a:r>
          </a:p>
        </p:txBody>
      </p:sp>
      <p:sp>
        <p:nvSpPr>
          <p:cNvPr id="6" name="Footer Placeholder 5"/>
          <p:cNvSpPr>
            <a:spLocks noGrp="1"/>
          </p:cNvSpPr>
          <p:nvPr>
            <p:ph type="ftr" sz="quarter" idx="11"/>
          </p:nvPr>
        </p:nvSpPr>
        <p:spPr/>
        <p:txBody>
          <a:bodyPr/>
          <a:lstStyle/>
          <a:p>
            <a:r>
              <a:rPr lang="en-US"/>
              <a:t>Copyright © 2012 American Medical Association. All rights reserved.</a:t>
            </a:r>
          </a:p>
        </p:txBody>
      </p:sp>
      <p:sp>
        <p:nvSpPr>
          <p:cNvPr id="7" name="Slide Number Placeholder 6"/>
          <p:cNvSpPr>
            <a:spLocks noGrp="1"/>
          </p:cNvSpPr>
          <p:nvPr>
            <p:ph type="sldNum" sz="quarter" idx="12"/>
          </p:nvPr>
        </p:nvSpPr>
        <p:spPr/>
        <p:txBody>
          <a:bodyPr/>
          <a:lstStyle/>
          <a:p>
            <a:fld id="{9301C006-14E4-44E1-8D7A-4625E7DB14FD}"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087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Date of download:  mm/dd/yyyy</a:t>
            </a:r>
          </a:p>
        </p:txBody>
      </p:sp>
      <p:sp>
        <p:nvSpPr>
          <p:cNvPr id="6" name="Footer Placeholder 5"/>
          <p:cNvSpPr>
            <a:spLocks noGrp="1"/>
          </p:cNvSpPr>
          <p:nvPr>
            <p:ph type="ftr" sz="quarter" idx="11"/>
          </p:nvPr>
        </p:nvSpPr>
        <p:spPr/>
        <p:txBody>
          <a:bodyPr/>
          <a:lstStyle/>
          <a:p>
            <a:r>
              <a:rPr lang="en-US"/>
              <a:t>Copyright © 2012 American Medical Association. All rights reserved.</a:t>
            </a:r>
          </a:p>
        </p:txBody>
      </p:sp>
      <p:sp>
        <p:nvSpPr>
          <p:cNvPr id="7" name="Slide Number Placeholder 6"/>
          <p:cNvSpPr>
            <a:spLocks noGrp="1"/>
          </p:cNvSpPr>
          <p:nvPr>
            <p:ph type="sldNum" sz="quarter" idx="12"/>
          </p:nvPr>
        </p:nvSpPr>
        <p:spPr/>
        <p:txBody>
          <a:bodyPr/>
          <a:lstStyle/>
          <a:p>
            <a:fld id="{9301C006-14E4-44E1-8D7A-4625E7DB14FD}" type="slidenum">
              <a:rPr lang="en-US" smtClean="0"/>
              <a:pPr/>
              <a:t>‹#›</a:t>
            </a:fld>
            <a:endParaRPr lang="en-US"/>
          </a:p>
        </p:txBody>
      </p:sp>
    </p:spTree>
    <p:extLst>
      <p:ext uri="{BB962C8B-B14F-4D97-AF65-F5344CB8AC3E}">
        <p14:creationId xmlns:p14="http://schemas.microsoft.com/office/powerpoint/2010/main" val="387658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Date of download:  mm/dd/yyyy</a:t>
            </a:r>
          </a:p>
        </p:txBody>
      </p:sp>
      <p:sp>
        <p:nvSpPr>
          <p:cNvPr id="4" name="Footer Placeholder 3"/>
          <p:cNvSpPr>
            <a:spLocks noGrp="1"/>
          </p:cNvSpPr>
          <p:nvPr>
            <p:ph type="ftr" sz="quarter" idx="11"/>
          </p:nvPr>
        </p:nvSpPr>
        <p:spPr/>
        <p:txBody>
          <a:bodyPr/>
          <a:lstStyle/>
          <a:p>
            <a:r>
              <a:rPr lang="en-US"/>
              <a:t>Copyright © 2012 American Medical Association. All rights reserved.</a:t>
            </a:r>
          </a:p>
        </p:txBody>
      </p:sp>
      <p:sp>
        <p:nvSpPr>
          <p:cNvPr id="5" name="Slide Number Placeholder 4"/>
          <p:cNvSpPr>
            <a:spLocks noGrp="1"/>
          </p:cNvSpPr>
          <p:nvPr>
            <p:ph type="sldNum" sz="quarter" idx="12"/>
          </p:nvPr>
        </p:nvSpPr>
        <p:spPr/>
        <p:txBody>
          <a:bodyPr/>
          <a:lstStyle/>
          <a:p>
            <a:fld id="{9301C006-14E4-44E1-8D7A-4625E7DB14FD}" type="slidenum">
              <a:rPr lang="en-US" smtClean="0"/>
              <a:pPr/>
              <a:t>‹#›</a:t>
            </a:fld>
            <a:endParaRPr lang="en-US"/>
          </a:p>
        </p:txBody>
      </p:sp>
    </p:spTree>
    <p:extLst>
      <p:ext uri="{BB962C8B-B14F-4D97-AF65-F5344CB8AC3E}">
        <p14:creationId xmlns:p14="http://schemas.microsoft.com/office/powerpoint/2010/main" val="977490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Date of download:  mm/dd/yyyy</a:t>
            </a:r>
          </a:p>
        </p:txBody>
      </p:sp>
      <p:sp>
        <p:nvSpPr>
          <p:cNvPr id="4" name="Footer Placeholder 3"/>
          <p:cNvSpPr>
            <a:spLocks noGrp="1"/>
          </p:cNvSpPr>
          <p:nvPr>
            <p:ph type="ftr" sz="quarter" idx="11"/>
          </p:nvPr>
        </p:nvSpPr>
        <p:spPr/>
        <p:txBody>
          <a:bodyPr/>
          <a:lstStyle/>
          <a:p>
            <a:r>
              <a:rPr lang="en-US"/>
              <a:t>Copyright © 2012 American Medical Association. All rights reserved.</a:t>
            </a:r>
          </a:p>
        </p:txBody>
      </p:sp>
      <p:sp>
        <p:nvSpPr>
          <p:cNvPr id="5" name="Slide Number Placeholder 4"/>
          <p:cNvSpPr>
            <a:spLocks noGrp="1"/>
          </p:cNvSpPr>
          <p:nvPr>
            <p:ph type="sldNum" sz="quarter" idx="12"/>
          </p:nvPr>
        </p:nvSpPr>
        <p:spPr/>
        <p:txBody>
          <a:bodyPr/>
          <a:lstStyle/>
          <a:p>
            <a:fld id="{9301C006-14E4-44E1-8D7A-4625E7DB14FD}" type="slidenum">
              <a:rPr lang="en-US" smtClean="0"/>
              <a:pPr/>
              <a:t>‹#›</a:t>
            </a:fld>
            <a:endParaRPr lang="en-US"/>
          </a:p>
        </p:txBody>
      </p:sp>
    </p:spTree>
    <p:extLst>
      <p:ext uri="{BB962C8B-B14F-4D97-AF65-F5344CB8AC3E}">
        <p14:creationId xmlns:p14="http://schemas.microsoft.com/office/powerpoint/2010/main" val="2495337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C65F4-C5CE-49DF-B583-6FEE4F1E43B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410904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C65F4-C5CE-49DF-B583-6FEE4F1E43B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346643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9358"/>
            <a:ext cx="10972800" cy="4800600"/>
          </a:xfrm>
          <a:prstGeom prst="rect">
            <a:avLst/>
          </a:prstGeom>
        </p:spPr>
        <p:txBody>
          <a:bodyPr lIns="0" tIns="0" rIns="0" bIns="0"/>
          <a:lstStyle>
            <a:lvl1pPr marL="292608" indent="-292608">
              <a:lnSpc>
                <a:spcPct val="100000"/>
              </a:lnSpc>
              <a:buSzPct val="100000"/>
              <a:buFont typeface="Wingdings 2" pitchFamily="18" charset="2"/>
              <a:buChar char=""/>
              <a:defRPr sz="2400"/>
            </a:lvl1pPr>
            <a:lvl2pPr marL="694944" indent="-292608">
              <a:lnSpc>
                <a:spcPct val="100000"/>
              </a:lnSpc>
              <a:buSzPct val="100000"/>
              <a:buFont typeface="Wingdings 2" pitchFamily="18" charset="2"/>
              <a:buChar char=""/>
              <a:defRPr sz="2200"/>
            </a:lvl2pPr>
            <a:lvl3pPr marL="1097280" indent="-292608">
              <a:lnSpc>
                <a:spcPct val="100000"/>
              </a:lnSpc>
              <a:buSzPct val="100000"/>
              <a:buFont typeface="Wingdings 2" pitchFamily="18" charset="2"/>
              <a:buChar char=""/>
              <a:defRPr sz="2000" baseline="0"/>
            </a:lvl3pPr>
            <a:lvl4pPr marL="1499616" indent="-283464">
              <a:lnSpc>
                <a:spcPct val="100000"/>
              </a:lnSpc>
              <a:buSzPct val="100000"/>
              <a:buFont typeface="Wingdings 2" pitchFamily="18" charset="2"/>
              <a:buChar char=""/>
              <a:defRPr sz="2000"/>
            </a:lvl4pPr>
            <a:lvl5pPr marL="1499616" indent="-283464">
              <a:lnSpc>
                <a:spcPct val="100000"/>
              </a:lnSpc>
              <a:buSzPct val="100000"/>
              <a:buFont typeface="Wingdings 2" pitchFamily="18" charset="2"/>
              <a:buChar char=""/>
              <a:defRPr sz="2000"/>
            </a:lvl5pPr>
            <a:lvl6pPr>
              <a:buNone/>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p:cNvSpPr>
            <a:spLocks noGrp="1"/>
          </p:cNvSpPr>
          <p:nvPr>
            <p:ph type="title"/>
          </p:nvPr>
        </p:nvSpPr>
        <p:spPr>
          <a:xfrm>
            <a:off x="609600" y="130176"/>
            <a:ext cx="10972800" cy="860425"/>
          </a:xfrm>
        </p:spPr>
        <p:txBody>
          <a:bodyPr/>
          <a:lstStyle>
            <a:lvl1pPr>
              <a:defRPr sz="2800"/>
            </a:lvl1pPr>
          </a:lstStyle>
          <a:p>
            <a:r>
              <a:rPr lang="en-US"/>
              <a:t>Click to edit Master title style</a:t>
            </a:r>
            <a:endParaRPr lang="en-US" dirty="0"/>
          </a:p>
        </p:txBody>
      </p:sp>
      <p:sp>
        <p:nvSpPr>
          <p:cNvPr id="4" name="Text Placeholder 3"/>
          <p:cNvSpPr>
            <a:spLocks noGrp="1"/>
          </p:cNvSpPr>
          <p:nvPr>
            <p:ph type="body" sz="half" idx="2"/>
          </p:nvPr>
        </p:nvSpPr>
        <p:spPr>
          <a:xfrm>
            <a:off x="609600" y="6132516"/>
            <a:ext cx="10972800" cy="228600"/>
          </a:xfrm>
          <a:prstGeom prst="rect">
            <a:avLst/>
          </a:prstGeom>
        </p:spPr>
        <p:txBody>
          <a:bodyPr lIns="0" tIns="0" rIns="0" bIns="0"/>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44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0"/>
          </p:nvPr>
        </p:nvSpPr>
        <p:spPr>
          <a:xfrm>
            <a:off x="158751" y="6646927"/>
            <a:ext cx="1721625" cy="152349"/>
          </a:xfrm>
        </p:spPr>
        <p:txBody>
          <a:bodyPr wrap="none" lIns="0" tIns="0" rIns="0" bIns="0" anchor="b">
            <a:spAutoFit/>
          </a:bodyPr>
          <a:lstStyle>
            <a:lvl1pPr marL="0" indent="0">
              <a:lnSpc>
                <a:spcPct val="90000"/>
              </a:lnSpc>
              <a:spcBef>
                <a:spcPts val="0"/>
              </a:spcBef>
              <a:buFontTx/>
              <a:buNone/>
              <a:defRPr sz="1100">
                <a:solidFill>
                  <a:srgbClr val="000000"/>
                </a:solidFill>
              </a:defRPr>
            </a:lvl1pPr>
          </a:lstStyle>
          <a:p>
            <a:pPr lvl="0"/>
            <a:r>
              <a:rPr lang="en-US"/>
              <a:t>Click to edit Master text styles</a:t>
            </a:r>
          </a:p>
        </p:txBody>
      </p:sp>
      <p:sp>
        <p:nvSpPr>
          <p:cNvPr id="5" name="Text Placeholder 4"/>
          <p:cNvSpPr>
            <a:spLocks noGrp="1"/>
          </p:cNvSpPr>
          <p:nvPr>
            <p:ph type="body" sz="quarter" idx="11"/>
          </p:nvPr>
        </p:nvSpPr>
        <p:spPr>
          <a:xfrm>
            <a:off x="10769841" y="6688475"/>
            <a:ext cx="1253548" cy="110800"/>
          </a:xfrm>
        </p:spPr>
        <p:txBody>
          <a:bodyPr wrap="none" lIns="0" tIns="0" rIns="0" bIns="0" anchor="b">
            <a:spAutoFit/>
          </a:bodyPr>
          <a:lstStyle>
            <a:lvl1pPr marL="0" indent="0" algn="r">
              <a:lnSpc>
                <a:spcPct val="90000"/>
              </a:lnSpc>
              <a:spcBef>
                <a:spcPts val="0"/>
              </a:spcBef>
              <a:buFontTx/>
              <a:buNone/>
              <a:defRPr sz="800">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5990010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C65F4-C5CE-49DF-B583-6FEE4F1E43B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75367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5C65F4-C5CE-49DF-B583-6FEE4F1E43B7}"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330586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5C65F4-C5CE-49DF-B583-6FEE4F1E43B7}"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109097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5C65F4-C5CE-49DF-B583-6FEE4F1E43B7}"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24931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5C65F4-C5CE-49DF-B583-6FEE4F1E43B7}"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164192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65C65F4-C5CE-49DF-B583-6FEE4F1E43B7}"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1390883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5C65F4-C5CE-49DF-B583-6FEE4F1E43B7}"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33108619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5C65F4-C5CE-49DF-B583-6FEE4F1E43B7}"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356F2-69FD-4935-BE08-0AD538C9F967}" type="slidenum">
              <a:rPr lang="en-US" smtClean="0"/>
              <a:t>‹#›</a:t>
            </a:fld>
            <a:endParaRPr lang="en-US"/>
          </a:p>
        </p:txBody>
      </p:sp>
    </p:spTree>
    <p:extLst>
      <p:ext uri="{BB962C8B-B14F-4D97-AF65-F5344CB8AC3E}">
        <p14:creationId xmlns:p14="http://schemas.microsoft.com/office/powerpoint/2010/main" val="7615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t>Date of download:  mm/dd/yyyy</a:t>
            </a: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Copyright © 2012 American Medical Association. All rights reserved.</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301C006-14E4-44E1-8D7A-4625E7DB14FD}" type="slidenum">
              <a:rPr lang="en-US" smtClean="0"/>
              <a:pPr/>
              <a:t>‹#›</a:t>
            </a:fld>
            <a:endParaRPr lang="en-US"/>
          </a:p>
        </p:txBody>
      </p:sp>
    </p:spTree>
    <p:extLst>
      <p:ext uri="{BB962C8B-B14F-4D97-AF65-F5344CB8AC3E}">
        <p14:creationId xmlns:p14="http://schemas.microsoft.com/office/powerpoint/2010/main" val="35846903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852" y="-136434"/>
            <a:ext cx="9144000" cy="2387600"/>
          </a:xfrm>
        </p:spPr>
        <p:txBody>
          <a:bodyPr/>
          <a:lstStyle/>
          <a:p>
            <a:r>
              <a:rPr lang="en-US" dirty="0"/>
              <a:t>Rheumatoid arthritis for the medical student</a:t>
            </a:r>
          </a:p>
        </p:txBody>
      </p:sp>
      <p:sp>
        <p:nvSpPr>
          <p:cNvPr id="3" name="Subtitle 2"/>
          <p:cNvSpPr>
            <a:spLocks noGrp="1"/>
          </p:cNvSpPr>
          <p:nvPr>
            <p:ph type="subTitle" idx="1"/>
          </p:nvPr>
        </p:nvSpPr>
        <p:spPr>
          <a:xfrm>
            <a:off x="-516834" y="3669907"/>
            <a:ext cx="9144000" cy="1655762"/>
          </a:xfrm>
        </p:spPr>
        <p:txBody>
          <a:bodyPr/>
          <a:lstStyle/>
          <a:p>
            <a:r>
              <a:rPr lang="en-US" dirty="0"/>
              <a:t>Dr Eugene Kalman Genga</a:t>
            </a:r>
          </a:p>
          <a:p>
            <a:r>
              <a:rPr lang="en-US" dirty="0"/>
              <a:t>University of Nairobi</a:t>
            </a:r>
          </a:p>
        </p:txBody>
      </p:sp>
      <p:pic>
        <p:nvPicPr>
          <p:cNvPr id="4" name="Picture 3"/>
          <p:cNvPicPr>
            <a:picLocks noChangeAspect="1"/>
          </p:cNvPicPr>
          <p:nvPr/>
        </p:nvPicPr>
        <p:blipFill>
          <a:blip r:embed="rId2"/>
          <a:stretch>
            <a:fillRect/>
          </a:stretch>
        </p:blipFill>
        <p:spPr>
          <a:xfrm>
            <a:off x="7273640" y="2131897"/>
            <a:ext cx="4560551" cy="4427929"/>
          </a:xfrm>
          <a:prstGeom prst="rect">
            <a:avLst/>
          </a:prstGeom>
        </p:spPr>
      </p:pic>
    </p:spTree>
    <p:extLst>
      <p:ext uri="{BB962C8B-B14F-4D97-AF65-F5344CB8AC3E}">
        <p14:creationId xmlns:p14="http://schemas.microsoft.com/office/powerpoint/2010/main" val="178099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epidemiology of rheumatoid arthritis ppt"/>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730948" cy="627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18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18" y="94511"/>
            <a:ext cx="10364451" cy="1596177"/>
          </a:xfrm>
        </p:spPr>
        <p:txBody>
          <a:bodyPr/>
          <a:lstStyle/>
          <a:p>
            <a:r>
              <a:rPr lang="en-US" dirty="0"/>
              <a:t>Complications of rheumatoid arthritis</a:t>
            </a:r>
          </a:p>
        </p:txBody>
      </p:sp>
      <p:pic>
        <p:nvPicPr>
          <p:cNvPr id="2050" name="Picture 2" descr="Image result for complications of rheumatoid arthritis picture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2913" y="1510747"/>
            <a:ext cx="4065104" cy="4837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327374" y="1690688"/>
            <a:ext cx="6427304" cy="4657102"/>
          </a:xfrm>
          <a:prstGeom prst="rect">
            <a:avLst/>
          </a:prstGeom>
        </p:spPr>
      </p:pic>
    </p:spTree>
    <p:extLst>
      <p:ext uri="{BB962C8B-B14F-4D97-AF65-F5344CB8AC3E}">
        <p14:creationId xmlns:p14="http://schemas.microsoft.com/office/powerpoint/2010/main" val="244222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244" y="101682"/>
            <a:ext cx="10364451" cy="1596177"/>
          </a:xfrm>
        </p:spPr>
        <p:txBody>
          <a:bodyPr/>
          <a:lstStyle/>
          <a:p>
            <a:r>
              <a:rPr lang="en-US" dirty="0"/>
              <a:t>Risk factors for RA</a:t>
            </a:r>
          </a:p>
        </p:txBody>
      </p:sp>
      <p:pic>
        <p:nvPicPr>
          <p:cNvPr id="3074" name="Picture 2" descr="Image result for risk factors for rheumatoid arthriti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83096" y="1428059"/>
            <a:ext cx="7182678" cy="47408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inecraft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374" y="1255781"/>
            <a:ext cx="3485805" cy="491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20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838200" y="234204"/>
            <a:ext cx="10364451" cy="1596177"/>
          </a:xfrm>
        </p:spPr>
        <p:txBody>
          <a:bodyPr/>
          <a:lstStyle/>
          <a:p>
            <a:pPr>
              <a:defRPr/>
            </a:pPr>
            <a:r>
              <a:rPr lang="en-US" dirty="0">
                <a:solidFill>
                  <a:srgbClr val="FFFF00"/>
                </a:solidFill>
              </a:rPr>
              <a:t>RA pathophysiology: It’s like an Iceberg</a:t>
            </a:r>
          </a:p>
        </p:txBody>
      </p:sp>
      <p:pic>
        <p:nvPicPr>
          <p:cNvPr id="9219" name="Picture 3" descr="Iceber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838200" y="1425644"/>
            <a:ext cx="5363817" cy="45259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6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887271" y="0"/>
            <a:ext cx="10364451" cy="1596177"/>
          </a:xfrm>
        </p:spPr>
        <p:txBody>
          <a:bodyPr/>
          <a:lstStyle/>
          <a:p>
            <a:pPr>
              <a:defRPr/>
            </a:pPr>
            <a:r>
              <a:rPr lang="en-US" dirty="0">
                <a:solidFill>
                  <a:srgbClr val="FFFF00"/>
                </a:solidFill>
              </a:rPr>
              <a:t>Its what you don’t see…</a:t>
            </a:r>
          </a:p>
        </p:txBody>
      </p:sp>
      <p:pic>
        <p:nvPicPr>
          <p:cNvPr id="10243" name="Picture 3" descr="Iceber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1672479" y="1435194"/>
            <a:ext cx="3884613" cy="5257800"/>
          </a:xfrm>
          <a:noFill/>
          <a:extLst>
            <a:ext uri="{909E8E84-426E-40DD-AFC4-6F175D3DCCD1}">
              <a14:hiddenFill xmlns:a14="http://schemas.microsoft.com/office/drawing/2010/main">
                <a:solidFill>
                  <a:srgbClr val="FFFFFF"/>
                </a:solidFill>
              </a14:hiddenFill>
            </a:ext>
          </a:extLst>
        </p:spPr>
      </p:pic>
      <p:pic>
        <p:nvPicPr>
          <p:cNvPr id="13314" name="Picture 2" descr="https://cdn.meme.am/instances/200146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270" y="1462087"/>
            <a:ext cx="4391025" cy="446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5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Image result for pathophysiology of rheumatoid arthriti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3826" y="212035"/>
            <a:ext cx="11105322" cy="654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4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382963" y="117475"/>
            <a:ext cx="8809037" cy="657225"/>
          </a:xfrm>
        </p:spPr>
        <p:txBody>
          <a:bodyPr>
            <a:noAutofit/>
          </a:bodyPr>
          <a:lstStyle/>
          <a:p>
            <a:pPr algn="l" eaLnBrk="1" hangingPunct="1">
              <a:defRPr/>
            </a:pPr>
            <a:r>
              <a:rPr lang="en-US" sz="2400" dirty="0">
                <a:solidFill>
                  <a:schemeClr val="accent2"/>
                </a:solidFill>
                <a:effectLst>
                  <a:outerShdw blurRad="60007" dist="200025" dir="15000000" sy="30000" kx="-1800000" algn="bl" rotWithShape="0">
                    <a:prstClr val="black">
                      <a:alpha val="32000"/>
                    </a:prstClr>
                  </a:outerShdw>
                </a:effectLst>
                <a:latin typeface="Nueva Std Italic"/>
                <a:cs typeface="Nueva Std Italic"/>
              </a:rPr>
              <a:t>2010 ACR/EULAR classification criteria for RA</a:t>
            </a:r>
          </a:p>
        </p:txBody>
      </p:sp>
      <p:sp>
        <p:nvSpPr>
          <p:cNvPr id="17412" name="Rectangle 4"/>
          <p:cNvSpPr>
            <a:spLocks noChangeArrowheads="1"/>
          </p:cNvSpPr>
          <p:nvPr/>
        </p:nvSpPr>
        <p:spPr bwMode="auto">
          <a:xfrm>
            <a:off x="7492544" y="6442630"/>
            <a:ext cx="3058161" cy="415370"/>
          </a:xfrm>
          <a:prstGeom prst="rect">
            <a:avLst/>
          </a:prstGeom>
          <a:noFill/>
          <a:ln w="38100">
            <a:noFill/>
            <a:miter lim="800000"/>
            <a:headEnd/>
            <a:tailEnd/>
          </a:ln>
        </p:spPr>
        <p:txBody>
          <a:bodyPr wrap="none">
            <a:spAutoFit/>
          </a:bodyPr>
          <a:lstStyle/>
          <a:p>
            <a:pPr marL="0" marR="0" lvl="0" indent="0" algn="r" defTabSz="914400" rtl="0" eaLnBrk="0" fontAlgn="auto" latinLnBrk="0" hangingPunct="0">
              <a:lnSpc>
                <a:spcPct val="95000"/>
              </a:lnSpc>
              <a:spcBef>
                <a:spcPts val="0"/>
              </a:spcBef>
              <a:spcAft>
                <a:spcPts val="0"/>
              </a:spcAft>
              <a:buClrTx/>
              <a:buSzTx/>
              <a:buFontTx/>
              <a:buNone/>
              <a:tabLst/>
              <a:defRPr/>
            </a:pPr>
            <a:r>
              <a:rPr kumimoji="1" lang="en-US" sz="1100" b="0" i="0" u="none" strike="noStrike" kern="1200" cap="none" spc="0" normalizeH="0" baseline="0" noProof="0" dirty="0">
                <a:ln>
                  <a:noFill/>
                </a:ln>
                <a:solidFill>
                  <a:srgbClr val="44546A"/>
                </a:solidFill>
                <a:effectLst/>
                <a:uLnTx/>
                <a:uFillTx/>
                <a:latin typeface="Calibri" panose="020F0502020204030204"/>
                <a:ea typeface="Arial Unicode MS" pitchFamily="34" charset="-128"/>
                <a:cs typeface="Arial Unicode MS" pitchFamily="34" charset="-128"/>
              </a:rPr>
              <a:t>Aletaha et al. </a:t>
            </a:r>
            <a:r>
              <a:rPr kumimoji="1" lang="en-US" sz="1100" b="0" i="1" u="none" strike="noStrike" kern="1200" cap="none" spc="0" normalizeH="0" baseline="0" noProof="0" dirty="0">
                <a:ln>
                  <a:noFill/>
                </a:ln>
                <a:solidFill>
                  <a:srgbClr val="44546A"/>
                </a:solidFill>
                <a:effectLst/>
                <a:uLnTx/>
                <a:uFillTx/>
                <a:latin typeface="Calibri" panose="020F0502020204030204"/>
                <a:ea typeface="Arial Unicode MS" pitchFamily="34" charset="-128"/>
                <a:cs typeface="Arial Unicode MS" pitchFamily="34" charset="-128"/>
              </a:rPr>
              <a:t>Arthritis Rheum.</a:t>
            </a:r>
            <a:r>
              <a:rPr kumimoji="1" lang="en-US" sz="1100" b="0" i="0" u="none" strike="noStrike" kern="1200" cap="none" spc="0" normalizeH="0" baseline="0" noProof="0" dirty="0">
                <a:ln>
                  <a:noFill/>
                </a:ln>
                <a:solidFill>
                  <a:srgbClr val="44546A"/>
                </a:solidFill>
                <a:effectLst/>
                <a:uLnTx/>
                <a:uFillTx/>
                <a:latin typeface="Calibri" panose="020F0502020204030204"/>
                <a:ea typeface="Arial Unicode MS" pitchFamily="34" charset="-128"/>
                <a:cs typeface="Arial Unicode MS" pitchFamily="34" charset="-128"/>
              </a:rPr>
              <a:t> 2010;62:2569-2581</a:t>
            </a:r>
          </a:p>
          <a:p>
            <a:pPr marL="0" marR="0" lvl="0" indent="0" algn="r" defTabSz="914400" rtl="0" eaLnBrk="0" fontAlgn="auto" latinLnBrk="0" hangingPunct="0">
              <a:lnSpc>
                <a:spcPct val="95000"/>
              </a:lnSpc>
              <a:spcBef>
                <a:spcPts val="0"/>
              </a:spcBef>
              <a:spcAft>
                <a:spcPts val="0"/>
              </a:spcAft>
              <a:buClrTx/>
              <a:buSzTx/>
              <a:buFontTx/>
              <a:buNone/>
              <a:tabLst/>
              <a:defRPr/>
            </a:pPr>
            <a:r>
              <a:rPr kumimoji="1" lang="en-US" sz="1100" b="0" i="0" u="none" strike="noStrike" kern="1200" cap="none" spc="0" normalizeH="0" baseline="0" noProof="0" dirty="0">
                <a:ln>
                  <a:noFill/>
                </a:ln>
                <a:solidFill>
                  <a:srgbClr val="44546A"/>
                </a:solidFill>
                <a:effectLst/>
                <a:uLnTx/>
                <a:uFillTx/>
                <a:latin typeface="Calibri" panose="020F0502020204030204"/>
                <a:ea typeface="Arial Unicode MS" pitchFamily="34" charset="-128"/>
                <a:cs typeface="Arial Unicode MS" pitchFamily="34" charset="-128"/>
              </a:rPr>
              <a:t>Aletaha et al. </a:t>
            </a:r>
            <a:r>
              <a:rPr kumimoji="1" lang="en-US" sz="1100" b="0" i="1" u="none" strike="noStrike" kern="1200" cap="none" spc="0" normalizeH="0" baseline="0" noProof="0" dirty="0">
                <a:ln>
                  <a:noFill/>
                </a:ln>
                <a:solidFill>
                  <a:srgbClr val="44546A"/>
                </a:solidFill>
                <a:effectLst/>
                <a:uLnTx/>
                <a:uFillTx/>
                <a:latin typeface="Calibri" panose="020F0502020204030204"/>
                <a:ea typeface="Arial Unicode MS" pitchFamily="34" charset="-128"/>
                <a:cs typeface="Arial Unicode MS" pitchFamily="34" charset="-128"/>
              </a:rPr>
              <a:t>Ann Rheum Dis.</a:t>
            </a:r>
            <a:r>
              <a:rPr kumimoji="1" lang="en-US" sz="1100" b="0" i="0" u="none" strike="noStrike" kern="1200" cap="none" spc="0" normalizeH="0" baseline="0" noProof="0" dirty="0">
                <a:ln>
                  <a:noFill/>
                </a:ln>
                <a:solidFill>
                  <a:srgbClr val="44546A"/>
                </a:solidFill>
                <a:effectLst/>
                <a:uLnTx/>
                <a:uFillTx/>
                <a:latin typeface="Calibri" panose="020F0502020204030204"/>
                <a:ea typeface="Arial Unicode MS" pitchFamily="34" charset="-128"/>
                <a:cs typeface="Arial Unicode MS" pitchFamily="34" charset="-128"/>
              </a:rPr>
              <a:t> 2010; 69:1580-1588</a:t>
            </a:r>
          </a:p>
        </p:txBody>
      </p:sp>
      <p:sp>
        <p:nvSpPr>
          <p:cNvPr id="17413" name="Text Box 5"/>
          <p:cNvSpPr txBox="1">
            <a:spLocks noChangeArrowheads="1"/>
          </p:cNvSpPr>
          <p:nvPr/>
        </p:nvSpPr>
        <p:spPr bwMode="auto">
          <a:xfrm>
            <a:off x="4054257" y="671001"/>
            <a:ext cx="4080314" cy="369332"/>
          </a:xfrm>
          <a:prstGeom prst="rect">
            <a:avLst/>
          </a:prstGeom>
          <a:noFill/>
          <a:ln w="38100">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Arial Unicode MS" pitchFamily="34" charset="-128"/>
                <a:cs typeface="Arial Unicode MS" pitchFamily="34" charset="-128"/>
              </a:rPr>
              <a:t>A score of ≥6/10 is needed to classify RA</a:t>
            </a:r>
          </a:p>
        </p:txBody>
      </p:sp>
      <p:sp>
        <p:nvSpPr>
          <p:cNvPr id="3" name="TextBox 2"/>
          <p:cNvSpPr txBox="1"/>
          <p:nvPr/>
        </p:nvSpPr>
        <p:spPr>
          <a:xfrm>
            <a:off x="2191333" y="1288815"/>
            <a:ext cx="79780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tab pos="7315200" algn="ctr"/>
              </a:tabLst>
              <a:defRPr/>
            </a:pPr>
            <a:r>
              <a:rPr kumimoji="0" lang="en-US" sz="16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US" sz="1600" b="1" i="0" u="sng" strike="noStrike" kern="1200" cap="none" spc="0" normalizeH="0" baseline="0" noProof="0" dirty="0">
                <a:ln>
                  <a:noFill/>
                </a:ln>
                <a:solidFill>
                  <a:srgbClr val="ED7D31"/>
                </a:solidFill>
                <a:effectLst/>
                <a:uLnTx/>
                <a:uFillTx/>
                <a:latin typeface="Calibri" panose="020F0502020204030204"/>
                <a:ea typeface="+mn-ea"/>
                <a:cs typeface="+mn-cs"/>
              </a:rPr>
              <a:t>A. Joint involvement</a:t>
            </a:r>
            <a:r>
              <a:rPr kumimoji="0" lang="en-US" sz="16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US" sz="1600" b="1" i="0" u="sng" strike="noStrike" kern="1200" cap="none" spc="0" normalizeH="0" baseline="0" noProof="0" dirty="0">
                <a:ln>
                  <a:noFill/>
                </a:ln>
                <a:solidFill>
                  <a:srgbClr val="ED7D31"/>
                </a:solidFill>
                <a:effectLst/>
                <a:uLnTx/>
                <a:uFillTx/>
                <a:latin typeface="Calibri" panose="020F0502020204030204"/>
                <a:ea typeface="+mn-ea"/>
                <a:cs typeface="+mn-cs"/>
              </a:rPr>
              <a:t>Score</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 large joint	0</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2-10 large joints 	1</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1-3 small joints (with or without involvement of large joints) 	2</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4-10 small joints (with or without involvement of large joints) 	3</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&gt;10 joints (at least 1 small joint)	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191333" y="2991556"/>
            <a:ext cx="7978074"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tab pos="7315200" algn="ctr"/>
              </a:tabLst>
              <a:defRPr/>
            </a:pPr>
            <a:r>
              <a:rPr kumimoji="0" lang="en-US" sz="1600" b="1" i="0" u="sng" strike="noStrike" kern="1200" cap="none" spc="0" normalizeH="0" baseline="0" noProof="0" dirty="0">
                <a:ln>
                  <a:noFill/>
                </a:ln>
                <a:solidFill>
                  <a:srgbClr val="C0504D"/>
                </a:solidFill>
                <a:effectLst/>
                <a:uLnTx/>
                <a:uFillTx/>
                <a:latin typeface="Calibri" panose="020F0502020204030204"/>
                <a:ea typeface="+mn-ea"/>
                <a:cs typeface="+mn-cs"/>
              </a:rPr>
              <a:t>B. Serology (at least 1 test result is needed)</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Negative RF and negative ACPA 	0</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Low-positive RF or low-positive ACPA 	2</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High-positive RF or high-positive ACPA 	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191333" y="4186296"/>
            <a:ext cx="797807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tab pos="7315200" algn="ctr"/>
              </a:tabLst>
              <a:defRPr/>
            </a:pPr>
            <a:r>
              <a:rPr kumimoji="0" lang="en-US" sz="1600" b="1" i="0" u="sng" strike="noStrike" kern="1200" cap="none" spc="0" normalizeH="0" baseline="0" noProof="0" dirty="0">
                <a:ln>
                  <a:noFill/>
                </a:ln>
                <a:solidFill>
                  <a:srgbClr val="C0504D"/>
                </a:solidFill>
                <a:effectLst/>
                <a:uLnTx/>
                <a:uFillTx/>
                <a:latin typeface="Calibri" panose="020F0502020204030204"/>
                <a:ea typeface="+mn-ea"/>
                <a:cs typeface="+mn-cs"/>
              </a:rPr>
              <a:t>C. Acute-phase reactants (at least 1 test result is needed)</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Normal CRP and normal ESR 	0</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Abnormal CRP or abnormal ESR 	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191333" y="5136445"/>
            <a:ext cx="797807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tab pos="7315200" algn="ctr"/>
              </a:tabLst>
              <a:defRPr/>
            </a:pPr>
            <a:r>
              <a:rPr kumimoji="0" lang="en-US" sz="1600" b="1" i="0" u="sng" strike="noStrike" kern="1200" cap="none" spc="0" normalizeH="0" baseline="0" noProof="0" dirty="0">
                <a:ln>
                  <a:noFill/>
                </a:ln>
                <a:solidFill>
                  <a:srgbClr val="C0504D"/>
                </a:solidFill>
                <a:effectLst/>
                <a:uLnTx/>
                <a:uFillTx/>
                <a:latin typeface="Calibri" panose="020F0502020204030204"/>
                <a:ea typeface="+mn-ea"/>
                <a:cs typeface="+mn-cs"/>
              </a:rPr>
              <a:t>D. Duration of symptoms</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&lt;6 weeks 	0</a:t>
            </a:r>
          </a:p>
          <a:p>
            <a:pPr marL="457200" marR="0" lvl="1" indent="0" algn="l" defTabSz="914400" rtl="0" eaLnBrk="1" fontAlgn="auto" latinLnBrk="0" hangingPunct="1">
              <a:lnSpc>
                <a:spcPct val="100000"/>
              </a:lnSpc>
              <a:spcBef>
                <a:spcPts val="0"/>
              </a:spcBef>
              <a:spcAft>
                <a:spcPct val="0"/>
              </a:spcAft>
              <a:buClrTx/>
              <a:buSzTx/>
              <a:buFont typeface="Wingdings" charset="2"/>
              <a:buChar char="v"/>
              <a:tabLst>
                <a:tab pos="7315200" algn="ct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≥6 weeks 	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36601527"/>
      </p:ext>
    </p:extLst>
  </p:cSld>
  <p:clrMapOvr>
    <a:masterClrMapping/>
  </p:clrMapOvr>
  <mc:AlternateContent xmlns:mc="http://schemas.openxmlformats.org/markup-compatibility/2006" xmlns:p14="http://schemas.microsoft.com/office/powerpoint/2010/main">
    <mc:Choice Requires="p14">
      <p:transition spd="slow" p14:dur="2000" advTm="115731"/>
    </mc:Choice>
    <mc:Fallback xmlns="">
      <p:transition xmlns:p14="http://schemas.microsoft.com/office/powerpoint/2010/main" spd="slow" advTm="1157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fade">
                                      <p:cBhvr>
                                        <p:cTn id="25"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3"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Case Presentation</a:t>
            </a:r>
          </a:p>
        </p:txBody>
      </p:sp>
      <p:sp>
        <p:nvSpPr>
          <p:cNvPr id="10243" name="Rectangle 3"/>
          <p:cNvSpPr>
            <a:spLocks noGrp="1" noChangeArrowheads="1"/>
          </p:cNvSpPr>
          <p:nvPr>
            <p:ph sz="quarter" idx="13"/>
          </p:nvPr>
        </p:nvSpPr>
        <p:spPr/>
        <p:txBody>
          <a:bodyPr>
            <a:normAutofit fontScale="92500" lnSpcReduction="10000"/>
          </a:bodyPr>
          <a:lstStyle/>
          <a:p>
            <a:pPr algn="dist">
              <a:lnSpc>
                <a:spcPct val="80000"/>
              </a:lnSpc>
              <a:buFont typeface="Wingdings" panose="05000000000000000000" pitchFamily="2" charset="2"/>
              <a:buNone/>
            </a:pPr>
            <a:r>
              <a:rPr lang="en-US" altLang="en-US" sz="2800" dirty="0"/>
              <a:t>32 year old WF presents To a/e </a:t>
            </a:r>
            <a:r>
              <a:rPr lang="en-US" altLang="en-US" sz="2800" dirty="0" err="1"/>
              <a:t>dept</a:t>
            </a:r>
            <a:r>
              <a:rPr lang="en-US" altLang="en-US" sz="2800" dirty="0"/>
              <a:t> with a 3 month history of progressive pain and stiffness of several joints, notably the wrists, hands, feet, and ankles.  She feels worse in the morning and takes several hours to loosen up.  </a:t>
            </a:r>
          </a:p>
          <a:p>
            <a:pPr algn="dist">
              <a:lnSpc>
                <a:spcPct val="80000"/>
              </a:lnSpc>
              <a:buFont typeface="Wingdings" panose="05000000000000000000" pitchFamily="2" charset="2"/>
              <a:buNone/>
            </a:pPr>
            <a:endParaRPr lang="en-US" altLang="en-US" sz="2800" dirty="0"/>
          </a:p>
          <a:p>
            <a:pPr algn="dist">
              <a:lnSpc>
                <a:spcPct val="80000"/>
              </a:lnSpc>
              <a:buFont typeface="Wingdings" panose="05000000000000000000" pitchFamily="2" charset="2"/>
              <a:buNone/>
            </a:pPr>
            <a:r>
              <a:rPr lang="en-US" altLang="en-US" sz="2800" dirty="0"/>
              <a:t>On your exam you think there may be some mild swelling in her MCP joints and wrists, but you are not absolutely sure.  You are concerned that she may early rheumatoid arthritis.</a:t>
            </a:r>
          </a:p>
          <a:p>
            <a:pPr>
              <a:lnSpc>
                <a:spcPct val="80000"/>
              </a:lnSpc>
              <a:buFont typeface="Wingdings" panose="05000000000000000000" pitchFamily="2" charset="2"/>
              <a:buNone/>
            </a:pPr>
            <a:endParaRPr lang="en-US" altLang="en-US" sz="2800" dirty="0"/>
          </a:p>
          <a:p>
            <a:pPr>
              <a:lnSpc>
                <a:spcPct val="80000"/>
              </a:lnSpc>
              <a:buFont typeface="Wingdings" panose="05000000000000000000" pitchFamily="2" charset="2"/>
              <a:buNone/>
            </a:pPr>
            <a:r>
              <a:rPr lang="en-US" altLang="en-US" sz="2400" dirty="0"/>
              <a:t> </a:t>
            </a:r>
          </a:p>
        </p:txBody>
      </p:sp>
    </p:spTree>
    <p:extLst>
      <p:ext uri="{BB962C8B-B14F-4D97-AF65-F5344CB8AC3E}">
        <p14:creationId xmlns:p14="http://schemas.microsoft.com/office/powerpoint/2010/main" val="428611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Questions</a:t>
            </a:r>
          </a:p>
        </p:txBody>
      </p:sp>
      <p:sp>
        <p:nvSpPr>
          <p:cNvPr id="11267" name="Rectangle 3"/>
          <p:cNvSpPr>
            <a:spLocks noGrp="1" noChangeArrowheads="1"/>
          </p:cNvSpPr>
          <p:nvPr>
            <p:ph sz="quarter" idx="13"/>
          </p:nvPr>
        </p:nvSpPr>
        <p:spPr/>
        <p:txBody>
          <a:bodyPr/>
          <a:lstStyle/>
          <a:p>
            <a:pPr marL="609600" indent="-609600">
              <a:buFont typeface="Wingdings" panose="05000000000000000000" pitchFamily="2" charset="2"/>
              <a:buAutoNum type="arabicPeriod"/>
            </a:pPr>
            <a:r>
              <a:rPr lang="en-US" altLang="en-US"/>
              <a:t>How do you confirm the diagnosis of rheumatoid arthritis?</a:t>
            </a:r>
          </a:p>
          <a:p>
            <a:pPr marL="609600" indent="-609600">
              <a:buFont typeface="Wingdings" panose="05000000000000000000" pitchFamily="2" charset="2"/>
              <a:buAutoNum type="arabicPeriod"/>
            </a:pPr>
            <a:r>
              <a:rPr lang="en-US" altLang="en-US"/>
              <a:t>If she does have rheumatoid arthritis, is it okay to see how she does for a while on NSAIDS +/- corticosteroids?</a:t>
            </a:r>
          </a:p>
          <a:p>
            <a:pPr marL="609600" indent="-609600">
              <a:buFont typeface="Wingdings" panose="05000000000000000000" pitchFamily="2" charset="2"/>
              <a:buAutoNum type="arabicPeriod"/>
            </a:pPr>
            <a:r>
              <a:rPr lang="en-US" altLang="en-US"/>
              <a:t>Is it important to refer to rheumatology early?</a:t>
            </a:r>
          </a:p>
        </p:txBody>
      </p:sp>
    </p:spTree>
    <p:extLst>
      <p:ext uri="{BB962C8B-B14F-4D97-AF65-F5344CB8AC3E}">
        <p14:creationId xmlns:p14="http://schemas.microsoft.com/office/powerpoint/2010/main" val="181917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600"/>
              <a:t>Initial Clinical Presentation - Classic</a:t>
            </a:r>
          </a:p>
        </p:txBody>
      </p:sp>
      <p:sp>
        <p:nvSpPr>
          <p:cNvPr id="14339" name="Rectangle 3"/>
          <p:cNvSpPr>
            <a:spLocks noGrp="1" noChangeArrowheads="1"/>
          </p:cNvSpPr>
          <p:nvPr>
            <p:ph sz="quarter" idx="13"/>
          </p:nvPr>
        </p:nvSpPr>
        <p:spPr/>
        <p:txBody>
          <a:bodyPr/>
          <a:lstStyle/>
          <a:p>
            <a:r>
              <a:rPr lang="en-US" altLang="en-US"/>
              <a:t>Insidious onset of symmetric polyarthritis, particularly MCPs, MTPs, PIPs, wrists</a:t>
            </a:r>
          </a:p>
          <a:p>
            <a:r>
              <a:rPr lang="en-US" altLang="en-US"/>
              <a:t>Morning stiffness lasting more than one hour</a:t>
            </a:r>
          </a:p>
          <a:p>
            <a:r>
              <a:rPr lang="en-US" altLang="en-US"/>
              <a:t>Constitutional symptoms such as fatigue common</a:t>
            </a:r>
          </a:p>
          <a:p>
            <a:endParaRPr lang="en-US" altLang="en-US"/>
          </a:p>
        </p:txBody>
      </p:sp>
    </p:spTree>
    <p:extLst>
      <p:ext uri="{BB962C8B-B14F-4D97-AF65-F5344CB8AC3E}">
        <p14:creationId xmlns:p14="http://schemas.microsoft.com/office/powerpoint/2010/main" val="412796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08113" y="1203926"/>
            <a:ext cx="5751443" cy="4038600"/>
          </a:xfrm>
          <a:prstGeom prst="rect">
            <a:avLst/>
          </a:prstGeom>
          <a:noFill/>
          <a:ln w="38100">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30000"/>
              </a:spcBef>
              <a:spcAft>
                <a:spcPts val="0"/>
              </a:spcAft>
              <a:buClr>
                <a:srgbClr val="44546A"/>
              </a:buClr>
              <a:buSzPct val="75000"/>
              <a:buFont typeface="Wingdings" panose="05000000000000000000" pitchFamily="2" charset="2"/>
              <a:buNone/>
              <a:tabLst/>
              <a:defRPr/>
            </a:pPr>
            <a:r>
              <a:rPr kumimoji="0" lang="en-US" altLang="en-US" sz="2800" b="0" i="0" u="none" strike="noStrike" kern="1200" cap="none" spc="0" normalizeH="0" baseline="0" noProof="0" dirty="0">
                <a:ln>
                  <a:noFill/>
                </a:ln>
                <a:effectLst>
                  <a:outerShdw blurRad="38100" dist="38100" dir="2700000" algn="tl">
                    <a:srgbClr val="000000"/>
                  </a:outerShdw>
                </a:effectLst>
                <a:uLnTx/>
                <a:uFillTx/>
                <a:latin typeface="Arial" panose="020B0604020202020204" pitchFamily="34" charset="0"/>
                <a:ea typeface="ＭＳ Ｐゴシック" panose="020B0600070205080204" pitchFamily="34" charset="-128"/>
                <a:cs typeface="+mn-cs"/>
              </a:rPr>
              <a:t>The goal of this series is to provide up-to-date information and multiple perspectives on:</a:t>
            </a:r>
          </a:p>
          <a:p>
            <a:pPr marL="0" marR="0" lvl="0" indent="0" algn="l" defTabSz="914400" rtl="0" eaLnBrk="1" fontAlgn="auto" latinLnBrk="0" hangingPunct="1">
              <a:lnSpc>
                <a:spcPct val="100000"/>
              </a:lnSpc>
              <a:spcBef>
                <a:spcPct val="30000"/>
              </a:spcBef>
              <a:spcAft>
                <a:spcPts val="0"/>
              </a:spcAft>
              <a:buClr>
                <a:srgbClr val="44546A"/>
              </a:buClr>
              <a:buSzPct val="75000"/>
              <a:buFont typeface="Wingdings" panose="05000000000000000000" pitchFamily="2" charset="2"/>
              <a:buNone/>
              <a:tabLst/>
              <a:defRPr/>
            </a:pPr>
            <a:r>
              <a:rPr kumimoji="0" lang="en-US" altLang="en-US" sz="2800" b="0" i="0" u="none" strike="noStrike" kern="1200" cap="none" spc="0" normalizeH="0" baseline="0" noProof="0" dirty="0">
                <a:ln>
                  <a:noFill/>
                </a:ln>
                <a:effectLst>
                  <a:outerShdw blurRad="38100" dist="38100" dir="2700000" algn="tl">
                    <a:srgbClr val="000000"/>
                  </a:outerShdw>
                </a:effectLst>
                <a:uLnTx/>
                <a:uFillTx/>
                <a:latin typeface="Arial" panose="020B0604020202020204" pitchFamily="34" charset="0"/>
                <a:ea typeface="ＭＳ Ｐゴシック" panose="020B0600070205080204" pitchFamily="34" charset="-128"/>
                <a:cs typeface="+mn-cs"/>
              </a:rPr>
              <a:t> pathogenesis, symptoms, risk factors, and complications of rheumatoid arthritis as well as current and emerging treatments and best practices in the management of rheumatoid arthritis.</a:t>
            </a:r>
          </a:p>
        </p:txBody>
      </p:sp>
      <p:pic>
        <p:nvPicPr>
          <p:cNvPr id="1026" name="Picture 2" descr="http://s.orzzzz.com/news/16/fa/5463254caaea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21556" y="549235"/>
            <a:ext cx="5181600" cy="534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6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Key Physical Findings</a:t>
            </a:r>
          </a:p>
        </p:txBody>
      </p:sp>
      <p:sp>
        <p:nvSpPr>
          <p:cNvPr id="16387" name="Rectangle 3"/>
          <p:cNvSpPr>
            <a:spLocks noGrp="1" noChangeArrowheads="1"/>
          </p:cNvSpPr>
          <p:nvPr>
            <p:ph sz="quarter" idx="13"/>
          </p:nvPr>
        </p:nvSpPr>
        <p:spPr/>
        <p:txBody>
          <a:bodyPr/>
          <a:lstStyle/>
          <a:p>
            <a:r>
              <a:rPr lang="en-US" altLang="en-US"/>
              <a:t>Symmetrical soft tissue swelling / tenderness in peripheral joints</a:t>
            </a:r>
          </a:p>
          <a:p>
            <a:r>
              <a:rPr lang="en-US" altLang="en-US"/>
              <a:t>&gt;20 joints in severe disease</a:t>
            </a:r>
          </a:p>
          <a:p>
            <a:r>
              <a:rPr lang="en-US" altLang="en-US"/>
              <a:t>Most common are MCP and MTP joints</a:t>
            </a:r>
          </a:p>
          <a:p>
            <a:r>
              <a:rPr lang="en-US" altLang="en-US"/>
              <a:t>MCP and MTP squeeze test</a:t>
            </a:r>
          </a:p>
          <a:p>
            <a:endParaRPr lang="en-US" altLang="en-US"/>
          </a:p>
        </p:txBody>
      </p:sp>
    </p:spTree>
    <p:extLst>
      <p:ext uri="{BB962C8B-B14F-4D97-AF65-F5344CB8AC3E}">
        <p14:creationId xmlns:p14="http://schemas.microsoft.com/office/powerpoint/2010/main" val="240540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a:stretch>
            <a:fillRect/>
          </a:stretch>
        </p:blipFill>
        <p:spPr>
          <a:xfrm>
            <a:off x="2186608" y="274638"/>
            <a:ext cx="6877877" cy="6364701"/>
          </a:xfrm>
          <a:prstGeom prst="rect">
            <a:avLst/>
          </a:prstGeom>
        </p:spPr>
      </p:pic>
    </p:spTree>
    <p:extLst>
      <p:ext uri="{BB962C8B-B14F-4D97-AF65-F5344CB8AC3E}">
        <p14:creationId xmlns:p14="http://schemas.microsoft.com/office/powerpoint/2010/main" val="332710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4000"/>
              <a:t>Clinically Useful Biologic Markers</a:t>
            </a:r>
          </a:p>
        </p:txBody>
      </p:sp>
      <p:sp>
        <p:nvSpPr>
          <p:cNvPr id="20483" name="Rectangle 3"/>
          <p:cNvSpPr>
            <a:spLocks noGrp="1" noChangeArrowheads="1"/>
          </p:cNvSpPr>
          <p:nvPr>
            <p:ph sz="quarter" idx="13"/>
          </p:nvPr>
        </p:nvSpPr>
        <p:spPr/>
        <p:txBody>
          <a:bodyPr/>
          <a:lstStyle/>
          <a:p>
            <a:r>
              <a:rPr lang="en-US" altLang="en-US"/>
              <a:t>Rheumatoid factor</a:t>
            </a:r>
          </a:p>
          <a:p>
            <a:r>
              <a:rPr lang="en-US" altLang="en-US"/>
              <a:t>Anti-CCP antibody</a:t>
            </a:r>
          </a:p>
          <a:p>
            <a:r>
              <a:rPr lang="en-US" altLang="en-US"/>
              <a:t>ESR / CRP</a:t>
            </a:r>
          </a:p>
        </p:txBody>
      </p:sp>
    </p:spTree>
    <p:extLst>
      <p:ext uri="{BB962C8B-B14F-4D97-AF65-F5344CB8AC3E}">
        <p14:creationId xmlns:p14="http://schemas.microsoft.com/office/powerpoint/2010/main" val="3190749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3600"/>
              <a:t>Acute Phase Reactants – ESR/CRP</a:t>
            </a:r>
          </a:p>
        </p:txBody>
      </p:sp>
      <p:sp>
        <p:nvSpPr>
          <p:cNvPr id="25603" name="Rectangle 3"/>
          <p:cNvSpPr>
            <a:spLocks noGrp="1" noChangeArrowheads="1"/>
          </p:cNvSpPr>
          <p:nvPr>
            <p:ph sz="quarter" idx="13"/>
          </p:nvPr>
        </p:nvSpPr>
        <p:spPr/>
        <p:txBody>
          <a:bodyPr/>
          <a:lstStyle/>
          <a:p>
            <a:r>
              <a:rPr lang="en-US" altLang="en-US"/>
              <a:t>Not specific, but fairly sensitive</a:t>
            </a:r>
          </a:p>
          <a:p>
            <a:r>
              <a:rPr lang="en-US" altLang="en-US"/>
              <a:t>Elevation of both: stronger indication of radiographic progression</a:t>
            </a:r>
          </a:p>
          <a:p>
            <a:r>
              <a:rPr lang="en-US" altLang="en-US"/>
              <a:t>Correlate with disease activity and used in various metrics to follow disease activity</a:t>
            </a:r>
          </a:p>
        </p:txBody>
      </p:sp>
    </p:spTree>
    <p:extLst>
      <p:ext uri="{BB962C8B-B14F-4D97-AF65-F5344CB8AC3E}">
        <p14:creationId xmlns:p14="http://schemas.microsoft.com/office/powerpoint/2010/main" val="363362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Rheumatoid Factor(s)</a:t>
            </a:r>
          </a:p>
        </p:txBody>
      </p:sp>
      <p:sp>
        <p:nvSpPr>
          <p:cNvPr id="21507" name="Rectangle 3"/>
          <p:cNvSpPr>
            <a:spLocks noGrp="1" noChangeArrowheads="1"/>
          </p:cNvSpPr>
          <p:nvPr>
            <p:ph sz="quarter" idx="13"/>
          </p:nvPr>
        </p:nvSpPr>
        <p:spPr/>
        <p:txBody>
          <a:bodyPr/>
          <a:lstStyle/>
          <a:p>
            <a:r>
              <a:rPr lang="en-US" altLang="en-US"/>
              <a:t>Found in 75-80% of RA patients</a:t>
            </a:r>
          </a:p>
          <a:p>
            <a:r>
              <a:rPr lang="en-US" altLang="en-US"/>
              <a:t>Positivity lower at onset but peaks by 6-12 months</a:t>
            </a:r>
          </a:p>
          <a:p>
            <a:r>
              <a:rPr lang="en-US" altLang="en-US"/>
              <a:t>High levels associated with more aggressive disease</a:t>
            </a:r>
          </a:p>
          <a:p>
            <a:r>
              <a:rPr lang="en-US" altLang="en-US"/>
              <a:t>Nonspecific – can occur in chronic infections (such as HCV) and other autoimmune disease</a:t>
            </a:r>
          </a:p>
        </p:txBody>
      </p:sp>
    </p:spTree>
    <p:extLst>
      <p:ext uri="{BB962C8B-B14F-4D97-AF65-F5344CB8AC3E}">
        <p14:creationId xmlns:p14="http://schemas.microsoft.com/office/powerpoint/2010/main" val="341589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t>Anti-Cyclic Citrullinated Peptide (CCP) Antibodies</a:t>
            </a:r>
          </a:p>
        </p:txBody>
      </p:sp>
      <p:sp>
        <p:nvSpPr>
          <p:cNvPr id="22531" name="Rectangle 3"/>
          <p:cNvSpPr>
            <a:spLocks noGrp="1" noChangeArrowheads="1"/>
          </p:cNvSpPr>
          <p:nvPr>
            <p:ph sz="quarter" idx="13"/>
          </p:nvPr>
        </p:nvSpPr>
        <p:spPr/>
        <p:txBody>
          <a:bodyPr/>
          <a:lstStyle/>
          <a:p>
            <a:r>
              <a:rPr lang="en-US" altLang="en-US"/>
              <a:t>Found in 50-75% of RA patients</a:t>
            </a:r>
          </a:p>
          <a:p>
            <a:r>
              <a:rPr lang="en-US" altLang="en-US"/>
              <a:t>May precede clinical symptoms</a:t>
            </a:r>
          </a:p>
          <a:p>
            <a:r>
              <a:rPr lang="en-US" altLang="en-US"/>
              <a:t>Confers increased risk of progressive disease</a:t>
            </a:r>
          </a:p>
          <a:p>
            <a:r>
              <a:rPr lang="en-US" altLang="en-US"/>
              <a:t>More specific than RF</a:t>
            </a:r>
          </a:p>
        </p:txBody>
      </p:sp>
    </p:spTree>
    <p:extLst>
      <p:ext uri="{BB962C8B-B14F-4D97-AF65-F5344CB8AC3E}">
        <p14:creationId xmlns:p14="http://schemas.microsoft.com/office/powerpoint/2010/main" val="349881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ltLang="en-US"/>
          </a:p>
        </p:txBody>
      </p:sp>
      <p:sp>
        <p:nvSpPr>
          <p:cNvPr id="23555" name="Rectangle 3"/>
          <p:cNvSpPr>
            <a:spLocks noGrp="1" noChangeArrowheads="1"/>
          </p:cNvSpPr>
          <p:nvPr>
            <p:ph sz="quarter" idx="13"/>
          </p:nvPr>
        </p:nvSpPr>
        <p:spPr/>
        <p:txBody>
          <a:bodyPr/>
          <a:lstStyle/>
          <a:p>
            <a:endParaRPr lang="en-US" altLang="en-US"/>
          </a:p>
        </p:txBody>
      </p:sp>
      <p:pic>
        <p:nvPicPr>
          <p:cNvPr id="23556" name="Picture 4" descr="nate1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5450"/>
            <a:ext cx="9144000" cy="600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7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200"/>
              <a:t>Testing for both RF and anti-CCP antibodies</a:t>
            </a:r>
          </a:p>
        </p:txBody>
      </p:sp>
      <p:sp>
        <p:nvSpPr>
          <p:cNvPr id="24579" name="Rectangle 3"/>
          <p:cNvSpPr>
            <a:spLocks noGrp="1" noChangeArrowheads="1"/>
          </p:cNvSpPr>
          <p:nvPr>
            <p:ph sz="quarter" idx="13"/>
          </p:nvPr>
        </p:nvSpPr>
        <p:spPr/>
        <p:txBody>
          <a:bodyPr>
            <a:normAutofit fontScale="70000" lnSpcReduction="20000"/>
          </a:bodyPr>
          <a:lstStyle/>
          <a:p>
            <a:pPr>
              <a:buFont typeface="Wingdings" panose="05000000000000000000" pitchFamily="2" charset="2"/>
              <a:buNone/>
            </a:pPr>
            <a:r>
              <a:rPr lang="en-US" altLang="en-US" dirty="0"/>
              <a:t>				</a:t>
            </a:r>
            <a:r>
              <a:rPr lang="en-US" altLang="en-US" sz="2800" u="sng" dirty="0"/>
              <a:t>Sensitivity</a:t>
            </a:r>
            <a:r>
              <a:rPr lang="en-US" altLang="en-US" sz="2800" dirty="0"/>
              <a:t>		</a:t>
            </a:r>
            <a:r>
              <a:rPr lang="en-US" altLang="en-US" sz="2800" u="sng" dirty="0"/>
              <a:t>Specificity</a:t>
            </a:r>
          </a:p>
          <a:p>
            <a:pPr>
              <a:buFont typeface="Wingdings" panose="05000000000000000000" pitchFamily="2" charset="2"/>
              <a:buNone/>
            </a:pPr>
            <a:endParaRPr lang="en-US" altLang="en-US" sz="2800" u="sng" dirty="0"/>
          </a:p>
          <a:p>
            <a:pPr>
              <a:buFont typeface="Wingdings" panose="05000000000000000000" pitchFamily="2" charset="2"/>
              <a:buNone/>
            </a:pPr>
            <a:r>
              <a:rPr lang="en-US" altLang="en-US" sz="2800" dirty="0"/>
              <a:t>	RF		     	    73%			      82%</a:t>
            </a:r>
          </a:p>
          <a:p>
            <a:pPr>
              <a:buFont typeface="Wingdings" panose="05000000000000000000" pitchFamily="2" charset="2"/>
              <a:buNone/>
            </a:pPr>
            <a:r>
              <a:rPr lang="en-US" altLang="en-US" sz="2800" dirty="0"/>
              <a:t>	Anti-CCP	                 56%			      90%</a:t>
            </a:r>
          </a:p>
          <a:p>
            <a:pPr>
              <a:buFont typeface="Wingdings" panose="05000000000000000000" pitchFamily="2" charset="2"/>
              <a:buNone/>
            </a:pPr>
            <a:r>
              <a:rPr lang="en-US" altLang="en-US" sz="2800" dirty="0"/>
              <a:t>	Both positive	                 48%                                  96%</a:t>
            </a:r>
          </a:p>
          <a:p>
            <a:pPr>
              <a:buFont typeface="Wingdings" panose="05000000000000000000" pitchFamily="2" charset="2"/>
              <a:buNone/>
            </a:pPr>
            <a:endParaRPr lang="en-US" altLang="en-US" sz="2800" dirty="0"/>
          </a:p>
          <a:p>
            <a:pPr>
              <a:buFont typeface="Wingdings" panose="05000000000000000000" pitchFamily="2" charset="2"/>
              <a:buNone/>
            </a:pPr>
            <a:r>
              <a:rPr lang="en-US" altLang="en-US" sz="2400" b="1" dirty="0"/>
              <a:t>Remember:</a:t>
            </a:r>
            <a:r>
              <a:rPr lang="en-US" altLang="en-US" sz="2800" dirty="0"/>
              <a:t>  </a:t>
            </a:r>
            <a:r>
              <a:rPr lang="en-US" altLang="en-US" sz="2400" dirty="0"/>
              <a:t>higher the specificity, higher the positive predictive value (more likely to have disease)</a:t>
            </a:r>
          </a:p>
        </p:txBody>
      </p:sp>
    </p:spTree>
    <p:extLst>
      <p:ext uri="{BB962C8B-B14F-4D97-AF65-F5344CB8AC3E}">
        <p14:creationId xmlns:p14="http://schemas.microsoft.com/office/powerpoint/2010/main" val="120258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Imaging</a:t>
            </a:r>
          </a:p>
        </p:txBody>
      </p:sp>
      <p:sp>
        <p:nvSpPr>
          <p:cNvPr id="26627" name="Rectangle 3"/>
          <p:cNvSpPr>
            <a:spLocks noGrp="1" noChangeArrowheads="1"/>
          </p:cNvSpPr>
          <p:nvPr>
            <p:ph sz="quarter" idx="13"/>
          </p:nvPr>
        </p:nvSpPr>
        <p:spPr/>
        <p:txBody>
          <a:bodyPr/>
          <a:lstStyle/>
          <a:p>
            <a:r>
              <a:rPr lang="en-US" altLang="en-US"/>
              <a:t>Plain film radiography: unlikely to reveal erosive disease in very early disease but may serve as baseline</a:t>
            </a:r>
          </a:p>
          <a:p>
            <a:r>
              <a:rPr lang="en-US" altLang="en-US"/>
              <a:t>MRI: much more sensitive for erosive disease</a:t>
            </a:r>
          </a:p>
          <a:p>
            <a:r>
              <a:rPr lang="en-US" altLang="en-US"/>
              <a:t>How often is MRI needed for diagnosis and as a guide to therapy – remains controversial given cost</a:t>
            </a:r>
          </a:p>
        </p:txBody>
      </p:sp>
    </p:spTree>
    <p:extLst>
      <p:ext uri="{BB962C8B-B14F-4D97-AF65-F5344CB8AC3E}">
        <p14:creationId xmlns:p14="http://schemas.microsoft.com/office/powerpoint/2010/main" val="219250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ltLang="en-US"/>
          </a:p>
        </p:txBody>
      </p:sp>
      <p:sp>
        <p:nvSpPr>
          <p:cNvPr id="27651" name="Rectangle 3"/>
          <p:cNvSpPr>
            <a:spLocks noGrp="1" noChangeArrowheads="1"/>
          </p:cNvSpPr>
          <p:nvPr>
            <p:ph sz="quarter" idx="13"/>
          </p:nvPr>
        </p:nvSpPr>
        <p:spPr/>
        <p:txBody>
          <a:bodyPr/>
          <a:lstStyle/>
          <a:p>
            <a:endParaRPr lang="en-US" altLang="en-US"/>
          </a:p>
        </p:txBody>
      </p:sp>
      <p:pic>
        <p:nvPicPr>
          <p:cNvPr id="27652" name="Picture 4" descr="nate1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95500"/>
            <a:ext cx="9144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1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s://d33ljpvc0tflz5.cloudfront.net/dims3/MMH/crop/994x665%2B1%2B43/resize/580x388%5E/quality/75/?url=http%3A%2F%2Fd26ua9paks4zq.cloudfront.net%2F77%2F10%2Fcc46bfee43809602f03bb2a88b82%2Fresizes%2F1500%2Fimage-kathleen-turner.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05312" y="231361"/>
            <a:ext cx="4162000" cy="291865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33ljpvc0tflz5.cloudfront.net/dims3/MMH/thumbnail/580x388%5E/quality/75/?url=http%3A%2F%2Fd26ua9paks4zq.cloudfront.net%2Fc6%2F57%2F3bd0bc8b43088d07877468f095a3%2Fra-celebriti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200" y="164479"/>
            <a:ext cx="3684905" cy="27901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d33ljpvc0tflz5.cloudfront.net/dims3/MMH/thumbnail/580x388%5E/quality/75/?url=http%3A%2F%2Fd26ua9paks4zq.cloudfront.net%2Fcc%2Fd7%2Fc9c912e94906bf3d2af6c0dbc4cb%2Fra-celebrities-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44" y="3482561"/>
            <a:ext cx="3628948" cy="310377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famous people who suffered from rheumatoid arthri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02" name="Picture 10" descr="http://img.webmd.com/dtmcms/live/webmd/consumer_assets/site_images/articles/health_tools/famous_faces_ra_slideshow/getty_rm_photo_of_camryn_manhei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7747" y="3283778"/>
            <a:ext cx="2834931" cy="319087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cdn-img.health.com/sites/default/files/styles/400x400/public/migration/images/slides/ra-famous-history-400x400.jpg?itok=if45H6u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02149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331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Rheumatoid Arthritis - Diagnosis</a:t>
            </a:r>
          </a:p>
        </p:txBody>
      </p:sp>
      <p:sp>
        <p:nvSpPr>
          <p:cNvPr id="28675" name="Rectangle 3"/>
          <p:cNvSpPr>
            <a:spLocks noGrp="1" noChangeArrowheads="1"/>
          </p:cNvSpPr>
          <p:nvPr>
            <p:ph sz="quarter" idx="13"/>
          </p:nvPr>
        </p:nvSpPr>
        <p:spPr/>
        <p:txBody>
          <a:bodyPr/>
          <a:lstStyle/>
          <a:p>
            <a:pPr>
              <a:buFont typeface="Wingdings" panose="05000000000000000000" pitchFamily="2" charset="2"/>
              <a:buNone/>
            </a:pPr>
            <a:endParaRPr lang="en-US" altLang="en-US"/>
          </a:p>
          <a:p>
            <a:pPr>
              <a:buFont typeface="Wingdings" panose="05000000000000000000" pitchFamily="2" charset="2"/>
              <a:buNone/>
            </a:pPr>
            <a:r>
              <a:rPr lang="en-US" altLang="en-US"/>
              <a:t>Based on a constellation of compatible features and exclusion of other causes of chronic (&gt;6 weeks) inflammatory arthritis</a:t>
            </a:r>
          </a:p>
        </p:txBody>
      </p:sp>
    </p:spTree>
    <p:extLst>
      <p:ext uri="{BB962C8B-B14F-4D97-AF65-F5344CB8AC3E}">
        <p14:creationId xmlns:p14="http://schemas.microsoft.com/office/powerpoint/2010/main" val="1822047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4000"/>
              <a:t>Other Causes of Chronic Inflammatory Arthritis</a:t>
            </a:r>
          </a:p>
        </p:txBody>
      </p:sp>
      <p:sp>
        <p:nvSpPr>
          <p:cNvPr id="29699" name="Rectangle 3"/>
          <p:cNvSpPr>
            <a:spLocks noGrp="1" noChangeArrowheads="1"/>
          </p:cNvSpPr>
          <p:nvPr>
            <p:ph sz="quarter" idx="13"/>
          </p:nvPr>
        </p:nvSpPr>
        <p:spPr/>
        <p:txBody>
          <a:bodyPr/>
          <a:lstStyle/>
          <a:p>
            <a:r>
              <a:rPr lang="en-US" altLang="en-US"/>
              <a:t>SLE and other connective tissue diseases</a:t>
            </a:r>
          </a:p>
          <a:p>
            <a:r>
              <a:rPr lang="en-US" altLang="en-US"/>
              <a:t>Psoriatic arthritis</a:t>
            </a:r>
          </a:p>
          <a:p>
            <a:r>
              <a:rPr lang="en-US" altLang="en-US"/>
              <a:t>Reactive arthritis and undifferentiated spondyloarthropathy</a:t>
            </a:r>
          </a:p>
          <a:p>
            <a:r>
              <a:rPr lang="en-US" altLang="en-US"/>
              <a:t>Polyarticular gout / pseudogout</a:t>
            </a:r>
          </a:p>
          <a:p>
            <a:r>
              <a:rPr lang="en-US" altLang="en-US"/>
              <a:t>Inflammatory (erosive) interphalangeal OA</a:t>
            </a:r>
          </a:p>
          <a:p>
            <a:r>
              <a:rPr lang="en-US" altLang="en-US"/>
              <a:t>Polymyalgia rheumatica/RS3PE syndrome in elderly</a:t>
            </a:r>
          </a:p>
        </p:txBody>
      </p:sp>
    </p:spTree>
    <p:extLst>
      <p:ext uri="{BB962C8B-B14F-4D97-AF65-F5344CB8AC3E}">
        <p14:creationId xmlns:p14="http://schemas.microsoft.com/office/powerpoint/2010/main" val="3861346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pPr>
              <a:defRPr/>
            </a:pPr>
            <a:r>
              <a:rPr lang="en-US" sz="4000" dirty="0"/>
              <a:t>Treatment approach to Inflammatory Arthritis</a:t>
            </a:r>
          </a:p>
        </p:txBody>
      </p:sp>
      <p:sp>
        <p:nvSpPr>
          <p:cNvPr id="690179" name="Rectangle 3"/>
          <p:cNvSpPr>
            <a:spLocks noGrp="1" noChangeArrowheads="1"/>
          </p:cNvSpPr>
          <p:nvPr>
            <p:ph sz="quarter" idx="13"/>
          </p:nvPr>
        </p:nvSpPr>
        <p:spPr>
          <a:xfrm>
            <a:off x="838200" y="1825625"/>
            <a:ext cx="5986670" cy="4351338"/>
          </a:xfrm>
        </p:spPr>
        <p:txBody>
          <a:bodyPr/>
          <a:lstStyle/>
          <a:p>
            <a:pPr>
              <a:defRPr/>
            </a:pPr>
            <a:r>
              <a:rPr lang="en-US" dirty="0"/>
              <a:t>“Window of Opportunity”</a:t>
            </a:r>
          </a:p>
          <a:p>
            <a:pPr lvl="1">
              <a:defRPr/>
            </a:pPr>
            <a:r>
              <a:rPr lang="en-US" dirty="0"/>
              <a:t>Early and aggressive treatment may have long-term benefits</a:t>
            </a:r>
          </a:p>
          <a:p>
            <a:pPr>
              <a:defRPr/>
            </a:pPr>
            <a:r>
              <a:rPr lang="en-US" dirty="0"/>
              <a:t>Principles of Treatment</a:t>
            </a:r>
          </a:p>
          <a:p>
            <a:pPr lvl="1">
              <a:defRPr/>
            </a:pPr>
            <a:r>
              <a:rPr lang="en-US" dirty="0"/>
              <a:t>Treat Early</a:t>
            </a:r>
          </a:p>
          <a:p>
            <a:pPr lvl="1">
              <a:defRPr/>
            </a:pPr>
            <a:r>
              <a:rPr lang="en-US" dirty="0"/>
              <a:t>Treat Appropriately </a:t>
            </a:r>
          </a:p>
          <a:p>
            <a:pPr>
              <a:defRPr/>
            </a:pPr>
            <a:endParaRPr lang="en-US" dirty="0"/>
          </a:p>
        </p:txBody>
      </p:sp>
      <p:pic>
        <p:nvPicPr>
          <p:cNvPr id="4" name="Picture 2" descr="https://scontent.fnbo2-1.fna.fbcdn.net/hphotos-xtl1/v/t1.0-9/12805864_1014407581939171_6130952210749355080_n.png?oh=e8e9cfed00fb0643f75aa7edad1a0763&amp;oe=5777F9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678" y="1825625"/>
            <a:ext cx="449353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68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874019" y="128186"/>
            <a:ext cx="10364451" cy="1596177"/>
          </a:xfrm>
        </p:spPr>
        <p:txBody>
          <a:bodyPr/>
          <a:lstStyle/>
          <a:p>
            <a:pPr>
              <a:defRPr/>
            </a:pPr>
            <a:r>
              <a:rPr lang="en-US" sz="4000" dirty="0"/>
              <a:t>Approach to Inflammatory Arthritis</a:t>
            </a:r>
          </a:p>
        </p:txBody>
      </p:sp>
      <p:sp>
        <p:nvSpPr>
          <p:cNvPr id="687107" name="Rectangle 3"/>
          <p:cNvSpPr>
            <a:spLocks noGrp="1" noChangeArrowheads="1"/>
          </p:cNvSpPr>
          <p:nvPr>
            <p:ph sz="quarter" idx="13"/>
          </p:nvPr>
        </p:nvSpPr>
        <p:spPr>
          <a:xfrm>
            <a:off x="536369" y="1522758"/>
            <a:ext cx="7978775" cy="4895850"/>
          </a:xfrm>
        </p:spPr>
        <p:txBody>
          <a:bodyPr/>
          <a:lstStyle/>
          <a:p>
            <a:pPr>
              <a:lnSpc>
                <a:spcPct val="90000"/>
              </a:lnSpc>
              <a:defRPr/>
            </a:pPr>
            <a:r>
              <a:rPr lang="en-US" dirty="0"/>
              <a:t>Paradigm shift in the treatment of inflammatory arthritis</a:t>
            </a:r>
          </a:p>
          <a:p>
            <a:pPr>
              <a:lnSpc>
                <a:spcPct val="90000"/>
              </a:lnSpc>
              <a:defRPr/>
            </a:pPr>
            <a:r>
              <a:rPr lang="en-US" dirty="0"/>
              <a:t>Rationale for Treatment</a:t>
            </a:r>
          </a:p>
          <a:p>
            <a:pPr lvl="1">
              <a:lnSpc>
                <a:spcPct val="90000"/>
              </a:lnSpc>
              <a:defRPr/>
            </a:pPr>
            <a:r>
              <a:rPr lang="en-US" dirty="0"/>
              <a:t>Large body of evidence which shows joint damage is an early phenomenon of rheumatoid arthritis</a:t>
            </a:r>
          </a:p>
          <a:p>
            <a:pPr lvl="1">
              <a:lnSpc>
                <a:spcPct val="90000"/>
              </a:lnSpc>
              <a:defRPr/>
            </a:pPr>
            <a:r>
              <a:rPr lang="en-US" dirty="0"/>
              <a:t>Joint erosions occur in up to 93% of patients with less than 2 years of disease activity</a:t>
            </a:r>
          </a:p>
          <a:p>
            <a:pPr lvl="1">
              <a:lnSpc>
                <a:spcPct val="90000"/>
              </a:lnSpc>
              <a:defRPr/>
            </a:pPr>
            <a:r>
              <a:rPr lang="en-US" dirty="0"/>
              <a:t>The rate of radiographic progression is greatest in the first two years</a:t>
            </a:r>
          </a:p>
          <a:p>
            <a:pPr lvl="1">
              <a:lnSpc>
                <a:spcPct val="90000"/>
              </a:lnSpc>
              <a:defRPr/>
            </a:pPr>
            <a:r>
              <a:rPr lang="en-US" dirty="0"/>
              <a:t>Disability occurs early – 50% of patients with RA will be work disabled at 10 years</a:t>
            </a:r>
          </a:p>
          <a:p>
            <a:pPr lvl="1">
              <a:lnSpc>
                <a:spcPct val="90000"/>
              </a:lnSpc>
              <a:defRPr/>
            </a:pPr>
            <a:r>
              <a:rPr lang="en-US" dirty="0"/>
              <a:t>Severe disease is associated with increased mortality!</a:t>
            </a:r>
          </a:p>
        </p:txBody>
      </p:sp>
      <p:pic>
        <p:nvPicPr>
          <p:cNvPr id="5" name="Picture 4" descr="fi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48870" y="1314743"/>
            <a:ext cx="3720892" cy="48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6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876909" y="130382"/>
            <a:ext cx="7772400" cy="1143000"/>
          </a:xfrm>
        </p:spPr>
        <p:txBody>
          <a:bodyPr/>
          <a:lstStyle/>
          <a:p>
            <a:r>
              <a:rPr lang="en-US" altLang="en-US" sz="4000" b="1" dirty="0">
                <a:cs typeface="Times New Roman" panose="02020603050405020304" pitchFamily="18" charset="0"/>
              </a:rPr>
              <a:t>Therapeutic Goals</a:t>
            </a:r>
            <a:endParaRPr lang="tr-TR" altLang="en-US" sz="4000" b="1" dirty="0">
              <a:cs typeface="Times New Roman" panose="02020603050405020304" pitchFamily="18" charset="0"/>
            </a:endParaRPr>
          </a:p>
        </p:txBody>
      </p:sp>
      <p:sp>
        <p:nvSpPr>
          <p:cNvPr id="21507" name="Rectangle 1027"/>
          <p:cNvSpPr>
            <a:spLocks noGrp="1" noChangeArrowheads="1"/>
          </p:cNvSpPr>
          <p:nvPr>
            <p:ph sz="quarter" idx="13"/>
          </p:nvPr>
        </p:nvSpPr>
        <p:spPr>
          <a:xfrm>
            <a:off x="880403" y="1763713"/>
            <a:ext cx="5615609" cy="4351338"/>
          </a:xfrm>
        </p:spPr>
        <p:txBody>
          <a:bodyPr>
            <a:normAutofit/>
          </a:bodyPr>
          <a:lstStyle/>
          <a:p>
            <a:pPr>
              <a:lnSpc>
                <a:spcPct val="130000"/>
              </a:lnSpc>
            </a:pPr>
            <a:r>
              <a:rPr lang="en-US" altLang="en-US" dirty="0">
                <a:cs typeface="Times New Roman" panose="02020603050405020304" pitchFamily="18" charset="0"/>
              </a:rPr>
              <a:t>Control of pain</a:t>
            </a:r>
          </a:p>
          <a:p>
            <a:pPr>
              <a:lnSpc>
                <a:spcPct val="130000"/>
              </a:lnSpc>
            </a:pPr>
            <a:r>
              <a:rPr lang="en-US" altLang="en-US" dirty="0">
                <a:cs typeface="Times New Roman" panose="02020603050405020304" pitchFamily="18" charset="0"/>
              </a:rPr>
              <a:t>Suppression of inflammation of the CRP and the absence of swollen joints</a:t>
            </a:r>
            <a:endParaRPr lang="tr-TR" altLang="en-US" dirty="0">
              <a:cs typeface="Times New Roman" panose="02020603050405020304" pitchFamily="18" charset="0"/>
            </a:endParaRPr>
          </a:p>
          <a:p>
            <a:pPr>
              <a:lnSpc>
                <a:spcPct val="130000"/>
              </a:lnSpc>
            </a:pPr>
            <a:r>
              <a:rPr lang="tr-TR" altLang="en-US" dirty="0">
                <a:cs typeface="Times New Roman" panose="02020603050405020304" pitchFamily="18" charset="0"/>
              </a:rPr>
              <a:t>Control of joint damage</a:t>
            </a:r>
            <a:endParaRPr lang="en-US" altLang="en-US" dirty="0">
              <a:cs typeface="Times New Roman" panose="02020603050405020304" pitchFamily="18" charset="0"/>
            </a:endParaRPr>
          </a:p>
          <a:p>
            <a:pPr>
              <a:lnSpc>
                <a:spcPct val="130000"/>
              </a:lnSpc>
            </a:pPr>
            <a:r>
              <a:rPr lang="en-US" altLang="en-US" dirty="0">
                <a:cs typeface="Times New Roman" panose="02020603050405020304" pitchFamily="18" charset="0"/>
              </a:rPr>
              <a:t>Maintenance of normal daily activities</a:t>
            </a:r>
          </a:p>
          <a:p>
            <a:pPr>
              <a:lnSpc>
                <a:spcPct val="130000"/>
              </a:lnSpc>
            </a:pPr>
            <a:r>
              <a:rPr lang="en-US" altLang="en-US" dirty="0">
                <a:cs typeface="Times New Roman" panose="02020603050405020304" pitchFamily="18" charset="0"/>
              </a:rPr>
              <a:t>Maximization of quality of</a:t>
            </a:r>
            <a:r>
              <a:rPr lang="en-US" altLang="en-US" dirty="0">
                <a:latin typeface="Arial" panose="020B0604020202020204" pitchFamily="34" charset="0"/>
              </a:rPr>
              <a:t> </a:t>
            </a:r>
            <a:r>
              <a:rPr lang="en-US" altLang="en-US" dirty="0">
                <a:cs typeface="Times New Roman" panose="02020603050405020304" pitchFamily="18" charset="0"/>
              </a:rPr>
              <a:t>life</a:t>
            </a:r>
            <a:endParaRPr lang="tr-TR" altLang="en-US" dirty="0">
              <a:cs typeface="Times New Roman" panose="02020603050405020304" pitchFamily="18" charset="0"/>
            </a:endParaRPr>
          </a:p>
        </p:txBody>
      </p:sp>
      <p:pic>
        <p:nvPicPr>
          <p:cNvPr id="5" name="Picture 4" descr="https://scontent.fnbo2-1.fna.fbcdn.net/hphotos-xtp1/v/t1.0-9/12143246_1014407461939183_2586873454206076084_n.png?oh=6c90f07f78e0c11875fd83cc4d62222a&amp;oe=5788F0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017" y="1073426"/>
            <a:ext cx="5299443" cy="544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81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7408"/>
            <a:ext cx="9144000" cy="731838"/>
          </a:xfrm>
        </p:spPr>
        <p:txBody>
          <a:bodyPr>
            <a:normAutofit/>
          </a:bodyPr>
          <a:lstStyle/>
          <a:p>
            <a:pPr>
              <a:defRPr/>
            </a:pPr>
            <a:r>
              <a:rPr lang="en-US" dirty="0">
                <a:solidFill>
                  <a:schemeClr val="accent2"/>
                </a:solidFill>
                <a:effectLst>
                  <a:outerShdw blurRad="60007" dist="200025" dir="15000000" sy="30000" kx="-1800000" algn="bl" rotWithShape="0">
                    <a:prstClr val="black">
                      <a:alpha val="32000"/>
                    </a:prstClr>
                  </a:outerShdw>
                </a:effectLst>
                <a:latin typeface="Nueva Std Italic"/>
                <a:cs typeface="Nueva Std Italic"/>
              </a:rPr>
              <a:t>RA: Current Pharmacologic Options</a:t>
            </a:r>
          </a:p>
        </p:txBody>
      </p:sp>
      <p:sp>
        <p:nvSpPr>
          <p:cNvPr id="25603" name="Rectangle 3"/>
          <p:cNvSpPr>
            <a:spLocks noGrp="1" noChangeArrowheads="1"/>
          </p:cNvSpPr>
          <p:nvPr>
            <p:ph sz="quarter" idx="13"/>
          </p:nvPr>
        </p:nvSpPr>
        <p:spPr>
          <a:xfrm>
            <a:off x="1814689" y="857260"/>
            <a:ext cx="8620478" cy="5129213"/>
          </a:xfrm>
        </p:spPr>
        <p:txBody>
          <a:bodyPr>
            <a:normAutofit fontScale="92500"/>
          </a:bodyPr>
          <a:lstStyle/>
          <a:p>
            <a:pPr>
              <a:lnSpc>
                <a:spcPct val="95000"/>
              </a:lnSpc>
              <a:spcBef>
                <a:spcPct val="10000"/>
              </a:spcBef>
              <a:spcAft>
                <a:spcPct val="10000"/>
              </a:spcAft>
              <a:defRPr/>
            </a:pPr>
            <a:r>
              <a:rPr lang="en-US" sz="2200" dirty="0"/>
              <a:t>Agents that are effective in controlling the signs and symptoms of RA, but have no effect on disease progression</a:t>
            </a:r>
          </a:p>
          <a:p>
            <a:pPr>
              <a:lnSpc>
                <a:spcPct val="95000"/>
              </a:lnSpc>
              <a:spcBef>
                <a:spcPct val="10000"/>
              </a:spcBef>
              <a:spcAft>
                <a:spcPct val="10000"/>
              </a:spcAft>
              <a:defRPr/>
            </a:pPr>
            <a:endParaRPr lang="en-US" sz="2200" dirty="0"/>
          </a:p>
          <a:p>
            <a:pPr lvl="1">
              <a:lnSpc>
                <a:spcPct val="95000"/>
              </a:lnSpc>
              <a:spcBef>
                <a:spcPct val="10000"/>
              </a:spcBef>
              <a:spcAft>
                <a:spcPct val="10000"/>
              </a:spcAft>
              <a:defRPr/>
            </a:pPr>
            <a:r>
              <a:rPr lang="en-US" sz="2100" dirty="0"/>
              <a:t>NSAIDs reduce inflammation and pain</a:t>
            </a:r>
          </a:p>
          <a:p>
            <a:pPr lvl="1">
              <a:lnSpc>
                <a:spcPct val="95000"/>
              </a:lnSpc>
              <a:spcBef>
                <a:spcPct val="10000"/>
              </a:spcBef>
              <a:spcAft>
                <a:spcPct val="10000"/>
              </a:spcAft>
              <a:defRPr/>
            </a:pPr>
            <a:r>
              <a:rPr lang="en-US" sz="2100" dirty="0"/>
              <a:t>COX-2 inhibitors are similar to NSAIDs, but with improved GI safety and tolerability and higher cardiac side effects</a:t>
            </a:r>
          </a:p>
          <a:p>
            <a:pPr lvl="1">
              <a:lnSpc>
                <a:spcPct val="95000"/>
              </a:lnSpc>
              <a:spcBef>
                <a:spcPct val="10000"/>
              </a:spcBef>
              <a:spcAft>
                <a:spcPct val="10000"/>
              </a:spcAft>
              <a:defRPr/>
            </a:pPr>
            <a:r>
              <a:rPr lang="en-US" sz="2100" dirty="0"/>
              <a:t>Analgesics- these medicines do not affect inflammation, but work on pain pathways to decrease subjective feeling of pain.</a:t>
            </a:r>
          </a:p>
          <a:p>
            <a:pPr lvl="1">
              <a:lnSpc>
                <a:spcPct val="95000"/>
              </a:lnSpc>
              <a:spcBef>
                <a:spcPct val="10000"/>
              </a:spcBef>
              <a:spcAft>
                <a:spcPct val="10000"/>
              </a:spcAft>
              <a:defRPr/>
            </a:pPr>
            <a:endParaRPr lang="en-US" sz="2100" dirty="0"/>
          </a:p>
          <a:p>
            <a:pPr>
              <a:lnSpc>
                <a:spcPct val="95000"/>
              </a:lnSpc>
              <a:spcBef>
                <a:spcPct val="10000"/>
              </a:spcBef>
              <a:spcAft>
                <a:spcPct val="10000"/>
              </a:spcAft>
              <a:defRPr/>
            </a:pPr>
            <a:r>
              <a:rPr lang="en-US" sz="2200" dirty="0"/>
              <a:t>DMARDs impact the signs, symptoms, and disease progression of RA, as well as improve the quality of life and functionality of the patient</a:t>
            </a:r>
          </a:p>
          <a:p>
            <a:pPr>
              <a:lnSpc>
                <a:spcPct val="95000"/>
              </a:lnSpc>
              <a:spcBef>
                <a:spcPct val="10000"/>
              </a:spcBef>
              <a:spcAft>
                <a:spcPct val="10000"/>
              </a:spcAft>
              <a:defRPr/>
            </a:pPr>
            <a:endParaRPr lang="en-US" sz="2200" dirty="0"/>
          </a:p>
          <a:p>
            <a:pPr>
              <a:lnSpc>
                <a:spcPct val="95000"/>
              </a:lnSpc>
              <a:spcBef>
                <a:spcPct val="10000"/>
              </a:spcBef>
              <a:spcAft>
                <a:spcPct val="10000"/>
              </a:spcAft>
              <a:defRPr/>
            </a:pPr>
            <a:r>
              <a:rPr lang="en-US" sz="2200" dirty="0"/>
              <a:t>Corticosteroids have anti-inflammatory and immunoregulatory activity, but nominal disease-modifying capability</a:t>
            </a:r>
          </a:p>
        </p:txBody>
      </p:sp>
      <p:sp>
        <p:nvSpPr>
          <p:cNvPr id="25604" name="Text Box 4"/>
          <p:cNvSpPr txBox="1">
            <a:spLocks noChangeArrowheads="1"/>
          </p:cNvSpPr>
          <p:nvPr/>
        </p:nvSpPr>
        <p:spPr bwMode="auto">
          <a:xfrm>
            <a:off x="1286442" y="5903450"/>
            <a:ext cx="9381558" cy="64633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114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114300" marR="0" lvl="1"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Irvine S, et al. </a:t>
            </a:r>
            <a:r>
              <a:rPr kumimoji="0" lang="fr-FR"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Ann Rheum Dis</a:t>
            </a:r>
            <a:r>
              <a:rPr kumimoji="0" lang="fr-FR"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1999;58:510–513; </a:t>
            </a:r>
            <a:r>
              <a:rPr kumimoji="0" lang="en-US" sz="12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Madhok</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R, </a:t>
            </a:r>
            <a:r>
              <a:rPr kumimoji="0" lang="en-US" sz="12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Capell</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HA. </a:t>
            </a:r>
            <a:r>
              <a:rPr kumimoji="0" 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Lancet</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1999;353:257–258; </a:t>
            </a:r>
            <a:r>
              <a:rPr kumimoji="0" lang="en-US" sz="1200" b="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ACR Subcommittee on RA Guidelines. </a:t>
            </a:r>
            <a:r>
              <a:rPr kumimoji="0" 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Arthritis Rheum</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2002;46:328–346; </a:t>
            </a:r>
            <a:r>
              <a:rPr kumimoji="0" lang="en-US" sz="12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Goldbach-Mansky</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R, </a:t>
            </a:r>
            <a:r>
              <a:rPr kumimoji="0" lang="en-US" sz="12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Lipsky</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PE.</a:t>
            </a:r>
            <a:b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2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Annu</a:t>
            </a:r>
            <a:r>
              <a:rPr kumimoji="0" lang="en-US" sz="12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Rev Med</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2003;54:197–216.</a:t>
            </a:r>
          </a:p>
        </p:txBody>
      </p:sp>
    </p:spTree>
    <p:extLst>
      <p:ext uri="{BB962C8B-B14F-4D97-AF65-F5344CB8AC3E}">
        <p14:creationId xmlns:p14="http://schemas.microsoft.com/office/powerpoint/2010/main" val="3476927866"/>
      </p:ext>
    </p:extLst>
  </p:cSld>
  <p:clrMapOvr>
    <a:masterClrMapping/>
  </p:clrMapOvr>
  <mc:AlternateContent xmlns:mc="http://schemas.openxmlformats.org/markup-compatibility/2006" xmlns:p14="http://schemas.microsoft.com/office/powerpoint/2010/main">
    <mc:Choice Requires="p14">
      <p:transition spd="slow" p14:dur="2000" advTm="32305"/>
    </mc:Choice>
    <mc:Fallback xmlns="">
      <p:transition spd="slow" advTm="3230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211410" y="366726"/>
            <a:ext cx="10364451" cy="1596177"/>
          </a:xfrm>
        </p:spPr>
        <p:txBody>
          <a:bodyPr/>
          <a:lstStyle/>
          <a:p>
            <a:pPr>
              <a:defRPr/>
            </a:pPr>
            <a:r>
              <a:rPr lang="en-US" dirty="0"/>
              <a:t>What are DMARDs?</a:t>
            </a:r>
          </a:p>
        </p:txBody>
      </p:sp>
      <p:sp>
        <p:nvSpPr>
          <p:cNvPr id="693251" name="Rectangle 3"/>
          <p:cNvSpPr>
            <a:spLocks noGrp="1" noChangeArrowheads="1"/>
          </p:cNvSpPr>
          <p:nvPr>
            <p:ph sz="quarter" idx="13"/>
          </p:nvPr>
        </p:nvSpPr>
        <p:spPr>
          <a:xfrm>
            <a:off x="535886" y="1859239"/>
            <a:ext cx="8640763" cy="4114800"/>
          </a:xfrm>
        </p:spPr>
        <p:txBody>
          <a:bodyPr/>
          <a:lstStyle/>
          <a:p>
            <a:pPr>
              <a:defRPr/>
            </a:pPr>
            <a:r>
              <a:rPr lang="en-US" dirty="0"/>
              <a:t>Disease Modifying Anti-Rheumatic Drugs (DMARDs).</a:t>
            </a:r>
          </a:p>
          <a:p>
            <a:pPr lvl="1">
              <a:defRPr/>
            </a:pPr>
            <a:r>
              <a:rPr lang="en-US" dirty="0"/>
              <a:t>Symptom Control</a:t>
            </a:r>
          </a:p>
          <a:p>
            <a:pPr lvl="2">
              <a:defRPr/>
            </a:pPr>
            <a:r>
              <a:rPr lang="en-US" dirty="0"/>
              <a:t>Control current inflammatory features</a:t>
            </a:r>
          </a:p>
          <a:p>
            <a:pPr lvl="1">
              <a:defRPr/>
            </a:pPr>
            <a:r>
              <a:rPr lang="en-US" dirty="0"/>
              <a:t>Modify the course of disease</a:t>
            </a:r>
          </a:p>
          <a:p>
            <a:pPr lvl="2">
              <a:defRPr/>
            </a:pPr>
            <a:r>
              <a:rPr lang="en-US" dirty="0"/>
              <a:t>Reduce joint damage and deformity</a:t>
            </a:r>
          </a:p>
          <a:p>
            <a:pPr lvl="2">
              <a:defRPr/>
            </a:pPr>
            <a:r>
              <a:rPr lang="en-US" dirty="0"/>
              <a:t>Reduce radiographic progression</a:t>
            </a:r>
          </a:p>
          <a:p>
            <a:pPr lvl="2">
              <a:defRPr/>
            </a:pPr>
            <a:r>
              <a:rPr lang="en-US" dirty="0"/>
              <a:t>Reduce long-term disability</a:t>
            </a:r>
          </a:p>
        </p:txBody>
      </p:sp>
      <p:pic>
        <p:nvPicPr>
          <p:cNvPr id="4" name="Picture 3"/>
          <p:cNvPicPr>
            <a:picLocks noChangeAspect="1"/>
          </p:cNvPicPr>
          <p:nvPr/>
        </p:nvPicPr>
        <p:blipFill>
          <a:blip r:embed="rId3"/>
          <a:stretch>
            <a:fillRect/>
          </a:stretch>
        </p:blipFill>
        <p:spPr>
          <a:xfrm>
            <a:off x="8525289" y="1351929"/>
            <a:ext cx="3666711" cy="4622110"/>
          </a:xfrm>
          <a:prstGeom prst="rect">
            <a:avLst/>
          </a:prstGeom>
        </p:spPr>
      </p:pic>
    </p:spTree>
    <p:extLst>
      <p:ext uri="{BB962C8B-B14F-4D97-AF65-F5344CB8AC3E}">
        <p14:creationId xmlns:p14="http://schemas.microsoft.com/office/powerpoint/2010/main" val="3246726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5"/>
          <p:cNvSpPr>
            <a:spLocks noChangeShapeType="1"/>
          </p:cNvSpPr>
          <p:nvPr/>
        </p:nvSpPr>
        <p:spPr bwMode="auto">
          <a:xfrm>
            <a:off x="8077200" y="2895600"/>
            <a:ext cx="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1" name="Line 4"/>
          <p:cNvSpPr>
            <a:spLocks noChangeShapeType="1"/>
          </p:cNvSpPr>
          <p:nvPr/>
        </p:nvSpPr>
        <p:spPr bwMode="auto">
          <a:xfrm>
            <a:off x="4343400" y="5486400"/>
            <a:ext cx="601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2" name="Text Box 5"/>
          <p:cNvSpPr txBox="1">
            <a:spLocks noChangeArrowheads="1"/>
          </p:cNvSpPr>
          <p:nvPr/>
        </p:nvSpPr>
        <p:spPr bwMode="auto">
          <a:xfrm>
            <a:off x="2819400" y="55626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1990</a:t>
            </a:r>
          </a:p>
        </p:txBody>
      </p:sp>
      <p:sp>
        <p:nvSpPr>
          <p:cNvPr id="7173" name="Text Box 7"/>
          <p:cNvSpPr txBox="1">
            <a:spLocks noChangeArrowheads="1"/>
          </p:cNvSpPr>
          <p:nvPr/>
        </p:nvSpPr>
        <p:spPr bwMode="auto">
          <a:xfrm>
            <a:off x="4724400" y="55626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2000</a:t>
            </a:r>
          </a:p>
        </p:txBody>
      </p:sp>
      <p:sp>
        <p:nvSpPr>
          <p:cNvPr id="7174" name="Text Box 8"/>
          <p:cNvSpPr txBox="1">
            <a:spLocks noChangeArrowheads="1"/>
          </p:cNvSpPr>
          <p:nvPr/>
        </p:nvSpPr>
        <p:spPr bwMode="auto">
          <a:xfrm>
            <a:off x="7315201" y="55626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‘05</a:t>
            </a:r>
          </a:p>
        </p:txBody>
      </p:sp>
      <p:sp>
        <p:nvSpPr>
          <p:cNvPr id="7175" name="Text Box 9"/>
          <p:cNvSpPr txBox="1">
            <a:spLocks noChangeArrowheads="1"/>
          </p:cNvSpPr>
          <p:nvPr/>
        </p:nvSpPr>
        <p:spPr bwMode="auto">
          <a:xfrm>
            <a:off x="1905000" y="2286001"/>
            <a:ext cx="850900" cy="2308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MTX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SSZ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HCQ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Cyc-A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AZA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PNC</a:t>
            </a:r>
          </a:p>
        </p:txBody>
      </p:sp>
      <p:sp>
        <p:nvSpPr>
          <p:cNvPr id="7176" name="Text Box 12"/>
          <p:cNvSpPr txBox="1">
            <a:spLocks noChangeArrowheads="1"/>
          </p:cNvSpPr>
          <p:nvPr/>
        </p:nvSpPr>
        <p:spPr bwMode="auto">
          <a:xfrm>
            <a:off x="3124200" y="3733800"/>
            <a:ext cx="939800" cy="9540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Biologic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drug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clinical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trials </a:t>
            </a:r>
          </a:p>
        </p:txBody>
      </p:sp>
      <p:sp>
        <p:nvSpPr>
          <p:cNvPr id="8205" name="Text Box 13"/>
          <p:cNvSpPr txBox="1">
            <a:spLocks noChangeArrowheads="1"/>
          </p:cNvSpPr>
          <p:nvPr/>
        </p:nvSpPr>
        <p:spPr bwMode="auto">
          <a:xfrm>
            <a:off x="4343400" y="1447800"/>
            <a:ext cx="5943600" cy="400050"/>
          </a:xfrm>
          <a:prstGeom prst="rect">
            <a:avLst/>
          </a:prstGeom>
          <a:solidFill>
            <a:schemeClr val="bg1">
              <a:lumMod val="95000"/>
            </a:schemeClr>
          </a:solidFill>
          <a:ln w="9525">
            <a:solidFill>
              <a:schemeClr val="tx1"/>
            </a:solidFill>
            <a:miter lim="800000"/>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charset="0"/>
                <a:ea typeface="+mn-ea"/>
                <a:cs typeface="Arial" charset="0"/>
              </a:rPr>
              <a:t>Biologic Era</a:t>
            </a:r>
          </a:p>
        </p:txBody>
      </p:sp>
      <p:sp>
        <p:nvSpPr>
          <p:cNvPr id="7178" name="Text Box 14"/>
          <p:cNvSpPr txBox="1">
            <a:spLocks noChangeArrowheads="1"/>
          </p:cNvSpPr>
          <p:nvPr/>
        </p:nvSpPr>
        <p:spPr bwMode="auto">
          <a:xfrm>
            <a:off x="1905000" y="1447800"/>
            <a:ext cx="23622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NonBiologic</a:t>
            </a:r>
            <a:r>
              <a:rPr kumimoji="0" lang="en-US" alt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Era</a:t>
            </a:r>
          </a:p>
        </p:txBody>
      </p:sp>
      <p:sp>
        <p:nvSpPr>
          <p:cNvPr id="7179" name="Line 15"/>
          <p:cNvSpPr>
            <a:spLocks noChangeShapeType="1"/>
          </p:cNvSpPr>
          <p:nvPr/>
        </p:nvSpPr>
        <p:spPr bwMode="auto">
          <a:xfrm>
            <a:off x="4343400" y="2819400"/>
            <a:ext cx="0" cy="2590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8" name="Text Box 16"/>
          <p:cNvSpPr txBox="1">
            <a:spLocks noChangeArrowheads="1"/>
          </p:cNvSpPr>
          <p:nvPr/>
        </p:nvSpPr>
        <p:spPr bwMode="auto">
          <a:xfrm>
            <a:off x="3810000" y="2438400"/>
            <a:ext cx="2057400" cy="369888"/>
          </a:xfrm>
          <a:prstGeom prst="rect">
            <a:avLst/>
          </a:prstGeom>
          <a:solidFill>
            <a:schemeClr val="accent3">
              <a:lumMod val="95000"/>
              <a:alpha val="54000"/>
            </a:schemeClr>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charset="0"/>
                <a:ea typeface="+mn-ea"/>
                <a:cs typeface="Arial" charset="0"/>
              </a:rPr>
              <a:t>Etanercept(1998) </a:t>
            </a:r>
          </a:p>
        </p:txBody>
      </p:sp>
      <p:sp>
        <p:nvSpPr>
          <p:cNvPr id="7181" name="Text Box 19"/>
          <p:cNvSpPr txBox="1">
            <a:spLocks noChangeArrowheads="1"/>
          </p:cNvSpPr>
          <p:nvPr/>
        </p:nvSpPr>
        <p:spPr bwMode="auto">
          <a:xfrm>
            <a:off x="5638800" y="3581400"/>
            <a:ext cx="1600200" cy="369888"/>
          </a:xfrm>
          <a:prstGeom prst="rect">
            <a:avLst/>
          </a:prstGeom>
          <a:solidFill>
            <a:srgbClr val="FF0000">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Adalimumab </a:t>
            </a:r>
          </a:p>
        </p:txBody>
      </p:sp>
      <p:sp>
        <p:nvSpPr>
          <p:cNvPr id="7182" name="Line 20"/>
          <p:cNvSpPr>
            <a:spLocks noChangeShapeType="1"/>
          </p:cNvSpPr>
          <p:nvPr/>
        </p:nvSpPr>
        <p:spPr bwMode="auto">
          <a:xfrm>
            <a:off x="6629400" y="40386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3" name="Line 21"/>
          <p:cNvSpPr>
            <a:spLocks noChangeShapeType="1"/>
          </p:cNvSpPr>
          <p:nvPr/>
        </p:nvSpPr>
        <p:spPr bwMode="auto">
          <a:xfrm>
            <a:off x="1905000" y="5486400"/>
            <a:ext cx="24384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4" name="Text Box 23"/>
          <p:cNvSpPr txBox="1">
            <a:spLocks noChangeArrowheads="1"/>
          </p:cNvSpPr>
          <p:nvPr/>
        </p:nvSpPr>
        <p:spPr bwMode="auto">
          <a:xfrm>
            <a:off x="6629401" y="3048000"/>
            <a:ext cx="1300163" cy="369888"/>
          </a:xfrm>
          <a:prstGeom prst="rect">
            <a:avLst/>
          </a:prstGeom>
          <a:solidFill>
            <a:srgbClr val="CC99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Abatacept</a:t>
            </a:r>
          </a:p>
        </p:txBody>
      </p:sp>
      <p:sp>
        <p:nvSpPr>
          <p:cNvPr id="7185" name="Text Box 24"/>
          <p:cNvSpPr txBox="1">
            <a:spLocks noChangeArrowheads="1"/>
          </p:cNvSpPr>
          <p:nvPr/>
        </p:nvSpPr>
        <p:spPr bwMode="auto">
          <a:xfrm>
            <a:off x="7620001" y="2514600"/>
            <a:ext cx="1300163" cy="369888"/>
          </a:xfrm>
          <a:prstGeom prst="rect">
            <a:avLst/>
          </a:prstGeom>
          <a:solidFill>
            <a:srgbClr val="99FFCC">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Rituximab</a:t>
            </a:r>
          </a:p>
        </p:txBody>
      </p:sp>
      <p:sp>
        <p:nvSpPr>
          <p:cNvPr id="7186" name="Line 26"/>
          <p:cNvSpPr>
            <a:spLocks noChangeShapeType="1"/>
          </p:cNvSpPr>
          <p:nvPr/>
        </p:nvSpPr>
        <p:spPr bwMode="auto">
          <a:xfrm flipH="1">
            <a:off x="7543800" y="3429000"/>
            <a:ext cx="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7" name="Line 27"/>
          <p:cNvSpPr>
            <a:spLocks noChangeShapeType="1"/>
          </p:cNvSpPr>
          <p:nvPr/>
        </p:nvSpPr>
        <p:spPr bwMode="auto">
          <a:xfrm>
            <a:off x="5638800" y="4572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8" name="Text Box 28"/>
          <p:cNvSpPr txBox="1">
            <a:spLocks noChangeArrowheads="1"/>
          </p:cNvSpPr>
          <p:nvPr/>
        </p:nvSpPr>
        <p:spPr bwMode="auto">
          <a:xfrm>
            <a:off x="4800601" y="4114800"/>
            <a:ext cx="1236663" cy="369888"/>
          </a:xfrm>
          <a:prstGeom prst="rect">
            <a:avLst/>
          </a:prstGeom>
          <a:solidFill>
            <a:srgbClr val="FF9933">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Anakinra </a:t>
            </a:r>
          </a:p>
        </p:txBody>
      </p:sp>
      <p:sp>
        <p:nvSpPr>
          <p:cNvPr id="7189" name="Text Box 29"/>
          <p:cNvSpPr txBox="1">
            <a:spLocks noChangeArrowheads="1"/>
          </p:cNvSpPr>
          <p:nvPr/>
        </p:nvSpPr>
        <p:spPr bwMode="auto">
          <a:xfrm>
            <a:off x="3810001" y="1981200"/>
            <a:ext cx="22764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Leflunomide (1998)</a:t>
            </a:r>
          </a:p>
        </p:txBody>
      </p:sp>
      <p:sp>
        <p:nvSpPr>
          <p:cNvPr id="7190" name="Text Box 30"/>
          <p:cNvSpPr txBox="1">
            <a:spLocks noChangeArrowheads="1"/>
          </p:cNvSpPr>
          <p:nvPr/>
        </p:nvSpPr>
        <p:spPr bwMode="auto">
          <a:xfrm>
            <a:off x="3276601" y="304801"/>
            <a:ext cx="6227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Spectrum of RA Treatment</a:t>
            </a:r>
          </a:p>
        </p:txBody>
      </p:sp>
      <p:sp>
        <p:nvSpPr>
          <p:cNvPr id="7191" name="TextBox 25"/>
          <p:cNvSpPr txBox="1">
            <a:spLocks noChangeArrowheads="1"/>
          </p:cNvSpPr>
          <p:nvPr/>
        </p:nvSpPr>
        <p:spPr bwMode="auto">
          <a:xfrm>
            <a:off x="8610601" y="2971801"/>
            <a:ext cx="1744663" cy="9239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Golimumab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Certolizumab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(Tocilizumab*)</a:t>
            </a:r>
          </a:p>
        </p:txBody>
      </p:sp>
      <p:sp>
        <p:nvSpPr>
          <p:cNvPr id="7192" name="TextBox 27"/>
          <p:cNvSpPr txBox="1">
            <a:spLocks noChangeArrowheads="1"/>
          </p:cNvSpPr>
          <p:nvPr/>
        </p:nvSpPr>
        <p:spPr bwMode="auto">
          <a:xfrm>
            <a:off x="7848601" y="55626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‘06</a:t>
            </a:r>
          </a:p>
        </p:txBody>
      </p:sp>
      <p:sp>
        <p:nvSpPr>
          <p:cNvPr id="7193" name="Text Box 8"/>
          <p:cNvSpPr txBox="1">
            <a:spLocks noChangeArrowheads="1"/>
          </p:cNvSpPr>
          <p:nvPr/>
        </p:nvSpPr>
        <p:spPr bwMode="auto">
          <a:xfrm>
            <a:off x="6400801" y="55626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‘03</a:t>
            </a:r>
          </a:p>
        </p:txBody>
      </p:sp>
      <p:sp>
        <p:nvSpPr>
          <p:cNvPr id="7194" name="TextBox 29"/>
          <p:cNvSpPr txBox="1">
            <a:spLocks noChangeArrowheads="1"/>
          </p:cNvSpPr>
          <p:nvPr/>
        </p:nvSpPr>
        <p:spPr bwMode="auto">
          <a:xfrm>
            <a:off x="4495800" y="6096000"/>
            <a:ext cx="238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Year of FDA Approval</a:t>
            </a:r>
          </a:p>
        </p:txBody>
      </p:sp>
      <p:sp>
        <p:nvSpPr>
          <p:cNvPr id="7195" name="Text Box 7"/>
          <p:cNvSpPr txBox="1">
            <a:spLocks noChangeArrowheads="1"/>
          </p:cNvSpPr>
          <p:nvPr/>
        </p:nvSpPr>
        <p:spPr bwMode="auto">
          <a:xfrm>
            <a:off x="5334001" y="55626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‘01</a:t>
            </a:r>
          </a:p>
        </p:txBody>
      </p:sp>
      <p:sp>
        <p:nvSpPr>
          <p:cNvPr id="7196" name="Text Box 7"/>
          <p:cNvSpPr txBox="1">
            <a:spLocks noChangeArrowheads="1"/>
          </p:cNvSpPr>
          <p:nvPr/>
        </p:nvSpPr>
        <p:spPr bwMode="auto">
          <a:xfrm>
            <a:off x="9296401" y="55626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‘09</a:t>
            </a:r>
          </a:p>
        </p:txBody>
      </p:sp>
      <p:cxnSp>
        <p:nvCxnSpPr>
          <p:cNvPr id="34" name="Straight Arrow Connector 33"/>
          <p:cNvCxnSpPr/>
          <p:nvPr/>
        </p:nvCxnSpPr>
        <p:spPr>
          <a:xfrm rot="5400000">
            <a:off x="8726488" y="4686300"/>
            <a:ext cx="15986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8" name="TextBox 37"/>
          <p:cNvSpPr txBox="1">
            <a:spLocks noChangeArrowheads="1"/>
          </p:cNvSpPr>
          <p:nvPr/>
        </p:nvSpPr>
        <p:spPr bwMode="auto">
          <a:xfrm>
            <a:off x="4495801" y="2971800"/>
            <a:ext cx="1325563" cy="369888"/>
          </a:xfrm>
          <a:prstGeom prst="rect">
            <a:avLst/>
          </a:prstGeom>
          <a:solidFill>
            <a:srgbClr val="92D05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Infliximab </a:t>
            </a:r>
          </a:p>
        </p:txBody>
      </p:sp>
      <p:sp>
        <p:nvSpPr>
          <p:cNvPr id="7199" name="Line 27"/>
          <p:cNvSpPr>
            <a:spLocks noChangeShapeType="1"/>
          </p:cNvSpPr>
          <p:nvPr/>
        </p:nvSpPr>
        <p:spPr bwMode="auto">
          <a:xfrm>
            <a:off x="4724400" y="3352800"/>
            <a:ext cx="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846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2"/>
            <a:ext cx="8229600" cy="914400"/>
          </a:xfrm>
        </p:spPr>
        <p:txBody>
          <a:bodyPr>
            <a:normAutofit/>
          </a:bodyPr>
          <a:lstStyle/>
          <a:p>
            <a:r>
              <a:rPr lang="en-US" b="1" dirty="0"/>
              <a:t>DMARDS in RA</a:t>
            </a:r>
            <a:endParaRPr lang="en-US" dirty="0"/>
          </a:p>
        </p:txBody>
      </p:sp>
      <p:sp>
        <p:nvSpPr>
          <p:cNvPr id="3" name="Content Placeholder 2"/>
          <p:cNvSpPr>
            <a:spLocks noGrp="1"/>
          </p:cNvSpPr>
          <p:nvPr>
            <p:ph sz="quarter" idx="13"/>
          </p:nvPr>
        </p:nvSpPr>
        <p:spPr>
          <a:xfrm>
            <a:off x="384313" y="1013795"/>
            <a:ext cx="11489635" cy="4601816"/>
          </a:xfrm>
        </p:spPr>
        <p:txBody>
          <a:bodyPr numCol="3">
            <a:noAutofit/>
          </a:bodyPr>
          <a:lstStyle/>
          <a:p>
            <a:r>
              <a:rPr lang="en-US" sz="1200" b="1" dirty="0" err="1">
                <a:solidFill>
                  <a:srgbClr val="FF0000"/>
                </a:solidFill>
              </a:rPr>
              <a:t>Methotrexate</a:t>
            </a:r>
            <a:r>
              <a:rPr lang="en-US" sz="1200" b="1" dirty="0"/>
              <a:t> Inhibits DNA</a:t>
            </a:r>
          </a:p>
          <a:p>
            <a:r>
              <a:rPr lang="en-US" sz="1200" dirty="0"/>
              <a:t>synthesis and</a:t>
            </a:r>
          </a:p>
          <a:p>
            <a:r>
              <a:rPr lang="en-US" sz="1200" dirty="0"/>
              <a:t>cell division</a:t>
            </a:r>
          </a:p>
          <a:p>
            <a:r>
              <a:rPr lang="en-US" sz="1200" dirty="0"/>
              <a:t>5–25 mg/wk GI upset, </a:t>
            </a:r>
            <a:r>
              <a:rPr lang="en-US" sz="1200" dirty="0" err="1"/>
              <a:t>stomatitis</a:t>
            </a:r>
            <a:r>
              <a:rPr lang="en-US" sz="1200" dirty="0"/>
              <a:t>, rash,</a:t>
            </a:r>
          </a:p>
          <a:p>
            <a:r>
              <a:rPr lang="en-US" sz="1200" dirty="0"/>
              <a:t>alopecia, </a:t>
            </a:r>
            <a:r>
              <a:rPr lang="en-US" sz="1200" dirty="0" err="1"/>
              <a:t>hepatotoxicity</a:t>
            </a:r>
            <a:r>
              <a:rPr lang="en-US" sz="1200" dirty="0"/>
              <a:t>, acute</a:t>
            </a:r>
          </a:p>
          <a:p>
            <a:r>
              <a:rPr lang="en-US" sz="1200" dirty="0" err="1"/>
              <a:t>pneumonitis</a:t>
            </a:r>
            <a:endParaRPr lang="en-US" sz="1200" dirty="0"/>
          </a:p>
          <a:p>
            <a:r>
              <a:rPr lang="en-US" sz="1200" dirty="0"/>
              <a:t>FBC, LFTs Initially monthly,</a:t>
            </a:r>
          </a:p>
          <a:p>
            <a:r>
              <a:rPr lang="en-US" sz="1200" dirty="0"/>
              <a:t>then every 3 </a:t>
            </a:r>
            <a:r>
              <a:rPr lang="en-US" sz="1200" dirty="0" err="1"/>
              <a:t>mths</a:t>
            </a:r>
            <a:endParaRPr lang="en-US" sz="1200" dirty="0"/>
          </a:p>
          <a:p>
            <a:r>
              <a:rPr lang="en-US" sz="1200" b="1" dirty="0" err="1">
                <a:solidFill>
                  <a:srgbClr val="FF0000"/>
                </a:solidFill>
              </a:rPr>
              <a:t>Sulfasalazine</a:t>
            </a:r>
            <a:r>
              <a:rPr lang="en-US" sz="1200" b="1" dirty="0">
                <a:solidFill>
                  <a:srgbClr val="FF0000"/>
                </a:solidFill>
              </a:rPr>
              <a:t> </a:t>
            </a:r>
            <a:r>
              <a:rPr lang="en-US" sz="1200" b="1" dirty="0"/>
              <a:t>Unknown 2–4 g/day Nausea, GI upset, rash,</a:t>
            </a:r>
          </a:p>
          <a:p>
            <a:r>
              <a:rPr lang="en-US" sz="1200" dirty="0"/>
              <a:t>hepatitis, </a:t>
            </a:r>
            <a:r>
              <a:rPr lang="en-US" sz="1200" dirty="0" err="1"/>
              <a:t>neutropenia</a:t>
            </a:r>
            <a:r>
              <a:rPr lang="en-US" sz="1200" dirty="0"/>
              <a:t>,</a:t>
            </a:r>
          </a:p>
          <a:p>
            <a:r>
              <a:rPr lang="en-US" sz="1200" dirty="0" err="1"/>
              <a:t>pancytopenia</a:t>
            </a:r>
            <a:r>
              <a:rPr lang="en-US" sz="1200" dirty="0"/>
              <a:t> (rare)</a:t>
            </a:r>
          </a:p>
          <a:p>
            <a:r>
              <a:rPr lang="en-US" sz="1200" dirty="0"/>
              <a:t>FBC, LFTs Monthly for 3 </a:t>
            </a:r>
            <a:r>
              <a:rPr lang="en-US" sz="1200" dirty="0" err="1"/>
              <a:t>mths</a:t>
            </a:r>
            <a:r>
              <a:rPr lang="en-US" sz="1200" dirty="0"/>
              <a:t>,</a:t>
            </a:r>
          </a:p>
          <a:p>
            <a:r>
              <a:rPr lang="en-US" sz="1200" dirty="0"/>
              <a:t>then 3-monthly</a:t>
            </a:r>
          </a:p>
          <a:p>
            <a:r>
              <a:rPr lang="en-US" sz="1200" b="1" dirty="0" err="1">
                <a:solidFill>
                  <a:srgbClr val="FF0000"/>
                </a:solidFill>
              </a:rPr>
              <a:t>Hydroxychloroquine</a:t>
            </a:r>
            <a:r>
              <a:rPr lang="en-US" sz="1200" b="1" dirty="0"/>
              <a:t> Unknown 200–400 mg/day Rash, nausea, </a:t>
            </a:r>
            <a:r>
              <a:rPr lang="en-US" sz="1200" b="1" dirty="0" err="1"/>
              <a:t>diarrhoea</a:t>
            </a:r>
            <a:r>
              <a:rPr lang="en-US" sz="1200" b="1" dirty="0"/>
              <a:t>,</a:t>
            </a:r>
          </a:p>
          <a:p>
            <a:r>
              <a:rPr lang="en-US" sz="1200" dirty="0"/>
              <a:t>headache, corneal</a:t>
            </a:r>
          </a:p>
          <a:p>
            <a:r>
              <a:rPr lang="en-US" sz="1200" dirty="0"/>
              <a:t>deposits, retinopathy</a:t>
            </a:r>
          </a:p>
          <a:p>
            <a:r>
              <a:rPr lang="en-US" sz="1200" dirty="0"/>
              <a:t>(rare)</a:t>
            </a:r>
          </a:p>
          <a:p>
            <a:r>
              <a:rPr lang="en-US" sz="1200" dirty="0"/>
              <a:t>Visual</a:t>
            </a:r>
          </a:p>
          <a:p>
            <a:r>
              <a:rPr lang="en-US" sz="1200" dirty="0"/>
              <a:t>acuity,</a:t>
            </a:r>
          </a:p>
          <a:p>
            <a:r>
              <a:rPr lang="en-US" sz="1200" dirty="0" err="1"/>
              <a:t>fundoscopy</a:t>
            </a:r>
            <a:endParaRPr lang="en-US" sz="1200" dirty="0"/>
          </a:p>
          <a:p>
            <a:r>
              <a:rPr lang="en-US" sz="1200" dirty="0"/>
              <a:t>12-monthly</a:t>
            </a:r>
          </a:p>
          <a:p>
            <a:r>
              <a:rPr lang="en-US" sz="1200" b="1" dirty="0" err="1">
                <a:solidFill>
                  <a:srgbClr val="FF0000"/>
                </a:solidFill>
              </a:rPr>
              <a:t>Leflunomide</a:t>
            </a:r>
            <a:r>
              <a:rPr lang="en-US" sz="1200" b="1" dirty="0"/>
              <a:t> Blocks T-cell</a:t>
            </a:r>
          </a:p>
          <a:p>
            <a:r>
              <a:rPr lang="en-US" sz="1200" dirty="0"/>
              <a:t>division</a:t>
            </a:r>
          </a:p>
          <a:p>
            <a:r>
              <a:rPr lang="en-US" sz="1200" dirty="0"/>
              <a:t>10–20 mg/day Nausea, GI upset, rash,</a:t>
            </a:r>
          </a:p>
          <a:p>
            <a:r>
              <a:rPr lang="en-US" sz="1200" dirty="0"/>
              <a:t>alopecia, hepatitis,</a:t>
            </a:r>
          </a:p>
          <a:p>
            <a:r>
              <a:rPr lang="en-US" sz="1200" dirty="0"/>
              <a:t>hypertension</a:t>
            </a:r>
          </a:p>
          <a:p>
            <a:r>
              <a:rPr lang="en-US" sz="1200" dirty="0"/>
              <a:t>FBC, LFTs,</a:t>
            </a:r>
          </a:p>
          <a:p>
            <a:r>
              <a:rPr lang="en-US" sz="1200" dirty="0"/>
              <a:t>BP</a:t>
            </a:r>
          </a:p>
          <a:p>
            <a:r>
              <a:rPr lang="en-US" sz="1200" dirty="0"/>
              <a:t>2–4-weekly</a:t>
            </a:r>
          </a:p>
          <a:p>
            <a:r>
              <a:rPr lang="en-US" sz="1200" b="1" dirty="0">
                <a:solidFill>
                  <a:srgbClr val="FF0000"/>
                </a:solidFill>
              </a:rPr>
              <a:t>D-</a:t>
            </a:r>
            <a:r>
              <a:rPr lang="en-US" sz="1200" b="1" dirty="0" err="1">
                <a:solidFill>
                  <a:srgbClr val="FF0000"/>
                </a:solidFill>
              </a:rPr>
              <a:t>Penicillamine</a:t>
            </a:r>
            <a:r>
              <a:rPr lang="en-US" sz="1200" b="1" dirty="0"/>
              <a:t> Unknown 250–750 mg/day Rash, </a:t>
            </a:r>
            <a:r>
              <a:rPr lang="en-US" sz="1200" b="1" dirty="0" err="1"/>
              <a:t>stomatitis</a:t>
            </a:r>
            <a:r>
              <a:rPr lang="en-US" sz="1200" b="1" dirty="0"/>
              <a:t>, metallic</a:t>
            </a:r>
          </a:p>
          <a:p>
            <a:r>
              <a:rPr lang="en-US" sz="1200" dirty="0"/>
              <a:t>taste, </a:t>
            </a:r>
            <a:r>
              <a:rPr lang="en-US" sz="1200" dirty="0" err="1"/>
              <a:t>proteinuria</a:t>
            </a:r>
            <a:r>
              <a:rPr lang="en-US" sz="1200" dirty="0"/>
              <a:t>,</a:t>
            </a:r>
          </a:p>
          <a:p>
            <a:r>
              <a:rPr lang="en-US" sz="1200" dirty="0"/>
              <a:t>thrombocytopenia</a:t>
            </a:r>
          </a:p>
          <a:p>
            <a:r>
              <a:rPr lang="en-US" sz="1200" dirty="0"/>
              <a:t>FBC, urine</a:t>
            </a:r>
          </a:p>
          <a:p>
            <a:r>
              <a:rPr lang="en-US" sz="1200" dirty="0"/>
              <a:t>(for protein)</a:t>
            </a:r>
          </a:p>
          <a:p>
            <a:r>
              <a:rPr lang="en-US" sz="1200" dirty="0"/>
              <a:t>Initially 1–2-weekly;</a:t>
            </a:r>
          </a:p>
          <a:p>
            <a:r>
              <a:rPr lang="en-US" sz="1200" dirty="0"/>
              <a:t>4–6-weekly for</a:t>
            </a:r>
          </a:p>
          <a:p>
            <a:r>
              <a:rPr lang="en-US" sz="1200" dirty="0"/>
              <a:t>maintenance</a:t>
            </a:r>
          </a:p>
          <a:p>
            <a:r>
              <a:rPr lang="en-US" sz="1200" b="1" dirty="0">
                <a:solidFill>
                  <a:srgbClr val="FF0000"/>
                </a:solidFill>
              </a:rPr>
              <a:t>Gold </a:t>
            </a:r>
            <a:r>
              <a:rPr lang="en-US" sz="1200" b="1" dirty="0"/>
              <a:t>Unknown 50 mg/</a:t>
            </a:r>
            <a:r>
              <a:rPr lang="en-US" sz="1200" b="1" dirty="0" err="1"/>
              <a:t>mth</a:t>
            </a:r>
            <a:r>
              <a:rPr lang="en-US" sz="1200" b="1" dirty="0"/>
              <a:t> by IM</a:t>
            </a:r>
          </a:p>
          <a:p>
            <a:r>
              <a:rPr lang="en-US" sz="1200" dirty="0"/>
              <a:t>injection</a:t>
            </a:r>
          </a:p>
          <a:p>
            <a:r>
              <a:rPr lang="en-US" sz="1200" dirty="0"/>
              <a:t>Rash, </a:t>
            </a:r>
            <a:r>
              <a:rPr lang="en-US" sz="1200" dirty="0" err="1"/>
              <a:t>stomatitis</a:t>
            </a:r>
            <a:r>
              <a:rPr lang="en-US" sz="1200" dirty="0"/>
              <a:t>, alopecia,</a:t>
            </a:r>
          </a:p>
          <a:p>
            <a:r>
              <a:rPr lang="en-US" sz="1200" dirty="0" err="1"/>
              <a:t>proteinuria</a:t>
            </a:r>
            <a:r>
              <a:rPr lang="en-US" sz="1200" dirty="0"/>
              <a:t>, thrombocytopenia,</a:t>
            </a:r>
          </a:p>
          <a:p>
            <a:r>
              <a:rPr lang="en-US" sz="1200" dirty="0" err="1"/>
              <a:t>myelosuppression</a:t>
            </a:r>
            <a:endParaRPr lang="en-US" sz="1200" dirty="0"/>
          </a:p>
          <a:p>
            <a:r>
              <a:rPr lang="en-US" sz="1200" dirty="0"/>
              <a:t>FBC, urine</a:t>
            </a:r>
          </a:p>
          <a:p>
            <a:r>
              <a:rPr lang="en-US" sz="1200" dirty="0"/>
              <a:t>(protein)</a:t>
            </a:r>
          </a:p>
          <a:p>
            <a:r>
              <a:rPr lang="en-US" sz="1200" dirty="0"/>
              <a:t>Each injection</a:t>
            </a:r>
          </a:p>
          <a:p>
            <a:r>
              <a:rPr lang="en-US" sz="1200" b="1" dirty="0" err="1">
                <a:solidFill>
                  <a:srgbClr val="FF0000"/>
                </a:solidFill>
              </a:rPr>
              <a:t>Ciclosporin</a:t>
            </a:r>
            <a:r>
              <a:rPr lang="en-US" sz="1200" b="1" dirty="0"/>
              <a:t> Blocks T-cell</a:t>
            </a:r>
          </a:p>
          <a:p>
            <a:r>
              <a:rPr lang="en-US" sz="1200" dirty="0"/>
              <a:t>activation</a:t>
            </a:r>
          </a:p>
          <a:p>
            <a:r>
              <a:rPr lang="en-US" sz="1200" dirty="0"/>
              <a:t>150–300 mg/day Nausea, GI upset, renal</a:t>
            </a:r>
          </a:p>
          <a:p>
            <a:r>
              <a:rPr lang="en-US" sz="1200" dirty="0"/>
              <a:t>impairment, hypertension</a:t>
            </a:r>
          </a:p>
          <a:p>
            <a:r>
              <a:rPr lang="en-US" sz="1200" dirty="0"/>
              <a:t>FBC, LFTs,</a:t>
            </a:r>
          </a:p>
          <a:p>
            <a:r>
              <a:rPr lang="en-US" sz="1200" dirty="0"/>
              <a:t>U&amp;E, BP</a:t>
            </a:r>
          </a:p>
          <a:p>
            <a:r>
              <a:rPr lang="en-US" sz="1200" dirty="0"/>
              <a:t>2–4-weekly</a:t>
            </a:r>
          </a:p>
          <a:p>
            <a:r>
              <a:rPr lang="en-US" sz="1200" dirty="0"/>
              <a:t>(BP = blood pressure; FBC = full blood count; LFT = liver function tests; U&amp;E = urea and electrolytes)</a:t>
            </a:r>
          </a:p>
        </p:txBody>
      </p:sp>
    </p:spTree>
    <p:extLst>
      <p:ext uri="{BB962C8B-B14F-4D97-AF65-F5344CB8AC3E}">
        <p14:creationId xmlns:p14="http://schemas.microsoft.com/office/powerpoint/2010/main" val="36463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Image result for biologics in rheumatoid arthritis and mechanism of action"/>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6516757" cy="6088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2.quickmeme.com/img/c5/c55234d1262fbe388f4d7d70690714521c220a178b20999289bb6849335b35d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027" y="650147"/>
            <a:ext cx="3737113" cy="549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3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6" name="Rectangle 8"/>
          <p:cNvSpPr>
            <a:spLocks noGrp="1" noChangeArrowheads="1"/>
          </p:cNvSpPr>
          <p:nvPr>
            <p:ph type="title"/>
          </p:nvPr>
        </p:nvSpPr>
        <p:spPr/>
        <p:txBody>
          <a:bodyPr/>
          <a:lstStyle/>
          <a:p>
            <a:r>
              <a:rPr lang="en-US" altLang="en-US" dirty="0"/>
              <a:t>Just what is rheumatoid arthritis……</a:t>
            </a:r>
          </a:p>
        </p:txBody>
      </p:sp>
      <p:pic>
        <p:nvPicPr>
          <p:cNvPr id="48132" name="Picture 4" descr="17-41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742122" y="1690688"/>
            <a:ext cx="4870450" cy="5362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5" name="Picture 7" descr="ano045"/>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7439914" y="2366963"/>
            <a:ext cx="2569972" cy="3424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8300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pPr>
              <a:defRPr/>
            </a:pPr>
            <a:r>
              <a:rPr lang="en-US"/>
              <a:t>Side Effects of TNF Inhibition</a:t>
            </a:r>
          </a:p>
        </p:txBody>
      </p:sp>
      <p:sp>
        <p:nvSpPr>
          <p:cNvPr id="727043" name="Rectangle 3"/>
          <p:cNvSpPr>
            <a:spLocks noGrp="1" noChangeArrowheads="1"/>
          </p:cNvSpPr>
          <p:nvPr>
            <p:ph sz="quarter" idx="13"/>
          </p:nvPr>
        </p:nvSpPr>
        <p:spPr>
          <a:xfrm>
            <a:off x="2209800" y="1735138"/>
            <a:ext cx="7772400" cy="5122862"/>
          </a:xfrm>
        </p:spPr>
        <p:txBody>
          <a:bodyPr>
            <a:normAutofit lnSpcReduction="10000"/>
          </a:bodyPr>
          <a:lstStyle/>
          <a:p>
            <a:pPr>
              <a:lnSpc>
                <a:spcPct val="90000"/>
              </a:lnSpc>
              <a:defRPr/>
            </a:pPr>
            <a:r>
              <a:rPr lang="en-US" sz="2400"/>
              <a:t>Infusion Reactions with Infliximab, Injection Site Reactions with Adalimumab and Etanercept</a:t>
            </a:r>
          </a:p>
          <a:p>
            <a:pPr>
              <a:lnSpc>
                <a:spcPct val="90000"/>
              </a:lnSpc>
              <a:defRPr/>
            </a:pPr>
            <a:r>
              <a:rPr lang="en-US" sz="2400" b="1"/>
              <a:t>Infection </a:t>
            </a:r>
          </a:p>
          <a:p>
            <a:pPr lvl="1">
              <a:lnSpc>
                <a:spcPct val="90000"/>
              </a:lnSpc>
              <a:defRPr/>
            </a:pPr>
            <a:r>
              <a:rPr lang="en-US" sz="2000"/>
              <a:t>Tuberculosis</a:t>
            </a:r>
          </a:p>
          <a:p>
            <a:pPr lvl="1">
              <a:lnSpc>
                <a:spcPct val="90000"/>
              </a:lnSpc>
              <a:defRPr/>
            </a:pPr>
            <a:r>
              <a:rPr lang="en-US" sz="2000"/>
              <a:t>Serious resulting in death</a:t>
            </a:r>
          </a:p>
          <a:p>
            <a:pPr>
              <a:lnSpc>
                <a:spcPct val="90000"/>
              </a:lnSpc>
              <a:defRPr/>
            </a:pPr>
            <a:r>
              <a:rPr lang="en-US" sz="2400"/>
              <a:t>Malignancy</a:t>
            </a:r>
          </a:p>
          <a:p>
            <a:pPr lvl="1">
              <a:lnSpc>
                <a:spcPct val="90000"/>
              </a:lnSpc>
              <a:defRPr/>
            </a:pPr>
            <a:r>
              <a:rPr lang="en-US" sz="2000"/>
              <a:t>Increased risk of lymphoma – early data</a:t>
            </a:r>
          </a:p>
          <a:p>
            <a:pPr lvl="1">
              <a:lnSpc>
                <a:spcPct val="90000"/>
              </a:lnSpc>
              <a:defRPr/>
            </a:pPr>
            <a:r>
              <a:rPr lang="en-US" sz="2000"/>
              <a:t>Solid tumors?</a:t>
            </a:r>
          </a:p>
          <a:p>
            <a:pPr>
              <a:lnSpc>
                <a:spcPct val="90000"/>
              </a:lnSpc>
              <a:defRPr/>
            </a:pPr>
            <a:r>
              <a:rPr lang="en-US" sz="2400"/>
              <a:t>Neurologic</a:t>
            </a:r>
          </a:p>
          <a:p>
            <a:pPr lvl="1">
              <a:lnSpc>
                <a:spcPct val="90000"/>
              </a:lnSpc>
              <a:defRPr/>
            </a:pPr>
            <a:r>
              <a:rPr lang="en-US" sz="2000"/>
              <a:t>Multiple Sclerosis, seizures, inflammation of the ocular nerve</a:t>
            </a:r>
          </a:p>
          <a:p>
            <a:pPr>
              <a:lnSpc>
                <a:spcPct val="90000"/>
              </a:lnSpc>
              <a:defRPr/>
            </a:pPr>
            <a:r>
              <a:rPr lang="en-US" sz="2400"/>
              <a:t>Autoimmune</a:t>
            </a:r>
          </a:p>
          <a:p>
            <a:pPr lvl="1">
              <a:lnSpc>
                <a:spcPct val="90000"/>
              </a:lnSpc>
              <a:defRPr/>
            </a:pPr>
            <a:r>
              <a:rPr lang="en-US" sz="2000"/>
              <a:t>Antibody formation – SLE like illness</a:t>
            </a:r>
          </a:p>
          <a:p>
            <a:pPr>
              <a:lnSpc>
                <a:spcPct val="90000"/>
              </a:lnSpc>
              <a:defRPr/>
            </a:pPr>
            <a:r>
              <a:rPr lang="en-US" sz="2400"/>
              <a:t>Worsening of Congestive Heart Failure</a:t>
            </a:r>
          </a:p>
        </p:txBody>
      </p:sp>
    </p:spTree>
    <p:extLst>
      <p:ext uri="{BB962C8B-B14F-4D97-AF65-F5344CB8AC3E}">
        <p14:creationId xmlns:p14="http://schemas.microsoft.com/office/powerpoint/2010/main" val="121522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 y="245855"/>
            <a:ext cx="10515600" cy="1325563"/>
          </a:xfrm>
        </p:spPr>
        <p:txBody>
          <a:bodyPr/>
          <a:lstStyle/>
          <a:p>
            <a:r>
              <a:rPr lang="en-US" dirty="0"/>
              <a:t>Parting short on corticosteroids…</a:t>
            </a:r>
          </a:p>
        </p:txBody>
      </p:sp>
      <p:pic>
        <p:nvPicPr>
          <p:cNvPr id="22530" name="Picture 2" descr="Image result for memes about corticosteroids side effect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656384" y="2181432"/>
            <a:ext cx="4286119" cy="34242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566" y="1913391"/>
            <a:ext cx="6096000" cy="4314001"/>
          </a:xfrm>
          <a:prstGeom prst="rect">
            <a:avLst/>
          </a:prstGeom>
        </p:spPr>
        <p:txBody>
          <a:bodyPr>
            <a:spAutoFit/>
          </a:bodyPr>
          <a:lstStyle/>
          <a:p>
            <a:pPr lvl="0">
              <a:lnSpc>
                <a:spcPct val="90000"/>
              </a:lnSpc>
              <a:spcBef>
                <a:spcPts val="1000"/>
              </a:spcBef>
            </a:pPr>
            <a:r>
              <a:rPr lang="en-US" sz="2000" dirty="0">
                <a:solidFill>
                  <a:srgbClr val="00B0F0"/>
                </a:solidFill>
              </a:rPr>
              <a:t>PROS </a:t>
            </a:r>
            <a:r>
              <a:rPr lang="en-US" sz="2000" dirty="0"/>
              <a:t>Anti-inflammatory and immunosuppressive effects</a:t>
            </a:r>
          </a:p>
          <a:p>
            <a:pPr marL="228600" lvl="0" indent="-228600">
              <a:lnSpc>
                <a:spcPct val="90000"/>
              </a:lnSpc>
              <a:spcBef>
                <a:spcPts val="1000"/>
              </a:spcBef>
              <a:buFont typeface="Arial" panose="020B0604020202020204" pitchFamily="34" charset="0"/>
              <a:buChar char="•"/>
            </a:pPr>
            <a:r>
              <a:rPr lang="en-US" sz="2000" dirty="0"/>
              <a:t>Can be used to bridge gap between initiation of DMARD therapy and onset of action</a:t>
            </a:r>
          </a:p>
          <a:p>
            <a:pPr marL="228600" lvl="0" indent="-228600">
              <a:lnSpc>
                <a:spcPct val="90000"/>
              </a:lnSpc>
              <a:spcBef>
                <a:spcPts val="1000"/>
              </a:spcBef>
              <a:buFont typeface="Arial" panose="020B0604020202020204" pitchFamily="34" charset="0"/>
              <a:buChar char="•"/>
            </a:pPr>
            <a:r>
              <a:rPr lang="en-US" sz="2000" dirty="0"/>
              <a:t> Intra-articular steroid (IAS)injections can be used for individual joint flares</a:t>
            </a:r>
          </a:p>
          <a:p>
            <a:pPr lvl="0">
              <a:lnSpc>
                <a:spcPct val="90000"/>
              </a:lnSpc>
              <a:spcBef>
                <a:spcPts val="1000"/>
              </a:spcBef>
            </a:pPr>
            <a:endParaRPr lang="en-US" sz="2000" dirty="0">
              <a:solidFill>
                <a:prstClr val="black"/>
              </a:solidFill>
            </a:endParaRPr>
          </a:p>
          <a:p>
            <a:pPr lvl="0">
              <a:lnSpc>
                <a:spcPct val="90000"/>
              </a:lnSpc>
              <a:spcBef>
                <a:spcPts val="1000"/>
              </a:spcBef>
            </a:pPr>
            <a:r>
              <a:rPr lang="en-US" sz="2000" dirty="0">
                <a:solidFill>
                  <a:srgbClr val="00B0F0"/>
                </a:solidFill>
              </a:rPr>
              <a:t>CONS </a:t>
            </a:r>
            <a:r>
              <a:rPr lang="en-US" sz="2000" dirty="0"/>
              <a:t>Does not conclusively affect disease progression</a:t>
            </a:r>
          </a:p>
          <a:p>
            <a:pPr marL="228600" lvl="0" indent="-228600">
              <a:lnSpc>
                <a:spcPct val="90000"/>
              </a:lnSpc>
              <a:spcBef>
                <a:spcPts val="1000"/>
              </a:spcBef>
              <a:buFont typeface="Arial" panose="020B0604020202020204" pitchFamily="34" charset="0"/>
              <a:buChar char="•"/>
            </a:pPr>
            <a:r>
              <a:rPr lang="en-US" sz="2000" dirty="0"/>
              <a:t> Tapering and discontinuation of use often unsuccessful</a:t>
            </a:r>
          </a:p>
          <a:p>
            <a:pPr marL="228600" lvl="0" indent="-228600">
              <a:lnSpc>
                <a:spcPct val="90000"/>
              </a:lnSpc>
              <a:spcBef>
                <a:spcPts val="1000"/>
              </a:spcBef>
              <a:buFont typeface="Arial" panose="020B0604020202020204" pitchFamily="34" charset="0"/>
              <a:buChar char="•"/>
            </a:pPr>
            <a:r>
              <a:rPr lang="en-US" sz="2000" dirty="0"/>
              <a:t> Low doses result in skin thinning, </a:t>
            </a:r>
            <a:r>
              <a:rPr lang="en-US" sz="2000" dirty="0" err="1"/>
              <a:t>ecchymoses</a:t>
            </a:r>
            <a:r>
              <a:rPr lang="en-US" sz="2000" dirty="0"/>
              <a:t>, and </a:t>
            </a:r>
            <a:r>
              <a:rPr lang="en-US" sz="2000" dirty="0" err="1"/>
              <a:t>Cushingoid</a:t>
            </a:r>
            <a:r>
              <a:rPr lang="en-US" sz="2000" dirty="0"/>
              <a:t> appearance</a:t>
            </a:r>
          </a:p>
          <a:p>
            <a:pPr marL="228600" lvl="0" indent="-228600">
              <a:lnSpc>
                <a:spcPct val="90000"/>
              </a:lnSpc>
              <a:spcBef>
                <a:spcPts val="1000"/>
              </a:spcBef>
              <a:buFont typeface="Arial" panose="020B0604020202020204" pitchFamily="34" charset="0"/>
              <a:buChar char="•"/>
            </a:pPr>
            <a:r>
              <a:rPr lang="en-US" sz="2000" dirty="0"/>
              <a:t>Significant cause of steroid-induced osteopenia, </a:t>
            </a:r>
            <a:r>
              <a:rPr lang="en-US" sz="2000" dirty="0" err="1"/>
              <a:t>diabetes,dyslipidemia</a:t>
            </a:r>
            <a:endParaRPr lang="en-US" sz="2000" dirty="0"/>
          </a:p>
        </p:txBody>
      </p:sp>
    </p:spTree>
    <p:extLst>
      <p:ext uri="{BB962C8B-B14F-4D97-AF65-F5344CB8AC3E}">
        <p14:creationId xmlns:p14="http://schemas.microsoft.com/office/powerpoint/2010/main" val="1290645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ea typeface="+mj-ea"/>
              </a:rPr>
              <a:t>REMISSION</a:t>
            </a:r>
          </a:p>
        </p:txBody>
      </p:sp>
      <p:sp>
        <p:nvSpPr>
          <p:cNvPr id="4" name="Rectangle 3"/>
          <p:cNvSpPr>
            <a:spLocks noGrp="1" noChangeArrowheads="1"/>
          </p:cNvSpPr>
          <p:nvPr>
            <p:ph sz="quarter" idx="13"/>
          </p:nvPr>
        </p:nvSpPr>
        <p:spPr bwMode="auto">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a:lnSpc>
                <a:spcPct val="90000"/>
              </a:lnSpc>
              <a:buFontTx/>
              <a:buNone/>
            </a:pPr>
            <a:r>
              <a:rPr lang="en-US" dirty="0"/>
              <a:t>RA - When is it in remission?</a:t>
            </a:r>
          </a:p>
          <a:p>
            <a:pPr>
              <a:lnSpc>
                <a:spcPct val="90000"/>
              </a:lnSpc>
              <a:buFontTx/>
              <a:buNone/>
            </a:pPr>
            <a:r>
              <a:rPr lang="en-US" dirty="0"/>
              <a:t>• Morning stiffness &lt;15 minutes</a:t>
            </a:r>
          </a:p>
          <a:p>
            <a:pPr>
              <a:lnSpc>
                <a:spcPct val="90000"/>
              </a:lnSpc>
              <a:buFontTx/>
              <a:buNone/>
            </a:pPr>
            <a:r>
              <a:rPr lang="en-US" dirty="0"/>
              <a:t>• No joint pain</a:t>
            </a:r>
          </a:p>
          <a:p>
            <a:pPr>
              <a:lnSpc>
                <a:spcPct val="90000"/>
              </a:lnSpc>
              <a:buFontTx/>
              <a:buNone/>
            </a:pPr>
            <a:r>
              <a:rPr lang="en-US" dirty="0"/>
              <a:t>• No fatigue</a:t>
            </a:r>
          </a:p>
          <a:p>
            <a:pPr>
              <a:lnSpc>
                <a:spcPct val="90000"/>
              </a:lnSpc>
              <a:buFontTx/>
              <a:buNone/>
            </a:pPr>
            <a:r>
              <a:rPr lang="en-US" dirty="0"/>
              <a:t>• No joint tenderness/pain on</a:t>
            </a:r>
          </a:p>
          <a:p>
            <a:pPr>
              <a:lnSpc>
                <a:spcPct val="90000"/>
              </a:lnSpc>
              <a:buFontTx/>
              <a:buNone/>
            </a:pPr>
            <a:r>
              <a:rPr lang="en-US" dirty="0"/>
              <a:t>  motion</a:t>
            </a:r>
          </a:p>
          <a:p>
            <a:pPr>
              <a:lnSpc>
                <a:spcPct val="90000"/>
              </a:lnSpc>
              <a:buFontTx/>
              <a:buNone/>
            </a:pPr>
            <a:r>
              <a:rPr lang="en-US" dirty="0"/>
              <a:t>• No soft tissue swelling</a:t>
            </a:r>
          </a:p>
          <a:p>
            <a:pPr>
              <a:lnSpc>
                <a:spcPct val="90000"/>
              </a:lnSpc>
              <a:buFontTx/>
              <a:buNone/>
            </a:pPr>
            <a:r>
              <a:rPr lang="en-US" dirty="0"/>
              <a:t>• ESR &lt;30mm/hr (female)</a:t>
            </a:r>
          </a:p>
          <a:p>
            <a:pPr>
              <a:lnSpc>
                <a:spcPct val="90000"/>
              </a:lnSpc>
              <a:buFontTx/>
              <a:buNone/>
            </a:pPr>
            <a:r>
              <a:rPr lang="en-US" dirty="0"/>
              <a:t>           &lt;20mm/hr (male)</a:t>
            </a:r>
          </a:p>
        </p:txBody>
      </p:sp>
    </p:spTree>
    <p:extLst>
      <p:ext uri="{BB962C8B-B14F-4D97-AF65-F5344CB8AC3E}">
        <p14:creationId xmlns:p14="http://schemas.microsoft.com/office/powerpoint/2010/main" val="307054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Conclusions</a:t>
            </a:r>
          </a:p>
        </p:txBody>
      </p:sp>
      <p:sp>
        <p:nvSpPr>
          <p:cNvPr id="63491" name="Rectangle 3"/>
          <p:cNvSpPr>
            <a:spLocks noGrp="1" noChangeArrowheads="1"/>
          </p:cNvSpPr>
          <p:nvPr>
            <p:ph sz="quarter" idx="13"/>
          </p:nvPr>
        </p:nvSpPr>
        <p:spPr/>
        <p:txBody>
          <a:bodyPr/>
          <a:lstStyle/>
          <a:p>
            <a:r>
              <a:rPr lang="en-US" altLang="en-US"/>
              <a:t>Early diagnosis important, which leads to –</a:t>
            </a:r>
          </a:p>
          <a:p>
            <a:r>
              <a:rPr lang="en-US" altLang="en-US"/>
              <a:t>Early treatment, aggressive if necessary, which leads to – </a:t>
            </a:r>
          </a:p>
          <a:p>
            <a:r>
              <a:rPr lang="en-US" altLang="en-US"/>
              <a:t>Better outcomes</a:t>
            </a:r>
          </a:p>
          <a:p>
            <a:r>
              <a:rPr lang="en-US" altLang="en-US"/>
              <a:t>Communication important between PCP and rheumatologist</a:t>
            </a:r>
          </a:p>
        </p:txBody>
      </p:sp>
    </p:spTree>
    <p:extLst>
      <p:ext uri="{BB962C8B-B14F-4D97-AF65-F5344CB8AC3E}">
        <p14:creationId xmlns:p14="http://schemas.microsoft.com/office/powerpoint/2010/main" val="2277553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050" y="214290"/>
            <a:ext cx="400052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History and physical examination</a:t>
            </a:r>
          </a:p>
        </p:txBody>
      </p:sp>
      <p:cxnSp>
        <p:nvCxnSpPr>
          <p:cNvPr id="5" name="Straight Arrow Connector 4"/>
          <p:cNvCxnSpPr/>
          <p:nvPr/>
        </p:nvCxnSpPr>
        <p:spPr>
          <a:xfrm rot="5400000">
            <a:off x="7453322" y="71435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596066" y="857232"/>
            <a:ext cx="220028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Is it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articular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rot="10800000">
            <a:off x="5524496" y="107154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6976" y="785794"/>
            <a:ext cx="285752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Trauma/fracture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Soft tissue rheumatism</a:t>
            </a:r>
          </a:p>
        </p:txBody>
      </p:sp>
      <p:sp>
        <p:nvSpPr>
          <p:cNvPr id="9" name="Oval 8"/>
          <p:cNvSpPr/>
          <p:nvPr/>
        </p:nvSpPr>
        <p:spPr>
          <a:xfrm>
            <a:off x="5738810" y="642918"/>
            <a:ext cx="64294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a:t>
            </a:r>
          </a:p>
        </p:txBody>
      </p:sp>
      <p:cxnSp>
        <p:nvCxnSpPr>
          <p:cNvPr id="10" name="Straight Arrow Connector 9"/>
          <p:cNvCxnSpPr/>
          <p:nvPr/>
        </p:nvCxnSpPr>
        <p:spPr>
          <a:xfrm rot="5400000">
            <a:off x="7453322" y="135729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53256" y="1643050"/>
            <a:ext cx="142876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&gt; 6 weeks</a:t>
            </a:r>
          </a:p>
        </p:txBody>
      </p:sp>
      <p:sp>
        <p:nvSpPr>
          <p:cNvPr id="12" name="Oval 11"/>
          <p:cNvSpPr/>
          <p:nvPr/>
        </p:nvSpPr>
        <p:spPr>
          <a:xfrm>
            <a:off x="7739074" y="1214422"/>
            <a:ext cx="785818"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yes</a:t>
            </a:r>
          </a:p>
        </p:txBody>
      </p:sp>
      <p:cxnSp>
        <p:nvCxnSpPr>
          <p:cNvPr id="13" name="Straight Arrow Connector 12"/>
          <p:cNvCxnSpPr>
            <a:stCxn id="11" idx="2"/>
          </p:cNvCxnSpPr>
          <p:nvPr/>
        </p:nvCxnSpPr>
        <p:spPr>
          <a:xfrm rot="5400000">
            <a:off x="7489041" y="210739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05400" y="2209800"/>
            <a:ext cx="135732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Chronic </a:t>
            </a:r>
          </a:p>
        </p:txBody>
      </p:sp>
      <p:sp>
        <p:nvSpPr>
          <p:cNvPr id="15" name="Oval 14"/>
          <p:cNvSpPr/>
          <p:nvPr/>
        </p:nvSpPr>
        <p:spPr>
          <a:xfrm>
            <a:off x="7739074" y="2014534"/>
            <a:ext cx="857256" cy="342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yes</a:t>
            </a:r>
          </a:p>
        </p:txBody>
      </p:sp>
      <p:cxnSp>
        <p:nvCxnSpPr>
          <p:cNvPr id="16" name="Straight Arrow Connector 15"/>
          <p:cNvCxnSpPr>
            <a:stCxn id="11" idx="1"/>
          </p:cNvCxnSpPr>
          <p:nvPr/>
        </p:nvCxnSpPr>
        <p:spPr>
          <a:xfrm rot="10800000">
            <a:off x="6167438" y="178592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38678" y="1571612"/>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Acute </a:t>
            </a:r>
          </a:p>
        </p:txBody>
      </p:sp>
      <p:cxnSp>
        <p:nvCxnSpPr>
          <p:cNvPr id="18" name="Straight Arrow Connector 17"/>
          <p:cNvCxnSpPr>
            <a:stCxn id="17" idx="1"/>
          </p:cNvCxnSpPr>
          <p:nvPr/>
        </p:nvCxnSpPr>
        <p:spPr>
          <a:xfrm rot="10800000" flipV="1">
            <a:off x="4095736" y="1821645"/>
            <a:ext cx="64294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38282" y="1571612"/>
            <a:ext cx="235745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Infectious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arthritris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Crystal induced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Reactive arthritis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p:cNvSpPr/>
          <p:nvPr/>
        </p:nvSpPr>
        <p:spPr>
          <a:xfrm>
            <a:off x="6238876" y="1214422"/>
            <a:ext cx="714380"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 </a:t>
            </a:r>
          </a:p>
        </p:txBody>
      </p:sp>
      <p:cxnSp>
        <p:nvCxnSpPr>
          <p:cNvPr id="21" name="Straight Arrow Connector 20"/>
          <p:cNvCxnSpPr>
            <a:stCxn id="14" idx="2"/>
          </p:cNvCxnSpPr>
          <p:nvPr/>
        </p:nvCxnSpPr>
        <p:spPr>
          <a:xfrm rot="5400000">
            <a:off x="5659045" y="2727729"/>
            <a:ext cx="214316" cy="35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67372" y="3071810"/>
            <a:ext cx="257176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Signs of inflammation</a:t>
            </a:r>
          </a:p>
        </p:txBody>
      </p:sp>
      <p:cxnSp>
        <p:nvCxnSpPr>
          <p:cNvPr id="23" name="Straight Arrow Connector 22"/>
          <p:cNvCxnSpPr>
            <a:stCxn id="22" idx="3"/>
          </p:cNvCxnSpPr>
          <p:nvPr/>
        </p:nvCxnSpPr>
        <p:spPr>
          <a:xfrm>
            <a:off x="8239140" y="3321844"/>
            <a:ext cx="50006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453454" y="4214818"/>
            <a:ext cx="192882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DIP, CMC1,Hip ,Knee joint</a:t>
            </a:r>
          </a:p>
        </p:txBody>
      </p:sp>
      <p:cxnSp>
        <p:nvCxnSpPr>
          <p:cNvPr id="25" name="Straight Arrow Connector 24"/>
          <p:cNvCxnSpPr/>
          <p:nvPr/>
        </p:nvCxnSpPr>
        <p:spPr>
          <a:xfrm rot="16200000" flipH="1">
            <a:off x="9507156" y="3982637"/>
            <a:ext cx="428630" cy="35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1"/>
          </p:cNvCxnSpPr>
          <p:nvPr/>
        </p:nvCxnSpPr>
        <p:spPr>
          <a:xfrm rot="10800000">
            <a:off x="7739074" y="4500572"/>
            <a:ext cx="71438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24562" y="4286256"/>
            <a:ext cx="16287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osteoarthritis</a:t>
            </a:r>
          </a:p>
        </p:txBody>
      </p:sp>
      <p:sp>
        <p:nvSpPr>
          <p:cNvPr id="28" name="Oval 27"/>
          <p:cNvSpPr/>
          <p:nvPr/>
        </p:nvSpPr>
        <p:spPr>
          <a:xfrm>
            <a:off x="7596198" y="4000504"/>
            <a:ext cx="857256"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yes</a:t>
            </a:r>
          </a:p>
        </p:txBody>
      </p:sp>
      <p:cxnSp>
        <p:nvCxnSpPr>
          <p:cNvPr id="29" name="Straight Arrow Connector 28"/>
          <p:cNvCxnSpPr>
            <a:stCxn id="24" idx="2"/>
          </p:cNvCxnSpPr>
          <p:nvPr/>
        </p:nvCxnSpPr>
        <p:spPr>
          <a:xfrm rot="16200000" flipH="1">
            <a:off x="9149974" y="5125653"/>
            <a:ext cx="571506" cy="35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524892" y="5500702"/>
            <a:ext cx="171451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Osteonecrosis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Charcots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joint</a:t>
            </a:r>
          </a:p>
        </p:txBody>
      </p:sp>
      <p:sp>
        <p:nvSpPr>
          <p:cNvPr id="31" name="Oval 30"/>
          <p:cNvSpPr/>
          <p:nvPr/>
        </p:nvSpPr>
        <p:spPr>
          <a:xfrm>
            <a:off x="9525024" y="5000636"/>
            <a:ext cx="642942" cy="34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a:t>
            </a:r>
          </a:p>
        </p:txBody>
      </p:sp>
      <p:cxnSp>
        <p:nvCxnSpPr>
          <p:cNvPr id="32" name="Straight Arrow Connector 31"/>
          <p:cNvCxnSpPr>
            <a:stCxn id="22" idx="1"/>
          </p:cNvCxnSpPr>
          <p:nvPr/>
        </p:nvCxnSpPr>
        <p:spPr>
          <a:xfrm rot="10800000">
            <a:off x="4667240" y="3286126"/>
            <a:ext cx="100013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881554" y="2857496"/>
            <a:ext cx="78581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yes</a:t>
            </a:r>
          </a:p>
        </p:txBody>
      </p:sp>
      <p:sp>
        <p:nvSpPr>
          <p:cNvPr id="34" name="Rectangle 33"/>
          <p:cNvSpPr/>
          <p:nvPr/>
        </p:nvSpPr>
        <p:spPr>
          <a:xfrm>
            <a:off x="2738414" y="2928934"/>
            <a:ext cx="192879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Chronic inflammatory arthritis</a:t>
            </a:r>
          </a:p>
        </p:txBody>
      </p:sp>
      <p:cxnSp>
        <p:nvCxnSpPr>
          <p:cNvPr id="35" name="Straight Arrow Connector 34"/>
          <p:cNvCxnSpPr>
            <a:stCxn id="34" idx="2"/>
          </p:cNvCxnSpPr>
          <p:nvPr/>
        </p:nvCxnSpPr>
        <p:spPr>
          <a:xfrm rot="16200000" flipH="1">
            <a:off x="3542082" y="3946919"/>
            <a:ext cx="357192" cy="35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38414" y="4143380"/>
            <a:ext cx="178595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Joints involved</a:t>
            </a:r>
          </a:p>
        </p:txBody>
      </p:sp>
      <p:cxnSp>
        <p:nvCxnSpPr>
          <p:cNvPr id="37" name="Elbow Connector 36"/>
          <p:cNvCxnSpPr/>
          <p:nvPr/>
        </p:nvCxnSpPr>
        <p:spPr>
          <a:xfrm rot="5400000">
            <a:off x="2738414" y="4429132"/>
            <a:ext cx="642942" cy="64294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024034" y="4500570"/>
            <a:ext cx="71438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1-3</a:t>
            </a:r>
          </a:p>
        </p:txBody>
      </p:sp>
      <p:sp>
        <p:nvSpPr>
          <p:cNvPr id="39" name="Rectangle 38"/>
          <p:cNvSpPr/>
          <p:nvPr/>
        </p:nvSpPr>
        <p:spPr>
          <a:xfrm>
            <a:off x="1738282" y="5072074"/>
            <a:ext cx="171451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Psoriatic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Pauci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JA</a:t>
            </a:r>
          </a:p>
        </p:txBody>
      </p:sp>
      <p:cxnSp>
        <p:nvCxnSpPr>
          <p:cNvPr id="40" name="Elbow Connector 39"/>
          <p:cNvCxnSpPr/>
          <p:nvPr/>
        </p:nvCxnSpPr>
        <p:spPr>
          <a:xfrm rot="16200000" flipH="1">
            <a:off x="3667108" y="4429132"/>
            <a:ext cx="785818" cy="785818"/>
          </a:xfrm>
          <a:prstGeom prst="bentConnector3">
            <a:avLst>
              <a:gd name="adj1" fmla="val 40462"/>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738546" y="5214950"/>
            <a:ext cx="157163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symmetrical</a:t>
            </a:r>
          </a:p>
        </p:txBody>
      </p:sp>
      <p:sp>
        <p:nvSpPr>
          <p:cNvPr id="42" name="Oval 41"/>
          <p:cNvSpPr/>
          <p:nvPr/>
        </p:nvSpPr>
        <p:spPr>
          <a:xfrm>
            <a:off x="4524364" y="4714884"/>
            <a:ext cx="71438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&gt;3</a:t>
            </a:r>
          </a:p>
        </p:txBody>
      </p:sp>
      <p:cxnSp>
        <p:nvCxnSpPr>
          <p:cNvPr id="43" name="Straight Arrow Connector 42"/>
          <p:cNvCxnSpPr/>
          <p:nvPr/>
        </p:nvCxnSpPr>
        <p:spPr>
          <a:xfrm rot="5400000">
            <a:off x="4382282" y="5857892"/>
            <a:ext cx="28495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524232" y="6143644"/>
            <a:ext cx="171451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Psoriatic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Reactive </a:t>
            </a:r>
          </a:p>
        </p:txBody>
      </p:sp>
      <p:sp>
        <p:nvSpPr>
          <p:cNvPr id="45" name="Oval 44"/>
          <p:cNvSpPr/>
          <p:nvPr/>
        </p:nvSpPr>
        <p:spPr>
          <a:xfrm>
            <a:off x="3667108" y="5715016"/>
            <a:ext cx="642942" cy="34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a:t>
            </a:r>
          </a:p>
        </p:txBody>
      </p:sp>
      <p:cxnSp>
        <p:nvCxnSpPr>
          <p:cNvPr id="46" name="Straight Arrow Connector 45"/>
          <p:cNvCxnSpPr>
            <a:stCxn id="41" idx="3"/>
          </p:cNvCxnSpPr>
          <p:nvPr/>
        </p:nvCxnSpPr>
        <p:spPr>
          <a:xfrm>
            <a:off x="5310182" y="5429264"/>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310182" y="4929198"/>
            <a:ext cx="78581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yes</a:t>
            </a:r>
          </a:p>
        </p:txBody>
      </p:sp>
      <p:sp>
        <p:nvSpPr>
          <p:cNvPr id="48" name="Rectangle 47"/>
          <p:cNvSpPr/>
          <p:nvPr/>
        </p:nvSpPr>
        <p:spPr>
          <a:xfrm>
            <a:off x="6167438" y="5072074"/>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PCP,MCP/MTP</a:t>
            </a:r>
          </a:p>
        </p:txBody>
      </p:sp>
      <p:cxnSp>
        <p:nvCxnSpPr>
          <p:cNvPr id="49" name="Straight Arrow Connector 48"/>
          <p:cNvCxnSpPr/>
          <p:nvPr/>
        </p:nvCxnSpPr>
        <p:spPr>
          <a:xfrm rot="5400000">
            <a:off x="6132116" y="6107528"/>
            <a:ext cx="50006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524496" y="5857892"/>
            <a:ext cx="78581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yes</a:t>
            </a:r>
          </a:p>
        </p:txBody>
      </p:sp>
      <p:sp>
        <p:nvSpPr>
          <p:cNvPr id="51" name="Rectangle 50"/>
          <p:cNvSpPr/>
          <p:nvPr/>
        </p:nvSpPr>
        <p:spPr>
          <a:xfrm>
            <a:off x="5524496" y="6357958"/>
            <a:ext cx="1485904"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Rheumatoid</a:t>
            </a:r>
          </a:p>
        </p:txBody>
      </p:sp>
      <p:cxnSp>
        <p:nvCxnSpPr>
          <p:cNvPr id="52" name="Elbow Connector 51"/>
          <p:cNvCxnSpPr/>
          <p:nvPr/>
        </p:nvCxnSpPr>
        <p:spPr>
          <a:xfrm rot="16200000" flipH="1">
            <a:off x="7489041" y="5536421"/>
            <a:ext cx="928694" cy="571504"/>
          </a:xfrm>
          <a:prstGeom prst="bentConnector3">
            <a:avLst>
              <a:gd name="adj1" fmla="val -37"/>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667636" y="4929198"/>
            <a:ext cx="642942" cy="34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a:t>
            </a:r>
          </a:p>
        </p:txBody>
      </p:sp>
      <p:sp>
        <p:nvSpPr>
          <p:cNvPr id="54" name="Rectangle 53"/>
          <p:cNvSpPr/>
          <p:nvPr/>
        </p:nvSpPr>
        <p:spPr>
          <a:xfrm>
            <a:off x="7310446" y="6286520"/>
            <a:ext cx="228601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SLE/Scleroderma</a:t>
            </a:r>
          </a:p>
        </p:txBody>
      </p:sp>
      <p:sp>
        <p:nvSpPr>
          <p:cNvPr id="55" name="Oval 54"/>
          <p:cNvSpPr/>
          <p:nvPr/>
        </p:nvSpPr>
        <p:spPr>
          <a:xfrm>
            <a:off x="8167702" y="2928934"/>
            <a:ext cx="571504" cy="271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no</a:t>
            </a:r>
          </a:p>
        </p:txBody>
      </p:sp>
    </p:spTree>
    <p:extLst>
      <p:ext uri="{BB962C8B-B14F-4D97-AF65-F5344CB8AC3E}">
        <p14:creationId xmlns:p14="http://schemas.microsoft.com/office/powerpoint/2010/main" val="16137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ssolv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dissolv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ssolve">
                                      <p:cBhvr>
                                        <p:cTn id="75" dur="500"/>
                                        <p:tgtEl>
                                          <p:spTgt spid="21"/>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dissolve">
                                      <p:cBhvr>
                                        <p:cTn id="83" dur="500"/>
                                        <p:tgtEl>
                                          <p:spTgt spid="55"/>
                                        </p:tgtEl>
                                      </p:cBhvr>
                                    </p:animEffect>
                                  </p:childTnLst>
                                </p:cTn>
                              </p:par>
                              <p:par>
                                <p:cTn id="84" presetID="9" presetClass="entr" presetSubtype="0"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dissolv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dissolve">
                                      <p:cBhvr>
                                        <p:cTn id="91" dur="500"/>
                                        <p:tgtEl>
                                          <p:spTgt spid="2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dissolv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dissolve">
                                      <p:cBhvr>
                                        <p:cTn id="99" dur="500"/>
                                        <p:tgtEl>
                                          <p:spTgt spid="26"/>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dissolv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dissolv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dissolve">
                                      <p:cBhvr>
                                        <p:cTn id="112" dur="500"/>
                                        <p:tgtEl>
                                          <p:spTgt spid="31"/>
                                        </p:tgtEl>
                                      </p:cBhvr>
                                    </p:animEffect>
                                  </p:childTnLst>
                                </p:cTn>
                              </p:par>
                              <p:par>
                                <p:cTn id="113" presetID="9" presetClass="entr" presetSubtype="0"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dissolve">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dissolv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dissolve">
                                      <p:cBhvr>
                                        <p:cTn id="125" dur="500"/>
                                        <p:tgtEl>
                                          <p:spTgt spid="32"/>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dissolve">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dissolve">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dissolve">
                                      <p:cBhvr>
                                        <p:cTn id="138" dur="500"/>
                                        <p:tgtEl>
                                          <p:spTgt spid="35"/>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dissolve">
                                      <p:cBhvr>
                                        <p:cTn id="141" dur="500"/>
                                        <p:tgtEl>
                                          <p:spTgt spid="36"/>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dissolve">
                                      <p:cBhvr>
                                        <p:cTn id="146" dur="500"/>
                                        <p:tgtEl>
                                          <p:spTgt spid="37"/>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dissolve">
                                      <p:cBhvr>
                                        <p:cTn id="149" dur="500"/>
                                        <p:tgtEl>
                                          <p:spTgt spid="38"/>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grpId="0" nodeType="click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dissolve">
                                      <p:cBhvr>
                                        <p:cTn id="154" dur="500"/>
                                        <p:tgtEl>
                                          <p:spTgt spid="39"/>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nodeType="click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dissolve">
                                      <p:cBhvr>
                                        <p:cTn id="159" dur="500"/>
                                        <p:tgtEl>
                                          <p:spTgt spid="40"/>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dissolve">
                                      <p:cBhvr>
                                        <p:cTn id="162" dur="500"/>
                                        <p:tgtEl>
                                          <p:spTgt spid="42"/>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41"/>
                                        </p:tgtEl>
                                        <p:attrNameLst>
                                          <p:attrName>style.visibility</p:attrName>
                                        </p:attrNameLst>
                                      </p:cBhvr>
                                      <p:to>
                                        <p:strVal val="visible"/>
                                      </p:to>
                                    </p:set>
                                    <p:animEffect transition="in" filter="dissolve">
                                      <p:cBhvr>
                                        <p:cTn id="167" dur="500"/>
                                        <p:tgtEl>
                                          <p:spTgt spid="41"/>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dissolve">
                                      <p:cBhvr>
                                        <p:cTn id="172" dur="500"/>
                                        <p:tgtEl>
                                          <p:spTgt spid="43"/>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dissolve">
                                      <p:cBhvr>
                                        <p:cTn id="177" dur="500"/>
                                        <p:tgtEl>
                                          <p:spTgt spid="45"/>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dissolve">
                                      <p:cBhvr>
                                        <p:cTn id="182" dur="500"/>
                                        <p:tgtEl>
                                          <p:spTgt spid="44"/>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dissolve">
                                      <p:cBhvr>
                                        <p:cTn id="187" dur="500"/>
                                        <p:tgtEl>
                                          <p:spTgt spid="46"/>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47"/>
                                        </p:tgtEl>
                                        <p:attrNameLst>
                                          <p:attrName>style.visibility</p:attrName>
                                        </p:attrNameLst>
                                      </p:cBhvr>
                                      <p:to>
                                        <p:strVal val="visible"/>
                                      </p:to>
                                    </p:set>
                                    <p:animEffect transition="in" filter="dissolve">
                                      <p:cBhvr>
                                        <p:cTn id="190" dur="500"/>
                                        <p:tgtEl>
                                          <p:spTgt spid="47"/>
                                        </p:tgtEl>
                                      </p:cBhvr>
                                    </p:animEffec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grpId="0" nodeType="clickEffect">
                                  <p:stCondLst>
                                    <p:cond delay="0"/>
                                  </p:stCondLst>
                                  <p:childTnLst>
                                    <p:set>
                                      <p:cBhvr>
                                        <p:cTn id="194" dur="1" fill="hold">
                                          <p:stCondLst>
                                            <p:cond delay="0"/>
                                          </p:stCondLst>
                                        </p:cTn>
                                        <p:tgtEl>
                                          <p:spTgt spid="48"/>
                                        </p:tgtEl>
                                        <p:attrNameLst>
                                          <p:attrName>style.visibility</p:attrName>
                                        </p:attrNameLst>
                                      </p:cBhvr>
                                      <p:to>
                                        <p:strVal val="visible"/>
                                      </p:to>
                                    </p:set>
                                    <p:animEffect transition="in" filter="dissolve">
                                      <p:cBhvr>
                                        <p:cTn id="195" dur="500"/>
                                        <p:tgtEl>
                                          <p:spTgt spid="48"/>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nodeType="clickEffect">
                                  <p:stCondLst>
                                    <p:cond delay="0"/>
                                  </p:stCondLst>
                                  <p:childTnLst>
                                    <p:set>
                                      <p:cBhvr>
                                        <p:cTn id="199" dur="1" fill="hold">
                                          <p:stCondLst>
                                            <p:cond delay="0"/>
                                          </p:stCondLst>
                                        </p:cTn>
                                        <p:tgtEl>
                                          <p:spTgt spid="49"/>
                                        </p:tgtEl>
                                        <p:attrNameLst>
                                          <p:attrName>style.visibility</p:attrName>
                                        </p:attrNameLst>
                                      </p:cBhvr>
                                      <p:to>
                                        <p:strVal val="visible"/>
                                      </p:to>
                                    </p:set>
                                    <p:animEffect transition="in" filter="dissolve">
                                      <p:cBhvr>
                                        <p:cTn id="200" dur="500"/>
                                        <p:tgtEl>
                                          <p:spTgt spid="49"/>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50"/>
                                        </p:tgtEl>
                                        <p:attrNameLst>
                                          <p:attrName>style.visibility</p:attrName>
                                        </p:attrNameLst>
                                      </p:cBhvr>
                                      <p:to>
                                        <p:strVal val="visible"/>
                                      </p:to>
                                    </p:set>
                                    <p:animEffect transition="in" filter="dissolve">
                                      <p:cBhvr>
                                        <p:cTn id="203" dur="500"/>
                                        <p:tgtEl>
                                          <p:spTgt spid="50"/>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51"/>
                                        </p:tgtEl>
                                        <p:attrNameLst>
                                          <p:attrName>style.visibility</p:attrName>
                                        </p:attrNameLst>
                                      </p:cBhvr>
                                      <p:to>
                                        <p:strVal val="visible"/>
                                      </p:to>
                                    </p:set>
                                    <p:animEffect transition="in" filter="dissolve">
                                      <p:cBhvr>
                                        <p:cTn id="208" dur="500"/>
                                        <p:tgtEl>
                                          <p:spTgt spid="51"/>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nodeType="clickEffect">
                                  <p:stCondLst>
                                    <p:cond delay="0"/>
                                  </p:stCondLst>
                                  <p:childTnLst>
                                    <p:set>
                                      <p:cBhvr>
                                        <p:cTn id="212" dur="1" fill="hold">
                                          <p:stCondLst>
                                            <p:cond delay="0"/>
                                          </p:stCondLst>
                                        </p:cTn>
                                        <p:tgtEl>
                                          <p:spTgt spid="52"/>
                                        </p:tgtEl>
                                        <p:attrNameLst>
                                          <p:attrName>style.visibility</p:attrName>
                                        </p:attrNameLst>
                                      </p:cBhvr>
                                      <p:to>
                                        <p:strVal val="visible"/>
                                      </p:to>
                                    </p:set>
                                    <p:animEffect transition="in" filter="dissolve">
                                      <p:cBhvr>
                                        <p:cTn id="213" dur="500"/>
                                        <p:tgtEl>
                                          <p:spTgt spid="52"/>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dissolve">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9" presetClass="entr" presetSubtype="0"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dissolve">
                                      <p:cBhvr>
                                        <p:cTn id="2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P spid="15" grpId="0" animBg="1"/>
      <p:bldP spid="17" grpId="0" animBg="1"/>
      <p:bldP spid="19" grpId="0" animBg="1"/>
      <p:bldP spid="20" grpId="0" animBg="1"/>
      <p:bldP spid="22" grpId="0" animBg="1"/>
      <p:bldP spid="24" grpId="0" animBg="1"/>
      <p:bldP spid="27" grpId="0" animBg="1"/>
      <p:bldP spid="28" grpId="0" animBg="1"/>
      <p:bldP spid="30" grpId="0" animBg="1"/>
      <p:bldP spid="31" grpId="0" animBg="1"/>
      <p:bldP spid="33" grpId="0" animBg="1"/>
      <p:bldP spid="34" grpId="0" animBg="1"/>
      <p:bldP spid="36" grpId="0" animBg="1"/>
      <p:bldP spid="38" grpId="0" animBg="1"/>
      <p:bldP spid="39" grpId="0" animBg="1"/>
      <p:bldP spid="41" grpId="0" animBg="1"/>
      <p:bldP spid="42" grpId="0" animBg="1"/>
      <p:bldP spid="44" grpId="0" animBg="1"/>
      <p:bldP spid="45" grpId="0" animBg="1"/>
      <p:bldP spid="47" grpId="0" animBg="1"/>
      <p:bldP spid="48" grpId="0" animBg="1"/>
      <p:bldP spid="50" grpId="0" animBg="1"/>
      <p:bldP spid="51" grpId="0" animBg="1"/>
      <p:bldP spid="53" grpId="0" animBg="1"/>
      <p:bldP spid="54" grpId="0" animBg="1"/>
      <p:bldP spid="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FF00"/>
                </a:solidFill>
              </a:rPr>
              <a:t>When in doubt consult, who says medicine isn’t a team sport…</a:t>
            </a:r>
          </a:p>
        </p:txBody>
      </p:sp>
      <p:pic>
        <p:nvPicPr>
          <p:cNvPr id="3074" name="Picture 2" descr="Image result for scooby doo helping batman mem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616161" y="2366963"/>
            <a:ext cx="6984500" cy="419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695" y="-98702"/>
            <a:ext cx="10515600" cy="1325563"/>
          </a:xfrm>
        </p:spPr>
        <p:txBody>
          <a:bodyPr/>
          <a:lstStyle/>
          <a:p>
            <a:r>
              <a:rPr lang="en-GB" dirty="0"/>
              <a:t>Rheumatoid arthritis in Kenya…</a:t>
            </a:r>
            <a:endParaRPr lang="en-US" dirty="0"/>
          </a:p>
        </p:txBody>
      </p:sp>
      <p:pic>
        <p:nvPicPr>
          <p:cNvPr id="6" name="Content Placeholder 5"/>
          <p:cNvPicPr>
            <a:picLocks noGrp="1" noChangeAspect="1"/>
          </p:cNvPicPr>
          <p:nvPr>
            <p:ph sz="quarter" idx="13"/>
          </p:nvPr>
        </p:nvPicPr>
        <p:blipFill>
          <a:blip r:embed="rId2"/>
          <a:stretch>
            <a:fillRect/>
          </a:stretch>
        </p:blipFill>
        <p:spPr>
          <a:xfrm>
            <a:off x="498521" y="2448477"/>
            <a:ext cx="9838175" cy="3408984"/>
          </a:xfrm>
          <a:prstGeom prst="rect">
            <a:avLst/>
          </a:prstGeom>
        </p:spPr>
      </p:pic>
      <p:sp>
        <p:nvSpPr>
          <p:cNvPr id="3" name="Rectangle 2"/>
          <p:cNvSpPr/>
          <p:nvPr/>
        </p:nvSpPr>
        <p:spPr>
          <a:xfrm>
            <a:off x="811695" y="1342874"/>
            <a:ext cx="96177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A single patient with Rheumatoid Arthritis in Kenya in 1962 was considered rare enough to warrant a publication as a case report in the East African Medical Journal (Harries, 1962).</a:t>
            </a:r>
          </a:p>
        </p:txBody>
      </p:sp>
    </p:spTree>
    <p:extLst>
      <p:ext uri="{BB962C8B-B14F-4D97-AF65-F5344CB8AC3E}">
        <p14:creationId xmlns:p14="http://schemas.microsoft.com/office/powerpoint/2010/main" val="171126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Rheumatoid arthritis in Kenya</a:t>
            </a:r>
          </a:p>
        </p:txBody>
      </p:sp>
      <p:sp>
        <p:nvSpPr>
          <p:cNvPr id="3" name="Content Placeholder 2"/>
          <p:cNvSpPr>
            <a:spLocks noGrp="1"/>
          </p:cNvSpPr>
          <p:nvPr>
            <p:ph sz="quarter" idx="13"/>
          </p:nvPr>
        </p:nvSpPr>
        <p:spPr/>
        <p:txBody>
          <a:bodyPr/>
          <a:lstStyle/>
          <a:p>
            <a:r>
              <a:rPr lang="en-GB" dirty="0"/>
              <a:t>2009 Oyoo and colleagues managed to diagnose 60 patients with rheumatoid arthritis over a six month period.</a:t>
            </a:r>
          </a:p>
          <a:p>
            <a:r>
              <a:rPr lang="en-GB" dirty="0"/>
              <a:t>Currently there are 150-200 on follow up in KNH</a:t>
            </a:r>
          </a:p>
        </p:txBody>
      </p:sp>
    </p:spTree>
    <p:extLst>
      <p:ext uri="{BB962C8B-B14F-4D97-AF65-F5344CB8AC3E}">
        <p14:creationId xmlns:p14="http://schemas.microsoft.com/office/powerpoint/2010/main" val="113189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08304" cy="1325563"/>
          </a:xfrm>
        </p:spPr>
        <p:txBody>
          <a:bodyPr>
            <a:normAutofit/>
          </a:bodyPr>
          <a:lstStyle/>
          <a:p>
            <a:r>
              <a:rPr lang="en-US" dirty="0"/>
              <a:t>How are we doing so far ……</a:t>
            </a:r>
          </a:p>
        </p:txBody>
      </p:sp>
      <p:sp>
        <p:nvSpPr>
          <p:cNvPr id="3" name="Content Placeholder 2"/>
          <p:cNvSpPr>
            <a:spLocks noGrp="1"/>
          </p:cNvSpPr>
          <p:nvPr>
            <p:ph sz="quarter" idx="13"/>
          </p:nvPr>
        </p:nvSpPr>
        <p:spPr>
          <a:xfrm>
            <a:off x="228601" y="3427930"/>
            <a:ext cx="10515600" cy="2269297"/>
          </a:xfrm>
        </p:spPr>
        <p:txBody>
          <a:bodyPr>
            <a:normAutofit fontScale="92500"/>
          </a:bodyPr>
          <a:lstStyle/>
          <a:p>
            <a:r>
              <a:rPr lang="en-US" dirty="0"/>
              <a:t> Earlier Studies at KNH show that we are not doing well with almost 90% RA patients have active disease with no regular objective monitoring. </a:t>
            </a:r>
          </a:p>
          <a:p>
            <a:r>
              <a:rPr lang="en-US" dirty="0"/>
              <a:t>Reasons for poor control- challenges in diagnosis, treatment options and assessment  </a:t>
            </a:r>
          </a:p>
          <a:p>
            <a:r>
              <a:rPr lang="en-US" dirty="0"/>
              <a:t>Disease activity has reduced with improved diagnosis and introduction of DMARDS</a:t>
            </a:r>
          </a:p>
          <a:p>
            <a:endParaRPr lang="en-US" dirty="0"/>
          </a:p>
          <a:p>
            <a:endParaRPr lang="en-US" dirty="0"/>
          </a:p>
          <a:p>
            <a:endParaRPr lang="en-US" dirty="0"/>
          </a:p>
          <a:p>
            <a:pPr marL="0" indent="0">
              <a:buNone/>
            </a:pPr>
            <a:endParaRPr lang="en-GB" dirty="0"/>
          </a:p>
          <a:p>
            <a:pPr marL="0" indent="0">
              <a:buNone/>
            </a:pPr>
            <a:endParaRPr lang="en-US" sz="1000" dirty="0"/>
          </a:p>
        </p:txBody>
      </p:sp>
      <p:sp>
        <p:nvSpPr>
          <p:cNvPr id="4" name="TextBox 3"/>
          <p:cNvSpPr txBox="1"/>
          <p:nvPr/>
        </p:nvSpPr>
        <p:spPr>
          <a:xfrm>
            <a:off x="661829" y="5969990"/>
            <a:ext cx="107607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1.G.O.Oyoo, B.O.OWINO, </a:t>
            </a:r>
            <a:r>
              <a:rPr kumimoji="0" lang="en-US" sz="1200" b="0" i="0" u="none" strike="noStrike" kern="1200" cap="none" spc="0" normalizeH="0" baseline="0" noProof="0" dirty="0" err="1">
                <a:ln>
                  <a:noFill/>
                </a:ln>
                <a:effectLst/>
                <a:uLnTx/>
                <a:uFillTx/>
                <a:latin typeface="Calibri" panose="020F0502020204030204"/>
                <a:ea typeface="+mn-ea"/>
                <a:cs typeface="+mn-cs"/>
              </a:rPr>
              <a:t>C.F.OTIENO.”An</a:t>
            </a:r>
            <a:r>
              <a:rPr kumimoji="0" lang="en-US" sz="1200" b="0" i="0" u="none" strike="noStrike" kern="1200" cap="none" spc="0" normalizeH="0" baseline="0" noProof="0" dirty="0">
                <a:ln>
                  <a:noFill/>
                </a:ln>
                <a:effectLst/>
                <a:uLnTx/>
                <a:uFillTx/>
                <a:latin typeface="Calibri" panose="020F0502020204030204"/>
                <a:ea typeface="+mn-ea"/>
                <a:cs typeface="+mn-cs"/>
              </a:rPr>
              <a:t> evaluation of health related quality of life in patients with rheumatoid arthritis. East African Orthopedic journal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2. G.O.Oyoo, </a:t>
            </a:r>
            <a:r>
              <a:rPr kumimoji="0" lang="en-US" sz="1200" b="0" i="0" u="none" strike="noStrike" kern="1200" cap="none" spc="0" normalizeH="0" baseline="0" noProof="0" dirty="0" err="1">
                <a:ln>
                  <a:noFill/>
                </a:ln>
                <a:effectLst/>
                <a:uLnTx/>
                <a:uFillTx/>
                <a:latin typeface="Calibri" panose="020F0502020204030204"/>
                <a:ea typeface="+mn-ea"/>
                <a:cs typeface="+mn-cs"/>
              </a:rPr>
              <a:t>B.M.Mbuthia</a:t>
            </a:r>
            <a:r>
              <a:rPr kumimoji="0" lang="en-US" sz="1200" b="0" i="0" u="none" strike="noStrike" kern="1200" cap="none" spc="0" normalizeH="0" baseline="0" noProof="0" dirty="0">
                <a:ln>
                  <a:noFill/>
                </a:ln>
                <a:effectLst/>
                <a:uLnTx/>
                <a:uFillTx/>
                <a:latin typeface="Calibri" panose="020F0502020204030204"/>
                <a:ea typeface="+mn-ea"/>
                <a:cs typeface="+mn-cs"/>
              </a:rPr>
              <a:t>, </a:t>
            </a:r>
            <a:r>
              <a:rPr kumimoji="0" lang="en-US" sz="1200" b="0" i="0" u="none" strike="noStrike" kern="1200" cap="none" spc="0" normalizeH="0" baseline="0" noProof="0" dirty="0" err="1">
                <a:ln>
                  <a:noFill/>
                </a:ln>
                <a:effectLst/>
                <a:uLnTx/>
                <a:uFillTx/>
                <a:latin typeface="Calibri" panose="020F0502020204030204"/>
                <a:ea typeface="+mn-ea"/>
                <a:cs typeface="+mn-cs"/>
              </a:rPr>
              <a:t>Kitonyi</a:t>
            </a:r>
            <a:r>
              <a:rPr kumimoji="0" lang="en-US" sz="1200" b="0" i="0" u="none" strike="noStrike" kern="1200" cap="none" spc="0" normalizeH="0" baseline="0" noProof="0" dirty="0">
                <a:ln>
                  <a:noFill/>
                </a:ln>
                <a:effectLst/>
                <a:uLnTx/>
                <a:uFillTx/>
                <a:latin typeface="Calibri" panose="020F0502020204030204"/>
                <a:ea typeface="+mn-ea"/>
                <a:cs typeface="+mn-cs"/>
              </a:rPr>
              <a:t>. ". Platelet counts in patients with rheumatoid arthritis at the Kenyatta National Hospital </a:t>
            </a:r>
            <a:r>
              <a:rPr kumimoji="0" lang="en-US" sz="1200" b="0" i="0" u="none" strike="noStrike" kern="1200" cap="none" spc="0" normalizeH="0" baseline="0" noProof="0" dirty="0" err="1">
                <a:ln>
                  <a:noFill/>
                </a:ln>
                <a:effectLst/>
                <a:uLnTx/>
                <a:uFillTx/>
                <a:latin typeface="Calibri" panose="020F0502020204030204"/>
                <a:ea typeface="+mn-ea"/>
                <a:cs typeface="+mn-cs"/>
              </a:rPr>
              <a:t>Afri</a:t>
            </a:r>
            <a:r>
              <a:rPr kumimoji="0" lang="en-US" sz="1200" b="0" i="0" u="none" strike="noStrike" kern="1200" cap="none" spc="0" normalizeH="0" baseline="0" noProof="0" dirty="0">
                <a:ln>
                  <a:noFill/>
                </a:ln>
                <a:effectLst/>
                <a:uLnTx/>
                <a:uFillTx/>
                <a:latin typeface="Calibri" panose="020F0502020204030204"/>
                <a:ea typeface="+mn-ea"/>
                <a:cs typeface="+mn-cs"/>
              </a:rPr>
              <a:t> J </a:t>
            </a:r>
            <a:r>
              <a:rPr kumimoji="0" lang="en-US" sz="1200" b="0" i="0" u="none" strike="noStrike" kern="1200" cap="none" spc="0" normalizeH="0" baseline="0" noProof="0" dirty="0" err="1">
                <a:ln>
                  <a:noFill/>
                </a:ln>
                <a:effectLst/>
                <a:uLnTx/>
                <a:uFillTx/>
                <a:latin typeface="Calibri" panose="020F0502020204030204"/>
                <a:ea typeface="+mn-ea"/>
                <a:cs typeface="+mn-cs"/>
              </a:rPr>
              <a:t>Rheumatol</a:t>
            </a:r>
            <a:r>
              <a:rPr kumimoji="0" lang="en-US" sz="1200" b="0" i="0" u="none" strike="noStrike" kern="1200" cap="none" spc="0" normalizeH="0" baseline="0" noProof="0" dirty="0">
                <a:ln>
                  <a:noFill/>
                </a:ln>
                <a:effectLst/>
                <a:uLnTx/>
                <a:uFillTx/>
                <a:latin typeface="Calibri" panose="020F0502020204030204"/>
                <a:ea typeface="+mn-ea"/>
                <a:cs typeface="+mn-cs"/>
              </a:rPr>
              <a:t> .". 2013    </a:t>
            </a:r>
            <a:endParaRPr kumimoji="0" lang="en-US" sz="1200" b="0" i="0" u="sng"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3.Muia GM, GO Oyoo, GW </a:t>
            </a:r>
            <a:r>
              <a:rPr kumimoji="0" lang="en-US" sz="1200" b="0" i="0" u="none" strike="noStrike" kern="1200" cap="none" spc="0" normalizeH="0" baseline="0" noProof="0" dirty="0" err="1">
                <a:ln>
                  <a:noFill/>
                </a:ln>
                <a:effectLst/>
                <a:uLnTx/>
                <a:uFillTx/>
                <a:latin typeface="Calibri" panose="020F0502020204030204"/>
                <a:ea typeface="+mn-ea"/>
                <a:cs typeface="+mn-cs"/>
              </a:rPr>
              <a:t>Kitonyi</a:t>
            </a:r>
            <a:r>
              <a:rPr kumimoji="0" lang="en-US" sz="1200" b="0" i="0" u="none" strike="noStrike" kern="1200" cap="none" spc="0" normalizeH="0" baseline="0" noProof="0" dirty="0">
                <a:ln>
                  <a:noFill/>
                </a:ln>
                <a:effectLst/>
                <a:uLnTx/>
                <a:uFillTx/>
                <a:latin typeface="Calibri" panose="020F0502020204030204"/>
                <a:ea typeface="+mn-ea"/>
                <a:cs typeface="+mn-cs"/>
              </a:rPr>
              <a:t>, P </a:t>
            </a:r>
            <a:r>
              <a:rPr kumimoji="0" lang="en-US" sz="1200" b="0" i="0" u="none" strike="noStrike" kern="1200" cap="none" spc="0" normalizeH="0" baseline="0" noProof="0" dirty="0" err="1">
                <a:ln>
                  <a:noFill/>
                </a:ln>
                <a:effectLst/>
                <a:uLnTx/>
                <a:uFillTx/>
                <a:latin typeface="Calibri" panose="020F0502020204030204"/>
                <a:ea typeface="+mn-ea"/>
                <a:cs typeface="+mn-cs"/>
              </a:rPr>
              <a:t>Wanzala</a:t>
            </a:r>
            <a:r>
              <a:rPr kumimoji="0" lang="en-US" sz="1200" b="0" i="0" u="none" strike="noStrike" kern="1200" cap="none" spc="0" normalizeH="0" baseline="0" noProof="0" dirty="0">
                <a:ln>
                  <a:noFill/>
                </a:ln>
                <a:effectLst/>
                <a:uLnTx/>
                <a:uFillTx/>
                <a:latin typeface="Calibri" panose="020F0502020204030204"/>
                <a:ea typeface="+mn-ea"/>
                <a:cs typeface="+mn-cs"/>
              </a:rPr>
              <a:t>. “</a:t>
            </a:r>
            <a:r>
              <a:rPr kumimoji="0" lang="en-US" sz="1200" b="0" i="0" u="none" strike="noStrike" kern="1200" cap="none" spc="0" normalizeH="0" baseline="0" noProof="0" dirty="0" err="1">
                <a:ln>
                  <a:noFill/>
                </a:ln>
                <a:effectLst/>
                <a:uLnTx/>
                <a:uFillTx/>
                <a:latin typeface="Calibri" panose="020F0502020204030204"/>
                <a:ea typeface="+mn-ea"/>
                <a:cs typeface="+mn-cs"/>
              </a:rPr>
              <a:t>Anaemia</a:t>
            </a:r>
            <a:r>
              <a:rPr kumimoji="0" lang="en-US" sz="1200" b="0" i="0" u="none" strike="noStrike" kern="1200" cap="none" spc="0" normalizeH="0" baseline="0" noProof="0" dirty="0">
                <a:ln>
                  <a:noFill/>
                </a:ln>
                <a:effectLst/>
                <a:uLnTx/>
                <a:uFillTx/>
                <a:latin typeface="Calibri" panose="020F0502020204030204"/>
                <a:ea typeface="+mn-ea"/>
                <a:cs typeface="+mn-cs"/>
              </a:rPr>
              <a:t> in patients with rheumatoid arthritis at the Kenyatta National Hospital”.  African Journal of Rheumatology, 2015</a:t>
            </a:r>
          </a:p>
        </p:txBody>
      </p:sp>
      <p:pic>
        <p:nvPicPr>
          <p:cNvPr id="5" name="Picture 2"/>
          <p:cNvPicPr>
            <a:picLocks noChangeAspect="1" noChangeArrowheads="1"/>
          </p:cNvPicPr>
          <p:nvPr/>
        </p:nvPicPr>
        <p:blipFill>
          <a:blip r:embed="rId2" cstate="print"/>
          <a:srcRect/>
          <a:stretch>
            <a:fillRect/>
          </a:stretch>
        </p:blipFill>
        <p:spPr>
          <a:xfrm>
            <a:off x="9356034" y="226209"/>
            <a:ext cx="2500685" cy="2928958"/>
          </a:xfrm>
          <a:prstGeom prst="rect">
            <a:avLst/>
          </a:prstGeom>
          <a:ln/>
        </p:spPr>
      </p:pic>
      <p:pic>
        <p:nvPicPr>
          <p:cNvPr id="6" name="Picture 2"/>
          <p:cNvPicPr>
            <a:picLocks noChangeAspect="1" noChangeArrowheads="1"/>
          </p:cNvPicPr>
          <p:nvPr/>
        </p:nvPicPr>
        <p:blipFill>
          <a:blip r:embed="rId3" cstate="print"/>
          <a:srcRect/>
          <a:stretch>
            <a:fillRect/>
          </a:stretch>
        </p:blipFill>
        <p:spPr>
          <a:xfrm>
            <a:off x="6546168" y="1243523"/>
            <a:ext cx="2200672" cy="2143132"/>
          </a:xfrm>
          <a:prstGeom prst="rect">
            <a:avLst/>
          </a:prstGeom>
          <a:ln/>
        </p:spPr>
      </p:pic>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243523"/>
            <a:ext cx="4445391" cy="2226365"/>
          </a:xfrm>
          <a:prstGeom prst="rect">
            <a:avLst/>
          </a:prstGeom>
        </p:spPr>
      </p:pic>
    </p:spTree>
    <p:extLst>
      <p:ext uri="{BB962C8B-B14F-4D97-AF65-F5344CB8AC3E}">
        <p14:creationId xmlns:p14="http://schemas.microsoft.com/office/powerpoint/2010/main" val="417166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rtl="0"/>
            <a:r>
              <a:rPr lang="en-US" altLang="en-US" b="1" dirty="0">
                <a:effectLst>
                  <a:outerShdw blurRad="38100" dist="38100" dir="2700000" algn="tl">
                    <a:srgbClr val="C0C0C0"/>
                  </a:outerShdw>
                </a:effectLst>
              </a:rPr>
              <a:t>Prognosis with RA</a:t>
            </a:r>
          </a:p>
        </p:txBody>
      </p:sp>
      <p:sp>
        <p:nvSpPr>
          <p:cNvPr id="87043" name="Rectangle 3"/>
          <p:cNvSpPr>
            <a:spLocks noGrp="1" noChangeArrowheads="1"/>
          </p:cNvSpPr>
          <p:nvPr>
            <p:ph sz="quarter" idx="13"/>
          </p:nvPr>
        </p:nvSpPr>
        <p:spPr>
          <a:xfrm>
            <a:off x="182415" y="1698459"/>
            <a:ext cx="7996518" cy="4351338"/>
          </a:xfrm>
        </p:spPr>
        <p:txBody>
          <a:bodyPr/>
          <a:lstStyle/>
          <a:p>
            <a:pPr algn="l" rtl="0"/>
            <a:r>
              <a:rPr lang="en-US" altLang="en-US" b="1" dirty="0">
                <a:effectLst>
                  <a:outerShdw blurRad="38100" dist="38100" dir="2700000" algn="tl">
                    <a:srgbClr val="C0C0C0"/>
                  </a:outerShdw>
                </a:effectLst>
              </a:rPr>
              <a:t>40 % of patient become disabled after 10 years.</a:t>
            </a:r>
          </a:p>
          <a:p>
            <a:pPr algn="l" rtl="0"/>
            <a:r>
              <a:rPr lang="en-US" altLang="en-US" b="1" dirty="0">
                <a:effectLst>
                  <a:outerShdw blurRad="38100" dist="38100" dir="2700000" algn="tl">
                    <a:srgbClr val="C0C0C0"/>
                  </a:outerShdw>
                </a:effectLst>
              </a:rPr>
              <a:t>Persistent active cases more than 1 year likely to lead to joint deformities.</a:t>
            </a:r>
          </a:p>
          <a:p>
            <a:pPr algn="l" rtl="0"/>
            <a:r>
              <a:rPr lang="en-US" altLang="en-US" b="1" dirty="0">
                <a:effectLst>
                  <a:outerShdw blurRad="38100" dist="38100" dir="2700000" algn="tl">
                    <a:srgbClr val="C0C0C0"/>
                  </a:outerShdw>
                </a:effectLst>
              </a:rPr>
              <a:t>Periods of activity cases have better prognosis.</a:t>
            </a:r>
          </a:p>
          <a:p>
            <a:pPr algn="l" rtl="0"/>
            <a:r>
              <a:rPr lang="en-US" altLang="en-US" b="1" dirty="0">
                <a:effectLst>
                  <a:outerShdw blurRad="38100" dist="38100" dir="2700000" algn="tl">
                    <a:srgbClr val="C0C0C0"/>
                  </a:outerShdw>
                </a:effectLst>
              </a:rPr>
              <a:t>Mortality rate 2.5 times than general</a:t>
            </a:r>
            <a:br>
              <a:rPr lang="en-US" altLang="en-US" b="1" dirty="0">
                <a:effectLst>
                  <a:outerShdw blurRad="38100" dist="38100" dir="2700000" algn="tl">
                    <a:srgbClr val="C0C0C0"/>
                  </a:outerShdw>
                </a:effectLst>
              </a:rPr>
            </a:br>
            <a:r>
              <a:rPr lang="en-US" altLang="en-US" b="1" dirty="0">
                <a:effectLst>
                  <a:outerShdw blurRad="38100" dist="38100" dir="2700000" algn="tl">
                    <a:srgbClr val="C0C0C0"/>
                  </a:outerShdw>
                </a:effectLst>
              </a:rPr>
              <a:t>population</a:t>
            </a:r>
          </a:p>
          <a:p>
            <a:pPr algn="l" rtl="0"/>
            <a:endParaRPr lang="en-US" altLang="en-US" b="1" dirty="0">
              <a:effectLst>
                <a:outerShdw blurRad="38100" dist="38100" dir="2700000" algn="tl">
                  <a:srgbClr val="C0C0C0"/>
                </a:outerShdw>
              </a:effectLst>
            </a:endParaRPr>
          </a:p>
        </p:txBody>
      </p:sp>
      <p:pic>
        <p:nvPicPr>
          <p:cNvPr id="4" name="Picture 2" descr="https://s-media-cache-ak0.pinimg.com/236x/84/d2/5f/84d25fc44e4f57c9e0a5cdd25a0f90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55" y="1123902"/>
            <a:ext cx="3691031" cy="440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7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675861" y="119270"/>
            <a:ext cx="10959548" cy="6057693"/>
          </a:xfrm>
          <a:prstGeom prst="rect">
            <a:avLst/>
          </a:prstGeom>
        </p:spPr>
      </p:pic>
    </p:spTree>
    <p:extLst>
      <p:ext uri="{BB962C8B-B14F-4D97-AF65-F5344CB8AC3E}">
        <p14:creationId xmlns:p14="http://schemas.microsoft.com/office/powerpoint/2010/main" val="1236655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1|15.6|5|15.4"/>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TotalTime>
  <Words>2169</Words>
  <Application>Microsoft Office PowerPoint</Application>
  <PresentationFormat>Widescreen</PresentationFormat>
  <Paragraphs>350</Paragraphs>
  <Slides>45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ＭＳ Ｐゴシック</vt:lpstr>
      <vt:lpstr>Arial</vt:lpstr>
      <vt:lpstr>Arial Unicode MS</vt:lpstr>
      <vt:lpstr>Calibri</vt:lpstr>
      <vt:lpstr>Nueva Std Italic</vt:lpstr>
      <vt:lpstr>Tahoma</vt:lpstr>
      <vt:lpstr>Times New Roman</vt:lpstr>
      <vt:lpstr>Tw Cen MT</vt:lpstr>
      <vt:lpstr>Wingdings</vt:lpstr>
      <vt:lpstr>Wingdings 2</vt:lpstr>
      <vt:lpstr>Droplet</vt:lpstr>
      <vt:lpstr>Rheumatoid arthritis for the medical student</vt:lpstr>
      <vt:lpstr>PowerPoint Presentation</vt:lpstr>
      <vt:lpstr>PowerPoint Presentation</vt:lpstr>
      <vt:lpstr>Just what is rheumatoid arthritis……</vt:lpstr>
      <vt:lpstr>Rheumatoid arthritis in Kenya…</vt:lpstr>
      <vt:lpstr>Rheumatoid arthritis in Kenya</vt:lpstr>
      <vt:lpstr>How are we doing so far ……</vt:lpstr>
      <vt:lpstr>Prognosis with RA</vt:lpstr>
      <vt:lpstr>PowerPoint Presentation</vt:lpstr>
      <vt:lpstr>PowerPoint Presentation</vt:lpstr>
      <vt:lpstr>Complications of rheumatoid arthritis</vt:lpstr>
      <vt:lpstr>Risk factors for RA</vt:lpstr>
      <vt:lpstr>RA pathophysiology: It’s like an Iceberg</vt:lpstr>
      <vt:lpstr>Its what you don’t see…</vt:lpstr>
      <vt:lpstr>PowerPoint Presentation</vt:lpstr>
      <vt:lpstr>2010 ACR/EULAR classification criteria for RA</vt:lpstr>
      <vt:lpstr>Case Presentation</vt:lpstr>
      <vt:lpstr>Questions</vt:lpstr>
      <vt:lpstr>Initial Clinical Presentation - Classic</vt:lpstr>
      <vt:lpstr>Key Physical Findings</vt:lpstr>
      <vt:lpstr>PowerPoint Presentation</vt:lpstr>
      <vt:lpstr>Clinically Useful Biologic Markers</vt:lpstr>
      <vt:lpstr>Acute Phase Reactants – ESR/CRP</vt:lpstr>
      <vt:lpstr>Rheumatoid Factor(s)</vt:lpstr>
      <vt:lpstr>Anti-Cyclic Citrullinated Peptide (CCP) Antibodies</vt:lpstr>
      <vt:lpstr>PowerPoint Presentation</vt:lpstr>
      <vt:lpstr>Testing for both RF and anti-CCP antibodies</vt:lpstr>
      <vt:lpstr>Imaging</vt:lpstr>
      <vt:lpstr>PowerPoint Presentation</vt:lpstr>
      <vt:lpstr>Rheumatoid Arthritis - Diagnosis</vt:lpstr>
      <vt:lpstr>Other Causes of Chronic Inflammatory Arthritis</vt:lpstr>
      <vt:lpstr>Treatment approach to Inflammatory Arthritis</vt:lpstr>
      <vt:lpstr>Approach to Inflammatory Arthritis</vt:lpstr>
      <vt:lpstr>Therapeutic Goals</vt:lpstr>
      <vt:lpstr>RA: Current Pharmacologic Options</vt:lpstr>
      <vt:lpstr>What are DMARDs?</vt:lpstr>
      <vt:lpstr>PowerPoint Presentation</vt:lpstr>
      <vt:lpstr>DMARDS in RA</vt:lpstr>
      <vt:lpstr>PowerPoint Presentation</vt:lpstr>
      <vt:lpstr>Side Effects of TNF Inhibition</vt:lpstr>
      <vt:lpstr>Parting short on corticosteroids…</vt:lpstr>
      <vt:lpstr>REMISSION</vt:lpstr>
      <vt:lpstr>Conclusions</vt:lpstr>
      <vt:lpstr>PowerPoint Presentation</vt:lpstr>
      <vt:lpstr>When in doubt consult, who says medicine isn’t a team 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Rheumatoid arthritis for the medical student</dc:title>
  <dc:creator>KALMAN</dc:creator>
  <cp:lastModifiedBy>KALMAN</cp:lastModifiedBy>
  <cp:revision>12</cp:revision>
  <dcterms:created xsi:type="dcterms:W3CDTF">2016-12-05T19:45:53Z</dcterms:created>
  <dcterms:modified xsi:type="dcterms:W3CDTF">2016-12-06T05:49:23Z</dcterms:modified>
</cp:coreProperties>
</file>