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80" r:id="rId7"/>
    <p:sldId id="278" r:id="rId8"/>
    <p:sldId id="279" r:id="rId9"/>
    <p:sldId id="291" r:id="rId10"/>
    <p:sldId id="290" r:id="rId11"/>
    <p:sldId id="292" r:id="rId12"/>
    <p:sldId id="281" r:id="rId13"/>
    <p:sldId id="259" r:id="rId14"/>
    <p:sldId id="260" r:id="rId15"/>
    <p:sldId id="261" r:id="rId16"/>
    <p:sldId id="264" r:id="rId17"/>
    <p:sldId id="265" r:id="rId18"/>
    <p:sldId id="266" r:id="rId19"/>
    <p:sldId id="267" r:id="rId20"/>
    <p:sldId id="268" r:id="rId21"/>
    <p:sldId id="269" r:id="rId22"/>
    <p:sldId id="293" r:id="rId23"/>
    <p:sldId id="270" r:id="rId24"/>
    <p:sldId id="272" r:id="rId25"/>
    <p:sldId id="273" r:id="rId26"/>
    <p:sldId id="283" r:id="rId27"/>
    <p:sldId id="294" r:id="rId28"/>
    <p:sldId id="284" r:id="rId29"/>
    <p:sldId id="285" r:id="rId30"/>
    <p:sldId id="286" r:id="rId31"/>
    <p:sldId id="289"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88D2A1-8D40-458E-80C1-3D4723102DA0}" type="datetimeFigureOut">
              <a:rPr lang="en-GB" smtClean="0"/>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277550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8D2A1-8D40-458E-80C1-3D4723102DA0}" type="datetimeFigureOut">
              <a:rPr lang="en-GB" smtClean="0"/>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292661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8D2A1-8D40-458E-80C1-3D4723102DA0}" type="datetimeFigureOut">
              <a:rPr lang="en-GB" smtClean="0"/>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358146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8D2A1-8D40-458E-80C1-3D4723102DA0}" type="datetimeFigureOut">
              <a:rPr lang="en-GB" smtClean="0"/>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345722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8D2A1-8D40-458E-80C1-3D4723102DA0}" type="datetimeFigureOut">
              <a:rPr lang="en-GB" smtClean="0"/>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298130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88D2A1-8D40-458E-80C1-3D4723102DA0}" type="datetimeFigureOut">
              <a:rPr lang="en-GB" smtClean="0"/>
              <a:t>17/06/2015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416890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88D2A1-8D40-458E-80C1-3D4723102DA0}" type="datetimeFigureOut">
              <a:rPr lang="en-GB" smtClean="0"/>
              <a:t>17/06/2015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3323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88D2A1-8D40-458E-80C1-3D4723102DA0}" type="datetimeFigureOut">
              <a:rPr lang="en-GB" smtClean="0"/>
              <a:t>17/06/2015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290094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8D2A1-8D40-458E-80C1-3D4723102DA0}" type="datetimeFigureOut">
              <a:rPr lang="en-GB" smtClean="0"/>
              <a:t>17/06/2015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12610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8D2A1-8D40-458E-80C1-3D4723102DA0}" type="datetimeFigureOut">
              <a:rPr lang="en-GB" smtClean="0"/>
              <a:t>17/06/2015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71647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8D2A1-8D40-458E-80C1-3D4723102DA0}" type="datetimeFigureOut">
              <a:rPr lang="en-GB" smtClean="0"/>
              <a:t>17/06/2015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D04528-889E-4AFE-8EBD-CFBDF936950F}" type="slidenum">
              <a:rPr lang="en-GB" smtClean="0"/>
              <a:t>‹#›</a:t>
            </a:fld>
            <a:endParaRPr lang="en-GB"/>
          </a:p>
        </p:txBody>
      </p:sp>
    </p:spTree>
    <p:extLst>
      <p:ext uri="{BB962C8B-B14F-4D97-AF65-F5344CB8AC3E}">
        <p14:creationId xmlns:p14="http://schemas.microsoft.com/office/powerpoint/2010/main" val="422062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8D2A1-8D40-458E-80C1-3D4723102DA0}" type="datetimeFigureOut">
              <a:rPr lang="en-GB" smtClean="0"/>
              <a:t>17/06/2015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04528-889E-4AFE-8EBD-CFBDF936950F}" type="slidenum">
              <a:rPr lang="en-GB" smtClean="0"/>
              <a:t>‹#›</a:t>
            </a:fld>
            <a:endParaRPr lang="en-GB"/>
          </a:p>
        </p:txBody>
      </p:sp>
    </p:spTree>
    <p:extLst>
      <p:ext uri="{BB962C8B-B14F-4D97-AF65-F5344CB8AC3E}">
        <p14:creationId xmlns:p14="http://schemas.microsoft.com/office/powerpoint/2010/main" val="1049596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SPONDYLOARTHROPATHIES/</a:t>
            </a:r>
            <a:br>
              <a:rPr lang="en-GB" dirty="0"/>
            </a:br>
            <a:r>
              <a:rPr lang="en-GB" dirty="0" smtClean="0"/>
              <a:t>SPONDYLOARTHRITIDES</a:t>
            </a:r>
            <a:endParaRPr lang="en-GB" dirty="0"/>
          </a:p>
        </p:txBody>
      </p:sp>
      <p:sp>
        <p:nvSpPr>
          <p:cNvPr id="3" name="Subtitle 2"/>
          <p:cNvSpPr>
            <a:spLocks noGrp="1"/>
          </p:cNvSpPr>
          <p:nvPr>
            <p:ph type="subTitle" idx="1"/>
          </p:nvPr>
        </p:nvSpPr>
        <p:spPr/>
        <p:txBody>
          <a:bodyPr>
            <a:normAutofit fontScale="92500" lnSpcReduction="20000"/>
          </a:bodyPr>
          <a:lstStyle/>
          <a:p>
            <a:pPr algn="l"/>
            <a:r>
              <a:rPr lang="en-GB" dirty="0" smtClean="0">
                <a:solidFill>
                  <a:schemeClr val="tx1"/>
                </a:solidFill>
              </a:rPr>
              <a:t>Syokau Ilovi</a:t>
            </a:r>
          </a:p>
          <a:p>
            <a:pPr algn="l"/>
            <a:r>
              <a:rPr lang="en-GB" dirty="0" smtClean="0">
                <a:solidFill>
                  <a:schemeClr val="tx1"/>
                </a:solidFill>
              </a:rPr>
              <a:t>Department of Clinical Medicine &amp; Therapeutics</a:t>
            </a:r>
          </a:p>
          <a:p>
            <a:pPr algn="l"/>
            <a:r>
              <a:rPr lang="en-GB" dirty="0" smtClean="0">
                <a:solidFill>
                  <a:schemeClr val="tx1"/>
                </a:solidFill>
              </a:rPr>
              <a:t>Email: </a:t>
            </a:r>
            <a:r>
              <a:rPr lang="en-GB" dirty="0" err="1" smtClean="0">
                <a:solidFill>
                  <a:schemeClr val="tx1"/>
                </a:solidFill>
              </a:rPr>
              <a:t>csilovi@uonbi</a:t>
            </a:r>
            <a:r>
              <a:rPr lang="en-GB" dirty="0" smtClean="0">
                <a:solidFill>
                  <a:schemeClr val="tx1"/>
                </a:solidFill>
              </a:rPr>
              <a:t>. ac.ke</a:t>
            </a:r>
          </a:p>
          <a:p>
            <a:endParaRPr lang="en-GB" dirty="0"/>
          </a:p>
        </p:txBody>
      </p:sp>
    </p:spTree>
    <p:extLst>
      <p:ext uri="{BB962C8B-B14F-4D97-AF65-F5344CB8AC3E}">
        <p14:creationId xmlns:p14="http://schemas.microsoft.com/office/powerpoint/2010/main" val="776678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Complications of </a:t>
            </a:r>
            <a:r>
              <a:rPr lang="en-GB" dirty="0" smtClean="0"/>
              <a:t>AS (1)</a:t>
            </a:r>
            <a:endParaRPr lang="en-GB" dirty="0"/>
          </a:p>
        </p:txBody>
      </p:sp>
      <p:sp>
        <p:nvSpPr>
          <p:cNvPr id="3" name="Content Placeholder 2"/>
          <p:cNvSpPr>
            <a:spLocks noGrp="1"/>
          </p:cNvSpPr>
          <p:nvPr>
            <p:ph idx="1"/>
          </p:nvPr>
        </p:nvSpPr>
        <p:spPr/>
        <p:txBody>
          <a:bodyPr>
            <a:normAutofit/>
          </a:bodyPr>
          <a:lstStyle/>
          <a:p>
            <a:r>
              <a:rPr lang="en-GB" sz="1800" dirty="0" smtClean="0"/>
              <a:t>Fusion of the spine</a:t>
            </a:r>
          </a:p>
          <a:p>
            <a:r>
              <a:rPr lang="en-GB" sz="1800" dirty="0" smtClean="0"/>
              <a:t>The </a:t>
            </a:r>
            <a:r>
              <a:rPr lang="en-GB" sz="1800" dirty="0"/>
              <a:t>patient's posture undergoes characteristic changes, with obliterated lumbar </a:t>
            </a:r>
            <a:r>
              <a:rPr lang="en-GB" sz="1800" dirty="0" err="1"/>
              <a:t>lordosis</a:t>
            </a:r>
            <a:r>
              <a:rPr lang="en-GB" sz="1800" dirty="0"/>
              <a:t>, buttock atrophy, and accentuated thoracic kyphosis. There may be a forward stoop of the neck or flexion contractures at the hips, compensated by flexion at the </a:t>
            </a:r>
            <a:r>
              <a:rPr lang="en-GB" sz="1800" dirty="0" smtClean="0"/>
              <a:t>knees </a:t>
            </a: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4" t="19022" r="17671" b="15119"/>
          <a:stretch/>
        </p:blipFill>
        <p:spPr bwMode="auto">
          <a:xfrm>
            <a:off x="1992134" y="2780928"/>
            <a:ext cx="5460185" cy="412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968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Complications of AS (2)</a:t>
            </a:r>
            <a:endParaRPr lang="en-GB" dirty="0"/>
          </a:p>
        </p:txBody>
      </p:sp>
      <p:sp>
        <p:nvSpPr>
          <p:cNvPr id="3" name="Content Placeholder 2"/>
          <p:cNvSpPr>
            <a:spLocks noGrp="1"/>
          </p:cNvSpPr>
          <p:nvPr>
            <p:ph idx="1"/>
          </p:nvPr>
        </p:nvSpPr>
        <p:spPr/>
        <p:txBody>
          <a:bodyPr>
            <a:normAutofit/>
          </a:bodyPr>
          <a:lstStyle/>
          <a:p>
            <a:r>
              <a:rPr lang="en-GB" dirty="0"/>
              <a:t>The most serious complication of the spinal disease is spinal fracture, which can occur with even minor trauma to the rigid, osteoporotic spine. </a:t>
            </a:r>
            <a:endParaRPr lang="en-GB" dirty="0" smtClean="0"/>
          </a:p>
          <a:p>
            <a:r>
              <a:rPr lang="en-GB" dirty="0" smtClean="0"/>
              <a:t>Extra-articular manifestation- </a:t>
            </a:r>
            <a:r>
              <a:rPr lang="en-GB" dirty="0"/>
              <a:t>anterior uveitis, </a:t>
            </a:r>
            <a:r>
              <a:rPr lang="en-GB" dirty="0" smtClean="0"/>
              <a:t>inflammation </a:t>
            </a:r>
            <a:r>
              <a:rPr lang="en-GB" dirty="0"/>
              <a:t>in the colon or </a:t>
            </a:r>
            <a:r>
              <a:rPr lang="en-GB" dirty="0" smtClean="0"/>
              <a:t>ileum of frank Inflammatory Bowel Disease (IBD)</a:t>
            </a:r>
          </a:p>
          <a:p>
            <a:endParaRPr lang="en-GB" dirty="0"/>
          </a:p>
          <a:p>
            <a:endParaRPr lang="en-GB" dirty="0"/>
          </a:p>
        </p:txBody>
      </p:sp>
    </p:spTree>
    <p:extLst>
      <p:ext uri="{BB962C8B-B14F-4D97-AF65-F5344CB8AC3E}">
        <p14:creationId xmlns:p14="http://schemas.microsoft.com/office/powerpoint/2010/main" val="3307538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of AS</a:t>
            </a:r>
            <a:endParaRPr lang="en-GB" dirty="0"/>
          </a:p>
        </p:txBody>
      </p:sp>
      <p:sp>
        <p:nvSpPr>
          <p:cNvPr id="3" name="Content Placeholder 2"/>
          <p:cNvSpPr>
            <a:spLocks noGrp="1"/>
          </p:cNvSpPr>
          <p:nvPr>
            <p:ph idx="1"/>
          </p:nvPr>
        </p:nvSpPr>
        <p:spPr/>
        <p:txBody>
          <a:bodyPr>
            <a:normAutofit/>
          </a:bodyPr>
          <a:lstStyle/>
          <a:p>
            <a:r>
              <a:rPr lang="en-GB" dirty="0" smtClean="0"/>
              <a:t>Exercise </a:t>
            </a:r>
            <a:r>
              <a:rPr lang="en-GB" dirty="0"/>
              <a:t>program designed to maintain posture and range of motion</a:t>
            </a:r>
            <a:r>
              <a:rPr lang="en-GB" dirty="0" smtClean="0"/>
              <a:t>.</a:t>
            </a:r>
          </a:p>
          <a:p>
            <a:r>
              <a:rPr lang="en-GB" dirty="0" smtClean="0"/>
              <a:t>NSAIDs </a:t>
            </a:r>
            <a:r>
              <a:rPr lang="en-GB" dirty="0"/>
              <a:t>reduce pain and tenderness and increase mobility in many patients with AS. </a:t>
            </a:r>
            <a:endParaRPr lang="en-GB" dirty="0" smtClean="0"/>
          </a:p>
          <a:p>
            <a:r>
              <a:rPr lang="en-GB" dirty="0" smtClean="0"/>
              <a:t>Anti-TNF- </a:t>
            </a:r>
            <a:r>
              <a:rPr lang="en-GB" dirty="0"/>
              <a:t>therapy </a:t>
            </a:r>
            <a:r>
              <a:rPr lang="en-GB" dirty="0" smtClean="0"/>
              <a:t>have revolutionised AS - </a:t>
            </a:r>
            <a:r>
              <a:rPr lang="en-GB" dirty="0"/>
              <a:t>rapid, profound, and sustained reductions in all clinical and laboratory measures of disease activity.</a:t>
            </a:r>
          </a:p>
          <a:p>
            <a:endParaRPr lang="en-GB" dirty="0"/>
          </a:p>
        </p:txBody>
      </p:sp>
    </p:spTree>
    <p:extLst>
      <p:ext uri="{BB962C8B-B14F-4D97-AF65-F5344CB8AC3E}">
        <p14:creationId xmlns:p14="http://schemas.microsoft.com/office/powerpoint/2010/main" val="997215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Reactive </a:t>
            </a:r>
            <a:r>
              <a:rPr lang="en-GB" dirty="0" smtClean="0"/>
              <a:t>Arthritis</a:t>
            </a:r>
            <a:endParaRPr lang="en-GB" dirty="0"/>
          </a:p>
        </p:txBody>
      </p:sp>
      <p:sp>
        <p:nvSpPr>
          <p:cNvPr id="3" name="Content Placeholder 2"/>
          <p:cNvSpPr>
            <a:spLocks noGrp="1"/>
          </p:cNvSpPr>
          <p:nvPr>
            <p:ph idx="1"/>
          </p:nvPr>
        </p:nvSpPr>
        <p:spPr/>
        <p:txBody>
          <a:bodyPr>
            <a:normAutofit fontScale="85000" lnSpcReduction="20000"/>
          </a:bodyPr>
          <a:lstStyle/>
          <a:p>
            <a:r>
              <a:rPr lang="en-GB" i="1" dirty="0" smtClean="0"/>
              <a:t>Reactive </a:t>
            </a:r>
            <a:r>
              <a:rPr lang="en-GB" i="1" dirty="0"/>
              <a:t>arthritis</a:t>
            </a:r>
            <a:r>
              <a:rPr lang="en-GB" dirty="0"/>
              <a:t> (</a:t>
            </a:r>
            <a:r>
              <a:rPr lang="en-GB" dirty="0" err="1"/>
              <a:t>ReA</a:t>
            </a:r>
            <a:r>
              <a:rPr lang="en-GB" dirty="0"/>
              <a:t>) refers to acute </a:t>
            </a:r>
            <a:r>
              <a:rPr lang="en-GB" dirty="0" err="1"/>
              <a:t>nonpurulent</a:t>
            </a:r>
            <a:r>
              <a:rPr lang="en-GB" dirty="0"/>
              <a:t> arthritis complicating an infection elsewhere in the body. </a:t>
            </a:r>
            <a:endParaRPr lang="en-GB" dirty="0" smtClean="0"/>
          </a:p>
          <a:p>
            <a:r>
              <a:rPr lang="en-GB" dirty="0" smtClean="0"/>
              <a:t>Usually follow </a:t>
            </a:r>
            <a:r>
              <a:rPr lang="en-GB" dirty="0"/>
              <a:t>enteric or urogenital infections</a:t>
            </a:r>
            <a:r>
              <a:rPr lang="en-GB" dirty="0" smtClean="0"/>
              <a:t>.</a:t>
            </a:r>
          </a:p>
          <a:p>
            <a:r>
              <a:rPr lang="en-GB" dirty="0"/>
              <a:t> The identification of bacterial species capable of triggering the clinical syndrome and the finding that many patients possess the B27 antigen have led to the unifying concept of </a:t>
            </a:r>
            <a:r>
              <a:rPr lang="en-GB" dirty="0" err="1"/>
              <a:t>ReA</a:t>
            </a:r>
            <a:r>
              <a:rPr lang="en-GB" dirty="0"/>
              <a:t> as a clinical syndrome triggered by specific etiologic agents in a genetically susceptible </a:t>
            </a:r>
            <a:r>
              <a:rPr lang="en-GB" dirty="0" smtClean="0"/>
              <a:t>host.</a:t>
            </a:r>
          </a:p>
          <a:p>
            <a:r>
              <a:rPr lang="en-GB" dirty="0" smtClean="0"/>
              <a:t>Presents </a:t>
            </a:r>
            <a:r>
              <a:rPr lang="en-GB" dirty="0"/>
              <a:t>with triad of arthritis, urethritis, and conjunctivitis.</a:t>
            </a:r>
          </a:p>
          <a:p>
            <a:endParaRPr lang="en-GB" dirty="0"/>
          </a:p>
        </p:txBody>
      </p:sp>
    </p:spTree>
    <p:extLst>
      <p:ext uri="{BB962C8B-B14F-4D97-AF65-F5344CB8AC3E}">
        <p14:creationId xmlns:p14="http://schemas.microsoft.com/office/powerpoint/2010/main" val="42889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Aetiological Agents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Enteric </a:t>
            </a:r>
            <a:r>
              <a:rPr lang="en-GB" dirty="0"/>
              <a:t>infection with any of several </a:t>
            </a:r>
            <a:r>
              <a:rPr lang="en-GB" i="1" dirty="0" err="1"/>
              <a:t>Shigella</a:t>
            </a:r>
            <a:r>
              <a:rPr lang="en-GB" dirty="0"/>
              <a:t>, </a:t>
            </a:r>
            <a:r>
              <a:rPr lang="en-GB" i="1" dirty="0"/>
              <a:t>Salmonella</a:t>
            </a:r>
            <a:r>
              <a:rPr lang="en-GB" dirty="0"/>
              <a:t>, </a:t>
            </a:r>
            <a:r>
              <a:rPr lang="en-GB" i="1" dirty="0"/>
              <a:t>Yersinia</a:t>
            </a:r>
            <a:r>
              <a:rPr lang="en-GB" dirty="0"/>
              <a:t>, and </a:t>
            </a:r>
            <a:r>
              <a:rPr lang="en-GB" i="1" dirty="0"/>
              <a:t>Campylobacter</a:t>
            </a:r>
            <a:r>
              <a:rPr lang="en-GB" dirty="0"/>
              <a:t> </a:t>
            </a:r>
            <a:r>
              <a:rPr lang="en-GB" dirty="0" smtClean="0"/>
              <a:t>species.</a:t>
            </a:r>
          </a:p>
          <a:p>
            <a:r>
              <a:rPr lang="en-GB" dirty="0" smtClean="0"/>
              <a:t>Genital </a:t>
            </a:r>
            <a:r>
              <a:rPr lang="en-GB" dirty="0"/>
              <a:t>infection with </a:t>
            </a:r>
            <a:r>
              <a:rPr lang="en-GB" i="1" dirty="0"/>
              <a:t>Chlamydia </a:t>
            </a:r>
            <a:r>
              <a:rPr lang="en-GB" i="1" dirty="0" smtClean="0"/>
              <a:t>trachomatis</a:t>
            </a:r>
          </a:p>
          <a:p>
            <a:r>
              <a:rPr lang="en-GB" i="1" dirty="0" smtClean="0"/>
              <a:t>Others- </a:t>
            </a:r>
            <a:r>
              <a:rPr lang="en-GB" i="1" dirty="0"/>
              <a:t>Clostridium </a:t>
            </a:r>
            <a:r>
              <a:rPr lang="en-GB" i="1" dirty="0" err="1"/>
              <a:t>difficile</a:t>
            </a:r>
            <a:r>
              <a:rPr lang="en-GB" dirty="0"/>
              <a:t>, </a:t>
            </a:r>
            <a:r>
              <a:rPr lang="en-GB" i="1" dirty="0"/>
              <a:t>Campylobacter coli</a:t>
            </a:r>
            <a:r>
              <a:rPr lang="en-GB" dirty="0"/>
              <a:t>, certain toxigenic </a:t>
            </a:r>
            <a:r>
              <a:rPr lang="en-GB" i="1" dirty="0"/>
              <a:t>E. coli</a:t>
            </a:r>
            <a:r>
              <a:rPr lang="en-GB" dirty="0"/>
              <a:t>, </a:t>
            </a:r>
            <a:r>
              <a:rPr lang="en-GB" i="1" dirty="0" err="1" smtClean="0"/>
              <a:t>Ureaplasma</a:t>
            </a:r>
            <a:r>
              <a:rPr lang="en-GB" i="1" dirty="0" smtClean="0"/>
              <a:t> </a:t>
            </a:r>
            <a:r>
              <a:rPr lang="en-GB" i="1" dirty="0" err="1"/>
              <a:t>urealyticum</a:t>
            </a:r>
            <a:r>
              <a:rPr lang="en-GB" i="1" dirty="0"/>
              <a:t> &amp;</a:t>
            </a:r>
            <a:r>
              <a:rPr lang="en-GB" i="1" dirty="0" smtClean="0"/>
              <a:t> </a:t>
            </a:r>
            <a:r>
              <a:rPr lang="en-GB" i="1" dirty="0"/>
              <a:t>Mycoplasma </a:t>
            </a:r>
            <a:r>
              <a:rPr lang="en-GB" i="1" dirty="0" err="1" smtClean="0"/>
              <a:t>genitalium</a:t>
            </a:r>
            <a:r>
              <a:rPr lang="en-GB" i="1" dirty="0" smtClean="0"/>
              <a:t>.</a:t>
            </a:r>
          </a:p>
          <a:p>
            <a:pPr lvl="1"/>
            <a:r>
              <a:rPr lang="en-GB" dirty="0" smtClean="0"/>
              <a:t>Respiratory </a:t>
            </a:r>
            <a:r>
              <a:rPr lang="en-GB" dirty="0"/>
              <a:t>infection with </a:t>
            </a:r>
            <a:r>
              <a:rPr lang="en-GB" i="1" dirty="0"/>
              <a:t>Chlamydia </a:t>
            </a:r>
            <a:r>
              <a:rPr lang="en-GB" i="1" dirty="0" err="1"/>
              <a:t>pneumoniae</a:t>
            </a:r>
            <a:endParaRPr lang="en-GB" dirty="0"/>
          </a:p>
          <a:p>
            <a:endParaRPr lang="en-GB" i="1" dirty="0" smtClean="0"/>
          </a:p>
          <a:p>
            <a:pPr marL="0" indent="0">
              <a:buNone/>
            </a:pPr>
            <a:r>
              <a:rPr lang="en-GB" dirty="0" smtClean="0"/>
              <a:t>*Patients </a:t>
            </a:r>
            <a:r>
              <a:rPr lang="en-GB" dirty="0"/>
              <a:t>with clinical features of </a:t>
            </a:r>
            <a:r>
              <a:rPr lang="en-GB" dirty="0" err="1"/>
              <a:t>ReA</a:t>
            </a:r>
            <a:r>
              <a:rPr lang="en-GB" dirty="0"/>
              <a:t> who lack evidence of an antecedent infection will be considered to have </a:t>
            </a:r>
            <a:r>
              <a:rPr lang="en-GB" i="1" dirty="0"/>
              <a:t>undifferentiated </a:t>
            </a:r>
            <a:r>
              <a:rPr lang="en-GB" i="1" dirty="0" err="1" smtClean="0"/>
              <a:t>spondyloarthritis</a:t>
            </a:r>
            <a:r>
              <a:rPr lang="en-GB" i="1" dirty="0" smtClean="0"/>
              <a:t>.</a:t>
            </a:r>
            <a:endParaRPr lang="en-GB" dirty="0"/>
          </a:p>
          <a:p>
            <a:endParaRPr lang="en-GB" dirty="0"/>
          </a:p>
        </p:txBody>
      </p:sp>
    </p:spTree>
    <p:extLst>
      <p:ext uri="{BB962C8B-B14F-4D97-AF65-F5344CB8AC3E}">
        <p14:creationId xmlns:p14="http://schemas.microsoft.com/office/powerpoint/2010/main" val="184441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Epidemiology of </a:t>
            </a:r>
            <a:r>
              <a:rPr lang="en-GB" dirty="0" err="1" smtClean="0"/>
              <a:t>ReA</a:t>
            </a:r>
            <a:endParaRPr lang="en-GB" dirty="0"/>
          </a:p>
        </p:txBody>
      </p:sp>
      <p:sp>
        <p:nvSpPr>
          <p:cNvPr id="3" name="Content Placeholder 2"/>
          <p:cNvSpPr>
            <a:spLocks noGrp="1"/>
          </p:cNvSpPr>
          <p:nvPr>
            <p:ph idx="1"/>
          </p:nvPr>
        </p:nvSpPr>
        <p:spPr/>
        <p:txBody>
          <a:bodyPr>
            <a:normAutofit/>
          </a:bodyPr>
          <a:lstStyle/>
          <a:p>
            <a:r>
              <a:rPr lang="en-GB" dirty="0" smtClean="0"/>
              <a:t>Prevalence </a:t>
            </a:r>
            <a:r>
              <a:rPr lang="en-GB" dirty="0"/>
              <a:t>of </a:t>
            </a:r>
            <a:r>
              <a:rPr lang="en-GB" dirty="0" smtClean="0"/>
              <a:t>HLA B27- 50%.</a:t>
            </a:r>
          </a:p>
          <a:p>
            <a:r>
              <a:rPr lang="en-GB" dirty="0" smtClean="0"/>
              <a:t>Enteric </a:t>
            </a:r>
            <a:r>
              <a:rPr lang="en-GB" dirty="0" err="1" smtClean="0"/>
              <a:t>ReA</a:t>
            </a:r>
            <a:r>
              <a:rPr lang="en-GB" dirty="0" smtClean="0"/>
              <a:t>- M:F 1:1</a:t>
            </a:r>
          </a:p>
          <a:p>
            <a:r>
              <a:rPr lang="en-GB" dirty="0" smtClean="0"/>
              <a:t>Venereal </a:t>
            </a:r>
            <a:r>
              <a:rPr lang="en-GB" dirty="0" err="1"/>
              <a:t>ReA</a:t>
            </a:r>
            <a:r>
              <a:rPr lang="en-GB" dirty="0"/>
              <a:t> occurs predominantly in men</a:t>
            </a:r>
            <a:r>
              <a:rPr lang="en-GB" dirty="0" smtClean="0"/>
              <a:t>.</a:t>
            </a:r>
          </a:p>
          <a:p>
            <a:r>
              <a:rPr lang="en-GB" dirty="0" smtClean="0"/>
              <a:t>In Africans- Associated with HIV, </a:t>
            </a:r>
            <a:r>
              <a:rPr lang="en-GB" dirty="0"/>
              <a:t>without association to </a:t>
            </a:r>
            <a:r>
              <a:rPr lang="en-GB" dirty="0" smtClean="0"/>
              <a:t>B27- WHO Stage 1</a:t>
            </a:r>
          </a:p>
          <a:p>
            <a:r>
              <a:rPr lang="en-GB" dirty="0" smtClean="0"/>
              <a:t>In </a:t>
            </a:r>
            <a:r>
              <a:rPr lang="en-GB" dirty="0" err="1" smtClean="0"/>
              <a:t>caucasians</a:t>
            </a:r>
            <a:r>
              <a:rPr lang="en-GB" dirty="0" smtClean="0"/>
              <a:t>- HIV- HLA B27 positive- occurs with advancing </a:t>
            </a:r>
            <a:r>
              <a:rPr lang="en-GB" dirty="0" err="1" smtClean="0"/>
              <a:t>Hiv</a:t>
            </a:r>
            <a:r>
              <a:rPr lang="en-GB" dirty="0" smtClean="0"/>
              <a:t> disease</a:t>
            </a:r>
          </a:p>
          <a:p>
            <a:endParaRPr lang="en-GB" dirty="0"/>
          </a:p>
        </p:txBody>
      </p:sp>
    </p:spTree>
    <p:extLst>
      <p:ext uri="{BB962C8B-B14F-4D97-AF65-F5344CB8AC3E}">
        <p14:creationId xmlns:p14="http://schemas.microsoft.com/office/powerpoint/2010/main" val="4132155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Clinical </a:t>
            </a:r>
            <a:r>
              <a:rPr lang="en-GB" dirty="0" smtClean="0"/>
              <a:t>Features of </a:t>
            </a:r>
            <a:r>
              <a:rPr lang="en-GB" dirty="0" err="1" smtClean="0"/>
              <a:t>ReA</a:t>
            </a:r>
            <a:r>
              <a:rPr lang="en-GB" dirty="0" smtClean="0"/>
              <a:t> (1)</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Antecedent </a:t>
            </a:r>
            <a:r>
              <a:rPr lang="en-GB" dirty="0"/>
              <a:t>infection 1–4 weeks before onset of symptoms of the reactive disease. </a:t>
            </a:r>
            <a:endParaRPr lang="en-GB" dirty="0" smtClean="0"/>
          </a:p>
          <a:p>
            <a:r>
              <a:rPr lang="en-GB" dirty="0" smtClean="0"/>
              <a:t>However</a:t>
            </a:r>
            <a:r>
              <a:rPr lang="en-GB" dirty="0"/>
              <a:t>, in a sizable minority, no clinical or laboratory evidence of an antecedent infection can be found. </a:t>
            </a:r>
            <a:endParaRPr lang="en-GB" dirty="0" smtClean="0"/>
          </a:p>
          <a:p>
            <a:r>
              <a:rPr lang="en-GB" dirty="0" smtClean="0"/>
              <a:t>Constitutional </a:t>
            </a:r>
            <a:r>
              <a:rPr lang="en-GB" dirty="0"/>
              <a:t>symptoms are common, including fatigue, malaise, fever, and weight loss. </a:t>
            </a:r>
            <a:endParaRPr lang="en-GB" dirty="0" smtClean="0"/>
          </a:p>
          <a:p>
            <a:r>
              <a:rPr lang="en-GB" dirty="0" smtClean="0"/>
              <a:t>The </a:t>
            </a:r>
            <a:r>
              <a:rPr lang="en-GB" dirty="0"/>
              <a:t>musculoskeletal symptoms are usually acute in onset. </a:t>
            </a:r>
            <a:endParaRPr lang="en-GB" dirty="0" smtClean="0"/>
          </a:p>
          <a:p>
            <a:r>
              <a:rPr lang="en-GB" dirty="0" smtClean="0"/>
              <a:t>Arthritis </a:t>
            </a:r>
            <a:r>
              <a:rPr lang="en-GB" dirty="0"/>
              <a:t>is usually asymmetric and additive, with involvement of new joints occurring over a period of a few days to 1–2 weeks. </a:t>
            </a:r>
            <a:endParaRPr lang="en-GB" dirty="0" smtClean="0"/>
          </a:p>
          <a:p>
            <a:r>
              <a:rPr lang="en-GB" dirty="0" smtClean="0"/>
              <a:t>The </a:t>
            </a:r>
            <a:r>
              <a:rPr lang="en-GB" dirty="0"/>
              <a:t>joints of the lower extremities, especially the knee, ankle, and </a:t>
            </a:r>
            <a:r>
              <a:rPr lang="en-GB" dirty="0" err="1"/>
              <a:t>subtalar</a:t>
            </a:r>
            <a:r>
              <a:rPr lang="en-GB" dirty="0"/>
              <a:t>, metatarsophalangeal, and toe </a:t>
            </a:r>
            <a:r>
              <a:rPr lang="en-GB" dirty="0" err="1"/>
              <a:t>interphalangeal</a:t>
            </a:r>
            <a:r>
              <a:rPr lang="en-GB" dirty="0"/>
              <a:t> joints, are the most common sites of involvement, but the wrist and fingers can be involved as well. The arthritis is usually quite painful, and tense joint effusions are not uncommon, especially in the knee. </a:t>
            </a:r>
          </a:p>
        </p:txBody>
      </p:sp>
    </p:spTree>
    <p:extLst>
      <p:ext uri="{BB962C8B-B14F-4D97-AF65-F5344CB8AC3E}">
        <p14:creationId xmlns:p14="http://schemas.microsoft.com/office/powerpoint/2010/main" val="1789351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Features of </a:t>
            </a:r>
            <a:r>
              <a:rPr lang="en-GB" dirty="0" err="1"/>
              <a:t>ReA</a:t>
            </a:r>
            <a:r>
              <a:rPr lang="en-GB" dirty="0"/>
              <a:t> </a:t>
            </a:r>
            <a:r>
              <a:rPr lang="en-GB" dirty="0" smtClean="0"/>
              <a:t>(2)</a:t>
            </a:r>
            <a:endParaRPr lang="en-GB" dirty="0"/>
          </a:p>
        </p:txBody>
      </p:sp>
      <p:sp>
        <p:nvSpPr>
          <p:cNvPr id="3" name="Content Placeholder 2"/>
          <p:cNvSpPr>
            <a:spLocks noGrp="1"/>
          </p:cNvSpPr>
          <p:nvPr>
            <p:ph idx="1"/>
          </p:nvPr>
        </p:nvSpPr>
        <p:spPr/>
        <p:txBody>
          <a:bodyPr>
            <a:normAutofit fontScale="70000" lnSpcReduction="20000"/>
          </a:bodyPr>
          <a:lstStyle/>
          <a:p>
            <a:r>
              <a:rPr lang="en-GB" dirty="0"/>
              <a:t>Urogenital lesions may occur throughout the course of the disease. </a:t>
            </a:r>
            <a:endParaRPr lang="en-GB" dirty="0" smtClean="0"/>
          </a:p>
          <a:p>
            <a:r>
              <a:rPr lang="en-GB" dirty="0" smtClean="0"/>
              <a:t>In </a:t>
            </a:r>
            <a:r>
              <a:rPr lang="en-GB" dirty="0"/>
              <a:t>males, urethritis may be marked or relatively asymptomatic and may be either an accompaniment of the triggering infection or a result of the reactive phase of the disease. Prostatitis is also common. </a:t>
            </a:r>
            <a:endParaRPr lang="en-GB" dirty="0" smtClean="0"/>
          </a:p>
          <a:p>
            <a:r>
              <a:rPr lang="en-GB" dirty="0" smtClean="0"/>
              <a:t>In </a:t>
            </a:r>
            <a:r>
              <a:rPr lang="en-GB" dirty="0"/>
              <a:t>females, cervicitis or </a:t>
            </a:r>
            <a:r>
              <a:rPr lang="en-GB" dirty="0" err="1"/>
              <a:t>salpingitis</a:t>
            </a:r>
            <a:r>
              <a:rPr lang="en-GB" dirty="0"/>
              <a:t> may be caused either by the infectious trigger or by the sterile reactive process.</a:t>
            </a:r>
          </a:p>
          <a:p>
            <a:r>
              <a:rPr lang="en-GB" dirty="0"/>
              <a:t>Ocular disease is common, ranging from transient, asymptomatic conjunctivitis to an aggressive anterior uveitis that occasionally proves refractory to treatment and may result in blindness.</a:t>
            </a:r>
          </a:p>
          <a:p>
            <a:r>
              <a:rPr lang="en-GB" dirty="0" smtClean="0"/>
              <a:t>Arthritis </a:t>
            </a:r>
            <a:r>
              <a:rPr lang="en-GB" dirty="0"/>
              <a:t>typically persists 3–5 months, but courses up to 1 year can occur. </a:t>
            </a:r>
            <a:endParaRPr lang="en-GB" dirty="0" smtClean="0"/>
          </a:p>
          <a:p>
            <a:r>
              <a:rPr lang="en-GB" dirty="0" smtClean="0"/>
              <a:t>HLA-B27–positive </a:t>
            </a:r>
            <a:r>
              <a:rPr lang="en-GB" dirty="0"/>
              <a:t>patients have shown a worse outcome than B27-negative patients. </a:t>
            </a:r>
          </a:p>
          <a:p>
            <a:endParaRPr lang="en-GB" dirty="0"/>
          </a:p>
        </p:txBody>
      </p:sp>
    </p:spTree>
    <p:extLst>
      <p:ext uri="{BB962C8B-B14F-4D97-AF65-F5344CB8AC3E}">
        <p14:creationId xmlns:p14="http://schemas.microsoft.com/office/powerpoint/2010/main" val="3436754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Laboratory and Radiographic Findings</a:t>
            </a:r>
            <a:br>
              <a:rPr lang="en-GB" dirty="0"/>
            </a:br>
            <a:r>
              <a:rPr lang="en-GB" dirty="0" smtClean="0"/>
              <a:t>of </a:t>
            </a:r>
            <a:r>
              <a:rPr lang="en-GB" dirty="0" err="1" smtClean="0"/>
              <a:t>ReA</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 </a:t>
            </a:r>
            <a:r>
              <a:rPr lang="en-GB" dirty="0"/>
              <a:t>ESR is usually elevated during the acute phase of the disease. </a:t>
            </a:r>
            <a:endParaRPr lang="en-GB" dirty="0" smtClean="0"/>
          </a:p>
          <a:p>
            <a:r>
              <a:rPr lang="en-GB" dirty="0" smtClean="0"/>
              <a:t>Synovial </a:t>
            </a:r>
            <a:r>
              <a:rPr lang="en-GB" dirty="0"/>
              <a:t>fluid </a:t>
            </a:r>
            <a:r>
              <a:rPr lang="en-GB" dirty="0" smtClean="0"/>
              <a:t>shows </a:t>
            </a:r>
            <a:r>
              <a:rPr lang="en-GB" dirty="0" err="1"/>
              <a:t>nonspecifically</a:t>
            </a:r>
            <a:r>
              <a:rPr lang="en-GB" dirty="0"/>
              <a:t> inflammatory. </a:t>
            </a:r>
            <a:endParaRPr lang="en-GB" dirty="0" smtClean="0"/>
          </a:p>
          <a:p>
            <a:r>
              <a:rPr lang="en-GB" dirty="0" smtClean="0"/>
              <a:t>HLA </a:t>
            </a:r>
            <a:r>
              <a:rPr lang="en-GB" dirty="0"/>
              <a:t>B27 </a:t>
            </a:r>
            <a:r>
              <a:rPr lang="en-GB" dirty="0" smtClean="0"/>
              <a:t>positive- 50% of patients</a:t>
            </a:r>
          </a:p>
          <a:p>
            <a:r>
              <a:rPr lang="en-GB" dirty="0" smtClean="0"/>
              <a:t>Serologic </a:t>
            </a:r>
            <a:r>
              <a:rPr lang="en-GB" dirty="0"/>
              <a:t>evidence of a recent infection may be present, such as a marked elevation of antibodies to </a:t>
            </a:r>
            <a:r>
              <a:rPr lang="en-GB" i="1" dirty="0"/>
              <a:t>Yersinia</a:t>
            </a:r>
            <a:r>
              <a:rPr lang="en-GB" dirty="0"/>
              <a:t>, </a:t>
            </a:r>
            <a:r>
              <a:rPr lang="en-GB" i="1" dirty="0"/>
              <a:t>Salmonella</a:t>
            </a:r>
            <a:r>
              <a:rPr lang="en-GB" dirty="0"/>
              <a:t>, or </a:t>
            </a:r>
            <a:r>
              <a:rPr lang="en-GB" i="1" dirty="0"/>
              <a:t>Chlamydia</a:t>
            </a:r>
            <a:r>
              <a:rPr lang="en-GB" dirty="0"/>
              <a:t>. </a:t>
            </a:r>
            <a:endParaRPr lang="en-GB" dirty="0" smtClean="0"/>
          </a:p>
          <a:p>
            <a:r>
              <a:rPr lang="en-GB" dirty="0" smtClean="0"/>
              <a:t>In </a:t>
            </a:r>
            <a:r>
              <a:rPr lang="en-GB" dirty="0"/>
              <a:t>early or mild disease, radiographic changes may be absent or confined to </a:t>
            </a:r>
            <a:r>
              <a:rPr lang="en-GB" dirty="0" err="1"/>
              <a:t>juxtaarticular</a:t>
            </a:r>
            <a:r>
              <a:rPr lang="en-GB" dirty="0"/>
              <a:t> osteoporosis. </a:t>
            </a:r>
            <a:endParaRPr lang="en-GB" dirty="0" smtClean="0"/>
          </a:p>
          <a:p>
            <a:r>
              <a:rPr lang="en-GB" dirty="0" smtClean="0"/>
              <a:t>With </a:t>
            </a:r>
            <a:r>
              <a:rPr lang="en-GB" dirty="0"/>
              <a:t>long-standing persistent disease, marginal erosions and loss of joint space can be seen in affected joints. </a:t>
            </a:r>
            <a:endParaRPr lang="en-GB" dirty="0" smtClean="0"/>
          </a:p>
          <a:p>
            <a:r>
              <a:rPr lang="en-GB" dirty="0" err="1" smtClean="0"/>
              <a:t>Periostitis</a:t>
            </a:r>
            <a:r>
              <a:rPr lang="en-GB" dirty="0" smtClean="0"/>
              <a:t> </a:t>
            </a:r>
            <a:r>
              <a:rPr lang="en-GB" dirty="0"/>
              <a:t>with reactive new bone formation is characteristic of the disease, as it is with all the </a:t>
            </a:r>
            <a:r>
              <a:rPr lang="en-GB" dirty="0" err="1"/>
              <a:t>spondyloarthritides</a:t>
            </a:r>
            <a:r>
              <a:rPr lang="en-GB" dirty="0"/>
              <a:t>. </a:t>
            </a:r>
            <a:endParaRPr lang="en-GB" dirty="0" smtClean="0"/>
          </a:p>
          <a:p>
            <a:r>
              <a:rPr lang="en-GB" dirty="0" smtClean="0"/>
              <a:t>Spurs </a:t>
            </a:r>
            <a:r>
              <a:rPr lang="en-GB" dirty="0"/>
              <a:t>at the insertion of the plantar fascia are common.</a:t>
            </a:r>
          </a:p>
          <a:p>
            <a:r>
              <a:rPr lang="en-GB" dirty="0" err="1"/>
              <a:t>Sacroiliitis</a:t>
            </a:r>
            <a:r>
              <a:rPr lang="en-GB" dirty="0"/>
              <a:t> and spondylitis may be seen as late </a:t>
            </a:r>
            <a:r>
              <a:rPr lang="en-GB" dirty="0" err="1"/>
              <a:t>sequelae</a:t>
            </a:r>
            <a:r>
              <a:rPr lang="en-GB" dirty="0"/>
              <a:t>. </a:t>
            </a:r>
          </a:p>
        </p:txBody>
      </p:sp>
    </p:spTree>
    <p:extLst>
      <p:ext uri="{BB962C8B-B14F-4D97-AF65-F5344CB8AC3E}">
        <p14:creationId xmlns:p14="http://schemas.microsoft.com/office/powerpoint/2010/main" val="844231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Diagnosis of </a:t>
            </a:r>
            <a:r>
              <a:rPr lang="en-GB" dirty="0" err="1" smtClean="0"/>
              <a:t>ReA</a:t>
            </a:r>
            <a:endParaRPr lang="en-GB" dirty="0"/>
          </a:p>
        </p:txBody>
      </p:sp>
      <p:sp>
        <p:nvSpPr>
          <p:cNvPr id="3" name="Content Placeholder 2"/>
          <p:cNvSpPr>
            <a:spLocks noGrp="1"/>
          </p:cNvSpPr>
          <p:nvPr>
            <p:ph idx="1"/>
          </p:nvPr>
        </p:nvSpPr>
        <p:spPr/>
        <p:txBody>
          <a:bodyPr>
            <a:normAutofit fontScale="47500" lnSpcReduction="20000"/>
          </a:bodyPr>
          <a:lstStyle/>
          <a:p>
            <a:r>
              <a:rPr lang="en-GB" dirty="0" err="1" smtClean="0"/>
              <a:t>ReA</a:t>
            </a:r>
            <a:r>
              <a:rPr lang="en-GB" dirty="0" smtClean="0"/>
              <a:t> </a:t>
            </a:r>
            <a:r>
              <a:rPr lang="en-GB" dirty="0"/>
              <a:t>is a clinical diagnosis with no definitively diagnostic laboratory test or radiographic finding. </a:t>
            </a:r>
            <a:endParaRPr lang="en-GB" dirty="0" smtClean="0"/>
          </a:p>
          <a:p>
            <a:r>
              <a:rPr lang="en-GB" dirty="0" smtClean="0"/>
              <a:t>The </a:t>
            </a:r>
            <a:r>
              <a:rPr lang="en-GB" dirty="0"/>
              <a:t>diagnosis should be entertained in any patient with an acute inflammatory, asymmetric, additive arthritis or tendinitis. </a:t>
            </a:r>
            <a:endParaRPr lang="en-GB" dirty="0" smtClean="0"/>
          </a:p>
          <a:p>
            <a:r>
              <a:rPr lang="en-GB" dirty="0" smtClean="0"/>
              <a:t>The </a:t>
            </a:r>
            <a:r>
              <a:rPr lang="en-GB" dirty="0"/>
              <a:t>evaluation should include questioning regarding possible triggering events such as an episode of </a:t>
            </a:r>
            <a:r>
              <a:rPr lang="en-GB" dirty="0" err="1"/>
              <a:t>diarrhea</a:t>
            </a:r>
            <a:r>
              <a:rPr lang="en-GB" dirty="0"/>
              <a:t> or dysuria. </a:t>
            </a:r>
            <a:endParaRPr lang="en-GB" dirty="0" smtClean="0"/>
          </a:p>
          <a:p>
            <a:r>
              <a:rPr lang="en-GB" dirty="0" smtClean="0"/>
              <a:t>On </a:t>
            </a:r>
            <a:r>
              <a:rPr lang="en-GB" dirty="0"/>
              <a:t>physical examination, attention must be paid to the distribution of the joint and tendon involvement and to possible sites of </a:t>
            </a:r>
            <a:r>
              <a:rPr lang="en-GB" dirty="0" err="1"/>
              <a:t>extraarticular</a:t>
            </a:r>
            <a:r>
              <a:rPr lang="en-GB" dirty="0"/>
              <a:t> involvement, such as the eyes, mucous membranes, skin, nails, and genitalia. </a:t>
            </a:r>
            <a:endParaRPr lang="en-GB" dirty="0" smtClean="0"/>
          </a:p>
          <a:p>
            <a:r>
              <a:rPr lang="en-GB" dirty="0" smtClean="0"/>
              <a:t>Synovial </a:t>
            </a:r>
            <a:r>
              <a:rPr lang="en-GB" dirty="0"/>
              <a:t>fluid analysis may be helpful in excluding septic or crystal-induced arthritis. </a:t>
            </a:r>
            <a:endParaRPr lang="en-GB" dirty="0" smtClean="0"/>
          </a:p>
          <a:p>
            <a:r>
              <a:rPr lang="en-GB" dirty="0" smtClean="0"/>
              <a:t>Culture</a:t>
            </a:r>
            <a:r>
              <a:rPr lang="en-GB" dirty="0"/>
              <a:t>, serology, or molecular methods may help to identify a triggering infection.</a:t>
            </a:r>
          </a:p>
          <a:p>
            <a:r>
              <a:rPr lang="en-GB" dirty="0"/>
              <a:t>Although typing for B27 is not needed to secure the diagnosis in clear-cut cases, it may have prognostic significance in terms of severity, chronicity, and the propensity for spondylitis and uveitis. </a:t>
            </a:r>
            <a:endParaRPr lang="en-GB" dirty="0" smtClean="0"/>
          </a:p>
          <a:p>
            <a:r>
              <a:rPr lang="en-GB" dirty="0" smtClean="0"/>
              <a:t>HIV  </a:t>
            </a:r>
            <a:r>
              <a:rPr lang="en-GB" dirty="0"/>
              <a:t>testing </a:t>
            </a:r>
            <a:r>
              <a:rPr lang="en-GB" dirty="0" smtClean="0"/>
              <a:t>.</a:t>
            </a:r>
          </a:p>
          <a:p>
            <a:r>
              <a:rPr lang="en-GB" dirty="0" smtClean="0"/>
              <a:t>It </a:t>
            </a:r>
            <a:r>
              <a:rPr lang="en-GB" dirty="0"/>
              <a:t>is important to differentiate </a:t>
            </a:r>
            <a:r>
              <a:rPr lang="en-GB" dirty="0" err="1"/>
              <a:t>ReA</a:t>
            </a:r>
            <a:r>
              <a:rPr lang="en-GB" dirty="0"/>
              <a:t> from disseminated </a:t>
            </a:r>
            <a:r>
              <a:rPr lang="en-GB" dirty="0" err="1"/>
              <a:t>gonococcal</a:t>
            </a:r>
            <a:r>
              <a:rPr lang="en-GB" dirty="0"/>
              <a:t> disease </a:t>
            </a:r>
            <a:r>
              <a:rPr lang="en-GB" dirty="0" smtClean="0"/>
              <a:t>both </a:t>
            </a:r>
            <a:r>
              <a:rPr lang="en-GB" dirty="0"/>
              <a:t>of which can be </a:t>
            </a:r>
            <a:r>
              <a:rPr lang="en-GB" dirty="0" err="1"/>
              <a:t>venereally</a:t>
            </a:r>
            <a:r>
              <a:rPr lang="en-GB" dirty="0"/>
              <a:t> acquired and associated with urethritis. </a:t>
            </a:r>
            <a:endParaRPr lang="en-GB" dirty="0" smtClean="0"/>
          </a:p>
          <a:p>
            <a:r>
              <a:rPr lang="en-GB" dirty="0" smtClean="0"/>
              <a:t>Unlike </a:t>
            </a:r>
            <a:r>
              <a:rPr lang="en-GB" dirty="0" err="1"/>
              <a:t>ReA</a:t>
            </a:r>
            <a:r>
              <a:rPr lang="en-GB" dirty="0"/>
              <a:t>, </a:t>
            </a:r>
            <a:r>
              <a:rPr lang="en-GB" dirty="0" err="1"/>
              <a:t>gonococcal</a:t>
            </a:r>
            <a:r>
              <a:rPr lang="en-GB" dirty="0"/>
              <a:t> arthritis and tenosynovitis tend to involve both upper and lower extremities equally, to lack back symptoms, and to be associated with characteristic vesicular skin lesions. </a:t>
            </a:r>
            <a:endParaRPr lang="en-GB" dirty="0" smtClean="0"/>
          </a:p>
          <a:p>
            <a:pPr lvl="1"/>
            <a:r>
              <a:rPr lang="en-GB" dirty="0" smtClean="0"/>
              <a:t>Occasionally</a:t>
            </a:r>
            <a:r>
              <a:rPr lang="en-GB" dirty="0"/>
              <a:t>, only a therapeutic trial of antibiotics can distinguish the two.</a:t>
            </a:r>
          </a:p>
          <a:p>
            <a:pPr marL="0" indent="0">
              <a:buNone/>
            </a:pPr>
            <a:endParaRPr lang="en-GB" dirty="0"/>
          </a:p>
          <a:p>
            <a:endParaRPr lang="en-GB" dirty="0"/>
          </a:p>
        </p:txBody>
      </p:sp>
    </p:spTree>
    <p:extLst>
      <p:ext uri="{BB962C8B-B14F-4D97-AF65-F5344CB8AC3E}">
        <p14:creationId xmlns:p14="http://schemas.microsoft.com/office/powerpoint/2010/main" val="987616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a:bodyPr>
          <a:lstStyle/>
          <a:p>
            <a:r>
              <a:rPr lang="en-GB" dirty="0" smtClean="0"/>
              <a:t>Introduction</a:t>
            </a:r>
          </a:p>
          <a:p>
            <a:r>
              <a:rPr lang="en-GB" dirty="0" err="1" smtClean="0"/>
              <a:t>Ankylosing</a:t>
            </a:r>
            <a:r>
              <a:rPr lang="en-GB" dirty="0" smtClean="0"/>
              <a:t> Spondylitis</a:t>
            </a:r>
          </a:p>
          <a:p>
            <a:r>
              <a:rPr lang="en-GB" dirty="0" smtClean="0"/>
              <a:t>Reactive arthritis</a:t>
            </a:r>
          </a:p>
          <a:p>
            <a:r>
              <a:rPr lang="en-GB" dirty="0" smtClean="0"/>
              <a:t>Psoriatic arthritis</a:t>
            </a:r>
          </a:p>
          <a:p>
            <a:endParaRPr lang="en-GB" dirty="0"/>
          </a:p>
        </p:txBody>
      </p:sp>
    </p:spTree>
    <p:extLst>
      <p:ext uri="{BB962C8B-B14F-4D97-AF65-F5344CB8AC3E}">
        <p14:creationId xmlns:p14="http://schemas.microsoft.com/office/powerpoint/2010/main" val="2456538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of </a:t>
            </a:r>
            <a:r>
              <a:rPr lang="en-GB" dirty="0" err="1" smtClean="0"/>
              <a:t>ReA</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Most </a:t>
            </a:r>
            <a:r>
              <a:rPr lang="en-GB" dirty="0"/>
              <a:t>patients with </a:t>
            </a:r>
            <a:r>
              <a:rPr lang="en-GB" dirty="0" err="1"/>
              <a:t>ReA</a:t>
            </a:r>
            <a:r>
              <a:rPr lang="en-GB" dirty="0"/>
              <a:t> benefit </a:t>
            </a:r>
            <a:r>
              <a:rPr lang="en-GB" dirty="0" smtClean="0"/>
              <a:t>from NSAIDs</a:t>
            </a:r>
            <a:endParaRPr lang="en-GB" dirty="0"/>
          </a:p>
          <a:p>
            <a:r>
              <a:rPr lang="en-GB" dirty="0" smtClean="0"/>
              <a:t>Prompt</a:t>
            </a:r>
            <a:r>
              <a:rPr lang="en-GB" dirty="0"/>
              <a:t>, appropriate antibiotic treatment of acute chlamydial urethritis or enteric infection may prevent the emergence of </a:t>
            </a:r>
            <a:r>
              <a:rPr lang="en-GB" dirty="0" err="1"/>
              <a:t>ReA</a:t>
            </a:r>
            <a:r>
              <a:rPr lang="en-GB" dirty="0"/>
              <a:t>. </a:t>
            </a:r>
            <a:endParaRPr lang="en-GB" dirty="0" smtClean="0"/>
          </a:p>
          <a:p>
            <a:r>
              <a:rPr lang="en-GB" dirty="0" smtClean="0"/>
              <a:t>No </a:t>
            </a:r>
            <a:r>
              <a:rPr lang="en-GB" dirty="0"/>
              <a:t>benefit for antibiotic therapy that is initiated after onset of arthritis. </a:t>
            </a:r>
            <a:endParaRPr lang="en-GB" dirty="0" smtClean="0"/>
          </a:p>
          <a:p>
            <a:r>
              <a:rPr lang="en-GB" dirty="0" err="1" smtClean="0"/>
              <a:t>Athritis</a:t>
            </a:r>
            <a:r>
              <a:rPr lang="en-GB" dirty="0" smtClean="0"/>
              <a:t>- sulfasalazine, </a:t>
            </a:r>
            <a:r>
              <a:rPr lang="en-GB" dirty="0"/>
              <a:t>azathioprine, </a:t>
            </a:r>
            <a:r>
              <a:rPr lang="en-GB" dirty="0" smtClean="0"/>
              <a:t> </a:t>
            </a:r>
            <a:r>
              <a:rPr lang="en-GB" dirty="0"/>
              <a:t>anti-TNF- </a:t>
            </a:r>
            <a:endParaRPr lang="en-GB" dirty="0" smtClean="0"/>
          </a:p>
          <a:p>
            <a:r>
              <a:rPr lang="en-GB" dirty="0" smtClean="0"/>
              <a:t>Tendinitis </a:t>
            </a:r>
            <a:r>
              <a:rPr lang="en-GB" dirty="0"/>
              <a:t>and other </a:t>
            </a:r>
            <a:r>
              <a:rPr lang="en-GB" dirty="0" err="1"/>
              <a:t>enthesitic</a:t>
            </a:r>
            <a:r>
              <a:rPr lang="en-GB" dirty="0"/>
              <a:t> lesions may benefit from </a:t>
            </a:r>
            <a:r>
              <a:rPr lang="en-GB" dirty="0" err="1"/>
              <a:t>intralesional</a:t>
            </a:r>
            <a:r>
              <a:rPr lang="en-GB" dirty="0"/>
              <a:t> glucocorticoids. </a:t>
            </a:r>
            <a:endParaRPr lang="en-GB" dirty="0" smtClean="0"/>
          </a:p>
          <a:p>
            <a:r>
              <a:rPr lang="en-GB" dirty="0" smtClean="0"/>
              <a:t>Uveitis </a:t>
            </a:r>
            <a:r>
              <a:rPr lang="en-GB" dirty="0"/>
              <a:t>may require aggressive treatment with glucocorticoids to prevent serious </a:t>
            </a:r>
            <a:r>
              <a:rPr lang="en-GB" dirty="0" err="1"/>
              <a:t>sequelae</a:t>
            </a:r>
            <a:r>
              <a:rPr lang="en-GB" dirty="0" smtClean="0"/>
              <a:t>.</a:t>
            </a:r>
          </a:p>
          <a:p>
            <a:pPr marL="0" indent="0">
              <a:buNone/>
            </a:pPr>
            <a:endParaRPr lang="en-GB" dirty="0"/>
          </a:p>
        </p:txBody>
      </p:sp>
    </p:spTree>
    <p:extLst>
      <p:ext uri="{BB962C8B-B14F-4D97-AF65-F5344CB8AC3E}">
        <p14:creationId xmlns:p14="http://schemas.microsoft.com/office/powerpoint/2010/main" val="1759477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Psoriatic </a:t>
            </a:r>
            <a:r>
              <a:rPr lang="en-GB" dirty="0" smtClean="0"/>
              <a:t>Arthritis</a:t>
            </a:r>
            <a:endParaRPr lang="en-GB" dirty="0"/>
          </a:p>
        </p:txBody>
      </p:sp>
      <p:sp>
        <p:nvSpPr>
          <p:cNvPr id="3" name="Content Placeholder 2"/>
          <p:cNvSpPr>
            <a:spLocks noGrp="1"/>
          </p:cNvSpPr>
          <p:nvPr>
            <p:ph idx="1"/>
          </p:nvPr>
        </p:nvSpPr>
        <p:spPr/>
        <p:txBody>
          <a:bodyPr>
            <a:normAutofit/>
          </a:bodyPr>
          <a:lstStyle/>
          <a:p>
            <a:r>
              <a:rPr lang="en-GB" i="1" dirty="0" smtClean="0"/>
              <a:t>Psoriatic </a:t>
            </a:r>
            <a:r>
              <a:rPr lang="en-GB" i="1" dirty="0"/>
              <a:t>arthritis</a:t>
            </a:r>
            <a:r>
              <a:rPr lang="en-GB" dirty="0"/>
              <a:t> (</a:t>
            </a:r>
            <a:r>
              <a:rPr lang="en-GB" dirty="0" err="1"/>
              <a:t>PsA</a:t>
            </a:r>
            <a:r>
              <a:rPr lang="en-GB" dirty="0"/>
              <a:t>) refers to an inflammatory arthritis that characteristically occurs in individuals with psoriasis</a:t>
            </a:r>
            <a:r>
              <a:rPr lang="en-GB" dirty="0" smtClean="0"/>
              <a:t>.</a:t>
            </a:r>
            <a:endParaRPr lang="en-GB" dirty="0"/>
          </a:p>
        </p:txBody>
      </p:sp>
    </p:spTree>
    <p:extLst>
      <p:ext uri="{BB962C8B-B14F-4D97-AF65-F5344CB8AC3E}">
        <p14:creationId xmlns:p14="http://schemas.microsoft.com/office/powerpoint/2010/main" val="2657997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Psoriasis</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377632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748577"/>
            <a:ext cx="3684637" cy="234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78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Epidemiology of </a:t>
            </a:r>
            <a:r>
              <a:rPr lang="en-GB" dirty="0" err="1" smtClean="0"/>
              <a:t>PsA</a:t>
            </a:r>
            <a:endParaRPr lang="en-GB" dirty="0"/>
          </a:p>
        </p:txBody>
      </p:sp>
      <p:sp>
        <p:nvSpPr>
          <p:cNvPr id="3" name="Content Placeholder 2"/>
          <p:cNvSpPr>
            <a:spLocks noGrp="1"/>
          </p:cNvSpPr>
          <p:nvPr>
            <p:ph idx="1"/>
          </p:nvPr>
        </p:nvSpPr>
        <p:spPr/>
        <p:txBody>
          <a:bodyPr>
            <a:normAutofit/>
          </a:bodyPr>
          <a:lstStyle/>
          <a:p>
            <a:r>
              <a:rPr lang="en-GB" dirty="0" smtClean="0"/>
              <a:t>Prevalence </a:t>
            </a:r>
            <a:r>
              <a:rPr lang="en-GB" dirty="0"/>
              <a:t>of </a:t>
            </a:r>
            <a:r>
              <a:rPr lang="en-GB" dirty="0" err="1"/>
              <a:t>PsA</a:t>
            </a:r>
            <a:r>
              <a:rPr lang="en-GB" dirty="0"/>
              <a:t> among individuals with </a:t>
            </a:r>
            <a:r>
              <a:rPr lang="en-GB" dirty="0" smtClean="0"/>
              <a:t>psoriasis-5% - </a:t>
            </a:r>
            <a:r>
              <a:rPr lang="en-GB" dirty="0"/>
              <a:t>30</a:t>
            </a:r>
            <a:r>
              <a:rPr lang="en-GB" dirty="0" smtClean="0"/>
              <a:t>%.</a:t>
            </a:r>
          </a:p>
          <a:p>
            <a:r>
              <a:rPr lang="en-GB" dirty="0" smtClean="0"/>
              <a:t> Associated with HLA-B27</a:t>
            </a:r>
            <a:endParaRPr lang="en-GB" dirty="0"/>
          </a:p>
        </p:txBody>
      </p:sp>
    </p:spTree>
    <p:extLst>
      <p:ext uri="{BB962C8B-B14F-4D97-AF65-F5344CB8AC3E}">
        <p14:creationId xmlns:p14="http://schemas.microsoft.com/office/powerpoint/2010/main" val="2063441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Pathogenesis of </a:t>
            </a:r>
            <a:r>
              <a:rPr lang="en-GB" dirty="0" err="1" smtClean="0"/>
              <a:t>PsA</a:t>
            </a:r>
            <a:endParaRPr lang="en-GB" dirty="0"/>
          </a:p>
        </p:txBody>
      </p:sp>
      <p:sp>
        <p:nvSpPr>
          <p:cNvPr id="3" name="Content Placeholder 2"/>
          <p:cNvSpPr>
            <a:spLocks noGrp="1"/>
          </p:cNvSpPr>
          <p:nvPr>
            <p:ph idx="1"/>
          </p:nvPr>
        </p:nvSpPr>
        <p:spPr/>
        <p:txBody>
          <a:bodyPr/>
          <a:lstStyle/>
          <a:p>
            <a:r>
              <a:rPr lang="en-GB" dirty="0" err="1" smtClean="0"/>
              <a:t>PsA</a:t>
            </a:r>
            <a:r>
              <a:rPr lang="en-GB" dirty="0" smtClean="0"/>
              <a:t> </a:t>
            </a:r>
            <a:r>
              <a:rPr lang="en-GB" dirty="0"/>
              <a:t>is almost certainly immune-mediated and probably shares pathogenic mechanisms with psoriasis. </a:t>
            </a:r>
          </a:p>
        </p:txBody>
      </p:sp>
    </p:spTree>
    <p:extLst>
      <p:ext uri="{BB962C8B-B14F-4D97-AF65-F5344CB8AC3E}">
        <p14:creationId xmlns:p14="http://schemas.microsoft.com/office/powerpoint/2010/main" val="2552590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Clinical </a:t>
            </a:r>
            <a:r>
              <a:rPr lang="en-GB" dirty="0" smtClean="0"/>
              <a:t>Features of </a:t>
            </a:r>
            <a:r>
              <a:rPr lang="en-GB" dirty="0" err="1" smtClean="0"/>
              <a:t>PsA</a:t>
            </a:r>
            <a:r>
              <a:rPr lang="en-GB" dirty="0" smtClean="0"/>
              <a:t> (1)</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60–70%- </a:t>
            </a:r>
            <a:r>
              <a:rPr lang="en-GB" dirty="0"/>
              <a:t>psoriasis precedes joint disease. </a:t>
            </a:r>
            <a:endParaRPr lang="en-GB" dirty="0" smtClean="0"/>
          </a:p>
          <a:p>
            <a:r>
              <a:rPr lang="en-GB" dirty="0" smtClean="0"/>
              <a:t>15–20%- </a:t>
            </a:r>
            <a:r>
              <a:rPr lang="en-GB" dirty="0"/>
              <a:t>the two manifestations appear within 1 year of each other. </a:t>
            </a:r>
            <a:endParaRPr lang="en-GB" dirty="0" smtClean="0"/>
          </a:p>
          <a:p>
            <a:r>
              <a:rPr lang="en-GB" dirty="0" smtClean="0"/>
              <a:t>15–20</a:t>
            </a:r>
            <a:r>
              <a:rPr lang="en-GB" dirty="0"/>
              <a:t>% </a:t>
            </a:r>
            <a:r>
              <a:rPr lang="en-GB" dirty="0" smtClean="0"/>
              <a:t>- </a:t>
            </a:r>
            <a:r>
              <a:rPr lang="en-GB" dirty="0"/>
              <a:t>the arthritis precedes the onset of psoriasis and can present a diagnostic challenge. </a:t>
            </a:r>
            <a:endParaRPr lang="en-GB" dirty="0" smtClean="0"/>
          </a:p>
          <a:p>
            <a:r>
              <a:rPr lang="en-GB" dirty="0" smtClean="0"/>
              <a:t>The </a:t>
            </a:r>
            <a:r>
              <a:rPr lang="en-GB" dirty="0"/>
              <a:t>frequency in men and women is almost </a:t>
            </a:r>
            <a:r>
              <a:rPr lang="en-GB" dirty="0" smtClean="0"/>
              <a:t>equal.</a:t>
            </a:r>
          </a:p>
          <a:p>
            <a:r>
              <a:rPr lang="en-GB" dirty="0" smtClean="0"/>
              <a:t>The </a:t>
            </a:r>
            <a:r>
              <a:rPr lang="en-GB" dirty="0"/>
              <a:t>spectrum of </a:t>
            </a:r>
            <a:r>
              <a:rPr lang="en-GB" dirty="0" err="1" smtClean="0"/>
              <a:t>arthropathy</a:t>
            </a:r>
            <a:r>
              <a:rPr lang="en-GB" dirty="0" smtClean="0"/>
              <a:t>:</a:t>
            </a:r>
          </a:p>
          <a:p>
            <a:pPr lvl="1"/>
            <a:r>
              <a:rPr lang="en-GB" dirty="0" smtClean="0"/>
              <a:t>(</a:t>
            </a:r>
            <a:r>
              <a:rPr lang="en-GB" dirty="0"/>
              <a:t>1) arthritis of the DIP </a:t>
            </a:r>
            <a:r>
              <a:rPr lang="en-GB" dirty="0" smtClean="0"/>
              <a:t>joints</a:t>
            </a:r>
          </a:p>
          <a:p>
            <a:pPr lvl="1"/>
            <a:r>
              <a:rPr lang="en-GB" dirty="0" smtClean="0"/>
              <a:t>(</a:t>
            </a:r>
            <a:r>
              <a:rPr lang="en-GB" dirty="0"/>
              <a:t>2) asymmetric </a:t>
            </a:r>
            <a:r>
              <a:rPr lang="en-GB" dirty="0" err="1" smtClean="0"/>
              <a:t>oligoarthritis</a:t>
            </a:r>
            <a:endParaRPr lang="en-GB" dirty="0" smtClean="0"/>
          </a:p>
          <a:p>
            <a:pPr lvl="1"/>
            <a:r>
              <a:rPr lang="en-GB" dirty="0" smtClean="0"/>
              <a:t>(</a:t>
            </a:r>
            <a:r>
              <a:rPr lang="en-GB" dirty="0"/>
              <a:t>3) symmetric polyarthritis similar to </a:t>
            </a:r>
            <a:r>
              <a:rPr lang="en-GB" dirty="0" smtClean="0"/>
              <a:t>RA</a:t>
            </a:r>
          </a:p>
          <a:p>
            <a:pPr lvl="1"/>
            <a:r>
              <a:rPr lang="en-GB" dirty="0" smtClean="0"/>
              <a:t>(</a:t>
            </a:r>
            <a:r>
              <a:rPr lang="en-GB" dirty="0"/>
              <a:t>4) axial involvement (spine and sacroiliac joints</a:t>
            </a:r>
            <a:r>
              <a:rPr lang="en-GB" dirty="0" smtClean="0"/>
              <a:t>)</a:t>
            </a:r>
          </a:p>
          <a:p>
            <a:pPr lvl="1"/>
            <a:r>
              <a:rPr lang="en-GB" dirty="0" smtClean="0"/>
              <a:t>(</a:t>
            </a:r>
            <a:r>
              <a:rPr lang="en-GB" dirty="0"/>
              <a:t>5) arthritis </a:t>
            </a:r>
            <a:r>
              <a:rPr lang="en-GB" dirty="0" err="1"/>
              <a:t>mutilans</a:t>
            </a:r>
            <a:r>
              <a:rPr lang="en-GB" dirty="0"/>
              <a:t>, a highly destructive form of disease. </a:t>
            </a:r>
          </a:p>
          <a:p>
            <a:endParaRPr lang="en-GB" dirty="0"/>
          </a:p>
        </p:txBody>
      </p:sp>
    </p:spTree>
    <p:extLst>
      <p:ext uri="{BB962C8B-B14F-4D97-AF65-F5344CB8AC3E}">
        <p14:creationId xmlns:p14="http://schemas.microsoft.com/office/powerpoint/2010/main" val="580095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Features of </a:t>
            </a:r>
            <a:r>
              <a:rPr lang="en-GB" dirty="0" err="1"/>
              <a:t>PsA</a:t>
            </a:r>
            <a:r>
              <a:rPr lang="en-GB" dirty="0"/>
              <a:t> </a:t>
            </a:r>
            <a:r>
              <a:rPr lang="en-GB" dirty="0" smtClean="0"/>
              <a:t>(2)</a:t>
            </a:r>
            <a:endParaRPr lang="en-GB" dirty="0"/>
          </a:p>
        </p:txBody>
      </p:sp>
      <p:sp>
        <p:nvSpPr>
          <p:cNvPr id="3" name="Content Placeholder 2"/>
          <p:cNvSpPr>
            <a:spLocks noGrp="1"/>
          </p:cNvSpPr>
          <p:nvPr>
            <p:ph idx="1"/>
          </p:nvPr>
        </p:nvSpPr>
        <p:spPr/>
        <p:txBody>
          <a:bodyPr>
            <a:normAutofit/>
          </a:bodyPr>
          <a:lstStyle/>
          <a:p>
            <a:r>
              <a:rPr lang="en-GB" dirty="0"/>
              <a:t>Nail changes in the fingers or toes occur in 90% of patients with </a:t>
            </a:r>
            <a:r>
              <a:rPr lang="en-GB" dirty="0" err="1"/>
              <a:t>PsA</a:t>
            </a:r>
            <a:r>
              <a:rPr lang="en-GB" dirty="0"/>
              <a:t>, compared with 40% of psoriatic patients without </a:t>
            </a:r>
            <a:r>
              <a:rPr lang="en-GB" dirty="0" smtClean="0"/>
              <a:t>arthritis.</a:t>
            </a:r>
          </a:p>
          <a:p>
            <a:r>
              <a:rPr lang="en-GB" dirty="0" smtClean="0"/>
              <a:t>6 Nail Changes- </a:t>
            </a:r>
            <a:r>
              <a:rPr lang="en-GB" dirty="0"/>
              <a:t>pitting, horizontal ridging, </a:t>
            </a:r>
            <a:r>
              <a:rPr lang="en-GB" dirty="0" err="1"/>
              <a:t>onycholysis</a:t>
            </a:r>
            <a:r>
              <a:rPr lang="en-GB" dirty="0"/>
              <a:t>, yellowish discoloration of the nail margins, dystrophic hyperkeratosis,</a:t>
            </a:r>
            <a:endParaRPr lang="en-GB" dirty="0" smtClean="0"/>
          </a:p>
          <a:p>
            <a:endParaRPr lang="en-GB" dirty="0" smtClean="0"/>
          </a:p>
          <a:p>
            <a:pPr marL="0" indent="0">
              <a:buNone/>
            </a:pP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48978"/>
            <a:ext cx="3319567" cy="220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005" y="5067284"/>
            <a:ext cx="4847051" cy="179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933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Nail Changes</a:t>
            </a:r>
            <a:endParaRPr lang="en-GB" dirty="0"/>
          </a:p>
        </p:txBody>
      </p:sp>
      <p:sp>
        <p:nvSpPr>
          <p:cNvPr id="3" name="Content Placeholder 2"/>
          <p:cNvSpPr>
            <a:spLocks noGrp="1"/>
          </p:cNvSpPr>
          <p:nvPr>
            <p:ph sz="half" idx="1"/>
          </p:nvPr>
        </p:nvSpPr>
        <p:spPr/>
        <p:txBody>
          <a:bodyPr/>
          <a:lstStyle/>
          <a:p>
            <a:r>
              <a:rPr lang="en-GB" dirty="0" smtClean="0"/>
              <a:t>Hyperkeratosis</a:t>
            </a:r>
          </a:p>
          <a:p>
            <a:endParaRPr lang="en-GB" dirty="0"/>
          </a:p>
          <a:p>
            <a:endParaRPr lang="en-GB" dirty="0" smtClean="0"/>
          </a:p>
          <a:p>
            <a:r>
              <a:rPr lang="en-GB" dirty="0" smtClean="0"/>
              <a:t>Yellow nails</a:t>
            </a:r>
          </a:p>
          <a:p>
            <a:endParaRPr lang="en-GB" dirty="0"/>
          </a:p>
          <a:p>
            <a:endParaRPr lang="en-GB" dirty="0" smtClean="0"/>
          </a:p>
          <a:p>
            <a:endParaRPr lang="en-GB" dirty="0"/>
          </a:p>
        </p:txBody>
      </p:sp>
      <p:sp>
        <p:nvSpPr>
          <p:cNvPr id="4" name="Content Placeholder 3"/>
          <p:cNvSpPr>
            <a:spLocks noGrp="1"/>
          </p:cNvSpPr>
          <p:nvPr>
            <p:ph sz="half" idx="2"/>
          </p:nvPr>
        </p:nvSpPr>
        <p:spPr/>
        <p:txBody>
          <a:bodyPr/>
          <a:lstStyle/>
          <a:p>
            <a:r>
              <a:rPr lang="en-GB" dirty="0" smtClean="0"/>
              <a:t>Horizontal Ridging</a:t>
            </a:r>
          </a:p>
          <a:p>
            <a:endParaRPr lang="en-GB" dirty="0"/>
          </a:p>
          <a:p>
            <a:endParaRPr lang="en-GB" dirty="0" smtClean="0"/>
          </a:p>
          <a:p>
            <a:endParaRPr lang="en-GB" dirty="0"/>
          </a:p>
          <a:p>
            <a:endParaRPr lang="en-GB" dirty="0" smtClean="0"/>
          </a:p>
          <a:p>
            <a:r>
              <a:rPr lang="en-GB" dirty="0" err="1" smtClean="0"/>
              <a:t>Onycholysis</a:t>
            </a:r>
            <a:endParaRPr lang="en-GB" dirty="0" smtClean="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85732"/>
            <a:ext cx="21812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933056"/>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060848"/>
            <a:ext cx="1584176" cy="211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77125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514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Features of </a:t>
            </a:r>
            <a:r>
              <a:rPr lang="en-GB" dirty="0" err="1"/>
              <a:t>PsA</a:t>
            </a:r>
            <a:r>
              <a:rPr lang="en-GB" dirty="0"/>
              <a:t> </a:t>
            </a:r>
            <a:r>
              <a:rPr lang="en-GB" dirty="0" smtClean="0"/>
              <a:t>(3)</a:t>
            </a:r>
            <a:endParaRPr lang="en-GB" dirty="0"/>
          </a:p>
        </p:txBody>
      </p:sp>
      <p:sp>
        <p:nvSpPr>
          <p:cNvPr id="3" name="Content Placeholder 2"/>
          <p:cNvSpPr>
            <a:spLocks noGrp="1"/>
          </p:cNvSpPr>
          <p:nvPr>
            <p:ph idx="1"/>
          </p:nvPr>
        </p:nvSpPr>
        <p:spPr/>
        <p:txBody>
          <a:bodyPr>
            <a:normAutofit/>
          </a:bodyPr>
          <a:lstStyle/>
          <a:p>
            <a:r>
              <a:rPr lang="en-GB" dirty="0" err="1" smtClean="0"/>
              <a:t>Dactilitis</a:t>
            </a:r>
            <a:endParaRPr lang="en-GB" dirty="0" smtClean="0"/>
          </a:p>
          <a:p>
            <a:endParaRPr lang="en-GB" dirty="0"/>
          </a:p>
          <a:p>
            <a:endParaRPr lang="en-GB" dirty="0" smtClean="0"/>
          </a:p>
          <a:p>
            <a:endParaRPr lang="en-GB" dirty="0"/>
          </a:p>
          <a:p>
            <a:r>
              <a:rPr lang="en-GB" dirty="0" smtClean="0"/>
              <a:t>Arthritis </a:t>
            </a:r>
            <a:r>
              <a:rPr lang="en-GB" dirty="0" err="1" smtClean="0"/>
              <a:t>mutilans</a:t>
            </a:r>
            <a:endParaRPr lang="en-GB" dirty="0" smtClean="0"/>
          </a:p>
          <a:p>
            <a:endParaRPr lang="en-GB" dirty="0"/>
          </a:p>
          <a:p>
            <a:endParaRPr lang="en-GB"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36" y="2132856"/>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569" y="4221088"/>
            <a:ext cx="3205008" cy="254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782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Psoriasis &amp; HIV</a:t>
            </a:r>
            <a:endParaRPr lang="en-GB" dirty="0"/>
          </a:p>
        </p:txBody>
      </p:sp>
      <p:sp>
        <p:nvSpPr>
          <p:cNvPr id="3" name="Content Placeholder 2"/>
          <p:cNvSpPr>
            <a:spLocks noGrp="1"/>
          </p:cNvSpPr>
          <p:nvPr>
            <p:ph idx="1"/>
          </p:nvPr>
        </p:nvSpPr>
        <p:spPr/>
        <p:txBody>
          <a:bodyPr>
            <a:normAutofit lnSpcReduction="10000"/>
          </a:bodyPr>
          <a:lstStyle/>
          <a:p>
            <a:r>
              <a:rPr lang="en-GB" dirty="0" smtClean="0"/>
              <a:t>The </a:t>
            </a:r>
            <a:r>
              <a:rPr lang="en-GB" dirty="0"/>
              <a:t>psoriasis and </a:t>
            </a:r>
            <a:r>
              <a:rPr lang="en-GB" dirty="0" err="1" smtClean="0"/>
              <a:t>PsA</a:t>
            </a:r>
            <a:r>
              <a:rPr lang="en-GB" dirty="0" smtClean="0"/>
              <a:t> </a:t>
            </a:r>
            <a:r>
              <a:rPr lang="en-GB" dirty="0"/>
              <a:t>seen with HIV infection both tend to be severe and can occur in populations with very little psoriasis in </a:t>
            </a:r>
            <a:r>
              <a:rPr lang="en-GB" dirty="0" err="1"/>
              <a:t>noninfected</a:t>
            </a:r>
            <a:r>
              <a:rPr lang="en-GB" dirty="0"/>
              <a:t> individuals. </a:t>
            </a:r>
            <a:endParaRPr lang="en-GB" dirty="0" smtClean="0"/>
          </a:p>
          <a:p>
            <a:r>
              <a:rPr lang="en-GB" dirty="0" smtClean="0"/>
              <a:t>Severe </a:t>
            </a:r>
            <a:r>
              <a:rPr lang="en-GB" dirty="0" err="1"/>
              <a:t>enthesopathy</a:t>
            </a:r>
            <a:r>
              <a:rPr lang="en-GB" dirty="0"/>
              <a:t>, </a:t>
            </a:r>
            <a:r>
              <a:rPr lang="en-GB" dirty="0" err="1"/>
              <a:t>dactylitis</a:t>
            </a:r>
            <a:r>
              <a:rPr lang="en-GB" dirty="0"/>
              <a:t>, and rapidly progressive joint destruction are seen, but axial involvement is very rare. </a:t>
            </a:r>
            <a:endParaRPr lang="en-GB" dirty="0" smtClean="0"/>
          </a:p>
          <a:p>
            <a:r>
              <a:rPr lang="en-GB" dirty="0" smtClean="0"/>
              <a:t>This </a:t>
            </a:r>
            <a:r>
              <a:rPr lang="en-GB" dirty="0"/>
              <a:t>condition is prevented by or responds well to </a:t>
            </a:r>
            <a:r>
              <a:rPr lang="en-GB" dirty="0" smtClean="0"/>
              <a:t>ART.</a:t>
            </a:r>
            <a:endParaRPr lang="en-GB" dirty="0"/>
          </a:p>
          <a:p>
            <a:endParaRPr lang="en-GB" dirty="0"/>
          </a:p>
        </p:txBody>
      </p:sp>
    </p:spTree>
    <p:extLst>
      <p:ext uri="{BB962C8B-B14F-4D97-AF65-F5344CB8AC3E}">
        <p14:creationId xmlns:p14="http://schemas.microsoft.com/office/powerpoint/2010/main" val="2670006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fontScale="85000" lnSpcReduction="20000"/>
          </a:bodyPr>
          <a:lstStyle/>
          <a:p>
            <a:r>
              <a:rPr lang="en-GB" dirty="0"/>
              <a:t>The </a:t>
            </a:r>
            <a:r>
              <a:rPr lang="en-GB" dirty="0" err="1"/>
              <a:t>spondyloarthritides</a:t>
            </a:r>
            <a:r>
              <a:rPr lang="en-GB" dirty="0"/>
              <a:t> are a group of disorders that share certain clinical features and genetic associations. </a:t>
            </a:r>
            <a:endParaRPr lang="en-GB" dirty="0" smtClean="0"/>
          </a:p>
          <a:p>
            <a:pPr lvl="1"/>
            <a:r>
              <a:rPr lang="en-GB" dirty="0" err="1" smtClean="0"/>
              <a:t>ankylosing</a:t>
            </a:r>
            <a:r>
              <a:rPr lang="en-GB" dirty="0" smtClean="0"/>
              <a:t> spondylitis</a:t>
            </a:r>
          </a:p>
          <a:p>
            <a:pPr lvl="1"/>
            <a:r>
              <a:rPr lang="en-GB" dirty="0" smtClean="0"/>
              <a:t>reactive arthritis</a:t>
            </a:r>
          </a:p>
          <a:p>
            <a:pPr lvl="1"/>
            <a:r>
              <a:rPr lang="en-GB" dirty="0" smtClean="0"/>
              <a:t>psoriatic </a:t>
            </a:r>
            <a:r>
              <a:rPr lang="en-GB" dirty="0"/>
              <a:t>arthritis and </a:t>
            </a:r>
            <a:r>
              <a:rPr lang="en-GB" dirty="0" smtClean="0"/>
              <a:t>spondylitis</a:t>
            </a:r>
          </a:p>
          <a:p>
            <a:pPr lvl="1"/>
            <a:r>
              <a:rPr lang="en-GB" dirty="0" err="1" smtClean="0"/>
              <a:t>enteropathic</a:t>
            </a:r>
            <a:r>
              <a:rPr lang="en-GB" dirty="0" smtClean="0"/>
              <a:t> </a:t>
            </a:r>
            <a:r>
              <a:rPr lang="en-GB" dirty="0"/>
              <a:t>arthritis and </a:t>
            </a:r>
            <a:r>
              <a:rPr lang="en-GB" dirty="0" smtClean="0"/>
              <a:t>spondylitis</a:t>
            </a:r>
          </a:p>
          <a:p>
            <a:pPr lvl="1"/>
            <a:r>
              <a:rPr lang="en-GB" dirty="0" smtClean="0"/>
              <a:t>juvenile-onset </a:t>
            </a:r>
            <a:r>
              <a:rPr lang="en-GB" dirty="0" err="1" smtClean="0"/>
              <a:t>spondyloarthritis</a:t>
            </a:r>
            <a:endParaRPr lang="en-GB" dirty="0"/>
          </a:p>
          <a:p>
            <a:pPr lvl="1"/>
            <a:r>
              <a:rPr lang="en-GB" dirty="0" smtClean="0"/>
              <a:t>undifferentiated </a:t>
            </a:r>
            <a:r>
              <a:rPr lang="en-GB" dirty="0" err="1"/>
              <a:t>spondyloarthritis</a:t>
            </a:r>
            <a:r>
              <a:rPr lang="en-GB" dirty="0"/>
              <a:t>. </a:t>
            </a:r>
            <a:endParaRPr lang="en-GB" dirty="0" smtClean="0"/>
          </a:p>
          <a:p>
            <a:r>
              <a:rPr lang="en-GB" dirty="0" smtClean="0"/>
              <a:t>The </a:t>
            </a:r>
            <a:r>
              <a:rPr lang="en-GB" dirty="0"/>
              <a:t>similarities in clinical manifestations and genetic predisposition </a:t>
            </a:r>
            <a:r>
              <a:rPr lang="en-GB" dirty="0" smtClean="0"/>
              <a:t>(HLA-B27) suggest </a:t>
            </a:r>
            <a:r>
              <a:rPr lang="en-GB" dirty="0"/>
              <a:t>that these disorders share pathogenic mechanisms</a:t>
            </a:r>
            <a:r>
              <a:rPr lang="en-GB" dirty="0" smtClean="0"/>
              <a:t>.</a:t>
            </a:r>
          </a:p>
          <a:p>
            <a:r>
              <a:rPr lang="en-GB" dirty="0" smtClean="0"/>
              <a:t>Asymmetrical distal arthritis</a:t>
            </a:r>
            <a:endParaRPr lang="en-GB" dirty="0"/>
          </a:p>
          <a:p>
            <a:endParaRPr lang="en-GB" dirty="0"/>
          </a:p>
        </p:txBody>
      </p:sp>
    </p:spTree>
    <p:extLst>
      <p:ext uri="{BB962C8B-B14F-4D97-AF65-F5344CB8AC3E}">
        <p14:creationId xmlns:p14="http://schemas.microsoft.com/office/powerpoint/2010/main" val="1111850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Laboratory of </a:t>
            </a:r>
            <a:r>
              <a:rPr lang="en-GB" dirty="0" err="1" smtClean="0"/>
              <a:t>PsA</a:t>
            </a:r>
            <a:endParaRPr lang="en-GB" dirty="0"/>
          </a:p>
        </p:txBody>
      </p:sp>
      <p:sp>
        <p:nvSpPr>
          <p:cNvPr id="3" name="Content Placeholder 2"/>
          <p:cNvSpPr>
            <a:spLocks noGrp="1"/>
          </p:cNvSpPr>
          <p:nvPr>
            <p:ph idx="1"/>
          </p:nvPr>
        </p:nvSpPr>
        <p:spPr/>
        <p:txBody>
          <a:bodyPr/>
          <a:lstStyle/>
          <a:p>
            <a:r>
              <a:rPr lang="en-GB" dirty="0" smtClean="0"/>
              <a:t>The </a:t>
            </a:r>
            <a:r>
              <a:rPr lang="en-GB" dirty="0"/>
              <a:t>diagnosis of </a:t>
            </a:r>
            <a:r>
              <a:rPr lang="en-GB" dirty="0" err="1"/>
              <a:t>PsA</a:t>
            </a:r>
            <a:r>
              <a:rPr lang="en-GB" dirty="0"/>
              <a:t> is primarily clinical, based on the presence of psoriasis and characteristic peripheral or spinal joint symptoms, signs, and imaging</a:t>
            </a:r>
          </a:p>
          <a:p>
            <a:r>
              <a:rPr lang="en-GB" dirty="0" smtClean="0"/>
              <a:t>There </a:t>
            </a:r>
            <a:r>
              <a:rPr lang="en-GB" dirty="0"/>
              <a:t>are no diagnostic laboratory tests for </a:t>
            </a:r>
            <a:r>
              <a:rPr lang="en-GB" dirty="0" err="1"/>
              <a:t>PsA.</a:t>
            </a:r>
            <a:r>
              <a:rPr lang="en-GB" dirty="0"/>
              <a:t> </a:t>
            </a:r>
            <a:endParaRPr lang="en-GB" dirty="0" smtClean="0"/>
          </a:p>
          <a:p>
            <a:r>
              <a:rPr lang="en-GB" dirty="0" smtClean="0"/>
              <a:t>ESR </a:t>
            </a:r>
            <a:r>
              <a:rPr lang="en-GB" dirty="0"/>
              <a:t>and CRP are often elevated</a:t>
            </a:r>
            <a:r>
              <a:rPr lang="en-GB" dirty="0" smtClean="0"/>
              <a:t>. </a:t>
            </a:r>
            <a:endParaRPr lang="en-GB" dirty="0"/>
          </a:p>
        </p:txBody>
      </p:sp>
    </p:spTree>
    <p:extLst>
      <p:ext uri="{BB962C8B-B14F-4D97-AF65-F5344CB8AC3E}">
        <p14:creationId xmlns:p14="http://schemas.microsoft.com/office/powerpoint/2010/main" val="974494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of </a:t>
            </a:r>
            <a:r>
              <a:rPr lang="en-GB" dirty="0" err="1" smtClean="0"/>
              <a:t>PsA</a:t>
            </a:r>
            <a:endParaRPr lang="en-GB" dirty="0"/>
          </a:p>
        </p:txBody>
      </p:sp>
      <p:sp>
        <p:nvSpPr>
          <p:cNvPr id="3" name="Content Placeholder 2"/>
          <p:cNvSpPr>
            <a:spLocks noGrp="1"/>
          </p:cNvSpPr>
          <p:nvPr>
            <p:ph idx="1"/>
          </p:nvPr>
        </p:nvSpPr>
        <p:spPr/>
        <p:txBody>
          <a:bodyPr>
            <a:normAutofit/>
          </a:bodyPr>
          <a:lstStyle/>
          <a:p>
            <a:r>
              <a:rPr lang="en-GB" dirty="0" smtClean="0"/>
              <a:t>Therapy </a:t>
            </a:r>
            <a:r>
              <a:rPr lang="en-GB" dirty="0"/>
              <a:t>is directed at both the skin and joints in </a:t>
            </a:r>
            <a:r>
              <a:rPr lang="en-GB" dirty="0" err="1"/>
              <a:t>PsA.</a:t>
            </a:r>
            <a:r>
              <a:rPr lang="en-GB" dirty="0"/>
              <a:t> </a:t>
            </a:r>
            <a:endParaRPr lang="en-GB" dirty="0" smtClean="0"/>
          </a:p>
          <a:p>
            <a:r>
              <a:rPr lang="en-GB" dirty="0" smtClean="0"/>
              <a:t>MTX, </a:t>
            </a:r>
          </a:p>
          <a:p>
            <a:r>
              <a:rPr lang="en-GB" dirty="0" smtClean="0"/>
              <a:t>Anti-TNF- </a:t>
            </a:r>
            <a:r>
              <a:rPr lang="en-GB" dirty="0" smtClean="0"/>
              <a:t>agents- </a:t>
            </a:r>
            <a:r>
              <a:rPr lang="en-GB" dirty="0"/>
              <a:t>Prompt and dramatic resolution of both arthritis and skin </a:t>
            </a:r>
            <a:r>
              <a:rPr lang="en-GB" dirty="0" smtClean="0"/>
              <a:t>lesions</a:t>
            </a:r>
            <a:endParaRPr lang="en-GB" dirty="0"/>
          </a:p>
          <a:p>
            <a:endParaRPr lang="en-GB" dirty="0"/>
          </a:p>
        </p:txBody>
      </p:sp>
    </p:spTree>
    <p:extLst>
      <p:ext uri="{BB962C8B-B14F-4D97-AF65-F5344CB8AC3E}">
        <p14:creationId xmlns:p14="http://schemas.microsoft.com/office/powerpoint/2010/main" val="317657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pic>
        <p:nvPicPr>
          <p:cNvPr id="2050" name="Picture 2" descr="C:\Users\USER\Documents\Buttercup\Photos\Madrid\20121129_15160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33727"/>
          <a:stretch/>
        </p:blipFill>
        <p:spPr bwMode="auto">
          <a:xfrm>
            <a:off x="1115616" y="1388629"/>
            <a:ext cx="6192688" cy="499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49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Ankylosing</a:t>
            </a:r>
            <a:r>
              <a:rPr lang="en-GB" dirty="0"/>
              <a:t> </a:t>
            </a:r>
            <a:r>
              <a:rPr lang="en-GB" dirty="0" smtClean="0"/>
              <a:t>Spondylitis</a:t>
            </a:r>
            <a:endParaRPr lang="en-GB" dirty="0"/>
          </a:p>
        </p:txBody>
      </p:sp>
      <p:sp>
        <p:nvSpPr>
          <p:cNvPr id="3" name="Content Placeholder 2"/>
          <p:cNvSpPr>
            <a:spLocks noGrp="1"/>
          </p:cNvSpPr>
          <p:nvPr>
            <p:ph idx="1"/>
          </p:nvPr>
        </p:nvSpPr>
        <p:spPr/>
        <p:txBody>
          <a:bodyPr>
            <a:normAutofit lnSpcReduction="10000"/>
          </a:bodyPr>
          <a:lstStyle/>
          <a:p>
            <a:r>
              <a:rPr lang="en-GB" dirty="0" err="1" smtClean="0"/>
              <a:t>Ankylosing</a:t>
            </a:r>
            <a:r>
              <a:rPr lang="en-GB" dirty="0" smtClean="0"/>
              <a:t> </a:t>
            </a:r>
            <a:r>
              <a:rPr lang="en-GB" dirty="0"/>
              <a:t>spondylitis (AS) is an inflammatory disorder of unknown cause that primarily affects the axial </a:t>
            </a:r>
            <a:r>
              <a:rPr lang="en-GB" dirty="0" smtClean="0"/>
              <a:t>skeleton.</a:t>
            </a:r>
          </a:p>
          <a:p>
            <a:r>
              <a:rPr lang="en-GB" dirty="0" smtClean="0"/>
              <a:t>Peripheral </a:t>
            </a:r>
            <a:r>
              <a:rPr lang="en-GB" dirty="0"/>
              <a:t>joints and </a:t>
            </a:r>
            <a:r>
              <a:rPr lang="en-GB" dirty="0" err="1"/>
              <a:t>extraarticular</a:t>
            </a:r>
            <a:r>
              <a:rPr lang="en-GB" dirty="0"/>
              <a:t> structures are also frequently involved. </a:t>
            </a:r>
            <a:endParaRPr lang="en-GB" dirty="0" smtClean="0"/>
          </a:p>
          <a:p>
            <a:r>
              <a:rPr lang="en-GB" dirty="0" smtClean="0"/>
              <a:t>Male </a:t>
            </a:r>
            <a:r>
              <a:rPr lang="en-GB" dirty="0"/>
              <a:t>to female prevalence is between 2:1 and 3:1. </a:t>
            </a:r>
          </a:p>
          <a:p>
            <a:r>
              <a:rPr lang="en-GB" dirty="0" smtClean="0"/>
              <a:t>AS strongly associated with HLA-B27 ( occurs in 90% of patients).</a:t>
            </a:r>
            <a:endParaRPr lang="en-GB" dirty="0"/>
          </a:p>
          <a:p>
            <a:endParaRPr lang="en-GB" dirty="0"/>
          </a:p>
        </p:txBody>
      </p:sp>
    </p:spTree>
    <p:extLst>
      <p:ext uri="{BB962C8B-B14F-4D97-AF65-F5344CB8AC3E}">
        <p14:creationId xmlns:p14="http://schemas.microsoft.com/office/powerpoint/2010/main" val="114357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Pathogenesis of AS</a:t>
            </a:r>
            <a:endParaRPr lang="en-GB" dirty="0"/>
          </a:p>
        </p:txBody>
      </p:sp>
      <p:sp>
        <p:nvSpPr>
          <p:cNvPr id="3" name="Content Placeholder 2"/>
          <p:cNvSpPr>
            <a:spLocks noGrp="1"/>
          </p:cNvSpPr>
          <p:nvPr>
            <p:ph idx="1"/>
          </p:nvPr>
        </p:nvSpPr>
        <p:spPr/>
        <p:txBody>
          <a:bodyPr>
            <a:normAutofit/>
          </a:bodyPr>
          <a:lstStyle/>
          <a:p>
            <a:r>
              <a:rPr lang="en-GB" sz="2400" dirty="0" smtClean="0"/>
              <a:t>The </a:t>
            </a:r>
            <a:r>
              <a:rPr lang="en-GB" sz="2400" dirty="0"/>
              <a:t>pathogenesis of AS is </a:t>
            </a:r>
            <a:r>
              <a:rPr lang="en-GB" sz="2400" dirty="0" smtClean="0"/>
              <a:t>almost </a:t>
            </a:r>
            <a:r>
              <a:rPr lang="en-GB" sz="2400" dirty="0"/>
              <a:t>certainly immune-mediated</a:t>
            </a:r>
            <a:r>
              <a:rPr lang="en-GB" sz="2400" dirty="0" smtClean="0"/>
              <a:t>.</a:t>
            </a:r>
          </a:p>
          <a:p>
            <a:r>
              <a:rPr lang="en-GB" sz="2400" dirty="0" smtClean="0"/>
              <a:t>A </a:t>
            </a:r>
            <a:r>
              <a:rPr lang="en-GB" sz="2400" dirty="0"/>
              <a:t>unifying concept is that the AS disease process begins at sites where articular cartilage, ligaments, and other structures attach to bone. </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772" y="2996952"/>
            <a:ext cx="4214572"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848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Laboratory </a:t>
            </a:r>
            <a:r>
              <a:rPr lang="en-GB" dirty="0" smtClean="0"/>
              <a:t>Findings of AS</a:t>
            </a:r>
            <a:endParaRPr lang="en-GB" dirty="0"/>
          </a:p>
        </p:txBody>
      </p:sp>
      <p:sp>
        <p:nvSpPr>
          <p:cNvPr id="3" name="Content Placeholder 2"/>
          <p:cNvSpPr>
            <a:spLocks noGrp="1"/>
          </p:cNvSpPr>
          <p:nvPr>
            <p:ph idx="1"/>
          </p:nvPr>
        </p:nvSpPr>
        <p:spPr/>
        <p:txBody>
          <a:bodyPr/>
          <a:lstStyle/>
          <a:p>
            <a:r>
              <a:rPr lang="en-GB" dirty="0" smtClean="0"/>
              <a:t>No </a:t>
            </a:r>
            <a:r>
              <a:rPr lang="en-GB" dirty="0"/>
              <a:t>laboratory test is diagnostic of AS. </a:t>
            </a:r>
            <a:endParaRPr lang="en-GB" dirty="0" smtClean="0"/>
          </a:p>
          <a:p>
            <a:r>
              <a:rPr lang="en-GB" dirty="0" smtClean="0"/>
              <a:t>HLA B27 </a:t>
            </a:r>
            <a:r>
              <a:rPr lang="en-GB" dirty="0"/>
              <a:t>is present in approximately 90% of patients. </a:t>
            </a:r>
            <a:endParaRPr lang="en-GB" dirty="0" smtClean="0"/>
          </a:p>
          <a:p>
            <a:r>
              <a:rPr lang="en-GB" dirty="0" smtClean="0"/>
              <a:t>ESR and CRP </a:t>
            </a:r>
            <a:r>
              <a:rPr lang="en-GB" dirty="0"/>
              <a:t>are </a:t>
            </a:r>
            <a:r>
              <a:rPr lang="en-GB" dirty="0" smtClean="0"/>
              <a:t>often </a:t>
            </a:r>
            <a:r>
              <a:rPr lang="en-GB" dirty="0"/>
              <a:t>elevated. </a:t>
            </a:r>
          </a:p>
          <a:p>
            <a:endParaRPr lang="en-GB" dirty="0"/>
          </a:p>
        </p:txBody>
      </p:sp>
    </p:spTree>
    <p:extLst>
      <p:ext uri="{BB962C8B-B14F-4D97-AF65-F5344CB8AC3E}">
        <p14:creationId xmlns:p14="http://schemas.microsoft.com/office/powerpoint/2010/main" val="2509895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Clinical </a:t>
            </a:r>
            <a:r>
              <a:rPr lang="en-GB" dirty="0" smtClean="0"/>
              <a:t>Manifestations of AS</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The </a:t>
            </a:r>
            <a:r>
              <a:rPr lang="en-GB" dirty="0"/>
              <a:t>initial symptom is usually dull pain, insidious in onset, felt deep in the lower lumbar or gluteal region, accompanied by low-back morning stiffness of up to a few hours' duration that improves with activity and returns following periods of inactivity. </a:t>
            </a:r>
            <a:endParaRPr lang="en-GB" dirty="0" smtClean="0"/>
          </a:p>
          <a:p>
            <a:r>
              <a:rPr lang="en-GB" dirty="0" smtClean="0"/>
              <a:t>Within </a:t>
            </a:r>
            <a:r>
              <a:rPr lang="en-GB" dirty="0"/>
              <a:t>a few months of onset, the pain has usually become persistent and bilateral. </a:t>
            </a:r>
          </a:p>
          <a:p>
            <a:r>
              <a:rPr lang="en-GB" dirty="0" smtClean="0"/>
              <a:t>Common </a:t>
            </a:r>
            <a:r>
              <a:rPr lang="en-GB" dirty="0"/>
              <a:t>sites include the </a:t>
            </a:r>
            <a:r>
              <a:rPr lang="en-GB" dirty="0" err="1"/>
              <a:t>costosternal</a:t>
            </a:r>
            <a:r>
              <a:rPr lang="en-GB" dirty="0"/>
              <a:t> junctions, </a:t>
            </a:r>
            <a:r>
              <a:rPr lang="en-GB" dirty="0" err="1"/>
              <a:t>spinous</a:t>
            </a:r>
            <a:r>
              <a:rPr lang="en-GB" dirty="0"/>
              <a:t> processes, iliac crests, greater trochanters, </a:t>
            </a:r>
            <a:r>
              <a:rPr lang="en-GB" dirty="0" err="1"/>
              <a:t>ischial</a:t>
            </a:r>
            <a:r>
              <a:rPr lang="en-GB" dirty="0"/>
              <a:t> </a:t>
            </a:r>
            <a:r>
              <a:rPr lang="en-GB" dirty="0" err="1"/>
              <a:t>tuberosities</a:t>
            </a:r>
            <a:r>
              <a:rPr lang="en-GB" dirty="0"/>
              <a:t>, </a:t>
            </a:r>
            <a:r>
              <a:rPr lang="en-GB" dirty="0" err="1"/>
              <a:t>tibial</a:t>
            </a:r>
            <a:r>
              <a:rPr lang="en-GB" dirty="0"/>
              <a:t> tubercles, and heels. </a:t>
            </a:r>
            <a:endParaRPr lang="en-GB" dirty="0" smtClean="0"/>
          </a:p>
          <a:p>
            <a:r>
              <a:rPr lang="en-GB" dirty="0" smtClean="0"/>
              <a:t>Arthritis </a:t>
            </a:r>
            <a:r>
              <a:rPr lang="en-GB" dirty="0"/>
              <a:t>of peripheral joints other than the hips and shoulders, usually </a:t>
            </a:r>
            <a:r>
              <a:rPr lang="en-GB" dirty="0" smtClean="0"/>
              <a:t>asymmetric</a:t>
            </a:r>
            <a:r>
              <a:rPr lang="en-GB" dirty="0"/>
              <a:t>.</a:t>
            </a:r>
            <a:endParaRPr lang="en-GB" dirty="0" smtClean="0"/>
          </a:p>
          <a:p>
            <a:r>
              <a:rPr lang="en-GB" dirty="0" smtClean="0"/>
              <a:t>Neck </a:t>
            </a:r>
            <a:r>
              <a:rPr lang="en-GB" dirty="0"/>
              <a:t>pain and stiffness from involvement of the cervical spine are usually relatively late manifestations. </a:t>
            </a:r>
            <a:endParaRPr lang="en-GB" dirty="0" smtClean="0"/>
          </a:p>
          <a:p>
            <a:r>
              <a:rPr lang="en-GB" dirty="0" smtClean="0"/>
              <a:t>The </a:t>
            </a:r>
            <a:r>
              <a:rPr lang="en-GB" dirty="0"/>
              <a:t>most specific findings involve loss of spinal mobility, with limitation of anterior and lateral flexion and extension of the lumbar spine and of chest expansion. </a:t>
            </a:r>
            <a:endParaRPr lang="en-GB" dirty="0" smtClean="0"/>
          </a:p>
          <a:p>
            <a:r>
              <a:rPr lang="en-GB" dirty="0" smtClean="0"/>
              <a:t>Pain </a:t>
            </a:r>
            <a:r>
              <a:rPr lang="en-GB" dirty="0"/>
              <a:t>in the sacroiliac joints may be elicited either with direct pressure or with </a:t>
            </a:r>
            <a:r>
              <a:rPr lang="en-GB" dirty="0" err="1"/>
              <a:t>maneuvers</a:t>
            </a:r>
            <a:r>
              <a:rPr lang="en-GB" dirty="0"/>
              <a:t> that stress the joints. </a:t>
            </a:r>
          </a:p>
        </p:txBody>
      </p:sp>
    </p:spTree>
    <p:extLst>
      <p:ext uri="{BB962C8B-B14F-4D97-AF65-F5344CB8AC3E}">
        <p14:creationId xmlns:p14="http://schemas.microsoft.com/office/powerpoint/2010/main" val="326074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Schober</a:t>
            </a:r>
            <a:r>
              <a:rPr lang="en-GB" dirty="0"/>
              <a:t> </a:t>
            </a:r>
            <a:r>
              <a:rPr lang="en-GB" dirty="0" smtClean="0"/>
              <a:t>Test (1)</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Measures </a:t>
            </a:r>
            <a:r>
              <a:rPr lang="en-GB" dirty="0"/>
              <a:t>lumbar spine flexion. </a:t>
            </a:r>
            <a:endParaRPr lang="en-GB" dirty="0" smtClean="0"/>
          </a:p>
          <a:p>
            <a:r>
              <a:rPr lang="en-GB" dirty="0" smtClean="0"/>
              <a:t>The </a:t>
            </a:r>
            <a:r>
              <a:rPr lang="en-GB" dirty="0"/>
              <a:t>patient stands erect, with heels together, and marks are made directly over the spine 5 cm below and 10 cm above the lumbosacral </a:t>
            </a:r>
            <a:r>
              <a:rPr lang="en-GB" dirty="0" smtClean="0"/>
              <a:t>junction.</a:t>
            </a:r>
          </a:p>
          <a:p>
            <a:r>
              <a:rPr lang="en-GB" dirty="0" smtClean="0"/>
              <a:t>The </a:t>
            </a:r>
            <a:r>
              <a:rPr lang="en-GB" dirty="0"/>
              <a:t>patient then bends forward maximally, and the distance between the two marks is measured</a:t>
            </a:r>
            <a:r>
              <a:rPr lang="en-GB" dirty="0" smtClean="0"/>
              <a:t>.</a:t>
            </a:r>
          </a:p>
          <a:p>
            <a:r>
              <a:rPr lang="en-GB" dirty="0" smtClean="0"/>
              <a:t> </a:t>
            </a:r>
            <a:r>
              <a:rPr lang="en-GB" dirty="0"/>
              <a:t>The distance between the two marks increases by 5 cm in the case of normal mobility and by &lt;4 cm in the case of decreased mobility. </a:t>
            </a:r>
            <a:endParaRPr lang="en-GB" dirty="0" smtClean="0"/>
          </a:p>
          <a:p>
            <a:pPr marL="0" indent="0">
              <a:buNone/>
            </a:pPr>
            <a:r>
              <a:rPr lang="en-GB" dirty="0" smtClean="0"/>
              <a:t>*Chest </a:t>
            </a:r>
            <a:r>
              <a:rPr lang="en-GB" dirty="0"/>
              <a:t>expansion </a:t>
            </a:r>
            <a:r>
              <a:rPr lang="en-GB" dirty="0" smtClean="0"/>
              <a:t>is also reduced in AS</a:t>
            </a:r>
            <a:endParaRPr lang="en-GB" dirty="0"/>
          </a:p>
          <a:p>
            <a:endParaRPr lang="en-GB" dirty="0"/>
          </a:p>
        </p:txBody>
      </p:sp>
    </p:spTree>
    <p:extLst>
      <p:ext uri="{BB962C8B-B14F-4D97-AF65-F5344CB8AC3E}">
        <p14:creationId xmlns:p14="http://schemas.microsoft.com/office/powerpoint/2010/main" val="4102661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Schober</a:t>
            </a:r>
            <a:r>
              <a:rPr lang="en-GB" dirty="0"/>
              <a:t> Test </a:t>
            </a:r>
            <a:r>
              <a:rPr lang="en-GB" dirty="0" smtClean="0"/>
              <a:t>(2)</a:t>
            </a: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09579"/>
            <a:ext cx="6264696" cy="434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250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1894</Words>
  <Application>Microsoft Office PowerPoint</Application>
  <PresentationFormat>On-screen Show (4:3)</PresentationFormat>
  <Paragraphs>177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SPONDYLOARTHROPATHIES/ SPONDYLOARTHRITIDES</vt:lpstr>
      <vt:lpstr>Outline</vt:lpstr>
      <vt:lpstr>Introduction</vt:lpstr>
      <vt:lpstr>Ankylosing Spondylitis</vt:lpstr>
      <vt:lpstr>Pathogenesis of AS</vt:lpstr>
      <vt:lpstr>Laboratory Findings of AS</vt:lpstr>
      <vt:lpstr>Clinical Manifestations of AS</vt:lpstr>
      <vt:lpstr>Schober Test (1)</vt:lpstr>
      <vt:lpstr>Schober Test (2)</vt:lpstr>
      <vt:lpstr>Complications of AS (1)</vt:lpstr>
      <vt:lpstr>Complications of AS (2)</vt:lpstr>
      <vt:lpstr>Treatment of AS</vt:lpstr>
      <vt:lpstr>Reactive Arthritis</vt:lpstr>
      <vt:lpstr>Aetiological Agents</vt:lpstr>
      <vt:lpstr>Epidemiology of ReA</vt:lpstr>
      <vt:lpstr>Clinical Features of ReA (1)</vt:lpstr>
      <vt:lpstr>Clinical Features of ReA (2)</vt:lpstr>
      <vt:lpstr>Laboratory and Radiographic Findings of ReA</vt:lpstr>
      <vt:lpstr>Diagnosis of ReA</vt:lpstr>
      <vt:lpstr>Treatment of ReA</vt:lpstr>
      <vt:lpstr>Psoriatic Arthritis</vt:lpstr>
      <vt:lpstr>Psoriasis</vt:lpstr>
      <vt:lpstr>Epidemiology of PsA</vt:lpstr>
      <vt:lpstr>Pathogenesis of PsA</vt:lpstr>
      <vt:lpstr>Clinical Features of PsA (1)</vt:lpstr>
      <vt:lpstr>Clinical Features of PsA (2)</vt:lpstr>
      <vt:lpstr>Nail Changes</vt:lpstr>
      <vt:lpstr>Clinical Features of PsA (3)</vt:lpstr>
      <vt:lpstr>Psoriasis &amp; HIV</vt:lpstr>
      <vt:lpstr>Laboratory of PsA</vt:lpstr>
      <vt:lpstr>Treatment of PsA</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SPONDYLOARTHROPATHIES</dc:title>
  <dc:creator>USER</dc:creator>
  <cp:lastModifiedBy>ILOVI</cp:lastModifiedBy>
  <cp:revision>51</cp:revision>
  <dcterms:created xsi:type="dcterms:W3CDTF">2014-06-25T16:02:53Z</dcterms:created>
  <dcterms:modified xsi:type="dcterms:W3CDTF">2015-06-17T05:35:58Z</dcterms:modified>
</cp:coreProperties>
</file>