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6"/>
  </p:notesMasterIdLst>
  <p:sldIdLst>
    <p:sldId id="256" r:id="rId2"/>
    <p:sldId id="257" r:id="rId3"/>
    <p:sldId id="259" r:id="rId4"/>
    <p:sldId id="262" r:id="rId5"/>
    <p:sldId id="282" r:id="rId6"/>
    <p:sldId id="283" r:id="rId7"/>
    <p:sldId id="284" r:id="rId8"/>
    <p:sldId id="260" r:id="rId9"/>
    <p:sldId id="261" r:id="rId10"/>
    <p:sldId id="297" r:id="rId11"/>
    <p:sldId id="263" r:id="rId12"/>
    <p:sldId id="258" r:id="rId13"/>
    <p:sldId id="278" r:id="rId14"/>
    <p:sldId id="271" r:id="rId15"/>
    <p:sldId id="290" r:id="rId16"/>
    <p:sldId id="312" r:id="rId17"/>
    <p:sldId id="289" r:id="rId18"/>
    <p:sldId id="304" r:id="rId19"/>
    <p:sldId id="309" r:id="rId20"/>
    <p:sldId id="310" r:id="rId21"/>
    <p:sldId id="311" r:id="rId22"/>
    <p:sldId id="276" r:id="rId23"/>
    <p:sldId id="287" r:id="rId24"/>
    <p:sldId id="298" r:id="rId25"/>
    <p:sldId id="274" r:id="rId26"/>
    <p:sldId id="285" r:id="rId27"/>
    <p:sldId id="272" r:id="rId28"/>
    <p:sldId id="286" r:id="rId29"/>
    <p:sldId id="273" r:id="rId30"/>
    <p:sldId id="277" r:id="rId31"/>
    <p:sldId id="299" r:id="rId32"/>
    <p:sldId id="269" r:id="rId33"/>
    <p:sldId id="300" r:id="rId34"/>
    <p:sldId id="293" r:id="rId35"/>
    <p:sldId id="295" r:id="rId36"/>
    <p:sldId id="292" r:id="rId37"/>
    <p:sldId id="303" r:id="rId38"/>
    <p:sldId id="305" r:id="rId39"/>
    <p:sldId id="264" r:id="rId40"/>
    <p:sldId id="265" r:id="rId41"/>
    <p:sldId id="296" r:id="rId42"/>
    <p:sldId id="308" r:id="rId43"/>
    <p:sldId id="266" r:id="rId44"/>
    <p:sldId id="267" r:id="rId45"/>
    <p:sldId id="268" r:id="rId46"/>
    <p:sldId id="275" r:id="rId47"/>
    <p:sldId id="270" r:id="rId48"/>
    <p:sldId id="279" r:id="rId49"/>
    <p:sldId id="313" r:id="rId50"/>
    <p:sldId id="306" r:id="rId51"/>
    <p:sldId id="307" r:id="rId52"/>
    <p:sldId id="280" r:id="rId53"/>
    <p:sldId id="301" r:id="rId54"/>
    <p:sldId id="28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89" autoAdjust="0"/>
    <p:restoredTop sz="86420" autoAdjust="0"/>
  </p:normalViewPr>
  <p:slideViewPr>
    <p:cSldViewPr>
      <p:cViewPr varScale="1">
        <p:scale>
          <a:sx n="44" d="100"/>
          <a:sy n="44" d="100"/>
        </p:scale>
        <p:origin x="-876" y="-90"/>
      </p:cViewPr>
      <p:guideLst>
        <p:guide orient="horz" pos="2160"/>
        <p:guide pos="2880"/>
      </p:guideLst>
    </p:cSldViewPr>
  </p:slideViewPr>
  <p:outlineViewPr>
    <p:cViewPr>
      <p:scale>
        <a:sx n="33" d="100"/>
        <a:sy n="33" d="100"/>
      </p:scale>
      <p:origin x="48" y="26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51C84-AF8D-48EB-B108-575B838D9E98}" type="datetimeFigureOut">
              <a:rPr lang="en-US" smtClean="0"/>
              <a:pPr/>
              <a:t>9/10/2009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7559C-CE36-4589-8788-0FDEDE9303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7559C-CE36-4589-8788-0FDEDE9303B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7559C-CE36-4589-8788-0FDEDE9303B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chemeClr val="tx1">
                  <a:lumMod val="85000"/>
                  <a:lumOff val="15000"/>
                </a:schemeClr>
              </a:solidFill>
            </a:endParaRPr>
          </a:p>
        </p:txBody>
      </p:sp>
      <p:sp>
        <p:nvSpPr>
          <p:cNvPr id="4" name="Slide Number Placeholder 3"/>
          <p:cNvSpPr>
            <a:spLocks noGrp="1"/>
          </p:cNvSpPr>
          <p:nvPr>
            <p:ph type="sldNum" sz="quarter" idx="10"/>
          </p:nvPr>
        </p:nvSpPr>
        <p:spPr/>
        <p:txBody>
          <a:bodyPr/>
          <a:lstStyle/>
          <a:p>
            <a:fld id="{4ED7559C-CE36-4589-8788-0FDEDE9303B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7559C-CE36-4589-8788-0FDEDE9303B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7559C-CE36-4589-8788-0FDEDE9303B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7559C-CE36-4589-8788-0FDEDE9303B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7559C-CE36-4589-8788-0FDEDE9303B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ED7559C-CE36-4589-8788-0FDEDE9303B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ehow.com/how_4910081_become-forensic-ballistics-expert.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en.wikipedia.org/wiki/File:Bullets_270_Sierra.jpg" TargetMode="External"/><Relationship Id="rId7" Type="http://schemas.openxmlformats.org/officeDocument/2006/relationships/hyperlink" Target="http://en.wikipedia.org/wiki/File:.303ammunition.jpeg"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hyperlink" Target="http://en.wikipedia.org/wiki/File:100G115G130G150G.jpg" TargetMode="Externa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irearmsid.com/Distance%20Images/Evidence_shirt.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hyperlink" Target="http://en.wikipedia.org/wiki/File:CE399side.jp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File:Expertise-ballistique-p1030169.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FORENSIC BALLISTIC INVESTIGATIONS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Presented to: Dr Okemwa</a:t>
            </a:r>
          </a:p>
          <a:p>
            <a:r>
              <a:rPr lang="en-US" dirty="0" smtClean="0"/>
              <a:t>By Michael .L. Safari</a:t>
            </a:r>
          </a:p>
          <a:p>
            <a:r>
              <a:rPr lang="en-US" dirty="0" smtClean="0"/>
              <a:t>H31/7161/2005</a:t>
            </a:r>
          </a:p>
          <a:p>
            <a:r>
              <a:rPr lang="en-US" dirty="0" smtClean="0"/>
              <a:t>On 10/9/2009</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w to Become a Forensic Ballistics Expert">
            <a:hlinkClick r:id="rId3"/>
          </p:cNvPr>
          <p:cNvPicPr/>
          <p:nvPr/>
        </p:nvPicPr>
        <p:blipFill>
          <a:blip r:embed="rId4"/>
          <a:srcRect/>
          <a:stretch>
            <a:fillRect/>
          </a:stretch>
        </p:blipFill>
        <p:spPr bwMode="auto">
          <a:xfrm>
            <a:off x="228600" y="381000"/>
            <a:ext cx="8458200" cy="5410200"/>
          </a:xfrm>
          <a:prstGeom prst="rect">
            <a:avLst/>
          </a:prstGeom>
          <a:noFill/>
          <a:ln w="9525">
            <a:noFill/>
            <a:miter lim="800000"/>
            <a:headEnd/>
            <a:tailEnd/>
          </a:ln>
        </p:spPr>
      </p:pic>
      <p:sp>
        <p:nvSpPr>
          <p:cNvPr id="3" name="TextBox 2"/>
          <p:cNvSpPr txBox="1"/>
          <p:nvPr/>
        </p:nvSpPr>
        <p:spPr>
          <a:xfrm>
            <a:off x="304800" y="6096000"/>
            <a:ext cx="8382000" cy="400110"/>
          </a:xfrm>
          <a:prstGeom prst="rect">
            <a:avLst/>
          </a:prstGeom>
          <a:noFill/>
        </p:spPr>
        <p:txBody>
          <a:bodyPr wrap="square" rtlCol="0">
            <a:spAutoFit/>
          </a:bodyPr>
          <a:lstStyle/>
          <a:p>
            <a:r>
              <a:rPr lang="en-US" sz="2000" dirty="0" smtClean="0"/>
              <a:t>Evidence is collected in special evidence collection bags </a:t>
            </a:r>
            <a:r>
              <a:rPr lang="en-US" sz="2000" dirty="0" err="1" smtClean="0"/>
              <a:t>i.e</a:t>
            </a:r>
            <a:r>
              <a:rPr lang="en-US" sz="2000" dirty="0" smtClean="0"/>
              <a:t> bagged and tagged.</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4000" dirty="0" smtClean="0"/>
              <a:t>Suspect</a:t>
            </a:r>
            <a:endParaRPr lang="en-US" sz="4000" dirty="0"/>
          </a:p>
        </p:txBody>
      </p:sp>
      <p:sp>
        <p:nvSpPr>
          <p:cNvPr id="3" name="Content Placeholder 2"/>
          <p:cNvSpPr>
            <a:spLocks noGrp="1"/>
          </p:cNvSpPr>
          <p:nvPr>
            <p:ph sz="half" idx="1"/>
          </p:nvPr>
        </p:nvSpPr>
        <p:spPr>
          <a:xfrm>
            <a:off x="457200" y="1600200"/>
            <a:ext cx="3810000" cy="4525963"/>
          </a:xfrm>
        </p:spPr>
        <p:txBody>
          <a:bodyPr>
            <a:normAutofit/>
          </a:bodyPr>
          <a:lstStyle/>
          <a:p>
            <a:r>
              <a:rPr lang="en-US" sz="2400" dirty="0" smtClean="0"/>
              <a:t>Gun powder residue on the suspects hands (test discussed later)</a:t>
            </a:r>
          </a:p>
          <a:p>
            <a:r>
              <a:rPr lang="en-US" sz="2400" dirty="0" smtClean="0"/>
              <a:t>Bullets present on the suspects.</a:t>
            </a:r>
          </a:p>
          <a:p>
            <a:r>
              <a:rPr lang="en-US" sz="2400" dirty="0" smtClean="0"/>
              <a:t>Positive test would demonstrate firing of firearm.</a:t>
            </a:r>
          </a:p>
        </p:txBody>
      </p:sp>
      <p:pic>
        <p:nvPicPr>
          <p:cNvPr id="2050" name="Picture 2"/>
          <p:cNvPicPr>
            <a:picLocks noGrp="1" noChangeAspect="1" noChangeArrowheads="1"/>
          </p:cNvPicPr>
          <p:nvPr>
            <p:ph sz="half" idx="2"/>
          </p:nvPr>
        </p:nvPicPr>
        <p:blipFill>
          <a:blip r:embed="rId3"/>
          <a:srcRect/>
          <a:stretch>
            <a:fillRect/>
          </a:stretch>
        </p:blipFill>
        <p:spPr bwMode="auto">
          <a:xfrm>
            <a:off x="4419600" y="914400"/>
            <a:ext cx="44958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Victims Body</a:t>
            </a:r>
            <a:endParaRPr lang="en-US" dirty="0"/>
          </a:p>
        </p:txBody>
      </p:sp>
      <p:sp>
        <p:nvSpPr>
          <p:cNvPr id="3" name="Content Placeholder 2"/>
          <p:cNvSpPr>
            <a:spLocks noGrp="1"/>
          </p:cNvSpPr>
          <p:nvPr>
            <p:ph idx="1"/>
          </p:nvPr>
        </p:nvSpPr>
        <p:spPr>
          <a:xfrm>
            <a:off x="457200" y="838200"/>
            <a:ext cx="8229600" cy="5486400"/>
          </a:xfrm>
        </p:spPr>
        <p:txBody>
          <a:bodyPr>
            <a:normAutofit fontScale="92500" lnSpcReduction="20000"/>
          </a:bodyPr>
          <a:lstStyle/>
          <a:p>
            <a:pPr lvl="1">
              <a:buNone/>
            </a:pPr>
            <a:endParaRPr lang="en-US" sz="2000" u="sng" dirty="0" smtClean="0"/>
          </a:p>
          <a:p>
            <a:r>
              <a:rPr lang="en-US" sz="2400" u="sng" dirty="0" smtClean="0"/>
              <a:t>Clothing and Gun Shot Wound site(s)</a:t>
            </a:r>
            <a:r>
              <a:rPr lang="en-US" sz="2400" dirty="0" smtClean="0"/>
              <a:t> examined for range determination:</a:t>
            </a:r>
          </a:p>
          <a:p>
            <a:pPr>
              <a:buNone/>
            </a:pPr>
            <a:r>
              <a:rPr lang="en-US" sz="2400" dirty="0" smtClean="0"/>
              <a:t>     1 )Gun Shot Residues(GSR):Powder blast presence and pattern indicate distance from which bullet was discharged on the victim.</a:t>
            </a:r>
          </a:p>
          <a:p>
            <a:pPr>
              <a:buNone/>
            </a:pPr>
            <a:r>
              <a:rPr lang="en-US" sz="2400" dirty="0" smtClean="0"/>
              <a:t>     2) Burns/Tattooing: around the entry wound due to muzzle flash as in a victim shot with gun contacting skin.</a:t>
            </a:r>
          </a:p>
          <a:p>
            <a:pPr lvl="0"/>
            <a:r>
              <a:rPr lang="en-US" sz="2400" u="sng" dirty="0" smtClean="0"/>
              <a:t>Wounds</a:t>
            </a:r>
            <a:r>
              <a:rPr lang="en-US" sz="2400" dirty="0" smtClean="0"/>
              <a:t> Gunshot Wounds(GSW) are typically classified as </a:t>
            </a:r>
            <a:r>
              <a:rPr lang="en-US" sz="2400" b="1" dirty="0" smtClean="0"/>
              <a:t>Contact ,</a:t>
            </a:r>
          </a:p>
          <a:p>
            <a:pPr lvl="0">
              <a:buNone/>
            </a:pPr>
            <a:r>
              <a:rPr lang="en-US" sz="2400" b="1" dirty="0" smtClean="0"/>
              <a:t>Intermediate range, Distant range  </a:t>
            </a:r>
            <a:r>
              <a:rPr lang="en-US" sz="2400" dirty="0" smtClean="0"/>
              <a:t>an also as </a:t>
            </a:r>
            <a:r>
              <a:rPr lang="en-US" sz="2400" b="1" dirty="0" smtClean="0"/>
              <a:t>Penetrating or Perforating</a:t>
            </a:r>
            <a:r>
              <a:rPr lang="en-US" sz="2400" dirty="0" smtClean="0"/>
              <a:t>.</a:t>
            </a:r>
          </a:p>
          <a:p>
            <a:pPr>
              <a:buNone/>
            </a:pPr>
            <a:r>
              <a:rPr lang="en-US" sz="2400" dirty="0" smtClean="0"/>
              <a:t>- </a:t>
            </a:r>
            <a:r>
              <a:rPr lang="en-US" sz="2400" b="1" dirty="0" smtClean="0"/>
              <a:t>entry and exit</a:t>
            </a:r>
            <a:r>
              <a:rPr lang="en-US" sz="2400" dirty="0" smtClean="0"/>
              <a:t>: determine direction of bullet contact initially and final </a:t>
            </a:r>
            <a:r>
              <a:rPr lang="en-US" sz="2400" dirty="0" err="1" smtClean="0"/>
              <a:t>exteriorisation</a:t>
            </a:r>
            <a:r>
              <a:rPr lang="en-US" sz="2400" dirty="0" smtClean="0"/>
              <a:t> from the body where applicable </a:t>
            </a:r>
          </a:p>
          <a:p>
            <a:r>
              <a:rPr lang="en-US" sz="2400" u="sng" dirty="0" smtClean="0"/>
              <a:t>Bullet trajectory and tract within the body</a:t>
            </a:r>
            <a:r>
              <a:rPr lang="en-US" sz="2400" dirty="0" smtClean="0"/>
              <a:t>: </a:t>
            </a:r>
            <a:r>
              <a:rPr lang="en-US" sz="2400" kern="1200" dirty="0" smtClean="0">
                <a:solidFill>
                  <a:schemeClr val="tx1"/>
                </a:solidFill>
                <a:latin typeface="+mn-lt"/>
                <a:ea typeface="+mn-ea"/>
                <a:cs typeface="+mn-cs"/>
              </a:rPr>
              <a:t>hunting rifles bullets, use the hydraulic pressure of the tissue to expand in diameter, limiting penetration, increasing  tissue damage along their path.</a:t>
            </a:r>
            <a:r>
              <a:rPr lang="en-US" sz="2000" dirty="0" smtClean="0"/>
              <a:t> </a:t>
            </a:r>
          </a:p>
          <a:p>
            <a:r>
              <a:rPr lang="en-US" sz="2200" dirty="0" smtClean="0"/>
              <a:t> Causes of death following GSW include: exsanguinations, hypoxia caused by pneumothorax, heart failure and brain damage.</a:t>
            </a:r>
          </a:p>
          <a:p>
            <a:endParaRPr lang="en-US" sz="2400" dirty="0" smtClean="0"/>
          </a:p>
          <a:p>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838200"/>
          </a:xfrm>
        </p:spPr>
        <p:txBody>
          <a:bodyPr>
            <a:normAutofit/>
          </a:bodyPr>
          <a:lstStyle/>
          <a:p>
            <a:r>
              <a:rPr lang="en-US" dirty="0" smtClean="0"/>
              <a:t>Blackening due to close range firing</a:t>
            </a:r>
            <a:endParaRPr lang="en-US" dirty="0"/>
          </a:p>
        </p:txBody>
      </p:sp>
      <p:pic>
        <p:nvPicPr>
          <p:cNvPr id="4098" name="Picture 2"/>
          <p:cNvPicPr>
            <a:picLocks noGrp="1" noChangeAspect="1" noChangeArrowheads="1"/>
          </p:cNvPicPr>
          <p:nvPr>
            <p:ph sz="half" idx="1"/>
          </p:nvPr>
        </p:nvPicPr>
        <p:blipFill>
          <a:blip r:embed="rId3"/>
          <a:stretch>
            <a:fillRect/>
          </a:stretch>
        </p:blipFill>
        <p:spPr bwMode="auto">
          <a:xfrm>
            <a:off x="457200" y="1981200"/>
            <a:ext cx="7620000" cy="4419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934200" cy="533400"/>
          </a:xfrm>
        </p:spPr>
        <p:txBody>
          <a:bodyPr>
            <a:normAutofit fontScale="90000"/>
          </a:bodyPr>
          <a:lstStyle/>
          <a:p>
            <a:r>
              <a:rPr lang="en-US" b="1" dirty="0" smtClean="0"/>
              <a:t>Entrance wounds</a:t>
            </a:r>
            <a:r>
              <a:rPr lang="en-US" dirty="0" smtClean="0"/>
              <a:t/>
            </a:r>
            <a:br>
              <a:rPr lang="en-US" dirty="0" smtClean="0"/>
            </a:br>
            <a:endParaRPr lang="en-US" dirty="0"/>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sz="2600" u="sng" dirty="0" smtClean="0"/>
              <a:t>Contact wounds </a:t>
            </a:r>
            <a:r>
              <a:rPr lang="en-US" sz="2600" dirty="0" smtClean="0"/>
              <a:t>; GSR on the clothing, skin, and muzzle imprint, or laceration of the skin from effects of gases. (Cohle et al, 1987). </a:t>
            </a:r>
          </a:p>
          <a:p>
            <a:r>
              <a:rPr lang="en-US" sz="2600" u="sng" dirty="0" smtClean="0"/>
              <a:t>Intermediate, or close-range</a:t>
            </a:r>
            <a:r>
              <a:rPr lang="en-US" sz="2600" dirty="0" smtClean="0"/>
              <a:t>, may show a wide zone of GSR stippling, but lack a muzzle imprint and laceration. The area of stippling will depend upon the distance from the muzzle. (Denton et al, 2006)</a:t>
            </a:r>
          </a:p>
          <a:p>
            <a:r>
              <a:rPr lang="en-US" sz="2600" u="sng" dirty="0" smtClean="0"/>
              <a:t>Distant range wounds </a:t>
            </a:r>
            <a:r>
              <a:rPr lang="en-US" sz="2600" dirty="0" smtClean="0"/>
              <a:t> lack GSR stippling ,usually exhibit a hole roughly the caliber of the projectile fired.</a:t>
            </a:r>
          </a:p>
          <a:p>
            <a:r>
              <a:rPr lang="en-US" sz="2600" i="1" dirty="0" smtClean="0"/>
              <a:t>Alizarin red S stain used</a:t>
            </a:r>
            <a:r>
              <a:rPr lang="en-US" sz="2600" dirty="0" smtClean="0"/>
              <a:t> in microscopic tissue sections to determine the presence of barium as part of GSR</a:t>
            </a:r>
          </a:p>
          <a:p>
            <a:r>
              <a:rPr lang="en-US" sz="2600" dirty="0" smtClean="0"/>
              <a:t>Burn injury at the entrance site with close contact range is typically a minor component of the tissue injury, but some coagulative necrosis does occur</a:t>
            </a:r>
          </a:p>
          <a:p>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05000"/>
          </a:xfrm>
        </p:spPr>
        <p:txBody>
          <a:bodyPr>
            <a:noAutofit/>
          </a:bodyPr>
          <a:lstStyle/>
          <a:p>
            <a:pPr lvl="0"/>
            <a:r>
              <a:rPr lang="en-US" sz="2000" dirty="0" smtClean="0"/>
              <a:t> Illustration: Basic differences between the skin appearance of a contact, close (intermediate), and distant (in determinant) range gunshot wound. The appearance of the wounding characteristics in the skull is shown in the lower diagram in which there is beveling of the skull outward away from the direction of origin of the bullet.</a:t>
            </a:r>
            <a:br>
              <a:rPr lang="en-US" sz="2000" dirty="0" smtClean="0"/>
            </a:br>
            <a:endParaRPr lang="en-US" sz="2000"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670076"/>
            <a:ext cx="8229600" cy="1006324"/>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Content Placeholder 3" descr="http://library.med.utah.edu/WebPath/jpeg2/FOR049.jpg"/>
          <p:cNvPicPr>
            <a:picLocks/>
          </p:cNvPicPr>
          <p:nvPr/>
        </p:nvPicPr>
        <p:blipFill>
          <a:blip r:embed="rId3"/>
          <a:srcRect/>
          <a:stretch>
            <a:fillRect/>
          </a:stretch>
        </p:blipFill>
        <p:spPr bwMode="auto">
          <a:xfrm>
            <a:off x="381000" y="1752600"/>
            <a:ext cx="84582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srcRect/>
          <a:stretch>
            <a:fillRect/>
          </a:stretch>
        </p:blipFill>
        <p:spPr bwMode="auto">
          <a:xfrm>
            <a:off x="304800" y="152401"/>
            <a:ext cx="8229600" cy="3200400"/>
          </a:xfrm>
          <a:prstGeom prst="rect">
            <a:avLst/>
          </a:prstGeom>
          <a:noFill/>
          <a:ln w="9525">
            <a:noFill/>
            <a:miter lim="800000"/>
            <a:headEnd/>
            <a:tailEnd/>
          </a:ln>
          <a:effectLst/>
        </p:spPr>
      </p:pic>
      <p:sp>
        <p:nvSpPr>
          <p:cNvPr id="5" name="TextBox 4"/>
          <p:cNvSpPr txBox="1"/>
          <p:nvPr/>
        </p:nvSpPr>
        <p:spPr>
          <a:xfrm>
            <a:off x="381000" y="3352799"/>
            <a:ext cx="8763000" cy="2585323"/>
          </a:xfrm>
          <a:prstGeom prst="rect">
            <a:avLst/>
          </a:prstGeom>
          <a:noFill/>
        </p:spPr>
        <p:txBody>
          <a:bodyPr wrap="square" rtlCol="0">
            <a:spAutoFit/>
          </a:bodyPr>
          <a:lstStyle/>
          <a:p>
            <a:r>
              <a:rPr lang="en-US" b="1" dirty="0" smtClean="0"/>
              <a:t>High Velocity Bullets.</a:t>
            </a:r>
            <a:r>
              <a:rPr lang="en-US" dirty="0" smtClean="0"/>
              <a:t> Bullets @ &gt; 2600 fps, such as the .223, 22-250, .</a:t>
            </a:r>
          </a:p>
          <a:p>
            <a:r>
              <a:rPr lang="en-US" dirty="0" smtClean="0"/>
              <a:t>243/6mm, .270, .308, 30-06, follow a lower arc to reach target. </a:t>
            </a:r>
          </a:p>
          <a:p>
            <a:r>
              <a:rPr lang="en-US" dirty="0" smtClean="0"/>
              <a:t>Useful range can be upward of 200 yards. </a:t>
            </a:r>
          </a:p>
          <a:p>
            <a:r>
              <a:rPr lang="en-US" dirty="0" smtClean="0"/>
              <a:t> Referred to as "flatter" trajectories. </a:t>
            </a:r>
          </a:p>
          <a:p>
            <a:r>
              <a:rPr lang="en-US" dirty="0" smtClean="0"/>
              <a:t>With higher velocities, bullets go much further before gravity and air resistance cause them to fall below the initial line of sight.</a:t>
            </a:r>
          </a:p>
          <a:p>
            <a:r>
              <a:rPr lang="en-US" dirty="0" smtClean="0"/>
              <a:t>Bullets follow a parabolic arc ,bullet shape and the spin from rifling also influence the trajectory slightly by reducing air resistance and stabilizing bullet orientation.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pPr lvl="0"/>
            <a:r>
              <a:rPr lang="en-US" sz="2000" b="1" u="sng" dirty="0" smtClean="0"/>
              <a:t>Contact gunshot entrance wound</a:t>
            </a:r>
            <a:r>
              <a:rPr lang="en-US" sz="2000" dirty="0" smtClean="0"/>
              <a:t>. Barrel contacts the skin, the gases released by the fired bullet go into subcutaneous tissue and cause the star-shaped laceration. Note also the grey-black discoloration from the GSR, as well as the faint abrasion ring.</a:t>
            </a:r>
            <a:br>
              <a:rPr lang="en-US" sz="2000" dirty="0" smtClean="0"/>
            </a:br>
            <a:endParaRPr lang="en-US" sz="2000" dirty="0"/>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457200" y="0"/>
            <a:ext cx="8229600" cy="1417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Content Placeholder 3" descr="http://library.med.utah.edu/WebPath/jpeg2/FOR018.jpg"/>
          <p:cNvPicPr>
            <a:picLocks/>
          </p:cNvPicPr>
          <p:nvPr/>
        </p:nvPicPr>
        <p:blipFill>
          <a:blip r:embed="rId3"/>
          <a:srcRect/>
          <a:stretch>
            <a:fillRect/>
          </a:stretch>
        </p:blipFill>
        <p:spPr bwMode="auto">
          <a:xfrm>
            <a:off x="457200" y="1066801"/>
            <a:ext cx="8305800" cy="5791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t>The abrasion ring, and a very clear muzzle imprint, are seen in this contact range gunshot wound.</a:t>
            </a:r>
            <a:endParaRPr lang="en-US" sz="2400" dirty="0"/>
          </a:p>
        </p:txBody>
      </p:sp>
      <p:pic>
        <p:nvPicPr>
          <p:cNvPr id="4" name="Content Placeholder 3" descr="http://library.med.utah.edu/WebPath/jpeg2/FOR020.jpg"/>
          <p:cNvPicPr>
            <a:picLocks noGrp="1"/>
          </p:cNvPicPr>
          <p:nvPr>
            <p:ph idx="1"/>
          </p:nvPr>
        </p:nvPicPr>
        <p:blipFill>
          <a:blip r:embed="rId3"/>
          <a:srcRect/>
          <a:stretch>
            <a:fillRect/>
          </a:stretch>
        </p:blipFill>
        <p:spPr bwMode="auto">
          <a:xfrm>
            <a:off x="533400" y="1143000"/>
            <a:ext cx="82296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fontScale="90000"/>
          </a:bodyPr>
          <a:lstStyle/>
          <a:p>
            <a:r>
              <a:rPr lang="en-US" sz="2400" dirty="0" smtClean="0"/>
              <a:t>An abrasion ring, formed when the force of the gases entering below the skin blow the skin surface back against the muzzle of the gun, is seen here in this contact range gunshot wound to the right temple. [Image contributed by University of Utah]</a:t>
            </a:r>
            <a:endParaRPr lang="en-US" sz="2400" dirty="0"/>
          </a:p>
        </p:txBody>
      </p:sp>
      <p:pic>
        <p:nvPicPr>
          <p:cNvPr id="4" name="Content Placeholder 3" descr="http://library.med.utah.edu/WebPath/jpeg2/FOR113.jpg"/>
          <p:cNvPicPr>
            <a:picLocks noGrp="1"/>
          </p:cNvPicPr>
          <p:nvPr>
            <p:ph idx="1"/>
          </p:nvPr>
        </p:nvPicPr>
        <p:blipFill>
          <a:blip r:embed="rId3"/>
          <a:srcRect/>
          <a:stretch>
            <a:fillRect/>
          </a:stretch>
        </p:blipFill>
        <p:spPr bwMode="auto">
          <a:xfrm>
            <a:off x="457200" y="1761330"/>
            <a:ext cx="8305800" cy="4487069"/>
          </a:xfrm>
          <a:prstGeom prst="rect">
            <a:avLst/>
          </a:prstGeom>
          <a:noFill/>
          <a:ln w="9525">
            <a:noFill/>
            <a:miter lim="800000"/>
            <a:headEnd/>
            <a:tailEnd/>
          </a:ln>
        </p:spPr>
      </p:pic>
      <p:cxnSp>
        <p:nvCxnSpPr>
          <p:cNvPr id="6" name="Straight Arrow Connector 5"/>
          <p:cNvCxnSpPr/>
          <p:nvPr/>
        </p:nvCxnSpPr>
        <p:spPr>
          <a:xfrm rot="10800000">
            <a:off x="3887788" y="4114800"/>
            <a:ext cx="760412"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639762"/>
          </a:xfrm>
        </p:spPr>
        <p:txBody>
          <a:bodyPr>
            <a:noAutofit/>
          </a:bodyPr>
          <a:lstStyle/>
          <a:p>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a:r>
            <a:br>
              <a:rPr lang="en-US" sz="3000" dirty="0" smtClean="0"/>
            </a:br>
            <a:r>
              <a:rPr lang="en-US" sz="3000" dirty="0" smtClean="0"/>
              <a:t> GUN SHOT </a:t>
            </a:r>
            <a:br>
              <a:rPr lang="en-US" sz="3000" dirty="0" smtClean="0"/>
            </a:br>
            <a:r>
              <a:rPr lang="en-US" sz="3000" baseline="0" dirty="0" smtClean="0"/>
              <a:t/>
            </a:r>
            <a:br>
              <a:rPr lang="en-US" sz="3000" baseline="0" dirty="0" smtClean="0"/>
            </a:br>
            <a:r>
              <a:rPr lang="en-US" sz="3000" baseline="0" dirty="0" smtClean="0"/>
              <a:t>A middle aged shopkeeper has been shot dead in  bundled armed robbery. Several witnesses have good descriptions of the robbers ,enabling police to arrest two suspects within a matter of hours. A 0.22 calibre hunting</a:t>
            </a:r>
            <a:r>
              <a:rPr lang="en-US" sz="3000" dirty="0" smtClean="0"/>
              <a:t> riffle was found at the home of one suspect.</a:t>
            </a:r>
            <a:br>
              <a:rPr lang="en-US" sz="3000" dirty="0" smtClean="0"/>
            </a:br>
            <a:r>
              <a:rPr lang="en-US" sz="3000" dirty="0" smtClean="0"/>
              <a:t>What forensic ballistic investigations should be performed and what will they aim to demonstrate?</a:t>
            </a: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sz="2700" dirty="0" smtClean="0"/>
              <a:t> Contact Range gunshot entrance wound with grey-black discoloration from the burned powder.</a:t>
            </a:r>
            <a:r>
              <a:rPr lang="en-US" dirty="0" smtClean="0"/>
              <a:t/>
            </a:r>
            <a:br>
              <a:rPr lang="en-US" dirty="0" smtClean="0"/>
            </a:br>
            <a:r>
              <a:rPr lang="en-US" dirty="0" smtClean="0"/>
              <a:t> </a:t>
            </a:r>
            <a:r>
              <a:rPr lang="en-US" sz="2700" dirty="0" smtClean="0"/>
              <a:t>[Image contributed by University of Utah]</a:t>
            </a:r>
            <a:endParaRPr lang="en-US" sz="2700" dirty="0"/>
          </a:p>
        </p:txBody>
      </p:sp>
      <p:pic>
        <p:nvPicPr>
          <p:cNvPr id="4" name="Content Placeholder 3" descr="http://library.med.utah.edu/WebPath/jpeg2/FOR037.jpg"/>
          <p:cNvPicPr>
            <a:picLocks noGrp="1"/>
          </p:cNvPicPr>
          <p:nvPr>
            <p:ph idx="1"/>
          </p:nvPr>
        </p:nvPicPr>
        <p:blipFill>
          <a:blip r:embed="rId3"/>
          <a:srcRect/>
          <a:stretch>
            <a:fillRect/>
          </a:stretch>
        </p:blipFill>
        <p:spPr bwMode="auto">
          <a:xfrm>
            <a:off x="381000" y="1524000"/>
            <a:ext cx="8458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000" dirty="0" smtClean="0"/>
              <a:t>Powder tattooing is seen in this intermediate range gunshot wound. The actual entrance site is somewhat irregular, because the bullet can tumble in flight.</a:t>
            </a:r>
            <a:endParaRPr lang="en-US" sz="2000" dirty="0"/>
          </a:p>
        </p:txBody>
      </p:sp>
      <p:sp>
        <p:nvSpPr>
          <p:cNvPr id="3" name="Content Placeholder 2"/>
          <p:cNvSpPr>
            <a:spLocks noGrp="1"/>
          </p:cNvSpPr>
          <p:nvPr>
            <p:ph idx="1"/>
          </p:nvPr>
        </p:nvSpPr>
        <p:spPr/>
        <p:txBody>
          <a:bodyPr/>
          <a:lstStyle/>
          <a:p>
            <a:endParaRPr lang="en-US"/>
          </a:p>
        </p:txBody>
      </p:sp>
      <p:pic>
        <p:nvPicPr>
          <p:cNvPr id="4" name="Picture 3" descr="http://library.med.utah.edu/WebPath/jpeg2/FOR041.jpg"/>
          <p:cNvPicPr/>
          <p:nvPr/>
        </p:nvPicPr>
        <p:blipFill>
          <a:blip r:embed="rId3"/>
          <a:srcRect/>
          <a:stretch>
            <a:fillRect/>
          </a:stretch>
        </p:blipFill>
        <p:spPr bwMode="auto">
          <a:xfrm>
            <a:off x="381000" y="1600200"/>
            <a:ext cx="83058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477962"/>
          </a:xfrm>
        </p:spPr>
        <p:txBody>
          <a:bodyPr>
            <a:normAutofit fontScale="90000"/>
          </a:bodyPr>
          <a:lstStyle/>
          <a:p>
            <a:r>
              <a:rPr lang="en-US" sz="3600" dirty="0" smtClean="0"/>
              <a:t>A Entrance Wound of fire arm on the bac</a:t>
            </a:r>
            <a:r>
              <a:rPr lang="en-US" dirty="0" smtClean="0"/>
              <a:t>k</a:t>
            </a:r>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0" y="1991519"/>
            <a:ext cx="4419600" cy="4866481"/>
          </a:xfrm>
          <a:prstGeom prst="rect">
            <a:avLst/>
          </a:prstGeom>
          <a:noFill/>
          <a:ln w="9525">
            <a:noFill/>
            <a:miter lim="800000"/>
            <a:headEnd/>
            <a:tailEnd/>
          </a:ln>
          <a:effectLst/>
        </p:spPr>
      </p:pic>
      <p:pic>
        <p:nvPicPr>
          <p:cNvPr id="4" name="Picture 3" descr="http://www.firearmsid.com/jpgs/dist0001.jpg"/>
          <p:cNvPicPr/>
          <p:nvPr/>
        </p:nvPicPr>
        <p:blipFill>
          <a:blip r:embed="rId4"/>
          <a:srcRect/>
          <a:stretch>
            <a:fillRect/>
          </a:stretch>
        </p:blipFill>
        <p:spPr bwMode="auto">
          <a:xfrm>
            <a:off x="4648200" y="2057400"/>
            <a:ext cx="4267200" cy="4648200"/>
          </a:xfrm>
          <a:prstGeom prst="rect">
            <a:avLst/>
          </a:prstGeom>
          <a:noFill/>
          <a:ln w="9525">
            <a:noFill/>
            <a:miter lim="800000"/>
            <a:headEnd/>
            <a:tailEnd/>
          </a:ln>
        </p:spPr>
      </p:pic>
      <p:sp>
        <p:nvSpPr>
          <p:cNvPr id="35841" name="Rectangle 1"/>
          <p:cNvSpPr>
            <a:spLocks noChangeArrowheads="1"/>
          </p:cNvSpPr>
          <p:nvPr/>
        </p:nvSpPr>
        <p:spPr bwMode="auto">
          <a:xfrm>
            <a:off x="4800600" y="685800"/>
            <a:ext cx="4343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333399"/>
                </a:solidFill>
                <a:effectLst/>
                <a:latin typeface="Verdana" pitchFamily="34" charset="0"/>
                <a:ea typeface="Times New Roman" pitchFamily="18" charset="0"/>
                <a:cs typeface="Times New Roman" pitchFamily="18" charset="0"/>
              </a:rPr>
              <a:t>Visible gunshot residues around bullet entrance hole</a:t>
            </a:r>
            <a:r>
              <a:rPr lang="en-US" b="1" dirty="0" smtClean="0">
                <a:solidFill>
                  <a:srgbClr val="333399"/>
                </a:solidFill>
                <a:latin typeface="Verdana" pitchFamily="34" charset="0"/>
                <a:ea typeface="Times New Roman" pitchFamily="18" charset="0"/>
                <a:cs typeface="Times New Roman" pitchFamily="18" charset="0"/>
              </a:rPr>
              <a:t> in clothing</a:t>
            </a:r>
            <a:endParaRPr kumimoji="0" lang="en-US"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This is an intermediate range gunshot entrance wound in which there is powder "tattooing" around the entrance site</a:t>
            </a:r>
            <a:endParaRPr lang="en-US" sz="2400" dirty="0"/>
          </a:p>
        </p:txBody>
      </p:sp>
      <p:pic>
        <p:nvPicPr>
          <p:cNvPr id="7" name="Content Placeholder 6" descr="http://library.med.utah.edu/WebPath/jpeg2/FOR038.jpg"/>
          <p:cNvPicPr>
            <a:picLocks noGrp="1"/>
          </p:cNvPicPr>
          <p:nvPr>
            <p:ph idx="1"/>
          </p:nvPr>
        </p:nvPicPr>
        <p:blipFill>
          <a:blip r:embed="rId3"/>
          <a:srcRect/>
          <a:stretch>
            <a:fillRect/>
          </a:stretch>
        </p:blipFill>
        <p:spPr bwMode="auto">
          <a:xfrm>
            <a:off x="685800" y="1447800"/>
            <a:ext cx="8153400" cy="5029199"/>
          </a:xfrm>
          <a:prstGeom prst="rect">
            <a:avLst/>
          </a:prstGeom>
          <a:noFill/>
          <a:ln w="9525">
            <a:noFill/>
            <a:miter lim="800000"/>
            <a:headEnd/>
            <a:tailEnd/>
          </a:ln>
        </p:spPr>
      </p:pic>
      <p:cxnSp>
        <p:nvCxnSpPr>
          <p:cNvPr id="6" name="Straight Arrow Connector 5"/>
          <p:cNvCxnSpPr/>
          <p:nvPr/>
        </p:nvCxnSpPr>
        <p:spPr>
          <a:xfrm rot="16200000" flipV="1">
            <a:off x="5715000" y="3810000"/>
            <a:ext cx="609600" cy="609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2400" dirty="0" smtClean="0"/>
              <a:t>Histologic examination of the entrance wound site on the skin demonstrates black </a:t>
            </a:r>
            <a:r>
              <a:rPr lang="en-US" sz="2400" b="1" dirty="0" smtClean="0"/>
              <a:t>gunshot residue</a:t>
            </a:r>
            <a:r>
              <a:rPr lang="en-US" sz="2400" dirty="0" smtClean="0"/>
              <a:t> and coagulative necrosis.</a:t>
            </a:r>
            <a:endParaRPr lang="en-US" sz="2400" dirty="0"/>
          </a:p>
        </p:txBody>
      </p:sp>
      <p:pic>
        <p:nvPicPr>
          <p:cNvPr id="4" name="Content Placeholder 3" descr="http://library.med.utah.edu/WebPath/jpeg2/FOR021.jpg"/>
          <p:cNvPicPr>
            <a:picLocks noGrp="1"/>
          </p:cNvPicPr>
          <p:nvPr>
            <p:ph idx="1"/>
          </p:nvPr>
        </p:nvPicPr>
        <p:blipFill>
          <a:blip r:embed="rId3"/>
          <a:srcRect/>
          <a:stretch>
            <a:fillRect/>
          </a:stretch>
        </p:blipFill>
        <p:spPr bwMode="auto">
          <a:xfrm>
            <a:off x="304800" y="1295400"/>
            <a:ext cx="86106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Bullet Tracks</a:t>
            </a:r>
            <a:endParaRPr lang="en-US" dirty="0"/>
          </a:p>
        </p:txBody>
      </p:sp>
      <p:sp>
        <p:nvSpPr>
          <p:cNvPr id="3" name="Content Placeholder 2"/>
          <p:cNvSpPr>
            <a:spLocks noGrp="1"/>
          </p:cNvSpPr>
          <p:nvPr>
            <p:ph idx="1"/>
          </p:nvPr>
        </p:nvSpPr>
        <p:spPr>
          <a:xfrm>
            <a:off x="457200" y="1066800"/>
            <a:ext cx="8229600" cy="5059363"/>
          </a:xfrm>
        </p:spPr>
        <p:txBody>
          <a:bodyPr>
            <a:normAutofit fontScale="25000" lnSpcReduction="20000"/>
          </a:bodyPr>
          <a:lstStyle/>
          <a:p>
            <a:pPr>
              <a:buNone/>
            </a:pPr>
            <a:endParaRPr lang="en-US" dirty="0" smtClean="0"/>
          </a:p>
          <a:p>
            <a:r>
              <a:rPr lang="en-US" sz="7200" dirty="0" smtClean="0"/>
              <a:t>Deformation, fragmentation of the bullet or secondary targets such as bone, is due to the amount of kinetic energy imparted to tissues, as well as tissue characteristics affect patterns of tissue injury. </a:t>
            </a:r>
          </a:p>
          <a:p>
            <a:r>
              <a:rPr lang="en-US" sz="7200" dirty="0" smtClean="0"/>
              <a:t>The higher the specific gravity of tissue, the greater the damage. </a:t>
            </a:r>
          </a:p>
          <a:p>
            <a:r>
              <a:rPr lang="en-US" sz="7200" dirty="0" smtClean="0"/>
              <a:t>Elasticity reduces damage, lung tissue of low density and high elasticity is damaged less than muscle with higher density but some elasticity. Liver, spleen, and brain have no elasticity and are easily injured, as is adipose tissue. </a:t>
            </a:r>
          </a:p>
          <a:p>
            <a:r>
              <a:rPr lang="en-US" sz="7200" dirty="0" smtClean="0"/>
              <a:t>Fluid-filled organs (bladder, heart, great vessels, bowel) can burst because of pressure waves generated. </a:t>
            </a:r>
          </a:p>
          <a:p>
            <a:r>
              <a:rPr lang="en-US" sz="7200" dirty="0" smtClean="0"/>
              <a:t> Bone; fragmentation of bone and/or bullet, with numerous secondary missiles formed, each producing additional wounding.</a:t>
            </a:r>
          </a:p>
          <a:p>
            <a:r>
              <a:rPr lang="en-US" sz="7200" dirty="0" smtClean="0"/>
              <a:t>Formation of a temporary cavity can exert pressure waves and shearing forces, which can rupture blood vessels leading to extravasations. </a:t>
            </a:r>
          </a:p>
          <a:p>
            <a:r>
              <a:rPr lang="en-US" sz="7200" dirty="0" smtClean="0"/>
              <a:t>The extracellular tissue matrix can be disrupted. </a:t>
            </a:r>
          </a:p>
          <a:p>
            <a:r>
              <a:rPr lang="en-US" sz="7200" dirty="0" smtClean="0"/>
              <a:t>Within the cranial cavity, formation of a temporary cavity is restricted, and pressure waves can damage tissues via contusion away from the permanent bullet track. These intracranial pressure effects most immediately affect the brain stem, while edema and neocortical effects may develop over days to weeks. </a:t>
            </a:r>
          </a:p>
          <a:p>
            <a:r>
              <a:rPr lang="en-US" sz="7200" dirty="0" smtClean="0"/>
              <a:t>(Jandial et al, 2008)</a:t>
            </a:r>
          </a:p>
          <a:p>
            <a:endParaRPr lang="en-US" sz="7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This is the bullet track in clay of a .38 caliber round, demonstrating that the wound track is much larger than .38 inches</a:t>
            </a:r>
            <a:endParaRPr lang="en-US" sz="2400" dirty="0"/>
          </a:p>
        </p:txBody>
      </p:sp>
      <p:pic>
        <p:nvPicPr>
          <p:cNvPr id="4" name="Content Placeholder 3" descr="http://library.med.utah.edu/WebPath/jpeg2/FOR045.jpg"/>
          <p:cNvPicPr>
            <a:picLocks noGrp="1"/>
          </p:cNvPicPr>
          <p:nvPr>
            <p:ph idx="1"/>
          </p:nvPr>
        </p:nvPicPr>
        <p:blipFill>
          <a:blip r:embed="rId3"/>
          <a:srcRect/>
          <a:stretch>
            <a:fillRect/>
          </a:stretch>
        </p:blipFill>
        <p:spPr bwMode="auto">
          <a:xfrm>
            <a:off x="0" y="21336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u="sng" dirty="0" smtClean="0"/>
              <a:t>Entrance wounds into skull </a:t>
            </a:r>
            <a:r>
              <a:rPr lang="en-US" dirty="0" smtClean="0"/>
              <a:t>bone typically produces beveling, or coning, of the bone at the surface away from the weapon on the inner table. In thin areas such as the temple, this may not be observed. (Sternum, iliac crest, scapula, rib cf.) </a:t>
            </a:r>
          </a:p>
          <a:p>
            <a:r>
              <a:rPr lang="en-US" dirty="0" smtClean="0"/>
              <a:t>These observations may permit determination of the direction of fire. A small, dense projectile may "punch out" a rounded portion of cranium, while a larger projectile may produce circumferential fractures that radiate outward from the point of entrance. </a:t>
            </a:r>
          </a:p>
          <a:p>
            <a:pPr>
              <a:buNone/>
            </a:pPr>
            <a:r>
              <a:rPr lang="en-US" dirty="0" smtClean="0"/>
              <a:t>(Jandial et al, 2008)</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The surface of the skull demonstrates the heavy GSR in this contact range entrance wound, as well as radiating fracture lines. The direction of fire was thus toward the back of this picture. </a:t>
            </a:r>
            <a:endParaRPr lang="en-US" sz="2700" dirty="0"/>
          </a:p>
        </p:txBody>
      </p:sp>
      <p:pic>
        <p:nvPicPr>
          <p:cNvPr id="4" name="Content Placeholder 3" descr="http://library.med.utah.edu/WebPath/jpeg2/FOR019.jpg"/>
          <p:cNvPicPr>
            <a:picLocks noGrp="1"/>
          </p:cNvPicPr>
          <p:nvPr>
            <p:ph idx="1"/>
          </p:nvPr>
        </p:nvPicPr>
        <p:blipFill>
          <a:blip r:embed="rId3"/>
          <a:srcRect/>
          <a:stretch>
            <a:fillRect/>
          </a:stretch>
        </p:blipFill>
        <p:spPr bwMode="auto">
          <a:xfrm>
            <a:off x="228600" y="1676400"/>
            <a:ext cx="8686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
          </a:xfrm>
        </p:spPr>
        <p:txBody>
          <a:bodyPr>
            <a:normAutofit fontScale="90000"/>
          </a:bodyPr>
          <a:lstStyle/>
          <a:p>
            <a:r>
              <a:rPr lang="en-US" b="1" dirty="0" smtClean="0"/>
              <a:t>Exit wounds</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287963"/>
          </a:xfrm>
        </p:spPr>
        <p:txBody>
          <a:bodyPr>
            <a:normAutofit fontScale="77500" lnSpcReduction="20000"/>
          </a:bodyPr>
          <a:lstStyle/>
          <a:p>
            <a:r>
              <a:rPr lang="en-US" dirty="0" smtClean="0"/>
              <a:t>Most bullets are designed to hit the target without exiting, however ,an exit wound could be present. This may be due to the use of a projectile more powerful than necessary, or the projectile may strike an area (such as an extremity) with minimal tissue.</a:t>
            </a:r>
          </a:p>
          <a:p>
            <a:r>
              <a:rPr lang="en-US" dirty="0" smtClean="0"/>
              <a:t> Generally larger than entrance wounds, due to the bullet  expanding or tumbling on its axis. </a:t>
            </a:r>
          </a:p>
          <a:p>
            <a:r>
              <a:rPr lang="en-US" dirty="0" smtClean="0"/>
              <a:t>Exit wounds either do not exhibit GSR or far less than entrance wounds.</a:t>
            </a:r>
          </a:p>
          <a:p>
            <a:r>
              <a:rPr lang="en-US" dirty="0" smtClean="0"/>
              <a:t>Bullet Fragmentation may produce secondary missiles, 1or &gt; , may have exit wounds. The bullet path may be altered by striking bone or other firm tissues, such that the bullet track may not be linear.</a:t>
            </a:r>
          </a:p>
          <a:p>
            <a:r>
              <a:rPr lang="en-US" dirty="0" smtClean="0"/>
              <a:t>Scanning electron microscopy of exit wounds shows irregular lacerations with protruding collagen fibers, but relatively undamaged papillae. (Torre, 1986)</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p:txBody>
      </p:sp>
      <p:sp>
        <p:nvSpPr>
          <p:cNvPr id="3" name="Content Placeholder 2"/>
          <p:cNvSpPr>
            <a:spLocks noGrp="1"/>
          </p:cNvSpPr>
          <p:nvPr>
            <p:ph idx="1"/>
          </p:nvPr>
        </p:nvSpPr>
        <p:spPr>
          <a:xfrm>
            <a:off x="228600" y="381000"/>
            <a:ext cx="8458200" cy="5791200"/>
          </a:xfrm>
        </p:spPr>
        <p:txBody>
          <a:bodyPr>
            <a:normAutofit fontScale="92500" lnSpcReduction="10000"/>
          </a:bodyPr>
          <a:lstStyle/>
          <a:p>
            <a:pPr>
              <a:buNone/>
            </a:pPr>
            <a:r>
              <a:rPr lang="en-US" sz="2200" b="1" u="sng" dirty="0" smtClean="0"/>
              <a:t>Terms Of Reference</a:t>
            </a:r>
          </a:p>
          <a:p>
            <a:r>
              <a:rPr lang="en-US" sz="2200" u="sng" dirty="0" smtClean="0"/>
              <a:t>Ballistics: </a:t>
            </a:r>
            <a:r>
              <a:rPr lang="en-US" sz="2200" dirty="0" smtClean="0"/>
              <a:t>the science or art of designing and accelerating projectiles so as to achieve a desired performance.</a:t>
            </a:r>
          </a:p>
          <a:p>
            <a:pPr lvl="0"/>
            <a:r>
              <a:rPr lang="en-US" sz="2200" u="sng" dirty="0" smtClean="0"/>
              <a:t>Forensic ballistics</a:t>
            </a:r>
            <a:r>
              <a:rPr lang="en-US" sz="2200" dirty="0" smtClean="0"/>
              <a:t>: entails examination of bullets and firearms in an attempt to identify particular weapons used in a crime, via indicative </a:t>
            </a:r>
            <a:r>
              <a:rPr lang="en-US" sz="2200" dirty="0" smtClean="0"/>
              <a:t>signs left  </a:t>
            </a:r>
            <a:r>
              <a:rPr lang="en-US" sz="2200" dirty="0" smtClean="0"/>
              <a:t>behind, which can be used to deduce specific facts, eventually track down whoever used it. </a:t>
            </a:r>
          </a:p>
          <a:p>
            <a:r>
              <a:rPr lang="en-US" sz="2200" u="sng" dirty="0" smtClean="0"/>
              <a:t>Calibre</a:t>
            </a:r>
            <a:r>
              <a:rPr lang="en-US" sz="2200" dirty="0" smtClean="0"/>
              <a:t>: with respect to firearms, as a measure of the inside diameter of the barrel in inches (or hundredths of an inch) or in millimeters.</a:t>
            </a:r>
          </a:p>
          <a:p>
            <a:r>
              <a:rPr lang="en-US" sz="2200" u="sng" dirty="0" smtClean="0"/>
              <a:t>Rifling : </a:t>
            </a:r>
            <a:r>
              <a:rPr lang="en-US" sz="2200" dirty="0" smtClean="0"/>
              <a:t>is the process of making grooves in gun barrels that imparts a spin to the projectile increasing accuracy and range. Bullets fired from rifled weapons acquire a distinct signature of grooves, scratches, and indentations which are of value for matching a fired projectile to a firearm.</a:t>
            </a:r>
          </a:p>
          <a:p>
            <a:r>
              <a:rPr lang="en-US" sz="2200" u="sng" dirty="0" smtClean="0"/>
              <a:t>Gunshot residue (GSR</a:t>
            </a:r>
            <a:r>
              <a:rPr lang="en-US" sz="2200" dirty="0" smtClean="0"/>
              <a:t>) composed of burnt and un-burnt particles from the explosive primer, the propellant, as well as components from the bullet, the cartridge case and the firearm used. Other names, such as cartridge discharge residue (CDR),firearm discharge residue (FDR). The chemical elements </a:t>
            </a:r>
            <a:r>
              <a:rPr lang="en-US" sz="2200" dirty="0" err="1" smtClean="0"/>
              <a:t>present,mainly</a:t>
            </a:r>
            <a:r>
              <a:rPr lang="en-US" sz="2200" dirty="0" smtClean="0"/>
              <a:t> </a:t>
            </a:r>
            <a:r>
              <a:rPr lang="en-US" sz="2200" i="1" dirty="0" smtClean="0"/>
              <a:t>lead </a:t>
            </a:r>
            <a:r>
              <a:rPr lang="en-US" sz="2200" i="1" dirty="0" err="1" smtClean="0"/>
              <a:t>styphnate</a:t>
            </a:r>
            <a:r>
              <a:rPr lang="en-US" sz="2200" i="1" dirty="0" smtClean="0"/>
              <a:t>, barium nitrate, and antimony sulfide.</a:t>
            </a:r>
            <a:endParaRPr lang="en-US" sz="2200" dirty="0" smtClean="0"/>
          </a:p>
          <a:p>
            <a:endParaRPr lang="en-US" sz="2200" dirty="0" smtClean="0"/>
          </a:p>
          <a:p>
            <a:endParaRPr lang="en-US" sz="2000" dirty="0" smtClean="0"/>
          </a:p>
          <a:p>
            <a:endParaRPr lang="en-US" sz="2400" u="sng" dirty="0" smtClean="0"/>
          </a:p>
          <a:p>
            <a:endParaRPr lang="en-US" sz="2400" u="sng" dirty="0" smtClean="0"/>
          </a:p>
          <a:p>
            <a:endParaRPr lang="en-US" sz="2400" u="sng" dirty="0" smtClean="0"/>
          </a:p>
          <a:p>
            <a:endParaRPr lang="en-US" sz="2400" u="sng" dirty="0" smtClean="0"/>
          </a:p>
          <a:p>
            <a:endParaRPr lang="en-US" sz="2400" u="sng"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276600" cy="1143000"/>
          </a:xfrm>
        </p:spPr>
        <p:txBody>
          <a:bodyPr>
            <a:normAutofit fontScale="90000"/>
          </a:bodyPr>
          <a:lstStyle/>
          <a:p>
            <a:r>
              <a:rPr lang="en-US" dirty="0" smtClean="0"/>
              <a:t>Exit wound on the chest</a:t>
            </a:r>
            <a:endParaRPr lang="en-US" dirty="0"/>
          </a:p>
        </p:txBody>
      </p:sp>
      <p:pic>
        <p:nvPicPr>
          <p:cNvPr id="3074" name="Picture 2"/>
          <p:cNvPicPr>
            <a:picLocks noGrp="1" noChangeAspect="1" noChangeArrowheads="1"/>
          </p:cNvPicPr>
          <p:nvPr>
            <p:ph sz="half" idx="1"/>
          </p:nvPr>
        </p:nvPicPr>
        <p:blipFill>
          <a:blip r:embed="rId3"/>
          <a:stretch>
            <a:fillRect/>
          </a:stretch>
        </p:blipFill>
        <p:spPr bwMode="auto">
          <a:xfrm>
            <a:off x="0" y="1676400"/>
            <a:ext cx="4495800" cy="5181600"/>
          </a:xfrm>
          <a:prstGeom prst="rect">
            <a:avLst/>
          </a:prstGeom>
          <a:noFill/>
          <a:ln w="9525">
            <a:noFill/>
            <a:miter lim="800000"/>
            <a:headEnd/>
            <a:tailEnd/>
          </a:ln>
          <a:effectLst/>
        </p:spPr>
      </p:pic>
      <p:pic>
        <p:nvPicPr>
          <p:cNvPr id="7" name="Content Placeholder 6" descr="http://library.med.utah.edu/WebPath/jpeg2/FOR022.jpg"/>
          <p:cNvPicPr>
            <a:picLocks noGrp="1"/>
          </p:cNvPicPr>
          <p:nvPr>
            <p:ph sz="half" idx="2"/>
          </p:nvPr>
        </p:nvPicPr>
        <p:blipFill>
          <a:blip r:embed="rId4"/>
          <a:srcRect/>
          <a:stretch>
            <a:fillRect/>
          </a:stretch>
        </p:blipFill>
        <p:spPr bwMode="auto">
          <a:xfrm>
            <a:off x="4724400" y="1828800"/>
            <a:ext cx="4419600" cy="5029200"/>
          </a:xfrm>
          <a:prstGeom prst="rect">
            <a:avLst/>
          </a:prstGeom>
          <a:noFill/>
          <a:ln w="9525">
            <a:noFill/>
            <a:miter lim="800000"/>
            <a:headEnd/>
            <a:tailEnd/>
          </a:ln>
        </p:spPr>
      </p:pic>
      <p:sp>
        <p:nvSpPr>
          <p:cNvPr id="8" name="TextBox 7"/>
          <p:cNvSpPr txBox="1"/>
          <p:nvPr/>
        </p:nvSpPr>
        <p:spPr>
          <a:xfrm>
            <a:off x="4419600" y="0"/>
            <a:ext cx="4724400" cy="1631216"/>
          </a:xfrm>
          <a:prstGeom prst="rect">
            <a:avLst/>
          </a:prstGeom>
          <a:noFill/>
        </p:spPr>
        <p:txBody>
          <a:bodyPr wrap="square" rtlCol="0">
            <a:spAutoFit/>
          </a:bodyPr>
          <a:lstStyle/>
          <a:p>
            <a:r>
              <a:rPr lang="en-US" sz="2000" b="1" u="sng" dirty="0" smtClean="0"/>
              <a:t>Slit-like exit wound</a:t>
            </a:r>
            <a:r>
              <a:rPr lang="en-US" sz="2000" dirty="0" smtClean="0"/>
              <a:t>. </a:t>
            </a:r>
          </a:p>
          <a:p>
            <a:r>
              <a:rPr lang="en-US" sz="2000" dirty="0" smtClean="0"/>
              <a:t>The projectile: deformed ,flattened while traversing  body,</a:t>
            </a:r>
          </a:p>
          <a:p>
            <a:r>
              <a:rPr lang="en-US" sz="2000" dirty="0" smtClean="0"/>
              <a:t>  a laceration upon exit. There is no powder or soot visible in this exit</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87362"/>
          </a:xfrm>
        </p:spPr>
        <p:txBody>
          <a:bodyPr>
            <a:normAutofit/>
          </a:bodyPr>
          <a:lstStyle/>
          <a:p>
            <a:r>
              <a:rPr lang="en-US" sz="2000" u="sng" dirty="0" smtClean="0"/>
              <a:t>entrance at the left and an exit at the right</a:t>
            </a:r>
            <a:r>
              <a:rPr lang="en-US" sz="2000" dirty="0" smtClean="0"/>
              <a:t>. </a:t>
            </a:r>
            <a:endParaRPr lang="en-US" sz="2000" dirty="0"/>
          </a:p>
        </p:txBody>
      </p:sp>
      <p:pic>
        <p:nvPicPr>
          <p:cNvPr id="7" name="Content Placeholder 6" descr="http://library.med.utah.edu/WebPath/jpeg2/FOR039.jpg"/>
          <p:cNvPicPr>
            <a:picLocks noGrp="1"/>
          </p:cNvPicPr>
          <p:nvPr>
            <p:ph idx="1"/>
          </p:nvPr>
        </p:nvPicPr>
        <p:blipFill>
          <a:blip r:embed="rId3"/>
          <a:srcRect/>
          <a:stretch>
            <a:fillRect/>
          </a:stretch>
        </p:blipFill>
        <p:spPr bwMode="auto">
          <a:xfrm>
            <a:off x="457200" y="914400"/>
            <a:ext cx="8382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u="sng" dirty="0" smtClean="0"/>
              <a:t>Imaging Studies</a:t>
            </a:r>
            <a:endParaRPr lang="en-US" dirty="0"/>
          </a:p>
        </p:txBody>
      </p:sp>
      <p:pic>
        <p:nvPicPr>
          <p:cNvPr id="3074" name="Picture 2"/>
          <p:cNvPicPr>
            <a:picLocks noGrp="1" noChangeAspect="1" noChangeArrowheads="1"/>
          </p:cNvPicPr>
          <p:nvPr>
            <p:ph sz="half" idx="1"/>
          </p:nvPr>
        </p:nvPicPr>
        <p:blipFill>
          <a:blip r:embed="rId3"/>
          <a:stretch>
            <a:fillRect/>
          </a:stretch>
        </p:blipFill>
        <p:spPr bwMode="auto">
          <a:xfrm>
            <a:off x="381000" y="1524000"/>
            <a:ext cx="4419600" cy="3505200"/>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4"/>
          <a:srcRect/>
          <a:stretch>
            <a:fillRect/>
          </a:stretch>
        </p:blipFill>
        <p:spPr bwMode="auto">
          <a:xfrm>
            <a:off x="5334000" y="990600"/>
            <a:ext cx="3429000" cy="5867400"/>
          </a:xfrm>
          <a:prstGeom prst="rect">
            <a:avLst/>
          </a:prstGeom>
          <a:noFill/>
          <a:ln w="9525">
            <a:noFill/>
            <a:miter lim="800000"/>
            <a:headEnd/>
            <a:tailEnd/>
          </a:ln>
          <a:effectLst/>
        </p:spPr>
      </p:pic>
      <p:sp>
        <p:nvSpPr>
          <p:cNvPr id="7" name="TextBox 6"/>
          <p:cNvSpPr txBox="1"/>
          <p:nvPr/>
        </p:nvSpPr>
        <p:spPr>
          <a:xfrm>
            <a:off x="0" y="5105400"/>
            <a:ext cx="5105400" cy="1477328"/>
          </a:xfrm>
          <a:prstGeom prst="rect">
            <a:avLst/>
          </a:prstGeom>
          <a:noFill/>
        </p:spPr>
        <p:txBody>
          <a:bodyPr wrap="square" rtlCol="0">
            <a:spAutoFit/>
          </a:bodyPr>
          <a:lstStyle/>
          <a:p>
            <a:r>
              <a:rPr lang="en-US" dirty="0" smtClean="0"/>
              <a:t>X-ray of the head. Several heavily deformed metal-dense</a:t>
            </a:r>
          </a:p>
          <a:p>
            <a:r>
              <a:rPr lang="en-US" dirty="0" smtClean="0"/>
              <a:t>fragments in the frontal sinus and under the skin; left: antero-posterior</a:t>
            </a:r>
          </a:p>
          <a:p>
            <a:r>
              <a:rPr lang="en-US" dirty="0" smtClean="0"/>
              <a:t>view, right: side view</a:t>
            </a:r>
            <a:endParaRPr lang="en-US" dirty="0"/>
          </a:p>
        </p:txBody>
      </p:sp>
      <p:sp>
        <p:nvSpPr>
          <p:cNvPr id="8" name="TextBox 7"/>
          <p:cNvSpPr txBox="1"/>
          <p:nvPr/>
        </p:nvSpPr>
        <p:spPr>
          <a:xfrm>
            <a:off x="381000" y="685800"/>
            <a:ext cx="4520340" cy="646331"/>
          </a:xfrm>
          <a:prstGeom prst="rect">
            <a:avLst/>
          </a:prstGeom>
          <a:noFill/>
        </p:spPr>
        <p:txBody>
          <a:bodyPr wrap="square" rtlCol="0">
            <a:spAutoFit/>
          </a:bodyPr>
          <a:lstStyle/>
          <a:p>
            <a:r>
              <a:rPr lang="en-US" u="sng" dirty="0" smtClean="0"/>
              <a:t>Imaging Studies</a:t>
            </a:r>
            <a:r>
              <a:rPr lang="en-US" dirty="0" smtClean="0"/>
              <a:t>: x-ray to establish presence of</a:t>
            </a:r>
          </a:p>
          <a:p>
            <a:r>
              <a:rPr lang="en-US" dirty="0" smtClean="0"/>
              <a:t> radio-opaque bullet fragments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04800"/>
          </a:xfrm>
        </p:spPr>
        <p:txBody>
          <a:bodyPr>
            <a:normAutofit fontScale="90000"/>
          </a:bodyPr>
          <a:lstStyle/>
          <a:p>
            <a:r>
              <a:rPr lang="en-US" sz="2400" dirty="0" smtClean="0"/>
              <a:t>Types of Bullets</a:t>
            </a:r>
            <a:endParaRPr lang="en-US" sz="2400" dirty="0"/>
          </a:p>
        </p:txBody>
      </p:sp>
      <p:pic>
        <p:nvPicPr>
          <p:cNvPr id="5" name="Content Placeholder 4" descr="http://upload.wikimedia.org/wikipedia/commons/thumb/f/f2/Bullets_270_Sierra.jpg/300px-Bullets_270_Sierra.jpg">
            <a:hlinkClick r:id="rId3" tooltip="&quot;Lead soft-point, boat-tailed, copper-jacketed bullets&quot;"/>
          </p:cNvPr>
          <p:cNvPicPr>
            <a:picLocks noGrp="1"/>
          </p:cNvPicPr>
          <p:nvPr>
            <p:ph sz="half" idx="1"/>
          </p:nvPr>
        </p:nvPicPr>
        <p:blipFill>
          <a:blip r:embed="rId4"/>
          <a:srcRect/>
          <a:stretch>
            <a:fillRect/>
          </a:stretch>
        </p:blipFill>
        <p:spPr bwMode="auto">
          <a:xfrm>
            <a:off x="457200" y="914400"/>
            <a:ext cx="2857500" cy="1781175"/>
          </a:xfrm>
          <a:prstGeom prst="rect">
            <a:avLst/>
          </a:prstGeom>
          <a:noFill/>
          <a:ln w="9525">
            <a:noFill/>
            <a:miter lim="800000"/>
            <a:headEnd/>
            <a:tailEnd/>
          </a:ln>
        </p:spPr>
      </p:pic>
      <p:pic>
        <p:nvPicPr>
          <p:cNvPr id="6" name="Content Placeholder 5" descr="http://upload.wikimedia.org/wikipedia/commons/thumb/4/49/100G115G130G150G.jpg/180px-100G115G130G150G.jpg">
            <a:hlinkClick r:id="rId5" tooltip="&quot;.270 ammunition. Left to Right: 100-grain (6.5 g) – Hollow Point 115-grain (7.5 g) – FMJBT 130-grain (8.4 g) – Soft point, 150-grain (9.7 g) – round nose.&quot;"/>
          </p:cNvPr>
          <p:cNvPicPr>
            <a:picLocks noGrp="1"/>
          </p:cNvPicPr>
          <p:nvPr>
            <p:ph sz="half" idx="2"/>
          </p:nvPr>
        </p:nvPicPr>
        <p:blipFill>
          <a:blip r:embed="rId6"/>
          <a:srcRect/>
          <a:stretch>
            <a:fillRect/>
          </a:stretch>
        </p:blipFill>
        <p:spPr bwMode="auto">
          <a:xfrm>
            <a:off x="4800600" y="914400"/>
            <a:ext cx="4038600" cy="2743200"/>
          </a:xfrm>
          <a:prstGeom prst="rect">
            <a:avLst/>
          </a:prstGeom>
          <a:noFill/>
          <a:ln w="9525">
            <a:noFill/>
            <a:miter lim="800000"/>
            <a:headEnd/>
            <a:tailEnd/>
          </a:ln>
        </p:spPr>
      </p:pic>
      <p:sp>
        <p:nvSpPr>
          <p:cNvPr id="7" name="TextBox 6"/>
          <p:cNvSpPr txBox="1"/>
          <p:nvPr/>
        </p:nvSpPr>
        <p:spPr>
          <a:xfrm>
            <a:off x="304800" y="2743200"/>
            <a:ext cx="2971800" cy="923330"/>
          </a:xfrm>
          <a:prstGeom prst="rect">
            <a:avLst/>
          </a:prstGeom>
          <a:noFill/>
        </p:spPr>
        <p:txBody>
          <a:bodyPr wrap="square" rtlCol="0">
            <a:spAutoFit/>
          </a:bodyPr>
          <a:lstStyle/>
          <a:p>
            <a:r>
              <a:rPr lang="en-US" dirty="0" smtClean="0"/>
              <a:t>Lead soft-point, boat-tailed,</a:t>
            </a:r>
          </a:p>
          <a:p>
            <a:r>
              <a:rPr lang="en-US" dirty="0" smtClean="0"/>
              <a:t> copper-jacketed bullets</a:t>
            </a:r>
          </a:p>
          <a:p>
            <a:endParaRPr lang="en-US" dirty="0"/>
          </a:p>
        </p:txBody>
      </p:sp>
      <p:sp>
        <p:nvSpPr>
          <p:cNvPr id="11" name="TextBox 10"/>
          <p:cNvSpPr txBox="1"/>
          <p:nvPr/>
        </p:nvSpPr>
        <p:spPr>
          <a:xfrm>
            <a:off x="4648200" y="3810000"/>
            <a:ext cx="4267200" cy="2585323"/>
          </a:xfrm>
          <a:prstGeom prst="rect">
            <a:avLst/>
          </a:prstGeom>
          <a:noFill/>
        </p:spPr>
        <p:txBody>
          <a:bodyPr wrap="square" rtlCol="0">
            <a:spAutoFit/>
          </a:bodyPr>
          <a:lstStyle/>
          <a:p>
            <a:r>
              <a:rPr lang="en-US" b="1" dirty="0" smtClean="0"/>
              <a:t> modern bullets</a:t>
            </a:r>
          </a:p>
          <a:p>
            <a:r>
              <a:rPr lang="en-US" u="sng" dirty="0" smtClean="0"/>
              <a:t>.270 ammunition, Left to Right:</a:t>
            </a:r>
            <a:r>
              <a:rPr lang="en-US" dirty="0" smtClean="0"/>
              <a:t/>
            </a:r>
            <a:br>
              <a:rPr lang="en-US" dirty="0" smtClean="0"/>
            </a:br>
            <a:r>
              <a:rPr lang="en-US" dirty="0" smtClean="0"/>
              <a:t>100-grain (6.5 g) – Hollow Point</a:t>
            </a:r>
            <a:br>
              <a:rPr lang="en-US" dirty="0" smtClean="0"/>
            </a:br>
            <a:r>
              <a:rPr lang="en-US" dirty="0" smtClean="0"/>
              <a:t>115-grain (7.5 g) – FMJBT(full metal jacket boat tailed)</a:t>
            </a:r>
            <a:br>
              <a:rPr lang="en-US" dirty="0" smtClean="0"/>
            </a:br>
            <a:r>
              <a:rPr lang="en-US" dirty="0" smtClean="0"/>
              <a:t>130-grain (8.4 g) – Soft point</a:t>
            </a:r>
            <a:br>
              <a:rPr lang="en-US" dirty="0" smtClean="0"/>
            </a:br>
            <a:r>
              <a:rPr lang="en-US" dirty="0" smtClean="0"/>
              <a:t>150-grain (9.7 g) – round nose.</a:t>
            </a:r>
          </a:p>
          <a:p>
            <a:endParaRPr lang="en-US" dirty="0" smtClean="0"/>
          </a:p>
          <a:p>
            <a:endParaRPr lang="en-US" dirty="0"/>
          </a:p>
        </p:txBody>
      </p:sp>
      <p:pic>
        <p:nvPicPr>
          <p:cNvPr id="12" name="Picture 11" descr="http://upload.wikimedia.org/wikipedia/commons/thumb/9/94/.303ammunition.jpeg/180px-.303ammunition.jpeg">
            <a:hlinkClick r:id="rId7" tooltip="&quot;.303 inch (7.7 mm) centrefire, FMJ rimmed ammunition&quot;"/>
          </p:cNvPr>
          <p:cNvPicPr/>
          <p:nvPr/>
        </p:nvPicPr>
        <p:blipFill>
          <a:blip r:embed="rId8"/>
          <a:srcRect/>
          <a:stretch>
            <a:fillRect/>
          </a:stretch>
        </p:blipFill>
        <p:spPr bwMode="auto">
          <a:xfrm>
            <a:off x="304800" y="3581400"/>
            <a:ext cx="3810000" cy="2514600"/>
          </a:xfrm>
          <a:prstGeom prst="rect">
            <a:avLst/>
          </a:prstGeom>
          <a:noFill/>
          <a:ln w="9525">
            <a:noFill/>
            <a:miter lim="800000"/>
            <a:headEnd/>
            <a:tailEnd/>
          </a:ln>
        </p:spPr>
      </p:pic>
      <p:sp>
        <p:nvSpPr>
          <p:cNvPr id="13" name="TextBox 12"/>
          <p:cNvSpPr txBox="1"/>
          <p:nvPr/>
        </p:nvSpPr>
        <p:spPr>
          <a:xfrm>
            <a:off x="304801" y="6096000"/>
            <a:ext cx="5181600" cy="923330"/>
          </a:xfrm>
          <a:prstGeom prst="rect">
            <a:avLst/>
          </a:prstGeom>
          <a:noFill/>
        </p:spPr>
        <p:txBody>
          <a:bodyPr wrap="square" rtlCol="0">
            <a:spAutoFit/>
          </a:bodyPr>
          <a:lstStyle/>
          <a:p>
            <a:r>
              <a:rPr lang="en-US" dirty="0" smtClean="0"/>
              <a:t>.303 inch (7.7 mm) </a:t>
            </a:r>
            <a:r>
              <a:rPr lang="en-US" dirty="0" err="1" smtClean="0"/>
              <a:t>centrefire</a:t>
            </a:r>
            <a:r>
              <a:rPr lang="en-US" dirty="0" smtClean="0"/>
              <a:t>, FMJ rimmed ammunition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rmAutofit fontScale="90000"/>
          </a:bodyPr>
          <a:lstStyle/>
          <a:p>
            <a:r>
              <a:rPr lang="en-US" dirty="0" smtClean="0"/>
              <a:t>GUN SHOT RESIDUE(GSR)</a:t>
            </a:r>
            <a:endParaRPr lang="en-US" dirty="0"/>
          </a:p>
        </p:txBody>
      </p:sp>
      <p:sp>
        <p:nvSpPr>
          <p:cNvPr id="6" name="Content Placeholder 5"/>
          <p:cNvSpPr>
            <a:spLocks noGrp="1"/>
          </p:cNvSpPr>
          <p:nvPr>
            <p:ph idx="1"/>
          </p:nvPr>
        </p:nvSpPr>
        <p:spPr>
          <a:xfrm>
            <a:off x="457200" y="1066800"/>
            <a:ext cx="8229600" cy="5791200"/>
          </a:xfrm>
        </p:spPr>
        <p:txBody>
          <a:bodyPr>
            <a:noAutofit/>
          </a:bodyPr>
          <a:lstStyle/>
          <a:p>
            <a:pPr>
              <a:buNone/>
            </a:pPr>
            <a:r>
              <a:rPr lang="en-US" sz="1800" u="sng" dirty="0" smtClean="0"/>
              <a:t> 2 Main Types of laboratory analysis:</a:t>
            </a:r>
          </a:p>
          <a:p>
            <a:pPr>
              <a:buNone/>
            </a:pPr>
            <a:endParaRPr lang="en-US" sz="1800" u="sng" dirty="0" smtClean="0"/>
          </a:p>
          <a:p>
            <a:pPr marL="514350" indent="-514350">
              <a:buAutoNum type="arabicParenR"/>
            </a:pPr>
            <a:r>
              <a:rPr lang="en-US" sz="1800" u="sng" dirty="0" smtClean="0"/>
              <a:t>Atomic Absorption (AA) Analysis </a:t>
            </a:r>
            <a:r>
              <a:rPr lang="en-US" sz="1800" dirty="0" smtClean="0"/>
              <a:t/>
            </a:r>
            <a:br>
              <a:rPr lang="en-US" sz="1800" dirty="0" smtClean="0"/>
            </a:br>
            <a:r>
              <a:rPr lang="en-US" sz="1800" dirty="0" smtClean="0"/>
              <a:t>consist of cotton swabs in tubes and a reagent. Reagent put on the cotton swabs and rubbed on the suspected shooter's hand, and sent for the lab analysis.</a:t>
            </a:r>
          </a:p>
          <a:p>
            <a:pPr marL="514350" indent="-514350">
              <a:buAutoNum type="arabicParenR"/>
            </a:pPr>
            <a:r>
              <a:rPr lang="en-US" sz="1800" dirty="0" smtClean="0"/>
              <a:t> </a:t>
            </a:r>
            <a:r>
              <a:rPr lang="en-US" sz="1800" u="sng" dirty="0" smtClean="0"/>
              <a:t>The Scanning Electron Microscope SEM examination </a:t>
            </a:r>
            <a:r>
              <a:rPr lang="en-US" sz="1800" dirty="0" smtClean="0"/>
              <a:t> consist of metal discs (1/8" stub, 1/2" face) with adhesive that are dabbed on the hands. Adhesive picks up the GSR. The metal discs are then sent for laboratory analysis. </a:t>
            </a:r>
          </a:p>
          <a:p>
            <a:pPr marL="514350" indent="-514350">
              <a:buNone/>
            </a:pPr>
            <a:r>
              <a:rPr lang="en-US" sz="1800" dirty="0" smtClean="0"/>
              <a:t>NB Visible stains do not appear on the hands. Data is obtained only by laboratory examination. </a:t>
            </a:r>
          </a:p>
          <a:p>
            <a:pPr marL="514350" indent="-514350">
              <a:buNone/>
            </a:pPr>
            <a:r>
              <a:rPr lang="en-US" sz="1800" u="sng" dirty="0" smtClean="0"/>
              <a:t>Others:</a:t>
            </a:r>
          </a:p>
          <a:p>
            <a:pPr marL="514350" indent="-514350">
              <a:buAutoNum type="arabicParenR"/>
            </a:pPr>
            <a:r>
              <a:rPr lang="en-US" sz="1800" dirty="0" smtClean="0"/>
              <a:t>Modified </a:t>
            </a:r>
            <a:r>
              <a:rPr lang="en-US" sz="1800" dirty="0" err="1" smtClean="0"/>
              <a:t>Griess</a:t>
            </a:r>
            <a:r>
              <a:rPr lang="en-US" sz="1800" dirty="0" smtClean="0"/>
              <a:t> test: combination of  diphenylamine, ethyl </a:t>
            </a:r>
            <a:r>
              <a:rPr lang="en-US" sz="1800" dirty="0" err="1" smtClean="0"/>
              <a:t>centralite</a:t>
            </a:r>
            <a:r>
              <a:rPr lang="en-US" sz="1800" dirty="0" smtClean="0"/>
              <a:t> and </a:t>
            </a:r>
            <a:r>
              <a:rPr lang="en-US" sz="1800" dirty="0" err="1" smtClean="0"/>
              <a:t>nitrodiphenylamine</a:t>
            </a:r>
            <a:r>
              <a:rPr lang="en-US" sz="1800" dirty="0" smtClean="0"/>
              <a:t>, is typically found only in explosive mixtures </a:t>
            </a:r>
          </a:p>
          <a:p>
            <a:pPr marL="514350" indent="-514350">
              <a:buAutoNum type="arabicParenR"/>
            </a:pPr>
            <a:r>
              <a:rPr lang="en-US" sz="1800" dirty="0" smtClean="0"/>
              <a:t>Burleson’s new test: uses  solid phase micro-extraction combined with gas chromatography, focuses on chemical compounds present in that ejected material. </a:t>
            </a:r>
          </a:p>
          <a:p>
            <a:pPr marL="514350" indent="-514350">
              <a:buAutoNum type="arabicParenR"/>
            </a:pPr>
            <a:r>
              <a:rPr lang="en-US" sz="1800" dirty="0" smtClean="0"/>
              <a:t>Sodium </a:t>
            </a:r>
            <a:r>
              <a:rPr lang="en-US" sz="1800" dirty="0" err="1" smtClean="0"/>
              <a:t>Rhodizonate</a:t>
            </a:r>
            <a:r>
              <a:rPr lang="en-US" sz="1800" dirty="0" smtClean="0"/>
              <a:t> test </a:t>
            </a:r>
            <a:br>
              <a:rPr lang="en-US" sz="1800" dirty="0" smtClean="0"/>
            </a:br>
            <a:r>
              <a:rPr lang="en-US" sz="1800" dirty="0" smtClean="0"/>
              <a:t/>
            </a:r>
            <a:br>
              <a:rPr lang="en-US" sz="1800" dirty="0" smtClean="0"/>
            </a:b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srcRect/>
          <a:stretch>
            <a:fillRect/>
          </a:stretch>
        </p:blipFill>
        <p:spPr bwMode="auto">
          <a:xfrm>
            <a:off x="304800" y="304800"/>
            <a:ext cx="8686799"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Gun Shot Residue(GSR)</a:t>
            </a:r>
            <a:endParaRPr lang="en-US" sz="3600" dirty="0"/>
          </a:p>
        </p:txBody>
      </p:sp>
      <p:sp>
        <p:nvSpPr>
          <p:cNvPr id="3" name="Content Placeholder 2"/>
          <p:cNvSpPr>
            <a:spLocks noGrp="1"/>
          </p:cNvSpPr>
          <p:nvPr>
            <p:ph idx="1"/>
          </p:nvPr>
        </p:nvSpPr>
        <p:spPr>
          <a:xfrm>
            <a:off x="457200" y="990600"/>
            <a:ext cx="8229600" cy="5334000"/>
          </a:xfrm>
        </p:spPr>
        <p:txBody>
          <a:bodyPr/>
          <a:lstStyle/>
          <a:p>
            <a:r>
              <a:rPr lang="en-US" sz="2400" u="sng" dirty="0" smtClean="0"/>
              <a:t>Scanning electron microscopy</a:t>
            </a:r>
            <a:r>
              <a:rPr lang="en-US" sz="2400" dirty="0" smtClean="0"/>
              <a:t>: shows GSR  within collagen fibrils. Wound appears abraded, with loss of the papillary pattern and laceration of basement membrane (Torre et al, 1986).</a:t>
            </a:r>
          </a:p>
          <a:p>
            <a:endParaRPr lang="en-US" dirty="0"/>
          </a:p>
        </p:txBody>
      </p:sp>
      <p:pic>
        <p:nvPicPr>
          <p:cNvPr id="4" name="Picture 3" descr="http://library.med.utah.edu/WebPath/jpeg2/FOR100.jpg"/>
          <p:cNvPicPr/>
          <p:nvPr/>
        </p:nvPicPr>
        <p:blipFill>
          <a:blip r:embed="rId3"/>
          <a:srcRect/>
          <a:stretch>
            <a:fillRect/>
          </a:stretch>
        </p:blipFill>
        <p:spPr bwMode="auto">
          <a:xfrm>
            <a:off x="838200" y="2362200"/>
            <a:ext cx="6858000" cy="2971800"/>
          </a:xfrm>
          <a:prstGeom prst="rect">
            <a:avLst/>
          </a:prstGeom>
          <a:noFill/>
          <a:ln w="9525">
            <a:noFill/>
            <a:miter lim="800000"/>
            <a:headEnd/>
            <a:tailEnd/>
          </a:ln>
        </p:spPr>
      </p:pic>
      <p:sp>
        <p:nvSpPr>
          <p:cNvPr id="5" name="TextBox 4"/>
          <p:cNvSpPr txBox="1"/>
          <p:nvPr/>
        </p:nvSpPr>
        <p:spPr>
          <a:xfrm>
            <a:off x="914400" y="5334000"/>
            <a:ext cx="7151573" cy="1200329"/>
          </a:xfrm>
          <a:prstGeom prst="rect">
            <a:avLst/>
          </a:prstGeom>
          <a:noFill/>
        </p:spPr>
        <p:txBody>
          <a:bodyPr wrap="square" rtlCol="0">
            <a:spAutoFit/>
          </a:bodyPr>
          <a:lstStyle/>
          <a:p>
            <a:r>
              <a:rPr lang="en-US" dirty="0" smtClean="0"/>
              <a:t>Detected by using scanning electron microscopy </a:t>
            </a:r>
          </a:p>
          <a:p>
            <a:r>
              <a:rPr lang="en-US" dirty="0" smtClean="0"/>
              <a:t>coupled with energy-dispersive x-ray microanalysis </a:t>
            </a:r>
          </a:p>
          <a:p>
            <a:r>
              <a:rPr lang="en-US" dirty="0" smtClean="0"/>
              <a:t>to demonstrate the characteristic elemental pattern of the primer residue </a:t>
            </a:r>
          </a:p>
          <a:p>
            <a:r>
              <a:rPr lang="en-US" dirty="0" smtClean="0"/>
              <a:t>with lead, antimony, and barium, typical for many cartridges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Residue particle -- </a:t>
            </a:r>
            <a:r>
              <a:rPr lang="en-US" sz="2400" dirty="0" smtClean="0"/>
              <a:t>about 15 times smaller than the width of a human hair </a:t>
            </a:r>
            <a:r>
              <a:rPr lang="en-US" sz="2400" i="1" dirty="0" smtClean="0"/>
              <a:t>been magnified 200 times with a digital microscope.</a:t>
            </a:r>
            <a:endParaRPr lang="en-US" sz="2400" dirty="0"/>
          </a:p>
        </p:txBody>
      </p:sp>
      <p:pic>
        <p:nvPicPr>
          <p:cNvPr id="1026" name="Picture 2"/>
          <p:cNvPicPr>
            <a:picLocks noGrp="1" noChangeAspect="1" noChangeArrowheads="1"/>
          </p:cNvPicPr>
          <p:nvPr>
            <p:ph idx="1"/>
          </p:nvPr>
        </p:nvPicPr>
        <p:blipFill>
          <a:blip r:embed="rId3"/>
          <a:srcRect/>
          <a:stretch>
            <a:fillRect/>
          </a:stretch>
        </p:blipFill>
        <p:spPr bwMode="auto">
          <a:xfrm>
            <a:off x="685800" y="1371600"/>
            <a:ext cx="7772400" cy="5029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 </a:t>
            </a:r>
            <a:r>
              <a:rPr lang="en-US" sz="2000" u="sng" dirty="0" err="1" smtClean="0"/>
              <a:t>Griess</a:t>
            </a:r>
            <a:r>
              <a:rPr lang="en-US" sz="2000" u="sng" dirty="0" smtClean="0"/>
              <a:t> Test</a:t>
            </a:r>
            <a:r>
              <a:rPr lang="en-US" sz="2000" dirty="0" smtClean="0"/>
              <a:t>; pink seen on the shirt is a very heavy deposit of lead residue</a:t>
            </a:r>
            <a:endParaRPr lang="en-US" sz="2000" dirty="0"/>
          </a:p>
        </p:txBody>
      </p:sp>
      <p:sp>
        <p:nvSpPr>
          <p:cNvPr id="3" name="Content Placeholder 2"/>
          <p:cNvSpPr>
            <a:spLocks noGrp="1"/>
          </p:cNvSpPr>
          <p:nvPr>
            <p:ph idx="1"/>
          </p:nvPr>
        </p:nvSpPr>
        <p:spPr/>
        <p:txBody>
          <a:bodyPr/>
          <a:lstStyle/>
          <a:p>
            <a:endParaRPr lang="en-US"/>
          </a:p>
        </p:txBody>
      </p:sp>
      <p:pic>
        <p:nvPicPr>
          <p:cNvPr id="4" name="Picture 3" descr="Click me to see a larger image.">
            <a:hlinkClick r:id="rId3" tgtFrame="_top"/>
          </p:cNvPr>
          <p:cNvPicPr/>
          <p:nvPr/>
        </p:nvPicPr>
        <p:blipFill>
          <a:blip r:embed="rId4"/>
          <a:srcRect/>
          <a:stretch>
            <a:fillRect/>
          </a:stretch>
        </p:blipFill>
        <p:spPr bwMode="auto">
          <a:xfrm>
            <a:off x="304800" y="1066800"/>
            <a:ext cx="8534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Bullet</a:t>
            </a:r>
            <a:endParaRPr lang="en-US" dirty="0"/>
          </a:p>
        </p:txBody>
      </p:sp>
      <p:sp>
        <p:nvSpPr>
          <p:cNvPr id="3" name="Content Placeholder 2"/>
          <p:cNvSpPr>
            <a:spLocks noGrp="1"/>
          </p:cNvSpPr>
          <p:nvPr>
            <p:ph idx="1"/>
          </p:nvPr>
        </p:nvSpPr>
        <p:spPr>
          <a:xfrm>
            <a:off x="457200" y="762000"/>
            <a:ext cx="8229600" cy="5364163"/>
          </a:xfrm>
        </p:spPr>
        <p:txBody>
          <a:bodyPr/>
          <a:lstStyle/>
          <a:p>
            <a:r>
              <a:rPr lang="en-US" dirty="0" smtClean="0"/>
              <a:t>Retrieved from the body/crime </a:t>
            </a:r>
            <a:r>
              <a:rPr lang="en-US" dirty="0" err="1" smtClean="0"/>
              <a:t>site:examined</a:t>
            </a:r>
            <a:r>
              <a:rPr lang="en-US" dirty="0" smtClean="0"/>
              <a:t> for grooves due to rifling as in this case of the .22 calibre hunting rifle.</a:t>
            </a:r>
          </a:p>
          <a:p>
            <a:pPr lvl="0"/>
            <a:r>
              <a:rPr lang="en-US" dirty="0" smtClean="0"/>
              <a:t>NB. Comparison studies.</a:t>
            </a:r>
          </a:p>
          <a:p>
            <a:endParaRPr lang="en-US" dirty="0" smtClean="0"/>
          </a:p>
          <a:p>
            <a:endParaRPr lang="en-US" dirty="0" smtClean="0"/>
          </a:p>
          <a:p>
            <a:endParaRPr lang="en-US" dirty="0"/>
          </a:p>
        </p:txBody>
      </p:sp>
      <p:pic>
        <p:nvPicPr>
          <p:cNvPr id="4" name="Picture 3" descr="http://upload.wikimedia.org/wikipedia/commons/thumb/0/03/CE399side.jpg/180px-CE399side.jpg">
            <a:hlinkClick r:id="rId3" tooltip="&quot;Controversial bullet from the John F. Kennedy assassination.&quot;"/>
          </p:cNvPr>
          <p:cNvPicPr/>
          <p:nvPr/>
        </p:nvPicPr>
        <p:blipFill>
          <a:blip r:embed="rId4"/>
          <a:srcRect/>
          <a:stretch>
            <a:fillRect/>
          </a:stretch>
        </p:blipFill>
        <p:spPr bwMode="auto">
          <a:xfrm>
            <a:off x="838200" y="3124200"/>
            <a:ext cx="3505200" cy="2971800"/>
          </a:xfrm>
          <a:prstGeom prst="rect">
            <a:avLst/>
          </a:prstGeom>
          <a:noFill/>
          <a:ln w="9525">
            <a:noFill/>
            <a:miter lim="800000"/>
            <a:headEnd/>
            <a:tailEnd/>
          </a:ln>
        </p:spPr>
      </p:pic>
      <p:sp>
        <p:nvSpPr>
          <p:cNvPr id="5" name="Rectangle 4"/>
          <p:cNvSpPr/>
          <p:nvPr/>
        </p:nvSpPr>
        <p:spPr>
          <a:xfrm>
            <a:off x="4419600" y="4953000"/>
            <a:ext cx="2057400" cy="1200329"/>
          </a:xfrm>
          <a:prstGeom prst="rect">
            <a:avLst/>
          </a:prstGeom>
        </p:spPr>
        <p:txBody>
          <a:bodyPr wrap="square">
            <a:spAutoFit/>
          </a:bodyPr>
          <a:lstStyle/>
          <a:p>
            <a:r>
              <a:rPr lang="en-US" dirty="0" smtClean="0"/>
              <a:t>Controversial bullet from the John F. Kennedy assassination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3"/>
          <a:srcRect/>
          <a:stretch>
            <a:fillRect/>
          </a:stretch>
        </p:blipFill>
        <p:spPr bwMode="auto">
          <a:xfrm>
            <a:off x="228600" y="304800"/>
            <a:ext cx="86868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Gun</a:t>
            </a:r>
            <a:endParaRPr lang="en-US" dirty="0"/>
          </a:p>
        </p:txBody>
      </p:sp>
      <p:sp>
        <p:nvSpPr>
          <p:cNvPr id="3" name="Content Placeholder 2"/>
          <p:cNvSpPr>
            <a:spLocks noGrp="1"/>
          </p:cNvSpPr>
          <p:nvPr>
            <p:ph idx="1"/>
          </p:nvPr>
        </p:nvSpPr>
        <p:spPr>
          <a:xfrm>
            <a:off x="457200" y="914400"/>
            <a:ext cx="8229600" cy="5715000"/>
          </a:xfrm>
        </p:spPr>
        <p:txBody>
          <a:bodyPr>
            <a:normAutofit/>
          </a:bodyPr>
          <a:lstStyle/>
          <a:p>
            <a:r>
              <a:rPr lang="en-US" sz="2400" u="sng" dirty="0" smtClean="0"/>
              <a:t>Functionality</a:t>
            </a:r>
            <a:r>
              <a:rPr lang="en-US" dirty="0" smtClean="0"/>
              <a:t> </a:t>
            </a:r>
            <a:r>
              <a:rPr lang="en-US" sz="2000" dirty="0" smtClean="0"/>
              <a:t> demonstrates a specific gun is capable of being fired, and if so whether it could  fire the bullets found at the scene. The ballistics expert checks the </a:t>
            </a:r>
            <a:r>
              <a:rPr lang="en-US" sz="2000" b="1" dirty="0" smtClean="0"/>
              <a:t>firing pin</a:t>
            </a:r>
            <a:r>
              <a:rPr lang="en-US" sz="2000" dirty="0" smtClean="0"/>
              <a:t>, the </a:t>
            </a:r>
            <a:r>
              <a:rPr lang="en-US" sz="2000" b="1" dirty="0" smtClean="0"/>
              <a:t>safety mechanism </a:t>
            </a:r>
            <a:r>
              <a:rPr lang="en-US" sz="2000" dirty="0" smtClean="0"/>
              <a:t>and the </a:t>
            </a:r>
            <a:r>
              <a:rPr lang="en-US" sz="2000" b="1" dirty="0" smtClean="0"/>
              <a:t>pull on the trigger. </a:t>
            </a:r>
            <a:r>
              <a:rPr lang="en-US" sz="2000" dirty="0" smtClean="0"/>
              <a:t>This helps establish, if a suspect was capable of using the weapon at the scene. </a:t>
            </a:r>
          </a:p>
          <a:p>
            <a:r>
              <a:rPr lang="en-US" sz="2200" u="sng" dirty="0" smtClean="0"/>
              <a:t>Identification Numbers</a:t>
            </a:r>
          </a:p>
          <a:p>
            <a:pPr lvl="0">
              <a:buNone/>
            </a:pPr>
            <a:r>
              <a:rPr lang="en-US" sz="2200" dirty="0" smtClean="0"/>
              <a:t>        </a:t>
            </a:r>
            <a:r>
              <a:rPr lang="en-US" sz="2000" dirty="0" smtClean="0"/>
              <a:t>Serial numbers stamped on their surface. This can be detected using ultrasound, chemical etching or magnetization procedures. ID numbers,  can trace point of sale and possibly the current owner. </a:t>
            </a:r>
          </a:p>
          <a:p>
            <a:r>
              <a:rPr lang="en-US" sz="2000" u="sng" dirty="0" smtClean="0"/>
              <a:t>Finger prints of the suspect </a:t>
            </a:r>
          </a:p>
          <a:p>
            <a:pPr lvl="0">
              <a:buNone/>
            </a:pPr>
            <a:r>
              <a:rPr lang="en-US" sz="2000" dirty="0" smtClean="0"/>
              <a:t>        Presence would indicate contact  and handling of the gun</a:t>
            </a:r>
          </a:p>
          <a:p>
            <a:pPr lvl="0">
              <a:buNone/>
            </a:pPr>
            <a:endParaRPr lang="en-US" sz="2000" dirty="0" smtClean="0"/>
          </a:p>
          <a:p>
            <a:pPr lvl="0">
              <a:buNone/>
            </a:pPr>
            <a:r>
              <a:rPr lang="en-US" sz="2000" dirty="0" smtClean="0"/>
              <a:t>NB. Comparison studies:</a:t>
            </a:r>
          </a:p>
          <a:p>
            <a:pPr lvl="0">
              <a:buNone/>
            </a:pPr>
            <a:endParaRPr lang="en-US" sz="20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upload.wikimedia.org/wikipedia/commons/thumb/e/ed/Expertise-ballistique-p1030169.jpg/180px-Expertise-ballistique-p1030169.jpg">
            <a:hlinkClick r:id="rId3" tooltip="&quot;A forensic ballistics experiment&quot;"/>
          </p:cNvPr>
          <p:cNvPicPr>
            <a:picLocks noGrp="1"/>
          </p:cNvPicPr>
          <p:nvPr>
            <p:ph idx="1"/>
          </p:nvPr>
        </p:nvPicPr>
        <p:blipFill>
          <a:blip r:embed="rId4"/>
          <a:srcRect/>
          <a:stretch>
            <a:fillRect/>
          </a:stretch>
        </p:blipFill>
        <p:spPr bwMode="auto">
          <a:xfrm>
            <a:off x="304800" y="304800"/>
            <a:ext cx="861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Fingerprints</a:t>
            </a:r>
            <a:endParaRPr lang="en-US" dirty="0"/>
          </a:p>
        </p:txBody>
      </p:sp>
      <p:pic>
        <p:nvPicPr>
          <p:cNvPr id="65538" name="Picture 2"/>
          <p:cNvPicPr>
            <a:picLocks noGrp="1" noChangeAspect="1" noChangeArrowheads="1"/>
          </p:cNvPicPr>
          <p:nvPr>
            <p:ph idx="1"/>
          </p:nvPr>
        </p:nvPicPr>
        <p:blipFill>
          <a:blip r:embed="rId3"/>
          <a:srcRect/>
          <a:stretch>
            <a:fillRect/>
          </a:stretch>
        </p:blipFill>
        <p:spPr bwMode="auto">
          <a:xfrm>
            <a:off x="457200" y="1447800"/>
            <a:ext cx="4038600" cy="4876799"/>
          </a:xfrm>
          <a:prstGeom prst="rect">
            <a:avLst/>
          </a:prstGeom>
          <a:noFill/>
          <a:ln w="9525">
            <a:noFill/>
            <a:miter lim="800000"/>
            <a:headEnd/>
            <a:tailEnd/>
          </a:ln>
          <a:effectLst/>
        </p:spPr>
      </p:pic>
      <p:pic>
        <p:nvPicPr>
          <p:cNvPr id="65539" name="Picture 3"/>
          <p:cNvPicPr>
            <a:picLocks noChangeAspect="1" noChangeArrowheads="1"/>
          </p:cNvPicPr>
          <p:nvPr/>
        </p:nvPicPr>
        <p:blipFill>
          <a:blip r:embed="rId4"/>
          <a:srcRect/>
          <a:stretch>
            <a:fillRect/>
          </a:stretch>
        </p:blipFill>
        <p:spPr bwMode="auto">
          <a:xfrm>
            <a:off x="5181600" y="1752600"/>
            <a:ext cx="2895600" cy="335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smtClean="0"/>
              <a:t>Comparative Studies: </a:t>
            </a:r>
            <a:endParaRPr lang="en-US" sz="3200" dirty="0"/>
          </a:p>
        </p:txBody>
      </p:sp>
      <p:sp>
        <p:nvSpPr>
          <p:cNvPr id="3" name="Content Placeholder 2"/>
          <p:cNvSpPr>
            <a:spLocks noGrp="1"/>
          </p:cNvSpPr>
          <p:nvPr>
            <p:ph idx="1"/>
          </p:nvPr>
        </p:nvSpPr>
        <p:spPr>
          <a:xfrm>
            <a:off x="457200" y="1066800"/>
            <a:ext cx="8229600" cy="5059363"/>
          </a:xfrm>
        </p:spPr>
        <p:txBody>
          <a:bodyPr/>
          <a:lstStyle/>
          <a:p>
            <a:pPr>
              <a:buNone/>
            </a:pPr>
            <a:r>
              <a:rPr lang="en-US" sz="2400" dirty="0" smtClean="0"/>
              <a:t>Involve</a:t>
            </a:r>
          </a:p>
          <a:p>
            <a:r>
              <a:rPr lang="en-US" sz="2400" dirty="0" smtClean="0"/>
              <a:t>Functional Firearm in this case .22 calibre hunting rifle from the suspect.</a:t>
            </a:r>
          </a:p>
          <a:p>
            <a:r>
              <a:rPr lang="en-US" sz="2400" dirty="0" smtClean="0"/>
              <a:t> Spent Cartridges/Bullet Casings and Unused Bullets at the from the site.</a:t>
            </a:r>
          </a:p>
          <a:p>
            <a:r>
              <a:rPr lang="en-US" sz="2400" dirty="0" smtClean="0"/>
              <a:t>Retrieved bullet or fragments from the victim if present.</a:t>
            </a:r>
          </a:p>
          <a:p>
            <a:r>
              <a:rPr lang="en-US" sz="2400" dirty="0" smtClean="0"/>
              <a:t>Test fired bullets and cartridges  using the functional gun.</a:t>
            </a:r>
          </a:p>
          <a:p>
            <a:pPr>
              <a:buNone/>
            </a:pPr>
            <a:endParaRPr lang="en-US" sz="2400" dirty="0" smtClean="0"/>
          </a:p>
          <a:p>
            <a:pPr>
              <a:buNone/>
            </a:pPr>
            <a:r>
              <a:rPr lang="en-US" sz="2400" dirty="0" smtClean="0"/>
              <a:t>Studies are then performed on gun parts, bullets and cartridges</a:t>
            </a:r>
            <a:endParaRPr lang="en-U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Functional rifle and bullets </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r>
              <a:rPr lang="en-US" sz="2000" u="sng" dirty="0" smtClean="0"/>
              <a:t>Gelatin testing</a:t>
            </a:r>
            <a:r>
              <a:rPr lang="en-US" sz="2000" dirty="0" smtClean="0"/>
              <a:t>: bullet is fired into Ballistic gelatin closely simulates the density and viscosity of human and animal muscle tissue. Bullets intended for hunting rifles are also commonly tested in ballistic gelatin.</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u="sng" dirty="0" smtClean="0"/>
              <a:t>Body models in forensic ballistics: </a:t>
            </a:r>
            <a:r>
              <a:rPr lang="en-US" sz="2000" dirty="0" smtClean="0"/>
              <a:t>reconstruction of a gunshot injury can be reproduced simply and economically, without coming into conflict with ethical guidelines.</a:t>
            </a:r>
          </a:p>
          <a:p>
            <a:endParaRPr lang="en-US" sz="2000" u="sng" dirty="0" smtClean="0"/>
          </a:p>
          <a:p>
            <a:endParaRPr lang="en-US" sz="2000" dirty="0"/>
          </a:p>
        </p:txBody>
      </p:sp>
      <p:pic>
        <p:nvPicPr>
          <p:cNvPr id="4" name="Picture 3" descr="5"/>
          <p:cNvPicPr/>
          <p:nvPr/>
        </p:nvPicPr>
        <p:blipFill>
          <a:blip r:embed="rId3"/>
          <a:srcRect/>
          <a:stretch>
            <a:fillRect/>
          </a:stretch>
        </p:blipFill>
        <p:spPr bwMode="auto">
          <a:xfrm>
            <a:off x="838200" y="2438400"/>
            <a:ext cx="5410200" cy="23622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rifle and bullets cont’d</a:t>
            </a:r>
            <a:endParaRPr lang="en-US" dirty="0"/>
          </a:p>
        </p:txBody>
      </p:sp>
      <p:sp>
        <p:nvSpPr>
          <p:cNvPr id="3" name="Content Placeholder 2"/>
          <p:cNvSpPr>
            <a:spLocks noGrp="1"/>
          </p:cNvSpPr>
          <p:nvPr>
            <p:ph idx="1"/>
          </p:nvPr>
        </p:nvSpPr>
        <p:spPr/>
        <p:txBody>
          <a:bodyPr>
            <a:normAutofit/>
          </a:bodyPr>
          <a:lstStyle/>
          <a:p>
            <a:r>
              <a:rPr lang="en-US" sz="2800" dirty="0" smtClean="0"/>
              <a:t>Bullets: </a:t>
            </a:r>
            <a:r>
              <a:rPr lang="en-US" sz="2800" kern="1200" dirty="0" smtClean="0">
                <a:solidFill>
                  <a:schemeClr val="tx1"/>
                </a:solidFill>
                <a:latin typeface="+mn-lt"/>
                <a:ea typeface="+mn-ea"/>
                <a:cs typeface="+mn-cs"/>
              </a:rPr>
              <a:t>Identification of a bullet is made  became possible by rifling causing the fired bullets  to have </a:t>
            </a:r>
            <a:r>
              <a:rPr lang="en-US" sz="2800" b="1" kern="1200" dirty="0" smtClean="0">
                <a:solidFill>
                  <a:schemeClr val="tx1"/>
                </a:solidFill>
                <a:latin typeface="+mn-lt"/>
                <a:ea typeface="+mn-ea"/>
                <a:cs typeface="+mn-cs"/>
              </a:rPr>
              <a:t>distinctive grooves, indentations and scratches upon them </a:t>
            </a:r>
            <a:r>
              <a:rPr lang="en-US" sz="2800" kern="1200" dirty="0" smtClean="0">
                <a:solidFill>
                  <a:schemeClr val="tx1"/>
                </a:solidFill>
                <a:latin typeface="+mn-lt"/>
                <a:ea typeface="+mn-ea"/>
                <a:cs typeface="+mn-cs"/>
              </a:rPr>
              <a:t>unique to the weapon that fired them.</a:t>
            </a:r>
          </a:p>
          <a:p>
            <a:endParaRPr lang="en-US" sz="2800" kern="1200" dirty="0" smtClean="0">
              <a:solidFill>
                <a:schemeClr val="tx1"/>
              </a:solidFill>
              <a:latin typeface="+mn-lt"/>
              <a:ea typeface="+mn-ea"/>
              <a:cs typeface="+mn-cs"/>
            </a:endParaRPr>
          </a:p>
          <a:p>
            <a:endParaRPr lang="en-US" sz="2800" kern="1200" dirty="0" smtClean="0">
              <a:solidFill>
                <a:schemeClr val="tx1"/>
              </a:solidFill>
              <a:latin typeface="+mn-lt"/>
              <a:ea typeface="+mn-ea"/>
              <a:cs typeface="+mn-cs"/>
            </a:endParaRPr>
          </a:p>
          <a:p>
            <a:endParaRPr lang="en-US" sz="2800" kern="1200" dirty="0" smtClean="0">
              <a:solidFill>
                <a:schemeClr val="tx1"/>
              </a:solidFill>
              <a:latin typeface="+mn-lt"/>
              <a:ea typeface="+mn-ea"/>
              <a:cs typeface="+mn-cs"/>
            </a:endParaRPr>
          </a:p>
          <a:p>
            <a:endParaRPr lang="en-US" sz="2800" kern="1200"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Bore of a rifled fire arm</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2224087" y="1877219"/>
            <a:ext cx="4695825" cy="3971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Functional Hunting Rifle and Bullet Casings</a:t>
            </a:r>
            <a:endParaRPr lang="en-US" sz="3200" dirty="0"/>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2400" dirty="0" smtClean="0"/>
              <a:t>When you pull the trigger on a gun, the firing pin strikes the bullet to set off the gunpowder. That leaves a </a:t>
            </a:r>
            <a:r>
              <a:rPr lang="en-US" sz="2400" i="1" dirty="0" smtClean="0"/>
              <a:t>mark on the casing as unique as a fingerprint</a:t>
            </a:r>
            <a:r>
              <a:rPr lang="en-US" sz="2400" dirty="0" smtClean="0"/>
              <a:t>--no two guns strike the bullet in exactly the same way.</a:t>
            </a:r>
          </a:p>
          <a:p>
            <a:endParaRPr lang="en-US" sz="2400" dirty="0" smtClean="0"/>
          </a:p>
          <a:p>
            <a:pPr>
              <a:buNone/>
            </a:pPr>
            <a:r>
              <a:rPr lang="en-US" sz="2400" b="1" u="sng" dirty="0" smtClean="0"/>
              <a:t>Procedure  for comparative studies entails</a:t>
            </a:r>
            <a:r>
              <a:rPr lang="en-US" sz="2400" b="1" dirty="0" smtClean="0"/>
              <a:t>:</a:t>
            </a:r>
          </a:p>
          <a:p>
            <a:pPr>
              <a:buNone/>
            </a:pPr>
            <a:r>
              <a:rPr lang="en-US" sz="2400" dirty="0" smtClean="0"/>
              <a:t>1  For Bullets; firing a bullet or bullets from the same hunting rifle gun and comparison with the bullet(s) retrieved from the crime seen for grooves that matching the rifling of the hunting rifle barrel using a </a:t>
            </a:r>
            <a:r>
              <a:rPr lang="en-US" sz="2400" b="1" dirty="0" smtClean="0"/>
              <a:t>Comparison Microscope</a:t>
            </a:r>
            <a:r>
              <a:rPr lang="en-US" sz="2400" dirty="0" smtClean="0"/>
              <a:t>.</a:t>
            </a:r>
          </a:p>
          <a:p>
            <a:pPr>
              <a:buNone/>
            </a:pPr>
            <a:r>
              <a:rPr lang="en-US" sz="2400" dirty="0" smtClean="0"/>
              <a:t>2 For Casings; firing a bullet or bullets from the same hunting rifle gun and comparing the indentation on the casings with that of crime scene spent cartridges which will match.</a:t>
            </a:r>
            <a:endParaRPr lang="en-US"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Firing pin marks of crime and test cartridge</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0" y="1447800"/>
            <a:ext cx="9143999" cy="5410200"/>
          </a:xfrm>
          <a:prstGeom prst="rect">
            <a:avLst/>
          </a:prstGeom>
          <a:noFill/>
          <a:ln w="9525">
            <a:noFill/>
            <a:miter lim="800000"/>
            <a:headEnd/>
            <a:tailEnd/>
          </a:ln>
          <a:effectLst/>
        </p:spPr>
      </p:pic>
      <p:cxnSp>
        <p:nvCxnSpPr>
          <p:cNvPr id="15" name="Straight Arrow Connector 14"/>
          <p:cNvCxnSpPr/>
          <p:nvPr/>
        </p:nvCxnSpPr>
        <p:spPr>
          <a:xfrm rot="16200000" flipV="1">
            <a:off x="6896100" y="5067300"/>
            <a:ext cx="1066800" cy="76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1295400" y="4876800"/>
            <a:ext cx="990600" cy="76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Firing pin marks of crime and test cartridge</a:t>
            </a:r>
            <a:endParaRPr lang="en-US" dirty="0"/>
          </a:p>
        </p:txBody>
      </p:sp>
      <p:pic>
        <p:nvPicPr>
          <p:cNvPr id="4" name="Picture 2" descr="Cartridge Case ID"/>
          <p:cNvPicPr>
            <a:picLocks noGrp="1" noChangeAspect="1" noChangeArrowheads="1"/>
          </p:cNvPicPr>
          <p:nvPr>
            <p:ph idx="1"/>
          </p:nvPr>
        </p:nvPicPr>
        <p:blipFill>
          <a:blip r:embed="rId3"/>
          <a:srcRect/>
          <a:stretch>
            <a:fillRect/>
          </a:stretch>
        </p:blipFill>
        <p:spPr bwMode="auto">
          <a:xfrm>
            <a:off x="0" y="1600200"/>
            <a:ext cx="4648200" cy="5029200"/>
          </a:xfrm>
          <a:prstGeom prst="rect">
            <a:avLst/>
          </a:prstGeom>
          <a:noFill/>
        </p:spPr>
      </p:pic>
      <p:pic>
        <p:nvPicPr>
          <p:cNvPr id="5" name="Picture 4" descr="http://www.michigan.gov/images/MSP_cartridgecaseid_60012_7.jpg"/>
          <p:cNvPicPr>
            <a:picLocks noChangeAspect="1" noChangeArrowheads="1"/>
          </p:cNvPicPr>
          <p:nvPr/>
        </p:nvPicPr>
        <p:blipFill>
          <a:blip r:embed="rId3"/>
          <a:srcRect/>
          <a:stretch>
            <a:fillRect/>
          </a:stretch>
        </p:blipFill>
        <p:spPr bwMode="auto">
          <a:xfrm>
            <a:off x="4800600" y="1524000"/>
            <a:ext cx="4343400" cy="5105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huntingriflesreviews.com/images/rabbit-hunting-rifles-1.jpg"/>
          <p:cNvPicPr>
            <a:picLocks noGrp="1"/>
          </p:cNvPicPr>
          <p:nvPr>
            <p:ph idx="1"/>
          </p:nvPr>
        </p:nvPicPr>
        <p:blipFill>
          <a:blip r:embed="rId3"/>
          <a:srcRect/>
          <a:stretch>
            <a:fillRect/>
          </a:stretch>
        </p:blipFill>
        <p:spPr bwMode="auto">
          <a:xfrm>
            <a:off x="-685800" y="0"/>
            <a:ext cx="11658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smtClean="0"/>
              <a:t>Comparison Microscope</a:t>
            </a:r>
            <a:endParaRPr lang="en-US" sz="2800" dirty="0"/>
          </a:p>
        </p:txBody>
      </p:sp>
      <p:pic>
        <p:nvPicPr>
          <p:cNvPr id="63490" name="Picture 2"/>
          <p:cNvPicPr>
            <a:picLocks noGrp="1" noChangeAspect="1" noChangeArrowheads="1"/>
          </p:cNvPicPr>
          <p:nvPr>
            <p:ph idx="1"/>
          </p:nvPr>
        </p:nvPicPr>
        <p:blipFill>
          <a:blip r:embed="rId3"/>
          <a:srcRect/>
          <a:stretch>
            <a:fillRect/>
          </a:stretch>
        </p:blipFill>
        <p:spPr bwMode="auto">
          <a:xfrm>
            <a:off x="1371600" y="990600"/>
            <a:ext cx="55626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michigan.gov/images/MSP_IBIS_60010_7.jpg"/>
          <p:cNvPicPr>
            <a:picLocks noChangeAspect="1" noChangeArrowheads="1"/>
          </p:cNvPicPr>
          <p:nvPr/>
        </p:nvPicPr>
        <p:blipFill>
          <a:blip r:embed="rId3"/>
          <a:srcRect/>
          <a:stretch>
            <a:fillRect/>
          </a:stretch>
        </p:blipFill>
        <p:spPr bwMode="auto">
          <a:xfrm>
            <a:off x="228600" y="1676400"/>
            <a:ext cx="8610600" cy="4953000"/>
          </a:xfrm>
          <a:prstGeom prst="rect">
            <a:avLst/>
          </a:prstGeom>
          <a:noFill/>
        </p:spPr>
      </p:pic>
      <p:sp>
        <p:nvSpPr>
          <p:cNvPr id="6" name="TextBox 5"/>
          <p:cNvSpPr txBox="1"/>
          <p:nvPr/>
        </p:nvSpPr>
        <p:spPr>
          <a:xfrm>
            <a:off x="304800" y="381000"/>
            <a:ext cx="8284768" cy="1200329"/>
          </a:xfrm>
          <a:prstGeom prst="rect">
            <a:avLst/>
          </a:prstGeom>
          <a:noFill/>
        </p:spPr>
        <p:txBody>
          <a:bodyPr wrap="none" rtlCol="0">
            <a:spAutoFit/>
          </a:bodyPr>
          <a:lstStyle/>
          <a:p>
            <a:r>
              <a:rPr lang="en-US" b="1" dirty="0" smtClean="0"/>
              <a:t> Integrated Ballistic Identification System (IBIS</a:t>
            </a:r>
            <a:r>
              <a:rPr lang="en-US" dirty="0" smtClean="0"/>
              <a:t>) </a:t>
            </a:r>
          </a:p>
          <a:p>
            <a:r>
              <a:rPr lang="en-US" dirty="0" smtClean="0"/>
              <a:t> a computerized digital imaging system which captures digital photographs</a:t>
            </a:r>
          </a:p>
          <a:p>
            <a:r>
              <a:rPr lang="en-US" dirty="0" smtClean="0"/>
              <a:t> of fired bullets and cartridge cases. </a:t>
            </a:r>
          </a:p>
          <a:p>
            <a:r>
              <a:rPr lang="en-US" dirty="0" smtClean="0"/>
              <a:t>These images are stored in a database and are electronically compared to one another</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24800" cy="838200"/>
          </a:xfrm>
        </p:spPr>
        <p:txBody>
          <a:bodyPr>
            <a:normAutofit/>
          </a:bodyPr>
          <a:lstStyle/>
          <a:p>
            <a:r>
              <a:rPr lang="en-US" sz="2400" dirty="0" smtClean="0"/>
              <a:t>Comparison of striations between crime and test bullet</a:t>
            </a:r>
            <a:endParaRPr lang="en-US" sz="2400" dirty="0"/>
          </a:p>
        </p:txBody>
      </p:sp>
      <p:pic>
        <p:nvPicPr>
          <p:cNvPr id="6146" name="Picture 2"/>
          <p:cNvPicPr>
            <a:picLocks noGrp="1" noChangeAspect="1" noChangeArrowheads="1"/>
          </p:cNvPicPr>
          <p:nvPr>
            <p:ph sz="half" idx="1"/>
          </p:nvPr>
        </p:nvPicPr>
        <p:blipFill>
          <a:blip r:embed="rId3"/>
          <a:stretch>
            <a:fillRect/>
          </a:stretch>
        </p:blipFill>
        <p:spPr bwMode="auto">
          <a:xfrm>
            <a:off x="1066800" y="1219200"/>
            <a:ext cx="2628900" cy="3013869"/>
          </a:xfrm>
          <a:prstGeom prst="rect">
            <a:avLst/>
          </a:prstGeom>
          <a:noFill/>
          <a:ln w="9525">
            <a:noFill/>
            <a:miter lim="800000"/>
            <a:headEnd/>
            <a:tailEnd/>
          </a:ln>
          <a:effectLst/>
        </p:spPr>
      </p:pic>
      <p:pic>
        <p:nvPicPr>
          <p:cNvPr id="5" name="Content Placeholder 4" descr="http://library.med.utah.edu/WebPath/jpeg2/FOR122.jpg"/>
          <p:cNvPicPr>
            <a:picLocks noGrp="1"/>
          </p:cNvPicPr>
          <p:nvPr>
            <p:ph sz="half" idx="2"/>
          </p:nvPr>
        </p:nvPicPr>
        <p:blipFill>
          <a:blip r:embed="rId4"/>
          <a:srcRect/>
          <a:stretch>
            <a:fillRect/>
          </a:stretch>
        </p:blipFill>
        <p:spPr bwMode="auto">
          <a:xfrm>
            <a:off x="4191000" y="1219200"/>
            <a:ext cx="4038600" cy="2660348"/>
          </a:xfrm>
          <a:prstGeom prst="rect">
            <a:avLst/>
          </a:prstGeom>
          <a:noFill/>
          <a:ln w="9525">
            <a:noFill/>
            <a:miter lim="800000"/>
            <a:headEnd/>
            <a:tailEnd/>
          </a:ln>
        </p:spPr>
      </p:pic>
      <p:sp>
        <p:nvSpPr>
          <p:cNvPr id="6" name="TextBox 5"/>
          <p:cNvSpPr txBox="1"/>
          <p:nvPr/>
        </p:nvSpPr>
        <p:spPr>
          <a:xfrm>
            <a:off x="152400" y="4724400"/>
            <a:ext cx="8991601" cy="1477328"/>
          </a:xfrm>
          <a:prstGeom prst="rect">
            <a:avLst/>
          </a:prstGeom>
          <a:noFill/>
        </p:spPr>
        <p:txBody>
          <a:bodyPr wrap="square" rtlCol="0">
            <a:spAutoFit/>
          </a:bodyPr>
          <a:lstStyle/>
          <a:p>
            <a:r>
              <a:rPr lang="en-US" dirty="0" smtClean="0"/>
              <a:t>surface of lead bullets fired at high velocity may melt due to hot gases behind and friction with the bore. </a:t>
            </a:r>
          </a:p>
          <a:p>
            <a:r>
              <a:rPr lang="en-US" dirty="0" smtClean="0"/>
              <a:t>Because copper has a higher melting point, greater specific heat </a:t>
            </a:r>
            <a:r>
              <a:rPr lang="en-US" dirty="0" err="1" smtClean="0"/>
              <a:t>capacity,hardness</a:t>
            </a:r>
            <a:r>
              <a:rPr lang="en-US" dirty="0" smtClean="0"/>
              <a:t>,</a:t>
            </a:r>
          </a:p>
          <a:p>
            <a:r>
              <a:rPr lang="en-US" dirty="0" smtClean="0"/>
              <a:t> copper jacketed bullets allow greater muzzle velocities.</a:t>
            </a:r>
          </a:p>
          <a:p>
            <a:endParaRPr lang="en-US" dirty="0"/>
          </a:p>
        </p:txBody>
      </p:sp>
      <p:cxnSp>
        <p:nvCxnSpPr>
          <p:cNvPr id="8" name="Straight Arrow Connector 7"/>
          <p:cNvCxnSpPr/>
          <p:nvPr/>
        </p:nvCxnSpPr>
        <p:spPr>
          <a:xfrm rot="16200000" flipV="1">
            <a:off x="6591300" y="3162300"/>
            <a:ext cx="762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6934994" y="3047206"/>
            <a:ext cx="914400" cy="458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4496594" y="3201194"/>
            <a:ext cx="913606" cy="30400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4915694" y="3162300"/>
            <a:ext cx="837406" cy="4579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ontent Placeholder 51"/>
          <p:cNvSpPr>
            <a:spLocks noGrp="1"/>
          </p:cNvSpPr>
          <p:nvPr>
            <p:ph sz="half" idx="1"/>
          </p:nvPr>
        </p:nvSpPr>
        <p:spPr>
          <a:xfrm>
            <a:off x="0" y="381000"/>
            <a:ext cx="4800600" cy="6477000"/>
          </a:xfrm>
        </p:spPr>
        <p:txBody>
          <a:bodyPr>
            <a:noAutofit/>
          </a:bodyPr>
          <a:lstStyle/>
          <a:p>
            <a:r>
              <a:rPr lang="en-US" sz="1200" dirty="0" smtClean="0"/>
              <a:t>ACC – Remington Accelerator [2] (see sabot) </a:t>
            </a:r>
          </a:p>
          <a:p>
            <a:r>
              <a:rPr lang="en-US" sz="1200" dirty="0" smtClean="0"/>
              <a:t>AP – Armor Piercing (has a steel or other hard metal core) </a:t>
            </a:r>
          </a:p>
          <a:p>
            <a:r>
              <a:rPr lang="en-US" sz="1200" dirty="0" smtClean="0"/>
              <a:t>BBWC – Bevel Base </a:t>
            </a:r>
            <a:r>
              <a:rPr lang="en-US" sz="1200" dirty="0" err="1" smtClean="0"/>
              <a:t>Wadcutter</a:t>
            </a:r>
            <a:r>
              <a:rPr lang="en-US" sz="1200" dirty="0" smtClean="0"/>
              <a:t> </a:t>
            </a:r>
          </a:p>
          <a:p>
            <a:r>
              <a:rPr lang="en-US" sz="1200" dirty="0" smtClean="0"/>
              <a:t>BEB – Brass Enclosed Base </a:t>
            </a:r>
          </a:p>
          <a:p>
            <a:r>
              <a:rPr lang="en-US" sz="1200" dirty="0" smtClean="0"/>
              <a:t>Blitz – Sierra </a:t>
            </a:r>
            <a:r>
              <a:rPr lang="en-US" sz="1200" dirty="0" err="1" smtClean="0"/>
              <a:t>BlitzKing</a:t>
            </a:r>
            <a:r>
              <a:rPr lang="en-US" sz="1200" dirty="0" smtClean="0"/>
              <a:t> </a:t>
            </a:r>
          </a:p>
          <a:p>
            <a:r>
              <a:rPr lang="en-US" sz="1200" dirty="0" smtClean="0"/>
              <a:t>Bt – Boat-tail </a:t>
            </a:r>
          </a:p>
          <a:p>
            <a:r>
              <a:rPr lang="en-US" sz="1200" dirty="0" err="1" smtClean="0"/>
              <a:t>BtHP</a:t>
            </a:r>
            <a:r>
              <a:rPr lang="en-US" sz="1200" dirty="0" smtClean="0"/>
              <a:t> – Boat-tail Hollow Point </a:t>
            </a:r>
          </a:p>
          <a:p>
            <a:r>
              <a:rPr lang="en-US" sz="1200" dirty="0" smtClean="0"/>
              <a:t>CB – Cast Bullet </a:t>
            </a:r>
          </a:p>
          <a:p>
            <a:r>
              <a:rPr lang="en-US" sz="1200" dirty="0" smtClean="0"/>
              <a:t>CL, C-L – Remington Core-</a:t>
            </a:r>
            <a:r>
              <a:rPr lang="en-US" sz="1200" dirty="0" err="1" smtClean="0"/>
              <a:t>Lokt</a:t>
            </a:r>
            <a:r>
              <a:rPr lang="en-US" sz="1200" dirty="0" smtClean="0"/>
              <a:t> </a:t>
            </a:r>
          </a:p>
          <a:p>
            <a:r>
              <a:rPr lang="en-US" sz="1200" dirty="0" smtClean="0"/>
              <a:t>DEWC – Double Ended </a:t>
            </a:r>
            <a:r>
              <a:rPr lang="en-US" sz="1200" dirty="0" err="1" smtClean="0"/>
              <a:t>Wadcutter</a:t>
            </a:r>
            <a:r>
              <a:rPr lang="en-US" sz="1200" dirty="0" smtClean="0"/>
              <a:t> </a:t>
            </a:r>
          </a:p>
          <a:p>
            <a:r>
              <a:rPr lang="en-US" sz="1200" dirty="0" smtClean="0"/>
              <a:t>DU – Depleted Uranium </a:t>
            </a:r>
          </a:p>
          <a:p>
            <a:r>
              <a:rPr lang="en-US" sz="1200" dirty="0" smtClean="0"/>
              <a:t>EVO, FTX – </a:t>
            </a:r>
            <a:r>
              <a:rPr lang="en-US" sz="1200" dirty="0" err="1" smtClean="0"/>
              <a:t>Hornady</a:t>
            </a:r>
            <a:r>
              <a:rPr lang="en-US" sz="1200" dirty="0" smtClean="0"/>
              <a:t> </a:t>
            </a:r>
            <a:r>
              <a:rPr lang="en-US" sz="1200" dirty="0" err="1" smtClean="0"/>
              <a:t>LEVERevolution</a:t>
            </a:r>
            <a:r>
              <a:rPr lang="en-US" sz="1200" dirty="0" smtClean="0"/>
              <a:t> Flex Tip </a:t>
            </a:r>
            <a:r>
              <a:rPr lang="en-US" sz="1200" dirty="0" err="1" smtClean="0"/>
              <a:t>eXpanding</a:t>
            </a:r>
            <a:r>
              <a:rPr lang="en-US" sz="1200" dirty="0" smtClean="0"/>
              <a:t> </a:t>
            </a:r>
          </a:p>
          <a:p>
            <a:r>
              <a:rPr lang="en-US" sz="1200" dirty="0" smtClean="0"/>
              <a:t>FMJ – Full Metal Jacket </a:t>
            </a:r>
          </a:p>
          <a:p>
            <a:r>
              <a:rPr lang="en-US" sz="1200" dirty="0" smtClean="0"/>
              <a:t>FMC – Full Metal Case </a:t>
            </a:r>
          </a:p>
          <a:p>
            <a:r>
              <a:rPr lang="en-US" sz="1200" dirty="0" smtClean="0"/>
              <a:t>FN – Flat Nose </a:t>
            </a:r>
          </a:p>
          <a:p>
            <a:r>
              <a:rPr lang="en-US" sz="1200" dirty="0" smtClean="0"/>
              <a:t>FP – Flat Point </a:t>
            </a:r>
          </a:p>
          <a:p>
            <a:r>
              <a:rPr lang="en-US" sz="1200" dirty="0" smtClean="0"/>
              <a:t>FST – Winchester Fail Safe Talon </a:t>
            </a:r>
          </a:p>
          <a:p>
            <a:r>
              <a:rPr lang="en-US" sz="1200" dirty="0" smtClean="0"/>
              <a:t>GC – Gas Check </a:t>
            </a:r>
          </a:p>
          <a:p>
            <a:r>
              <a:rPr lang="en-US" sz="1200" dirty="0" smtClean="0"/>
              <a:t>GD – Speer Gold Dot </a:t>
            </a:r>
          </a:p>
          <a:p>
            <a:r>
              <a:rPr lang="en-US" sz="1200" dirty="0" smtClean="0"/>
              <a:t>GDHP – Speer Gold Dot Hollow Point </a:t>
            </a:r>
          </a:p>
          <a:p>
            <a:r>
              <a:rPr lang="en-US" sz="1200" dirty="0" smtClean="0"/>
              <a:t>GS – Remington Golden Saber </a:t>
            </a:r>
          </a:p>
          <a:p>
            <a:r>
              <a:rPr lang="en-US" sz="1200" dirty="0" smtClean="0"/>
              <a:t>HBWC – Hollow Base </a:t>
            </a:r>
            <a:r>
              <a:rPr lang="en-US" sz="1200" dirty="0" err="1" smtClean="0"/>
              <a:t>Wadcutter</a:t>
            </a:r>
            <a:r>
              <a:rPr lang="en-US" sz="1200" dirty="0" smtClean="0"/>
              <a:t> </a:t>
            </a:r>
          </a:p>
          <a:p>
            <a:r>
              <a:rPr lang="en-US" sz="1200" dirty="0" smtClean="0"/>
              <a:t>HC – Hard Cast </a:t>
            </a:r>
          </a:p>
          <a:p>
            <a:r>
              <a:rPr lang="en-US" sz="1200" dirty="0" smtClean="0"/>
              <a:t>HP – Hollow Point </a:t>
            </a:r>
          </a:p>
          <a:p>
            <a:r>
              <a:rPr lang="en-US" sz="1200" dirty="0" smtClean="0"/>
              <a:t>HPJ – High Performance Jacketed </a:t>
            </a:r>
          </a:p>
          <a:p>
            <a:r>
              <a:rPr lang="en-US" sz="1200" dirty="0" smtClean="0"/>
              <a:t>HS – Federal Hydra-</a:t>
            </a:r>
            <a:r>
              <a:rPr lang="en-US" sz="1200" dirty="0" err="1" smtClean="0"/>
              <a:t>Shok</a:t>
            </a:r>
            <a:r>
              <a:rPr lang="en-US" sz="1200" dirty="0" smtClean="0"/>
              <a:t> </a:t>
            </a:r>
          </a:p>
          <a:p>
            <a:r>
              <a:rPr lang="en-US" sz="1200" dirty="0" smtClean="0"/>
              <a:t>HST – Federal Hi-</a:t>
            </a:r>
            <a:r>
              <a:rPr lang="en-US" sz="1200" dirty="0" err="1" smtClean="0"/>
              <a:t>Shok</a:t>
            </a:r>
            <a:r>
              <a:rPr lang="en-US" sz="1200" dirty="0" smtClean="0"/>
              <a:t> Two </a:t>
            </a:r>
          </a:p>
          <a:p>
            <a:r>
              <a:rPr lang="en-US" sz="1200" dirty="0" smtClean="0"/>
              <a:t>J – Jacketed </a:t>
            </a:r>
            <a:endParaRPr lang="en-US" sz="1200" dirty="0"/>
          </a:p>
        </p:txBody>
      </p:sp>
      <p:sp>
        <p:nvSpPr>
          <p:cNvPr id="53" name="Content Placeholder 52"/>
          <p:cNvSpPr>
            <a:spLocks noGrp="1"/>
          </p:cNvSpPr>
          <p:nvPr>
            <p:ph sz="half" idx="2"/>
          </p:nvPr>
        </p:nvSpPr>
        <p:spPr>
          <a:xfrm>
            <a:off x="4876800" y="381000"/>
            <a:ext cx="3810000" cy="6477000"/>
          </a:xfrm>
        </p:spPr>
        <p:txBody>
          <a:bodyPr>
            <a:normAutofit fontScale="55000" lnSpcReduction="20000"/>
          </a:bodyPr>
          <a:lstStyle/>
          <a:p>
            <a:r>
              <a:rPr lang="en-US" dirty="0" smtClean="0"/>
              <a:t>FP – Jacketed Flat Point 	JHC – Jacketed Hollow Cavity </a:t>
            </a:r>
          </a:p>
          <a:p>
            <a:r>
              <a:rPr lang="en-US" dirty="0" smtClean="0"/>
              <a:t>JHP – Jacketed Hollow Point </a:t>
            </a:r>
          </a:p>
          <a:p>
            <a:r>
              <a:rPr lang="en-US" dirty="0" smtClean="0"/>
              <a:t>JHP/sabot – Jacketed Hollow Point/sabot </a:t>
            </a:r>
          </a:p>
          <a:p>
            <a:r>
              <a:rPr lang="en-US" dirty="0" smtClean="0"/>
              <a:t>JSP – Jacketed Soft Point </a:t>
            </a:r>
          </a:p>
          <a:p>
            <a:r>
              <a:rPr lang="en-US" dirty="0" smtClean="0"/>
              <a:t>L – Lead </a:t>
            </a:r>
          </a:p>
          <a:p>
            <a:r>
              <a:rPr lang="en-US" dirty="0" smtClean="0"/>
              <a:t>L-C – Lead Combat </a:t>
            </a:r>
          </a:p>
          <a:p>
            <a:r>
              <a:rPr lang="en-US" dirty="0" smtClean="0"/>
              <a:t>L-T – Lead Target </a:t>
            </a:r>
          </a:p>
          <a:p>
            <a:r>
              <a:rPr lang="en-US" dirty="0" smtClean="0"/>
              <a:t>LFN – Long Flat Nose </a:t>
            </a:r>
          </a:p>
          <a:p>
            <a:r>
              <a:rPr lang="en-US" dirty="0" smtClean="0"/>
              <a:t>LFP – Lead Flat Point </a:t>
            </a:r>
          </a:p>
          <a:p>
            <a:r>
              <a:rPr lang="en-US" dirty="0" smtClean="0"/>
              <a:t>LHP – Lead Hollow Point </a:t>
            </a:r>
          </a:p>
          <a:p>
            <a:r>
              <a:rPr lang="en-US" dirty="0" smtClean="0"/>
              <a:t>LRN – Lead Round Nose </a:t>
            </a:r>
          </a:p>
          <a:p>
            <a:r>
              <a:rPr lang="en-US" dirty="0" smtClean="0"/>
              <a:t>LSWC – Lead </a:t>
            </a:r>
            <a:r>
              <a:rPr lang="en-US" dirty="0" err="1" smtClean="0"/>
              <a:t>Semiwadcutter</a:t>
            </a:r>
            <a:r>
              <a:rPr lang="en-US" dirty="0" smtClean="0"/>
              <a:t> </a:t>
            </a:r>
          </a:p>
          <a:p>
            <a:r>
              <a:rPr lang="en-US" dirty="0" smtClean="0"/>
              <a:t>LSWC-GC – Lead </a:t>
            </a:r>
            <a:r>
              <a:rPr lang="en-US" dirty="0" err="1" smtClean="0"/>
              <a:t>Semiwadcutter</a:t>
            </a:r>
            <a:r>
              <a:rPr lang="en-US" dirty="0" smtClean="0"/>
              <a:t> Gas Checked </a:t>
            </a:r>
          </a:p>
          <a:p>
            <a:r>
              <a:rPr lang="en-US" dirty="0" smtClean="0"/>
              <a:t>LWC – Lead </a:t>
            </a:r>
            <a:r>
              <a:rPr lang="en-US" dirty="0" err="1" smtClean="0"/>
              <a:t>Wadcutter</a:t>
            </a:r>
            <a:r>
              <a:rPr lang="en-US" dirty="0" smtClean="0"/>
              <a:t> </a:t>
            </a:r>
          </a:p>
          <a:p>
            <a:r>
              <a:rPr lang="en-US" dirty="0" smtClean="0"/>
              <a:t>LTC – Lead Truncated Cone </a:t>
            </a:r>
          </a:p>
          <a:p>
            <a:r>
              <a:rPr lang="en-US" dirty="0" smtClean="0"/>
              <a:t>MC – Metal Cased </a:t>
            </a:r>
          </a:p>
          <a:p>
            <a:r>
              <a:rPr lang="en-US" dirty="0" smtClean="0"/>
              <a:t>MHP – Match Hollow Point </a:t>
            </a:r>
          </a:p>
          <a:p>
            <a:r>
              <a:rPr lang="en-US" dirty="0" smtClean="0"/>
              <a:t>MK – Sierra </a:t>
            </a:r>
            <a:r>
              <a:rPr lang="en-US" dirty="0" err="1" smtClean="0"/>
              <a:t>MatchKing</a:t>
            </a:r>
            <a:r>
              <a:rPr lang="en-US" dirty="0" smtClean="0"/>
              <a:t> </a:t>
            </a:r>
          </a:p>
          <a:p>
            <a:r>
              <a:rPr lang="en-US" dirty="0" smtClean="0"/>
              <a:t>MRWC – Mid-Range </a:t>
            </a:r>
            <a:r>
              <a:rPr lang="en-US" dirty="0" err="1" smtClean="0"/>
              <a:t>Wadcutter</a:t>
            </a:r>
            <a:r>
              <a:rPr lang="en-US" dirty="0" smtClean="0"/>
              <a:t> </a:t>
            </a:r>
          </a:p>
          <a:p>
            <a:r>
              <a:rPr lang="en-US" dirty="0" smtClean="0"/>
              <a:t>NP – </a:t>
            </a:r>
            <a:r>
              <a:rPr lang="en-US" dirty="0" err="1" smtClean="0"/>
              <a:t>Nosler</a:t>
            </a:r>
            <a:r>
              <a:rPr lang="en-US" dirty="0" smtClean="0"/>
              <a:t> Partition </a:t>
            </a:r>
          </a:p>
          <a:p>
            <a:r>
              <a:rPr lang="en-US" dirty="0" smtClean="0"/>
              <a:t>OTM – Open Tip Match </a:t>
            </a:r>
          </a:p>
          <a:p>
            <a:r>
              <a:rPr lang="en-US" dirty="0" smtClean="0"/>
              <a:t>OWC – </a:t>
            </a:r>
            <a:r>
              <a:rPr lang="en-US" dirty="0" err="1" smtClean="0"/>
              <a:t>Ogival</a:t>
            </a:r>
            <a:r>
              <a:rPr lang="en-US" dirty="0" smtClean="0"/>
              <a:t> </a:t>
            </a:r>
            <a:r>
              <a:rPr lang="en-US" dirty="0" err="1" smtClean="0"/>
              <a:t>Wadcutter</a:t>
            </a:r>
            <a:r>
              <a:rPr lang="en-US" dirty="0" smtClean="0"/>
              <a:t> [3] </a:t>
            </a:r>
          </a:p>
          <a:p>
            <a:r>
              <a:rPr lang="en-US" dirty="0" smtClean="0"/>
              <a:t>PB – Lead Bullet </a:t>
            </a:r>
          </a:p>
          <a:p>
            <a:r>
              <a:rPr lang="en-US" dirty="0" smtClean="0"/>
              <a:t>PB – </a:t>
            </a:r>
            <a:r>
              <a:rPr lang="en-US" dirty="0" err="1" smtClean="0"/>
              <a:t>Parabellum</a:t>
            </a:r>
            <a:r>
              <a:rPr lang="en-US" dirty="0" smtClean="0"/>
              <a:t> </a:t>
            </a:r>
          </a:p>
          <a:p>
            <a:r>
              <a:rPr lang="en-US" dirty="0" smtClean="0"/>
              <a:t>PL – Remington Power-</a:t>
            </a:r>
            <a:r>
              <a:rPr lang="en-US" dirty="0" err="1" smtClean="0"/>
              <a:t>Lokt</a:t>
            </a:r>
            <a:r>
              <a:rPr lang="en-US" dirty="0" smtClean="0"/>
              <a:t> </a:t>
            </a:r>
          </a:p>
          <a:p>
            <a:r>
              <a:rPr lang="en-US" dirty="0" smtClean="0"/>
              <a:t>PSP – Plated Soft Point </a:t>
            </a:r>
            <a:endParaRPr lang="en-US" dirty="0"/>
          </a:p>
        </p:txBody>
      </p:sp>
      <p:sp>
        <p:nvSpPr>
          <p:cNvPr id="54" name="TextBox 53"/>
          <p:cNvSpPr txBox="1"/>
          <p:nvPr/>
        </p:nvSpPr>
        <p:spPr>
          <a:xfrm>
            <a:off x="3048000" y="1"/>
            <a:ext cx="3733800" cy="304800"/>
          </a:xfrm>
          <a:prstGeom prst="rect">
            <a:avLst/>
          </a:prstGeom>
          <a:noFill/>
        </p:spPr>
        <p:txBody>
          <a:bodyPr wrap="square" rtlCol="0">
            <a:spAutoFit/>
          </a:bodyPr>
          <a:lstStyle/>
          <a:p>
            <a:r>
              <a:rPr lang="en-US" sz="1400" u="sng" dirty="0" smtClean="0"/>
              <a:t>Types of Bullets</a:t>
            </a:r>
            <a:endParaRPr lang="en-US" sz="1400" u="sng"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800" dirty="0" smtClean="0"/>
              <a:t>Forensic Science International Journal</a:t>
            </a:r>
          </a:p>
          <a:p>
            <a:r>
              <a:rPr lang="en-US" sz="2800" dirty="0" smtClean="0"/>
              <a:t>Indian Journal of Forensic Pathology</a:t>
            </a:r>
          </a:p>
          <a:p>
            <a:r>
              <a:rPr lang="en-US" sz="2800" dirty="0" smtClean="0"/>
              <a:t>University Of Utah Forensic Pathology Review</a:t>
            </a:r>
          </a:p>
          <a:p>
            <a:r>
              <a:rPr lang="en-US" sz="2800" dirty="0" smtClean="0"/>
              <a:t>Forensic Pathology </a:t>
            </a:r>
            <a:r>
              <a:rPr lang="en-US" sz="2800" i="1" dirty="0" smtClean="0"/>
              <a:t>by Vincent J.M. </a:t>
            </a:r>
            <a:r>
              <a:rPr lang="en-US" sz="2800" i="1" dirty="0" err="1" smtClean="0"/>
              <a:t>DiMaio</a:t>
            </a:r>
            <a:r>
              <a:rPr lang="en-US" sz="2800" i="1" dirty="0" smtClean="0"/>
              <a:t>, M.D., Dominick </a:t>
            </a:r>
            <a:r>
              <a:rPr lang="en-US" sz="2800" i="1" dirty="0" err="1" smtClean="0"/>
              <a:t>DiMaio</a:t>
            </a:r>
            <a:r>
              <a:rPr lang="en-US" sz="2800" i="1" dirty="0" smtClean="0"/>
              <a:t>, Dominick J. Di </a:t>
            </a:r>
            <a:r>
              <a:rPr lang="en-US" sz="2800" i="1" dirty="0" err="1" smtClean="0"/>
              <a:t>Maio</a:t>
            </a:r>
            <a:endParaRPr lang="en-US" sz="2800" i="1" dirty="0" smtClean="0"/>
          </a:p>
          <a:p>
            <a:r>
              <a:rPr lang="en-US" sz="2800" dirty="0" smtClean="0"/>
              <a:t>Forensic Pathology: Principles and Practice- by David </a:t>
            </a:r>
            <a:r>
              <a:rPr lang="en-US" sz="2800" dirty="0" err="1" smtClean="0"/>
              <a:t>Dolinak</a:t>
            </a:r>
            <a:r>
              <a:rPr lang="en-US" sz="2800" dirty="0" smtClean="0"/>
              <a:t>, Evan W </a:t>
            </a:r>
            <a:r>
              <a:rPr lang="en-US" sz="2800" dirty="0" err="1" smtClean="0"/>
              <a:t>Matshes</a:t>
            </a:r>
            <a:r>
              <a:rPr lang="en-US" sz="2800" dirty="0" smtClean="0"/>
              <a:t>, Emma O Lew </a:t>
            </a:r>
          </a:p>
          <a:p>
            <a:r>
              <a:rPr lang="en-US" sz="2800" dirty="0" smtClean="0"/>
              <a:t>Forensic Medicine: Clinical and Pathological - by Jason Payne James, Anthony </a:t>
            </a:r>
            <a:r>
              <a:rPr lang="en-US" sz="2800" dirty="0" err="1" smtClean="0"/>
              <a:t>Busuttil</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library.med.utah.edu/WebPath/jpeg2/FOR047.jpg"/>
          <p:cNvPicPr>
            <a:picLocks noGrp="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library.med.utah.edu/WebPath/jpeg2/FOR044.jpg"/>
          <p:cNvPicPr>
            <a:picLocks noGrp="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Investigations</a:t>
            </a:r>
            <a:endParaRPr lang="en-US" dirty="0"/>
          </a:p>
        </p:txBody>
      </p:sp>
      <p:sp>
        <p:nvSpPr>
          <p:cNvPr id="5" name="Content Placeholder 4"/>
          <p:cNvSpPr>
            <a:spLocks noGrp="1"/>
          </p:cNvSpPr>
          <p:nvPr>
            <p:ph idx="1"/>
          </p:nvPr>
        </p:nvSpPr>
        <p:spPr/>
        <p:txBody>
          <a:bodyPr/>
          <a:lstStyle/>
          <a:p>
            <a:r>
              <a:rPr lang="en-US" dirty="0" smtClean="0"/>
              <a:t>Crime Scene Investigation (CSI)</a:t>
            </a:r>
          </a:p>
          <a:p>
            <a:r>
              <a:rPr lang="en-US" dirty="0" smtClean="0"/>
              <a:t> Suspect</a:t>
            </a:r>
          </a:p>
          <a:p>
            <a:r>
              <a:rPr lang="en-US" dirty="0" smtClean="0"/>
              <a:t>Victims Body</a:t>
            </a:r>
          </a:p>
          <a:p>
            <a:r>
              <a:rPr lang="en-US" dirty="0" smtClean="0"/>
              <a:t> Bullet</a:t>
            </a:r>
          </a:p>
          <a:p>
            <a:r>
              <a:rPr lang="en-US" dirty="0" smtClean="0"/>
              <a:t> Gun and parts of the gun</a:t>
            </a:r>
          </a:p>
          <a:p>
            <a:r>
              <a:rPr lang="en-US" dirty="0" smtClean="0"/>
              <a:t>Comparative Studies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At the Site</a:t>
            </a:r>
            <a:endParaRPr lang="en-US" dirty="0"/>
          </a:p>
        </p:txBody>
      </p:sp>
      <p:sp>
        <p:nvSpPr>
          <p:cNvPr id="4" name="Content Placeholder 3"/>
          <p:cNvSpPr>
            <a:spLocks noGrp="1"/>
          </p:cNvSpPr>
          <p:nvPr>
            <p:ph sz="half" idx="1"/>
          </p:nvPr>
        </p:nvSpPr>
        <p:spPr/>
        <p:txBody>
          <a:bodyPr>
            <a:normAutofit/>
          </a:bodyPr>
          <a:lstStyle/>
          <a:p>
            <a:r>
              <a:rPr lang="en-US" sz="2400" dirty="0" smtClean="0"/>
              <a:t>Spent Cartridges/Shell Casings </a:t>
            </a:r>
          </a:p>
          <a:p>
            <a:r>
              <a:rPr lang="en-US" sz="2400" dirty="0" smtClean="0"/>
              <a:t>Used Bullets.</a:t>
            </a:r>
          </a:p>
          <a:p>
            <a:r>
              <a:rPr lang="en-US" sz="2400" dirty="0" smtClean="0"/>
              <a:t>Damage to the surrounding physical structures by bullets.</a:t>
            </a:r>
          </a:p>
          <a:p>
            <a:r>
              <a:rPr lang="en-US" sz="2400" dirty="0" smtClean="0"/>
              <a:t>Unused bullets.</a:t>
            </a:r>
            <a:endParaRPr lang="en-US" sz="2400" dirty="0"/>
          </a:p>
        </p:txBody>
      </p:sp>
      <p:sp>
        <p:nvSpPr>
          <p:cNvPr id="9" name="Content Placeholder 8"/>
          <p:cNvSpPr>
            <a:spLocks noGrp="1"/>
          </p:cNvSpPr>
          <p:nvPr>
            <p:ph sz="half" idx="2"/>
          </p:nvPr>
        </p:nvSpPr>
        <p:spPr/>
        <p:txBody>
          <a:bodyPr/>
          <a:lstStyle/>
          <a:p>
            <a:endParaRPr lang="en-US"/>
          </a:p>
        </p:txBody>
      </p:sp>
      <p:pic>
        <p:nvPicPr>
          <p:cNvPr id="10" name="Picture 9" descr="Spent Catridges.bmp"/>
          <p:cNvPicPr>
            <a:picLocks noChangeAspect="1"/>
          </p:cNvPicPr>
          <p:nvPr/>
        </p:nvPicPr>
        <p:blipFill>
          <a:blip r:embed="rId3"/>
          <a:stretch>
            <a:fillRect/>
          </a:stretch>
        </p:blipFill>
        <p:spPr>
          <a:xfrm>
            <a:off x="4343400" y="2590800"/>
            <a:ext cx="4648200" cy="4267200"/>
          </a:xfrm>
          <a:prstGeom prst="rect">
            <a:avLst/>
          </a:prstGeom>
        </p:spPr>
      </p:pic>
      <p:pic>
        <p:nvPicPr>
          <p:cNvPr id="11" name="Picture 10" descr="New Picture.png"/>
          <p:cNvPicPr>
            <a:picLocks noChangeAspect="1"/>
          </p:cNvPicPr>
          <p:nvPr/>
        </p:nvPicPr>
        <p:blipFill>
          <a:blip r:embed="rId4"/>
          <a:stretch>
            <a:fillRect/>
          </a:stretch>
        </p:blipFill>
        <p:spPr>
          <a:xfrm rot="10800000" flipV="1">
            <a:off x="0" y="4572000"/>
            <a:ext cx="3505200" cy="2286000"/>
          </a:xfrm>
          <a:prstGeom prst="rect">
            <a:avLst/>
          </a:prstGeom>
        </p:spPr>
      </p:pic>
      <p:pic>
        <p:nvPicPr>
          <p:cNvPr id="8" name="Picture 7" descr="http://library.med.utah.edu/WebPath/jpeg2/FOR048.jpg"/>
          <p:cNvPicPr/>
          <p:nvPr/>
        </p:nvPicPr>
        <p:blipFill>
          <a:blip r:embed="rId5"/>
          <a:srcRect/>
          <a:stretch>
            <a:fillRect/>
          </a:stretch>
        </p:blipFill>
        <p:spPr bwMode="auto">
          <a:xfrm>
            <a:off x="4343400" y="228600"/>
            <a:ext cx="4572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2623</Words>
  <Application>Microsoft Office PowerPoint</Application>
  <PresentationFormat>On-screen Show (4:3)</PresentationFormat>
  <Paragraphs>300</Paragraphs>
  <Slides>54</Slides>
  <Notes>54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FORENSIC BALLISTIC INVESTIGATIONS</vt:lpstr>
      <vt:lpstr>          GUN SHOT   A middle aged shopkeeper has been shot dead in  bundled armed robbery. Several witnesses have good descriptions of the robbers ,enabling police to arrest two suspects within a matter of hours. A 0.22 calibre hunting riffle was found at the home of one suspect. What forensic ballistic investigations should be performed and what will they aim to demonstrate?</vt:lpstr>
      <vt:lpstr>           </vt:lpstr>
      <vt:lpstr>Slide 4</vt:lpstr>
      <vt:lpstr>Slide 5</vt:lpstr>
      <vt:lpstr>Slide 6</vt:lpstr>
      <vt:lpstr>Slide 7</vt:lpstr>
      <vt:lpstr>Investigations</vt:lpstr>
      <vt:lpstr>At the Site</vt:lpstr>
      <vt:lpstr>Slide 10</vt:lpstr>
      <vt:lpstr>Suspect</vt:lpstr>
      <vt:lpstr>Victims Body</vt:lpstr>
      <vt:lpstr>Blackening due to close range firing</vt:lpstr>
      <vt:lpstr>Entrance wounds </vt:lpstr>
      <vt:lpstr> Illustration: Basic differences between the skin appearance of a contact, close (intermediate), and distant (in determinant) range gunshot wound. The appearance of the wounding characteristics in the skull is shown in the lower diagram in which there is beveling of the skull outward away from the direction of origin of the bullet. </vt:lpstr>
      <vt:lpstr>Slide 16</vt:lpstr>
      <vt:lpstr>Contact gunshot entrance wound. Barrel contacts the skin, the gases released by the fired bullet go into subcutaneous tissue and cause the star-shaped laceration. Note also the grey-black discoloration from the GSR, as well as the faint abrasion ring. </vt:lpstr>
      <vt:lpstr>The abrasion ring, and a very clear muzzle imprint, are seen in this contact range gunshot wound.</vt:lpstr>
      <vt:lpstr>An abrasion ring, formed when the force of the gases entering below the skin blow the skin surface back against the muzzle of the gun, is seen here in this contact range gunshot wound to the right temple. [Image contributed by University of Utah]</vt:lpstr>
      <vt:lpstr> Contact Range gunshot entrance wound with grey-black discoloration from the burned powder.  [Image contributed by University of Utah]</vt:lpstr>
      <vt:lpstr>Powder tattooing is seen in this intermediate range gunshot wound. The actual entrance site is somewhat irregular, because the bullet can tumble in flight.</vt:lpstr>
      <vt:lpstr>A Entrance Wound of fire arm on the back</vt:lpstr>
      <vt:lpstr>This is an intermediate range gunshot entrance wound in which there is powder "tattooing" around the entrance site</vt:lpstr>
      <vt:lpstr>Histologic examination of the entrance wound site on the skin demonstrates black gunshot residue and coagulative necrosis.</vt:lpstr>
      <vt:lpstr>Bullet Tracks</vt:lpstr>
      <vt:lpstr>This is the bullet track in clay of a .38 caliber round, demonstrating that the wound track is much larger than .38 inches</vt:lpstr>
      <vt:lpstr>Slide 27</vt:lpstr>
      <vt:lpstr>The surface of the skull demonstrates the heavy GSR in this contact range entrance wound, as well as radiating fracture lines. The direction of fire was thus toward the back of this picture. </vt:lpstr>
      <vt:lpstr>Exit wounds </vt:lpstr>
      <vt:lpstr>Exit wound on the chest</vt:lpstr>
      <vt:lpstr>entrance at the left and an exit at the right. </vt:lpstr>
      <vt:lpstr>Imaging Studies</vt:lpstr>
      <vt:lpstr>Types of Bullets</vt:lpstr>
      <vt:lpstr>GUN SHOT RESIDUE(GSR)</vt:lpstr>
      <vt:lpstr>Slide 35</vt:lpstr>
      <vt:lpstr>Gun Shot Residue(GSR)</vt:lpstr>
      <vt:lpstr>Residue particle -- about 15 times smaller than the width of a human hair been magnified 200 times with a digital microscope.</vt:lpstr>
      <vt:lpstr> Griess Test; pink seen on the shirt is a very heavy deposit of lead residue</vt:lpstr>
      <vt:lpstr>Bullet</vt:lpstr>
      <vt:lpstr>Gun</vt:lpstr>
      <vt:lpstr>Slide 41</vt:lpstr>
      <vt:lpstr>Fingerprints</vt:lpstr>
      <vt:lpstr>Comparative Studies: </vt:lpstr>
      <vt:lpstr>Functional rifle and bullets </vt:lpstr>
      <vt:lpstr>Functional rifle and bullets cont’d</vt:lpstr>
      <vt:lpstr>Bore of a rifled fire arm</vt:lpstr>
      <vt:lpstr>Functional Hunting Rifle and Bullet Casings</vt:lpstr>
      <vt:lpstr>Firing pin marks of crime and test cartridge</vt:lpstr>
      <vt:lpstr>Firing pin marks of crime and test cartridge</vt:lpstr>
      <vt:lpstr>Comparison Microscope</vt:lpstr>
      <vt:lpstr>Slide 51</vt:lpstr>
      <vt:lpstr>Comparison of striations between crime and test bullet</vt:lpstr>
      <vt:lpstr>Slide 53</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BALLISTIC INVESTIGATIONS</dc:title>
  <dc:creator/>
  <cp:lastModifiedBy>Valued Acer Customer</cp:lastModifiedBy>
  <cp:revision>93</cp:revision>
  <dcterms:created xsi:type="dcterms:W3CDTF">2006-08-16T00:00:00Z</dcterms:created>
  <dcterms:modified xsi:type="dcterms:W3CDTF">2009-09-10T09:23:40Z</dcterms:modified>
</cp:coreProperties>
</file>