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83" r:id="rId5"/>
    <p:sldId id="262" r:id="rId6"/>
    <p:sldId id="284" r:id="rId7"/>
    <p:sldId id="260" r:id="rId8"/>
    <p:sldId id="258" r:id="rId9"/>
    <p:sldId id="263" r:id="rId10"/>
    <p:sldId id="264" r:id="rId11"/>
    <p:sldId id="266" r:id="rId12"/>
    <p:sldId id="265" r:id="rId13"/>
    <p:sldId id="277" r:id="rId14"/>
    <p:sldId id="285" r:id="rId15"/>
    <p:sldId id="267" r:id="rId16"/>
    <p:sldId id="280" r:id="rId17"/>
    <p:sldId id="269" r:id="rId18"/>
    <p:sldId id="281" r:id="rId19"/>
    <p:sldId id="282" r:id="rId20"/>
    <p:sldId id="270" r:id="rId21"/>
    <p:sldId id="286" r:id="rId22"/>
    <p:sldId id="271" r:id="rId23"/>
    <p:sldId id="274" r:id="rId24"/>
    <p:sldId id="275" r:id="rId25"/>
    <p:sldId id="273" r:id="rId26"/>
    <p:sldId id="276"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62" autoAdjust="0"/>
    <p:restoredTop sz="94660"/>
  </p:normalViewPr>
  <p:slideViewPr>
    <p:cSldViewPr>
      <p:cViewPr varScale="1">
        <p:scale>
          <a:sx n="68" d="100"/>
          <a:sy n="68" d="100"/>
        </p:scale>
        <p:origin x="-144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3/2/2021</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3/2/2021</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3/2/2021</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3/2/2021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3/2/2021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3/2/2021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3/2/2021</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3/2/2021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3/2/2021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3/2/2021</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profiles.uonbi.ac.ke/sgichuhi/publications/ovarian-cancer-kenyatta-national-hospital-kenya-characteristics-and-management" TargetMode="External"/><Relationship Id="rId2" Type="http://schemas.openxmlformats.org/officeDocument/2006/relationships/hyperlink" Target="https://onlinelibrary.wiley.com/doi/full/10.1002/cam4.2725"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66868" y="228600"/>
            <a:ext cx="5105400" cy="5181600"/>
          </a:xfrm>
        </p:spPr>
        <p:txBody>
          <a:bodyPr/>
          <a:lstStyle/>
          <a:p>
            <a:r>
              <a:rPr lang="en-GB" dirty="0" smtClean="0"/>
              <a:t>The fallopian tube as origin of ovarian cancer: Change of diagnostic and preventive strategies</a:t>
            </a:r>
            <a:br>
              <a:rPr lang="en-GB" dirty="0" smtClean="0"/>
            </a:br>
            <a:endParaRPr lang="en-GB" dirty="0"/>
          </a:p>
        </p:txBody>
      </p:sp>
      <p:sp>
        <p:nvSpPr>
          <p:cNvPr id="3" name="Subtitle 2"/>
          <p:cNvSpPr>
            <a:spLocks noGrp="1"/>
          </p:cNvSpPr>
          <p:nvPr>
            <p:ph type="subTitle" idx="1"/>
          </p:nvPr>
        </p:nvSpPr>
        <p:spPr>
          <a:xfrm>
            <a:off x="3276600" y="5257800"/>
            <a:ext cx="5114778" cy="1101248"/>
          </a:xfrm>
        </p:spPr>
        <p:txBody>
          <a:bodyPr>
            <a:normAutofit lnSpcReduction="10000"/>
          </a:bodyPr>
          <a:lstStyle/>
          <a:p>
            <a:r>
              <a:rPr lang="en-GB" dirty="0" smtClean="0"/>
              <a:t>PRIYANKA SINGH PANWAR</a:t>
            </a:r>
          </a:p>
          <a:p>
            <a:r>
              <a:rPr lang="en-GB" dirty="0" smtClean="0"/>
              <a:t>H31/42209/2017</a:t>
            </a:r>
          </a:p>
          <a:p>
            <a:r>
              <a:rPr lang="en-GB" dirty="0" err="1" smtClean="0"/>
              <a:t>MBChB</a:t>
            </a:r>
            <a:r>
              <a:rPr lang="en-GB" dirty="0" smtClean="0"/>
              <a:t> Level IV</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239000" cy="6150936"/>
          </a:xfrm>
        </p:spPr>
        <p:txBody>
          <a:bodyPr>
            <a:normAutofit fontScale="77500" lnSpcReduction="20000"/>
          </a:bodyPr>
          <a:lstStyle/>
          <a:p>
            <a:r>
              <a:rPr lang="en-GB" dirty="0" smtClean="0"/>
              <a:t>In two types of tubal epithelial cells, so‐called </a:t>
            </a:r>
            <a:r>
              <a:rPr lang="en-GB" dirty="0" err="1" smtClean="0"/>
              <a:t>secretory</a:t>
            </a:r>
            <a:r>
              <a:rPr lang="en-GB" dirty="0" smtClean="0"/>
              <a:t> and ciliated cells, the former are less matured and thought to be vulnerable to transformation, and, in fact, </a:t>
            </a:r>
            <a:r>
              <a:rPr lang="en-GB" dirty="0" err="1" smtClean="0"/>
              <a:t>secretory</a:t>
            </a:r>
            <a:r>
              <a:rPr lang="en-GB" dirty="0" smtClean="0"/>
              <a:t> cells were proven to be the most susceptible to DNA damage in vitro.</a:t>
            </a:r>
          </a:p>
          <a:p>
            <a:r>
              <a:rPr lang="en-GB" dirty="0" smtClean="0"/>
              <a:t>The proliferative activity of the p53 signature has been demonstrated to be low.</a:t>
            </a:r>
            <a:endParaRPr lang="en-GB" b="1" u="sng" dirty="0" smtClean="0"/>
          </a:p>
          <a:p>
            <a:r>
              <a:rPr lang="en-GB" dirty="0" smtClean="0"/>
              <a:t>This is consistent with the fact that DNA damage facilitates ATM/ATR‐regulated </a:t>
            </a:r>
            <a:r>
              <a:rPr lang="en-GB" dirty="0" err="1" smtClean="0"/>
              <a:t>signaling</a:t>
            </a:r>
            <a:r>
              <a:rPr lang="en-GB" dirty="0" smtClean="0"/>
              <a:t> pathways that result in cell cycle arrest.</a:t>
            </a:r>
            <a:endParaRPr lang="en-GB" b="1" u="sng" dirty="0" smtClean="0"/>
          </a:p>
          <a:p>
            <a:r>
              <a:rPr lang="en-GB" dirty="0" smtClean="0"/>
              <a:t>However, once the p53 signature progresses to STIC, it acquires high‐growth proliferative activity with high Ki‐67 or MIB1 expression and </a:t>
            </a:r>
            <a:r>
              <a:rPr lang="en-GB" dirty="0" err="1" smtClean="0"/>
              <a:t>cytologic</a:t>
            </a:r>
            <a:r>
              <a:rPr lang="en-GB" dirty="0" smtClean="0"/>
              <a:t> </a:t>
            </a:r>
            <a:r>
              <a:rPr lang="en-GB" dirty="0" err="1" smtClean="0"/>
              <a:t>atypia</a:t>
            </a:r>
            <a:r>
              <a:rPr lang="en-GB" dirty="0" smtClean="0"/>
              <a:t>, as well as loss of cellular polarity.</a:t>
            </a:r>
          </a:p>
          <a:p>
            <a:r>
              <a:rPr lang="en-GB" dirty="0" smtClean="0"/>
              <a:t>Of particular interest is that transitional lesions between the p53 signature and STIC are often found, with intermediate proliferative and morphological characteristics, called serous intraepithelial lesions (STILs).</a:t>
            </a:r>
            <a:endParaRPr lang="en-GB" b="1" u="sng" dirty="0" smtClean="0"/>
          </a:p>
          <a:p>
            <a:r>
              <a:rPr lang="en-GB" dirty="0" smtClean="0"/>
              <a:t>The presence of these transitional lesions may further suggest that the p53 signature is a precursor of STIC.</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239000" cy="5998536"/>
          </a:xfrm>
        </p:spPr>
        <p:txBody>
          <a:bodyPr>
            <a:normAutofit fontScale="92500" lnSpcReduction="20000"/>
          </a:bodyPr>
          <a:lstStyle/>
          <a:p>
            <a:r>
              <a:rPr lang="en-GB" dirty="0" smtClean="0"/>
              <a:t>A candidate precursor of the p53 signature has also been proposed, named </a:t>
            </a:r>
            <a:r>
              <a:rPr lang="en-GB" dirty="0" err="1" smtClean="0"/>
              <a:t>secretory</a:t>
            </a:r>
            <a:r>
              <a:rPr lang="en-GB" dirty="0" smtClean="0"/>
              <a:t> cell outgrowth (SCOUT), and is usually located at more proximal sites of the tube than the p53 signature. </a:t>
            </a:r>
          </a:p>
          <a:p>
            <a:r>
              <a:rPr lang="en-GB" dirty="0" smtClean="0"/>
              <a:t>SCOUT is defined as consisting of a row of at least 30 </a:t>
            </a:r>
            <a:r>
              <a:rPr lang="en-GB" dirty="0" err="1" smtClean="0"/>
              <a:t>secretory</a:t>
            </a:r>
            <a:r>
              <a:rPr lang="en-GB" dirty="0" smtClean="0"/>
              <a:t> epithelial cells with a </a:t>
            </a:r>
            <a:r>
              <a:rPr lang="en-GB" dirty="0" err="1" smtClean="0"/>
              <a:t>pseudostratified</a:t>
            </a:r>
            <a:r>
              <a:rPr lang="en-GB" dirty="0" smtClean="0"/>
              <a:t> benign appearance and low proliferative activity that is not interrupted by ciliated differentiation. </a:t>
            </a:r>
          </a:p>
          <a:p>
            <a:r>
              <a:rPr lang="en-GB" dirty="0" smtClean="0"/>
              <a:t>SCOUT does not usually display alterations in p53, either by </a:t>
            </a:r>
            <a:r>
              <a:rPr lang="en-GB" dirty="0" err="1" smtClean="0"/>
              <a:t>immunostaining</a:t>
            </a:r>
            <a:r>
              <a:rPr lang="en-GB" dirty="0" smtClean="0"/>
              <a:t> or p53 sequence analysis. </a:t>
            </a:r>
          </a:p>
          <a:p>
            <a:r>
              <a:rPr lang="en-GB" dirty="0" smtClean="0"/>
              <a:t>Continuity of SCOUT, p53 signature, and serous carcinoma can, on occasion, be demonstrated and shown to share identical </a:t>
            </a:r>
            <a:r>
              <a:rPr lang="en-GB" i="1" dirty="0" smtClean="0"/>
              <a:t>p53</a:t>
            </a:r>
            <a:r>
              <a:rPr lang="en-GB" dirty="0" smtClean="0"/>
              <a:t> mutations. </a:t>
            </a:r>
          </a:p>
          <a:p>
            <a:r>
              <a:rPr lang="en-GB" dirty="0" smtClean="0"/>
              <a:t>Thus, SCOUT may be a potential precursor of the p53 signature, and the p53 signature may be a subset of SCOUTs.</a:t>
            </a:r>
          </a:p>
          <a:p>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imag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028" name="AutoShape 4" descr="imag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1029" name="Picture 5" descr="C:\Users\PRIYANKA  SINGH\Downloads\cam42725-fig-0001-m.jpg"/>
          <p:cNvPicPr>
            <a:picLocks noChangeAspect="1" noChangeArrowheads="1"/>
          </p:cNvPicPr>
          <p:nvPr/>
        </p:nvPicPr>
        <p:blipFill>
          <a:blip r:embed="rId2"/>
          <a:srcRect/>
          <a:stretch>
            <a:fillRect/>
          </a:stretch>
        </p:blipFill>
        <p:spPr bwMode="auto">
          <a:xfrm>
            <a:off x="0" y="838200"/>
            <a:ext cx="8167628" cy="50292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239000" cy="6248400"/>
          </a:xfrm>
        </p:spPr>
        <p:txBody>
          <a:bodyPr>
            <a:normAutofit fontScale="92500" lnSpcReduction="20000"/>
          </a:bodyPr>
          <a:lstStyle/>
          <a:p>
            <a:r>
              <a:rPr lang="en-GB" dirty="0" smtClean="0"/>
              <a:t>Several genetic studies have been performed to clarify the molecular relationship between tubal precursor lesions and HGSC. </a:t>
            </a:r>
          </a:p>
          <a:p>
            <a:r>
              <a:rPr lang="en-GB" dirty="0" smtClean="0"/>
              <a:t>The initial laser‐captured </a:t>
            </a:r>
            <a:r>
              <a:rPr lang="en-GB" dirty="0" err="1" smtClean="0"/>
              <a:t>microdissection</a:t>
            </a:r>
            <a:r>
              <a:rPr lang="en-GB" dirty="0" smtClean="0"/>
              <a:t> analysis followed by target sequencing of </a:t>
            </a:r>
            <a:r>
              <a:rPr lang="en-GB" i="1" dirty="0" smtClean="0"/>
              <a:t>p53</a:t>
            </a:r>
            <a:r>
              <a:rPr lang="en-GB" dirty="0" smtClean="0"/>
              <a:t> indicated that 57% of p53 signatures had </a:t>
            </a:r>
            <a:r>
              <a:rPr lang="en-GB" i="1" dirty="0" smtClean="0"/>
              <a:t>p53</a:t>
            </a:r>
            <a:r>
              <a:rPr lang="en-GB" dirty="0" smtClean="0"/>
              <a:t> gene mutations, most of which were </a:t>
            </a:r>
            <a:r>
              <a:rPr lang="en-GB" dirty="0" err="1" smtClean="0"/>
              <a:t>missense</a:t>
            </a:r>
            <a:r>
              <a:rPr lang="en-GB" dirty="0" smtClean="0"/>
              <a:t> mutations, while all STICs and all STIC/ovarian cancer pairs shared identical </a:t>
            </a:r>
            <a:r>
              <a:rPr lang="en-GB" i="1" dirty="0" smtClean="0"/>
              <a:t>p53</a:t>
            </a:r>
            <a:r>
              <a:rPr lang="en-GB" dirty="0" smtClean="0"/>
              <a:t> mutations.</a:t>
            </a:r>
          </a:p>
          <a:p>
            <a:r>
              <a:rPr lang="en-GB" dirty="0" smtClean="0"/>
              <a:t>Subsequent studies, however, showed that </a:t>
            </a:r>
            <a:r>
              <a:rPr lang="en-GB" i="1" dirty="0" smtClean="0"/>
              <a:t>p53</a:t>
            </a:r>
            <a:r>
              <a:rPr lang="en-GB" dirty="0" smtClean="0"/>
              <a:t> mutations were detected in all HGSCs analyzed, and the identical mutations were detected in most, but not all, STICs and concurrent HGSCs.</a:t>
            </a:r>
            <a:endParaRPr lang="en-GB" b="1" u="sng" dirty="0" smtClean="0"/>
          </a:p>
          <a:p>
            <a:r>
              <a:rPr lang="en-GB" dirty="0" smtClean="0"/>
              <a:t>Recent comprehensive genomic analysis by next‐generation sequencing provided striking evidence that the p53 signature or STIC had the ancestral clone for the observed cancers.</a:t>
            </a:r>
            <a:endParaRPr lang="en-GB" b="1" u="sng"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239000" cy="5922336"/>
          </a:xfrm>
        </p:spPr>
        <p:txBody>
          <a:bodyPr>
            <a:normAutofit/>
          </a:bodyPr>
          <a:lstStyle/>
          <a:p>
            <a:r>
              <a:rPr lang="en-GB" dirty="0" smtClean="0"/>
              <a:t>The majority of tumour‐specific alterations in ovarian cancers were commonly present in STICs, including those affecting </a:t>
            </a:r>
            <a:r>
              <a:rPr lang="en-GB" i="1" dirty="0" smtClean="0"/>
              <a:t>TP53, BRCA1</a:t>
            </a:r>
            <a:r>
              <a:rPr lang="en-GB" dirty="0" smtClean="0"/>
              <a:t>, </a:t>
            </a:r>
            <a:r>
              <a:rPr lang="en-GB" i="1" dirty="0" smtClean="0"/>
              <a:t>BRCA2,</a:t>
            </a:r>
            <a:r>
              <a:rPr lang="en-GB" dirty="0" smtClean="0"/>
              <a:t> or </a:t>
            </a:r>
            <a:r>
              <a:rPr lang="en-GB" i="1" dirty="0" smtClean="0"/>
              <a:t>PTEN</a:t>
            </a:r>
            <a:r>
              <a:rPr lang="en-GB" dirty="0" smtClean="0"/>
              <a:t>. </a:t>
            </a:r>
          </a:p>
          <a:p>
            <a:r>
              <a:rPr lang="en-GB" dirty="0" smtClean="0"/>
              <a:t>Ovarian cancers contained additional genetic changes, indicating that tubal precursor lesions represented daughter clones of the ovarian cancers. </a:t>
            </a:r>
          </a:p>
          <a:p>
            <a:r>
              <a:rPr lang="en-GB" dirty="0" smtClean="0"/>
              <a:t>Evolutionary analyses reveal that p53 signatures and STICs are precursors of ovarian carcinoma and identify a window of 7 years between development of a STIC and initiation of ovarian carcinoma, with metastases following rapidly thereafter.</a:t>
            </a:r>
          </a:p>
          <a:p>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4840"/>
            <a:ext cx="7239000" cy="1661160"/>
          </a:xfrm>
        </p:spPr>
        <p:txBody>
          <a:bodyPr>
            <a:normAutofit fontScale="90000"/>
          </a:bodyPr>
          <a:lstStyle/>
          <a:p>
            <a:r>
              <a:rPr lang="en-GB" dirty="0" smtClean="0"/>
              <a:t>IDENTIFICATION OF DRIVER MUTATIONS FOR SEROUS CARCINOGENESIS</a:t>
            </a:r>
            <a:br>
              <a:rPr lang="en-GB" dirty="0" smtClean="0"/>
            </a:br>
            <a:endParaRPr lang="en-GB" dirty="0"/>
          </a:p>
        </p:txBody>
      </p:sp>
      <p:sp>
        <p:nvSpPr>
          <p:cNvPr id="3" name="Content Placeholder 2"/>
          <p:cNvSpPr>
            <a:spLocks noGrp="1"/>
          </p:cNvSpPr>
          <p:nvPr>
            <p:ph idx="1"/>
          </p:nvPr>
        </p:nvSpPr>
        <p:spPr>
          <a:xfrm>
            <a:off x="457200" y="1935480"/>
            <a:ext cx="7239000" cy="4846320"/>
          </a:xfrm>
        </p:spPr>
        <p:txBody>
          <a:bodyPr>
            <a:normAutofit fontScale="85000" lnSpcReduction="20000"/>
          </a:bodyPr>
          <a:lstStyle/>
          <a:p>
            <a:r>
              <a:rPr lang="en-GB" dirty="0" smtClean="0"/>
              <a:t>To clarify the molecular mechanisms through which serous carcinoma develops from the fallopian tubes, comprehensive genomic analyses of HGSC have been performed, as the Cancer Genome Atlas (TCGA).</a:t>
            </a:r>
            <a:endParaRPr lang="en-GB" b="1" u="sng" dirty="0" smtClean="0"/>
          </a:p>
          <a:p>
            <a:r>
              <a:rPr lang="en-GB" dirty="0" smtClean="0"/>
              <a:t>This analysis found that </a:t>
            </a:r>
            <a:r>
              <a:rPr lang="en-GB" i="1" dirty="0" smtClean="0"/>
              <a:t>TP53</a:t>
            </a:r>
            <a:r>
              <a:rPr lang="en-GB" dirty="0" smtClean="0"/>
              <a:t> mutation was highly prevalent (96%).</a:t>
            </a:r>
          </a:p>
          <a:p>
            <a:r>
              <a:rPr lang="en-GB" dirty="0" smtClean="0"/>
              <a:t>The pathway analyses showed that RB‐related (67%) and RAS/PI3K‐related (45%) </a:t>
            </a:r>
            <a:r>
              <a:rPr lang="en-GB" dirty="0" err="1" smtClean="0"/>
              <a:t>signaling</a:t>
            </a:r>
            <a:r>
              <a:rPr lang="en-GB" dirty="0" smtClean="0"/>
              <a:t> pathways were activated, and homologous recombination defects (HRDs) were observed in up to 49% of cases, via </a:t>
            </a:r>
            <a:r>
              <a:rPr lang="en-GB" i="1" dirty="0" smtClean="0"/>
              <a:t>BRCA1</a:t>
            </a:r>
            <a:r>
              <a:rPr lang="en-GB" dirty="0" smtClean="0"/>
              <a:t> promoter </a:t>
            </a:r>
            <a:r>
              <a:rPr lang="en-GB" dirty="0" err="1" smtClean="0"/>
              <a:t>hypermethylation</a:t>
            </a:r>
            <a:r>
              <a:rPr lang="en-GB" dirty="0" smtClean="0"/>
              <a:t> and silencing, as well as its </a:t>
            </a:r>
            <a:r>
              <a:rPr lang="en-GB" dirty="0" err="1" smtClean="0"/>
              <a:t>germline</a:t>
            </a:r>
            <a:r>
              <a:rPr lang="en-GB" dirty="0" smtClean="0"/>
              <a:t> and somatic mutations. </a:t>
            </a:r>
          </a:p>
          <a:p>
            <a:r>
              <a:rPr lang="en-GB" dirty="0" smtClean="0"/>
              <a:t>These findings indicate that the mutational spectrum marks HGSC as completely distinct from other histological subtypes of ovarian cancer, with extremely high </a:t>
            </a:r>
            <a:r>
              <a:rPr lang="en-GB" i="1" dirty="0" smtClean="0"/>
              <a:t>TP53</a:t>
            </a:r>
            <a:r>
              <a:rPr lang="en-GB" dirty="0" smtClean="0"/>
              <a:t> mutations and frequent HRDs.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7239000" cy="4191000"/>
          </a:xfrm>
        </p:spPr>
        <p:txBody>
          <a:bodyPr/>
          <a:lstStyle/>
          <a:p>
            <a:r>
              <a:rPr lang="en-GB" dirty="0" smtClean="0"/>
              <a:t>Taken together, the mouse or in vitro carcinogenesis models support the concept that a total of 3 </a:t>
            </a:r>
            <a:r>
              <a:rPr lang="en-GB" b="1" dirty="0" smtClean="0"/>
              <a:t>genetic hits</a:t>
            </a:r>
            <a:r>
              <a:rPr lang="en-GB" dirty="0" smtClean="0"/>
              <a:t> are required for the development of HGSC from FTSECs, in which </a:t>
            </a:r>
            <a:r>
              <a:rPr lang="en-GB" i="1" dirty="0" smtClean="0"/>
              <a:t>TP53</a:t>
            </a:r>
            <a:r>
              <a:rPr lang="en-GB" dirty="0" smtClean="0"/>
              <a:t> mutation is indispensable and the additional 2 hits, including </a:t>
            </a:r>
            <a:r>
              <a:rPr lang="en-GB" i="1" dirty="0" smtClean="0"/>
              <a:t>BRCA</a:t>
            </a:r>
            <a:r>
              <a:rPr lang="en-GB" dirty="0" smtClean="0"/>
              <a:t> mutation (or HRD), PI3K‐APT, </a:t>
            </a:r>
            <a:r>
              <a:rPr lang="en-GB" dirty="0" err="1" smtClean="0"/>
              <a:t>Ras</a:t>
            </a:r>
            <a:r>
              <a:rPr lang="en-GB" dirty="0" smtClean="0"/>
              <a:t>‐MAPK </a:t>
            </a:r>
            <a:r>
              <a:rPr lang="en-GB" dirty="0" err="1" smtClean="0"/>
              <a:t>signaling</a:t>
            </a:r>
            <a:r>
              <a:rPr lang="en-GB" dirty="0" smtClean="0"/>
              <a:t>, or c‐</a:t>
            </a:r>
            <a:r>
              <a:rPr lang="en-GB" dirty="0" err="1" smtClean="0"/>
              <a:t>Myc</a:t>
            </a:r>
            <a:r>
              <a:rPr lang="en-GB" dirty="0" smtClean="0"/>
              <a:t> amplification (</a:t>
            </a:r>
            <a:r>
              <a:rPr lang="en-GB" dirty="0" err="1" smtClean="0"/>
              <a:t>overexpression</a:t>
            </a:r>
            <a:r>
              <a:rPr lang="en-GB" dirty="0" smtClean="0"/>
              <a:t>), confer the serous carcinoma phenotype.</a:t>
            </a:r>
          </a:p>
          <a:p>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1040"/>
            <a:ext cx="7239000" cy="1661160"/>
          </a:xfrm>
        </p:spPr>
        <p:txBody>
          <a:bodyPr>
            <a:normAutofit fontScale="90000"/>
          </a:bodyPr>
          <a:lstStyle/>
          <a:p>
            <a:r>
              <a:rPr lang="en-GB" dirty="0" smtClean="0"/>
              <a:t>STRATEGY TO PREVENT OVARIAN CANCER IN HIGH‐RISK POPULATIONS</a:t>
            </a:r>
            <a:br>
              <a:rPr lang="en-GB" dirty="0" smtClean="0"/>
            </a:br>
            <a:endParaRPr lang="en-GB" dirty="0"/>
          </a:p>
        </p:txBody>
      </p:sp>
      <p:sp>
        <p:nvSpPr>
          <p:cNvPr id="3" name="Content Placeholder 2"/>
          <p:cNvSpPr>
            <a:spLocks noGrp="1"/>
          </p:cNvSpPr>
          <p:nvPr>
            <p:ph idx="1"/>
          </p:nvPr>
        </p:nvSpPr>
        <p:spPr>
          <a:xfrm>
            <a:off x="457200" y="2011680"/>
            <a:ext cx="7239000" cy="4846320"/>
          </a:xfrm>
        </p:spPr>
        <p:txBody>
          <a:bodyPr>
            <a:normAutofit fontScale="92500"/>
          </a:bodyPr>
          <a:lstStyle/>
          <a:p>
            <a:r>
              <a:rPr lang="en-GB" dirty="0" smtClean="0"/>
              <a:t>Oral contraceptives have been known to have a preventive effect on ovarian cancer occurrence in </a:t>
            </a:r>
            <a:r>
              <a:rPr lang="en-GB" i="1" dirty="0" smtClean="0"/>
              <a:t>BRCA1/2</a:t>
            </a:r>
            <a:r>
              <a:rPr lang="en-GB" dirty="0" smtClean="0"/>
              <a:t> carriers.</a:t>
            </a:r>
            <a:endParaRPr lang="en-GB" b="1" u="sng" dirty="0" smtClean="0"/>
          </a:p>
          <a:p>
            <a:r>
              <a:rPr lang="en-GB" dirty="0" smtClean="0"/>
              <a:t>The precise mechanism by which OCs have protective effects remains unclear, but may be at least partly due to inhibition of ovulation that may reduce the opportunity for </a:t>
            </a:r>
            <a:r>
              <a:rPr lang="en-GB" dirty="0" err="1" smtClean="0"/>
              <a:t>fimbriae</a:t>
            </a:r>
            <a:r>
              <a:rPr lang="en-GB" dirty="0" smtClean="0"/>
              <a:t> to contact the ovarian surface in every menstrual cycle. </a:t>
            </a:r>
          </a:p>
          <a:p>
            <a:r>
              <a:rPr lang="en-GB" dirty="0" smtClean="0"/>
              <a:t>RRSO has been established as protective surgery against ovarian cancer in the high‐risk population with </a:t>
            </a:r>
            <a:r>
              <a:rPr lang="en-GB" i="1" dirty="0" smtClean="0"/>
              <a:t>BRCA1</a:t>
            </a:r>
            <a:r>
              <a:rPr lang="en-GB" dirty="0" smtClean="0"/>
              <a:t> or </a:t>
            </a:r>
            <a:r>
              <a:rPr lang="en-GB" i="1" dirty="0" smtClean="0"/>
              <a:t>BRCA2</a:t>
            </a:r>
            <a:r>
              <a:rPr lang="en-GB" dirty="0" smtClean="0"/>
              <a:t> mutations.</a:t>
            </a:r>
            <a:endParaRPr lang="en-GB" b="1" u="sng" dirty="0" smtClean="0"/>
          </a:p>
          <a:p>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239000" cy="6074736"/>
          </a:xfrm>
        </p:spPr>
        <p:txBody>
          <a:bodyPr>
            <a:normAutofit fontScale="77500" lnSpcReduction="20000"/>
          </a:bodyPr>
          <a:lstStyle/>
          <a:p>
            <a:r>
              <a:rPr lang="en-GB" dirty="0" smtClean="0"/>
              <a:t>In contrast to these protective benefits, RRSO is associated with surgical menopause, generating various long‐term health problems, as well as unfavourable symptoms with climacteric disorders, including sexual dysfunction and vasomotor symptoms, making women reluctant to pursue surgery. </a:t>
            </a:r>
          </a:p>
          <a:p>
            <a:r>
              <a:rPr lang="en-GB" dirty="0" smtClean="0"/>
              <a:t>Studies on quality of life demonstrated the benefit of hormone replacement therapy (HRT) for </a:t>
            </a:r>
            <a:r>
              <a:rPr lang="en-GB" i="1" dirty="0" smtClean="0"/>
              <a:t>BRCA</a:t>
            </a:r>
            <a:r>
              <a:rPr lang="en-GB" dirty="0" smtClean="0"/>
              <a:t> mutation carriers after RRSO, with fewer endocrine symptoms and better sexual functioning,</a:t>
            </a:r>
            <a:r>
              <a:rPr lang="en-GB" b="1" u="sng" dirty="0" smtClean="0"/>
              <a:t> </a:t>
            </a:r>
            <a:r>
              <a:rPr lang="en-GB" dirty="0" smtClean="0"/>
              <a:t>as well as decreased bone diseases.</a:t>
            </a:r>
            <a:endParaRPr lang="en-GB" b="1" u="sng" dirty="0" smtClean="0"/>
          </a:p>
          <a:p>
            <a:r>
              <a:rPr lang="en-GB" dirty="0" smtClean="0"/>
              <a:t>The breast cancer risk by taking HRT after RRSO is a great concern for </a:t>
            </a:r>
            <a:r>
              <a:rPr lang="en-GB" i="1" dirty="0" smtClean="0"/>
              <a:t>BRCA</a:t>
            </a:r>
            <a:r>
              <a:rPr lang="en-GB" dirty="0" smtClean="0"/>
              <a:t> mutation carriers who have not yet developed it. </a:t>
            </a:r>
          </a:p>
          <a:p>
            <a:r>
              <a:rPr lang="en-GB" dirty="0" smtClean="0"/>
              <a:t>Accumulating evidence has shown that breast cancer risk reduction after RRSO is not changed by HRT.</a:t>
            </a:r>
            <a:endParaRPr lang="en-GB" b="1" u="sng" dirty="0" smtClean="0"/>
          </a:p>
          <a:p>
            <a:r>
              <a:rPr lang="en-GB" dirty="0" smtClean="0"/>
              <a:t>The formulation of HRT may affect the risk of breast cancer; oestrogen‐replacement therapy may be preferred over progestin‐containing regimens.</a:t>
            </a:r>
            <a:endParaRPr lang="en-GB" b="1" u="sng" dirty="0" smtClean="0"/>
          </a:p>
          <a:p>
            <a:r>
              <a:rPr lang="en-GB" dirty="0" smtClean="0"/>
              <a:t>A definitive conclusion about the risk and benefit of HRT in high‐risk patients will be reached only through well‐designed, long‐term studies.</a:t>
            </a:r>
          </a:p>
          <a:p>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38400"/>
            <a:ext cx="7239000" cy="2133600"/>
          </a:xfrm>
        </p:spPr>
        <p:txBody>
          <a:bodyPr>
            <a:normAutofit/>
          </a:bodyPr>
          <a:lstStyle/>
          <a:p>
            <a:r>
              <a:rPr lang="en-GB" dirty="0" smtClean="0"/>
              <a:t>Studies on bilateral </a:t>
            </a:r>
            <a:r>
              <a:rPr lang="en-GB" dirty="0" err="1" smtClean="0"/>
              <a:t>salpingectomy</a:t>
            </a:r>
            <a:r>
              <a:rPr lang="en-GB" dirty="0" smtClean="0"/>
              <a:t> (without </a:t>
            </a:r>
            <a:r>
              <a:rPr lang="en-GB" dirty="0" err="1" smtClean="0"/>
              <a:t>oophorectomy</a:t>
            </a:r>
            <a:r>
              <a:rPr lang="en-GB" dirty="0" smtClean="0"/>
              <a:t>) may offer a reduced risk of ovarian cancer in </a:t>
            </a:r>
            <a:r>
              <a:rPr lang="en-GB" i="1" dirty="0" smtClean="0"/>
              <a:t>BRCA1</a:t>
            </a:r>
            <a:r>
              <a:rPr lang="en-GB" dirty="0" smtClean="0"/>
              <a:t> or </a:t>
            </a:r>
            <a:r>
              <a:rPr lang="en-GB" i="1" dirty="0" smtClean="0"/>
              <a:t>BRCA2</a:t>
            </a:r>
            <a:r>
              <a:rPr lang="en-GB" dirty="0" smtClean="0"/>
              <a:t> mutation carriers are still ongoing. </a:t>
            </a:r>
          </a:p>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OBJECTIVES</a:t>
            </a:r>
            <a:endParaRPr lang="en-GB" dirty="0"/>
          </a:p>
        </p:txBody>
      </p:sp>
      <p:sp>
        <p:nvSpPr>
          <p:cNvPr id="3" name="Content Placeholder 2"/>
          <p:cNvSpPr>
            <a:spLocks noGrp="1"/>
          </p:cNvSpPr>
          <p:nvPr>
            <p:ph idx="1"/>
          </p:nvPr>
        </p:nvSpPr>
        <p:spPr/>
        <p:txBody>
          <a:bodyPr/>
          <a:lstStyle/>
          <a:p>
            <a:pPr marL="514350" indent="-514350">
              <a:buFont typeface="+mj-lt"/>
              <a:buAutoNum type="arabicPeriod"/>
            </a:pPr>
            <a:r>
              <a:rPr lang="en-GB" dirty="0" smtClean="0"/>
              <a:t> Summarise the findings</a:t>
            </a:r>
          </a:p>
          <a:p>
            <a:pPr marL="514350" indent="-514350">
              <a:buFont typeface="+mj-lt"/>
              <a:buAutoNum type="arabicPeriod"/>
            </a:pPr>
            <a:r>
              <a:rPr lang="en-GB" dirty="0" smtClean="0"/>
              <a:t>Describe the relevance of the information to our </a:t>
            </a:r>
            <a:r>
              <a:rPr lang="en-GB" dirty="0" smtClean="0"/>
              <a:t>practice </a:t>
            </a:r>
            <a:r>
              <a:rPr lang="en-GB" dirty="0" smtClean="0"/>
              <a:t>at KNH</a:t>
            </a: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737360"/>
          </a:xfrm>
        </p:spPr>
        <p:txBody>
          <a:bodyPr>
            <a:normAutofit/>
          </a:bodyPr>
          <a:lstStyle/>
          <a:p>
            <a:r>
              <a:rPr lang="en-GB" dirty="0" smtClean="0"/>
              <a:t>HOW TO DEAL WITH ISOLATED STIC DETECTED AT RRSO?</a:t>
            </a:r>
            <a:br>
              <a:rPr lang="en-GB" dirty="0" smtClean="0"/>
            </a:br>
            <a:endParaRPr lang="en-GB" dirty="0"/>
          </a:p>
        </p:txBody>
      </p:sp>
      <p:sp>
        <p:nvSpPr>
          <p:cNvPr id="3" name="Content Placeholder 2"/>
          <p:cNvSpPr>
            <a:spLocks noGrp="1"/>
          </p:cNvSpPr>
          <p:nvPr>
            <p:ph idx="1"/>
          </p:nvPr>
        </p:nvSpPr>
        <p:spPr>
          <a:xfrm>
            <a:off x="457200" y="1600200"/>
            <a:ext cx="7239000" cy="4855536"/>
          </a:xfrm>
        </p:spPr>
        <p:txBody>
          <a:bodyPr>
            <a:normAutofit/>
          </a:bodyPr>
          <a:lstStyle/>
          <a:p>
            <a:r>
              <a:rPr lang="en-GB" dirty="0" smtClean="0"/>
              <a:t>The incidence of STIC in high‐risk patients who undergo RRSO has been reported to be approximately 2%.</a:t>
            </a:r>
          </a:p>
          <a:p>
            <a:r>
              <a:rPr lang="en-GB" dirty="0" smtClean="0"/>
              <a:t>Approximately 10% of the patients who underwent peritoneal cytology examination had positive cytology. </a:t>
            </a:r>
          </a:p>
          <a:p>
            <a:r>
              <a:rPr lang="en-GB" dirty="0" smtClean="0"/>
              <a:t>Most were started on chemotherapy</a:t>
            </a:r>
          </a:p>
          <a:p>
            <a:r>
              <a:rPr lang="en-GB" dirty="0" smtClean="0"/>
              <a:t>Three (4.5%) of 67 patients with follow‐up records showed subsequent primary peritoneal cancer during the follow‐up period. </a:t>
            </a:r>
          </a:p>
          <a:p>
            <a:endParaRPr lang="en-GB"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239000" cy="6150936"/>
          </a:xfrm>
        </p:spPr>
        <p:txBody>
          <a:bodyPr>
            <a:normAutofit fontScale="85000" lnSpcReduction="10000"/>
          </a:bodyPr>
          <a:lstStyle/>
          <a:p>
            <a:r>
              <a:rPr lang="en-GB" dirty="0" smtClean="0"/>
              <a:t>The clinical significance of positive peritoneal cytology at RRSO also remains unclear, and it has not been determined whether positive cytology is associated with a higher risk of subsequent peritoneal cancer.</a:t>
            </a:r>
            <a:endParaRPr lang="en-GB" b="1" u="sng" dirty="0" smtClean="0"/>
          </a:p>
          <a:p>
            <a:r>
              <a:rPr lang="en-GB" dirty="0" smtClean="0"/>
              <a:t>Furthermore, there is insufficient evidence that surgical staging or postoperative chemotherapy for patients with isolated STIC at RRSO decreases the occurrence of peritoneal cancer. </a:t>
            </a:r>
          </a:p>
          <a:p>
            <a:r>
              <a:rPr lang="en-GB" dirty="0" smtClean="0"/>
              <a:t>There is thus no established management concept for high‐risk patients with isolated STIC after RRSO. </a:t>
            </a:r>
          </a:p>
          <a:p>
            <a:r>
              <a:rPr lang="en-GB" dirty="0" smtClean="0"/>
              <a:t>It has been noted that patients with incidental STIC are more likely to develop peritoneal cancer compared to those with benign findings at RRSO.</a:t>
            </a:r>
            <a:endParaRPr lang="en-GB" b="1" u="sng" dirty="0" smtClean="0"/>
          </a:p>
          <a:p>
            <a:r>
              <a:rPr lang="en-GB" dirty="0" smtClean="0"/>
              <a:t>Therefore, </a:t>
            </a:r>
            <a:r>
              <a:rPr lang="en-GB" i="1" dirty="0" smtClean="0"/>
              <a:t>BRCA</a:t>
            </a:r>
            <a:r>
              <a:rPr lang="en-GB" dirty="0" smtClean="0"/>
              <a:t> mutation carriers with incidental STIC after RRSO should be carefully followed‐up, at least by more frequent examination with CA‐125 and imaging by </a:t>
            </a:r>
            <a:r>
              <a:rPr lang="en-GB" dirty="0" err="1" smtClean="0"/>
              <a:t>ultrasonography</a:t>
            </a:r>
            <a:r>
              <a:rPr lang="en-GB" dirty="0" smtClean="0"/>
              <a:t>/CT.</a:t>
            </a:r>
          </a:p>
          <a:p>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965960"/>
          </a:xfrm>
        </p:spPr>
        <p:txBody>
          <a:bodyPr>
            <a:normAutofit fontScale="90000"/>
          </a:bodyPr>
          <a:lstStyle/>
          <a:p>
            <a:r>
              <a:rPr lang="en-GB" dirty="0" smtClean="0"/>
              <a:t>CAN OPPORTUNISTIC SALPINGECTOMY REDUCE THE RISK OF OVARIAN CANCER?</a:t>
            </a:r>
            <a:br>
              <a:rPr lang="en-GB" dirty="0" smtClean="0"/>
            </a:br>
            <a:endParaRPr lang="en-GB" dirty="0"/>
          </a:p>
        </p:txBody>
      </p:sp>
      <p:sp>
        <p:nvSpPr>
          <p:cNvPr id="3" name="Content Placeholder 2"/>
          <p:cNvSpPr>
            <a:spLocks noGrp="1"/>
          </p:cNvSpPr>
          <p:nvPr>
            <p:ph idx="1"/>
          </p:nvPr>
        </p:nvSpPr>
        <p:spPr>
          <a:xfrm>
            <a:off x="457200" y="2011680"/>
            <a:ext cx="7239000" cy="4846320"/>
          </a:xfrm>
        </p:spPr>
        <p:txBody>
          <a:bodyPr/>
          <a:lstStyle/>
          <a:p>
            <a:r>
              <a:rPr lang="en-GB" dirty="0" smtClean="0"/>
              <a:t>Based on the accumulating evidence of the tubal origin of ovarian cancer, opportunistic </a:t>
            </a:r>
            <a:r>
              <a:rPr lang="en-GB" dirty="0" err="1" smtClean="0"/>
              <a:t>salpingectomy</a:t>
            </a:r>
            <a:r>
              <a:rPr lang="en-GB" dirty="0" smtClean="0"/>
              <a:t> or tubal ligation in the low‐risk population may reduce the incidence of this type of tumour.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IS THIS RELEVANT TO US AT KNH?</a:t>
            </a:r>
            <a:endParaRPr lang="en-GB" dirty="0"/>
          </a:p>
        </p:txBody>
      </p:sp>
      <p:sp>
        <p:nvSpPr>
          <p:cNvPr id="23554" name="AutoShape 2" descr="Thinking Hard vs. Thinking Easy — Poise Alexander Technique Melbourn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23555" name="Picture 3" descr="C:\Users\PRIYANKA  SINGH\Downloads\Concentration+can+be+easy.jpg"/>
          <p:cNvPicPr>
            <a:picLocks noChangeAspect="1" noChangeArrowheads="1"/>
          </p:cNvPicPr>
          <p:nvPr/>
        </p:nvPicPr>
        <p:blipFill>
          <a:blip r:embed="rId2"/>
          <a:srcRect/>
          <a:stretch>
            <a:fillRect/>
          </a:stretch>
        </p:blipFill>
        <p:spPr bwMode="auto">
          <a:xfrm>
            <a:off x="1143000" y="1524000"/>
            <a:ext cx="6477000" cy="5068957"/>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7239000" cy="5846136"/>
          </a:xfrm>
        </p:spPr>
        <p:txBody>
          <a:bodyPr>
            <a:normAutofit lnSpcReduction="10000"/>
          </a:bodyPr>
          <a:lstStyle/>
          <a:p>
            <a:r>
              <a:rPr lang="en-GB" dirty="0" smtClean="0"/>
              <a:t>Ovarian cancer is the third commonest cause of cancer death from gynaecologic tumours in Kenya.</a:t>
            </a:r>
          </a:p>
          <a:p>
            <a:r>
              <a:rPr lang="en-GB" dirty="0" smtClean="0"/>
              <a:t>Early disease causes minimal, nonspecific, or no symptoms therefore, most patients are diagnosed when the disease is at an advanced stage.</a:t>
            </a:r>
          </a:p>
          <a:p>
            <a:r>
              <a:rPr lang="en-GB" dirty="0" smtClean="0"/>
              <a:t>It is therefore important to create awareness and implement screening tests for early diagnosis of the condition.</a:t>
            </a:r>
          </a:p>
          <a:p>
            <a:r>
              <a:rPr lang="en-GB" dirty="0" smtClean="0"/>
              <a:t>Survival at 2 yrs from diagnosis was 50% as per the Kaplan-Meier time survival estimate – even with chemotherapy being used.</a:t>
            </a:r>
          </a:p>
          <a:p>
            <a:r>
              <a:rPr lang="en-GB" dirty="0" smtClean="0"/>
              <a:t>Early diagnosis and prevention help reduce the financial burden as a result of treatment.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lstStyle/>
          <a:p>
            <a:pPr marL="514350" indent="-514350">
              <a:buFont typeface="+mj-lt"/>
              <a:buAutoNum type="arabicPeriod"/>
            </a:pPr>
            <a:r>
              <a:rPr lang="en-GB" dirty="0" smtClean="0">
                <a:hlinkClick r:id="rId2"/>
              </a:rPr>
              <a:t>https://onlinelibrary.wiley.com/doi/full/10.1002/cam4.2725</a:t>
            </a:r>
            <a:endParaRPr lang="en-GB" dirty="0" smtClean="0"/>
          </a:p>
          <a:p>
            <a:pPr marL="514350" indent="-514350">
              <a:buFont typeface="+mj-lt"/>
              <a:buAutoNum type="arabicPeriod"/>
            </a:pPr>
            <a:r>
              <a:rPr lang="en-GB" dirty="0" smtClean="0">
                <a:hlinkClick r:id="rId3"/>
              </a:rPr>
              <a:t>https://profiles.uonbi.ac.ke/sgichuhi/publications/ovarian-cancer-kenyatta-national-hospital-kenya-characteristics-and-management</a:t>
            </a:r>
            <a:endParaRPr lang="en-GB" dirty="0" smtClean="0"/>
          </a:p>
          <a:p>
            <a:pPr marL="514350" indent="-514350">
              <a:buFont typeface="+mj-lt"/>
              <a:buAutoNum type="arabicPeriod"/>
            </a:pPr>
            <a:endParaRPr lang="en-GB" dirty="0" smtClean="0"/>
          </a:p>
          <a:p>
            <a:pPr marL="514350" indent="-514350">
              <a:buFont typeface="+mj-lt"/>
              <a:buAutoNum type="arabicPeriod"/>
            </a:pPr>
            <a:endParaRPr lang="en-GB" dirty="0" smtClean="0"/>
          </a:p>
          <a:p>
            <a:pPr marL="514350" indent="-514350">
              <a:buFont typeface="+mj-lt"/>
              <a:buAutoNum type="arabicPeriod"/>
            </a:pPr>
            <a:endParaRPr lang="en-GB"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reactions on Twitter: &quot;tobias funke david cross arrested development bowing and  scene… &quot;"/>
          <p:cNvPicPr>
            <a:picLocks noChangeAspect="1" noChangeArrowheads="1"/>
          </p:cNvPicPr>
          <p:nvPr/>
        </p:nvPicPr>
        <p:blipFill>
          <a:blip r:embed="rId2"/>
          <a:srcRect/>
          <a:stretch>
            <a:fillRect/>
          </a:stretch>
        </p:blipFill>
        <p:spPr bwMode="auto">
          <a:xfrm>
            <a:off x="0" y="1132789"/>
            <a:ext cx="8153400" cy="4582211"/>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Ovarian cancer is the leading cause of gynaecologic cancer deaths in the world, and its prevention and early diagnosis remains the key to its treatment, especially for high‐grade serous carcinoma (HGSC) as it has a poor prognosis.</a:t>
            </a:r>
          </a:p>
          <a:p>
            <a:r>
              <a:rPr lang="en-GB" dirty="0" smtClean="0"/>
              <a:t>Ovarian cancer is the third commonest cause of cancer death from gynaecologic tumours in Kenya.</a:t>
            </a:r>
          </a:p>
          <a:p>
            <a:r>
              <a:rPr lang="en-GB" dirty="0" smtClean="0"/>
              <a:t>Early disease causes minimal, nonspecific, or no symptoms therefore, most patients are diagnosed when the disease is at an advanced stage.</a:t>
            </a:r>
          </a:p>
          <a:p>
            <a:r>
              <a:rPr lang="en-GB" dirty="0" smtClean="0"/>
              <a:t>Evidence has shown that HGSC originates from fallopian tube </a:t>
            </a:r>
            <a:r>
              <a:rPr lang="en-GB" dirty="0" err="1" smtClean="0"/>
              <a:t>secretory</a:t>
            </a:r>
            <a:r>
              <a:rPr lang="en-GB" dirty="0" smtClean="0"/>
              <a:t> cells through serous tubal intraepithelial carcinoma (STIC).</a:t>
            </a:r>
          </a:p>
          <a:p>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7239000" cy="4703136"/>
          </a:xfrm>
        </p:spPr>
        <p:txBody>
          <a:bodyPr>
            <a:normAutofit fontScale="92500" lnSpcReduction="20000"/>
          </a:bodyPr>
          <a:lstStyle/>
          <a:p>
            <a:r>
              <a:rPr lang="en-GB" dirty="0" smtClean="0"/>
              <a:t>Ovarian cancer had initially been believed to arise from ovarian surface epithelial cells. </a:t>
            </a:r>
          </a:p>
          <a:p>
            <a:r>
              <a:rPr lang="en-GB" dirty="0" smtClean="0"/>
              <a:t>However, this concept has changed in HGSC which has become a major histological subtype of ovarian cancer in the past two decades. </a:t>
            </a:r>
          </a:p>
          <a:p>
            <a:r>
              <a:rPr lang="en-GB" dirty="0" smtClean="0"/>
              <a:t>It all began with the discovery of the </a:t>
            </a:r>
            <a:r>
              <a:rPr lang="en-GB" i="1" dirty="0" smtClean="0"/>
              <a:t>BRCA1</a:t>
            </a:r>
            <a:r>
              <a:rPr lang="en-GB" dirty="0" smtClean="0"/>
              <a:t> and </a:t>
            </a:r>
            <a:r>
              <a:rPr lang="en-GB" i="1" dirty="0" smtClean="0"/>
              <a:t>BRCA2</a:t>
            </a:r>
            <a:r>
              <a:rPr lang="en-GB" dirty="0" smtClean="0"/>
              <a:t> tumour suppressor genes (Approximately 5%‐10% of ovarian cancers are attributed to inherited </a:t>
            </a:r>
            <a:r>
              <a:rPr lang="en-GB" dirty="0" err="1" smtClean="0"/>
              <a:t>germline</a:t>
            </a:r>
            <a:r>
              <a:rPr lang="en-GB" dirty="0" smtClean="0"/>
              <a:t> mutations of susceptible genes, and about 90% of such cases involve mutations of </a:t>
            </a:r>
            <a:r>
              <a:rPr lang="en-GB" i="1" dirty="0" smtClean="0"/>
              <a:t>BRCA1</a:t>
            </a:r>
            <a:r>
              <a:rPr lang="en-GB" dirty="0" smtClean="0"/>
              <a:t> or </a:t>
            </a:r>
            <a:r>
              <a:rPr lang="en-GB" i="1" dirty="0" smtClean="0"/>
              <a:t>BRCA2</a:t>
            </a:r>
            <a:r>
              <a:rPr lang="en-GB" dirty="0" smtClean="0"/>
              <a:t> genes.).</a:t>
            </a:r>
          </a:p>
          <a:p>
            <a:r>
              <a:rPr lang="en-GB" dirty="0" smtClean="0"/>
              <a:t>Mutation carriers have an increased risk of ovarian cancer, at 40%‐60% at the age of 70 years.</a:t>
            </a:r>
            <a:endParaRPr lang="en-GB" b="1" u="sng" dirty="0" smtClean="0"/>
          </a:p>
          <a:p>
            <a:endParaRPr lang="en-GB" dirty="0" smtClean="0"/>
          </a:p>
          <a:p>
            <a:endParaRPr lang="en-GB" dirty="0"/>
          </a:p>
        </p:txBody>
      </p:sp>
      <p:sp>
        <p:nvSpPr>
          <p:cNvPr id="4" name="Title 1"/>
          <p:cNvSpPr>
            <a:spLocks noGrp="1"/>
          </p:cNvSpPr>
          <p:nvPr>
            <p:ph type="title"/>
          </p:nvPr>
        </p:nvSpPr>
        <p:spPr>
          <a:xfrm>
            <a:off x="457200" y="320040"/>
            <a:ext cx="7239000" cy="1143000"/>
          </a:xfrm>
        </p:spPr>
        <p:txBody>
          <a:bodyPr/>
          <a:lstStyle/>
          <a:p>
            <a:r>
              <a:rPr lang="en-GB" dirty="0" smtClean="0"/>
              <a:t>HISTORY</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239000" cy="6074736"/>
          </a:xfrm>
        </p:spPr>
        <p:txBody>
          <a:bodyPr>
            <a:normAutofit fontScale="85000" lnSpcReduction="10000"/>
          </a:bodyPr>
          <a:lstStyle/>
          <a:p>
            <a:r>
              <a:rPr lang="en-GB" dirty="0" smtClean="0"/>
              <a:t>At the beginning of 2000, there were several reports of epithelial abnormalities of the fallopian tubes in RRSO </a:t>
            </a:r>
            <a:r>
              <a:rPr lang="en-GB" dirty="0" smtClean="0"/>
              <a:t>(Risk‐reducing bilateral </a:t>
            </a:r>
            <a:r>
              <a:rPr lang="en-GB" dirty="0" err="1" smtClean="0"/>
              <a:t>salpingo‐oophorectomy</a:t>
            </a:r>
            <a:r>
              <a:rPr lang="en-GB" dirty="0" smtClean="0"/>
              <a:t>) </a:t>
            </a:r>
            <a:r>
              <a:rPr lang="en-GB" dirty="0" smtClean="0"/>
              <a:t>specimens</a:t>
            </a:r>
            <a:r>
              <a:rPr lang="en-GB" dirty="0" smtClean="0"/>
              <a:t>, called serous tubal intraepithelial carcinoma (STIC).</a:t>
            </a:r>
            <a:endParaRPr lang="en-GB" b="1" u="sng" dirty="0" smtClean="0"/>
          </a:p>
          <a:p>
            <a:r>
              <a:rPr lang="en-GB" dirty="0" smtClean="0"/>
              <a:t>In 2005, the Sectioning and Extensively Examining the </a:t>
            </a:r>
            <a:r>
              <a:rPr lang="en-GB" dirty="0" err="1" smtClean="0"/>
              <a:t>FIMbriated</a:t>
            </a:r>
            <a:r>
              <a:rPr lang="en-GB" dirty="0" smtClean="0"/>
              <a:t> end of the fallopian tube (SEE‐FIM) protocol was introduced by the Brigham and Women's Hospital group for routine analysis of fallopian tubes of women with </a:t>
            </a:r>
            <a:r>
              <a:rPr lang="en-GB" i="1" dirty="0" smtClean="0"/>
              <a:t>BRCA</a:t>
            </a:r>
            <a:r>
              <a:rPr lang="en-GB" dirty="0" smtClean="0"/>
              <a:t> mutations or with a family history of breast and/or ovarian cancer. </a:t>
            </a:r>
          </a:p>
          <a:p>
            <a:r>
              <a:rPr lang="en-GB" dirty="0" smtClean="0"/>
              <a:t>This protocol triggered increased reports of STIC or early serous carcinoma; approximately 2% of the cases with RRSO had such early lesions, mainly in the </a:t>
            </a:r>
            <a:r>
              <a:rPr lang="en-GB" dirty="0" err="1" smtClean="0"/>
              <a:t>fimbriae</a:t>
            </a:r>
            <a:r>
              <a:rPr lang="en-GB" dirty="0" smtClean="0"/>
              <a:t> of the fallopian tubes.</a:t>
            </a:r>
            <a:endParaRPr lang="en-GB" b="1" u="sng" dirty="0" smtClean="0"/>
          </a:p>
          <a:p>
            <a:r>
              <a:rPr lang="en-GB" dirty="0" smtClean="0"/>
              <a:t>Detecting precancerous or early serous carcinoma in the fallopian tubes of </a:t>
            </a:r>
            <a:r>
              <a:rPr lang="en-GB" i="1" dirty="0" smtClean="0"/>
              <a:t>BRCA</a:t>
            </a:r>
            <a:r>
              <a:rPr lang="en-GB" dirty="0" smtClean="0"/>
              <a:t> mutation carriers led to the hypothesis that serous carcinoma in the ovary or other pelvic sites originates from the fallopian tubes.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239000" cy="5922336"/>
          </a:xfrm>
        </p:spPr>
        <p:txBody>
          <a:bodyPr>
            <a:normAutofit fontScale="92500" lnSpcReduction="10000"/>
          </a:bodyPr>
          <a:lstStyle/>
          <a:p>
            <a:r>
              <a:rPr lang="en-GB" dirty="0" smtClean="0"/>
              <a:t>Supporting this hypothesis, approximately 50% of patients with HGSC were found to have co‐existing STIC (serous tubal intraepithelial carcinoma) when the SEE‐FIM protocol was applied.</a:t>
            </a:r>
          </a:p>
          <a:p>
            <a:r>
              <a:rPr lang="en-GB" dirty="0" smtClean="0"/>
              <a:t>Subsequent studies reported a varied frequency (20%‐60%) of this association, but this inconsistency may be due to the difficulty of identifying intact fallopian tubes likely being involved in ovarian masses.</a:t>
            </a:r>
          </a:p>
          <a:p>
            <a:r>
              <a:rPr lang="en-GB" dirty="0" smtClean="0"/>
              <a:t>The most striking findings for the linkage of STIC and serous carcinoma are common somatic mutations in </a:t>
            </a:r>
            <a:r>
              <a:rPr lang="en-GB" i="1" dirty="0" smtClean="0"/>
              <a:t>TP53, </a:t>
            </a:r>
            <a:r>
              <a:rPr lang="en-GB" dirty="0" smtClean="0"/>
              <a:t>as well as other molecular markers, such as elevated </a:t>
            </a:r>
            <a:r>
              <a:rPr lang="en-GB" dirty="0" err="1" smtClean="0"/>
              <a:t>stathmin</a:t>
            </a:r>
            <a:r>
              <a:rPr lang="en-GB" dirty="0" smtClean="0"/>
              <a:t> 1, shortened telomeres, and </a:t>
            </a:r>
            <a:r>
              <a:rPr lang="en-GB" dirty="0" err="1" smtClean="0"/>
              <a:t>cyclin</a:t>
            </a:r>
            <a:r>
              <a:rPr lang="en-GB" dirty="0" smtClean="0"/>
              <a:t> E amplification, shared with these lesions.</a:t>
            </a:r>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239000" cy="6324600"/>
          </a:xfrm>
        </p:spPr>
        <p:txBody>
          <a:bodyPr>
            <a:normAutofit fontScale="92500" lnSpcReduction="20000"/>
          </a:bodyPr>
          <a:lstStyle/>
          <a:p>
            <a:r>
              <a:rPr lang="en-GB" dirty="0" smtClean="0"/>
              <a:t>RRSO </a:t>
            </a:r>
            <a:r>
              <a:rPr lang="en-GB" dirty="0" smtClean="0"/>
              <a:t>has been proposed to reduce the subsequent occurrence of serous carcinoma in high‐risk patients with </a:t>
            </a:r>
            <a:r>
              <a:rPr lang="en-GB" i="1" dirty="0" smtClean="0"/>
              <a:t>BRCA</a:t>
            </a:r>
            <a:r>
              <a:rPr lang="en-GB" dirty="0" smtClean="0"/>
              <a:t> </a:t>
            </a:r>
            <a:r>
              <a:rPr lang="en-GB" dirty="0" smtClean="0"/>
              <a:t>mutations (RRSO </a:t>
            </a:r>
            <a:r>
              <a:rPr lang="en-GB" dirty="0" smtClean="0"/>
              <a:t>has therefore been recommended for women with hereditary ovarian cancer syndrome at age 35‐40 years for </a:t>
            </a:r>
            <a:r>
              <a:rPr lang="en-GB" i="1" dirty="0" smtClean="0"/>
              <a:t>BRCA1</a:t>
            </a:r>
            <a:r>
              <a:rPr lang="en-GB" dirty="0" smtClean="0"/>
              <a:t> mutation carriers and at age 40‐45 years for </a:t>
            </a:r>
            <a:r>
              <a:rPr lang="en-GB" i="1" dirty="0" smtClean="0"/>
              <a:t>BRCA2</a:t>
            </a:r>
            <a:r>
              <a:rPr lang="en-GB" dirty="0" smtClean="0"/>
              <a:t> carriers). </a:t>
            </a:r>
          </a:p>
          <a:p>
            <a:r>
              <a:rPr lang="en-GB" dirty="0" smtClean="0"/>
              <a:t>However, there is no management strategy for isolated precursors detected at RRSO, and the role of subsequent surgery or chemotherapy in preventing serous carcinoma remains unclear. </a:t>
            </a:r>
          </a:p>
          <a:p>
            <a:r>
              <a:rPr lang="en-GB" dirty="0" smtClean="0"/>
              <a:t>Surgical menopause due to RRSO provides a variety of problems related to patients’ quality of life, and the risks and benefits of hormone replacement are under investigation, especially for women without a previous history of breast cancer. </a:t>
            </a:r>
          </a:p>
          <a:p>
            <a:r>
              <a:rPr lang="en-GB" dirty="0" smtClean="0"/>
              <a:t>An additional surgical option, </a:t>
            </a:r>
            <a:r>
              <a:rPr lang="en-GB" dirty="0" err="1" smtClean="0"/>
              <a:t>salpingectomy</a:t>
            </a:r>
            <a:r>
              <a:rPr lang="en-GB" dirty="0" smtClean="0"/>
              <a:t> with delayed </a:t>
            </a:r>
            <a:r>
              <a:rPr lang="en-GB" dirty="0" err="1" smtClean="0"/>
              <a:t>oophorectomy</a:t>
            </a:r>
            <a:r>
              <a:rPr lang="en-GB" dirty="0" smtClean="0"/>
              <a:t>, has been proposed to prevent surgical menopause.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smtClean="0"/>
              <a:t>Significant efforts have been made to diagnose ovarian cancer earlier in the course of cancer development, classically using </a:t>
            </a:r>
            <a:r>
              <a:rPr lang="en-GB" dirty="0" err="1" smtClean="0"/>
              <a:t>transvaginal</a:t>
            </a:r>
            <a:r>
              <a:rPr lang="en-GB" dirty="0" smtClean="0"/>
              <a:t> </a:t>
            </a:r>
            <a:r>
              <a:rPr lang="en-GB" dirty="0" err="1" smtClean="0"/>
              <a:t>ultrasonography</a:t>
            </a:r>
            <a:r>
              <a:rPr lang="en-GB" dirty="0" smtClean="0"/>
              <a:t> with CA‐125 as a serum marker, but there is no definitive screening approach that reduces ovarian cancer mortality.</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280160"/>
          </a:xfrm>
        </p:spPr>
        <p:txBody>
          <a:bodyPr>
            <a:normAutofit fontScale="90000"/>
          </a:bodyPr>
          <a:lstStyle/>
          <a:p>
            <a:r>
              <a:rPr lang="en-GB" dirty="0" smtClean="0"/>
              <a:t>BROAD SPECTRUM OF TUBAL PRECURSOR LESIONS</a:t>
            </a:r>
            <a:br>
              <a:rPr lang="en-GB" dirty="0" smtClean="0"/>
            </a:br>
            <a:endParaRPr lang="en-GB" dirty="0"/>
          </a:p>
        </p:txBody>
      </p:sp>
      <p:sp>
        <p:nvSpPr>
          <p:cNvPr id="3" name="Content Placeholder 2"/>
          <p:cNvSpPr>
            <a:spLocks noGrp="1"/>
          </p:cNvSpPr>
          <p:nvPr>
            <p:ph idx="1"/>
          </p:nvPr>
        </p:nvSpPr>
        <p:spPr/>
        <p:txBody>
          <a:bodyPr>
            <a:normAutofit fontScale="62500" lnSpcReduction="20000"/>
          </a:bodyPr>
          <a:lstStyle/>
          <a:p>
            <a:r>
              <a:rPr lang="en-GB" dirty="0" smtClean="0"/>
              <a:t>STIC and serous carcinoma have frequent </a:t>
            </a:r>
            <a:r>
              <a:rPr lang="en-GB" i="1" dirty="0" smtClean="0"/>
              <a:t>p53</a:t>
            </a:r>
            <a:r>
              <a:rPr lang="en-GB" dirty="0" smtClean="0"/>
              <a:t> mutations and, therefore, exhibit p53 </a:t>
            </a:r>
            <a:r>
              <a:rPr lang="en-GB" dirty="0" err="1" smtClean="0"/>
              <a:t>overexpression</a:t>
            </a:r>
            <a:r>
              <a:rPr lang="en-GB" dirty="0" smtClean="0"/>
              <a:t> on </a:t>
            </a:r>
            <a:r>
              <a:rPr lang="en-GB" dirty="0" err="1" smtClean="0"/>
              <a:t>immunohistochemistry</a:t>
            </a:r>
            <a:r>
              <a:rPr lang="en-GB" dirty="0" smtClean="0"/>
              <a:t>. </a:t>
            </a:r>
          </a:p>
          <a:p>
            <a:r>
              <a:rPr lang="en-GB" dirty="0" smtClean="0"/>
              <a:t>However, it was reported that small segments of strongly p53‐positive cells were commonly observed in </a:t>
            </a:r>
            <a:r>
              <a:rPr lang="en-GB" dirty="0" err="1" smtClean="0"/>
              <a:t>fimbriae</a:t>
            </a:r>
            <a:r>
              <a:rPr lang="en-GB" dirty="0" smtClean="0"/>
              <a:t>, irrespective of </a:t>
            </a:r>
            <a:r>
              <a:rPr lang="en-GB" i="1" dirty="0" smtClean="0"/>
              <a:t>BRCA</a:t>
            </a:r>
            <a:r>
              <a:rPr lang="en-GB" dirty="0" smtClean="0"/>
              <a:t> status, called the “p53 signature”.</a:t>
            </a:r>
            <a:endParaRPr lang="en-GB" b="1" u="sng" dirty="0" smtClean="0"/>
          </a:p>
          <a:p>
            <a:r>
              <a:rPr lang="en-GB" dirty="0" smtClean="0"/>
              <a:t>Careful </a:t>
            </a:r>
            <a:r>
              <a:rPr lang="en-GB" dirty="0" err="1" smtClean="0"/>
              <a:t>histochemical</a:t>
            </a:r>
            <a:r>
              <a:rPr lang="en-GB" dirty="0" smtClean="0"/>
              <a:t> analysis showed that the p53 signature is predominant in the </a:t>
            </a:r>
            <a:r>
              <a:rPr lang="en-GB" dirty="0" err="1" smtClean="0"/>
              <a:t>fimbriated</a:t>
            </a:r>
            <a:r>
              <a:rPr lang="en-GB" dirty="0" smtClean="0"/>
              <a:t> end, especially in </a:t>
            </a:r>
            <a:r>
              <a:rPr lang="en-GB" dirty="0" err="1" smtClean="0"/>
              <a:t>nonciliated</a:t>
            </a:r>
            <a:r>
              <a:rPr lang="en-GB" dirty="0" smtClean="0"/>
              <a:t> (</a:t>
            </a:r>
            <a:r>
              <a:rPr lang="en-GB" dirty="0" err="1" smtClean="0"/>
              <a:t>secretory</a:t>
            </a:r>
            <a:r>
              <a:rPr lang="en-GB" dirty="0" smtClean="0"/>
              <a:t>) cells, and p53 signature is more frequently present in association with STIC.</a:t>
            </a:r>
            <a:endParaRPr lang="en-GB" b="1" u="sng" dirty="0" smtClean="0"/>
          </a:p>
          <a:p>
            <a:r>
              <a:rPr lang="en-GB" dirty="0" smtClean="0"/>
              <a:t>The p53 signature was frequently associated with γ‐H2AX staining, </a:t>
            </a:r>
            <a:r>
              <a:rPr lang="en-GB" dirty="0" err="1" smtClean="0"/>
              <a:t>histochemical</a:t>
            </a:r>
            <a:r>
              <a:rPr lang="en-GB" dirty="0" smtClean="0"/>
              <a:t> evidence of double‐strand DNA </a:t>
            </a:r>
            <a:r>
              <a:rPr lang="en-GB" dirty="0" smtClean="0"/>
              <a:t>breakage, indicating </a:t>
            </a:r>
            <a:r>
              <a:rPr lang="en-GB" dirty="0" smtClean="0"/>
              <a:t>that it is initiated by DNA damage. </a:t>
            </a:r>
          </a:p>
          <a:p>
            <a:r>
              <a:rPr lang="en-GB" dirty="0" smtClean="0"/>
              <a:t>Thus, the p53 signature might be a reactive change in response to </a:t>
            </a:r>
            <a:r>
              <a:rPr lang="en-GB" dirty="0" err="1" smtClean="0"/>
              <a:t>genotoxic</a:t>
            </a:r>
            <a:r>
              <a:rPr lang="en-GB" dirty="0" smtClean="0"/>
              <a:t> circumstances, such as by exposure to oxidants in follicular fluid in the post ovulation period. </a:t>
            </a:r>
          </a:p>
          <a:p>
            <a:r>
              <a:rPr lang="en-GB" dirty="0" smtClean="0"/>
              <a:t>Approximately 50% of p53 signatures are known to have gene mutations in </a:t>
            </a:r>
            <a:r>
              <a:rPr lang="en-GB" i="1" dirty="0" smtClean="0"/>
              <a:t>p53</a:t>
            </a:r>
            <a:r>
              <a:rPr lang="en-GB" dirty="0" smtClean="0"/>
              <a:t>, similar or identical to those observed in STIC.</a:t>
            </a:r>
            <a:endParaRPr lang="en-GB" b="1" u="sng" dirty="0" smtClean="0"/>
          </a:p>
          <a:p>
            <a:r>
              <a:rPr lang="en-GB" dirty="0" smtClean="0"/>
              <a:t>Thus, such </a:t>
            </a:r>
            <a:r>
              <a:rPr lang="en-GB" dirty="0" err="1" smtClean="0"/>
              <a:t>genotoxic</a:t>
            </a:r>
            <a:r>
              <a:rPr lang="en-GB" dirty="0" smtClean="0"/>
              <a:t> circumstances in </a:t>
            </a:r>
            <a:r>
              <a:rPr lang="en-GB" dirty="0" err="1" smtClean="0"/>
              <a:t>fimbriae</a:t>
            </a:r>
            <a:r>
              <a:rPr lang="en-GB" dirty="0" smtClean="0"/>
              <a:t> may induce not only up‐regulation but genetic mutations in </a:t>
            </a:r>
            <a:r>
              <a:rPr lang="en-GB" i="1" dirty="0" smtClean="0"/>
              <a:t>p53</a:t>
            </a:r>
            <a:r>
              <a:rPr lang="en-GB" dirty="0" smtClean="0"/>
              <a:t>, the latter of which may cause progression to STIC.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2305</TotalTime>
  <Words>1200</Words>
  <Application>Microsoft Office PowerPoint</Application>
  <PresentationFormat>On-screen Show (4:3)</PresentationFormat>
  <Paragraphs>94</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Opulent</vt:lpstr>
      <vt:lpstr>The fallopian tube as origin of ovarian cancer: Change of diagnostic and preventive strategies </vt:lpstr>
      <vt:lpstr>OBJECTIVES</vt:lpstr>
      <vt:lpstr>summary</vt:lpstr>
      <vt:lpstr>HISTORY</vt:lpstr>
      <vt:lpstr>Slide 5</vt:lpstr>
      <vt:lpstr>Slide 6</vt:lpstr>
      <vt:lpstr>Slide 7</vt:lpstr>
      <vt:lpstr>Slide 8</vt:lpstr>
      <vt:lpstr>BROAD SPECTRUM OF TUBAL PRECURSOR LESIONS </vt:lpstr>
      <vt:lpstr>Slide 10</vt:lpstr>
      <vt:lpstr>Slide 11</vt:lpstr>
      <vt:lpstr>Slide 12</vt:lpstr>
      <vt:lpstr>Slide 13</vt:lpstr>
      <vt:lpstr>Slide 14</vt:lpstr>
      <vt:lpstr>IDENTIFICATION OF DRIVER MUTATIONS FOR SEROUS CARCINOGENESIS </vt:lpstr>
      <vt:lpstr>Slide 16</vt:lpstr>
      <vt:lpstr>STRATEGY TO PREVENT OVARIAN CANCER IN HIGH‐RISK POPULATIONS </vt:lpstr>
      <vt:lpstr>Slide 18</vt:lpstr>
      <vt:lpstr>Slide 19</vt:lpstr>
      <vt:lpstr>HOW TO DEAL WITH ISOLATED STIC DETECTED AT RRSO? </vt:lpstr>
      <vt:lpstr>Slide 21</vt:lpstr>
      <vt:lpstr>CAN OPPORTUNISTIC SALPINGECTOMY REDUCE THE RISK OF OVARIAN CANCER? </vt:lpstr>
      <vt:lpstr>HOW IS THIS RELEVANT TO US AT KNH?</vt:lpstr>
      <vt:lpstr>Slide 24</vt:lpstr>
      <vt:lpstr>references</vt:lpstr>
      <vt:lpstr>Slide 26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fallopian tube as origin of ovarian cancer: Change of diagnostic and preventive strategies </dc:title>
  <dc:creator>PRIYANKA  SINGH</dc:creator>
  <cp:lastModifiedBy>PRIYANKA  SINGH</cp:lastModifiedBy>
  <cp:revision>16</cp:revision>
  <dcterms:created xsi:type="dcterms:W3CDTF">2006-08-16T00:00:00Z</dcterms:created>
  <dcterms:modified xsi:type="dcterms:W3CDTF">2021-03-03T15:38:56Z</dcterms:modified>
</cp:coreProperties>
</file>