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301" r:id="rId28"/>
    <p:sldId id="286" r:id="rId29"/>
    <p:sldId id="290" r:id="rId30"/>
    <p:sldId id="287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>
      <p:cViewPr>
        <p:scale>
          <a:sx n="78" d="100"/>
          <a:sy n="78" d="100"/>
        </p:scale>
        <p:origin x="2064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B4D7C-B96E-4683-8657-91682647E48D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E44AE-BF38-4845-A4EF-65CD6BC7CB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EAC77-C632-4F87-A3A5-A677E34F248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43D95D-68C1-4668-8BB7-3322A01C9D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DFA4ED-6B79-4A24-A5F8-75A41E22240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967A6-6CD2-4E51-8110-446B2B1A472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CEDC0-E3C7-43C9-86F6-1CA3047CAD1E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E1B15-0EC5-4A24-961E-989CB9AC3E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Biochemical Markers of Heart Disease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Tobacco use increases the risk of coronary artery disease 2-6x more than no smokers.</a:t>
            </a:r>
          </a:p>
          <a:p>
            <a:r>
              <a:rPr lang="en-US" dirty="0"/>
              <a:t>Nicotine increases platelet thrombus adhesion and vessel inflammation.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Pathophysiology</a:t>
            </a:r>
            <a:r>
              <a:rPr lang="en-US" dirty="0"/>
              <a:t> of 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Ischemia develops when there's an increased demand or decreased supply of oxygen.</a:t>
            </a:r>
          </a:p>
          <a:p>
            <a:r>
              <a:rPr lang="en-US" dirty="0"/>
              <a:t>May be due to obstruction of an arterial blood supply to the are.</a:t>
            </a:r>
          </a:p>
          <a:p>
            <a:r>
              <a:rPr lang="en-US" dirty="0"/>
              <a:t>Ischemia prolonged for &gt;20min causes irreversible cell damage and tissue death. </a:t>
            </a:r>
          </a:p>
          <a:p>
            <a:r>
              <a:rPr lang="en-US" dirty="0"/>
              <a:t>Myocardial cell death begins at the </a:t>
            </a:r>
            <a:r>
              <a:rPr lang="en-US" dirty="0" err="1"/>
              <a:t>endocardium</a:t>
            </a:r>
            <a:r>
              <a:rPr lang="en-US" dirty="0"/>
              <a:t> ,the area most distal to the arterial blood supply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vessel occlusion continues cell death spreads to the myocardium and eventually to the </a:t>
            </a:r>
            <a:r>
              <a:rPr lang="en-US" dirty="0" err="1"/>
              <a:t>epicardium</a:t>
            </a:r>
            <a:r>
              <a:rPr lang="en-US" dirty="0"/>
              <a:t>.</a:t>
            </a:r>
          </a:p>
          <a:p>
            <a:r>
              <a:rPr lang="en-US" dirty="0"/>
              <a:t>Severity of MI  depends 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Level of occlusion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Length of time of occlusion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Presence or absence of collateral circulation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Sudden chest pain , radiating to the left arm/neck</a:t>
            </a:r>
          </a:p>
          <a:p>
            <a:r>
              <a:rPr lang="en-US" dirty="0" err="1"/>
              <a:t>Dyspnea,nausea,vomiting,palpitations,anxiety</a:t>
            </a:r>
            <a:endParaRPr lang="en-US" dirty="0"/>
          </a:p>
          <a:p>
            <a:r>
              <a:rPr lang="en-US" dirty="0"/>
              <a:t>Sense of impending doom</a:t>
            </a:r>
          </a:p>
          <a:p>
            <a:r>
              <a:rPr lang="en-US" dirty="0"/>
              <a:t>Women experience fewer typical symptoms</a:t>
            </a:r>
          </a:p>
          <a:p>
            <a:r>
              <a:rPr lang="en-US" dirty="0"/>
              <a:t>Silent MIs occur 22-64%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Transmural</a:t>
            </a:r>
            <a:endParaRPr lang="en-US" dirty="0"/>
          </a:p>
          <a:p>
            <a:r>
              <a:rPr lang="en-US" dirty="0" err="1"/>
              <a:t>subendocardial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Transmural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Atherosclerosis involving a </a:t>
            </a:r>
            <a:r>
              <a:rPr lang="en-US" dirty="0" err="1"/>
              <a:t>mjr</a:t>
            </a:r>
            <a:r>
              <a:rPr lang="en-US" dirty="0"/>
              <a:t> coronary artery.</a:t>
            </a:r>
          </a:p>
          <a:p>
            <a:r>
              <a:rPr lang="en-US" dirty="0"/>
              <a:t>May be anterior, posterior, inferior, lateral  Or </a:t>
            </a:r>
            <a:r>
              <a:rPr lang="en-US" dirty="0" err="1"/>
              <a:t>septal</a:t>
            </a:r>
            <a:endParaRPr lang="en-US" dirty="0"/>
          </a:p>
          <a:p>
            <a:r>
              <a:rPr lang="en-US" dirty="0"/>
              <a:t>Extends through the whole thickness of the heart muscle</a:t>
            </a:r>
          </a:p>
          <a:p>
            <a:r>
              <a:rPr lang="en-US" dirty="0"/>
              <a:t>Complete occlusion of the areas heart supply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subendocardial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small area in the sub </a:t>
            </a:r>
            <a:r>
              <a:rPr lang="en-US" dirty="0" err="1"/>
              <a:t>endocardial</a:t>
            </a:r>
            <a:r>
              <a:rPr lang="en-US" dirty="0"/>
              <a:t> wall</a:t>
            </a:r>
          </a:p>
          <a:p>
            <a:r>
              <a:rPr lang="en-US" dirty="0"/>
              <a:t>Lt </a:t>
            </a:r>
            <a:r>
              <a:rPr lang="en-US" dirty="0" err="1"/>
              <a:t>venticle,ventric</a:t>
            </a:r>
            <a:r>
              <a:rPr lang="en-US" dirty="0"/>
              <a:t> septum or papillary muscles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of IHD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Chest pain</a:t>
            </a:r>
          </a:p>
          <a:p>
            <a:r>
              <a:rPr lang="en-US" dirty="0"/>
              <a:t>ECG</a:t>
            </a:r>
          </a:p>
          <a:p>
            <a:r>
              <a:rPr lang="en-US" dirty="0"/>
              <a:t>ECHO</a:t>
            </a:r>
          </a:p>
          <a:p>
            <a:r>
              <a:rPr lang="en-US" dirty="0"/>
              <a:t>Cardiac MRI</a:t>
            </a:r>
          </a:p>
          <a:p>
            <a:r>
              <a:rPr lang="en-US" dirty="0"/>
              <a:t>Blood tests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tests in heart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Cardiac biomarkers include </a:t>
            </a:r>
          </a:p>
          <a:p>
            <a:pPr>
              <a:buNone/>
            </a:pPr>
            <a:r>
              <a:rPr lang="en-US" dirty="0"/>
              <a:t>Cardiac enzymes</a:t>
            </a:r>
          </a:p>
          <a:p>
            <a:pPr>
              <a:buNone/>
            </a:pPr>
            <a:r>
              <a:rPr lang="en-US" dirty="0"/>
              <a:t>Non enzyme cardiac protein biomarkers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Markers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Biochemical markers  measured to evaluate heart function.</a:t>
            </a:r>
          </a:p>
          <a:p>
            <a:r>
              <a:rPr lang="en-US" dirty="0"/>
              <a:t>Often discussed in the context of MI</a:t>
            </a:r>
          </a:p>
          <a:p>
            <a:r>
              <a:rPr lang="en-US" dirty="0"/>
              <a:t>Other conditions can lead to an elevation in cardiac marker level.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Myocardial </a:t>
            </a:r>
            <a:r>
              <a:rPr lang="en-US" dirty="0" err="1"/>
              <a:t>Infarcation</a:t>
            </a:r>
            <a:endParaRPr lang="en-US" dirty="0"/>
          </a:p>
          <a:p>
            <a:r>
              <a:rPr lang="en-US" dirty="0"/>
              <a:t>List risk factors for MI</a:t>
            </a:r>
          </a:p>
          <a:p>
            <a:r>
              <a:rPr lang="en-US" dirty="0"/>
              <a:t>Describe </a:t>
            </a:r>
            <a:r>
              <a:rPr lang="en-US" dirty="0" err="1"/>
              <a:t>pathophysio</a:t>
            </a:r>
            <a:r>
              <a:rPr lang="en-US" dirty="0"/>
              <a:t> and clinical presentation of MI</a:t>
            </a:r>
          </a:p>
          <a:p>
            <a:r>
              <a:rPr lang="en-US" dirty="0"/>
              <a:t>Discuss the investigations for the </a:t>
            </a:r>
            <a:r>
              <a:rPr lang="en-US" dirty="0" err="1"/>
              <a:t>dignosis</a:t>
            </a:r>
            <a:r>
              <a:rPr lang="en-US" dirty="0"/>
              <a:t>  of MI</a:t>
            </a:r>
          </a:p>
          <a:p>
            <a:r>
              <a:rPr lang="en-US" dirty="0"/>
              <a:t>Summarize the elements of diagnosis of MI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biomarkers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markers identified were enzymes hence the term “cardiac enzymes”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biomarkers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Aspartate</a:t>
            </a:r>
            <a:r>
              <a:rPr lang="en-US" dirty="0"/>
              <a:t> </a:t>
            </a:r>
            <a:r>
              <a:rPr lang="en-US" dirty="0" err="1"/>
              <a:t>transaminase</a:t>
            </a:r>
            <a:r>
              <a:rPr lang="en-US" dirty="0"/>
              <a:t>-AST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Lactate </a:t>
            </a:r>
            <a:r>
              <a:rPr lang="en-US" dirty="0" err="1"/>
              <a:t>dehydrogenase</a:t>
            </a:r>
            <a:r>
              <a:rPr lang="en-US" dirty="0"/>
              <a:t>-LDH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Glycogen </a:t>
            </a:r>
            <a:r>
              <a:rPr lang="en-US" dirty="0" err="1"/>
              <a:t>Phosphorylase</a:t>
            </a:r>
            <a:r>
              <a:rPr lang="en-US" dirty="0"/>
              <a:t>(GP-BB)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Creatine</a:t>
            </a:r>
            <a:r>
              <a:rPr lang="en-US" dirty="0"/>
              <a:t> </a:t>
            </a:r>
            <a:r>
              <a:rPr lang="en-US" dirty="0" err="1"/>
              <a:t>kinase</a:t>
            </a:r>
            <a:r>
              <a:rPr lang="en-US" dirty="0"/>
              <a:t> 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Myoglobin</a:t>
            </a:r>
            <a:r>
              <a:rPr lang="en-US" dirty="0"/>
              <a:t>/Carbonic </a:t>
            </a:r>
            <a:r>
              <a:rPr lang="en-US" dirty="0" err="1"/>
              <a:t>anyhydrase</a:t>
            </a:r>
            <a:r>
              <a:rPr lang="en-US" dirty="0"/>
              <a:t> III ratio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Ischemia modified  albumin IMA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Troponin</a:t>
            </a:r>
            <a:r>
              <a:rPr lang="en-US" dirty="0"/>
              <a:t> T/I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B-type </a:t>
            </a:r>
            <a:r>
              <a:rPr lang="en-US" dirty="0" err="1"/>
              <a:t>natriuretic</a:t>
            </a:r>
            <a:r>
              <a:rPr lang="en-US" dirty="0"/>
              <a:t> peptide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Heart fatty acid binding protein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used</a:t>
            </a:r>
          </a:p>
          <a:p>
            <a:r>
              <a:rPr lang="en-US" dirty="0"/>
              <a:t>Activity begin to rise 3-8hrs after MI</a:t>
            </a:r>
          </a:p>
          <a:p>
            <a:r>
              <a:rPr lang="en-US" dirty="0"/>
              <a:t>Peaks on an average at 24 hrs after injury</a:t>
            </a:r>
          </a:p>
          <a:p>
            <a:r>
              <a:rPr lang="en-US" dirty="0"/>
              <a:t>Returns to normal levels in 3-6days.</a:t>
            </a:r>
          </a:p>
          <a:p>
            <a:r>
              <a:rPr lang="en-US" dirty="0"/>
              <a:t>Not specific for heart damage ,elevated in skeletal muscle and liver injury.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6-12hrs following MI</a:t>
            </a:r>
          </a:p>
          <a:p>
            <a:r>
              <a:rPr lang="en-US" dirty="0"/>
              <a:t>Peaks at 48 hrs and remains elevated for 4-14 days</a:t>
            </a:r>
          </a:p>
          <a:p>
            <a:r>
              <a:rPr lang="en-US" dirty="0"/>
              <a:t>Prolonged elevation good marker late </a:t>
            </a:r>
            <a:r>
              <a:rPr lang="en-US" dirty="0" err="1"/>
              <a:t>Dx</a:t>
            </a:r>
            <a:r>
              <a:rPr lang="en-US" dirty="0"/>
              <a:t> of MI</a:t>
            </a:r>
          </a:p>
          <a:p>
            <a:r>
              <a:rPr lang="en-US" dirty="0"/>
              <a:t>The enzyme occurs as 5 </a:t>
            </a:r>
            <a:r>
              <a:rPr lang="en-US" dirty="0" err="1"/>
              <a:t>isoenzymes</a:t>
            </a:r>
            <a:endParaRPr lang="en-US" dirty="0"/>
          </a:p>
          <a:p>
            <a:r>
              <a:rPr lang="en-US" dirty="0"/>
              <a:t>LD-1 </a:t>
            </a:r>
            <a:r>
              <a:rPr lang="en-US" dirty="0" err="1"/>
              <a:t>isoenzyme</a:t>
            </a:r>
            <a:r>
              <a:rPr lang="en-US" dirty="0"/>
              <a:t> is found in heart mm</a:t>
            </a:r>
          </a:p>
          <a:p>
            <a:r>
              <a:rPr lang="en-US" dirty="0"/>
              <a:t>LDH2  found predominantly in blood serum</a:t>
            </a:r>
          </a:p>
          <a:p>
            <a:r>
              <a:rPr lang="en-US" dirty="0"/>
              <a:t>A high LD1 level to LD2 suggests MI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specific </a:t>
            </a:r>
          </a:p>
          <a:p>
            <a:r>
              <a:rPr lang="en-US" dirty="0"/>
              <a:t>Also raised in </a:t>
            </a:r>
            <a:r>
              <a:rPr lang="en-US" dirty="0" err="1"/>
              <a:t>leukaemia,renal</a:t>
            </a:r>
            <a:r>
              <a:rPr lang="en-US" dirty="0"/>
              <a:t> </a:t>
            </a:r>
            <a:r>
              <a:rPr lang="en-US" dirty="0" err="1"/>
              <a:t>disease,progressive</a:t>
            </a:r>
            <a:r>
              <a:rPr lang="en-US" dirty="0"/>
              <a:t> muscular </a:t>
            </a:r>
            <a:r>
              <a:rPr lang="en-US" dirty="0" err="1"/>
              <a:t>dystrophy,carcinoma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Glycogen </a:t>
            </a:r>
            <a:r>
              <a:rPr lang="en-US" dirty="0" err="1"/>
              <a:t>Phosphorylase</a:t>
            </a:r>
            <a:r>
              <a:rPr lang="en-US" dirty="0"/>
              <a:t> BB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enzyme in </a:t>
            </a:r>
            <a:r>
              <a:rPr lang="en-US" dirty="0" err="1"/>
              <a:t>glycogenolysis</a:t>
            </a:r>
            <a:endParaRPr lang="en-US" dirty="0"/>
          </a:p>
          <a:p>
            <a:r>
              <a:rPr lang="en-US" dirty="0"/>
              <a:t>Has 3 </a:t>
            </a:r>
            <a:r>
              <a:rPr lang="en-US" dirty="0" err="1"/>
              <a:t>isoenzymes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 err="1"/>
              <a:t>theres</a:t>
            </a:r>
            <a:r>
              <a:rPr lang="en-US" dirty="0"/>
              <a:t> tissue hypoxia </a:t>
            </a:r>
            <a:r>
              <a:rPr lang="en-US" dirty="0" err="1"/>
              <a:t>glucogen</a:t>
            </a:r>
            <a:r>
              <a:rPr lang="en-US" dirty="0"/>
              <a:t> is broken down ,GPBB is converted from a bound to a cytoplasmic form</a:t>
            </a:r>
          </a:p>
          <a:p>
            <a:r>
              <a:rPr lang="en-US" dirty="0"/>
              <a:t>GPBB leaks into the extracellular fluid follows ischemia induced structural changes.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GP-BB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sensitive marker for the diagnosis of MI within 4 hrs of chest pain</a:t>
            </a:r>
          </a:p>
          <a:p>
            <a:r>
              <a:rPr lang="en-US" dirty="0"/>
              <a:t>Also increases early in unstable angina and reversible ST-T alterations</a:t>
            </a:r>
          </a:p>
          <a:p>
            <a:r>
              <a:rPr lang="en-US" dirty="0"/>
              <a:t>Sensitive marker for detection of </a:t>
            </a:r>
            <a:r>
              <a:rPr lang="en-US" dirty="0" err="1"/>
              <a:t>perioperative</a:t>
            </a:r>
            <a:r>
              <a:rPr lang="en-US" dirty="0"/>
              <a:t> MI for pts undergoing CABG</a:t>
            </a:r>
          </a:p>
          <a:p>
            <a:r>
              <a:rPr lang="en-US" dirty="0"/>
              <a:t>Is a good marker for </a:t>
            </a:r>
            <a:r>
              <a:rPr lang="en-US" dirty="0" err="1"/>
              <a:t>AMI,however</a:t>
            </a:r>
            <a:r>
              <a:rPr lang="en-US" dirty="0"/>
              <a:t> clears from  circulation 24-72 hrs of MI.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Creatine Kinase (CK/CPK)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ea typeface="ＭＳ Ｐゴシック" pitchFamily="84" charset="-128"/>
              </a:rPr>
              <a:t>CK is an enzyme expressed in a number of tissues.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ea typeface="ＭＳ Ｐゴシック" pitchFamily="84" charset="-128"/>
              </a:rPr>
              <a:t>Function: it catalyses the conversion of </a:t>
            </a:r>
            <a:r>
              <a:rPr lang="en-US" sz="2400" dirty="0" err="1">
                <a:ea typeface="ＭＳ Ｐゴシック" pitchFamily="84" charset="-128"/>
              </a:rPr>
              <a:t>creatine</a:t>
            </a:r>
            <a:r>
              <a:rPr lang="en-US" sz="2400" dirty="0">
                <a:ea typeface="ＭＳ Ｐゴシック" pitchFamily="84" charset="-128"/>
              </a:rPr>
              <a:t> to </a:t>
            </a:r>
            <a:r>
              <a:rPr lang="en-US" sz="2400" dirty="0" err="1">
                <a:ea typeface="ＭＳ Ｐゴシック" pitchFamily="84" charset="-128"/>
              </a:rPr>
              <a:t>phosphocreatine</a:t>
            </a:r>
            <a:r>
              <a:rPr lang="en-US" sz="2400" dirty="0">
                <a:ea typeface="ＭＳ Ｐゴシック" pitchFamily="84" charset="-128"/>
              </a:rPr>
              <a:t> degrading ATP to ADP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400" dirty="0">
              <a:ea typeface="ＭＳ Ｐゴシック" pitchFamily="84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The CK enzyme consists of 2 subunits, </a:t>
            </a:r>
            <a:r>
              <a:rPr lang="en-US" sz="2400" i="1" dirty="0"/>
              <a:t>B</a:t>
            </a:r>
            <a:r>
              <a:rPr lang="en-US" sz="2400" dirty="0"/>
              <a:t> (brain type) or </a:t>
            </a:r>
            <a:r>
              <a:rPr lang="en-US" sz="2400" i="1" dirty="0"/>
              <a:t>M</a:t>
            </a:r>
            <a:r>
              <a:rPr lang="en-US" sz="2400" dirty="0"/>
              <a:t> (muscle type), Making 3 different </a:t>
            </a:r>
            <a:r>
              <a:rPr lang="en-US" sz="2400" dirty="0" err="1"/>
              <a:t>isoenzymes</a:t>
            </a:r>
            <a:r>
              <a:rPr lang="en-US" sz="2400" dirty="0"/>
              <a:t>: CK-MM, CK-BB &amp; CK-MB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CK-BB occurs mainly in tissues, rarely of any significance in the bloodstream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Skeletal muscle expresses CK-MM (98%) &amp; low levels of CK-MB (1%)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Sensitive lab tests can pick up these low levels of CK-MB from skeletal muscle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The myocardium has CK-MM at 70% and CK-MB at ~30%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CK therefore, lacks specificity for cardiac damage and needs to be augmented with the MB fraction and Relative Index (RI) to indicate true cardiac damage</a:t>
            </a:r>
            <a:endParaRPr lang="en-US"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524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CK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Needs &gt;2fold increase with simultaneous increase in CK-MB to be diagnostic for MI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May be problematic for use in patients with very little muscle mass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Increases </a:t>
            </a:r>
            <a:r>
              <a:rPr lang="en-US" sz="2400" b="1" dirty="0"/>
              <a:t>4-6 hours</a:t>
            </a:r>
            <a:r>
              <a:rPr lang="en-US" sz="2400" dirty="0"/>
              <a:t> after onset of MI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Peak activity is at </a:t>
            </a:r>
            <a:r>
              <a:rPr lang="en-US" sz="2400" b="1" dirty="0"/>
              <a:t>18 to 24 hours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Usually has returned to baseline levels by </a:t>
            </a:r>
            <a:r>
              <a:rPr lang="en-US" sz="2400" b="1" dirty="0"/>
              <a:t>36 hours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False positive (for MI) CK elevation can be seen 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Significant skeletal muscle injury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Significant CNS damage (Stroke/Trauma)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Occasionally from GI, renal, urologic disease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CK-MB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High specificity for cardiac tissue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Begins to rise </a:t>
            </a:r>
            <a:r>
              <a:rPr lang="en-US" sz="2400" b="1" dirty="0"/>
              <a:t>4-6 hours</a:t>
            </a:r>
            <a:r>
              <a:rPr lang="en-US" sz="2400" dirty="0"/>
              <a:t> after onset of infarction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Peaks at about </a:t>
            </a:r>
            <a:r>
              <a:rPr lang="en-US" sz="2400" b="1" dirty="0"/>
              <a:t>12 hours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Returns to baseline at </a:t>
            </a:r>
            <a:r>
              <a:rPr lang="en-US" sz="2400" b="1" dirty="0"/>
              <a:t>24-36 hours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Can be used to indicate early re-infarction if level normalizes and then increases again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Lab test is for mass, not activity; mass assays are reported to be more sensitive.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False positive (for MI) CK-MB elevation can be seen 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Significant skeletal muscle injury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*Cardiac injury for reason other than MI</a:t>
            </a:r>
          </a:p>
          <a:p>
            <a:pPr marL="1371600" lvl="2" indent="-457200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sz="2000" dirty="0"/>
              <a:t>Cardioversion, Defibrillation (ACLS CPR/ICD firing)</a:t>
            </a:r>
          </a:p>
          <a:p>
            <a:pPr marL="1371600" lvl="2" indent="-457200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sz="2000" dirty="0"/>
              <a:t>Blunt chest trauma (MVA/Sports injuries)</a:t>
            </a:r>
          </a:p>
          <a:p>
            <a:pPr marL="1371600" lvl="2" indent="-457200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sz="2000" dirty="0"/>
              <a:t>Cardiac &amp; non-cardiac surgical procedures</a:t>
            </a:r>
          </a:p>
          <a:p>
            <a:pPr marL="1371600" lvl="2" indent="-457200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sz="2000" dirty="0"/>
              <a:t>Cocaine abuse (vasospasm, tachycardia, perfusion/demand mismatch)</a:t>
            </a:r>
          </a:p>
          <a:p>
            <a:pPr marL="1371600" lvl="2" indent="-457200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en-US" sz="2000" dirty="0"/>
              <a:t>Non often elevated in myocarditis, unless severe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AMI occurs when there's diminished blood supply to the heart which leads to myocardial cell ischemia and damage.</a:t>
            </a:r>
          </a:p>
          <a:p>
            <a:r>
              <a:rPr lang="en-US" dirty="0"/>
              <a:t>Contractile function stops in the necrotic areas of the heart</a:t>
            </a:r>
          </a:p>
          <a:p>
            <a:r>
              <a:rPr lang="en-US" dirty="0"/>
              <a:t>Ischemia usually occurs due to blockage of the coronary vessels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Myoglobin (Mb)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primary oxygen carrying pigment of muscle</a:t>
            </a:r>
          </a:p>
          <a:p>
            <a:r>
              <a:rPr lang="en-US" dirty="0"/>
              <a:t>High when muscle tissue is damaged but lacks </a:t>
            </a:r>
            <a:r>
              <a:rPr lang="en-US" dirty="0" err="1"/>
              <a:t>specifity</a:t>
            </a:r>
            <a:endParaRPr lang="en-US" dirty="0"/>
          </a:p>
          <a:p>
            <a:r>
              <a:rPr lang="en-US" dirty="0"/>
              <a:t>Advantage is rapid rise and fall as compared to CK-MB and </a:t>
            </a:r>
            <a:r>
              <a:rPr lang="en-US" dirty="0" err="1"/>
              <a:t>troponin</a:t>
            </a:r>
            <a:endParaRPr lang="en-US" dirty="0"/>
          </a:p>
          <a:p>
            <a:r>
              <a:rPr lang="en-US" dirty="0"/>
              <a:t>Rises within 2hrs of MI and falls back within 8 hrs</a:t>
            </a:r>
          </a:p>
          <a:p>
            <a:r>
              <a:rPr lang="en-US" dirty="0"/>
              <a:t>Useful in assessing reperfusion after </a:t>
            </a:r>
            <a:r>
              <a:rPr lang="en-US" dirty="0" err="1"/>
              <a:t>thrombolysis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838200"/>
          </a:xfrm>
        </p:spPr>
        <p:txBody>
          <a:bodyPr/>
          <a:lstStyle/>
          <a:p>
            <a:pPr marL="342900" indent="-342900" eaLnBrk="1" hangingPunct="1"/>
            <a:r>
              <a:rPr lang="en-US"/>
              <a:t>Ischaemia-modified albumin (IMA)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/>
            <a:r>
              <a:rPr lang="en-US" dirty="0"/>
              <a:t>Can be detected by albumin cobalt binding ACB test</a:t>
            </a:r>
          </a:p>
          <a:p>
            <a:pPr eaLnBrk="1" hangingPunct="1"/>
            <a:r>
              <a:rPr lang="en-US" dirty="0"/>
              <a:t>  </a:t>
            </a:r>
            <a:r>
              <a:rPr lang="en-US" dirty="0" err="1"/>
              <a:t>ischaemia</a:t>
            </a:r>
            <a:r>
              <a:rPr lang="en-US" dirty="0"/>
              <a:t> alters  the N terminus of albumin reducing the ability of binding of cobalt to albumin</a:t>
            </a:r>
          </a:p>
          <a:p>
            <a:pPr eaLnBrk="1" hangingPunct="1"/>
            <a:r>
              <a:rPr lang="en-US" dirty="0"/>
              <a:t>IMA also rises rapidly after </a:t>
            </a:r>
            <a:r>
              <a:rPr lang="en-US" dirty="0" err="1"/>
              <a:t>ischaemia</a:t>
            </a:r>
            <a:r>
              <a:rPr lang="en-US" dirty="0"/>
              <a:t> onset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Troponin</a:t>
            </a:r>
            <a:r>
              <a:rPr lang="en-US" dirty="0"/>
              <a:t> T/I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sensitive and specific test for myocardial cell damage</a:t>
            </a:r>
          </a:p>
          <a:p>
            <a:r>
              <a:rPr lang="en-US" dirty="0"/>
              <a:t>Released from the </a:t>
            </a:r>
            <a:r>
              <a:rPr lang="en-US" dirty="0" err="1"/>
              <a:t>cytosolic</a:t>
            </a:r>
            <a:r>
              <a:rPr lang="en-US" dirty="0"/>
              <a:t> pool during degradation of </a:t>
            </a:r>
            <a:r>
              <a:rPr lang="en-US" dirty="0" err="1"/>
              <a:t>actin</a:t>
            </a:r>
            <a:r>
              <a:rPr lang="en-US" dirty="0"/>
              <a:t> and myosin filaments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Troponin Use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sz="2800" dirty="0"/>
              <a:t>Troponin-I levels begin to rise </a:t>
            </a:r>
            <a:r>
              <a:rPr lang="en-US" sz="2800" b="1" dirty="0"/>
              <a:t>2-3 hours</a:t>
            </a:r>
            <a:r>
              <a:rPr lang="en-US" sz="2800" dirty="0"/>
              <a:t> after onset of MI and roughly 80% of patients </a:t>
            </a:r>
            <a:r>
              <a:rPr lang="en-US" sz="2800" b="1" dirty="0"/>
              <a:t>with</a:t>
            </a:r>
            <a:r>
              <a:rPr lang="en-US" sz="2800" dirty="0"/>
              <a:t> AMI will have positive values at 3 hours</a:t>
            </a:r>
          </a:p>
          <a:p>
            <a:pPr eaLnBrk="1" hangingPunct="1"/>
            <a:r>
              <a:rPr lang="en-US" sz="2800" dirty="0"/>
              <a:t>Elevations in Troponin-I and Troponin-T can persist for up to </a:t>
            </a:r>
            <a:r>
              <a:rPr lang="en-US" sz="2800" b="1" dirty="0"/>
              <a:t>10 days</a:t>
            </a:r>
            <a:r>
              <a:rPr lang="en-US" sz="2800" dirty="0"/>
              <a:t> after MI</a:t>
            </a:r>
          </a:p>
          <a:p>
            <a:pPr eaLnBrk="1" hangingPunct="1"/>
            <a:r>
              <a:rPr lang="en-US" sz="2800" dirty="0"/>
              <a:t>Therefore it has good utility for retrospectively diagnosing AMI</a:t>
            </a:r>
          </a:p>
          <a:p>
            <a:pPr eaLnBrk="1" hangingPunct="1"/>
            <a:r>
              <a:rPr lang="en-US" sz="2800" dirty="0"/>
              <a:t>Remember, CK-MB returns to baseline by 48 hours</a:t>
            </a:r>
          </a:p>
          <a:p>
            <a:pPr eaLnBrk="1" hangingPunct="1"/>
            <a:r>
              <a:rPr lang="en-US" sz="2800" dirty="0"/>
              <a:t>Troponin release can also be precipitated by other conditions that cause myocardial damage</a:t>
            </a:r>
            <a:endParaRPr lang="en-US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highly sensitive CRP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acute phase reactant that used as a marker of inflammation instead of ESR</a:t>
            </a:r>
          </a:p>
          <a:p>
            <a:r>
              <a:rPr lang="en-US" dirty="0"/>
              <a:t>Levels measured at admission may be a useful independent predictor of new MI and death in patients with IHD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B-type </a:t>
            </a:r>
            <a:r>
              <a:rPr lang="en-US" dirty="0" err="1"/>
              <a:t>Natriuretic</a:t>
            </a:r>
            <a:r>
              <a:rPr lang="en-US" dirty="0"/>
              <a:t> Peptide (</a:t>
            </a:r>
            <a:r>
              <a:rPr lang="en-US" dirty="0" err="1"/>
              <a:t>BnP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Level correlates with long term </a:t>
            </a:r>
            <a:r>
              <a:rPr lang="en-US" dirty="0" err="1"/>
              <a:t>cardiovasular</a:t>
            </a:r>
            <a:r>
              <a:rPr lang="en-US" dirty="0"/>
              <a:t> mortality in pts with AMI.</a:t>
            </a:r>
          </a:p>
          <a:p>
            <a:r>
              <a:rPr lang="en-US" dirty="0"/>
              <a:t>Correlates with the ventricular dysfunction present after AMI</a:t>
            </a:r>
          </a:p>
          <a:p>
            <a:r>
              <a:rPr lang="en-US" dirty="0"/>
              <a:t>Independent predictor of LV ejection fraction and heart failure in these patients</a:t>
            </a:r>
          </a:p>
          <a:p>
            <a:r>
              <a:rPr lang="en-US" dirty="0"/>
              <a:t>Used in CCF and screening for morbidity and mortality in MI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HEART TYPE FATTY ACID BINDING PROTEIN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Myocardial cytoplasmic protein released into circulation after myocardial cell injury</a:t>
            </a:r>
          </a:p>
          <a:p>
            <a:r>
              <a:rPr lang="en-US" dirty="0"/>
              <a:t>Cardiac specific, rises within 3 hrs of MI and back to normal after 12-24 hrs</a:t>
            </a:r>
          </a:p>
          <a:p>
            <a:r>
              <a:rPr lang="en-US" dirty="0"/>
              <a:t>More sensitive and specific for early detection of MI compared with CKMB or myoglobin</a:t>
            </a:r>
          </a:p>
          <a:p>
            <a:r>
              <a:rPr lang="en-US" dirty="0"/>
              <a:t>Prognostic indicator of myocardial damage and clinical outcome in pediatric cardiac surgery.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WHO diagnostic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Cinical</a:t>
            </a:r>
            <a:r>
              <a:rPr lang="en-US" dirty="0"/>
              <a:t> history of ischemic type chest pain lasting for more than 20MIN</a:t>
            </a:r>
          </a:p>
          <a:p>
            <a:r>
              <a:rPr lang="en-US" dirty="0"/>
              <a:t>Changes in serial ECG tracings</a:t>
            </a:r>
          </a:p>
          <a:p>
            <a:r>
              <a:rPr lang="en-US" dirty="0"/>
              <a:t>Rise and fall of serum cardiac biomarkers such as CK-MB fraction and </a:t>
            </a:r>
            <a:r>
              <a:rPr lang="en-US" dirty="0" err="1"/>
              <a:t>troponin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mic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381000"/>
            <a:ext cx="91059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Ischemic Heart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Angina Pectoris</a:t>
            </a:r>
          </a:p>
          <a:p>
            <a:r>
              <a:rPr lang="en-US" dirty="0"/>
              <a:t>Myocardial Infarction</a:t>
            </a:r>
          </a:p>
          <a:p>
            <a:r>
              <a:rPr lang="en-US" dirty="0"/>
              <a:t>Heart failure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 0.5M people die from coronary disease each yr</a:t>
            </a:r>
          </a:p>
          <a:p>
            <a:r>
              <a:rPr lang="en-US" dirty="0"/>
              <a:t>Incidence rates increase with age as do mortality rates due to infarction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 Modifiable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Race</a:t>
            </a:r>
          </a:p>
          <a:p>
            <a:r>
              <a:rPr lang="en-US" dirty="0"/>
              <a:t>Age</a:t>
            </a:r>
          </a:p>
          <a:p>
            <a:r>
              <a:rPr lang="en-US" dirty="0"/>
              <a:t>Gender</a:t>
            </a:r>
          </a:p>
          <a:p>
            <a:r>
              <a:rPr lang="en-US" dirty="0"/>
              <a:t>Family history</a:t>
            </a:r>
          </a:p>
          <a:p>
            <a:r>
              <a:rPr lang="en-US" dirty="0"/>
              <a:t>Previous cardiovascular factors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Modifiable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Diabetes</a:t>
            </a:r>
          </a:p>
          <a:p>
            <a:r>
              <a:rPr lang="en-US" dirty="0"/>
              <a:t>Hypertension</a:t>
            </a:r>
          </a:p>
          <a:p>
            <a:r>
              <a:rPr lang="en-US" dirty="0" err="1"/>
              <a:t>Hyperlipidemia</a:t>
            </a:r>
            <a:endParaRPr lang="en-US" dirty="0"/>
          </a:p>
          <a:p>
            <a:r>
              <a:rPr lang="en-US" dirty="0"/>
              <a:t>Obesity</a:t>
            </a:r>
          </a:p>
          <a:p>
            <a:r>
              <a:rPr lang="en-US" dirty="0" err="1"/>
              <a:t>Smoking,alcohol</a:t>
            </a:r>
            <a:r>
              <a:rPr lang="en-US" dirty="0"/>
              <a:t> and drugs</a:t>
            </a:r>
          </a:p>
          <a:p>
            <a:r>
              <a:rPr lang="en-US" dirty="0"/>
              <a:t>Physical inactivity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 and Hypertension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Diabetes increases the rate of atherosclerotic plaque formation in vessels at an earlier age</a:t>
            </a:r>
          </a:p>
          <a:p>
            <a:r>
              <a:rPr lang="en-US" dirty="0"/>
              <a:t>Constant stress of high blood pressure is associated with increased rate of plaque formation.</a:t>
            </a:r>
          </a:p>
          <a:p>
            <a:r>
              <a:rPr lang="en-US" dirty="0"/>
              <a:t>Shearing stress and inflammation of endothelial lining begins the process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Hyperlipidemia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Elevated levels of cholesterol,LDLs or TGLs are associated with the increased risk of coronary plaque formation and MI.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Obesity and Physical Inactivity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Mortality rate from CAD is higher in those who are obese.</a:t>
            </a:r>
          </a:p>
          <a:p>
            <a:r>
              <a:rPr lang="en-US" dirty="0"/>
              <a:t>Some evidence shows that those who carry their weight in their abdomen have a higher incidence of CAD.</a:t>
            </a:r>
          </a:p>
          <a:p>
            <a:r>
              <a:rPr lang="en-US" dirty="0"/>
              <a:t>Physically inactive people have lower HDL levels with higher LDL levels and an increase in clot formation.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1445</Words>
  <Application>Microsoft Office PowerPoint</Application>
  <PresentationFormat>On-screen Show (4:3)</PresentationFormat>
  <Paragraphs>200</Paragraphs>
  <Slides>38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Biochemical Markers of Heart Disease</vt:lpstr>
      <vt:lpstr>Objectives</vt:lpstr>
      <vt:lpstr>Definition</vt:lpstr>
      <vt:lpstr>Ischemic Heart Disease</vt:lpstr>
      <vt:lpstr>Epidemiology</vt:lpstr>
      <vt:lpstr>Risk factors</vt:lpstr>
      <vt:lpstr>Diabetes and Hypertension</vt:lpstr>
      <vt:lpstr>Hyperlipidemia</vt:lpstr>
      <vt:lpstr>Obesity and Physical Inactivity</vt:lpstr>
      <vt:lpstr>Smoking</vt:lpstr>
      <vt:lpstr>Pathophysiology of MI</vt:lpstr>
      <vt:lpstr>PowerPoint Presentation</vt:lpstr>
      <vt:lpstr>Clinical presentation</vt:lpstr>
      <vt:lpstr>Classification</vt:lpstr>
      <vt:lpstr>Transmural</vt:lpstr>
      <vt:lpstr>subendocardial</vt:lpstr>
      <vt:lpstr>Diagnosis of IHD</vt:lpstr>
      <vt:lpstr>Diagnostic tests in heart disease</vt:lpstr>
      <vt:lpstr>Cardiac Markers</vt:lpstr>
      <vt:lpstr>Cardiac biomarkers</vt:lpstr>
      <vt:lpstr>Cardiac biomarkers</vt:lpstr>
      <vt:lpstr>AST</vt:lpstr>
      <vt:lpstr>LDH</vt:lpstr>
      <vt:lpstr>LDH</vt:lpstr>
      <vt:lpstr>Glycogen Phosphorylase BB</vt:lpstr>
      <vt:lpstr>GP-BB</vt:lpstr>
      <vt:lpstr>Creatine Kinase (CK/CPK)</vt:lpstr>
      <vt:lpstr>CK</vt:lpstr>
      <vt:lpstr>CK-MB</vt:lpstr>
      <vt:lpstr>Myoglobin (Mb)</vt:lpstr>
      <vt:lpstr>Ischaemia-modified albumin (IMA)</vt:lpstr>
      <vt:lpstr>Troponin T/I</vt:lpstr>
      <vt:lpstr>Troponin Use</vt:lpstr>
      <vt:lpstr> highly sensitive CRP</vt:lpstr>
      <vt:lpstr>B-type Natriuretic Peptide (BnP)</vt:lpstr>
      <vt:lpstr>HEART TYPE FATTY ACID BINDING PROTEIN</vt:lpstr>
      <vt:lpstr>Current WHO diagnostic criteria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Biochemical Markers of Heart Disease</dc:title>
  <dc:creator>Carol</dc:creator>
  <cp:lastModifiedBy>Raysam Baraka</cp:lastModifiedBy>
  <cp:revision>10</cp:revision>
  <dcterms:created xsi:type="dcterms:W3CDTF">2016-11-21T05:33:35Z</dcterms:created>
  <dcterms:modified xsi:type="dcterms:W3CDTF">2019-02-13T12:50:41Z</dcterms:modified>
</cp:coreProperties>
</file>