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sldIdLst>
    <p:sldId id="256" r:id="rId2"/>
    <p:sldId id="260" r:id="rId3"/>
    <p:sldId id="267" r:id="rId4"/>
    <p:sldId id="261" r:id="rId5"/>
    <p:sldId id="263" r:id="rId6"/>
    <p:sldId id="264" r:id="rId7"/>
    <p:sldId id="257" r:id="rId8"/>
    <p:sldId id="259" r:id="rId9"/>
    <p:sldId id="276" r:id="rId10"/>
    <p:sldId id="265" r:id="rId11"/>
    <p:sldId id="266" r:id="rId12"/>
    <p:sldId id="269" r:id="rId13"/>
    <p:sldId id="278" r:id="rId14"/>
    <p:sldId id="281" r:id="rId15"/>
    <p:sldId id="271" r:id="rId16"/>
    <p:sldId id="272" r:id="rId17"/>
    <p:sldId id="273" r:id="rId18"/>
    <p:sldId id="274" r:id="rId19"/>
    <p:sldId id="275" r:id="rId20"/>
    <p:sldId id="277" r:id="rId21"/>
    <p:sldId id="280" r:id="rId22"/>
    <p:sldId id="279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7CC9A-86CB-4C35-906C-C83C611555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BFD2-58F0-4374-B44A-971C51B25D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7A36-E151-4729-B7B0-4FF83ADCB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D19D-8059-446A-AB2A-59FE51012D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92775-9102-4C2A-B099-558CA807B4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3FA0-015F-45CD-A2F5-0720D564F6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85BE-1BB8-4E09-87DC-774CED5414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4FDD-FB76-4F43-B3A1-A6F945DB93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AFCE8-BB87-429E-8FFE-1016AF289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6842E-229A-42EA-A86A-F3AFAEA27D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B29016-7D03-451E-AD1B-B4C6109960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7AFAF8-3353-4C0C-9FC0-BF3A1FA10E0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FLUID BALANCE AND DISORDERS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Fluid balance regulation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Hormones involved;  </a:t>
            </a:r>
            <a:r>
              <a:rPr lang="en-US" dirty="0"/>
              <a:t>ADH, </a:t>
            </a:r>
            <a:r>
              <a:rPr lang="en-US" dirty="0" smtClean="0"/>
              <a:t>RAAS/</a:t>
            </a:r>
            <a:r>
              <a:rPr lang="en-US" dirty="0" err="1" smtClean="0"/>
              <a:t>aldosterone</a:t>
            </a:r>
            <a:r>
              <a:rPr lang="en-US" dirty="0" smtClean="0"/>
              <a:t>, ANP/BNP, </a:t>
            </a:r>
            <a:r>
              <a:rPr lang="en-US" dirty="0" err="1" smtClean="0"/>
              <a:t>cortisol</a:t>
            </a:r>
            <a:endParaRPr lang="en-US" dirty="0" smtClean="0"/>
          </a:p>
          <a:p>
            <a:r>
              <a:rPr lang="en-US" dirty="0" smtClean="0"/>
              <a:t>Organs involved: Hypothalamus, kidneys, skin, adrenals, liver</a:t>
            </a:r>
            <a:r>
              <a:rPr lang="en-US" smtClean="0"/>
              <a:t>, heart</a:t>
            </a:r>
            <a:endParaRPr lang="en-US" dirty="0" smtClean="0"/>
          </a:p>
          <a:p>
            <a:r>
              <a:rPr lang="en-US" dirty="0" err="1" smtClean="0"/>
              <a:t>Polyuria</a:t>
            </a:r>
            <a:r>
              <a:rPr lang="en-US" dirty="0" smtClean="0"/>
              <a:t> : Urine &gt;2.5 </a:t>
            </a:r>
            <a:r>
              <a:rPr lang="en-US" dirty="0" err="1" smtClean="0"/>
              <a:t>litres</a:t>
            </a:r>
            <a:endParaRPr lang="en-US" dirty="0" smtClean="0"/>
          </a:p>
          <a:p>
            <a:r>
              <a:rPr lang="en-US" dirty="0" err="1" smtClean="0"/>
              <a:t>Oliguria</a:t>
            </a:r>
            <a:r>
              <a:rPr lang="en-US" dirty="0" smtClean="0"/>
              <a:t> : &lt;400 </a:t>
            </a:r>
            <a:r>
              <a:rPr lang="en-US" dirty="0" err="1" smtClean="0"/>
              <a:t>mls</a:t>
            </a:r>
            <a:endParaRPr lang="en-US" dirty="0" smtClean="0"/>
          </a:p>
          <a:p>
            <a:r>
              <a:rPr lang="en-US" dirty="0" err="1" smtClean="0"/>
              <a:t>Anuria</a:t>
            </a:r>
            <a:r>
              <a:rPr lang="en-US" dirty="0" smtClean="0"/>
              <a:t> : &lt; 40 </a:t>
            </a:r>
            <a:r>
              <a:rPr lang="en-US" dirty="0" err="1" smtClean="0"/>
              <a:t>mls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of ADH secretion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/>
              <a:t>Stimulants</a:t>
            </a:r>
          </a:p>
          <a:p>
            <a:r>
              <a:rPr lang="en-US"/>
              <a:t>High ECF osmolality</a:t>
            </a:r>
          </a:p>
          <a:p>
            <a:r>
              <a:rPr lang="en-US"/>
              <a:t>Severe hypovolemia</a:t>
            </a:r>
          </a:p>
          <a:p>
            <a:r>
              <a:rPr lang="en-US"/>
              <a:t>Stress,nausea,Exercise</a:t>
            </a:r>
          </a:p>
          <a:p>
            <a:r>
              <a:rPr lang="en-US"/>
              <a:t>Drugs:Narcotics,</a:t>
            </a:r>
          </a:p>
          <a:p>
            <a:r>
              <a:rPr lang="en-US"/>
              <a:t>Vincristine,Clofibrate, Carbamazepine,</a:t>
            </a:r>
          </a:p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/>
              <a:t>Inhibitors</a:t>
            </a:r>
          </a:p>
          <a:p>
            <a:r>
              <a:rPr lang="en-US"/>
              <a:t>Decreased ECF osmolality</a:t>
            </a:r>
          </a:p>
          <a:p>
            <a:r>
              <a:rPr lang="en-US"/>
              <a:t> alcohol</a:t>
            </a:r>
          </a:p>
          <a:p>
            <a:r>
              <a:rPr lang="en-US"/>
              <a:t>hypervolemia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 regulation</a:t>
            </a: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Ang</a:t>
            </a:r>
            <a:r>
              <a:rPr lang="en-US" dirty="0"/>
              <a:t> II stimulates </a:t>
            </a:r>
            <a:r>
              <a:rPr lang="en-US" dirty="0" err="1"/>
              <a:t>aldosterone</a:t>
            </a:r>
            <a:r>
              <a:rPr lang="en-US" dirty="0"/>
              <a:t> and ADH </a:t>
            </a:r>
            <a:r>
              <a:rPr lang="en-US" dirty="0" err="1"/>
              <a:t>production.It</a:t>
            </a:r>
            <a:r>
              <a:rPr lang="en-US" dirty="0"/>
              <a:t> also causes thirst and constricts blood vessels</a:t>
            </a:r>
            <a:r>
              <a:rPr lang="en-US" dirty="0" smtClean="0"/>
              <a:t>, helping </a:t>
            </a:r>
            <a:r>
              <a:rPr lang="en-US" dirty="0"/>
              <a:t>to maintain the BP.</a:t>
            </a:r>
          </a:p>
          <a:p>
            <a:r>
              <a:rPr lang="en-US" dirty="0"/>
              <a:t>ECF volume expansion increases the secretion of ANP and BNP leading to </a:t>
            </a:r>
            <a:r>
              <a:rPr lang="en-US" dirty="0" err="1"/>
              <a:t>diuresis</a:t>
            </a:r>
            <a:r>
              <a:rPr lang="en-US" dirty="0"/>
              <a:t> and </a:t>
            </a:r>
            <a:r>
              <a:rPr lang="en-US" dirty="0" err="1"/>
              <a:t>natriuresis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ANP/BNP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These are produced in response to stretch to </a:t>
            </a:r>
            <a:r>
              <a:rPr lang="en-US" sz="3200" dirty="0" err="1" smtClean="0"/>
              <a:t>atrial</a:t>
            </a:r>
            <a:r>
              <a:rPr lang="en-US" sz="3200" dirty="0" smtClean="0"/>
              <a:t> walls (ANP) &amp; ventricular walls (BNP)</a:t>
            </a:r>
          </a:p>
          <a:p>
            <a:r>
              <a:rPr lang="en-US" sz="3200" dirty="0" smtClean="0"/>
              <a:t>They inhibit DCT sodium </a:t>
            </a:r>
            <a:r>
              <a:rPr lang="en-US" sz="3200" dirty="0" err="1" smtClean="0"/>
              <a:t>reabsorption</a:t>
            </a:r>
            <a:r>
              <a:rPr lang="en-US" sz="3200" dirty="0" smtClean="0"/>
              <a:t> (via lowering </a:t>
            </a:r>
            <a:r>
              <a:rPr lang="en-US" sz="3200" dirty="0" err="1" smtClean="0"/>
              <a:t>renin</a:t>
            </a:r>
            <a:r>
              <a:rPr lang="en-US" sz="3200" dirty="0" smtClean="0"/>
              <a:t> hence </a:t>
            </a:r>
            <a:r>
              <a:rPr lang="en-US" sz="3200" dirty="0" err="1" smtClean="0"/>
              <a:t>aldosterone</a:t>
            </a:r>
            <a:r>
              <a:rPr lang="en-US" sz="3200" dirty="0" smtClean="0"/>
              <a:t>), </a:t>
            </a:r>
            <a:r>
              <a:rPr lang="en-US" sz="3200" dirty="0" err="1" smtClean="0"/>
              <a:t>antagonises</a:t>
            </a:r>
            <a:r>
              <a:rPr lang="en-US" sz="3200" dirty="0" smtClean="0"/>
              <a:t> </a:t>
            </a:r>
            <a:r>
              <a:rPr lang="en-US" sz="3200" dirty="0" err="1" smtClean="0"/>
              <a:t>pressor</a:t>
            </a:r>
            <a:r>
              <a:rPr lang="en-US" sz="3200" dirty="0" smtClean="0"/>
              <a:t> effects of  </a:t>
            </a:r>
            <a:r>
              <a:rPr lang="en-US" sz="3200" dirty="0" err="1" smtClean="0"/>
              <a:t>noradrenaline</a:t>
            </a:r>
            <a:r>
              <a:rPr lang="en-US" sz="3200" dirty="0" smtClean="0"/>
              <a:t>  and </a:t>
            </a:r>
            <a:r>
              <a:rPr lang="en-US" sz="3200" dirty="0" err="1" smtClean="0"/>
              <a:t>angiotensin</a:t>
            </a:r>
            <a:r>
              <a:rPr lang="en-US" sz="3200" dirty="0" smtClean="0"/>
              <a:t>(causes to </a:t>
            </a:r>
            <a:r>
              <a:rPr lang="en-US" sz="3200" dirty="0" err="1" smtClean="0"/>
              <a:t>vasodilation</a:t>
            </a:r>
            <a:r>
              <a:rPr lang="en-US" sz="3200" dirty="0" smtClean="0"/>
              <a:t> and an increase in GFR)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Polyuria</a:t>
            </a:r>
            <a:r>
              <a:rPr lang="en-US" smtClean="0"/>
              <a:t> (&gt;2.5L</a:t>
            </a:r>
            <a:r>
              <a:rPr lang="en-US" dirty="0" smtClean="0"/>
              <a:t>)-Causes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Increased fluid intake: oral, </a:t>
            </a:r>
            <a:r>
              <a:rPr lang="en-US" sz="3200" dirty="0" err="1" smtClean="0"/>
              <a:t>parenteral</a:t>
            </a:r>
            <a:endParaRPr lang="en-US" sz="3200" dirty="0" smtClean="0"/>
          </a:p>
          <a:p>
            <a:r>
              <a:rPr lang="en-US" sz="3200" dirty="0" smtClean="0"/>
              <a:t>Osmotic </a:t>
            </a:r>
            <a:r>
              <a:rPr lang="en-US" sz="3200" dirty="0" err="1" smtClean="0"/>
              <a:t>diuresis</a:t>
            </a:r>
            <a:r>
              <a:rPr lang="en-US" sz="3200" dirty="0" smtClean="0"/>
              <a:t>: </a:t>
            </a:r>
            <a:r>
              <a:rPr lang="en-US" sz="3200" dirty="0" err="1" smtClean="0"/>
              <a:t>glycosuria</a:t>
            </a:r>
            <a:r>
              <a:rPr lang="en-US" sz="3200" dirty="0" smtClean="0"/>
              <a:t>, </a:t>
            </a:r>
            <a:r>
              <a:rPr lang="en-US" sz="3200" dirty="0" err="1" smtClean="0"/>
              <a:t>uraemia</a:t>
            </a:r>
            <a:r>
              <a:rPr lang="en-US" sz="3200" dirty="0" smtClean="0"/>
              <a:t>, </a:t>
            </a:r>
            <a:r>
              <a:rPr lang="en-US" sz="3200" dirty="0" err="1" smtClean="0"/>
              <a:t>mannitol</a:t>
            </a:r>
            <a:r>
              <a:rPr lang="en-US" sz="3200" dirty="0" smtClean="0"/>
              <a:t> infusion</a:t>
            </a:r>
          </a:p>
          <a:p>
            <a:r>
              <a:rPr lang="en-US" sz="3200" dirty="0" smtClean="0"/>
              <a:t>Diabetes </a:t>
            </a:r>
            <a:r>
              <a:rPr lang="en-US" sz="3200" dirty="0" err="1" smtClean="0"/>
              <a:t>insipidus</a:t>
            </a:r>
            <a:endParaRPr lang="en-US" sz="3200" dirty="0" smtClean="0"/>
          </a:p>
          <a:p>
            <a:r>
              <a:rPr lang="en-US" sz="3200" dirty="0" smtClean="0"/>
              <a:t>Drugs e.g. </a:t>
            </a:r>
            <a:r>
              <a:rPr lang="en-US" sz="3200" dirty="0" smtClean="0"/>
              <a:t>diuretics</a:t>
            </a:r>
          </a:p>
          <a:p>
            <a:r>
              <a:rPr lang="en-US" sz="3200" smtClean="0"/>
              <a:t>Diuretic phase of AKI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Diabetes </a:t>
            </a:r>
            <a:r>
              <a:rPr lang="en-US" dirty="0" err="1"/>
              <a:t>insipidus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-Types:-</a:t>
            </a:r>
          </a:p>
          <a:p>
            <a:pPr>
              <a:buNone/>
            </a:pPr>
            <a:r>
              <a:rPr lang="en-US" sz="2800" dirty="0" smtClean="0"/>
              <a:t>             -Cranial(</a:t>
            </a:r>
            <a:r>
              <a:rPr lang="en-US" sz="2800" dirty="0" err="1" smtClean="0"/>
              <a:t>neurogenic</a:t>
            </a:r>
            <a:r>
              <a:rPr lang="en-US" sz="2800" dirty="0" smtClean="0"/>
              <a:t>):congenital, cerebral   </a:t>
            </a:r>
          </a:p>
          <a:p>
            <a:pPr>
              <a:buNone/>
            </a:pPr>
            <a:r>
              <a:rPr lang="en-US" sz="2800" dirty="0" smtClean="0"/>
              <a:t>                 trauma, infection, tumors, drugs, alcohol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             -</a:t>
            </a:r>
            <a:r>
              <a:rPr lang="en-US" sz="2800" dirty="0" err="1" smtClean="0"/>
              <a:t>Nephrogenic:congenital</a:t>
            </a:r>
            <a:r>
              <a:rPr lang="en-US" sz="2800" dirty="0" smtClean="0"/>
              <a:t>, CRF, </a:t>
            </a:r>
            <a:r>
              <a:rPr lang="en-US" sz="2800" dirty="0" err="1" smtClean="0"/>
              <a:t>hypercalcemia</a:t>
            </a:r>
            <a:r>
              <a:rPr lang="en-US" sz="2800" dirty="0" smtClean="0"/>
              <a:t>, </a:t>
            </a:r>
          </a:p>
          <a:p>
            <a:pPr>
              <a:buNone/>
            </a:pPr>
            <a:r>
              <a:rPr lang="en-US" sz="2800" dirty="0" smtClean="0"/>
              <a:t>                 </a:t>
            </a:r>
            <a:r>
              <a:rPr lang="en-US" sz="2800" dirty="0" err="1" smtClean="0"/>
              <a:t>hypokalemia</a:t>
            </a:r>
            <a:r>
              <a:rPr lang="en-US" sz="2800" dirty="0" smtClean="0"/>
              <a:t>, interstitial nephritis, lithium  </a:t>
            </a:r>
          </a:p>
          <a:p>
            <a:pPr>
              <a:buNone/>
            </a:pPr>
            <a:r>
              <a:rPr lang="en-US" sz="2800" dirty="0" smtClean="0"/>
              <a:t>                 carbonate, </a:t>
            </a:r>
            <a:r>
              <a:rPr lang="en-US" sz="2800" dirty="0" err="1" smtClean="0"/>
              <a:t>medullary</a:t>
            </a:r>
            <a:r>
              <a:rPr lang="en-US" sz="2800" dirty="0" smtClean="0"/>
              <a:t> cystic disease</a:t>
            </a:r>
            <a:endParaRPr lang="en-US" sz="2800" dirty="0"/>
          </a:p>
          <a:p>
            <a:r>
              <a:rPr lang="en-US" sz="2800" dirty="0"/>
              <a:t>has excess </a:t>
            </a:r>
            <a:r>
              <a:rPr lang="en-US" sz="2800" dirty="0" err="1"/>
              <a:t>thirst,polydipsia,polyuria,increased</a:t>
            </a:r>
            <a:r>
              <a:rPr lang="en-US" sz="2800" dirty="0"/>
              <a:t> plasma </a:t>
            </a:r>
            <a:r>
              <a:rPr lang="en-US" sz="2800" dirty="0" err="1" smtClean="0"/>
              <a:t>osmolality</a:t>
            </a:r>
            <a:endParaRPr lang="en-US" sz="2800" dirty="0"/>
          </a:p>
          <a:p>
            <a:r>
              <a:rPr lang="en-US" sz="2800" dirty="0"/>
              <a:t>Diagnosis;-Plasma ADH levels</a:t>
            </a:r>
          </a:p>
          <a:p>
            <a:r>
              <a:rPr lang="en-US" sz="2800" dirty="0"/>
              <a:t>                  -Water deprivation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SIADH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Autonomous,sustained production of ADH in the absence of known stimuli for its release.</a:t>
            </a:r>
          </a:p>
          <a:p>
            <a:r>
              <a:rPr lang="en-US"/>
              <a:t>Causes;Ectopic(Ca. Bronchus,prostate etc),</a:t>
            </a:r>
          </a:p>
          <a:p>
            <a:r>
              <a:rPr lang="en-US"/>
              <a:t>PTB,Pneumonia,CNS disease(acute, chronic:encephalitis,CPZ)</a:t>
            </a:r>
          </a:p>
          <a:p>
            <a:r>
              <a:rPr lang="en-US"/>
              <a:t>Shows:hyponatremia,Low plasma osmolality,conc urine,Natriuresis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SIADH-Diagnosis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R/O renal dysfxn, oedema, adrenal dysfxn</a:t>
            </a:r>
          </a:p>
          <a:p>
            <a:r>
              <a:rPr lang="en-US"/>
              <a:t>Fluid restriction</a:t>
            </a:r>
          </a:p>
          <a:p>
            <a:r>
              <a:rPr lang="en-US"/>
              <a:t>Plasma ADH</a:t>
            </a:r>
          </a:p>
          <a:p>
            <a:r>
              <a:rPr lang="en-US"/>
              <a:t>u/e/cr  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 Depletion(DeH2O)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S/S: Thirst,drymouth,weakness,confusion,Reduced urine and saliva.</a:t>
            </a:r>
          </a:p>
          <a:p>
            <a:r>
              <a:rPr lang="en-US" sz="2800"/>
              <a:t>CAUSES:Increased loss-(1)renal (2)skin (3)GIT (4)Lungs</a:t>
            </a:r>
          </a:p>
          <a:p>
            <a:r>
              <a:rPr lang="en-US" sz="2800"/>
              <a:t>Reduced intake-(1)Infancy (2)Old age (3)Dysphagia (4) Unconsciousness (5)Restricted oral intake</a:t>
            </a:r>
          </a:p>
          <a:p>
            <a:r>
              <a:rPr lang="en-US" sz="2800"/>
              <a:t>Cerebral DeH2O&gt;hrrge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 excess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S/S:</a:t>
            </a:r>
          </a:p>
          <a:p>
            <a:r>
              <a:rPr lang="en-US"/>
              <a:t>Confusion</a:t>
            </a:r>
          </a:p>
          <a:p>
            <a:r>
              <a:rPr lang="en-US"/>
              <a:t>h/ache</a:t>
            </a:r>
          </a:p>
          <a:p>
            <a:r>
              <a:rPr lang="en-US"/>
              <a:t>Convulsions</a:t>
            </a:r>
          </a:p>
          <a:p>
            <a:r>
              <a:rPr lang="en-US"/>
              <a:t>Coma</a:t>
            </a:r>
          </a:p>
          <a:p>
            <a:r>
              <a:rPr lang="en-US"/>
              <a:t>muscle twitch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About 60% of body weight in men (55% in women is water ).</a:t>
            </a:r>
          </a:p>
          <a:p>
            <a:r>
              <a:rPr lang="en-US"/>
              <a:t>2/3 of this water is intracellular, the rest extracellular.</a:t>
            </a:r>
          </a:p>
          <a:p>
            <a:r>
              <a:rPr lang="en-US"/>
              <a:t>Water is not actively transported</a:t>
            </a:r>
          </a:p>
          <a:p>
            <a:r>
              <a:rPr lang="en-US"/>
              <a:t>Water is freely permeable through the ECF and ICF where its distribution is determined by the osmotic contents in these compartments.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(1)Increased intake -IV fluids, compulsive water drinking, water reabsn in bladder Sx.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(2) Impaired water excretion-Renal failure, Cortisol deficiency, SIADH, Drugs (agonists-oxytocin, potentiate ADH activity-Chlorpropramide etc)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fluid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Input-output chart:-remember insensible losses</a:t>
            </a:r>
          </a:p>
          <a:p>
            <a:r>
              <a:rPr lang="en-US" dirty="0" smtClean="0"/>
              <a:t>Measurement of plasma electrolytes and urea</a:t>
            </a:r>
          </a:p>
          <a:p>
            <a:r>
              <a:rPr lang="en-US" dirty="0" smtClean="0"/>
              <a:t>Serial body weight determination</a:t>
            </a:r>
          </a:p>
          <a:p>
            <a:r>
              <a:rPr lang="en-US" dirty="0" smtClean="0"/>
              <a:t>May keep a cumulative fluid balance record-may detect trend</a:t>
            </a:r>
          </a:p>
          <a:p>
            <a:r>
              <a:rPr lang="en-US" dirty="0" smtClean="0"/>
              <a:t>Clinical assessment</a:t>
            </a:r>
          </a:p>
          <a:p>
            <a:r>
              <a:rPr lang="en-US" dirty="0" smtClean="0"/>
              <a:t>Laboratory evidence of </a:t>
            </a:r>
            <a:r>
              <a:rPr lang="en-US" dirty="0" err="1" smtClean="0"/>
              <a:t>haemodilution</a:t>
            </a:r>
            <a:r>
              <a:rPr lang="en-US" dirty="0" smtClean="0"/>
              <a:t>(seen as a fall in the </a:t>
            </a:r>
            <a:r>
              <a:rPr lang="en-US" dirty="0" err="1" smtClean="0"/>
              <a:t>conc</a:t>
            </a:r>
            <a:r>
              <a:rPr lang="en-US" dirty="0" smtClean="0"/>
              <a:t> of </a:t>
            </a:r>
            <a:r>
              <a:rPr lang="en-US" dirty="0" err="1" smtClean="0"/>
              <a:t>haemoglobin</a:t>
            </a:r>
            <a:r>
              <a:rPr lang="en-US" dirty="0" smtClean="0"/>
              <a:t> &amp; proteins) AND </a:t>
            </a:r>
            <a:r>
              <a:rPr lang="en-US" dirty="0" err="1" smtClean="0"/>
              <a:t>haemoconcentration</a:t>
            </a:r>
            <a:r>
              <a:rPr lang="en-US" dirty="0" smtClean="0"/>
              <a:t>  (seen as an increase in </a:t>
            </a:r>
            <a:r>
              <a:rPr lang="en-US" dirty="0" err="1" smtClean="0"/>
              <a:t>conc</a:t>
            </a:r>
            <a:r>
              <a:rPr lang="en-US" dirty="0" smtClean="0"/>
              <a:t> of large molecules &amp; blood cells)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400" i="1" dirty="0" smtClean="0"/>
              <a:t>THE END </a:t>
            </a:r>
            <a:endParaRPr lang="en-US" sz="4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Conc of osmotically active particles is expressed in osmoles.</a:t>
            </a:r>
          </a:p>
          <a:p>
            <a:pPr>
              <a:lnSpc>
                <a:spcPct val="90000"/>
              </a:lnSpc>
            </a:pPr>
            <a:r>
              <a:rPr lang="en-US" sz="2800"/>
              <a:t>Osmole=Gram m.w. of substance divided by the no. of freely moving particles that each particle liberates in soln.</a:t>
            </a:r>
          </a:p>
          <a:p>
            <a:pPr>
              <a:lnSpc>
                <a:spcPct val="90000"/>
              </a:lnSpc>
            </a:pPr>
            <a:r>
              <a:rPr lang="en-US" sz="2800"/>
              <a:t>Osmolarity-No of osmoles per litre of soln e.g. plasma.</a:t>
            </a:r>
          </a:p>
          <a:p>
            <a:pPr>
              <a:lnSpc>
                <a:spcPct val="90000"/>
              </a:lnSpc>
            </a:pPr>
            <a:r>
              <a:rPr lang="en-US" sz="2800"/>
              <a:t>Osmolality-No of osmoles per kg of solvent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  </a:t>
            </a:r>
            <a:r>
              <a:rPr lang="en-US" sz="2800" b="1" i="1"/>
              <a:t>Osmolality =1.86 x (Na) + (Glucose) + (urea)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osmotic concentrations (</a:t>
            </a:r>
            <a:r>
              <a:rPr lang="en-US" dirty="0" err="1"/>
              <a:t>osmolalities</a:t>
            </a:r>
            <a:r>
              <a:rPr lang="en-US" dirty="0"/>
              <a:t>) of these compartments except in the kidneys is always equal (isotonic). </a:t>
            </a:r>
            <a:r>
              <a:rPr lang="en-US" dirty="0" err="1"/>
              <a:t>Isotonicity</a:t>
            </a:r>
            <a:r>
              <a:rPr lang="en-US" dirty="0"/>
              <a:t> is restored by a fluid shift if any change in the solute content of a compartment occurs.</a:t>
            </a:r>
          </a:p>
          <a:p>
            <a:r>
              <a:rPr lang="en-US" dirty="0" err="1"/>
              <a:t>Osmolality</a:t>
            </a:r>
            <a:r>
              <a:rPr lang="en-US" dirty="0"/>
              <a:t> is affected by the volume of various solutes in the </a:t>
            </a:r>
            <a:r>
              <a:rPr lang="en-US" dirty="0" err="1"/>
              <a:t>soln</a:t>
            </a:r>
            <a:r>
              <a:rPr lang="en-US" dirty="0"/>
              <a:t> and temp while </a:t>
            </a:r>
            <a:r>
              <a:rPr lang="en-US" dirty="0" err="1"/>
              <a:t>osmolarity</a:t>
            </a:r>
            <a:r>
              <a:rPr lang="en-US" dirty="0"/>
              <a:t> is not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Major contributors  to ECF </a:t>
            </a:r>
            <a:r>
              <a:rPr lang="en-US" dirty="0" err="1" smtClean="0"/>
              <a:t>osmolality</a:t>
            </a:r>
            <a:r>
              <a:rPr lang="en-US" dirty="0" smtClean="0"/>
              <a:t> include Na and its associated anions, glucose &amp; urea </a:t>
            </a:r>
          </a:p>
          <a:p>
            <a:r>
              <a:rPr lang="en-US" dirty="0" smtClean="0"/>
              <a:t>Proteins contribute about &lt;0.5% of ECF </a:t>
            </a:r>
            <a:r>
              <a:rPr lang="en-US" dirty="0" err="1" smtClean="0"/>
              <a:t>osmolality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Osmotic effect of proteins is however important in determining water distribution </a:t>
            </a:r>
            <a:r>
              <a:rPr lang="en-US" dirty="0" err="1"/>
              <a:t>btn</a:t>
            </a:r>
            <a:r>
              <a:rPr lang="en-US" dirty="0"/>
              <a:t> ICF and ECF.</a:t>
            </a:r>
          </a:p>
          <a:p>
            <a:r>
              <a:rPr lang="en-US" dirty="0" err="1"/>
              <a:t>Oncotic</a:t>
            </a:r>
            <a:r>
              <a:rPr lang="en-US" dirty="0"/>
              <a:t> pressure-The contribution of protein to the osmotic pressure of plasma. Also known as colloid osmotic pressure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ECF volume is primarily determined by the total amount of </a:t>
            </a:r>
            <a:r>
              <a:rPr lang="en-US" dirty="0" err="1" smtClean="0"/>
              <a:t>osmotically</a:t>
            </a:r>
            <a:r>
              <a:rPr lang="en-US" dirty="0" smtClean="0"/>
              <a:t> active solutes in ECF.</a:t>
            </a:r>
          </a:p>
          <a:p>
            <a:r>
              <a:rPr lang="en-US" dirty="0" smtClean="0"/>
              <a:t>Homeostasis of water, K and Na very closely linked.</a:t>
            </a:r>
          </a:p>
          <a:p>
            <a:r>
              <a:rPr lang="en-US" dirty="0" smtClean="0"/>
              <a:t>Mechanisms that control Na balance have major effects on control of ECF volume.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Water balance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Sources of water: Diet, oxidative metabolism</a:t>
            </a:r>
          </a:p>
          <a:p>
            <a:r>
              <a:rPr lang="en-US" sz="3200" dirty="0"/>
              <a:t>Routes of water loss: GIT, kidneys, lungs, </a:t>
            </a:r>
            <a:r>
              <a:rPr lang="en-US" sz="3200" dirty="0" smtClean="0"/>
              <a:t>skin</a:t>
            </a:r>
          </a:p>
          <a:p>
            <a:r>
              <a:rPr lang="en-US" sz="3200" dirty="0" smtClean="0"/>
              <a:t>~200 L of water filtered in the kidneys per 24 hrs</a:t>
            </a:r>
          </a:p>
          <a:p>
            <a:r>
              <a:rPr lang="en-US" sz="3200" dirty="0" smtClean="0"/>
              <a:t>~ 10 L of water enters the intestinal lumen per 24 hrs</a:t>
            </a:r>
          </a:p>
          <a:p>
            <a:r>
              <a:rPr lang="en-US" sz="3200" dirty="0" smtClean="0"/>
              <a:t>About 1 </a:t>
            </a:r>
            <a:r>
              <a:rPr lang="en-US" sz="3200" dirty="0" err="1" smtClean="0"/>
              <a:t>litre</a:t>
            </a:r>
            <a:r>
              <a:rPr lang="en-US" sz="3200" dirty="0" smtClean="0"/>
              <a:t> of water lost daily in sweat and expired air.</a:t>
            </a:r>
          </a:p>
          <a:p>
            <a:r>
              <a:rPr lang="en-US" sz="3200" dirty="0" smtClean="0"/>
              <a:t> ADH &amp; </a:t>
            </a:r>
            <a:r>
              <a:rPr lang="en-US" sz="3200" dirty="0" err="1" smtClean="0"/>
              <a:t>aldosterone</a:t>
            </a:r>
            <a:r>
              <a:rPr lang="en-US" sz="3200" dirty="0" smtClean="0"/>
              <a:t> have some effect on sweat </a:t>
            </a:r>
            <a:r>
              <a:rPr lang="en-US" sz="3200" dirty="0" err="1" smtClean="0"/>
              <a:t>conc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</a:t>
            </a:r>
            <a:r>
              <a:rPr lang="en-US" sz="2800" dirty="0" smtClean="0"/>
              <a:t>Ability to maintain fluid homeostasis depend on 4 main physiological processes </a:t>
            </a:r>
            <a:r>
              <a:rPr lang="en-US" sz="2800" dirty="0" err="1" smtClean="0"/>
              <a:t>viz</a:t>
            </a:r>
            <a:r>
              <a:rPr lang="en-US" sz="2800" dirty="0" smtClean="0"/>
              <a:t>: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1.Recognition of thirst and the resultant             water intake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2.Appropriate secretion of </a:t>
            </a:r>
            <a:r>
              <a:rPr lang="en-US" sz="2800" dirty="0" err="1"/>
              <a:t>Arginine</a:t>
            </a:r>
            <a:r>
              <a:rPr lang="en-US" sz="2800" dirty="0"/>
              <a:t> vasopressin in response to elevated plasma </a:t>
            </a:r>
            <a:r>
              <a:rPr lang="en-US" sz="2800" dirty="0" err="1"/>
              <a:t>osmolarity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3. Normal renal response to ADH.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4. Normal </a:t>
            </a:r>
            <a:r>
              <a:rPr lang="en-US" sz="2800" dirty="0" err="1"/>
              <a:t>Renin-Angiotensin-Aldosterone</a:t>
            </a:r>
            <a:r>
              <a:rPr lang="en-US" sz="2800" dirty="0"/>
              <a:t> mechanism.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Usually, tonicity of ECF rarely fluctuate by &gt; 2% of the basal rates (280-295 </a:t>
            </a:r>
            <a:r>
              <a:rPr lang="en-US" dirty="0" err="1"/>
              <a:t>mmol</a:t>
            </a:r>
            <a:r>
              <a:rPr lang="en-US" dirty="0"/>
              <a:t>/kg of water</a:t>
            </a:r>
            <a:r>
              <a:rPr lang="en-US" dirty="0" smtClean="0"/>
              <a:t>).</a:t>
            </a:r>
          </a:p>
          <a:p>
            <a:r>
              <a:rPr lang="en-US" dirty="0" smtClean="0"/>
              <a:t>Minimum amount urine required to excrete normal waste products is 500ml/24 hrs.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Fluid balance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  </a:t>
            </a:r>
            <a:r>
              <a:rPr lang="en-US" b="1" u="sng"/>
              <a:t>Input</a:t>
            </a:r>
          </a:p>
          <a:p>
            <a:r>
              <a:rPr lang="en-US"/>
              <a:t>Drinking- 1.5 L</a:t>
            </a:r>
          </a:p>
          <a:p>
            <a:r>
              <a:rPr lang="en-US"/>
              <a:t>Water in food- 750mls</a:t>
            </a:r>
          </a:p>
          <a:p>
            <a:r>
              <a:rPr lang="en-US"/>
              <a:t>Metabolism- 250 mls</a:t>
            </a:r>
          </a:p>
          <a:p>
            <a:pPr>
              <a:buFontTx/>
              <a:buNone/>
            </a:pPr>
            <a:r>
              <a:rPr lang="en-US"/>
              <a:t>             </a:t>
            </a:r>
            <a:r>
              <a:rPr lang="en-US" b="1" i="1"/>
              <a:t>Total    -2.5L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   </a:t>
            </a:r>
            <a:r>
              <a:rPr lang="en-US" b="1" u="sng"/>
              <a:t>Output</a:t>
            </a:r>
          </a:p>
          <a:p>
            <a:r>
              <a:rPr lang="en-US"/>
              <a:t>Urine- 1.5 L</a:t>
            </a:r>
          </a:p>
          <a:p>
            <a:r>
              <a:rPr lang="en-US"/>
              <a:t>Faecal- 100 mls</a:t>
            </a:r>
          </a:p>
          <a:p>
            <a:r>
              <a:rPr lang="en-US"/>
              <a:t>Insensible loss (lungs, skin)-   900 mls</a:t>
            </a:r>
          </a:p>
          <a:p>
            <a:pPr>
              <a:buFontTx/>
              <a:buNone/>
            </a:pPr>
            <a:r>
              <a:rPr lang="en-US"/>
              <a:t>       </a:t>
            </a:r>
            <a:r>
              <a:rPr lang="en-US" b="1" i="1"/>
              <a:t>Total – 2.5 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325</TotalTime>
  <Words>912</Words>
  <Application>Microsoft PowerPoint</Application>
  <PresentationFormat>On-screen Show (4:3)</PresentationFormat>
  <Paragraphs>119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FLUID BALANCE AND DISORDERS</vt:lpstr>
      <vt:lpstr>Slide 2</vt:lpstr>
      <vt:lpstr>Slide 3</vt:lpstr>
      <vt:lpstr>Slide 4</vt:lpstr>
      <vt:lpstr>Slide 5</vt:lpstr>
      <vt:lpstr>Water balance</vt:lpstr>
      <vt:lpstr>Slide 7</vt:lpstr>
      <vt:lpstr>Slide 8</vt:lpstr>
      <vt:lpstr>Fluid balance</vt:lpstr>
      <vt:lpstr>Fluid balance regulation</vt:lpstr>
      <vt:lpstr>Control of ADH secretion</vt:lpstr>
      <vt:lpstr>Fluid regulation</vt:lpstr>
      <vt:lpstr>ANP/BNP</vt:lpstr>
      <vt:lpstr>Polyuria (&gt;2.5L)-Causes</vt:lpstr>
      <vt:lpstr>Diabetes insipidus</vt:lpstr>
      <vt:lpstr>SIADH</vt:lpstr>
      <vt:lpstr>SIADH-Diagnosis</vt:lpstr>
      <vt:lpstr>Water Depletion(DeH2O)</vt:lpstr>
      <vt:lpstr>Water excess</vt:lpstr>
      <vt:lpstr>CAUSES</vt:lpstr>
      <vt:lpstr>Monitoring fluid balance</vt:lpstr>
      <vt:lpstr>Slide 22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FLUID,ELECTROLYTE BALANCE AND DISORDERS</dc:title>
  <dc:creator>user</dc:creator>
  <cp:lastModifiedBy>h</cp:lastModifiedBy>
  <cp:revision>39</cp:revision>
  <dcterms:created xsi:type="dcterms:W3CDTF">2008-02-04T08:37:03Z</dcterms:created>
  <dcterms:modified xsi:type="dcterms:W3CDTF">2016-09-16T09:26:19Z</dcterms:modified>
</cp:coreProperties>
</file>