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sldIdLst>
    <p:sldId id="256" r:id="rId2"/>
    <p:sldId id="257" r:id="rId3"/>
    <p:sldId id="259" r:id="rId4"/>
    <p:sldId id="280" r:id="rId5"/>
    <p:sldId id="260" r:id="rId6"/>
    <p:sldId id="261" r:id="rId7"/>
    <p:sldId id="262" r:id="rId8"/>
    <p:sldId id="263" r:id="rId9"/>
    <p:sldId id="258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4" r:id="rId22"/>
    <p:sldId id="279" r:id="rId23"/>
    <p:sldId id="275" r:id="rId24"/>
    <p:sldId id="276" r:id="rId25"/>
    <p:sldId id="277" r:id="rId26"/>
    <p:sldId id="282" r:id="rId27"/>
    <p:sldId id="281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D6E8-5F97-4A83-A591-3CFDA7A35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AFE5E-86F6-4F28-BB5A-3419DF3826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0FB92-F06F-486B-95A0-AD329F6BF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AE673-16E9-422F-A7A2-9B73D553D9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9E8AF-C6E9-48F5-8044-811150635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E2CA-7EE5-4990-B7AD-165FAD552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23C1-E245-447F-AB45-B9142F866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9B17-7606-4B6B-BAD6-010ADD449F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342F-0FD9-4535-AAD1-F0DCB5D40F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DC7A-4160-40B3-9612-29F2F545D4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CF5252-B71F-42AA-AF88-B00513C4B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81ACD1-D8E4-49C2-B815-710220CCBE1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ELECTROLYTES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NB:Sick cell syndrome-Hyponatremia seen in patients with either acute or chronic illness with no obvious cause.Thought to be due to increased cellular permeability to Na.</a:t>
            </a:r>
          </a:p>
          <a:p>
            <a:r>
              <a:rPr lang="en-US" sz="2800"/>
              <a:t>Many sick patients also have stress related increase in ADH production(SIADH).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POTASSIUM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90% of K in the body is free-exchangeable</a:t>
            </a:r>
          </a:p>
          <a:p>
            <a:r>
              <a:rPr lang="en-US"/>
              <a:t>A relationship exists btn excretion of H and K. </a:t>
            </a:r>
          </a:p>
          <a:p>
            <a:r>
              <a:rPr lang="en-US"/>
              <a:t>Uptake of K into the cells is affected by insulin, pH, catecholamines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Hyperkalemia-causes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Preanalytical:haemolysis,leucocytosis,thrombocytosis,delayed separation of serum.</a:t>
            </a:r>
          </a:p>
          <a:p>
            <a:r>
              <a:rPr lang="en-US"/>
              <a:t>Na-K shift:acidosis,tissue hypoxia, insulin insufficiency,crush injuries, violent muscular activity.</a:t>
            </a:r>
          </a:p>
          <a:p>
            <a:r>
              <a:rPr lang="en-US"/>
              <a:t>Increased intake:oral, IV, transfusion of old blood.</a:t>
            </a:r>
          </a:p>
          <a:p>
            <a:r>
              <a:rPr lang="en-US"/>
              <a:t>Reduced excretion:RF,hypoaldosteronism,K   </a:t>
            </a:r>
          </a:p>
          <a:p>
            <a:pPr>
              <a:buFontTx/>
              <a:buNone/>
            </a:pPr>
            <a:r>
              <a:rPr lang="en-US"/>
              <a:t>   sparing diuretics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S/S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CVS:VF,cardiac arrest</a:t>
            </a:r>
          </a:p>
          <a:p>
            <a:r>
              <a:rPr lang="en-US"/>
              <a:t>    ECG-absent P,broadened QRS,peak T waves</a:t>
            </a:r>
          </a:p>
          <a:p>
            <a:r>
              <a:rPr lang="en-US"/>
              <a:t>Numbness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Hyperkalemia-mgt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ECG monitor</a:t>
            </a:r>
          </a:p>
          <a:p>
            <a:r>
              <a:rPr lang="en-US" dirty="0" err="1" smtClean="0"/>
              <a:t>I.v</a:t>
            </a:r>
            <a:r>
              <a:rPr lang="en-US" dirty="0"/>
              <a:t>. Ca </a:t>
            </a:r>
            <a:r>
              <a:rPr lang="en-US" dirty="0" err="1"/>
              <a:t>gluconate</a:t>
            </a:r>
            <a:endParaRPr lang="en-US" dirty="0"/>
          </a:p>
          <a:p>
            <a:r>
              <a:rPr lang="en-US" dirty="0" err="1"/>
              <a:t>I.v</a:t>
            </a:r>
            <a:r>
              <a:rPr lang="en-US" dirty="0"/>
              <a:t>. glucose and insulin</a:t>
            </a:r>
          </a:p>
          <a:p>
            <a:r>
              <a:rPr lang="en-US" dirty="0" err="1"/>
              <a:t>Salbutamol</a:t>
            </a:r>
            <a:endParaRPr lang="en-US" dirty="0"/>
          </a:p>
          <a:p>
            <a:r>
              <a:rPr lang="en-US" dirty="0"/>
              <a:t>Na bicarbonate</a:t>
            </a:r>
          </a:p>
          <a:p>
            <a:r>
              <a:rPr lang="en-US" dirty="0" smtClean="0"/>
              <a:t>Dialysis</a:t>
            </a:r>
          </a:p>
          <a:p>
            <a:r>
              <a:rPr lang="en-US" smtClean="0"/>
              <a:t>Diuretics</a:t>
            </a:r>
            <a:endParaRPr lang="en-US" dirty="0"/>
          </a:p>
          <a:p>
            <a:r>
              <a:rPr lang="en-US" dirty="0"/>
              <a:t>Ion exchange resins</a:t>
            </a:r>
          </a:p>
          <a:p>
            <a:r>
              <a:rPr lang="en-US" dirty="0"/>
              <a:t>Restrict intake </a:t>
            </a:r>
            <a:r>
              <a:rPr lang="en-US" dirty="0" err="1"/>
              <a:t>eg</a:t>
            </a:r>
            <a:r>
              <a:rPr lang="en-US" dirty="0"/>
              <a:t> in CRF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HYPOKALEMIA-Causes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Pry </a:t>
            </a:r>
            <a:r>
              <a:rPr lang="en-US" dirty="0" err="1"/>
              <a:t>mineralocorticoid</a:t>
            </a:r>
            <a:r>
              <a:rPr lang="en-US" dirty="0"/>
              <a:t> </a:t>
            </a:r>
            <a:r>
              <a:rPr lang="en-US" dirty="0" err="1"/>
              <a:t>excess:Cushings,Conns</a:t>
            </a:r>
            <a:r>
              <a:rPr lang="en-US" dirty="0"/>
              <a:t> </a:t>
            </a:r>
            <a:r>
              <a:rPr lang="en-US" dirty="0" err="1"/>
              <a:t>syndr,Carbenoxolone,liquorice</a:t>
            </a:r>
            <a:endParaRPr lang="en-US" dirty="0"/>
          </a:p>
          <a:p>
            <a:r>
              <a:rPr lang="en-US" dirty="0"/>
              <a:t>Sec </a:t>
            </a:r>
            <a:r>
              <a:rPr lang="en-US" dirty="0" err="1"/>
              <a:t>mineralocorticoid</a:t>
            </a:r>
            <a:r>
              <a:rPr lang="en-US" dirty="0"/>
              <a:t> </a:t>
            </a:r>
            <a:r>
              <a:rPr lang="en-US" dirty="0" err="1"/>
              <a:t>excess:CCF,nephrotic</a:t>
            </a:r>
            <a:r>
              <a:rPr lang="en-US" dirty="0"/>
              <a:t> </a:t>
            </a:r>
            <a:r>
              <a:rPr lang="en-US" dirty="0" err="1"/>
              <a:t>syndr,liver</a:t>
            </a:r>
            <a:r>
              <a:rPr lang="en-US" dirty="0"/>
              <a:t> </a:t>
            </a:r>
            <a:r>
              <a:rPr lang="en-US" dirty="0" smtClean="0"/>
              <a:t>failure</a:t>
            </a:r>
            <a:r>
              <a:rPr lang="en-US" dirty="0" smtClean="0"/>
              <a:t>, renal </a:t>
            </a:r>
            <a:r>
              <a:rPr lang="en-US" dirty="0"/>
              <a:t>artery </a:t>
            </a:r>
            <a:r>
              <a:rPr lang="en-US" dirty="0" err="1"/>
              <a:t>sternosis</a:t>
            </a:r>
            <a:endParaRPr lang="en-US" dirty="0"/>
          </a:p>
          <a:p>
            <a:r>
              <a:rPr lang="en-US" dirty="0" err="1"/>
              <a:t>Transcellular</a:t>
            </a:r>
            <a:r>
              <a:rPr lang="en-US" dirty="0"/>
              <a:t> K </a:t>
            </a:r>
            <a:r>
              <a:rPr lang="en-US" dirty="0" err="1"/>
              <a:t>movt</a:t>
            </a:r>
            <a:r>
              <a:rPr lang="en-US" dirty="0" smtClean="0"/>
              <a:t>; alkalosis, insulin, B-</a:t>
            </a:r>
            <a:r>
              <a:rPr lang="en-US" dirty="0" err="1" smtClean="0"/>
              <a:t>adren</a:t>
            </a:r>
            <a:r>
              <a:rPr lang="en-US" dirty="0" smtClean="0"/>
              <a:t> agonists</a:t>
            </a:r>
          </a:p>
          <a:p>
            <a:r>
              <a:rPr lang="en-US" dirty="0" smtClean="0"/>
              <a:t>Reduced intake</a:t>
            </a:r>
          </a:p>
          <a:p>
            <a:r>
              <a:rPr lang="en-US" dirty="0" smtClean="0"/>
              <a:t>Increased losses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HypoK-cont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ROUTES OF K LOSS:</a:t>
            </a:r>
          </a:p>
          <a:p>
            <a:r>
              <a:rPr lang="en-US" sz="2800"/>
              <a:t>Renal;diuretics,diuretic phase of ARF, RTA</a:t>
            </a:r>
          </a:p>
          <a:p>
            <a:r>
              <a:rPr lang="en-US" sz="2800"/>
              <a:t>GIT; diarrhoea, laxatives, vomiting, gastric aspiration,villous adenoma of rectum, enterocutaneous fistulae</a:t>
            </a:r>
          </a:p>
          <a:p>
            <a:r>
              <a:rPr lang="en-US" sz="2800"/>
              <a:t>Skin;sweating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HypoK-s/s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Neuromuscular:weakness,constipation/ileus,hypotonia,depression,confusion</a:t>
            </a:r>
          </a:p>
          <a:p>
            <a:r>
              <a:rPr lang="en-US"/>
              <a:t>Cardiac:arrhythmias,potentiation of digoxin toxicity,ECG changes (ST depression,Tdepression/inversion,prolonged PRinterval,Prominent U wave)</a:t>
            </a:r>
          </a:p>
          <a:p>
            <a:r>
              <a:rPr lang="en-US"/>
              <a:t>Renal:impaired concen ability leading to polyuria and polydipsia.:MB alkalosis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Magnesium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4th most abundant </a:t>
            </a:r>
            <a:r>
              <a:rPr lang="en-US" dirty="0" err="1"/>
              <a:t>cation</a:t>
            </a:r>
            <a:r>
              <a:rPr lang="en-US" dirty="0"/>
              <a:t> in the body.</a:t>
            </a:r>
          </a:p>
          <a:p>
            <a:r>
              <a:rPr lang="en-US" dirty="0"/>
              <a:t>Adult man has 1000mmol (25 g),50% in bone, 15-29% in ECF. </a:t>
            </a:r>
          </a:p>
          <a:p>
            <a:r>
              <a:rPr lang="en-US" dirty="0"/>
              <a:t>Levels affected by PTH</a:t>
            </a:r>
            <a:r>
              <a:rPr lang="en-US" dirty="0" smtClean="0"/>
              <a:t>, </a:t>
            </a:r>
            <a:r>
              <a:rPr lang="en-US" dirty="0" err="1" smtClean="0"/>
              <a:t>Aldosterone</a:t>
            </a:r>
            <a:r>
              <a:rPr lang="en-US" dirty="0"/>
              <a:t>.</a:t>
            </a:r>
          </a:p>
          <a:p>
            <a:r>
              <a:rPr lang="en-US" dirty="0"/>
              <a:t>Urinary Mg excretion increased by ECF volume expansion.</a:t>
            </a:r>
          </a:p>
          <a:p>
            <a:r>
              <a:rPr lang="en-US" dirty="0"/>
              <a:t>Mg a cofactor in &gt;300 enzymes.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Mg important in maintenance of structure of ribosomes,nucleic acids,some proteins.</a:t>
            </a:r>
          </a:p>
          <a:p>
            <a:r>
              <a:rPr lang="en-US"/>
              <a:t>Affects permeability of excitable membranes &amp; their electrical processes(Depletion causes hyperexcitability).</a:t>
            </a:r>
          </a:p>
          <a:p>
            <a:r>
              <a:rPr lang="en-US"/>
              <a:t>Ref:0.8-1.2 mmol/L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ECF:Na,Cl,HCO3</a:t>
            </a:r>
          </a:p>
          <a:p>
            <a:r>
              <a:rPr lang="en-US" dirty="0"/>
              <a:t>Major ICF:K,Mg,PO4</a:t>
            </a:r>
          </a:p>
          <a:p>
            <a:r>
              <a:rPr lang="en-US" dirty="0"/>
              <a:t>Hormones involved in their regulation-</a:t>
            </a:r>
            <a:r>
              <a:rPr lang="en-US" dirty="0" err="1"/>
              <a:t>Aldosterone,Natriuretic</a:t>
            </a:r>
            <a:r>
              <a:rPr lang="en-US" dirty="0"/>
              <a:t> hormones, </a:t>
            </a:r>
            <a:r>
              <a:rPr lang="en-US" dirty="0" err="1" smtClean="0"/>
              <a:t>Angiotensin</a:t>
            </a:r>
            <a:r>
              <a:rPr lang="en-US" dirty="0" smtClean="0"/>
              <a:t> </a:t>
            </a:r>
            <a:r>
              <a:rPr lang="en-US" dirty="0" err="1" smtClean="0"/>
              <a:t>cortisol</a:t>
            </a:r>
            <a:endParaRPr lang="en-US" dirty="0"/>
          </a:p>
          <a:p>
            <a:r>
              <a:rPr lang="en-US" dirty="0"/>
              <a:t>Only 2% of K is extracellular.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Rda 4.5 mg/kg</a:t>
            </a:r>
          </a:p>
          <a:p>
            <a:r>
              <a:rPr lang="en-US"/>
              <a:t>Sources:cereals, nuts,vegetables</a:t>
            </a:r>
          </a:p>
          <a:p>
            <a:r>
              <a:rPr lang="en-US"/>
              <a:t>Absorbed in upper SI, also LI</a:t>
            </a:r>
          </a:p>
          <a:p>
            <a:r>
              <a:rPr lang="en-US"/>
              <a:t>PTH, insulin, calcitonin important in absorption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Hypermagnesemia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Uncommon</a:t>
            </a:r>
          </a:p>
          <a:p>
            <a:r>
              <a:rPr lang="en-US"/>
              <a:t>Cardiac conduction affected at conc &gt;2.5 mmol/L.</a:t>
            </a:r>
          </a:p>
          <a:p>
            <a:r>
              <a:rPr lang="en-US"/>
              <a:t>&gt;7.5mmol/L--resp paralysis and cardiac arrest.I.v Ca protects against these</a:t>
            </a:r>
          </a:p>
          <a:p>
            <a:r>
              <a:rPr lang="en-US"/>
              <a:t>High levels in renal failure.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HyperMg- causes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Increased intake: antacids, purgatives, TPN</a:t>
            </a:r>
          </a:p>
          <a:p>
            <a:r>
              <a:rPr lang="en-US"/>
              <a:t>Impaired renal excretion:ARF, CRF, lithium Rx, familial hypocalciurichypercalcemia</a:t>
            </a:r>
          </a:p>
          <a:p>
            <a:r>
              <a:rPr lang="en-US"/>
              <a:t>Miscellaneous:hypothyroidism, adrenal insufficiency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Hypomagnesemia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Almost always indicate Mg deficiency.</a:t>
            </a:r>
          </a:p>
          <a:p>
            <a:r>
              <a:rPr lang="en-US"/>
              <a:t>Seen in 10% of hospitalised patients,65% of ICU pts</a:t>
            </a:r>
          </a:p>
          <a:p>
            <a:r>
              <a:rPr lang="en-US"/>
              <a:t>Hypokalemia a common feature in Mg deficiency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 Mg-cont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u="sng" dirty="0"/>
              <a:t>Causes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-</a:t>
            </a:r>
            <a:r>
              <a:rPr lang="en-US" sz="2400" dirty="0" err="1"/>
              <a:t>Malabsn,maln,fistulae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Alcoholism,TPN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Cirrhosis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Diuretic Rx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Renal tubular acidosis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Chronic </a:t>
            </a:r>
            <a:r>
              <a:rPr lang="en-US" sz="2400" dirty="0" err="1"/>
              <a:t>mineralocorticoid</a:t>
            </a:r>
            <a:r>
              <a:rPr lang="en-US" sz="2400" dirty="0"/>
              <a:t> </a:t>
            </a:r>
            <a:r>
              <a:rPr lang="en-US" sz="2400" dirty="0" smtClean="0"/>
              <a:t>excess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B2 agonists, </a:t>
            </a:r>
            <a:r>
              <a:rPr lang="en-US" sz="2400" dirty="0" err="1"/>
              <a:t>cytos,alcoholism,DM</a:t>
            </a:r>
            <a:r>
              <a:rPr lang="en-US" sz="2400" dirty="0"/>
              <a:t>, </a:t>
            </a:r>
            <a:r>
              <a:rPr lang="en-US" sz="2400" dirty="0" err="1"/>
              <a:t>hypercalcemia,hyperthyroidism</a:t>
            </a:r>
            <a:r>
              <a:rPr lang="en-US" sz="2400" dirty="0"/>
              <a:t>, </a:t>
            </a:r>
            <a:r>
              <a:rPr lang="en-US" sz="2400" dirty="0" err="1"/>
              <a:t>hyperaldosteronism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u="sng"/>
              <a:t>Clinically</a:t>
            </a:r>
          </a:p>
          <a:p>
            <a:pPr>
              <a:lnSpc>
                <a:spcPct val="80000"/>
              </a:lnSpc>
            </a:pPr>
            <a:r>
              <a:rPr lang="en-US" sz="2400"/>
              <a:t>-Tetany</a:t>
            </a:r>
          </a:p>
          <a:p>
            <a:pPr>
              <a:lnSpc>
                <a:spcPct val="80000"/>
              </a:lnSpc>
            </a:pPr>
            <a:r>
              <a:rPr lang="en-US" sz="2400"/>
              <a:t>-Agitation,delirium</a:t>
            </a:r>
          </a:p>
          <a:p>
            <a:pPr>
              <a:lnSpc>
                <a:spcPct val="80000"/>
              </a:lnSpc>
            </a:pPr>
            <a:r>
              <a:rPr lang="en-US" sz="2400"/>
              <a:t>-Ataxia,tremors</a:t>
            </a:r>
          </a:p>
          <a:p>
            <a:pPr>
              <a:lnSpc>
                <a:spcPct val="80000"/>
              </a:lnSpc>
            </a:pPr>
            <a:r>
              <a:rPr lang="en-US" sz="2400"/>
              <a:t>-Muscle weakness,arrhythmias</a:t>
            </a:r>
          </a:p>
          <a:p>
            <a:pPr>
              <a:lnSpc>
                <a:spcPct val="80000"/>
              </a:lnSpc>
            </a:pPr>
            <a:r>
              <a:rPr lang="en-US" sz="2400"/>
              <a:t>Digoxin toxicity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Mg needed for PTH secretion and action on target tissues.</a:t>
            </a:r>
          </a:p>
          <a:p>
            <a:r>
              <a:rPr lang="en-US"/>
              <a:t>Low Mg can cause low Ca or render pts insensitive to Rx of hypocalcemia with vit D or Ca.</a:t>
            </a:r>
          </a:p>
          <a:p>
            <a:r>
              <a:rPr lang="en-US"/>
              <a:t>Long term Mg deficiency associated with CAD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of magnesium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Spectrophotometry</a:t>
            </a:r>
            <a:endParaRPr lang="en-US" dirty="0" smtClean="0"/>
          </a:p>
          <a:p>
            <a:r>
              <a:rPr lang="en-US" dirty="0" smtClean="0"/>
              <a:t>ISE</a:t>
            </a:r>
          </a:p>
          <a:p>
            <a:r>
              <a:rPr lang="en-US" dirty="0" smtClean="0"/>
              <a:t>Citrate, oxalate &amp; EDTA form complexes </a:t>
            </a:r>
            <a:r>
              <a:rPr lang="en-US" smtClean="0"/>
              <a:t>with magnesium.</a:t>
            </a:r>
            <a:endParaRPr lang="en-US" dirty="0" smtClean="0"/>
          </a:p>
          <a:p>
            <a:r>
              <a:rPr lang="en-US" dirty="0" smtClean="0"/>
              <a:t>Urine specimens should be collected in acid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    end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Hyponatremia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Na&lt;135 mmol/L</a:t>
            </a:r>
          </a:p>
          <a:p>
            <a:r>
              <a:rPr lang="en-US"/>
              <a:t>S/S:Gen weakness at &lt;120mmol/L.</a:t>
            </a:r>
          </a:p>
          <a:p>
            <a:r>
              <a:rPr lang="en-US"/>
              <a:t>CNS s/s at &lt;110mmol/L</a:t>
            </a:r>
          </a:p>
          <a:p>
            <a:r>
              <a:rPr lang="en-US"/>
              <a:t>Coma at &lt;105 mmol/L</a:t>
            </a:r>
          </a:p>
          <a:p>
            <a:r>
              <a:rPr lang="en-US"/>
              <a:t>Severity and rate of dev of the disorder important.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Hyponatremia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Could be associated with;</a:t>
            </a:r>
          </a:p>
          <a:p>
            <a:r>
              <a:rPr lang="en-US"/>
              <a:t>Sodium depletion- Increased loss</a:t>
            </a:r>
          </a:p>
          <a:p>
            <a:pPr>
              <a:buFontTx/>
              <a:buNone/>
            </a:pPr>
            <a:r>
              <a:rPr lang="en-US"/>
              <a:t>                                - Inadequate intake</a:t>
            </a:r>
          </a:p>
          <a:p>
            <a:r>
              <a:rPr lang="en-US"/>
              <a:t>Excess fluid retention- Oedematous states</a:t>
            </a:r>
          </a:p>
          <a:p>
            <a:pPr>
              <a:buFontTx/>
              <a:buNone/>
            </a:pPr>
            <a:r>
              <a:rPr lang="en-US"/>
              <a:t>                    -Nonedematous states e.g SIADH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Hyponatremia Causes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Hyperosmotic:hyperglycemia,mannitol</a:t>
            </a:r>
            <a:r>
              <a:rPr lang="en-US" dirty="0" smtClean="0"/>
              <a:t>, high urea etc</a:t>
            </a:r>
            <a:endParaRPr lang="en-US" dirty="0"/>
          </a:p>
          <a:p>
            <a:r>
              <a:rPr lang="en-US" dirty="0" err="1"/>
              <a:t>Isosmotic</a:t>
            </a:r>
            <a:r>
              <a:rPr lang="en-US" dirty="0"/>
              <a:t>(</a:t>
            </a:r>
            <a:r>
              <a:rPr lang="en-US" dirty="0" err="1"/>
              <a:t>Pseudohyponatremia</a:t>
            </a:r>
            <a:r>
              <a:rPr lang="en-US" dirty="0"/>
              <a:t>):</a:t>
            </a:r>
            <a:r>
              <a:rPr lang="en-US" dirty="0" err="1"/>
              <a:t>Hyperlipidaemia,hyperproteinemia</a:t>
            </a:r>
            <a:r>
              <a:rPr lang="en-US" dirty="0"/>
              <a:t>.</a:t>
            </a:r>
          </a:p>
          <a:p>
            <a:r>
              <a:rPr lang="en-US" dirty="0" err="1"/>
              <a:t>Hypoosmotic</a:t>
            </a:r>
            <a:r>
              <a:rPr lang="en-US" dirty="0"/>
              <a:t>:(a)</a:t>
            </a:r>
            <a:r>
              <a:rPr lang="en-US" dirty="0" err="1"/>
              <a:t>Dilutional;CCF</a:t>
            </a:r>
            <a:r>
              <a:rPr lang="en-US" dirty="0" smtClean="0"/>
              <a:t>, RF, Liver </a:t>
            </a:r>
            <a:r>
              <a:rPr lang="en-US" dirty="0" err="1" smtClean="0"/>
              <a:t>dx</a:t>
            </a:r>
            <a:r>
              <a:rPr lang="en-US" dirty="0" smtClean="0"/>
              <a:t> </a:t>
            </a:r>
            <a:r>
              <a:rPr lang="en-US" dirty="0"/>
              <a:t>with </a:t>
            </a:r>
            <a:r>
              <a:rPr lang="en-US" dirty="0" err="1"/>
              <a:t>ascites</a:t>
            </a:r>
            <a:endParaRPr lang="en-US" dirty="0"/>
          </a:p>
          <a:p>
            <a:r>
              <a:rPr lang="en-US" dirty="0"/>
              <a:t>            (b) </a:t>
            </a:r>
            <a:r>
              <a:rPr lang="en-US" dirty="0" err="1"/>
              <a:t>Depletional;Losses</a:t>
            </a:r>
            <a:r>
              <a:rPr lang="en-US" dirty="0"/>
              <a:t> via </a:t>
            </a:r>
            <a:r>
              <a:rPr lang="en-US" dirty="0" err="1"/>
              <a:t>renal,GIT,Skin</a:t>
            </a:r>
            <a:r>
              <a:rPr lang="en-US" dirty="0"/>
              <a:t>  or inadequate intake.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HYPERNATREMIA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</a:t>
            </a:r>
            <a:r>
              <a:rPr lang="en-US" dirty="0" err="1"/>
              <a:t>hyperosmolar</a:t>
            </a:r>
            <a:endParaRPr lang="en-US" dirty="0"/>
          </a:p>
          <a:p>
            <a:r>
              <a:rPr lang="en-US" dirty="0"/>
              <a:t>S/S:Peripheral </a:t>
            </a:r>
            <a:r>
              <a:rPr lang="en-US" dirty="0" err="1"/>
              <a:t>oedema,dypsnoea,pulmonary</a:t>
            </a:r>
            <a:r>
              <a:rPr lang="en-US" dirty="0"/>
              <a:t> </a:t>
            </a:r>
            <a:r>
              <a:rPr lang="en-US" dirty="0" err="1"/>
              <a:t>oedema,venous</a:t>
            </a:r>
            <a:r>
              <a:rPr lang="en-US" dirty="0"/>
              <a:t> </a:t>
            </a:r>
            <a:r>
              <a:rPr lang="en-US" dirty="0" err="1"/>
              <a:t>congestion,hypertension,effusions,weight</a:t>
            </a:r>
            <a:r>
              <a:rPr lang="en-US" dirty="0"/>
              <a:t> gain.</a:t>
            </a:r>
          </a:p>
          <a:p>
            <a:r>
              <a:rPr lang="en-US" dirty="0"/>
              <a:t>CNS S/S due to intracellular DeH2O;tremors,irritability,ataxia,confusion,coma,hemiplegia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Hypernatremia-Causes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PUREWATERLOSS:hypodipsia,unreplaced</a:t>
            </a:r>
            <a:r>
              <a:rPr lang="en-US" dirty="0"/>
              <a:t> insensible </a:t>
            </a:r>
            <a:r>
              <a:rPr lang="en-US" dirty="0" smtClean="0"/>
              <a:t>losses, DI</a:t>
            </a:r>
            <a:r>
              <a:rPr lang="en-US" dirty="0"/>
              <a:t>.</a:t>
            </a:r>
          </a:p>
          <a:p>
            <a:r>
              <a:rPr lang="en-US" dirty="0"/>
              <a:t>HYPOTONIC FLUID LOSSES via :(</a:t>
            </a:r>
            <a:r>
              <a:rPr lang="en-US" dirty="0" err="1"/>
              <a:t>i</a:t>
            </a:r>
            <a:r>
              <a:rPr lang="en-US" dirty="0"/>
              <a:t>)Renal-</a:t>
            </a:r>
            <a:r>
              <a:rPr lang="en-US" dirty="0" err="1"/>
              <a:t>diuretics,polyuric</a:t>
            </a:r>
            <a:r>
              <a:rPr lang="en-US" dirty="0"/>
              <a:t> phase of ARF</a:t>
            </a:r>
          </a:p>
          <a:p>
            <a:r>
              <a:rPr lang="en-US" dirty="0"/>
              <a:t>(ii)GIT-vomit </a:t>
            </a:r>
            <a:r>
              <a:rPr lang="en-US" dirty="0" err="1"/>
              <a:t>diarrhoea,enteric</a:t>
            </a:r>
            <a:r>
              <a:rPr lang="en-US" dirty="0"/>
              <a:t> </a:t>
            </a:r>
            <a:r>
              <a:rPr lang="en-US" dirty="0" err="1"/>
              <a:t>fistulae,laxatives</a:t>
            </a:r>
            <a:endParaRPr lang="en-US" dirty="0"/>
          </a:p>
          <a:p>
            <a:r>
              <a:rPr lang="en-US" dirty="0"/>
              <a:t>(iii)</a:t>
            </a:r>
            <a:r>
              <a:rPr lang="en-US" dirty="0" err="1"/>
              <a:t>Cutaneous:burns,excessive</a:t>
            </a:r>
            <a:r>
              <a:rPr lang="en-US" dirty="0"/>
              <a:t> sweating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Causes-cont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HYPERTONIC SODIUM GAIN:hypertonic infusions,dialysis,Cushings syndrome,Conns syndrome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Important factors to consider in hyponatremia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Lipaemia-Inspect serum</a:t>
            </a:r>
          </a:p>
          <a:p>
            <a:r>
              <a:rPr lang="en-US"/>
              <a:t>Serum:osmolality, K,urea, Creatinine, total proteins, T4, Steroid</a:t>
            </a:r>
          </a:p>
          <a:p>
            <a:r>
              <a:rPr lang="en-US"/>
              <a:t>PCV</a:t>
            </a:r>
          </a:p>
          <a:p>
            <a:r>
              <a:rPr lang="en-US"/>
              <a:t>Urine:Na, osmolality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337</TotalTime>
  <Words>678</Words>
  <Application>Microsoft PowerPoint</Application>
  <PresentationFormat>On-screen Show (4:3)</PresentationFormat>
  <Paragraphs>133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ELECTROLYTES</vt:lpstr>
      <vt:lpstr>Distribution</vt:lpstr>
      <vt:lpstr>Hyponatremia</vt:lpstr>
      <vt:lpstr>Hyponatremia</vt:lpstr>
      <vt:lpstr>Hyponatremia Causes</vt:lpstr>
      <vt:lpstr>HYPERNATREMIA</vt:lpstr>
      <vt:lpstr>Hypernatremia-Causes</vt:lpstr>
      <vt:lpstr>Causes-cont</vt:lpstr>
      <vt:lpstr>Important factors to consider in hyponatremia</vt:lpstr>
      <vt:lpstr>Slide 10</vt:lpstr>
      <vt:lpstr>POTASSIUM</vt:lpstr>
      <vt:lpstr>Hyperkalemia-causes</vt:lpstr>
      <vt:lpstr>S/S</vt:lpstr>
      <vt:lpstr>Hyperkalemia-mgt</vt:lpstr>
      <vt:lpstr>HYPOKALEMIA-Causes</vt:lpstr>
      <vt:lpstr>HypoK-cont</vt:lpstr>
      <vt:lpstr>HypoK-s/s</vt:lpstr>
      <vt:lpstr>Magnesium</vt:lpstr>
      <vt:lpstr>mg</vt:lpstr>
      <vt:lpstr>mg</vt:lpstr>
      <vt:lpstr>Hypermagnesemia</vt:lpstr>
      <vt:lpstr>HyperMg- causes</vt:lpstr>
      <vt:lpstr>Hypomagnesemia</vt:lpstr>
      <vt:lpstr>Hypo Mg-cont</vt:lpstr>
      <vt:lpstr>Mg</vt:lpstr>
      <vt:lpstr>Measurement of magnesium</vt:lpstr>
      <vt:lpstr>Slide 27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ELECTROLYTES</dc:title>
  <dc:creator>user</dc:creator>
  <cp:lastModifiedBy>hp</cp:lastModifiedBy>
  <cp:revision>36</cp:revision>
  <dcterms:created xsi:type="dcterms:W3CDTF">2008-02-05T05:38:33Z</dcterms:created>
  <dcterms:modified xsi:type="dcterms:W3CDTF">2019-02-22T09:42:26Z</dcterms:modified>
</cp:coreProperties>
</file>