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9"/>
  </p:notesMasterIdLst>
  <p:sldIdLst>
    <p:sldId id="256" r:id="rId2"/>
    <p:sldId id="316" r:id="rId3"/>
    <p:sldId id="475" r:id="rId4"/>
    <p:sldId id="467" r:id="rId5"/>
    <p:sldId id="470" r:id="rId6"/>
    <p:sldId id="468" r:id="rId7"/>
    <p:sldId id="469" r:id="rId8"/>
    <p:sldId id="258" r:id="rId9"/>
    <p:sldId id="319" r:id="rId10"/>
    <p:sldId id="259" r:id="rId11"/>
    <p:sldId id="260" r:id="rId12"/>
    <p:sldId id="261" r:id="rId13"/>
    <p:sldId id="262" r:id="rId14"/>
    <p:sldId id="263" r:id="rId15"/>
    <p:sldId id="321" r:id="rId16"/>
    <p:sldId id="322" r:id="rId17"/>
    <p:sldId id="323" r:id="rId18"/>
    <p:sldId id="264" r:id="rId19"/>
    <p:sldId id="476" r:id="rId20"/>
    <p:sldId id="399" r:id="rId21"/>
    <p:sldId id="415" r:id="rId22"/>
    <p:sldId id="416" r:id="rId23"/>
    <p:sldId id="417" r:id="rId24"/>
    <p:sldId id="418" r:id="rId25"/>
    <p:sldId id="419" r:id="rId26"/>
    <p:sldId id="265" r:id="rId27"/>
    <p:sldId id="472" r:id="rId28"/>
    <p:sldId id="473" r:id="rId29"/>
    <p:sldId id="421" r:id="rId30"/>
    <p:sldId id="422" r:id="rId31"/>
    <p:sldId id="424" r:id="rId32"/>
    <p:sldId id="471" r:id="rId33"/>
    <p:sldId id="492" r:id="rId34"/>
    <p:sldId id="493" r:id="rId35"/>
    <p:sldId id="400" r:id="rId36"/>
    <p:sldId id="401" r:id="rId37"/>
    <p:sldId id="402" r:id="rId38"/>
    <p:sldId id="439" r:id="rId39"/>
    <p:sldId id="440" r:id="rId40"/>
    <p:sldId id="441" r:id="rId41"/>
    <p:sldId id="407" r:id="rId42"/>
    <p:sldId id="477" r:id="rId43"/>
    <p:sldId id="409" r:id="rId44"/>
    <p:sldId id="442" r:id="rId45"/>
    <p:sldId id="478" r:id="rId46"/>
    <p:sldId id="479" r:id="rId47"/>
    <p:sldId id="327" r:id="rId48"/>
    <p:sldId id="328" r:id="rId49"/>
    <p:sldId id="483" r:id="rId50"/>
    <p:sldId id="481" r:id="rId51"/>
    <p:sldId id="411" r:id="rId52"/>
    <p:sldId id="412" r:id="rId53"/>
    <p:sldId id="413" r:id="rId54"/>
    <p:sldId id="349" r:id="rId55"/>
    <p:sldId id="446" r:id="rId56"/>
    <p:sldId id="484" r:id="rId57"/>
    <p:sldId id="474" r:id="rId58"/>
    <p:sldId id="386" r:id="rId59"/>
    <p:sldId id="489" r:id="rId60"/>
    <p:sldId id="387" r:id="rId61"/>
    <p:sldId id="457" r:id="rId62"/>
    <p:sldId id="485" r:id="rId63"/>
    <p:sldId id="389" r:id="rId64"/>
    <p:sldId id="488" r:id="rId65"/>
    <p:sldId id="391" r:id="rId66"/>
    <p:sldId id="392" r:id="rId67"/>
    <p:sldId id="452" r:id="rId68"/>
    <p:sldId id="453" r:id="rId69"/>
    <p:sldId id="393" r:id="rId70"/>
    <p:sldId id="490" r:id="rId71"/>
    <p:sldId id="394" r:id="rId72"/>
    <p:sldId id="458" r:id="rId73"/>
    <p:sldId id="459" r:id="rId74"/>
    <p:sldId id="460" r:id="rId75"/>
    <p:sldId id="461" r:id="rId76"/>
    <p:sldId id="465" r:id="rId77"/>
    <p:sldId id="495" r:id="rId78"/>
    <p:sldId id="266" r:id="rId79"/>
    <p:sldId id="270" r:id="rId80"/>
    <p:sldId id="268" r:id="rId81"/>
    <p:sldId id="497" r:id="rId82"/>
    <p:sldId id="274" r:id="rId83"/>
    <p:sldId id="275" r:id="rId84"/>
    <p:sldId id="276" r:id="rId85"/>
    <p:sldId id="277" r:id="rId86"/>
    <p:sldId id="278" r:id="rId87"/>
    <p:sldId id="283" r:id="rId88"/>
    <p:sldId id="429" r:id="rId89"/>
    <p:sldId id="432" r:id="rId90"/>
    <p:sldId id="431" r:id="rId91"/>
    <p:sldId id="289" r:id="rId92"/>
    <p:sldId id="287" r:id="rId93"/>
    <p:sldId id="288" r:id="rId94"/>
    <p:sldId id="290" r:id="rId95"/>
    <p:sldId id="291" r:id="rId96"/>
    <p:sldId id="425" r:id="rId97"/>
    <p:sldId id="426" r:id="rId9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627"/>
  </p:normalViewPr>
  <p:slideViewPr>
    <p:cSldViewPr snapToGrid="0" snapToObjects="1">
      <p:cViewPr varScale="1">
        <p:scale>
          <a:sx n="85" d="100"/>
          <a:sy n="85" d="100"/>
        </p:scale>
        <p:origin x="19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D913F-B9AD-B447-9C5C-073C7DD381D8}" type="datetimeFigureOut">
              <a:rPr lang="en-US" smtClean="0"/>
              <a:t>4/3/19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EFB65B-8189-8A4D-A19A-118257ED85F1}" type="slidenum">
              <a:rPr lang="en-US" smtClean="0"/>
              <a:t>‹#›</a:t>
            </a:fld>
            <a:endParaRPr lang="en-US"/>
          </a:p>
        </p:txBody>
      </p:sp>
    </p:spTree>
    <p:extLst>
      <p:ext uri="{BB962C8B-B14F-4D97-AF65-F5344CB8AC3E}">
        <p14:creationId xmlns:p14="http://schemas.microsoft.com/office/powerpoint/2010/main" val="278047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2C4F981E-CD0A-914A-8BF2-386C01B78D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a:extLst>
              <a:ext uri="{FF2B5EF4-FFF2-40B4-BE49-F238E27FC236}">
                <a16:creationId xmlns:a16="http://schemas.microsoft.com/office/drawing/2014/main" id="{670CA9E8-0C3B-3E4B-A637-89B7AD731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5" name="Slide Number Placeholder 3">
            <a:extLst>
              <a:ext uri="{FF2B5EF4-FFF2-40B4-BE49-F238E27FC236}">
                <a16:creationId xmlns:a16="http://schemas.microsoft.com/office/drawing/2014/main" id="{3B45FA24-1276-8C42-8146-6B9DE7E903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D814FF-1099-AF41-B413-4DB2E329291D}" type="slidenum">
              <a:rPr lang="en-US" altLang="en-US" smtClean="0"/>
              <a:pPr>
                <a:spcBef>
                  <a:spcPct val="0"/>
                </a:spcBef>
              </a:pPr>
              <a:t>2</a:t>
            </a:fld>
            <a:endParaRPr lang="en-US" altLang="en-US"/>
          </a:p>
        </p:txBody>
      </p:sp>
    </p:spTree>
    <p:extLst>
      <p:ext uri="{BB962C8B-B14F-4D97-AF65-F5344CB8AC3E}">
        <p14:creationId xmlns:p14="http://schemas.microsoft.com/office/powerpoint/2010/main" val="3214885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33931CF0-E7E6-4E4B-A6CE-6BBB272EA4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6E26ADC8-4D28-E64C-AF99-928E25E942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299" name="Slide Number Placeholder 3">
            <a:extLst>
              <a:ext uri="{FF2B5EF4-FFF2-40B4-BE49-F238E27FC236}">
                <a16:creationId xmlns:a16="http://schemas.microsoft.com/office/drawing/2014/main" id="{4A0FAF1F-A013-7B43-83C0-EFABBEE3C9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ED6DA2-385B-5246-9B82-F1334362526A}" type="slidenum">
              <a:rPr lang="en-US" altLang="en-US"/>
              <a:pPr>
                <a:spcBef>
                  <a:spcPct val="0"/>
                </a:spcBef>
              </a:pPr>
              <a:t>23</a:t>
            </a:fld>
            <a:endParaRPr lang="en-US" altLang="en-US"/>
          </a:p>
        </p:txBody>
      </p:sp>
    </p:spTree>
    <p:extLst>
      <p:ext uri="{BB962C8B-B14F-4D97-AF65-F5344CB8AC3E}">
        <p14:creationId xmlns:p14="http://schemas.microsoft.com/office/powerpoint/2010/main" val="3916005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401A6A50-F414-B146-A323-D8BE64C8D9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2EA2C51B-F04B-954F-AAC3-3E391B7967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7" name="Slide Number Placeholder 3">
            <a:extLst>
              <a:ext uri="{FF2B5EF4-FFF2-40B4-BE49-F238E27FC236}">
                <a16:creationId xmlns:a16="http://schemas.microsoft.com/office/drawing/2014/main" id="{CC3C0B4A-7627-6A48-B965-86B1C0671A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D67FA9-7580-D14D-9FB5-F525E2A76BB4}" type="slidenum">
              <a:rPr lang="en-US" altLang="en-US"/>
              <a:pPr>
                <a:spcBef>
                  <a:spcPct val="0"/>
                </a:spcBef>
              </a:pPr>
              <a:t>24</a:t>
            </a:fld>
            <a:endParaRPr lang="en-US" altLang="en-US"/>
          </a:p>
        </p:txBody>
      </p:sp>
    </p:spTree>
    <p:extLst>
      <p:ext uri="{BB962C8B-B14F-4D97-AF65-F5344CB8AC3E}">
        <p14:creationId xmlns:p14="http://schemas.microsoft.com/office/powerpoint/2010/main" val="42012738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12423F78-DA16-0745-BFDC-D180572B73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E917DC82-221C-FA43-B2CF-24D7447880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5" name="Slide Number Placeholder 3">
            <a:extLst>
              <a:ext uri="{FF2B5EF4-FFF2-40B4-BE49-F238E27FC236}">
                <a16:creationId xmlns:a16="http://schemas.microsoft.com/office/drawing/2014/main" id="{3C7FF8DA-DDE6-7A45-9FCA-E23AC2BA40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4BF422-50DE-0945-A9AE-1BE0CDB7AF9A}" type="slidenum">
              <a:rPr lang="en-US" altLang="en-US"/>
              <a:pPr>
                <a:spcBef>
                  <a:spcPct val="0"/>
                </a:spcBef>
              </a:pPr>
              <a:t>25</a:t>
            </a:fld>
            <a:endParaRPr lang="en-US" altLang="en-US"/>
          </a:p>
        </p:txBody>
      </p:sp>
    </p:spTree>
    <p:extLst>
      <p:ext uri="{BB962C8B-B14F-4D97-AF65-F5344CB8AC3E}">
        <p14:creationId xmlns:p14="http://schemas.microsoft.com/office/powerpoint/2010/main" val="3889561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6C73E5EB-8006-FC4A-9059-ADABF85F2E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D7085AFE-52A4-FE4C-BCAC-A738BD75A8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3" name="Slide Number Placeholder 3">
            <a:extLst>
              <a:ext uri="{FF2B5EF4-FFF2-40B4-BE49-F238E27FC236}">
                <a16:creationId xmlns:a16="http://schemas.microsoft.com/office/drawing/2014/main" id="{A13E29EA-DB84-7247-984F-CEA53F8AF1C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818706-2D32-9D41-BEAA-B309701BB0C0}" type="slidenum">
              <a:rPr lang="en-US" altLang="en-US"/>
              <a:pPr>
                <a:spcBef>
                  <a:spcPct val="0"/>
                </a:spcBef>
              </a:pPr>
              <a:t>28</a:t>
            </a:fld>
            <a:endParaRPr lang="en-US" altLang="en-US"/>
          </a:p>
        </p:txBody>
      </p:sp>
    </p:spTree>
    <p:extLst>
      <p:ext uri="{BB962C8B-B14F-4D97-AF65-F5344CB8AC3E}">
        <p14:creationId xmlns:p14="http://schemas.microsoft.com/office/powerpoint/2010/main" val="1620694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63BC419B-4376-B145-92F6-B21EC51332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AE16664C-D020-0348-9674-9BA79DEE3F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1" name="Slide Number Placeholder 3">
            <a:extLst>
              <a:ext uri="{FF2B5EF4-FFF2-40B4-BE49-F238E27FC236}">
                <a16:creationId xmlns:a16="http://schemas.microsoft.com/office/drawing/2014/main" id="{1B9E43B1-BD0C-F045-9662-240630D426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6E1A9E-79E2-1A49-B7DD-85B97A4D777A}" type="slidenum">
              <a:rPr lang="en-US" altLang="en-US"/>
              <a:pPr>
                <a:spcBef>
                  <a:spcPct val="0"/>
                </a:spcBef>
              </a:pPr>
              <a:t>29</a:t>
            </a:fld>
            <a:endParaRPr lang="en-US" altLang="en-US"/>
          </a:p>
        </p:txBody>
      </p:sp>
    </p:spTree>
    <p:extLst>
      <p:ext uri="{BB962C8B-B14F-4D97-AF65-F5344CB8AC3E}">
        <p14:creationId xmlns:p14="http://schemas.microsoft.com/office/powerpoint/2010/main" val="217187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B12F63B6-587A-7C40-907E-0809EAFE11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a:extLst>
              <a:ext uri="{FF2B5EF4-FFF2-40B4-BE49-F238E27FC236}">
                <a16:creationId xmlns:a16="http://schemas.microsoft.com/office/drawing/2014/main" id="{00CBD172-5B5C-844E-A01D-DF082DBC70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7" name="Slide Number Placeholder 3">
            <a:extLst>
              <a:ext uri="{FF2B5EF4-FFF2-40B4-BE49-F238E27FC236}">
                <a16:creationId xmlns:a16="http://schemas.microsoft.com/office/drawing/2014/main" id="{A3B778BA-B281-7649-A2D4-539D40C9E9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BA5EA0-7DDE-8648-924B-83EE80112A03}" type="slidenum">
              <a:rPr lang="en-US" altLang="en-US"/>
              <a:pPr>
                <a:spcBef>
                  <a:spcPct val="0"/>
                </a:spcBef>
              </a:pPr>
              <a:t>31</a:t>
            </a:fld>
            <a:endParaRPr lang="en-US" altLang="en-US"/>
          </a:p>
        </p:txBody>
      </p:sp>
    </p:spTree>
    <p:extLst>
      <p:ext uri="{BB962C8B-B14F-4D97-AF65-F5344CB8AC3E}">
        <p14:creationId xmlns:p14="http://schemas.microsoft.com/office/powerpoint/2010/main" val="13953643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81CB27B5-6FC2-6A47-A2CA-C67B056477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A5C5D013-4315-2541-BE3F-8320A39D9E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3" name="Slide Number Placeholder 3">
            <a:extLst>
              <a:ext uri="{FF2B5EF4-FFF2-40B4-BE49-F238E27FC236}">
                <a16:creationId xmlns:a16="http://schemas.microsoft.com/office/drawing/2014/main" id="{CDBEF0BA-C2D1-574E-8E4B-A599823FF1B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686236-4EB3-D946-891C-9C898D86A443}" type="slidenum">
              <a:rPr lang="en-US" altLang="en-US" smtClean="0"/>
              <a:pPr>
                <a:spcBef>
                  <a:spcPct val="0"/>
                </a:spcBef>
              </a:pPr>
              <a:t>32</a:t>
            </a:fld>
            <a:endParaRPr lang="en-US" altLang="en-US"/>
          </a:p>
        </p:txBody>
      </p:sp>
    </p:spTree>
    <p:extLst>
      <p:ext uri="{BB962C8B-B14F-4D97-AF65-F5344CB8AC3E}">
        <p14:creationId xmlns:p14="http://schemas.microsoft.com/office/powerpoint/2010/main" val="7679848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a:extLst>
              <a:ext uri="{FF2B5EF4-FFF2-40B4-BE49-F238E27FC236}">
                <a16:creationId xmlns:a16="http://schemas.microsoft.com/office/drawing/2014/main" id="{A4A64297-273F-2B4A-A73D-5DE49436C5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a:extLst>
              <a:ext uri="{FF2B5EF4-FFF2-40B4-BE49-F238E27FC236}">
                <a16:creationId xmlns:a16="http://schemas.microsoft.com/office/drawing/2014/main" id="{68DBF144-C6D2-B94C-A854-E6AAB64C60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3" name="Slide Number Placeholder 3">
            <a:extLst>
              <a:ext uri="{FF2B5EF4-FFF2-40B4-BE49-F238E27FC236}">
                <a16:creationId xmlns:a16="http://schemas.microsoft.com/office/drawing/2014/main" id="{0AECAC97-78B7-AF4E-991C-78DD3204054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C1EDCB-BC92-DF44-A0BD-B092CD8F7951}" type="slidenum">
              <a:rPr lang="en-US" altLang="en-US"/>
              <a:pPr>
                <a:spcBef>
                  <a:spcPct val="0"/>
                </a:spcBef>
              </a:pPr>
              <a:t>35</a:t>
            </a:fld>
            <a:endParaRPr lang="en-US" altLang="en-US"/>
          </a:p>
        </p:txBody>
      </p:sp>
    </p:spTree>
    <p:extLst>
      <p:ext uri="{BB962C8B-B14F-4D97-AF65-F5344CB8AC3E}">
        <p14:creationId xmlns:p14="http://schemas.microsoft.com/office/powerpoint/2010/main" val="3177999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a:extLst>
              <a:ext uri="{FF2B5EF4-FFF2-40B4-BE49-F238E27FC236}">
                <a16:creationId xmlns:a16="http://schemas.microsoft.com/office/drawing/2014/main" id="{00DCDB93-454E-BD49-9E31-9F8F56AC9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a:extLst>
              <a:ext uri="{FF2B5EF4-FFF2-40B4-BE49-F238E27FC236}">
                <a16:creationId xmlns:a16="http://schemas.microsoft.com/office/drawing/2014/main" id="{3BC779BC-0248-7347-8E9B-5A60D7DEE5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1" name="Slide Number Placeholder 3">
            <a:extLst>
              <a:ext uri="{FF2B5EF4-FFF2-40B4-BE49-F238E27FC236}">
                <a16:creationId xmlns:a16="http://schemas.microsoft.com/office/drawing/2014/main" id="{C8BA0861-34C5-7047-B71C-CC36452E306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A0E176-46FD-324C-A7B6-4FA28F0FF836}" type="slidenum">
              <a:rPr lang="en-US" altLang="en-US"/>
              <a:pPr>
                <a:spcBef>
                  <a:spcPct val="0"/>
                </a:spcBef>
              </a:pPr>
              <a:t>36</a:t>
            </a:fld>
            <a:endParaRPr lang="en-US" altLang="en-US"/>
          </a:p>
        </p:txBody>
      </p:sp>
    </p:spTree>
    <p:extLst>
      <p:ext uri="{BB962C8B-B14F-4D97-AF65-F5344CB8AC3E}">
        <p14:creationId xmlns:p14="http://schemas.microsoft.com/office/powerpoint/2010/main" val="227465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a:extLst>
              <a:ext uri="{FF2B5EF4-FFF2-40B4-BE49-F238E27FC236}">
                <a16:creationId xmlns:a16="http://schemas.microsoft.com/office/drawing/2014/main" id="{E856F73C-0615-5D4B-A37F-D8A63F9E1E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a:extLst>
              <a:ext uri="{FF2B5EF4-FFF2-40B4-BE49-F238E27FC236}">
                <a16:creationId xmlns:a16="http://schemas.microsoft.com/office/drawing/2014/main" id="{6D3D3FBA-7CDC-0546-B352-7C94568E70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79" name="Slide Number Placeholder 3">
            <a:extLst>
              <a:ext uri="{FF2B5EF4-FFF2-40B4-BE49-F238E27FC236}">
                <a16:creationId xmlns:a16="http://schemas.microsoft.com/office/drawing/2014/main" id="{CFC7B602-3434-184B-A0A4-F44C4288341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37A437-442E-1649-ABA5-1A51DD1E06CF}" type="slidenum">
              <a:rPr lang="en-US" altLang="en-US"/>
              <a:pPr>
                <a:spcBef>
                  <a:spcPct val="0"/>
                </a:spcBef>
              </a:pPr>
              <a:t>37</a:t>
            </a:fld>
            <a:endParaRPr lang="en-US" altLang="en-US"/>
          </a:p>
        </p:txBody>
      </p:sp>
    </p:spTree>
    <p:extLst>
      <p:ext uri="{BB962C8B-B14F-4D97-AF65-F5344CB8AC3E}">
        <p14:creationId xmlns:p14="http://schemas.microsoft.com/office/powerpoint/2010/main" val="217823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93E1579B-76FD-E14B-8120-F4772F62DF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896084DA-31AB-F24A-A57A-76CD313F26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3" name="Slide Number Placeholder 3">
            <a:extLst>
              <a:ext uri="{FF2B5EF4-FFF2-40B4-BE49-F238E27FC236}">
                <a16:creationId xmlns:a16="http://schemas.microsoft.com/office/drawing/2014/main" id="{DED8BF63-58AF-F546-82E1-55675E23541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93342A-DDA4-0642-BA9E-D651CCCAF084}" type="slidenum">
              <a:rPr lang="en-US" altLang="en-US" smtClean="0"/>
              <a:pPr>
                <a:spcBef>
                  <a:spcPct val="0"/>
                </a:spcBef>
              </a:pPr>
              <a:t>3</a:t>
            </a:fld>
            <a:endParaRPr lang="en-US" altLang="en-US"/>
          </a:p>
        </p:txBody>
      </p:sp>
    </p:spTree>
    <p:extLst>
      <p:ext uri="{BB962C8B-B14F-4D97-AF65-F5344CB8AC3E}">
        <p14:creationId xmlns:p14="http://schemas.microsoft.com/office/powerpoint/2010/main" val="4213480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a:extLst>
              <a:ext uri="{FF2B5EF4-FFF2-40B4-BE49-F238E27FC236}">
                <a16:creationId xmlns:a16="http://schemas.microsoft.com/office/drawing/2014/main" id="{AD02B391-A841-9440-87DA-C62B866644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a:extLst>
              <a:ext uri="{FF2B5EF4-FFF2-40B4-BE49-F238E27FC236}">
                <a16:creationId xmlns:a16="http://schemas.microsoft.com/office/drawing/2014/main" id="{0BD3A2DC-48C4-224A-A986-F77B716354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7" name="Slide Number Placeholder 3">
            <a:extLst>
              <a:ext uri="{FF2B5EF4-FFF2-40B4-BE49-F238E27FC236}">
                <a16:creationId xmlns:a16="http://schemas.microsoft.com/office/drawing/2014/main" id="{F48D8A3D-12F4-E340-9BAA-4E479398143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ABB08A-F4CF-E74F-B7C5-A4CA21556152}" type="slidenum">
              <a:rPr lang="en-US" altLang="en-US"/>
              <a:pPr>
                <a:spcBef>
                  <a:spcPct val="0"/>
                </a:spcBef>
              </a:pPr>
              <a:t>38</a:t>
            </a:fld>
            <a:endParaRPr lang="en-US" altLang="en-US"/>
          </a:p>
        </p:txBody>
      </p:sp>
    </p:spTree>
    <p:extLst>
      <p:ext uri="{BB962C8B-B14F-4D97-AF65-F5344CB8AC3E}">
        <p14:creationId xmlns:p14="http://schemas.microsoft.com/office/powerpoint/2010/main" val="25281395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a:extLst>
              <a:ext uri="{FF2B5EF4-FFF2-40B4-BE49-F238E27FC236}">
                <a16:creationId xmlns:a16="http://schemas.microsoft.com/office/drawing/2014/main" id="{6BEDAC21-D136-FB46-BBFD-EF2A41BFAC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Notes Placeholder 2">
            <a:extLst>
              <a:ext uri="{FF2B5EF4-FFF2-40B4-BE49-F238E27FC236}">
                <a16:creationId xmlns:a16="http://schemas.microsoft.com/office/drawing/2014/main" id="{925ED9CB-FDD1-D14B-B1A0-BA9735EE79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5" name="Slide Number Placeholder 3">
            <a:extLst>
              <a:ext uri="{FF2B5EF4-FFF2-40B4-BE49-F238E27FC236}">
                <a16:creationId xmlns:a16="http://schemas.microsoft.com/office/drawing/2014/main" id="{6B893895-D710-FB41-9DF9-DAA7F6A4DC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F7A304-8075-B74C-BFC4-5B1E0E69D6CB}" type="slidenum">
              <a:rPr lang="en-US" altLang="en-US"/>
              <a:pPr>
                <a:spcBef>
                  <a:spcPct val="0"/>
                </a:spcBef>
              </a:pPr>
              <a:t>39</a:t>
            </a:fld>
            <a:endParaRPr lang="en-US" altLang="en-US"/>
          </a:p>
        </p:txBody>
      </p:sp>
    </p:spTree>
    <p:extLst>
      <p:ext uri="{BB962C8B-B14F-4D97-AF65-F5344CB8AC3E}">
        <p14:creationId xmlns:p14="http://schemas.microsoft.com/office/powerpoint/2010/main" val="21600232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a:extLst>
              <a:ext uri="{FF2B5EF4-FFF2-40B4-BE49-F238E27FC236}">
                <a16:creationId xmlns:a16="http://schemas.microsoft.com/office/drawing/2014/main" id="{B4D815B3-5A99-0D46-A409-A91908B4A6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a:extLst>
              <a:ext uri="{FF2B5EF4-FFF2-40B4-BE49-F238E27FC236}">
                <a16:creationId xmlns:a16="http://schemas.microsoft.com/office/drawing/2014/main" id="{3590F578-1176-D740-A252-7082BE9D93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3" name="Slide Number Placeholder 3">
            <a:extLst>
              <a:ext uri="{FF2B5EF4-FFF2-40B4-BE49-F238E27FC236}">
                <a16:creationId xmlns:a16="http://schemas.microsoft.com/office/drawing/2014/main" id="{DB43987D-A67B-0D44-9E61-04864A79FC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7BC21E-61F0-794C-8162-FD2BF7905761}" type="slidenum">
              <a:rPr lang="en-US" altLang="en-US"/>
              <a:pPr>
                <a:spcBef>
                  <a:spcPct val="0"/>
                </a:spcBef>
              </a:pPr>
              <a:t>40</a:t>
            </a:fld>
            <a:endParaRPr lang="en-US" altLang="en-US"/>
          </a:p>
        </p:txBody>
      </p:sp>
    </p:spTree>
    <p:extLst>
      <p:ext uri="{BB962C8B-B14F-4D97-AF65-F5344CB8AC3E}">
        <p14:creationId xmlns:p14="http://schemas.microsoft.com/office/powerpoint/2010/main" val="36796731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a:extLst>
              <a:ext uri="{FF2B5EF4-FFF2-40B4-BE49-F238E27FC236}">
                <a16:creationId xmlns:a16="http://schemas.microsoft.com/office/drawing/2014/main" id="{FD1CB61E-90B3-AB42-B272-9723799B45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Notes Placeholder 2">
            <a:extLst>
              <a:ext uri="{FF2B5EF4-FFF2-40B4-BE49-F238E27FC236}">
                <a16:creationId xmlns:a16="http://schemas.microsoft.com/office/drawing/2014/main" id="{AB212E3A-115F-DB4F-9070-3C6BAA69F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1" name="Slide Number Placeholder 3">
            <a:extLst>
              <a:ext uri="{FF2B5EF4-FFF2-40B4-BE49-F238E27FC236}">
                <a16:creationId xmlns:a16="http://schemas.microsoft.com/office/drawing/2014/main" id="{7A7699CF-3465-C94D-B7AB-7444BA41978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8E02AC-8772-F44F-9818-3AA31C318EC6}" type="slidenum">
              <a:rPr lang="en-US" altLang="en-US"/>
              <a:pPr>
                <a:spcBef>
                  <a:spcPct val="0"/>
                </a:spcBef>
              </a:pPr>
              <a:t>41</a:t>
            </a:fld>
            <a:endParaRPr lang="en-US" altLang="en-US"/>
          </a:p>
        </p:txBody>
      </p:sp>
    </p:spTree>
    <p:extLst>
      <p:ext uri="{BB962C8B-B14F-4D97-AF65-F5344CB8AC3E}">
        <p14:creationId xmlns:p14="http://schemas.microsoft.com/office/powerpoint/2010/main" val="2065898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a:extLst>
              <a:ext uri="{FF2B5EF4-FFF2-40B4-BE49-F238E27FC236}">
                <a16:creationId xmlns:a16="http://schemas.microsoft.com/office/drawing/2014/main" id="{12A8FA42-B6F6-A04F-9590-FC1399FE42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Notes Placeholder 2">
            <a:extLst>
              <a:ext uri="{FF2B5EF4-FFF2-40B4-BE49-F238E27FC236}">
                <a16:creationId xmlns:a16="http://schemas.microsoft.com/office/drawing/2014/main" id="{E6CCF1F3-F565-4947-8759-7288A38688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8067" name="Slide Number Placeholder 3">
            <a:extLst>
              <a:ext uri="{FF2B5EF4-FFF2-40B4-BE49-F238E27FC236}">
                <a16:creationId xmlns:a16="http://schemas.microsoft.com/office/drawing/2014/main" id="{D62EBF7B-BE7F-2D42-9601-C33715639E3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23D408-2B58-2C48-BC17-074A4C1D0B76}" type="slidenum">
              <a:rPr lang="en-US" altLang="en-US"/>
              <a:pPr>
                <a:spcBef>
                  <a:spcPct val="0"/>
                </a:spcBef>
              </a:pPr>
              <a:t>43</a:t>
            </a:fld>
            <a:endParaRPr lang="en-US" altLang="en-US"/>
          </a:p>
        </p:txBody>
      </p:sp>
    </p:spTree>
    <p:extLst>
      <p:ext uri="{BB962C8B-B14F-4D97-AF65-F5344CB8AC3E}">
        <p14:creationId xmlns:p14="http://schemas.microsoft.com/office/powerpoint/2010/main" val="12094861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a:extLst>
              <a:ext uri="{FF2B5EF4-FFF2-40B4-BE49-F238E27FC236}">
                <a16:creationId xmlns:a16="http://schemas.microsoft.com/office/drawing/2014/main" id="{096C8300-A8BB-DA4F-A489-AA34F60635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4" name="Notes Placeholder 2">
            <a:extLst>
              <a:ext uri="{FF2B5EF4-FFF2-40B4-BE49-F238E27FC236}">
                <a16:creationId xmlns:a16="http://schemas.microsoft.com/office/drawing/2014/main" id="{5C7BDF95-54FA-9A40-B589-AFB440DBCB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0115" name="Slide Number Placeholder 3">
            <a:extLst>
              <a:ext uri="{FF2B5EF4-FFF2-40B4-BE49-F238E27FC236}">
                <a16:creationId xmlns:a16="http://schemas.microsoft.com/office/drawing/2014/main" id="{FB019C0D-A3C6-004E-AE65-5670861FA4F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6204A3-7170-7348-BD06-2D3010395DD1}" type="slidenum">
              <a:rPr lang="en-US" altLang="en-US"/>
              <a:pPr>
                <a:spcBef>
                  <a:spcPct val="0"/>
                </a:spcBef>
              </a:pPr>
              <a:t>44</a:t>
            </a:fld>
            <a:endParaRPr lang="en-US" altLang="en-US"/>
          </a:p>
        </p:txBody>
      </p:sp>
    </p:spTree>
    <p:extLst>
      <p:ext uri="{BB962C8B-B14F-4D97-AF65-F5344CB8AC3E}">
        <p14:creationId xmlns:p14="http://schemas.microsoft.com/office/powerpoint/2010/main" val="19040161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17DF79FD-0574-8C49-88D3-03A860E49D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863E51E8-4B1C-F246-926F-52A31A284E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19" name="Slide Number Placeholder 3">
            <a:extLst>
              <a:ext uri="{FF2B5EF4-FFF2-40B4-BE49-F238E27FC236}">
                <a16:creationId xmlns:a16="http://schemas.microsoft.com/office/drawing/2014/main" id="{EB9A28F9-DB8A-C644-8167-03D1C087816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398438-B7D4-7C40-8A63-F55545FF076D}" type="slidenum">
              <a:rPr lang="en-US" altLang="en-US" smtClean="0"/>
              <a:pPr>
                <a:spcBef>
                  <a:spcPct val="0"/>
                </a:spcBef>
              </a:pPr>
              <a:t>47</a:t>
            </a:fld>
            <a:endParaRPr lang="en-US" altLang="en-US"/>
          </a:p>
        </p:txBody>
      </p:sp>
    </p:spTree>
    <p:extLst>
      <p:ext uri="{BB962C8B-B14F-4D97-AF65-F5344CB8AC3E}">
        <p14:creationId xmlns:p14="http://schemas.microsoft.com/office/powerpoint/2010/main" val="28727653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D6ED6316-82A8-AC49-B953-C462CFA8CC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a:extLst>
              <a:ext uri="{FF2B5EF4-FFF2-40B4-BE49-F238E27FC236}">
                <a16:creationId xmlns:a16="http://schemas.microsoft.com/office/drawing/2014/main" id="{B3C55F59-2F2F-6140-BB7F-78E60FD136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7" name="Slide Number Placeholder 3">
            <a:extLst>
              <a:ext uri="{FF2B5EF4-FFF2-40B4-BE49-F238E27FC236}">
                <a16:creationId xmlns:a16="http://schemas.microsoft.com/office/drawing/2014/main" id="{9BFB2D7E-269D-8641-9E43-7CC7927DEF6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F7BB79-B2EF-8046-B4FE-D5498CE1BC49}" type="slidenum">
              <a:rPr lang="en-US" altLang="en-US" smtClean="0"/>
              <a:pPr>
                <a:spcBef>
                  <a:spcPct val="0"/>
                </a:spcBef>
              </a:pPr>
              <a:t>48</a:t>
            </a:fld>
            <a:endParaRPr lang="en-US" altLang="en-US"/>
          </a:p>
        </p:txBody>
      </p:sp>
    </p:spTree>
    <p:extLst>
      <p:ext uri="{BB962C8B-B14F-4D97-AF65-F5344CB8AC3E}">
        <p14:creationId xmlns:p14="http://schemas.microsoft.com/office/powerpoint/2010/main" val="1835100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a:extLst>
              <a:ext uri="{FF2B5EF4-FFF2-40B4-BE49-F238E27FC236}">
                <a16:creationId xmlns:a16="http://schemas.microsoft.com/office/drawing/2014/main" id="{670D06A3-BB49-BC47-B228-C86EED266A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0" name="Notes Placeholder 2">
            <a:extLst>
              <a:ext uri="{FF2B5EF4-FFF2-40B4-BE49-F238E27FC236}">
                <a16:creationId xmlns:a16="http://schemas.microsoft.com/office/drawing/2014/main" id="{EFF37FFA-4FC4-6442-AACF-49C364A167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1" name="Slide Number Placeholder 3">
            <a:extLst>
              <a:ext uri="{FF2B5EF4-FFF2-40B4-BE49-F238E27FC236}">
                <a16:creationId xmlns:a16="http://schemas.microsoft.com/office/drawing/2014/main" id="{8173065E-63A5-9149-AB44-764608DF5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7F5D64-C50E-B346-B1F2-CA6771722CC2}" type="slidenum">
              <a:rPr lang="en-US" altLang="en-US"/>
              <a:pPr>
                <a:spcBef>
                  <a:spcPct val="0"/>
                </a:spcBef>
              </a:pPr>
              <a:t>49</a:t>
            </a:fld>
            <a:endParaRPr lang="en-US" altLang="en-US"/>
          </a:p>
        </p:txBody>
      </p:sp>
    </p:spTree>
    <p:extLst>
      <p:ext uri="{BB962C8B-B14F-4D97-AF65-F5344CB8AC3E}">
        <p14:creationId xmlns:p14="http://schemas.microsoft.com/office/powerpoint/2010/main" val="10935405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a:extLst>
              <a:ext uri="{FF2B5EF4-FFF2-40B4-BE49-F238E27FC236}">
                <a16:creationId xmlns:a16="http://schemas.microsoft.com/office/drawing/2014/main" id="{D131020B-213C-2947-888A-B0152276E1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Notes Placeholder 2">
            <a:extLst>
              <a:ext uri="{FF2B5EF4-FFF2-40B4-BE49-F238E27FC236}">
                <a16:creationId xmlns:a16="http://schemas.microsoft.com/office/drawing/2014/main" id="{FD4A012B-98F5-3F49-BE3F-836C4F359C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0355" name="Slide Number Placeholder 3">
            <a:extLst>
              <a:ext uri="{FF2B5EF4-FFF2-40B4-BE49-F238E27FC236}">
                <a16:creationId xmlns:a16="http://schemas.microsoft.com/office/drawing/2014/main" id="{7A5CE495-665D-194A-BE15-2228002D7A3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E726ED-87D7-294B-9A33-7D565C036152}" type="slidenum">
              <a:rPr lang="en-US" altLang="en-US"/>
              <a:pPr>
                <a:spcBef>
                  <a:spcPct val="0"/>
                </a:spcBef>
              </a:pPr>
              <a:t>50</a:t>
            </a:fld>
            <a:endParaRPr lang="en-US" altLang="en-US"/>
          </a:p>
        </p:txBody>
      </p:sp>
    </p:spTree>
    <p:extLst>
      <p:ext uri="{BB962C8B-B14F-4D97-AF65-F5344CB8AC3E}">
        <p14:creationId xmlns:p14="http://schemas.microsoft.com/office/powerpoint/2010/main" val="411604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EE375C41-B709-8642-9006-8E1B80809A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a:extLst>
              <a:ext uri="{FF2B5EF4-FFF2-40B4-BE49-F238E27FC236}">
                <a16:creationId xmlns:a16="http://schemas.microsoft.com/office/drawing/2014/main" id="{B9E5C41E-D3EA-AB41-A48F-B7E89B67B2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1" name="Slide Number Placeholder 3">
            <a:extLst>
              <a:ext uri="{FF2B5EF4-FFF2-40B4-BE49-F238E27FC236}">
                <a16:creationId xmlns:a16="http://schemas.microsoft.com/office/drawing/2014/main" id="{78CEE298-C526-6A4D-8131-7ECFEB932D9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1491C3-2DB2-6C41-AB1A-5F67A0FA33E5}" type="slidenum">
              <a:rPr lang="en-US" altLang="en-US" smtClean="0"/>
              <a:pPr>
                <a:spcBef>
                  <a:spcPct val="0"/>
                </a:spcBef>
              </a:pPr>
              <a:t>9</a:t>
            </a:fld>
            <a:endParaRPr lang="en-US" altLang="en-US"/>
          </a:p>
        </p:txBody>
      </p:sp>
    </p:spTree>
    <p:extLst>
      <p:ext uri="{BB962C8B-B14F-4D97-AF65-F5344CB8AC3E}">
        <p14:creationId xmlns:p14="http://schemas.microsoft.com/office/powerpoint/2010/main" val="27158452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a:extLst>
              <a:ext uri="{FF2B5EF4-FFF2-40B4-BE49-F238E27FC236}">
                <a16:creationId xmlns:a16="http://schemas.microsoft.com/office/drawing/2014/main" id="{44AB49C8-CE9A-6B46-AA86-A1A202A6A5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Notes Placeholder 2">
            <a:extLst>
              <a:ext uri="{FF2B5EF4-FFF2-40B4-BE49-F238E27FC236}">
                <a16:creationId xmlns:a16="http://schemas.microsoft.com/office/drawing/2014/main" id="{50882744-35E1-0F43-9762-CCF156FF46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4211" name="Slide Number Placeholder 3">
            <a:extLst>
              <a:ext uri="{FF2B5EF4-FFF2-40B4-BE49-F238E27FC236}">
                <a16:creationId xmlns:a16="http://schemas.microsoft.com/office/drawing/2014/main" id="{5F7FFFDB-93F5-A441-A830-DDB56AA5CFC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077F39-49DA-D54B-A08F-735A4967515E}" type="slidenum">
              <a:rPr lang="en-US" altLang="en-US"/>
              <a:pPr>
                <a:spcBef>
                  <a:spcPct val="0"/>
                </a:spcBef>
              </a:pPr>
              <a:t>51</a:t>
            </a:fld>
            <a:endParaRPr lang="en-US" altLang="en-US"/>
          </a:p>
        </p:txBody>
      </p:sp>
    </p:spTree>
    <p:extLst>
      <p:ext uri="{BB962C8B-B14F-4D97-AF65-F5344CB8AC3E}">
        <p14:creationId xmlns:p14="http://schemas.microsoft.com/office/powerpoint/2010/main" val="21269442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A2CE5CF3-C281-074C-9D88-4AF8636EE8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Notes Placeholder 2">
            <a:extLst>
              <a:ext uri="{FF2B5EF4-FFF2-40B4-BE49-F238E27FC236}">
                <a16:creationId xmlns:a16="http://schemas.microsoft.com/office/drawing/2014/main" id="{06E01B4A-5A2C-E040-8CA5-652D88A6DE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59" name="Slide Number Placeholder 3">
            <a:extLst>
              <a:ext uri="{FF2B5EF4-FFF2-40B4-BE49-F238E27FC236}">
                <a16:creationId xmlns:a16="http://schemas.microsoft.com/office/drawing/2014/main" id="{37857679-90E0-594B-A059-95EA6A1B5A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8D25E9-9BBC-9E4D-9D48-2EDB9ED0777A}" type="slidenum">
              <a:rPr lang="en-US" altLang="en-US"/>
              <a:pPr>
                <a:spcBef>
                  <a:spcPct val="0"/>
                </a:spcBef>
              </a:pPr>
              <a:t>52</a:t>
            </a:fld>
            <a:endParaRPr lang="en-US" altLang="en-US"/>
          </a:p>
        </p:txBody>
      </p:sp>
    </p:spTree>
    <p:extLst>
      <p:ext uri="{BB962C8B-B14F-4D97-AF65-F5344CB8AC3E}">
        <p14:creationId xmlns:p14="http://schemas.microsoft.com/office/powerpoint/2010/main" val="17296385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a:extLst>
              <a:ext uri="{FF2B5EF4-FFF2-40B4-BE49-F238E27FC236}">
                <a16:creationId xmlns:a16="http://schemas.microsoft.com/office/drawing/2014/main" id="{A997076D-41AE-E140-BDAF-8493973BC8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6" name="Notes Placeholder 2">
            <a:extLst>
              <a:ext uri="{FF2B5EF4-FFF2-40B4-BE49-F238E27FC236}">
                <a16:creationId xmlns:a16="http://schemas.microsoft.com/office/drawing/2014/main" id="{92E3F90E-C495-7D49-B9AC-D14643A321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8307" name="Slide Number Placeholder 3">
            <a:extLst>
              <a:ext uri="{FF2B5EF4-FFF2-40B4-BE49-F238E27FC236}">
                <a16:creationId xmlns:a16="http://schemas.microsoft.com/office/drawing/2014/main" id="{9EECF2AE-AEDE-C043-B1AF-05C88B59E8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676FC3-9CBA-D74F-8EDE-66401C2C74C3}" type="slidenum">
              <a:rPr lang="en-US" altLang="en-US"/>
              <a:pPr>
                <a:spcBef>
                  <a:spcPct val="0"/>
                </a:spcBef>
              </a:pPr>
              <a:t>53</a:t>
            </a:fld>
            <a:endParaRPr lang="en-US" altLang="en-US"/>
          </a:p>
        </p:txBody>
      </p:sp>
    </p:spTree>
    <p:extLst>
      <p:ext uri="{BB962C8B-B14F-4D97-AF65-F5344CB8AC3E}">
        <p14:creationId xmlns:p14="http://schemas.microsoft.com/office/powerpoint/2010/main" val="34184737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a:extLst>
              <a:ext uri="{FF2B5EF4-FFF2-40B4-BE49-F238E27FC236}">
                <a16:creationId xmlns:a16="http://schemas.microsoft.com/office/drawing/2014/main" id="{670D06A3-BB49-BC47-B228-C86EED266A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0" name="Notes Placeholder 2">
            <a:extLst>
              <a:ext uri="{FF2B5EF4-FFF2-40B4-BE49-F238E27FC236}">
                <a16:creationId xmlns:a16="http://schemas.microsoft.com/office/drawing/2014/main" id="{EFF37FFA-4FC4-6442-AACF-49C364A167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1" name="Slide Number Placeholder 3">
            <a:extLst>
              <a:ext uri="{FF2B5EF4-FFF2-40B4-BE49-F238E27FC236}">
                <a16:creationId xmlns:a16="http://schemas.microsoft.com/office/drawing/2014/main" id="{8173065E-63A5-9149-AB44-764608DF5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7F5D64-C50E-B346-B1F2-CA6771722CC2}" type="slidenum">
              <a:rPr lang="en-US" altLang="en-US"/>
              <a:pPr>
                <a:spcBef>
                  <a:spcPct val="0"/>
                </a:spcBef>
              </a:pPr>
              <a:t>54</a:t>
            </a:fld>
            <a:endParaRPr lang="en-US" altLang="en-US"/>
          </a:p>
        </p:txBody>
      </p:sp>
    </p:spTree>
    <p:extLst>
      <p:ext uri="{BB962C8B-B14F-4D97-AF65-F5344CB8AC3E}">
        <p14:creationId xmlns:p14="http://schemas.microsoft.com/office/powerpoint/2010/main" val="13361043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a:extLst>
              <a:ext uri="{FF2B5EF4-FFF2-40B4-BE49-F238E27FC236}">
                <a16:creationId xmlns:a16="http://schemas.microsoft.com/office/drawing/2014/main" id="{B3C434CE-6375-5A49-8462-22DBCB92C0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6" name="Notes Placeholder 2">
            <a:extLst>
              <a:ext uri="{FF2B5EF4-FFF2-40B4-BE49-F238E27FC236}">
                <a16:creationId xmlns:a16="http://schemas.microsoft.com/office/drawing/2014/main" id="{2ED9148E-1981-6B49-919A-A2EBCA161D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8547" name="Slide Number Placeholder 3">
            <a:extLst>
              <a:ext uri="{FF2B5EF4-FFF2-40B4-BE49-F238E27FC236}">
                <a16:creationId xmlns:a16="http://schemas.microsoft.com/office/drawing/2014/main" id="{DDBAAAEC-075E-A846-869D-93EB87666BA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C932BA-9826-3C4D-A096-759184625806}" type="slidenum">
              <a:rPr lang="en-US" altLang="en-US"/>
              <a:pPr>
                <a:spcBef>
                  <a:spcPct val="0"/>
                </a:spcBef>
              </a:pPr>
              <a:t>55</a:t>
            </a:fld>
            <a:endParaRPr lang="en-US" altLang="en-US"/>
          </a:p>
        </p:txBody>
      </p:sp>
    </p:spTree>
    <p:extLst>
      <p:ext uri="{BB962C8B-B14F-4D97-AF65-F5344CB8AC3E}">
        <p14:creationId xmlns:p14="http://schemas.microsoft.com/office/powerpoint/2010/main" val="2621529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a:extLst>
              <a:ext uri="{FF2B5EF4-FFF2-40B4-BE49-F238E27FC236}">
                <a16:creationId xmlns:a16="http://schemas.microsoft.com/office/drawing/2014/main" id="{BE757330-A176-504A-AC6D-E56FB209DB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Notes Placeholder 2">
            <a:extLst>
              <a:ext uri="{FF2B5EF4-FFF2-40B4-BE49-F238E27FC236}">
                <a16:creationId xmlns:a16="http://schemas.microsoft.com/office/drawing/2014/main" id="{DE027C57-5AC1-314F-B670-BA65AE41A2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43" name="Slide Number Placeholder 3">
            <a:extLst>
              <a:ext uri="{FF2B5EF4-FFF2-40B4-BE49-F238E27FC236}">
                <a16:creationId xmlns:a16="http://schemas.microsoft.com/office/drawing/2014/main" id="{64E7540F-1058-3D4E-B893-F1D10EB58B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5396C0-9679-7E43-8170-4F9E71DC9775}" type="slidenum">
              <a:rPr lang="en-US" altLang="en-US">
                <a:latin typeface="Tahoma" panose="020B0604030504040204" pitchFamily="34" charset="0"/>
              </a:rPr>
              <a:pPr>
                <a:spcBef>
                  <a:spcPct val="0"/>
                </a:spcBef>
              </a:pPr>
              <a:t>58</a:t>
            </a:fld>
            <a:endParaRPr lang="en-US" altLang="en-US">
              <a:latin typeface="Tahoma" panose="020B0604030504040204" pitchFamily="34" charset="0"/>
            </a:endParaRPr>
          </a:p>
        </p:txBody>
      </p:sp>
    </p:spTree>
    <p:extLst>
      <p:ext uri="{BB962C8B-B14F-4D97-AF65-F5344CB8AC3E}">
        <p14:creationId xmlns:p14="http://schemas.microsoft.com/office/powerpoint/2010/main" val="19485281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a:extLst>
              <a:ext uri="{FF2B5EF4-FFF2-40B4-BE49-F238E27FC236}">
                <a16:creationId xmlns:a16="http://schemas.microsoft.com/office/drawing/2014/main" id="{1DAC587A-CA4F-474D-92F4-FFEE920C2C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0" name="Notes Placeholder 2">
            <a:extLst>
              <a:ext uri="{FF2B5EF4-FFF2-40B4-BE49-F238E27FC236}">
                <a16:creationId xmlns:a16="http://schemas.microsoft.com/office/drawing/2014/main" id="{2448B6A7-0134-CE4B-88BF-861F9ED00A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4691" name="Slide Number Placeholder 3">
            <a:extLst>
              <a:ext uri="{FF2B5EF4-FFF2-40B4-BE49-F238E27FC236}">
                <a16:creationId xmlns:a16="http://schemas.microsoft.com/office/drawing/2014/main" id="{CCFC5465-AE83-9744-B21E-E2C10ABAF5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5FDC25-C4D9-E24C-8FDC-E7ED3B4D9284}" type="slidenum">
              <a:rPr lang="en-US" altLang="en-US">
                <a:latin typeface="Tahoma" panose="020B0604030504040204" pitchFamily="34" charset="0"/>
              </a:rPr>
              <a:pPr>
                <a:spcBef>
                  <a:spcPct val="0"/>
                </a:spcBef>
              </a:pPr>
              <a:t>60</a:t>
            </a:fld>
            <a:endParaRPr lang="en-US" altLang="en-US">
              <a:latin typeface="Tahoma" panose="020B0604030504040204" pitchFamily="34" charset="0"/>
            </a:endParaRPr>
          </a:p>
        </p:txBody>
      </p:sp>
    </p:spTree>
    <p:extLst>
      <p:ext uri="{BB962C8B-B14F-4D97-AF65-F5344CB8AC3E}">
        <p14:creationId xmlns:p14="http://schemas.microsoft.com/office/powerpoint/2010/main" val="30225132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a:extLst>
              <a:ext uri="{FF2B5EF4-FFF2-40B4-BE49-F238E27FC236}">
                <a16:creationId xmlns:a16="http://schemas.microsoft.com/office/drawing/2014/main" id="{BA3525DD-837F-4C47-8D90-33AAD4DB89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0" name="Notes Placeholder 2">
            <a:extLst>
              <a:ext uri="{FF2B5EF4-FFF2-40B4-BE49-F238E27FC236}">
                <a16:creationId xmlns:a16="http://schemas.microsoft.com/office/drawing/2014/main" id="{F6ACF096-2A88-8944-B175-02E97984AF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9811" name="Slide Number Placeholder 3">
            <a:extLst>
              <a:ext uri="{FF2B5EF4-FFF2-40B4-BE49-F238E27FC236}">
                <a16:creationId xmlns:a16="http://schemas.microsoft.com/office/drawing/2014/main" id="{A0A149E1-6394-284C-A756-058D373F4C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E267D1-88C3-304F-A7E7-A02944F13121}" type="slidenum">
              <a:rPr lang="en-US" altLang="en-US" smtClean="0">
                <a:latin typeface="Tahoma" panose="020B0604030504040204" pitchFamily="34" charset="0"/>
              </a:rPr>
              <a:pPr>
                <a:spcBef>
                  <a:spcPct val="0"/>
                </a:spcBef>
              </a:pPr>
              <a:t>63</a:t>
            </a:fld>
            <a:endParaRPr lang="en-US" altLang="en-US">
              <a:latin typeface="Tahoma" panose="020B0604030504040204" pitchFamily="34" charset="0"/>
            </a:endParaRPr>
          </a:p>
        </p:txBody>
      </p:sp>
    </p:spTree>
    <p:extLst>
      <p:ext uri="{BB962C8B-B14F-4D97-AF65-F5344CB8AC3E}">
        <p14:creationId xmlns:p14="http://schemas.microsoft.com/office/powerpoint/2010/main" val="25245121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Slide Image Placeholder 1">
            <a:extLst>
              <a:ext uri="{FF2B5EF4-FFF2-40B4-BE49-F238E27FC236}">
                <a16:creationId xmlns:a16="http://schemas.microsoft.com/office/drawing/2014/main" id="{64E05E0B-7A30-D64E-9A45-470EA6408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8" name="Notes Placeholder 2">
            <a:extLst>
              <a:ext uri="{FF2B5EF4-FFF2-40B4-BE49-F238E27FC236}">
                <a16:creationId xmlns:a16="http://schemas.microsoft.com/office/drawing/2014/main" id="{1196D01F-DD9E-154E-A724-19E90C1F1D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1859" name="Slide Number Placeholder 3">
            <a:extLst>
              <a:ext uri="{FF2B5EF4-FFF2-40B4-BE49-F238E27FC236}">
                <a16:creationId xmlns:a16="http://schemas.microsoft.com/office/drawing/2014/main" id="{7E05BD8A-30AD-E74E-969D-B9449FFA0F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C15B87D-5771-F246-BDF1-B351894EBC48}" type="slidenum">
              <a:rPr lang="en-US" altLang="en-US" smtClean="0">
                <a:latin typeface="Tahoma" panose="020B0604030504040204" pitchFamily="34" charset="0"/>
              </a:rPr>
              <a:pPr>
                <a:spcBef>
                  <a:spcPct val="0"/>
                </a:spcBef>
              </a:pPr>
              <a:t>65</a:t>
            </a:fld>
            <a:endParaRPr lang="en-US" altLang="en-US">
              <a:latin typeface="Tahoma" panose="020B0604030504040204" pitchFamily="34" charset="0"/>
            </a:endParaRPr>
          </a:p>
        </p:txBody>
      </p:sp>
    </p:spTree>
    <p:extLst>
      <p:ext uri="{BB962C8B-B14F-4D97-AF65-F5344CB8AC3E}">
        <p14:creationId xmlns:p14="http://schemas.microsoft.com/office/powerpoint/2010/main" val="42465891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Slide Image Placeholder 1">
            <a:extLst>
              <a:ext uri="{FF2B5EF4-FFF2-40B4-BE49-F238E27FC236}">
                <a16:creationId xmlns:a16="http://schemas.microsoft.com/office/drawing/2014/main" id="{5FC700B4-C37C-614B-8D12-44D7EF487C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6" name="Notes Placeholder 2">
            <a:extLst>
              <a:ext uri="{FF2B5EF4-FFF2-40B4-BE49-F238E27FC236}">
                <a16:creationId xmlns:a16="http://schemas.microsoft.com/office/drawing/2014/main" id="{4FAD9CCE-C590-1642-8078-F7053DB5E9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3907" name="Slide Number Placeholder 3">
            <a:extLst>
              <a:ext uri="{FF2B5EF4-FFF2-40B4-BE49-F238E27FC236}">
                <a16:creationId xmlns:a16="http://schemas.microsoft.com/office/drawing/2014/main" id="{A71D715C-EAC9-EB41-9822-61E3C09B66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81EDB4-51A3-704B-AA0C-8D97E248E556}" type="slidenum">
              <a:rPr lang="en-US" altLang="en-US" smtClean="0">
                <a:latin typeface="Tahoma" panose="020B0604030504040204" pitchFamily="34" charset="0"/>
              </a:rPr>
              <a:pPr>
                <a:spcBef>
                  <a:spcPct val="0"/>
                </a:spcBef>
              </a:pPr>
              <a:t>66</a:t>
            </a:fld>
            <a:endParaRPr lang="en-US" altLang="en-US">
              <a:latin typeface="Tahoma" panose="020B0604030504040204" pitchFamily="34" charset="0"/>
            </a:endParaRPr>
          </a:p>
        </p:txBody>
      </p:sp>
    </p:spTree>
    <p:extLst>
      <p:ext uri="{BB962C8B-B14F-4D97-AF65-F5344CB8AC3E}">
        <p14:creationId xmlns:p14="http://schemas.microsoft.com/office/powerpoint/2010/main" val="1294149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625F1971-872C-0E42-9A5C-6133519F1C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B40F80B6-A46E-024D-A84F-F7020D5B32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7" name="Slide Number Placeholder 3">
            <a:extLst>
              <a:ext uri="{FF2B5EF4-FFF2-40B4-BE49-F238E27FC236}">
                <a16:creationId xmlns:a16="http://schemas.microsoft.com/office/drawing/2014/main" id="{DBA3557F-3D82-6345-92F5-70570B0142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BC32E2-1C8A-8749-BEDF-BEC0CFB656F1}" type="slidenum">
              <a:rPr lang="en-US" altLang="en-US" smtClean="0"/>
              <a:pPr>
                <a:spcBef>
                  <a:spcPct val="0"/>
                </a:spcBef>
              </a:pPr>
              <a:t>15</a:t>
            </a:fld>
            <a:endParaRPr lang="en-US" altLang="en-US"/>
          </a:p>
        </p:txBody>
      </p:sp>
    </p:spTree>
    <p:extLst>
      <p:ext uri="{BB962C8B-B14F-4D97-AF65-F5344CB8AC3E}">
        <p14:creationId xmlns:p14="http://schemas.microsoft.com/office/powerpoint/2010/main" val="18300499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Slide Image Placeholder 1">
            <a:extLst>
              <a:ext uri="{FF2B5EF4-FFF2-40B4-BE49-F238E27FC236}">
                <a16:creationId xmlns:a16="http://schemas.microsoft.com/office/drawing/2014/main" id="{2BBA825A-5ABC-AB4D-ABEB-A13512889B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4" name="Notes Placeholder 2">
            <a:extLst>
              <a:ext uri="{FF2B5EF4-FFF2-40B4-BE49-F238E27FC236}">
                <a16:creationId xmlns:a16="http://schemas.microsoft.com/office/drawing/2014/main" id="{6F3228C0-4D86-0D4D-AF13-AA236DB3A5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1075" name="Slide Number Placeholder 3">
            <a:extLst>
              <a:ext uri="{FF2B5EF4-FFF2-40B4-BE49-F238E27FC236}">
                <a16:creationId xmlns:a16="http://schemas.microsoft.com/office/drawing/2014/main" id="{7098CD2D-5DAC-F84E-802A-04EE5B5388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0D0090-E84A-7641-A72E-99C2AC104E12}" type="slidenum">
              <a:rPr lang="en-US" altLang="en-US" smtClean="0">
                <a:latin typeface="Tahoma" panose="020B0604030504040204" pitchFamily="34" charset="0"/>
              </a:rPr>
              <a:pPr>
                <a:spcBef>
                  <a:spcPct val="0"/>
                </a:spcBef>
              </a:pPr>
              <a:t>67</a:t>
            </a:fld>
            <a:endParaRPr lang="en-US" altLang="en-US">
              <a:latin typeface="Tahoma" panose="020B0604030504040204" pitchFamily="34" charset="0"/>
            </a:endParaRPr>
          </a:p>
        </p:txBody>
      </p:sp>
    </p:spTree>
    <p:extLst>
      <p:ext uri="{BB962C8B-B14F-4D97-AF65-F5344CB8AC3E}">
        <p14:creationId xmlns:p14="http://schemas.microsoft.com/office/powerpoint/2010/main" val="34456851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Slide Image Placeholder 1">
            <a:extLst>
              <a:ext uri="{FF2B5EF4-FFF2-40B4-BE49-F238E27FC236}">
                <a16:creationId xmlns:a16="http://schemas.microsoft.com/office/drawing/2014/main" id="{E4A7CA09-34FD-D54A-821F-B4F55511C5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2" name="Notes Placeholder 2">
            <a:extLst>
              <a:ext uri="{FF2B5EF4-FFF2-40B4-BE49-F238E27FC236}">
                <a16:creationId xmlns:a16="http://schemas.microsoft.com/office/drawing/2014/main" id="{448B3EB9-B99B-B547-BBD6-8C42F4A76D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23" name="Slide Number Placeholder 3">
            <a:extLst>
              <a:ext uri="{FF2B5EF4-FFF2-40B4-BE49-F238E27FC236}">
                <a16:creationId xmlns:a16="http://schemas.microsoft.com/office/drawing/2014/main" id="{72B52649-A0C7-5947-AECA-5BFC4B6B8A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37B872-550C-264B-92C9-431BCC63892D}" type="slidenum">
              <a:rPr lang="en-US" altLang="en-US" smtClean="0">
                <a:latin typeface="Tahoma" panose="020B0604030504040204" pitchFamily="34" charset="0"/>
              </a:rPr>
              <a:pPr>
                <a:spcBef>
                  <a:spcPct val="0"/>
                </a:spcBef>
              </a:pPr>
              <a:t>68</a:t>
            </a:fld>
            <a:endParaRPr lang="en-US" altLang="en-US">
              <a:latin typeface="Tahoma" panose="020B0604030504040204" pitchFamily="34" charset="0"/>
            </a:endParaRPr>
          </a:p>
        </p:txBody>
      </p:sp>
    </p:spTree>
    <p:extLst>
      <p:ext uri="{BB962C8B-B14F-4D97-AF65-F5344CB8AC3E}">
        <p14:creationId xmlns:p14="http://schemas.microsoft.com/office/powerpoint/2010/main" val="10115468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Slide Image Placeholder 1">
            <a:extLst>
              <a:ext uri="{FF2B5EF4-FFF2-40B4-BE49-F238E27FC236}">
                <a16:creationId xmlns:a16="http://schemas.microsoft.com/office/drawing/2014/main" id="{124D0D2E-85CA-3549-BB74-7E1874A8F0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4" name="Notes Placeholder 2">
            <a:extLst>
              <a:ext uri="{FF2B5EF4-FFF2-40B4-BE49-F238E27FC236}">
                <a16:creationId xmlns:a16="http://schemas.microsoft.com/office/drawing/2014/main" id="{6BE5A562-FF33-CB42-B455-8CA8DC8F91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5955" name="Slide Number Placeholder 3">
            <a:extLst>
              <a:ext uri="{FF2B5EF4-FFF2-40B4-BE49-F238E27FC236}">
                <a16:creationId xmlns:a16="http://schemas.microsoft.com/office/drawing/2014/main" id="{B79C41AA-90E9-2549-BDBE-28CD9AD2C6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2C0EB7-5BE3-6D4E-B6DF-D77C31CFDF0E}" type="slidenum">
              <a:rPr lang="en-US" altLang="en-US" smtClean="0">
                <a:latin typeface="Tahoma" panose="020B0604030504040204" pitchFamily="34" charset="0"/>
              </a:rPr>
              <a:pPr>
                <a:spcBef>
                  <a:spcPct val="0"/>
                </a:spcBef>
              </a:pPr>
              <a:t>69</a:t>
            </a:fld>
            <a:endParaRPr lang="en-US" altLang="en-US">
              <a:latin typeface="Tahoma" panose="020B0604030504040204" pitchFamily="34" charset="0"/>
            </a:endParaRPr>
          </a:p>
        </p:txBody>
      </p:sp>
    </p:spTree>
    <p:extLst>
      <p:ext uri="{BB962C8B-B14F-4D97-AF65-F5344CB8AC3E}">
        <p14:creationId xmlns:p14="http://schemas.microsoft.com/office/powerpoint/2010/main" val="82440329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a:extLst>
              <a:ext uri="{FF2B5EF4-FFF2-40B4-BE49-F238E27FC236}">
                <a16:creationId xmlns:a16="http://schemas.microsoft.com/office/drawing/2014/main" id="{24A00E2E-6C8C-8448-8960-4D2E50C5E0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2" name="Notes Placeholder 2">
            <a:extLst>
              <a:ext uri="{FF2B5EF4-FFF2-40B4-BE49-F238E27FC236}">
                <a16:creationId xmlns:a16="http://schemas.microsoft.com/office/drawing/2014/main" id="{EDFD9EDB-6412-0C45-AAB0-86E84DD3E4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8003" name="Slide Number Placeholder 3">
            <a:extLst>
              <a:ext uri="{FF2B5EF4-FFF2-40B4-BE49-F238E27FC236}">
                <a16:creationId xmlns:a16="http://schemas.microsoft.com/office/drawing/2014/main" id="{6DC3170A-1DBC-BA41-8A00-24F43B489F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44669B-14D6-3542-BE4C-63EDFAB76BB1}" type="slidenum">
              <a:rPr lang="en-US" altLang="en-US" smtClean="0">
                <a:latin typeface="Tahoma" panose="020B0604030504040204" pitchFamily="34" charset="0"/>
              </a:rPr>
              <a:pPr>
                <a:spcBef>
                  <a:spcPct val="0"/>
                </a:spcBef>
              </a:pPr>
              <a:t>71</a:t>
            </a:fld>
            <a:endParaRPr lang="en-US" altLang="en-US">
              <a:latin typeface="Tahoma" panose="020B0604030504040204" pitchFamily="34" charset="0"/>
            </a:endParaRPr>
          </a:p>
        </p:txBody>
      </p:sp>
    </p:spTree>
    <p:extLst>
      <p:ext uri="{BB962C8B-B14F-4D97-AF65-F5344CB8AC3E}">
        <p14:creationId xmlns:p14="http://schemas.microsoft.com/office/powerpoint/2010/main" val="5562669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a:extLst>
              <a:ext uri="{FF2B5EF4-FFF2-40B4-BE49-F238E27FC236}">
                <a16:creationId xmlns:a16="http://schemas.microsoft.com/office/drawing/2014/main" id="{38C7F5C9-4C9B-6F42-9BEF-5380BE3A53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0" name="Notes Placeholder 2">
            <a:extLst>
              <a:ext uri="{FF2B5EF4-FFF2-40B4-BE49-F238E27FC236}">
                <a16:creationId xmlns:a16="http://schemas.microsoft.com/office/drawing/2014/main" id="{2B792CF8-819C-0544-9F31-B611E46A46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5171" name="Slide Number Placeholder 3">
            <a:extLst>
              <a:ext uri="{FF2B5EF4-FFF2-40B4-BE49-F238E27FC236}">
                <a16:creationId xmlns:a16="http://schemas.microsoft.com/office/drawing/2014/main" id="{8A00E704-D36F-F445-908C-78CD71E471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EB75AE-0B12-CB40-94DB-71F20F624C88}" type="slidenum">
              <a:rPr lang="en-US" altLang="en-US">
                <a:latin typeface="Tahoma" panose="020B0604030504040204" pitchFamily="34" charset="0"/>
              </a:rPr>
              <a:pPr>
                <a:spcBef>
                  <a:spcPct val="0"/>
                </a:spcBef>
              </a:pPr>
              <a:t>72</a:t>
            </a:fld>
            <a:endParaRPr lang="en-US" altLang="en-US">
              <a:latin typeface="Tahoma" panose="020B0604030504040204" pitchFamily="34" charset="0"/>
            </a:endParaRPr>
          </a:p>
        </p:txBody>
      </p:sp>
    </p:spTree>
    <p:extLst>
      <p:ext uri="{BB962C8B-B14F-4D97-AF65-F5344CB8AC3E}">
        <p14:creationId xmlns:p14="http://schemas.microsoft.com/office/powerpoint/2010/main" val="9402883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Slide Image Placeholder 1">
            <a:extLst>
              <a:ext uri="{FF2B5EF4-FFF2-40B4-BE49-F238E27FC236}">
                <a16:creationId xmlns:a16="http://schemas.microsoft.com/office/drawing/2014/main" id="{D8E55F23-2FEB-DC4A-A60D-8F441C3626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8" name="Notes Placeholder 2">
            <a:extLst>
              <a:ext uri="{FF2B5EF4-FFF2-40B4-BE49-F238E27FC236}">
                <a16:creationId xmlns:a16="http://schemas.microsoft.com/office/drawing/2014/main" id="{55CE8778-CC2E-354C-9C1E-FCF4199A2B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7219" name="Slide Number Placeholder 3">
            <a:extLst>
              <a:ext uri="{FF2B5EF4-FFF2-40B4-BE49-F238E27FC236}">
                <a16:creationId xmlns:a16="http://schemas.microsoft.com/office/drawing/2014/main" id="{5EBAD5BD-A5AE-2048-BE44-4662C94DD1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277D00-53D7-0E48-89F3-AFB3FE7F298F}" type="slidenum">
              <a:rPr lang="en-US" altLang="en-US">
                <a:latin typeface="Tahoma" panose="020B0604030504040204" pitchFamily="34" charset="0"/>
              </a:rPr>
              <a:pPr>
                <a:spcBef>
                  <a:spcPct val="0"/>
                </a:spcBef>
              </a:pPr>
              <a:t>73</a:t>
            </a:fld>
            <a:endParaRPr lang="en-US" altLang="en-US">
              <a:latin typeface="Tahoma" panose="020B0604030504040204" pitchFamily="34" charset="0"/>
            </a:endParaRPr>
          </a:p>
        </p:txBody>
      </p:sp>
    </p:spTree>
    <p:extLst>
      <p:ext uri="{BB962C8B-B14F-4D97-AF65-F5344CB8AC3E}">
        <p14:creationId xmlns:p14="http://schemas.microsoft.com/office/powerpoint/2010/main" val="9195316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a:extLst>
              <a:ext uri="{FF2B5EF4-FFF2-40B4-BE49-F238E27FC236}">
                <a16:creationId xmlns:a16="http://schemas.microsoft.com/office/drawing/2014/main" id="{AB084178-AB6C-F649-8EED-ED411F1DC4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6" name="Notes Placeholder 2">
            <a:extLst>
              <a:ext uri="{FF2B5EF4-FFF2-40B4-BE49-F238E27FC236}">
                <a16:creationId xmlns:a16="http://schemas.microsoft.com/office/drawing/2014/main" id="{0BCCE163-91F6-4F49-86AA-09899206A6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9267" name="Slide Number Placeholder 3">
            <a:extLst>
              <a:ext uri="{FF2B5EF4-FFF2-40B4-BE49-F238E27FC236}">
                <a16:creationId xmlns:a16="http://schemas.microsoft.com/office/drawing/2014/main" id="{FB26000E-572C-344F-9DD4-8F710ADA9D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6EE51A-62D3-7440-BAC6-260A87F0BAF3}" type="slidenum">
              <a:rPr lang="en-US" altLang="en-US">
                <a:latin typeface="Tahoma" panose="020B0604030504040204" pitchFamily="34" charset="0"/>
              </a:rPr>
              <a:pPr>
                <a:spcBef>
                  <a:spcPct val="0"/>
                </a:spcBef>
              </a:pPr>
              <a:t>74</a:t>
            </a:fld>
            <a:endParaRPr lang="en-US" altLang="en-US">
              <a:latin typeface="Tahoma" panose="020B0604030504040204" pitchFamily="34" charset="0"/>
            </a:endParaRPr>
          </a:p>
        </p:txBody>
      </p:sp>
    </p:spTree>
    <p:extLst>
      <p:ext uri="{BB962C8B-B14F-4D97-AF65-F5344CB8AC3E}">
        <p14:creationId xmlns:p14="http://schemas.microsoft.com/office/powerpoint/2010/main" val="107274707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a:extLst>
              <a:ext uri="{FF2B5EF4-FFF2-40B4-BE49-F238E27FC236}">
                <a16:creationId xmlns:a16="http://schemas.microsoft.com/office/drawing/2014/main" id="{BBDAEAA5-1521-3F46-AAE2-2B6FC0423B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4" name="Notes Placeholder 2">
            <a:extLst>
              <a:ext uri="{FF2B5EF4-FFF2-40B4-BE49-F238E27FC236}">
                <a16:creationId xmlns:a16="http://schemas.microsoft.com/office/drawing/2014/main" id="{0CD019F8-E5CB-EF4F-9822-1CE1861DF9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1315" name="Slide Number Placeholder 3">
            <a:extLst>
              <a:ext uri="{FF2B5EF4-FFF2-40B4-BE49-F238E27FC236}">
                <a16:creationId xmlns:a16="http://schemas.microsoft.com/office/drawing/2014/main" id="{EFB1F5DB-84BD-D347-AE14-A47567C665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769D35-AD3D-2244-9394-4096116960E0}" type="slidenum">
              <a:rPr lang="en-US" altLang="en-US">
                <a:latin typeface="Tahoma" panose="020B0604030504040204" pitchFamily="34" charset="0"/>
              </a:rPr>
              <a:pPr>
                <a:spcBef>
                  <a:spcPct val="0"/>
                </a:spcBef>
              </a:pPr>
              <a:t>75</a:t>
            </a:fld>
            <a:endParaRPr lang="en-US" altLang="en-US">
              <a:latin typeface="Tahoma" panose="020B0604030504040204" pitchFamily="34" charset="0"/>
            </a:endParaRPr>
          </a:p>
        </p:txBody>
      </p:sp>
    </p:spTree>
    <p:extLst>
      <p:ext uri="{BB962C8B-B14F-4D97-AF65-F5344CB8AC3E}">
        <p14:creationId xmlns:p14="http://schemas.microsoft.com/office/powerpoint/2010/main" val="34386925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a:extLst>
              <a:ext uri="{FF2B5EF4-FFF2-40B4-BE49-F238E27FC236}">
                <a16:creationId xmlns:a16="http://schemas.microsoft.com/office/drawing/2014/main" id="{16B9B019-6AE9-714C-8C5A-CC93F4B91F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6" name="Notes Placeholder 2">
            <a:extLst>
              <a:ext uri="{FF2B5EF4-FFF2-40B4-BE49-F238E27FC236}">
                <a16:creationId xmlns:a16="http://schemas.microsoft.com/office/drawing/2014/main" id="{9BBF9363-95BA-6E4D-9324-6B105ED054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9507" name="Slide Number Placeholder 3">
            <a:extLst>
              <a:ext uri="{FF2B5EF4-FFF2-40B4-BE49-F238E27FC236}">
                <a16:creationId xmlns:a16="http://schemas.microsoft.com/office/drawing/2014/main" id="{EBF8F693-0156-3F45-96A2-73F5D2182C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CB0927-DE51-0743-8643-C4D400E7A4EA}" type="slidenum">
              <a:rPr lang="en-US" altLang="en-US">
                <a:latin typeface="Tahoma" panose="020B0604030504040204" pitchFamily="34" charset="0"/>
              </a:rPr>
              <a:pPr>
                <a:spcBef>
                  <a:spcPct val="0"/>
                </a:spcBef>
              </a:pPr>
              <a:t>76</a:t>
            </a:fld>
            <a:endParaRPr lang="en-US" altLang="en-US">
              <a:latin typeface="Tahoma" panose="020B0604030504040204" pitchFamily="34" charset="0"/>
            </a:endParaRPr>
          </a:p>
        </p:txBody>
      </p:sp>
    </p:spTree>
    <p:extLst>
      <p:ext uri="{BB962C8B-B14F-4D97-AF65-F5344CB8AC3E}">
        <p14:creationId xmlns:p14="http://schemas.microsoft.com/office/powerpoint/2010/main" val="29274207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Slide Image Placeholder 1">
            <a:extLst>
              <a:ext uri="{FF2B5EF4-FFF2-40B4-BE49-F238E27FC236}">
                <a16:creationId xmlns:a16="http://schemas.microsoft.com/office/drawing/2014/main" id="{8F59EFA5-F873-4240-AF52-4B237B975C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2" name="Notes Placeholder 2">
            <a:extLst>
              <a:ext uri="{FF2B5EF4-FFF2-40B4-BE49-F238E27FC236}">
                <a16:creationId xmlns:a16="http://schemas.microsoft.com/office/drawing/2014/main" id="{8D9EEE90-FF63-6742-9063-F180DF848C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03" name="Slide Number Placeholder 3">
            <a:extLst>
              <a:ext uri="{FF2B5EF4-FFF2-40B4-BE49-F238E27FC236}">
                <a16:creationId xmlns:a16="http://schemas.microsoft.com/office/drawing/2014/main" id="{9752ED73-3CAB-9F40-B703-91A70A42E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A8D322-08E0-A341-8BD2-FD4F035F2EC0}" type="slidenum">
              <a:rPr lang="en-US" altLang="en-US" smtClean="0">
                <a:latin typeface="Tahoma" panose="020B0604030504040204" pitchFamily="34" charset="0"/>
              </a:rPr>
              <a:pPr>
                <a:spcBef>
                  <a:spcPct val="0"/>
                </a:spcBef>
              </a:pPr>
              <a:t>77</a:t>
            </a:fld>
            <a:endParaRPr lang="en-US" altLang="en-US">
              <a:latin typeface="Tahoma" panose="020B0604030504040204" pitchFamily="34" charset="0"/>
            </a:endParaRPr>
          </a:p>
        </p:txBody>
      </p:sp>
    </p:spTree>
    <p:extLst>
      <p:ext uri="{BB962C8B-B14F-4D97-AF65-F5344CB8AC3E}">
        <p14:creationId xmlns:p14="http://schemas.microsoft.com/office/powerpoint/2010/main" val="126065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43618968-BC3B-A548-8980-23FA59986F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2CBBF15A-A727-644E-A61F-69AC117B5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5" name="Slide Number Placeholder 3">
            <a:extLst>
              <a:ext uri="{FF2B5EF4-FFF2-40B4-BE49-F238E27FC236}">
                <a16:creationId xmlns:a16="http://schemas.microsoft.com/office/drawing/2014/main" id="{3D8C3F8B-4338-7E48-BD0F-DB3ECBB9E1E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573B61-22FB-B54F-A03A-C2F78339D44D}" type="slidenum">
              <a:rPr lang="en-US" altLang="en-US" smtClean="0"/>
              <a:pPr>
                <a:spcBef>
                  <a:spcPct val="0"/>
                </a:spcBef>
              </a:pPr>
              <a:t>16</a:t>
            </a:fld>
            <a:endParaRPr lang="en-US" altLang="en-US"/>
          </a:p>
        </p:txBody>
      </p:sp>
    </p:spTree>
    <p:extLst>
      <p:ext uri="{BB962C8B-B14F-4D97-AF65-F5344CB8AC3E}">
        <p14:creationId xmlns:p14="http://schemas.microsoft.com/office/powerpoint/2010/main" val="361749014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Slide Image Placeholder 1">
            <a:extLst>
              <a:ext uri="{FF2B5EF4-FFF2-40B4-BE49-F238E27FC236}">
                <a16:creationId xmlns:a16="http://schemas.microsoft.com/office/drawing/2014/main" id="{7DC144EB-6616-654F-A0D9-45F8CA58AF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0" name="Notes Placeholder 2">
            <a:extLst>
              <a:ext uri="{FF2B5EF4-FFF2-40B4-BE49-F238E27FC236}">
                <a16:creationId xmlns:a16="http://schemas.microsoft.com/office/drawing/2014/main" id="{5CFCD639-CEFD-944F-B3B2-7B40B4FEAA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5651" name="Slide Number Placeholder 3">
            <a:extLst>
              <a:ext uri="{FF2B5EF4-FFF2-40B4-BE49-F238E27FC236}">
                <a16:creationId xmlns:a16="http://schemas.microsoft.com/office/drawing/2014/main" id="{6C5931CB-9E17-144E-97EE-34F7DA5B03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59F86E-6C5F-1A49-BAD2-2E4B7A3748AB}" type="slidenum">
              <a:rPr lang="en-US" altLang="en-US" smtClean="0">
                <a:latin typeface="Tahoma" panose="020B0604030504040204" pitchFamily="34" charset="0"/>
              </a:rPr>
              <a:pPr>
                <a:spcBef>
                  <a:spcPct val="0"/>
                </a:spcBef>
              </a:pPr>
              <a:t>78</a:t>
            </a:fld>
            <a:endParaRPr lang="en-US" altLang="en-US">
              <a:latin typeface="Tahoma" panose="020B0604030504040204" pitchFamily="34" charset="0"/>
            </a:endParaRPr>
          </a:p>
        </p:txBody>
      </p:sp>
    </p:spTree>
    <p:extLst>
      <p:ext uri="{BB962C8B-B14F-4D97-AF65-F5344CB8AC3E}">
        <p14:creationId xmlns:p14="http://schemas.microsoft.com/office/powerpoint/2010/main" val="279119343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Slide Image Placeholder 1">
            <a:extLst>
              <a:ext uri="{FF2B5EF4-FFF2-40B4-BE49-F238E27FC236}">
                <a16:creationId xmlns:a16="http://schemas.microsoft.com/office/drawing/2014/main" id="{6BDC3DFB-9EE3-3E4E-846D-2990B71DA3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2" name="Notes Placeholder 2">
            <a:extLst>
              <a:ext uri="{FF2B5EF4-FFF2-40B4-BE49-F238E27FC236}">
                <a16:creationId xmlns:a16="http://schemas.microsoft.com/office/drawing/2014/main" id="{EDC34397-081C-3B4C-A96D-0C4A6545AA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43" name="Slide Number Placeholder 3">
            <a:extLst>
              <a:ext uri="{FF2B5EF4-FFF2-40B4-BE49-F238E27FC236}">
                <a16:creationId xmlns:a16="http://schemas.microsoft.com/office/drawing/2014/main" id="{FD2D5F48-5F32-744E-AB7D-9A3DEBED10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43FE34-4AF0-5746-A17B-FC6717A77D53}" type="slidenum">
              <a:rPr lang="en-US" altLang="en-US" smtClean="0">
                <a:latin typeface="Tahoma" panose="020B0604030504040204" pitchFamily="34" charset="0"/>
              </a:rPr>
              <a:pPr>
                <a:spcBef>
                  <a:spcPct val="0"/>
                </a:spcBef>
              </a:pPr>
              <a:t>79</a:t>
            </a:fld>
            <a:endParaRPr lang="en-US" altLang="en-US">
              <a:latin typeface="Tahoma" panose="020B0604030504040204" pitchFamily="34" charset="0"/>
            </a:endParaRPr>
          </a:p>
        </p:txBody>
      </p:sp>
    </p:spTree>
    <p:extLst>
      <p:ext uri="{BB962C8B-B14F-4D97-AF65-F5344CB8AC3E}">
        <p14:creationId xmlns:p14="http://schemas.microsoft.com/office/powerpoint/2010/main" val="351729919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Slide Image Placeholder 1">
            <a:extLst>
              <a:ext uri="{FF2B5EF4-FFF2-40B4-BE49-F238E27FC236}">
                <a16:creationId xmlns:a16="http://schemas.microsoft.com/office/drawing/2014/main" id="{7AC5F801-09AD-F140-B684-E408761F97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6" name="Notes Placeholder 2">
            <a:extLst>
              <a:ext uri="{FF2B5EF4-FFF2-40B4-BE49-F238E27FC236}">
                <a16:creationId xmlns:a16="http://schemas.microsoft.com/office/drawing/2014/main" id="{11062397-91A7-FE48-A778-5DB91360F2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9747" name="Slide Number Placeholder 3">
            <a:extLst>
              <a:ext uri="{FF2B5EF4-FFF2-40B4-BE49-F238E27FC236}">
                <a16:creationId xmlns:a16="http://schemas.microsoft.com/office/drawing/2014/main" id="{0E6C1519-362B-0D4F-ACC6-07B02995C0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528718-6C3D-6344-93CD-92FB2D18B38B}" type="slidenum">
              <a:rPr lang="en-US" altLang="en-US" smtClean="0">
                <a:latin typeface="Tahoma" panose="020B0604030504040204" pitchFamily="34" charset="0"/>
              </a:rPr>
              <a:pPr>
                <a:spcBef>
                  <a:spcPct val="0"/>
                </a:spcBef>
              </a:pPr>
              <a:t>80</a:t>
            </a:fld>
            <a:endParaRPr lang="en-US" altLang="en-US">
              <a:latin typeface="Tahoma" panose="020B0604030504040204" pitchFamily="34" charset="0"/>
            </a:endParaRPr>
          </a:p>
        </p:txBody>
      </p:sp>
    </p:spTree>
    <p:extLst>
      <p:ext uri="{BB962C8B-B14F-4D97-AF65-F5344CB8AC3E}">
        <p14:creationId xmlns:p14="http://schemas.microsoft.com/office/powerpoint/2010/main" val="28756234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Slide Image Placeholder 1">
            <a:extLst>
              <a:ext uri="{FF2B5EF4-FFF2-40B4-BE49-F238E27FC236}">
                <a16:creationId xmlns:a16="http://schemas.microsoft.com/office/drawing/2014/main" id="{7AC5F801-09AD-F140-B684-E408761F97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6" name="Notes Placeholder 2">
            <a:extLst>
              <a:ext uri="{FF2B5EF4-FFF2-40B4-BE49-F238E27FC236}">
                <a16:creationId xmlns:a16="http://schemas.microsoft.com/office/drawing/2014/main" id="{11062397-91A7-FE48-A778-5DB91360F2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9747" name="Slide Number Placeholder 3">
            <a:extLst>
              <a:ext uri="{FF2B5EF4-FFF2-40B4-BE49-F238E27FC236}">
                <a16:creationId xmlns:a16="http://schemas.microsoft.com/office/drawing/2014/main" id="{0E6C1519-362B-0D4F-ACC6-07B02995C0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528718-6C3D-6344-93CD-92FB2D18B38B}" type="slidenum">
              <a:rPr lang="en-US" altLang="en-US" smtClean="0">
                <a:latin typeface="Tahoma" panose="020B0604030504040204" pitchFamily="34" charset="0"/>
              </a:rPr>
              <a:pPr>
                <a:spcBef>
                  <a:spcPct val="0"/>
                </a:spcBef>
              </a:pPr>
              <a:t>81</a:t>
            </a:fld>
            <a:endParaRPr lang="en-US" altLang="en-US">
              <a:latin typeface="Tahoma" panose="020B0604030504040204" pitchFamily="34" charset="0"/>
            </a:endParaRPr>
          </a:p>
        </p:txBody>
      </p:sp>
    </p:spTree>
    <p:extLst>
      <p:ext uri="{BB962C8B-B14F-4D97-AF65-F5344CB8AC3E}">
        <p14:creationId xmlns:p14="http://schemas.microsoft.com/office/powerpoint/2010/main" val="185948353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Slide Image Placeholder 1">
            <a:extLst>
              <a:ext uri="{FF2B5EF4-FFF2-40B4-BE49-F238E27FC236}">
                <a16:creationId xmlns:a16="http://schemas.microsoft.com/office/drawing/2014/main" id="{92706AB7-1497-5E49-99C9-763DAB0CBA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5890" name="Notes Placeholder 2">
            <a:extLst>
              <a:ext uri="{FF2B5EF4-FFF2-40B4-BE49-F238E27FC236}">
                <a16:creationId xmlns:a16="http://schemas.microsoft.com/office/drawing/2014/main" id="{60C6A1A9-C28E-1C45-9FEB-19F7E59319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5891" name="Slide Number Placeholder 3">
            <a:extLst>
              <a:ext uri="{FF2B5EF4-FFF2-40B4-BE49-F238E27FC236}">
                <a16:creationId xmlns:a16="http://schemas.microsoft.com/office/drawing/2014/main" id="{EF3A2BEB-6A71-D641-8C6B-27188DCFA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9F6228-C5D4-E746-8DEF-EDB24387BE54}" type="slidenum">
              <a:rPr lang="en-US" altLang="en-US" smtClean="0">
                <a:latin typeface="Tahoma" panose="020B0604030504040204" pitchFamily="34" charset="0"/>
              </a:rPr>
              <a:pPr>
                <a:spcBef>
                  <a:spcPct val="0"/>
                </a:spcBef>
              </a:pPr>
              <a:t>82</a:t>
            </a:fld>
            <a:endParaRPr lang="en-US" altLang="en-US">
              <a:latin typeface="Tahoma" panose="020B0604030504040204" pitchFamily="34" charset="0"/>
            </a:endParaRPr>
          </a:p>
        </p:txBody>
      </p:sp>
    </p:spTree>
    <p:extLst>
      <p:ext uri="{BB962C8B-B14F-4D97-AF65-F5344CB8AC3E}">
        <p14:creationId xmlns:p14="http://schemas.microsoft.com/office/powerpoint/2010/main" val="369384007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Slide Image Placeholder 1">
            <a:extLst>
              <a:ext uri="{FF2B5EF4-FFF2-40B4-BE49-F238E27FC236}">
                <a16:creationId xmlns:a16="http://schemas.microsoft.com/office/drawing/2014/main" id="{2D61B8A1-D609-404B-91CC-C0EF2AA3EA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38" name="Notes Placeholder 2">
            <a:extLst>
              <a:ext uri="{FF2B5EF4-FFF2-40B4-BE49-F238E27FC236}">
                <a16:creationId xmlns:a16="http://schemas.microsoft.com/office/drawing/2014/main" id="{F1315310-85BE-3F48-85D0-6FC22913C2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7939" name="Slide Number Placeholder 3">
            <a:extLst>
              <a:ext uri="{FF2B5EF4-FFF2-40B4-BE49-F238E27FC236}">
                <a16:creationId xmlns:a16="http://schemas.microsoft.com/office/drawing/2014/main" id="{4E9DA40A-8AAC-9D4B-A456-A4F172FD5A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B7C492-ECB8-4A42-A7A8-4B1481EC013F}" type="slidenum">
              <a:rPr lang="en-US" altLang="en-US" smtClean="0">
                <a:latin typeface="Tahoma" panose="020B0604030504040204" pitchFamily="34" charset="0"/>
              </a:rPr>
              <a:pPr>
                <a:spcBef>
                  <a:spcPct val="0"/>
                </a:spcBef>
              </a:pPr>
              <a:t>83</a:t>
            </a:fld>
            <a:endParaRPr lang="en-US" altLang="en-US">
              <a:latin typeface="Tahoma" panose="020B0604030504040204" pitchFamily="34" charset="0"/>
            </a:endParaRPr>
          </a:p>
        </p:txBody>
      </p:sp>
    </p:spTree>
    <p:extLst>
      <p:ext uri="{BB962C8B-B14F-4D97-AF65-F5344CB8AC3E}">
        <p14:creationId xmlns:p14="http://schemas.microsoft.com/office/powerpoint/2010/main" val="19255306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Slide Image Placeholder 1">
            <a:extLst>
              <a:ext uri="{FF2B5EF4-FFF2-40B4-BE49-F238E27FC236}">
                <a16:creationId xmlns:a16="http://schemas.microsoft.com/office/drawing/2014/main" id="{C487C87F-D1FD-6E4B-91A3-3B4AF7E1B6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6" name="Notes Placeholder 2">
            <a:extLst>
              <a:ext uri="{FF2B5EF4-FFF2-40B4-BE49-F238E27FC236}">
                <a16:creationId xmlns:a16="http://schemas.microsoft.com/office/drawing/2014/main" id="{E3F97AD0-472A-B24D-9898-9C87D05C77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9987" name="Slide Number Placeholder 3">
            <a:extLst>
              <a:ext uri="{FF2B5EF4-FFF2-40B4-BE49-F238E27FC236}">
                <a16:creationId xmlns:a16="http://schemas.microsoft.com/office/drawing/2014/main" id="{3BEAF7E2-AC0E-9E49-A81B-7404379374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29F29E-81E3-0B4D-8C00-58F663B0B580}" type="slidenum">
              <a:rPr lang="en-US" altLang="en-US" smtClean="0">
                <a:latin typeface="Tahoma" panose="020B0604030504040204" pitchFamily="34" charset="0"/>
              </a:rPr>
              <a:pPr>
                <a:spcBef>
                  <a:spcPct val="0"/>
                </a:spcBef>
              </a:pPr>
              <a:t>84</a:t>
            </a:fld>
            <a:endParaRPr lang="en-US" altLang="en-US">
              <a:latin typeface="Tahoma" panose="020B0604030504040204" pitchFamily="34" charset="0"/>
            </a:endParaRPr>
          </a:p>
        </p:txBody>
      </p:sp>
    </p:spTree>
    <p:extLst>
      <p:ext uri="{BB962C8B-B14F-4D97-AF65-F5344CB8AC3E}">
        <p14:creationId xmlns:p14="http://schemas.microsoft.com/office/powerpoint/2010/main" val="138663406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Slide Image Placeholder 1">
            <a:extLst>
              <a:ext uri="{FF2B5EF4-FFF2-40B4-BE49-F238E27FC236}">
                <a16:creationId xmlns:a16="http://schemas.microsoft.com/office/drawing/2014/main" id="{1E8CB86A-8D54-9E4B-AF93-0D2A16F9CE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2034" name="Notes Placeholder 2">
            <a:extLst>
              <a:ext uri="{FF2B5EF4-FFF2-40B4-BE49-F238E27FC236}">
                <a16:creationId xmlns:a16="http://schemas.microsoft.com/office/drawing/2014/main" id="{9EEE23DC-F0BA-8745-9F17-8DBDACD773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2035" name="Slide Number Placeholder 3">
            <a:extLst>
              <a:ext uri="{FF2B5EF4-FFF2-40B4-BE49-F238E27FC236}">
                <a16:creationId xmlns:a16="http://schemas.microsoft.com/office/drawing/2014/main" id="{958FF005-710A-A547-A609-C9AD456CCE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F485B1-5220-5F4C-9F88-FEF38062899D}" type="slidenum">
              <a:rPr lang="en-US" altLang="en-US" smtClean="0">
                <a:latin typeface="Tahoma" panose="020B0604030504040204" pitchFamily="34" charset="0"/>
              </a:rPr>
              <a:pPr>
                <a:spcBef>
                  <a:spcPct val="0"/>
                </a:spcBef>
              </a:pPr>
              <a:t>85</a:t>
            </a:fld>
            <a:endParaRPr lang="en-US" altLang="en-US">
              <a:latin typeface="Tahoma" panose="020B0604030504040204" pitchFamily="34" charset="0"/>
            </a:endParaRPr>
          </a:p>
        </p:txBody>
      </p:sp>
    </p:spTree>
    <p:extLst>
      <p:ext uri="{BB962C8B-B14F-4D97-AF65-F5344CB8AC3E}">
        <p14:creationId xmlns:p14="http://schemas.microsoft.com/office/powerpoint/2010/main" val="30462094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Slide Image Placeholder 1">
            <a:extLst>
              <a:ext uri="{FF2B5EF4-FFF2-40B4-BE49-F238E27FC236}">
                <a16:creationId xmlns:a16="http://schemas.microsoft.com/office/drawing/2014/main" id="{2D8443CE-2640-A14A-861C-9052F35C4D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082" name="Notes Placeholder 2">
            <a:extLst>
              <a:ext uri="{FF2B5EF4-FFF2-40B4-BE49-F238E27FC236}">
                <a16:creationId xmlns:a16="http://schemas.microsoft.com/office/drawing/2014/main" id="{91B2A904-11F5-5A45-B721-F98E2E9962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083" name="Slide Number Placeholder 3">
            <a:extLst>
              <a:ext uri="{FF2B5EF4-FFF2-40B4-BE49-F238E27FC236}">
                <a16:creationId xmlns:a16="http://schemas.microsoft.com/office/drawing/2014/main" id="{F4AFA853-149B-474E-A46B-FA3D57E208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F316118-B535-F44C-9A9B-726FCC108082}" type="slidenum">
              <a:rPr lang="en-US" altLang="en-US" smtClean="0">
                <a:latin typeface="Tahoma" panose="020B0604030504040204" pitchFamily="34" charset="0"/>
              </a:rPr>
              <a:pPr>
                <a:spcBef>
                  <a:spcPct val="0"/>
                </a:spcBef>
              </a:pPr>
              <a:t>86</a:t>
            </a:fld>
            <a:endParaRPr lang="en-US" altLang="en-US">
              <a:latin typeface="Tahoma" panose="020B0604030504040204" pitchFamily="34" charset="0"/>
            </a:endParaRPr>
          </a:p>
        </p:txBody>
      </p:sp>
    </p:spTree>
    <p:extLst>
      <p:ext uri="{BB962C8B-B14F-4D97-AF65-F5344CB8AC3E}">
        <p14:creationId xmlns:p14="http://schemas.microsoft.com/office/powerpoint/2010/main" val="192710858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Slide Image Placeholder 1">
            <a:extLst>
              <a:ext uri="{FF2B5EF4-FFF2-40B4-BE49-F238E27FC236}">
                <a16:creationId xmlns:a16="http://schemas.microsoft.com/office/drawing/2014/main" id="{F3EF5083-F86C-F844-8FEA-18FD0D2ACB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6130" name="Notes Placeholder 2">
            <a:extLst>
              <a:ext uri="{FF2B5EF4-FFF2-40B4-BE49-F238E27FC236}">
                <a16:creationId xmlns:a16="http://schemas.microsoft.com/office/drawing/2014/main" id="{B508F1B0-42EB-9D49-93C0-F81F852BA5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6131" name="Slide Number Placeholder 3">
            <a:extLst>
              <a:ext uri="{FF2B5EF4-FFF2-40B4-BE49-F238E27FC236}">
                <a16:creationId xmlns:a16="http://schemas.microsoft.com/office/drawing/2014/main" id="{A0F05261-C44C-CE45-BA31-D4DB88A85D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734291-75ED-B546-87CE-3CD88461B81D}" type="slidenum">
              <a:rPr lang="en-US" altLang="en-US" smtClean="0">
                <a:latin typeface="Tahoma" panose="020B0604030504040204" pitchFamily="34" charset="0"/>
              </a:rPr>
              <a:pPr>
                <a:spcBef>
                  <a:spcPct val="0"/>
                </a:spcBef>
              </a:pPr>
              <a:t>87</a:t>
            </a:fld>
            <a:endParaRPr lang="en-US" altLang="en-US">
              <a:latin typeface="Tahoma" panose="020B0604030504040204" pitchFamily="34" charset="0"/>
            </a:endParaRPr>
          </a:p>
        </p:txBody>
      </p:sp>
    </p:spTree>
    <p:extLst>
      <p:ext uri="{BB962C8B-B14F-4D97-AF65-F5344CB8AC3E}">
        <p14:creationId xmlns:p14="http://schemas.microsoft.com/office/powerpoint/2010/main" val="3487215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7E5E1CFB-D0E2-1C45-9894-5B9A23EFE1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481B0AE4-93EE-E142-8FC9-CB20E376F3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3" name="Slide Number Placeholder 3">
            <a:extLst>
              <a:ext uri="{FF2B5EF4-FFF2-40B4-BE49-F238E27FC236}">
                <a16:creationId xmlns:a16="http://schemas.microsoft.com/office/drawing/2014/main" id="{CDFB8429-E065-E549-ACD8-A44D1996CE2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7D714D-1D3B-9D4E-9BEA-7C819E22EB90}" type="slidenum">
              <a:rPr lang="en-US" altLang="en-US" smtClean="0"/>
              <a:pPr>
                <a:spcBef>
                  <a:spcPct val="0"/>
                </a:spcBef>
              </a:pPr>
              <a:t>17</a:t>
            </a:fld>
            <a:endParaRPr lang="en-US" altLang="en-US"/>
          </a:p>
        </p:txBody>
      </p:sp>
    </p:spTree>
    <p:extLst>
      <p:ext uri="{BB962C8B-B14F-4D97-AF65-F5344CB8AC3E}">
        <p14:creationId xmlns:p14="http://schemas.microsoft.com/office/powerpoint/2010/main" val="23165098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Slide Image Placeholder 1">
            <a:extLst>
              <a:ext uri="{FF2B5EF4-FFF2-40B4-BE49-F238E27FC236}">
                <a16:creationId xmlns:a16="http://schemas.microsoft.com/office/drawing/2014/main" id="{9268C0A5-A975-FA4A-8110-0B6C753418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8418" name="Notes Placeholder 2">
            <a:extLst>
              <a:ext uri="{FF2B5EF4-FFF2-40B4-BE49-F238E27FC236}">
                <a16:creationId xmlns:a16="http://schemas.microsoft.com/office/drawing/2014/main" id="{F8684058-FA1D-9043-8D53-5523D43910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8419" name="Slide Number Placeholder 3">
            <a:extLst>
              <a:ext uri="{FF2B5EF4-FFF2-40B4-BE49-F238E27FC236}">
                <a16:creationId xmlns:a16="http://schemas.microsoft.com/office/drawing/2014/main" id="{0F7DB6C3-9551-C046-AE54-7C3894A563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D99ACF-CBA9-784B-9E1E-9B74B23081C4}" type="slidenum">
              <a:rPr lang="en-US" altLang="en-US" smtClean="0">
                <a:latin typeface="Tahoma" panose="020B0604030504040204" pitchFamily="34" charset="0"/>
              </a:rPr>
              <a:pPr>
                <a:spcBef>
                  <a:spcPct val="0"/>
                </a:spcBef>
              </a:pPr>
              <a:t>88</a:t>
            </a:fld>
            <a:endParaRPr lang="en-US" altLang="en-US">
              <a:latin typeface="Tahoma" panose="020B0604030504040204" pitchFamily="34" charset="0"/>
            </a:endParaRPr>
          </a:p>
        </p:txBody>
      </p:sp>
    </p:spTree>
    <p:extLst>
      <p:ext uri="{BB962C8B-B14F-4D97-AF65-F5344CB8AC3E}">
        <p14:creationId xmlns:p14="http://schemas.microsoft.com/office/powerpoint/2010/main" val="34929615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Slide Image Placeholder 1">
            <a:extLst>
              <a:ext uri="{FF2B5EF4-FFF2-40B4-BE49-F238E27FC236}">
                <a16:creationId xmlns:a16="http://schemas.microsoft.com/office/drawing/2014/main" id="{86894E25-7619-FD45-8D37-67EA588A29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62" name="Notes Placeholder 2">
            <a:extLst>
              <a:ext uri="{FF2B5EF4-FFF2-40B4-BE49-F238E27FC236}">
                <a16:creationId xmlns:a16="http://schemas.microsoft.com/office/drawing/2014/main" id="{CC58C321-BA19-A34A-8F35-5F741DC12E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563" name="Slide Number Placeholder 3">
            <a:extLst>
              <a:ext uri="{FF2B5EF4-FFF2-40B4-BE49-F238E27FC236}">
                <a16:creationId xmlns:a16="http://schemas.microsoft.com/office/drawing/2014/main" id="{24DD94C1-5FBA-4343-B019-EB73388BF0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F6AA4D-4BF2-F340-A727-00108C679ED0}" type="slidenum">
              <a:rPr lang="en-US" altLang="en-US" smtClean="0">
                <a:latin typeface="Tahoma" panose="020B0604030504040204" pitchFamily="34" charset="0"/>
              </a:rPr>
              <a:pPr>
                <a:spcBef>
                  <a:spcPct val="0"/>
                </a:spcBef>
              </a:pPr>
              <a:t>89</a:t>
            </a:fld>
            <a:endParaRPr lang="en-US" altLang="en-US">
              <a:latin typeface="Tahoma" panose="020B0604030504040204" pitchFamily="34" charset="0"/>
            </a:endParaRPr>
          </a:p>
        </p:txBody>
      </p:sp>
    </p:spTree>
    <p:extLst>
      <p:ext uri="{BB962C8B-B14F-4D97-AF65-F5344CB8AC3E}">
        <p14:creationId xmlns:p14="http://schemas.microsoft.com/office/powerpoint/2010/main" val="379603096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Slide Image Placeholder 1">
            <a:extLst>
              <a:ext uri="{FF2B5EF4-FFF2-40B4-BE49-F238E27FC236}">
                <a16:creationId xmlns:a16="http://schemas.microsoft.com/office/drawing/2014/main" id="{D0A75F18-18BB-B44D-811B-89078441C5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2514" name="Notes Placeholder 2">
            <a:extLst>
              <a:ext uri="{FF2B5EF4-FFF2-40B4-BE49-F238E27FC236}">
                <a16:creationId xmlns:a16="http://schemas.microsoft.com/office/drawing/2014/main" id="{B37F41F9-8506-B84E-A178-B66B7FFC8A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2515" name="Slide Number Placeholder 3">
            <a:extLst>
              <a:ext uri="{FF2B5EF4-FFF2-40B4-BE49-F238E27FC236}">
                <a16:creationId xmlns:a16="http://schemas.microsoft.com/office/drawing/2014/main" id="{4B460BAE-B72F-E047-8BA0-3C5422A8B8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9ECE3A-E18B-C547-809A-BDEEDFC0AFC3}" type="slidenum">
              <a:rPr lang="en-US" altLang="en-US" smtClean="0">
                <a:latin typeface="Tahoma" panose="020B0604030504040204" pitchFamily="34" charset="0"/>
              </a:rPr>
              <a:pPr>
                <a:spcBef>
                  <a:spcPct val="0"/>
                </a:spcBef>
              </a:pPr>
              <a:t>90</a:t>
            </a:fld>
            <a:endParaRPr lang="en-US" altLang="en-US">
              <a:latin typeface="Tahoma" panose="020B0604030504040204" pitchFamily="34" charset="0"/>
            </a:endParaRPr>
          </a:p>
        </p:txBody>
      </p:sp>
    </p:spTree>
    <p:extLst>
      <p:ext uri="{BB962C8B-B14F-4D97-AF65-F5344CB8AC3E}">
        <p14:creationId xmlns:p14="http://schemas.microsoft.com/office/powerpoint/2010/main" val="292063498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Slide Image Placeholder 1">
            <a:extLst>
              <a:ext uri="{FF2B5EF4-FFF2-40B4-BE49-F238E27FC236}">
                <a16:creationId xmlns:a16="http://schemas.microsoft.com/office/drawing/2014/main" id="{32DB1251-B2FC-8D45-8AD1-F3D4FB4E8C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2274" name="Notes Placeholder 2">
            <a:extLst>
              <a:ext uri="{FF2B5EF4-FFF2-40B4-BE49-F238E27FC236}">
                <a16:creationId xmlns:a16="http://schemas.microsoft.com/office/drawing/2014/main" id="{C62A839D-5D40-6340-B36E-8637B6EA12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2275" name="Slide Number Placeholder 3">
            <a:extLst>
              <a:ext uri="{FF2B5EF4-FFF2-40B4-BE49-F238E27FC236}">
                <a16:creationId xmlns:a16="http://schemas.microsoft.com/office/drawing/2014/main" id="{1F2C4EC8-6A9E-2741-AA0B-3398861759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A801B7-E3CB-D044-8E2B-814F55F93F82}" type="slidenum">
              <a:rPr lang="en-US" altLang="en-US" smtClean="0">
                <a:latin typeface="Tahoma" panose="020B0604030504040204" pitchFamily="34" charset="0"/>
              </a:rPr>
              <a:pPr>
                <a:spcBef>
                  <a:spcPct val="0"/>
                </a:spcBef>
              </a:pPr>
              <a:t>91</a:t>
            </a:fld>
            <a:endParaRPr lang="en-US" altLang="en-US">
              <a:latin typeface="Tahoma" panose="020B0604030504040204" pitchFamily="34" charset="0"/>
            </a:endParaRPr>
          </a:p>
        </p:txBody>
      </p:sp>
    </p:spTree>
    <p:extLst>
      <p:ext uri="{BB962C8B-B14F-4D97-AF65-F5344CB8AC3E}">
        <p14:creationId xmlns:p14="http://schemas.microsoft.com/office/powerpoint/2010/main" val="12919193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Slide Image Placeholder 1">
            <a:extLst>
              <a:ext uri="{FF2B5EF4-FFF2-40B4-BE49-F238E27FC236}">
                <a16:creationId xmlns:a16="http://schemas.microsoft.com/office/drawing/2014/main" id="{780DF626-13D5-3A40-BC10-2A11249B80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8178" name="Notes Placeholder 2">
            <a:extLst>
              <a:ext uri="{FF2B5EF4-FFF2-40B4-BE49-F238E27FC236}">
                <a16:creationId xmlns:a16="http://schemas.microsoft.com/office/drawing/2014/main" id="{B4729382-6DEC-E540-BFDB-1AE25225AD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8179" name="Slide Number Placeholder 3">
            <a:extLst>
              <a:ext uri="{FF2B5EF4-FFF2-40B4-BE49-F238E27FC236}">
                <a16:creationId xmlns:a16="http://schemas.microsoft.com/office/drawing/2014/main" id="{5A837F6C-09D7-A147-9CD4-2C149EA482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B041AC-286E-CA40-B4AF-E8AD74D0E837}" type="slidenum">
              <a:rPr lang="en-US" altLang="en-US" smtClean="0">
                <a:latin typeface="Tahoma" panose="020B0604030504040204" pitchFamily="34" charset="0"/>
              </a:rPr>
              <a:pPr>
                <a:spcBef>
                  <a:spcPct val="0"/>
                </a:spcBef>
              </a:pPr>
              <a:t>92</a:t>
            </a:fld>
            <a:endParaRPr lang="en-US" altLang="en-US">
              <a:latin typeface="Tahoma" panose="020B0604030504040204" pitchFamily="34" charset="0"/>
            </a:endParaRPr>
          </a:p>
        </p:txBody>
      </p:sp>
    </p:spTree>
    <p:extLst>
      <p:ext uri="{BB962C8B-B14F-4D97-AF65-F5344CB8AC3E}">
        <p14:creationId xmlns:p14="http://schemas.microsoft.com/office/powerpoint/2010/main" val="31309163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Slide Image Placeholder 1">
            <a:extLst>
              <a:ext uri="{FF2B5EF4-FFF2-40B4-BE49-F238E27FC236}">
                <a16:creationId xmlns:a16="http://schemas.microsoft.com/office/drawing/2014/main" id="{5476E5DD-A254-D241-969D-D943D6B15E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6" name="Notes Placeholder 2">
            <a:extLst>
              <a:ext uri="{FF2B5EF4-FFF2-40B4-BE49-F238E27FC236}">
                <a16:creationId xmlns:a16="http://schemas.microsoft.com/office/drawing/2014/main" id="{380D67EC-F7F6-264F-A63A-9D88413F32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0227" name="Slide Number Placeholder 3">
            <a:extLst>
              <a:ext uri="{FF2B5EF4-FFF2-40B4-BE49-F238E27FC236}">
                <a16:creationId xmlns:a16="http://schemas.microsoft.com/office/drawing/2014/main" id="{60ECAEB5-5644-3942-82E5-BF2E196D0B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E4DFC3-A264-EF41-BB43-4688C86FB6ED}" type="slidenum">
              <a:rPr lang="en-US" altLang="en-US" smtClean="0">
                <a:latin typeface="Tahoma" panose="020B0604030504040204" pitchFamily="34" charset="0"/>
              </a:rPr>
              <a:pPr>
                <a:spcBef>
                  <a:spcPct val="0"/>
                </a:spcBef>
              </a:pPr>
              <a:t>93</a:t>
            </a:fld>
            <a:endParaRPr lang="en-US" altLang="en-US">
              <a:latin typeface="Tahoma" panose="020B0604030504040204" pitchFamily="34" charset="0"/>
            </a:endParaRPr>
          </a:p>
        </p:txBody>
      </p:sp>
    </p:spTree>
    <p:extLst>
      <p:ext uri="{BB962C8B-B14F-4D97-AF65-F5344CB8AC3E}">
        <p14:creationId xmlns:p14="http://schemas.microsoft.com/office/powerpoint/2010/main" val="330680949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a:extLst>
              <a:ext uri="{FF2B5EF4-FFF2-40B4-BE49-F238E27FC236}">
                <a16:creationId xmlns:a16="http://schemas.microsoft.com/office/drawing/2014/main" id="{93EAEAE1-C196-C140-8CF2-7A632CD762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2" name="Notes Placeholder 2">
            <a:extLst>
              <a:ext uri="{FF2B5EF4-FFF2-40B4-BE49-F238E27FC236}">
                <a16:creationId xmlns:a16="http://schemas.microsoft.com/office/drawing/2014/main" id="{63541318-0261-1740-8906-A3FC902C84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23" name="Slide Number Placeholder 3">
            <a:extLst>
              <a:ext uri="{FF2B5EF4-FFF2-40B4-BE49-F238E27FC236}">
                <a16:creationId xmlns:a16="http://schemas.microsoft.com/office/drawing/2014/main" id="{CFFD4161-FA88-274B-88D5-BEA77C0BD7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72AAA0-C749-3045-B01D-674618402EE2}" type="slidenum">
              <a:rPr lang="en-US" altLang="en-US" smtClean="0">
                <a:latin typeface="Tahoma" panose="020B0604030504040204" pitchFamily="34" charset="0"/>
              </a:rPr>
              <a:pPr>
                <a:spcBef>
                  <a:spcPct val="0"/>
                </a:spcBef>
              </a:pPr>
              <a:t>94</a:t>
            </a:fld>
            <a:endParaRPr lang="en-US" altLang="en-US">
              <a:latin typeface="Tahoma" panose="020B0604030504040204" pitchFamily="34" charset="0"/>
            </a:endParaRPr>
          </a:p>
        </p:txBody>
      </p:sp>
    </p:spTree>
    <p:extLst>
      <p:ext uri="{BB962C8B-B14F-4D97-AF65-F5344CB8AC3E}">
        <p14:creationId xmlns:p14="http://schemas.microsoft.com/office/powerpoint/2010/main" val="124651020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Slide Image Placeholder 1">
            <a:extLst>
              <a:ext uri="{FF2B5EF4-FFF2-40B4-BE49-F238E27FC236}">
                <a16:creationId xmlns:a16="http://schemas.microsoft.com/office/drawing/2014/main" id="{D30B92A6-5616-D941-95F1-4286A6B3CB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6370" name="Notes Placeholder 2">
            <a:extLst>
              <a:ext uri="{FF2B5EF4-FFF2-40B4-BE49-F238E27FC236}">
                <a16:creationId xmlns:a16="http://schemas.microsoft.com/office/drawing/2014/main" id="{51C20066-6598-C14C-97D5-58BBF8C3A5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6371" name="Slide Number Placeholder 3">
            <a:extLst>
              <a:ext uri="{FF2B5EF4-FFF2-40B4-BE49-F238E27FC236}">
                <a16:creationId xmlns:a16="http://schemas.microsoft.com/office/drawing/2014/main" id="{0B8A7D81-2CAB-D846-BCCC-C5E009F57B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A60387-6C65-7442-9077-1C2FF9B0782C}" type="slidenum">
              <a:rPr lang="en-US" altLang="en-US" smtClean="0">
                <a:latin typeface="Tahoma" panose="020B0604030504040204" pitchFamily="34" charset="0"/>
              </a:rPr>
              <a:pPr>
                <a:spcBef>
                  <a:spcPct val="0"/>
                </a:spcBef>
              </a:pPr>
              <a:t>95</a:t>
            </a:fld>
            <a:endParaRPr lang="en-US" altLang="en-US">
              <a:latin typeface="Tahoma" panose="020B0604030504040204" pitchFamily="34" charset="0"/>
            </a:endParaRPr>
          </a:p>
        </p:txBody>
      </p:sp>
    </p:spTree>
    <p:extLst>
      <p:ext uri="{BB962C8B-B14F-4D97-AF65-F5344CB8AC3E}">
        <p14:creationId xmlns:p14="http://schemas.microsoft.com/office/powerpoint/2010/main" val="426379825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Slide Image Placeholder 1">
            <a:extLst>
              <a:ext uri="{FF2B5EF4-FFF2-40B4-BE49-F238E27FC236}">
                <a16:creationId xmlns:a16="http://schemas.microsoft.com/office/drawing/2014/main" id="{22FEE2ED-AC00-C642-A32B-3BC54DED7A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6610" name="Notes Placeholder 2">
            <a:extLst>
              <a:ext uri="{FF2B5EF4-FFF2-40B4-BE49-F238E27FC236}">
                <a16:creationId xmlns:a16="http://schemas.microsoft.com/office/drawing/2014/main" id="{E4945F49-1779-FB48-8858-040E047DC1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6611" name="Slide Number Placeholder 3">
            <a:extLst>
              <a:ext uri="{FF2B5EF4-FFF2-40B4-BE49-F238E27FC236}">
                <a16:creationId xmlns:a16="http://schemas.microsoft.com/office/drawing/2014/main" id="{BEB677EC-1E4B-0A41-9304-4A426FA95B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8675663-F7E1-8544-A425-7E25173EB2B7}" type="slidenum">
              <a:rPr lang="en-US" altLang="en-US" smtClean="0">
                <a:latin typeface="Tahoma" panose="020B0604030504040204" pitchFamily="34" charset="0"/>
              </a:rPr>
              <a:pPr>
                <a:spcBef>
                  <a:spcPct val="0"/>
                </a:spcBef>
              </a:pPr>
              <a:t>96</a:t>
            </a:fld>
            <a:endParaRPr lang="en-US" altLang="en-US">
              <a:latin typeface="Tahoma" panose="020B0604030504040204" pitchFamily="34" charset="0"/>
            </a:endParaRPr>
          </a:p>
        </p:txBody>
      </p:sp>
    </p:spTree>
    <p:extLst>
      <p:ext uri="{BB962C8B-B14F-4D97-AF65-F5344CB8AC3E}">
        <p14:creationId xmlns:p14="http://schemas.microsoft.com/office/powerpoint/2010/main" val="108323082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Slide Image Placeholder 1">
            <a:extLst>
              <a:ext uri="{FF2B5EF4-FFF2-40B4-BE49-F238E27FC236}">
                <a16:creationId xmlns:a16="http://schemas.microsoft.com/office/drawing/2014/main" id="{D963C58B-B84B-374F-BFC2-D5A570ECE3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8658" name="Notes Placeholder 2">
            <a:extLst>
              <a:ext uri="{FF2B5EF4-FFF2-40B4-BE49-F238E27FC236}">
                <a16:creationId xmlns:a16="http://schemas.microsoft.com/office/drawing/2014/main" id="{09B60EA9-E374-2B4B-AE86-778E99EA8D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8659" name="Slide Number Placeholder 3">
            <a:extLst>
              <a:ext uri="{FF2B5EF4-FFF2-40B4-BE49-F238E27FC236}">
                <a16:creationId xmlns:a16="http://schemas.microsoft.com/office/drawing/2014/main" id="{C727A23B-05F8-1B48-AC8B-723EDAAB43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8B98854-E57E-5E4D-9904-1E758D5C9546}" type="slidenum">
              <a:rPr lang="en-US" altLang="en-US" smtClean="0">
                <a:latin typeface="Tahoma" panose="020B0604030504040204" pitchFamily="34" charset="0"/>
              </a:rPr>
              <a:pPr>
                <a:spcBef>
                  <a:spcPct val="0"/>
                </a:spcBef>
              </a:pPr>
              <a:t>97</a:t>
            </a:fld>
            <a:endParaRPr lang="en-US" altLang="en-US">
              <a:latin typeface="Tahoma" panose="020B0604030504040204" pitchFamily="34" charset="0"/>
            </a:endParaRPr>
          </a:p>
        </p:txBody>
      </p:sp>
    </p:spTree>
    <p:extLst>
      <p:ext uri="{BB962C8B-B14F-4D97-AF65-F5344CB8AC3E}">
        <p14:creationId xmlns:p14="http://schemas.microsoft.com/office/powerpoint/2010/main" val="3484879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5ED2835D-92B9-4149-9E87-EA7D50D246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2CECB21B-F274-CA47-B81A-6A71AA09DB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5" name="Slide Number Placeholder 3">
            <a:extLst>
              <a:ext uri="{FF2B5EF4-FFF2-40B4-BE49-F238E27FC236}">
                <a16:creationId xmlns:a16="http://schemas.microsoft.com/office/drawing/2014/main" id="{D54F0598-B201-2D42-B582-9D130D70CD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9CBBBB-23FC-C345-A97B-64384D26844B}" type="slidenum">
              <a:rPr lang="en-US" altLang="en-US"/>
              <a:pPr>
                <a:spcBef>
                  <a:spcPct val="0"/>
                </a:spcBef>
              </a:pPr>
              <a:t>20</a:t>
            </a:fld>
            <a:endParaRPr lang="en-US" altLang="en-US"/>
          </a:p>
        </p:txBody>
      </p:sp>
    </p:spTree>
    <p:extLst>
      <p:ext uri="{BB962C8B-B14F-4D97-AF65-F5344CB8AC3E}">
        <p14:creationId xmlns:p14="http://schemas.microsoft.com/office/powerpoint/2010/main" val="632430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C90D2C09-AEB8-C14B-B3E6-05A999C48C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FB2F7D23-6C86-3040-97E0-D59BA8E07B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3" name="Slide Number Placeholder 3">
            <a:extLst>
              <a:ext uri="{FF2B5EF4-FFF2-40B4-BE49-F238E27FC236}">
                <a16:creationId xmlns:a16="http://schemas.microsoft.com/office/drawing/2014/main" id="{EFAA181B-3D94-3746-8994-F0B005F2FA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B69F7D-D9E7-574C-95B2-643769912B15}" type="slidenum">
              <a:rPr lang="en-US" altLang="en-US"/>
              <a:pPr>
                <a:spcBef>
                  <a:spcPct val="0"/>
                </a:spcBef>
              </a:pPr>
              <a:t>21</a:t>
            </a:fld>
            <a:endParaRPr lang="en-US" altLang="en-US"/>
          </a:p>
        </p:txBody>
      </p:sp>
    </p:spTree>
    <p:extLst>
      <p:ext uri="{BB962C8B-B14F-4D97-AF65-F5344CB8AC3E}">
        <p14:creationId xmlns:p14="http://schemas.microsoft.com/office/powerpoint/2010/main" val="151436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D8BC6DB2-4868-7542-8626-8F0E316D02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388E5E8C-39AE-C040-B29E-74EA3D2B33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1" name="Slide Number Placeholder 3">
            <a:extLst>
              <a:ext uri="{FF2B5EF4-FFF2-40B4-BE49-F238E27FC236}">
                <a16:creationId xmlns:a16="http://schemas.microsoft.com/office/drawing/2014/main" id="{99464118-3E6C-F24A-9DF2-5004543DCB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95A26E-BEB5-6E45-BCC2-5F8136A0A860}" type="slidenum">
              <a:rPr lang="en-US" altLang="en-US"/>
              <a:pPr>
                <a:spcBef>
                  <a:spcPct val="0"/>
                </a:spcBef>
              </a:pPr>
              <a:t>22</a:t>
            </a:fld>
            <a:endParaRPr lang="en-US" altLang="en-US"/>
          </a:p>
        </p:txBody>
      </p:sp>
    </p:spTree>
    <p:extLst>
      <p:ext uri="{BB962C8B-B14F-4D97-AF65-F5344CB8AC3E}">
        <p14:creationId xmlns:p14="http://schemas.microsoft.com/office/powerpoint/2010/main" val="365090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20F7-DE52-0645-B4FE-7E45A5195F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900320-0822-984D-9C7D-585C9F0E31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8ED745-B348-B34D-A0DE-051C52844A40}"/>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5" name="Footer Placeholder 4">
            <a:extLst>
              <a:ext uri="{FF2B5EF4-FFF2-40B4-BE49-F238E27FC236}">
                <a16:creationId xmlns:a16="http://schemas.microsoft.com/office/drawing/2014/main" id="{AAD23AEC-963D-E048-892F-AB8D55BC42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D4AFE-D579-6B4C-AA6D-604BB14135B3}"/>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109156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0AD69-E748-B04B-8786-5F92625A47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F4035C-6B4E-F34E-BCD2-DCF546BEF4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8D7FD8-F9E6-A244-BF7F-6D0479E207EA}"/>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5" name="Footer Placeholder 4">
            <a:extLst>
              <a:ext uri="{FF2B5EF4-FFF2-40B4-BE49-F238E27FC236}">
                <a16:creationId xmlns:a16="http://schemas.microsoft.com/office/drawing/2014/main" id="{5B5683C9-A5F1-4945-8F36-4DD6B3BFD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624D6E-5135-3649-B228-0FF4948CABB9}"/>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380183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24753C-D361-E147-B6A8-BDDEF5FCC4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BDCD94-3AFC-7A48-B228-930CCA0269D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4B3232-0319-A341-BCA8-B87D2D5F28AA}"/>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5" name="Footer Placeholder 4">
            <a:extLst>
              <a:ext uri="{FF2B5EF4-FFF2-40B4-BE49-F238E27FC236}">
                <a16:creationId xmlns:a16="http://schemas.microsoft.com/office/drawing/2014/main" id="{13249EAD-A3CA-5340-AC04-5F4ACF64F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E4526C-11F3-2E45-BE70-C38C98349710}"/>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216109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82A41-0327-2046-ABB4-710E525578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C7C6EE-18B0-DC46-9B4F-8ED442C35F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5F60FF-1B26-5340-A7D5-72FF5CCADACB}"/>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5" name="Footer Placeholder 4">
            <a:extLst>
              <a:ext uri="{FF2B5EF4-FFF2-40B4-BE49-F238E27FC236}">
                <a16:creationId xmlns:a16="http://schemas.microsoft.com/office/drawing/2014/main" id="{24B41238-75D7-C149-9730-B30DA2C5A4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9A0BA-3294-1F46-B4CA-289E1A6F805E}"/>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299615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CBAA5-5B52-A44C-A0D0-60E991044C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56D9E5-EAF5-8F45-A9C8-6095B6D85B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40E5B27-89D6-2F49-87A1-59106928DCE7}"/>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5" name="Footer Placeholder 4">
            <a:extLst>
              <a:ext uri="{FF2B5EF4-FFF2-40B4-BE49-F238E27FC236}">
                <a16:creationId xmlns:a16="http://schemas.microsoft.com/office/drawing/2014/main" id="{17A1DA35-D360-6E44-8A08-E2D9C7AB2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6FCC2-B674-1244-85FE-FD587523A79C}"/>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1526192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2314-3313-034B-AB31-3E085498C2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6AB0C9-5FBB-3741-8FE7-4846CA99B3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489006-5F57-F449-B81C-E744FE294CB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C28A47-8EBA-AD42-BF94-1D8699B4E8AE}"/>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6" name="Footer Placeholder 5">
            <a:extLst>
              <a:ext uri="{FF2B5EF4-FFF2-40B4-BE49-F238E27FC236}">
                <a16:creationId xmlns:a16="http://schemas.microsoft.com/office/drawing/2014/main" id="{FEB5259D-41B7-7942-8E52-3120FC8A7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9F3447-D260-774C-A353-3211BDAFA608}"/>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149970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1A67C-7B8D-0141-99CC-00CBC496DC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5BEFB2-00C1-4744-BADE-EBE70E963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839E01-C9B7-2A48-9D65-FC51D97458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1B69C8-9567-894E-A99A-B554F83AF2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494A26-6182-D548-A259-201BA259878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04A0B3-37F7-CE45-A2EB-9F4FFAAE2C2B}"/>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8" name="Footer Placeholder 7">
            <a:extLst>
              <a:ext uri="{FF2B5EF4-FFF2-40B4-BE49-F238E27FC236}">
                <a16:creationId xmlns:a16="http://schemas.microsoft.com/office/drawing/2014/main" id="{D80594EE-1CAB-B340-AC62-309683ABAE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3100A2-2981-4E49-B103-2699B9679F80}"/>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114885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862DF-5B8F-7C4D-BAD6-472AAE7F1F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BD766B-CCE0-6E41-A7B5-E5A6A1D232D8}"/>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4" name="Footer Placeholder 3">
            <a:extLst>
              <a:ext uri="{FF2B5EF4-FFF2-40B4-BE49-F238E27FC236}">
                <a16:creationId xmlns:a16="http://schemas.microsoft.com/office/drawing/2014/main" id="{97D1163C-7C8F-8340-A63C-B0A000461A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829967-F94D-BA4E-B1DE-4D3CCF9FFD21}"/>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424705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271E8F-87FE-7946-8D56-4EE8CC954E24}"/>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3" name="Footer Placeholder 2">
            <a:extLst>
              <a:ext uri="{FF2B5EF4-FFF2-40B4-BE49-F238E27FC236}">
                <a16:creationId xmlns:a16="http://schemas.microsoft.com/office/drawing/2014/main" id="{0A862724-2AE4-3041-BB60-4325CF2E3D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CF98B7-B32E-F541-B8C8-259CB8080062}"/>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4140725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C90A-85BD-2843-A39C-5FB5E4E5B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7CBAB1-3FFD-5A4E-AF6A-5BC19B9B4F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AE914D-13B7-494D-94B3-AC29F80A9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05CDFB-21A1-654C-9B3E-E4B26CBDD66E}"/>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6" name="Footer Placeholder 5">
            <a:extLst>
              <a:ext uri="{FF2B5EF4-FFF2-40B4-BE49-F238E27FC236}">
                <a16:creationId xmlns:a16="http://schemas.microsoft.com/office/drawing/2014/main" id="{A4582BBE-9549-AC43-98F2-E00448062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DAAACF-9D73-6940-9F01-8C751E3C2236}"/>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9100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3CA3-85FA-1B4A-A2A7-3D1BC7DF40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6967BD-8624-8245-B89A-F14BE560ED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45E605-9F6A-174C-8A55-0EC4B1F566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E6B6A8-1C54-5147-AFEE-7AB1A6C6E2D6}"/>
              </a:ext>
            </a:extLst>
          </p:cNvPr>
          <p:cNvSpPr>
            <a:spLocks noGrp="1"/>
          </p:cNvSpPr>
          <p:nvPr>
            <p:ph type="dt" sz="half" idx="10"/>
          </p:nvPr>
        </p:nvSpPr>
        <p:spPr/>
        <p:txBody>
          <a:bodyPr/>
          <a:lstStyle/>
          <a:p>
            <a:fld id="{7E880D85-A78B-DE4E-B753-F48B9E3F8692}" type="datetimeFigureOut">
              <a:rPr lang="en-US" smtClean="0"/>
              <a:t>4/3/19</a:t>
            </a:fld>
            <a:endParaRPr lang="en-US"/>
          </a:p>
        </p:txBody>
      </p:sp>
      <p:sp>
        <p:nvSpPr>
          <p:cNvPr id="6" name="Footer Placeholder 5">
            <a:extLst>
              <a:ext uri="{FF2B5EF4-FFF2-40B4-BE49-F238E27FC236}">
                <a16:creationId xmlns:a16="http://schemas.microsoft.com/office/drawing/2014/main" id="{718887F4-0086-5741-BD4E-4FB1FB6077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C8845E-2825-294E-84EF-B407397A3288}"/>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2532667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B1F587-4BA0-8249-B74F-1B8533E807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743606-60FB-EB49-9AB1-19A31B2DFF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A30DF-9AF1-3C45-9025-C66D7CE4FC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80D85-A78B-DE4E-B753-F48B9E3F8692}" type="datetimeFigureOut">
              <a:rPr lang="en-US" smtClean="0"/>
              <a:t>4/3/19</a:t>
            </a:fld>
            <a:endParaRPr lang="en-US"/>
          </a:p>
        </p:txBody>
      </p:sp>
      <p:sp>
        <p:nvSpPr>
          <p:cNvPr id="5" name="Footer Placeholder 4">
            <a:extLst>
              <a:ext uri="{FF2B5EF4-FFF2-40B4-BE49-F238E27FC236}">
                <a16:creationId xmlns:a16="http://schemas.microsoft.com/office/drawing/2014/main" id="{CB76EE30-AC67-434C-A4DE-8C3A3393E7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90CAB8-1C1A-B449-9DD9-DD4B7622BB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E2D26-443E-4147-87F3-8A5AAB1BB7A6}" type="slidenum">
              <a:rPr lang="en-US" smtClean="0"/>
              <a:t>‹#›</a:t>
            </a:fld>
            <a:endParaRPr lang="en-US"/>
          </a:p>
        </p:txBody>
      </p:sp>
    </p:spTree>
    <p:extLst>
      <p:ext uri="{BB962C8B-B14F-4D97-AF65-F5344CB8AC3E}">
        <p14:creationId xmlns:p14="http://schemas.microsoft.com/office/powerpoint/2010/main" val="3954573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oleObject" Target="../embeddings/oleObject2.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3.png"/><Relationship Id="rId4" Type="http://schemas.openxmlformats.org/officeDocument/2006/relationships/oleObject" Target="../embeddings/oleObject3.bin"/></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14830-8239-1A43-8D21-9126014565BA}"/>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D1522D87-A420-9542-874D-249C2BEDDC6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2016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2685-E220-9F4C-A275-C1B8C57ACA1E}"/>
              </a:ext>
            </a:extLst>
          </p:cNvPr>
          <p:cNvSpPr>
            <a:spLocks noGrp="1"/>
          </p:cNvSpPr>
          <p:nvPr>
            <p:ph type="title"/>
          </p:nvPr>
        </p:nvSpPr>
        <p:spPr/>
        <p:txBody>
          <a:bodyPr/>
          <a:lstStyle/>
          <a:p>
            <a:r>
              <a:rPr lang="en-US" b="1" dirty="0"/>
              <a:t>1.Glucagon </a:t>
            </a:r>
            <a:br>
              <a:rPr lang="en-US" dirty="0"/>
            </a:br>
            <a:endParaRPr lang="en-US" dirty="0"/>
          </a:p>
        </p:txBody>
      </p:sp>
      <p:sp>
        <p:nvSpPr>
          <p:cNvPr id="3" name="Content Placeholder 2">
            <a:extLst>
              <a:ext uri="{FF2B5EF4-FFF2-40B4-BE49-F238E27FC236}">
                <a16:creationId xmlns:a16="http://schemas.microsoft.com/office/drawing/2014/main" id="{1E51737C-BEA2-2F4F-B748-5DF4FB957827}"/>
              </a:ext>
            </a:extLst>
          </p:cNvPr>
          <p:cNvSpPr>
            <a:spLocks noGrp="1"/>
          </p:cNvSpPr>
          <p:nvPr>
            <p:ph idx="1"/>
          </p:nvPr>
        </p:nvSpPr>
        <p:spPr/>
        <p:txBody>
          <a:bodyPr>
            <a:normAutofit fontScale="85000" lnSpcReduction="20000"/>
          </a:bodyPr>
          <a:lstStyle/>
          <a:p>
            <a:r>
              <a:rPr lang="en-US" dirty="0"/>
              <a:t>A hormone secreted by the </a:t>
            </a:r>
            <a:r>
              <a:rPr lang="el-GR" dirty="0"/>
              <a:t>α-</a:t>
            </a:r>
            <a:r>
              <a:rPr lang="en-US" dirty="0"/>
              <a:t>cell of the pancreatic islets.. </a:t>
            </a:r>
          </a:p>
          <a:p>
            <a:r>
              <a:rPr lang="en-US" dirty="0"/>
              <a:t> first hormone to be released when glucose levels fall.</a:t>
            </a:r>
          </a:p>
          <a:p>
            <a:r>
              <a:rPr lang="en-US" dirty="0"/>
              <a:t>It primarily acts on the liver, where it stimulates both glycogenolysis and gluconeogenesis. </a:t>
            </a:r>
          </a:p>
          <a:p>
            <a:pPr marL="0" indent="0">
              <a:buNone/>
            </a:pPr>
            <a:r>
              <a:rPr lang="en-US" b="1" u="sng" dirty="0"/>
              <a:t>Regulation of secretion</a:t>
            </a:r>
            <a:r>
              <a:rPr lang="en-US" dirty="0"/>
              <a:t>: </a:t>
            </a:r>
          </a:p>
          <a:p>
            <a:pPr marL="0" indent="0">
              <a:buNone/>
            </a:pPr>
            <a:r>
              <a:rPr lang="en-US" dirty="0" err="1"/>
              <a:t>i</a:t>
            </a:r>
            <a:r>
              <a:rPr lang="en-US" dirty="0"/>
              <a:t>. Low blood glucose is the primary stimuli for glucagon release.</a:t>
            </a:r>
          </a:p>
          <a:p>
            <a:pPr marL="0" indent="0">
              <a:buNone/>
            </a:pPr>
            <a:r>
              <a:rPr lang="en-US" dirty="0"/>
              <a:t>ii. Protein-derived amino acids stimulate both insulin and glucagon. The glucagon effectively </a:t>
            </a:r>
            <a:r>
              <a:rPr lang="en-US" dirty="0" err="1"/>
              <a:t>antagonises</a:t>
            </a:r>
            <a:r>
              <a:rPr lang="en-US" dirty="0"/>
              <a:t> insulin and prevents </a:t>
            </a:r>
            <a:r>
              <a:rPr lang="en-US" dirty="0" err="1"/>
              <a:t>hypoglycaemia</a:t>
            </a:r>
            <a:r>
              <a:rPr lang="en-US" dirty="0"/>
              <a:t> that would otherwise result from an insulin secretory response to the protein meal . </a:t>
            </a:r>
          </a:p>
          <a:p>
            <a:pPr marL="0" indent="0">
              <a:buNone/>
            </a:pPr>
            <a:r>
              <a:rPr lang="en-US" dirty="0"/>
              <a:t>iii. Adrenalin and noradrenalin produced by the sympathetic innervation of the pancreas stimulates release of glucagon in anticipation of increased glucose demands .</a:t>
            </a:r>
          </a:p>
          <a:p>
            <a:endParaRPr lang="en-US" dirty="0"/>
          </a:p>
        </p:txBody>
      </p:sp>
    </p:spTree>
    <p:extLst>
      <p:ext uri="{BB962C8B-B14F-4D97-AF65-F5344CB8AC3E}">
        <p14:creationId xmlns:p14="http://schemas.microsoft.com/office/powerpoint/2010/main" val="4285922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77BE1-D60E-7D47-AB42-5C58B0B9A590}"/>
              </a:ext>
            </a:extLst>
          </p:cNvPr>
          <p:cNvSpPr>
            <a:spLocks noGrp="1"/>
          </p:cNvSpPr>
          <p:nvPr>
            <p:ph type="title"/>
          </p:nvPr>
        </p:nvSpPr>
        <p:spPr/>
        <p:txBody>
          <a:bodyPr/>
          <a:lstStyle/>
          <a:p>
            <a:r>
              <a:rPr lang="en-US" b="1" dirty="0"/>
              <a:t>2.Adrenaline </a:t>
            </a:r>
            <a:br>
              <a:rPr lang="en-US" dirty="0"/>
            </a:br>
            <a:endParaRPr lang="en-US" dirty="0"/>
          </a:p>
        </p:txBody>
      </p:sp>
      <p:sp>
        <p:nvSpPr>
          <p:cNvPr id="3" name="Content Placeholder 2">
            <a:extLst>
              <a:ext uri="{FF2B5EF4-FFF2-40B4-BE49-F238E27FC236}">
                <a16:creationId xmlns:a16="http://schemas.microsoft.com/office/drawing/2014/main" id="{4EFA513A-907B-154E-A74F-ACC82E73B1E6}"/>
              </a:ext>
            </a:extLst>
          </p:cNvPr>
          <p:cNvSpPr>
            <a:spLocks noGrp="1"/>
          </p:cNvSpPr>
          <p:nvPr>
            <p:ph idx="1"/>
          </p:nvPr>
        </p:nvSpPr>
        <p:spPr/>
        <p:txBody>
          <a:bodyPr>
            <a:normAutofit fontScale="92500" lnSpcReduction="20000"/>
          </a:bodyPr>
          <a:lstStyle/>
          <a:p>
            <a:pPr marL="0" indent="0">
              <a:buNone/>
            </a:pPr>
            <a:endParaRPr lang="en-US" dirty="0"/>
          </a:p>
          <a:p>
            <a:pPr marL="0" indent="0">
              <a:buNone/>
            </a:pPr>
            <a:r>
              <a:rPr lang="en-US" dirty="0"/>
              <a:t> from the adrenal medulla that counteracts </a:t>
            </a:r>
            <a:r>
              <a:rPr lang="en-US" dirty="0" err="1"/>
              <a:t>hypoglycaemia</a:t>
            </a:r>
            <a:r>
              <a:rPr lang="en-US" dirty="0"/>
              <a:t> by: </a:t>
            </a:r>
            <a:br>
              <a:rPr lang="en-US" dirty="0"/>
            </a:br>
            <a:endParaRPr lang="en-US" dirty="0"/>
          </a:p>
          <a:p>
            <a:pPr marL="0" indent="0">
              <a:buNone/>
            </a:pPr>
            <a:r>
              <a:rPr lang="en-US" dirty="0" err="1"/>
              <a:t>i</a:t>
            </a:r>
            <a:r>
              <a:rPr lang="en-US" dirty="0"/>
              <a:t>. activating glycogenolysis in muscle and liver</a:t>
            </a:r>
          </a:p>
          <a:p>
            <a:pPr marL="0" indent="0">
              <a:buNone/>
            </a:pPr>
            <a:r>
              <a:rPr lang="en-US" dirty="0"/>
              <a:t>ii. stimulating adipocyte lipolysis (via lipase) </a:t>
            </a:r>
          </a:p>
          <a:p>
            <a:pPr marL="0" indent="0">
              <a:buNone/>
            </a:pPr>
            <a:r>
              <a:rPr lang="en-US" dirty="0"/>
              <a:t>iii directly inhibiting insulin release. </a:t>
            </a:r>
          </a:p>
          <a:p>
            <a:r>
              <a:rPr lang="en-US" dirty="0"/>
              <a:t>This ensures blood glucose remains high in cases of emergency with increased energy demands. </a:t>
            </a:r>
          </a:p>
          <a:p>
            <a:pPr marL="0" indent="0">
              <a:buNone/>
            </a:pPr>
            <a:r>
              <a:rPr lang="en-US" dirty="0"/>
              <a:t>•  release is triggered by lower blood glucose levels than occur during normal fasting and so is only required for emergency correction of </a:t>
            </a:r>
            <a:r>
              <a:rPr lang="en-US" dirty="0" err="1"/>
              <a:t>hypoglycaemia</a:t>
            </a:r>
            <a:r>
              <a:rPr lang="en-US" dirty="0"/>
              <a:t>. </a:t>
            </a:r>
          </a:p>
          <a:p>
            <a:r>
              <a:rPr lang="en-US" dirty="0"/>
              <a:t> </a:t>
            </a:r>
            <a:r>
              <a:rPr lang="en-US" dirty="0" err="1"/>
              <a:t>phaeocromocytoma</a:t>
            </a:r>
            <a:r>
              <a:rPr lang="en-US" dirty="0"/>
              <a:t>  frequently lead to </a:t>
            </a:r>
            <a:r>
              <a:rPr lang="en-US" dirty="0" err="1"/>
              <a:t>hyperglycaemia</a:t>
            </a:r>
            <a:r>
              <a:rPr lang="en-US" dirty="0"/>
              <a:t>. </a:t>
            </a:r>
          </a:p>
          <a:p>
            <a:endParaRPr lang="en-US" dirty="0"/>
          </a:p>
        </p:txBody>
      </p:sp>
    </p:spTree>
    <p:extLst>
      <p:ext uri="{BB962C8B-B14F-4D97-AF65-F5344CB8AC3E}">
        <p14:creationId xmlns:p14="http://schemas.microsoft.com/office/powerpoint/2010/main" val="2769571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1B539-1CA0-034F-86A5-77BCD717B3FB}"/>
              </a:ext>
            </a:extLst>
          </p:cNvPr>
          <p:cNvSpPr>
            <a:spLocks noGrp="1"/>
          </p:cNvSpPr>
          <p:nvPr>
            <p:ph type="title"/>
          </p:nvPr>
        </p:nvSpPr>
        <p:spPr/>
        <p:txBody>
          <a:bodyPr/>
          <a:lstStyle/>
          <a:p>
            <a:r>
              <a:rPr lang="en-US" dirty="0"/>
              <a:t>3.</a:t>
            </a:r>
            <a:r>
              <a:rPr lang="en-US" b="1" dirty="0"/>
              <a:t> Cortisol </a:t>
            </a:r>
            <a:br>
              <a:rPr lang="en-US" dirty="0"/>
            </a:br>
            <a:endParaRPr lang="en-US" dirty="0"/>
          </a:p>
        </p:txBody>
      </p:sp>
      <p:sp>
        <p:nvSpPr>
          <p:cNvPr id="3" name="Content Placeholder 2">
            <a:extLst>
              <a:ext uri="{FF2B5EF4-FFF2-40B4-BE49-F238E27FC236}">
                <a16:creationId xmlns:a16="http://schemas.microsoft.com/office/drawing/2014/main" id="{34CD5160-1A71-B945-A102-C6A65FAB1B8C}"/>
              </a:ext>
            </a:extLst>
          </p:cNvPr>
          <p:cNvSpPr>
            <a:spLocks noGrp="1"/>
          </p:cNvSpPr>
          <p:nvPr>
            <p:ph idx="1"/>
          </p:nvPr>
        </p:nvSpPr>
        <p:spPr/>
        <p:txBody>
          <a:bodyPr/>
          <a:lstStyle/>
          <a:p>
            <a:r>
              <a:rPr lang="en-US" dirty="0"/>
              <a:t> A steroid hormone released from the adrenal cortex in response to ACTH. </a:t>
            </a:r>
          </a:p>
          <a:p>
            <a:r>
              <a:rPr lang="en-US" dirty="0"/>
              <a:t>It promotes protein catabolism in order to provide substrate for gluconeogenesis. By activating the gluconeogenic enzymes in the liver, it ensures that alanine delivered to the liver from the muscle is efficiently converted to glucose.</a:t>
            </a:r>
          </a:p>
          <a:p>
            <a:r>
              <a:rPr lang="en-US" dirty="0"/>
              <a:t> Patients with Cushing`s syndrome have increased cortisol which may cause </a:t>
            </a:r>
            <a:r>
              <a:rPr lang="en-US" dirty="0" err="1"/>
              <a:t>hyperglycaemia</a:t>
            </a:r>
            <a:r>
              <a:rPr lang="en-US" dirty="0"/>
              <a:t> </a:t>
            </a:r>
          </a:p>
          <a:p>
            <a:endParaRPr lang="en-US" dirty="0"/>
          </a:p>
        </p:txBody>
      </p:sp>
    </p:spTree>
    <p:extLst>
      <p:ext uri="{BB962C8B-B14F-4D97-AF65-F5344CB8AC3E}">
        <p14:creationId xmlns:p14="http://schemas.microsoft.com/office/powerpoint/2010/main" val="2462379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95EE5-FB4F-4943-B5B9-2FB48411E22D}"/>
              </a:ext>
            </a:extLst>
          </p:cNvPr>
          <p:cNvSpPr>
            <a:spLocks noGrp="1"/>
          </p:cNvSpPr>
          <p:nvPr>
            <p:ph type="title"/>
          </p:nvPr>
        </p:nvSpPr>
        <p:spPr/>
        <p:txBody>
          <a:bodyPr/>
          <a:lstStyle/>
          <a:p>
            <a:r>
              <a:rPr lang="en-US" b="1" dirty="0"/>
              <a:t>4.Growth Hormone </a:t>
            </a:r>
            <a:br>
              <a:rPr lang="en-US" dirty="0"/>
            </a:br>
            <a:endParaRPr lang="en-US" dirty="0"/>
          </a:p>
        </p:txBody>
      </p:sp>
      <p:sp>
        <p:nvSpPr>
          <p:cNvPr id="3" name="Content Placeholder 2">
            <a:extLst>
              <a:ext uri="{FF2B5EF4-FFF2-40B4-BE49-F238E27FC236}">
                <a16:creationId xmlns:a16="http://schemas.microsoft.com/office/drawing/2014/main" id="{8C89189A-EACD-7345-8F6E-25F9EBFB0B52}"/>
              </a:ext>
            </a:extLst>
          </p:cNvPr>
          <p:cNvSpPr>
            <a:spLocks noGrp="1"/>
          </p:cNvSpPr>
          <p:nvPr>
            <p:ph idx="1"/>
          </p:nvPr>
        </p:nvSpPr>
        <p:spPr/>
        <p:txBody>
          <a:bodyPr>
            <a:normAutofit/>
          </a:bodyPr>
          <a:lstStyle/>
          <a:p>
            <a:r>
              <a:rPr lang="en-US" dirty="0"/>
              <a:t>hormone from the anterior pituitary. </a:t>
            </a:r>
          </a:p>
          <a:p>
            <a:r>
              <a:rPr lang="en-US" dirty="0"/>
              <a:t>It promotes lipolysis (hydrolysis of triglycerides to free fatty acids and glycerol) in adipose tissue, thereby providing an alternative fuel to glucose.</a:t>
            </a:r>
          </a:p>
          <a:p>
            <a:r>
              <a:rPr lang="en-US" dirty="0"/>
              <a:t> In chronic starvation, GH limits muscle protein breakdown by promoting use of fatty acids derived from fat stores as an energy alternative</a:t>
            </a:r>
          </a:p>
          <a:p>
            <a:r>
              <a:rPr lang="en-US" dirty="0"/>
              <a:t>•Fasting stimulates release of GH, and glucose administration lowers GH (except in acromegaly). </a:t>
            </a:r>
          </a:p>
          <a:p>
            <a:endParaRPr lang="en-US" dirty="0"/>
          </a:p>
        </p:txBody>
      </p:sp>
    </p:spTree>
    <p:extLst>
      <p:ext uri="{BB962C8B-B14F-4D97-AF65-F5344CB8AC3E}">
        <p14:creationId xmlns:p14="http://schemas.microsoft.com/office/powerpoint/2010/main" val="3884446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8C5F8-FFD9-384D-A793-BEE8CDF642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2F9376-DFAC-0847-A1ED-9C51DAB4E61A}"/>
              </a:ext>
            </a:extLst>
          </p:cNvPr>
          <p:cNvSpPr>
            <a:spLocks noGrp="1"/>
          </p:cNvSpPr>
          <p:nvPr>
            <p:ph idx="1"/>
          </p:nvPr>
        </p:nvSpPr>
        <p:spPr/>
        <p:txBody>
          <a:bodyPr/>
          <a:lstStyle/>
          <a:p>
            <a:r>
              <a:rPr lang="en-US" b="1" dirty="0"/>
              <a:t>Other Hormones </a:t>
            </a:r>
            <a:endParaRPr lang="en-US" dirty="0"/>
          </a:p>
          <a:p>
            <a:pPr marL="0" indent="0">
              <a:buNone/>
            </a:pPr>
            <a:r>
              <a:rPr lang="en-US" dirty="0"/>
              <a:t>• Somatostatin from the </a:t>
            </a:r>
            <a:r>
              <a:rPr lang="el-GR" dirty="0"/>
              <a:t>δ-</a:t>
            </a:r>
            <a:r>
              <a:rPr lang="en-US" dirty="0"/>
              <a:t>cells of the pancreatic islets. Not directly involved in carbohydrate metabolism but inhibits GH release. It also inhibits the release of both insulin and glucagon. </a:t>
            </a:r>
          </a:p>
          <a:p>
            <a:pPr marL="0" indent="0">
              <a:buNone/>
            </a:pPr>
            <a:r>
              <a:rPr lang="en-US" dirty="0"/>
              <a:t>• Thyroxine from the thyroid gland also not directly involved but is known to stimulate glycogenolysis </a:t>
            </a:r>
          </a:p>
          <a:p>
            <a:endParaRPr lang="en-US" dirty="0"/>
          </a:p>
        </p:txBody>
      </p:sp>
    </p:spTree>
    <p:extLst>
      <p:ext uri="{BB962C8B-B14F-4D97-AF65-F5344CB8AC3E}">
        <p14:creationId xmlns:p14="http://schemas.microsoft.com/office/powerpoint/2010/main" val="4026618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03DFFF90-EFFD-2644-AA84-56C37FC8CCA5}"/>
              </a:ext>
            </a:extLst>
          </p:cNvPr>
          <p:cNvSpPr>
            <a:spLocks noGrp="1"/>
          </p:cNvSpPr>
          <p:nvPr>
            <p:ph type="title"/>
          </p:nvPr>
        </p:nvSpPr>
        <p:spPr/>
        <p:txBody>
          <a:bodyPr/>
          <a:lstStyle/>
          <a:p>
            <a:pPr eaLnBrk="1" hangingPunct="1"/>
            <a:r>
              <a:rPr lang="en-GB" altLang="en-US" sz="2100" dirty="0"/>
              <a:t>	TERMS AND PATHWAYS</a:t>
            </a:r>
            <a:br>
              <a:rPr lang="en-GB" altLang="en-US" sz="2100" dirty="0"/>
            </a:br>
            <a:r>
              <a:rPr lang="en-GB" altLang="en-US" sz="2100" dirty="0"/>
              <a:t>	METABOLIC PROCESSES WHICH CONTROL Carbohydrate 	METABOLISM</a:t>
            </a:r>
          </a:p>
        </p:txBody>
      </p:sp>
      <p:sp>
        <p:nvSpPr>
          <p:cNvPr id="87043" name="Rectangle 3">
            <a:extLst>
              <a:ext uri="{FF2B5EF4-FFF2-40B4-BE49-F238E27FC236}">
                <a16:creationId xmlns:a16="http://schemas.microsoft.com/office/drawing/2014/main" id="{FC8D67A9-1009-5343-A4B1-9B86D749897D}"/>
              </a:ext>
            </a:extLst>
          </p:cNvPr>
          <p:cNvSpPr>
            <a:spLocks noGrp="1"/>
          </p:cNvSpPr>
          <p:nvPr>
            <p:ph type="body" idx="1"/>
          </p:nvPr>
        </p:nvSpPr>
        <p:spPr/>
        <p:txBody>
          <a:bodyPr/>
          <a:lstStyle/>
          <a:p>
            <a:pPr marL="609600" indent="-609600">
              <a:lnSpc>
                <a:spcPct val="80000"/>
              </a:lnSpc>
              <a:buFont typeface="Wingdings" pitchFamily="2" charset="2"/>
              <a:buAutoNum type="arabicPeriod"/>
            </a:pPr>
            <a:r>
              <a:rPr lang="en-GB" altLang="en-US" b="1"/>
              <a:t>REDUCTION IN GLUCOSE LEVELS</a:t>
            </a:r>
          </a:p>
          <a:p>
            <a:pPr marL="609600" indent="-609600">
              <a:lnSpc>
                <a:spcPct val="80000"/>
              </a:lnSpc>
              <a:buNone/>
            </a:pPr>
            <a:r>
              <a:rPr lang="en-GB" altLang="en-US" b="1"/>
              <a:t>Insulin and its action:</a:t>
            </a:r>
          </a:p>
          <a:p>
            <a:pPr marL="609600" indent="-609600">
              <a:lnSpc>
                <a:spcPct val="80000"/>
              </a:lnSpc>
            </a:pPr>
            <a:r>
              <a:rPr lang="en-GB" altLang="en-US"/>
              <a:t>Glycogenesis- Glu- </a:t>
            </a:r>
            <a:r>
              <a:rPr lang="en-GB" altLang="en-US">
                <a:sym typeface="Symbol" pitchFamily="2" charset="2"/>
              </a:rPr>
              <a:t></a:t>
            </a:r>
            <a:r>
              <a:rPr lang="en-GB" altLang="en-US"/>
              <a:t>glycogen</a:t>
            </a:r>
          </a:p>
          <a:p>
            <a:pPr marL="609600" indent="-609600">
              <a:lnSpc>
                <a:spcPct val="80000"/>
              </a:lnSpc>
            </a:pPr>
            <a:r>
              <a:rPr lang="en-GB" altLang="en-US"/>
              <a:t>Glycolysis -- Glu→lactate/pyruvate</a:t>
            </a:r>
          </a:p>
          <a:p>
            <a:pPr marL="609600" indent="-609600">
              <a:lnSpc>
                <a:spcPct val="80000"/>
              </a:lnSpc>
            </a:pPr>
            <a:r>
              <a:rPr lang="en-GB" altLang="en-US"/>
              <a:t>TCA cycle/Kreb cycle  --ATP</a:t>
            </a:r>
          </a:p>
          <a:p>
            <a:pPr marL="609600" indent="-609600">
              <a:lnSpc>
                <a:spcPct val="80000"/>
              </a:lnSpc>
            </a:pPr>
            <a:r>
              <a:rPr lang="en-GB" altLang="en-US"/>
              <a:t>Electron transport chain in the mitochondria (oxidative phosphoration- </a:t>
            </a:r>
            <a:r>
              <a:rPr lang="en-GB" altLang="en-US">
                <a:sym typeface="Symbol" pitchFamily="2" charset="2"/>
              </a:rPr>
              <a:t></a:t>
            </a:r>
            <a:r>
              <a:rPr lang="en-GB" altLang="en-US"/>
              <a:t>ATP--reduced cofactors. NADH, GTP, H</a:t>
            </a:r>
            <a:r>
              <a:rPr lang="en-GB" altLang="en-US" baseline="-25000"/>
              <a:t>2</a:t>
            </a:r>
            <a:r>
              <a:rPr lang="en-GB" altLang="en-US"/>
              <a:t>O, CO)</a:t>
            </a:r>
            <a:endParaRPr lang="en-GB" altLang="en-US" baseline="-25000"/>
          </a:p>
          <a:p>
            <a:pPr marL="609600" indent="-609600">
              <a:lnSpc>
                <a:spcPct val="80000"/>
              </a:lnSpc>
            </a:pPr>
            <a:r>
              <a:rPr lang="en-GB" altLang="en-US"/>
              <a:t>Protein synthesis- CHO- </a:t>
            </a:r>
            <a:r>
              <a:rPr lang="en-GB" altLang="en-US">
                <a:sym typeface="Symbol" pitchFamily="2" charset="2"/>
              </a:rPr>
              <a:t></a:t>
            </a:r>
            <a:r>
              <a:rPr lang="en-GB" altLang="en-US"/>
              <a:t>proteins</a:t>
            </a:r>
          </a:p>
          <a:p>
            <a:pPr marL="609600" indent="-609600">
              <a:lnSpc>
                <a:spcPct val="80000"/>
              </a:lnSpc>
            </a:pPr>
            <a:r>
              <a:rPr lang="en-GB" altLang="en-US"/>
              <a:t>Lipogenesis- </a:t>
            </a:r>
            <a:r>
              <a:rPr lang="en-GB" altLang="en-US">
                <a:sym typeface="Symbol" pitchFamily="2" charset="2"/>
              </a:rPr>
              <a:t></a:t>
            </a:r>
            <a:r>
              <a:rPr lang="en-GB" altLang="en-US"/>
              <a:t>CHO - </a:t>
            </a:r>
            <a:r>
              <a:rPr lang="en-GB" altLang="en-US">
                <a:sym typeface="Symbol" pitchFamily="2" charset="2"/>
              </a:rPr>
              <a:t></a:t>
            </a:r>
            <a:r>
              <a:rPr lang="en-GB" altLang="en-US"/>
              <a:t>lipids</a:t>
            </a:r>
          </a:p>
        </p:txBody>
      </p:sp>
    </p:spTree>
    <p:extLst>
      <p:ext uri="{BB962C8B-B14F-4D97-AF65-F5344CB8AC3E}">
        <p14:creationId xmlns:p14="http://schemas.microsoft.com/office/powerpoint/2010/main" val="7218126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7042"/>
                                        </p:tgtEl>
                                        <p:attrNameLst>
                                          <p:attrName>style.visibility</p:attrName>
                                        </p:attrNameLst>
                                      </p:cBhvr>
                                      <p:to>
                                        <p:strVal val="visible"/>
                                      </p:to>
                                    </p:set>
                                    <p:animEffect transition="in" filter="fade">
                                      <p:cBhvr>
                                        <p:cTn id="7" dur="2000"/>
                                        <p:tgtEl>
                                          <p:spTgt spid="87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7043">
                                            <p:txEl>
                                              <p:pRg st="0" end="0"/>
                                            </p:txEl>
                                          </p:spTgt>
                                        </p:tgtEl>
                                        <p:attrNameLst>
                                          <p:attrName>style.visibility</p:attrName>
                                        </p:attrNameLst>
                                      </p:cBhvr>
                                      <p:to>
                                        <p:strVal val="visible"/>
                                      </p:to>
                                    </p:set>
                                    <p:animEffect transition="in" filter="fade">
                                      <p:cBhvr>
                                        <p:cTn id="12" dur="2000"/>
                                        <p:tgtEl>
                                          <p:spTgt spid="870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7043">
                                            <p:txEl>
                                              <p:pRg st="1" end="1"/>
                                            </p:txEl>
                                          </p:spTgt>
                                        </p:tgtEl>
                                        <p:attrNameLst>
                                          <p:attrName>style.visibility</p:attrName>
                                        </p:attrNameLst>
                                      </p:cBhvr>
                                      <p:to>
                                        <p:strVal val="visible"/>
                                      </p:to>
                                    </p:set>
                                    <p:animEffect transition="in" filter="fade">
                                      <p:cBhvr>
                                        <p:cTn id="17" dur="2000"/>
                                        <p:tgtEl>
                                          <p:spTgt spid="870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7043">
                                            <p:txEl>
                                              <p:pRg st="2" end="2"/>
                                            </p:txEl>
                                          </p:spTgt>
                                        </p:tgtEl>
                                        <p:attrNameLst>
                                          <p:attrName>style.visibility</p:attrName>
                                        </p:attrNameLst>
                                      </p:cBhvr>
                                      <p:to>
                                        <p:strVal val="visible"/>
                                      </p:to>
                                    </p:set>
                                    <p:animEffect transition="in" filter="fade">
                                      <p:cBhvr>
                                        <p:cTn id="22" dur="2000"/>
                                        <p:tgtEl>
                                          <p:spTgt spid="870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7043">
                                            <p:txEl>
                                              <p:pRg st="3" end="3"/>
                                            </p:txEl>
                                          </p:spTgt>
                                        </p:tgtEl>
                                        <p:attrNameLst>
                                          <p:attrName>style.visibility</p:attrName>
                                        </p:attrNameLst>
                                      </p:cBhvr>
                                      <p:to>
                                        <p:strVal val="visible"/>
                                      </p:to>
                                    </p:set>
                                    <p:animEffect transition="in" filter="fade">
                                      <p:cBhvr>
                                        <p:cTn id="27" dur="2000"/>
                                        <p:tgtEl>
                                          <p:spTgt spid="8704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7043">
                                            <p:txEl>
                                              <p:pRg st="4" end="4"/>
                                            </p:txEl>
                                          </p:spTgt>
                                        </p:tgtEl>
                                        <p:attrNameLst>
                                          <p:attrName>style.visibility</p:attrName>
                                        </p:attrNameLst>
                                      </p:cBhvr>
                                      <p:to>
                                        <p:strVal val="visible"/>
                                      </p:to>
                                    </p:set>
                                    <p:animEffect transition="in" filter="fade">
                                      <p:cBhvr>
                                        <p:cTn id="32" dur="2000"/>
                                        <p:tgtEl>
                                          <p:spTgt spid="8704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7043">
                                            <p:txEl>
                                              <p:pRg st="5" end="5"/>
                                            </p:txEl>
                                          </p:spTgt>
                                        </p:tgtEl>
                                        <p:attrNameLst>
                                          <p:attrName>style.visibility</p:attrName>
                                        </p:attrNameLst>
                                      </p:cBhvr>
                                      <p:to>
                                        <p:strVal val="visible"/>
                                      </p:to>
                                    </p:set>
                                    <p:animEffect transition="in" filter="fade">
                                      <p:cBhvr>
                                        <p:cTn id="37" dur="2000"/>
                                        <p:tgtEl>
                                          <p:spTgt spid="8704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7043">
                                            <p:txEl>
                                              <p:pRg st="6" end="6"/>
                                            </p:txEl>
                                          </p:spTgt>
                                        </p:tgtEl>
                                        <p:attrNameLst>
                                          <p:attrName>style.visibility</p:attrName>
                                        </p:attrNameLst>
                                      </p:cBhvr>
                                      <p:to>
                                        <p:strVal val="visible"/>
                                      </p:to>
                                    </p:set>
                                    <p:animEffect transition="in" filter="fade">
                                      <p:cBhvr>
                                        <p:cTn id="42" dur="2000"/>
                                        <p:tgtEl>
                                          <p:spTgt spid="8704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7043">
                                            <p:txEl>
                                              <p:pRg st="7" end="7"/>
                                            </p:txEl>
                                          </p:spTgt>
                                        </p:tgtEl>
                                        <p:attrNameLst>
                                          <p:attrName>style.visibility</p:attrName>
                                        </p:attrNameLst>
                                      </p:cBhvr>
                                      <p:to>
                                        <p:strVal val="visible"/>
                                      </p:to>
                                    </p:set>
                                    <p:animEffect transition="in" filter="fade">
                                      <p:cBhvr>
                                        <p:cTn id="47" dur="2000"/>
                                        <p:tgtEl>
                                          <p:spTgt spid="870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P spid="8704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E6003DF-C99D-0841-99D4-A6A86FBE6D49}"/>
              </a:ext>
            </a:extLst>
          </p:cNvPr>
          <p:cNvSpPr>
            <a:spLocks noGrp="1"/>
          </p:cNvSpPr>
          <p:nvPr>
            <p:ph type="title"/>
          </p:nvPr>
        </p:nvSpPr>
        <p:spPr/>
        <p:txBody>
          <a:bodyPr/>
          <a:lstStyle/>
          <a:p>
            <a:pPr eaLnBrk="1" hangingPunct="1"/>
            <a:r>
              <a:rPr lang="en-GB" altLang="en-US" sz="2100"/>
              <a:t>	TERMS AND PATHWAYS</a:t>
            </a:r>
            <a:br>
              <a:rPr lang="en-GB" altLang="en-US" sz="2100"/>
            </a:br>
            <a:r>
              <a:rPr lang="en-GB" altLang="en-US" sz="2100"/>
              <a:t>	METABOLIC PROCESSES WHICH CONTROL CHO 	METABOLISM</a:t>
            </a:r>
          </a:p>
        </p:txBody>
      </p:sp>
      <p:sp>
        <p:nvSpPr>
          <p:cNvPr id="15363" name="Rectangle 3">
            <a:extLst>
              <a:ext uri="{FF2B5EF4-FFF2-40B4-BE49-F238E27FC236}">
                <a16:creationId xmlns:a16="http://schemas.microsoft.com/office/drawing/2014/main" id="{CA039EAE-67E3-5942-A1CE-7052D7B8168E}"/>
              </a:ext>
            </a:extLst>
          </p:cNvPr>
          <p:cNvSpPr>
            <a:spLocks noGrp="1"/>
          </p:cNvSpPr>
          <p:nvPr>
            <p:ph type="body" idx="1"/>
          </p:nvPr>
        </p:nvSpPr>
        <p:spPr/>
        <p:txBody>
          <a:bodyPr/>
          <a:lstStyle/>
          <a:p>
            <a:pPr eaLnBrk="1" hangingPunct="1">
              <a:lnSpc>
                <a:spcPct val="90000"/>
              </a:lnSpc>
              <a:buFont typeface="Wingdings" pitchFamily="2" charset="2"/>
              <a:buNone/>
            </a:pPr>
            <a:r>
              <a:rPr lang="en-GB" altLang="en-US" b="1"/>
              <a:t>2.	INCREASE IN GLUCOSE LEVELS</a:t>
            </a:r>
          </a:p>
          <a:p>
            <a:pPr eaLnBrk="1" hangingPunct="1">
              <a:lnSpc>
                <a:spcPct val="90000"/>
              </a:lnSpc>
            </a:pPr>
            <a:r>
              <a:rPr lang="en-GB" altLang="en-US"/>
              <a:t>Gluconeogenesis- </a:t>
            </a:r>
            <a:r>
              <a:rPr lang="en-GB" altLang="en-US">
                <a:sym typeface="Symbol" pitchFamily="2" charset="2"/>
              </a:rPr>
              <a:t></a:t>
            </a:r>
            <a:r>
              <a:rPr lang="en-GB" altLang="en-US"/>
              <a:t>aa/lactate/glycerol- </a:t>
            </a:r>
            <a:r>
              <a:rPr lang="en-GB" altLang="en-US">
                <a:sym typeface="Symbol" pitchFamily="2" charset="2"/>
              </a:rPr>
              <a:t></a:t>
            </a:r>
            <a:r>
              <a:rPr lang="en-GB" altLang="en-US" i="1"/>
              <a:t>glucose</a:t>
            </a:r>
          </a:p>
          <a:p>
            <a:pPr lvl="1" eaLnBrk="1" hangingPunct="1">
              <a:lnSpc>
                <a:spcPct val="90000"/>
              </a:lnSpc>
            </a:pPr>
            <a:r>
              <a:rPr lang="en-GB" altLang="en-US" b="1"/>
              <a:t>Glucagon</a:t>
            </a:r>
          </a:p>
          <a:p>
            <a:pPr lvl="1" eaLnBrk="1" hangingPunct="1">
              <a:lnSpc>
                <a:spcPct val="90000"/>
              </a:lnSpc>
            </a:pPr>
            <a:r>
              <a:rPr lang="en-GB" altLang="en-US" b="1"/>
              <a:t>cortisol</a:t>
            </a:r>
          </a:p>
          <a:p>
            <a:pPr eaLnBrk="1" hangingPunct="1">
              <a:lnSpc>
                <a:spcPct val="90000"/>
              </a:lnSpc>
            </a:pPr>
            <a:r>
              <a:rPr lang="en-GB" altLang="en-US"/>
              <a:t>Gycogenolysis- </a:t>
            </a:r>
            <a:r>
              <a:rPr lang="en-GB" altLang="en-US">
                <a:sym typeface="Symbol" pitchFamily="2" charset="2"/>
              </a:rPr>
              <a:t></a:t>
            </a:r>
            <a:r>
              <a:rPr lang="en-GB" altLang="en-US"/>
              <a:t>glycogen </a:t>
            </a:r>
            <a:r>
              <a:rPr lang="en-GB" altLang="en-US">
                <a:sym typeface="Symbol" pitchFamily="2" charset="2"/>
              </a:rPr>
              <a:t></a:t>
            </a:r>
            <a:r>
              <a:rPr lang="en-GB" altLang="en-US" i="1"/>
              <a:t>glucose</a:t>
            </a:r>
          </a:p>
          <a:p>
            <a:pPr lvl="1" eaLnBrk="1" hangingPunct="1">
              <a:lnSpc>
                <a:spcPct val="90000"/>
              </a:lnSpc>
            </a:pPr>
            <a:r>
              <a:rPr lang="en-GB" altLang="en-US" b="1"/>
              <a:t>Glucagon</a:t>
            </a:r>
          </a:p>
          <a:p>
            <a:pPr lvl="1" eaLnBrk="1" hangingPunct="1">
              <a:lnSpc>
                <a:spcPct val="90000"/>
              </a:lnSpc>
            </a:pPr>
            <a:r>
              <a:rPr lang="en-GB" altLang="en-US" b="1"/>
              <a:t>Catecholamines</a:t>
            </a:r>
          </a:p>
          <a:p>
            <a:pPr lvl="1" eaLnBrk="1" hangingPunct="1">
              <a:lnSpc>
                <a:spcPct val="90000"/>
              </a:lnSpc>
            </a:pPr>
            <a:r>
              <a:rPr lang="en-GB" altLang="en-US" b="1"/>
              <a:t>GH</a:t>
            </a:r>
          </a:p>
        </p:txBody>
      </p:sp>
    </p:spTree>
    <p:extLst>
      <p:ext uri="{BB962C8B-B14F-4D97-AF65-F5344CB8AC3E}">
        <p14:creationId xmlns:p14="http://schemas.microsoft.com/office/powerpoint/2010/main" val="3429958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fade">
                                      <p:cBhvr>
                                        <p:cTn id="12" dur="2000"/>
                                        <p:tgtEl>
                                          <p:spTgt spid="153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Effect transition="in" filter="fade">
                                      <p:cBhvr>
                                        <p:cTn id="17" dur="2000"/>
                                        <p:tgtEl>
                                          <p:spTgt spid="1536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363">
                                            <p:txEl>
                                              <p:pRg st="2" end="2"/>
                                            </p:txEl>
                                          </p:spTgt>
                                        </p:tgtEl>
                                        <p:attrNameLst>
                                          <p:attrName>style.visibility</p:attrName>
                                        </p:attrNameLst>
                                      </p:cBhvr>
                                      <p:to>
                                        <p:strVal val="visible"/>
                                      </p:to>
                                    </p:set>
                                    <p:animEffect transition="in" filter="fade">
                                      <p:cBhvr>
                                        <p:cTn id="20" dur="2000"/>
                                        <p:tgtEl>
                                          <p:spTgt spid="1536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5363">
                                            <p:txEl>
                                              <p:pRg st="3" end="3"/>
                                            </p:txEl>
                                          </p:spTgt>
                                        </p:tgtEl>
                                        <p:attrNameLst>
                                          <p:attrName>style.visibility</p:attrName>
                                        </p:attrNameLst>
                                      </p:cBhvr>
                                      <p:to>
                                        <p:strVal val="visible"/>
                                      </p:to>
                                    </p:set>
                                    <p:animEffect transition="in" filter="fade">
                                      <p:cBhvr>
                                        <p:cTn id="23" dur="2000"/>
                                        <p:tgtEl>
                                          <p:spTgt spid="1536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5363">
                                            <p:txEl>
                                              <p:pRg st="4" end="4"/>
                                            </p:txEl>
                                          </p:spTgt>
                                        </p:tgtEl>
                                        <p:attrNameLst>
                                          <p:attrName>style.visibility</p:attrName>
                                        </p:attrNameLst>
                                      </p:cBhvr>
                                      <p:to>
                                        <p:strVal val="visible"/>
                                      </p:to>
                                    </p:set>
                                    <p:animEffect transition="in" filter="fade">
                                      <p:cBhvr>
                                        <p:cTn id="28" dur="2000"/>
                                        <p:tgtEl>
                                          <p:spTgt spid="15363">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363">
                                            <p:txEl>
                                              <p:pRg st="5" end="5"/>
                                            </p:txEl>
                                          </p:spTgt>
                                        </p:tgtEl>
                                        <p:attrNameLst>
                                          <p:attrName>style.visibility</p:attrName>
                                        </p:attrNameLst>
                                      </p:cBhvr>
                                      <p:to>
                                        <p:strVal val="visible"/>
                                      </p:to>
                                    </p:set>
                                    <p:animEffect transition="in" filter="fade">
                                      <p:cBhvr>
                                        <p:cTn id="31" dur="2000"/>
                                        <p:tgtEl>
                                          <p:spTgt spid="15363">
                                            <p:txEl>
                                              <p:pRg st="5" end="5"/>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5363">
                                            <p:txEl>
                                              <p:pRg st="6" end="6"/>
                                            </p:txEl>
                                          </p:spTgt>
                                        </p:tgtEl>
                                        <p:attrNameLst>
                                          <p:attrName>style.visibility</p:attrName>
                                        </p:attrNameLst>
                                      </p:cBhvr>
                                      <p:to>
                                        <p:strVal val="visible"/>
                                      </p:to>
                                    </p:set>
                                    <p:animEffect transition="in" filter="fade">
                                      <p:cBhvr>
                                        <p:cTn id="34" dur="2000"/>
                                        <p:tgtEl>
                                          <p:spTgt spid="15363">
                                            <p:txEl>
                                              <p:pRg st="6" end="6"/>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5363">
                                            <p:txEl>
                                              <p:pRg st="7" end="7"/>
                                            </p:txEl>
                                          </p:spTgt>
                                        </p:tgtEl>
                                        <p:attrNameLst>
                                          <p:attrName>style.visibility</p:attrName>
                                        </p:attrNameLst>
                                      </p:cBhvr>
                                      <p:to>
                                        <p:strVal val="visible"/>
                                      </p:to>
                                    </p:set>
                                    <p:animEffect transition="in" filter="fade">
                                      <p:cBhvr>
                                        <p:cTn id="37" dur="20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1D312675-C4F4-384F-B955-2DE0CB50DB06}"/>
              </a:ext>
            </a:extLst>
          </p:cNvPr>
          <p:cNvSpPr>
            <a:spLocks noGrp="1"/>
          </p:cNvSpPr>
          <p:nvPr>
            <p:ph type="title"/>
          </p:nvPr>
        </p:nvSpPr>
        <p:spPr/>
        <p:txBody>
          <a:bodyPr/>
          <a:lstStyle/>
          <a:p>
            <a:pPr eaLnBrk="1" hangingPunct="1"/>
            <a:r>
              <a:rPr lang="en-GB" altLang="en-US" dirty="0" err="1"/>
              <a:t>Cont</a:t>
            </a:r>
            <a:r>
              <a:rPr lang="en-GB" altLang="en-US" dirty="0"/>
              <a:t>…..INCREASE IN BLOOD SUGAR</a:t>
            </a:r>
          </a:p>
        </p:txBody>
      </p:sp>
      <p:sp>
        <p:nvSpPr>
          <p:cNvPr id="29698" name="Rectangle 3">
            <a:extLst>
              <a:ext uri="{FF2B5EF4-FFF2-40B4-BE49-F238E27FC236}">
                <a16:creationId xmlns:a16="http://schemas.microsoft.com/office/drawing/2014/main" id="{1F0ADA62-3583-B445-B701-DFDC9CD06B84}"/>
              </a:ext>
            </a:extLst>
          </p:cNvPr>
          <p:cNvSpPr>
            <a:spLocks noGrp="1"/>
          </p:cNvSpPr>
          <p:nvPr>
            <p:ph type="body" idx="1"/>
          </p:nvPr>
        </p:nvSpPr>
        <p:spPr/>
        <p:txBody>
          <a:bodyPr/>
          <a:lstStyle/>
          <a:p>
            <a:pPr eaLnBrk="1" hangingPunct="1"/>
            <a:r>
              <a:rPr lang="en-GB" altLang="en-US"/>
              <a:t>Lipolysis- </a:t>
            </a:r>
            <a:r>
              <a:rPr lang="en-GB" altLang="en-US">
                <a:sym typeface="Symbol" pitchFamily="2" charset="2"/>
              </a:rPr>
              <a:t></a:t>
            </a:r>
            <a:r>
              <a:rPr lang="en-GB" altLang="en-US"/>
              <a:t>lipids- </a:t>
            </a:r>
            <a:r>
              <a:rPr lang="en-GB" altLang="en-US">
                <a:sym typeface="Symbol" pitchFamily="2" charset="2"/>
              </a:rPr>
              <a:t></a:t>
            </a:r>
            <a:r>
              <a:rPr lang="en-GB" altLang="en-US"/>
              <a:t>glycerol- </a:t>
            </a:r>
            <a:r>
              <a:rPr lang="en-GB" altLang="en-US">
                <a:sym typeface="Symbol" pitchFamily="2" charset="2"/>
              </a:rPr>
              <a:t></a:t>
            </a:r>
            <a:r>
              <a:rPr lang="en-GB" altLang="en-US"/>
              <a:t>glu plus FAs- </a:t>
            </a:r>
            <a:r>
              <a:rPr lang="en-GB" altLang="en-US">
                <a:sym typeface="Symbol" pitchFamily="2" charset="2"/>
              </a:rPr>
              <a:t></a:t>
            </a:r>
            <a:r>
              <a:rPr lang="en-GB" altLang="en-US"/>
              <a:t>acetyl Co- </a:t>
            </a:r>
            <a:r>
              <a:rPr lang="en-GB" altLang="en-US">
                <a:sym typeface="Symbol" pitchFamily="2" charset="2"/>
              </a:rPr>
              <a:t></a:t>
            </a:r>
            <a:r>
              <a:rPr lang="en-GB" altLang="en-US" i="1"/>
              <a:t>TCA compounds </a:t>
            </a:r>
            <a:r>
              <a:rPr lang="en-GB" altLang="en-US" i="1">
                <a:sym typeface="Wingdings" pitchFamily="2" charset="2"/>
              </a:rPr>
              <a:t>ATP</a:t>
            </a:r>
            <a:endParaRPr lang="en-GB" altLang="en-US" i="1"/>
          </a:p>
          <a:p>
            <a:pPr lvl="1" eaLnBrk="1" hangingPunct="1"/>
            <a:r>
              <a:rPr lang="en-GB" altLang="en-US" b="1"/>
              <a:t>Glucagon, Catecholamines, GH </a:t>
            </a:r>
          </a:p>
          <a:p>
            <a:pPr eaLnBrk="1" hangingPunct="1"/>
            <a:r>
              <a:rPr lang="en-GB" altLang="en-US"/>
              <a:t>Acetyl Co - </a:t>
            </a:r>
            <a:r>
              <a:rPr lang="en-GB" altLang="en-US">
                <a:sym typeface="Symbol" pitchFamily="2" charset="2"/>
              </a:rPr>
              <a:t></a:t>
            </a:r>
            <a:r>
              <a:rPr lang="en-GB" altLang="en-US" i="1"/>
              <a:t>ketone bodies</a:t>
            </a:r>
            <a:r>
              <a:rPr lang="en-GB" altLang="en-US"/>
              <a:t> </a:t>
            </a:r>
            <a:r>
              <a:rPr lang="en-GB" altLang="en-US" b="1"/>
              <a:t>(Glucagon)</a:t>
            </a:r>
          </a:p>
          <a:p>
            <a:pPr lvl="1" eaLnBrk="1" hangingPunct="1"/>
            <a:r>
              <a:rPr lang="en-GB" altLang="en-US"/>
              <a:t>(Liver)</a:t>
            </a:r>
          </a:p>
          <a:p>
            <a:pPr lvl="1" eaLnBrk="1" hangingPunct="1"/>
            <a:r>
              <a:rPr lang="en-GB" altLang="en-US"/>
              <a:t>Beta hydroxy butyric acid </a:t>
            </a:r>
          </a:p>
          <a:p>
            <a:pPr lvl="1" eaLnBrk="1" hangingPunct="1"/>
            <a:r>
              <a:rPr lang="en-GB" altLang="en-US"/>
              <a:t>Acetone--</a:t>
            </a:r>
            <a:r>
              <a:rPr lang="en-GB" altLang="en-US" b="1"/>
              <a:t>FRUITY BREATH</a:t>
            </a:r>
          </a:p>
          <a:p>
            <a:pPr lvl="1" eaLnBrk="1" hangingPunct="1"/>
            <a:r>
              <a:rPr lang="en-GB" altLang="en-US"/>
              <a:t>Acetoacetic acid </a:t>
            </a:r>
            <a:r>
              <a:rPr lang="en-GB" altLang="en-US">
                <a:sym typeface="Symbol" pitchFamily="2" charset="2"/>
              </a:rPr>
              <a:t></a:t>
            </a:r>
            <a:r>
              <a:rPr lang="en-GB" altLang="en-US"/>
              <a:t>SUCCINATE- </a:t>
            </a:r>
            <a:r>
              <a:rPr lang="en-GB" altLang="en-US">
                <a:sym typeface="Symbol" pitchFamily="2" charset="2"/>
              </a:rPr>
              <a:t></a:t>
            </a:r>
            <a:r>
              <a:rPr lang="en-GB" altLang="en-US"/>
              <a:t>TCA- </a:t>
            </a:r>
            <a:r>
              <a:rPr lang="en-GB" altLang="en-US" i="1">
                <a:sym typeface="Symbol" pitchFamily="2" charset="2"/>
              </a:rPr>
              <a:t></a:t>
            </a:r>
            <a:r>
              <a:rPr lang="en-GB" altLang="en-US" i="1"/>
              <a:t>ATP</a:t>
            </a:r>
          </a:p>
        </p:txBody>
      </p:sp>
    </p:spTree>
    <p:extLst>
      <p:ext uri="{BB962C8B-B14F-4D97-AF65-F5344CB8AC3E}">
        <p14:creationId xmlns:p14="http://schemas.microsoft.com/office/powerpoint/2010/main" val="2629052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B4ACE-E1EB-3740-B45B-4DDF198AD1CA}"/>
              </a:ext>
            </a:extLst>
          </p:cNvPr>
          <p:cNvSpPr>
            <a:spLocks noGrp="1"/>
          </p:cNvSpPr>
          <p:nvPr>
            <p:ph type="title"/>
          </p:nvPr>
        </p:nvSpPr>
        <p:spPr/>
        <p:txBody>
          <a:bodyPr/>
          <a:lstStyle/>
          <a:p>
            <a:r>
              <a:rPr lang="en-US" dirty="0"/>
              <a:t>CAUSES OF HYPERGLYCAEMIA</a:t>
            </a:r>
          </a:p>
        </p:txBody>
      </p:sp>
      <p:sp>
        <p:nvSpPr>
          <p:cNvPr id="3" name="Content Placeholder 2">
            <a:extLst>
              <a:ext uri="{FF2B5EF4-FFF2-40B4-BE49-F238E27FC236}">
                <a16:creationId xmlns:a16="http://schemas.microsoft.com/office/drawing/2014/main" id="{B6093C3A-5701-5D4F-8989-5994A578A10B}"/>
              </a:ext>
            </a:extLst>
          </p:cNvPr>
          <p:cNvSpPr>
            <a:spLocks noGrp="1"/>
          </p:cNvSpPr>
          <p:nvPr>
            <p:ph idx="1"/>
          </p:nvPr>
        </p:nvSpPr>
        <p:spPr/>
        <p:txBody>
          <a:bodyPr>
            <a:normAutofit/>
          </a:bodyPr>
          <a:lstStyle/>
          <a:p>
            <a:pPr marL="0" indent="0">
              <a:buNone/>
            </a:pPr>
            <a:r>
              <a:rPr lang="en-US" dirty="0"/>
              <a:t> </a:t>
            </a:r>
          </a:p>
          <a:p>
            <a:pPr marL="0" indent="0">
              <a:buNone/>
            </a:pPr>
            <a:r>
              <a:rPr lang="en-US" dirty="0"/>
              <a:t>• Diabetes mellitus </a:t>
            </a:r>
          </a:p>
          <a:p>
            <a:pPr marL="0" indent="0">
              <a:buNone/>
            </a:pPr>
            <a:r>
              <a:rPr lang="en-US" dirty="0"/>
              <a:t>• Increased counter-regulatory hormones; Cushing`s syndrome, Acromegaly. Thyrotoxicosis, </a:t>
            </a:r>
            <a:r>
              <a:rPr lang="en-US" dirty="0" err="1"/>
              <a:t>Pheocromocytoma</a:t>
            </a:r>
            <a:r>
              <a:rPr lang="en-US" dirty="0"/>
              <a:t> </a:t>
            </a:r>
          </a:p>
          <a:p>
            <a:pPr marL="0" indent="0">
              <a:buNone/>
            </a:pPr>
            <a:r>
              <a:rPr lang="en-US" dirty="0"/>
              <a:t>• </a:t>
            </a:r>
            <a:r>
              <a:rPr lang="en-US" dirty="0" err="1"/>
              <a:t>Stress-related;Infection</a:t>
            </a:r>
            <a:r>
              <a:rPr lang="en-US" dirty="0"/>
              <a:t>, Trauma, Cerebrovascular accident </a:t>
            </a:r>
          </a:p>
          <a:p>
            <a:pPr marL="0" indent="0">
              <a:buNone/>
            </a:pPr>
            <a:r>
              <a:rPr lang="en-US" dirty="0"/>
              <a:t>• Pancreas; Glucagonoma, Pancreatitis </a:t>
            </a:r>
          </a:p>
          <a:p>
            <a:pPr marL="0" indent="0">
              <a:buNone/>
            </a:pPr>
            <a:r>
              <a:rPr lang="en-US" dirty="0"/>
              <a:t>• Drugs; Steroids, Thiazides </a:t>
            </a:r>
          </a:p>
          <a:p>
            <a:r>
              <a:rPr lang="en-US" dirty="0"/>
              <a:t>Secondary causes of diabetes are rare (less then 20%of cases) but are important to exclude in the evaluation of newly diagnosed DM.</a:t>
            </a:r>
          </a:p>
          <a:p>
            <a:endParaRPr lang="en-US" dirty="0"/>
          </a:p>
        </p:txBody>
      </p:sp>
    </p:spTree>
    <p:extLst>
      <p:ext uri="{BB962C8B-B14F-4D97-AF65-F5344CB8AC3E}">
        <p14:creationId xmlns:p14="http://schemas.microsoft.com/office/powerpoint/2010/main" val="3213850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44F4-71A5-424E-97B0-FFBEEEEE95F5}"/>
              </a:ext>
            </a:extLst>
          </p:cNvPr>
          <p:cNvSpPr>
            <a:spLocks noGrp="1"/>
          </p:cNvSpPr>
          <p:nvPr>
            <p:ph type="title"/>
          </p:nvPr>
        </p:nvSpPr>
        <p:spPr/>
        <p:txBody>
          <a:bodyPr/>
          <a:lstStyle/>
          <a:p>
            <a:r>
              <a:rPr lang="en-US" dirty="0"/>
              <a:t>Diabetes Mellitus</a:t>
            </a:r>
          </a:p>
        </p:txBody>
      </p:sp>
      <p:sp>
        <p:nvSpPr>
          <p:cNvPr id="3" name="Content Placeholder 2">
            <a:extLst>
              <a:ext uri="{FF2B5EF4-FFF2-40B4-BE49-F238E27FC236}">
                <a16:creationId xmlns:a16="http://schemas.microsoft.com/office/drawing/2014/main" id="{9A4FA12F-AF7F-524A-B753-0DADA7E8DEA5}"/>
              </a:ext>
            </a:extLst>
          </p:cNvPr>
          <p:cNvSpPr>
            <a:spLocks noGrp="1"/>
          </p:cNvSpPr>
          <p:nvPr>
            <p:ph idx="1"/>
          </p:nvPr>
        </p:nvSpPr>
        <p:spPr/>
        <p:txBody>
          <a:bodyPr/>
          <a:lstStyle/>
          <a:p>
            <a:pPr marL="0" indent="0">
              <a:buNone/>
            </a:pPr>
            <a:br>
              <a:rPr lang="en-US" dirty="0"/>
            </a:br>
            <a:endParaRPr lang="en-US" dirty="0"/>
          </a:p>
          <a:p>
            <a:r>
              <a:rPr lang="en-US" dirty="0"/>
              <a:t>A state of chronic </a:t>
            </a:r>
            <a:r>
              <a:rPr lang="en-US" dirty="0" err="1"/>
              <a:t>hyperglycaemia</a:t>
            </a:r>
            <a:r>
              <a:rPr lang="en-US" dirty="0"/>
              <a:t> (excess glucose) caused by a defect in insulin secretion, action or both, that results in various metabolic disturbances</a:t>
            </a:r>
          </a:p>
          <a:p>
            <a:endParaRPr lang="en-US" dirty="0"/>
          </a:p>
        </p:txBody>
      </p:sp>
    </p:spTree>
    <p:extLst>
      <p:ext uri="{BB962C8B-B14F-4D97-AF65-F5344CB8AC3E}">
        <p14:creationId xmlns:p14="http://schemas.microsoft.com/office/powerpoint/2010/main" val="206048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18DF0051-B030-F34D-8D26-EAA3E74ECCB5}"/>
              </a:ext>
            </a:extLst>
          </p:cNvPr>
          <p:cNvSpPr>
            <a:spLocks noGrp="1"/>
          </p:cNvSpPr>
          <p:nvPr>
            <p:ph type="title"/>
          </p:nvPr>
        </p:nvSpPr>
        <p:spPr/>
        <p:txBody>
          <a:bodyPr/>
          <a:lstStyle/>
          <a:p>
            <a:pPr eaLnBrk="1" hangingPunct="1"/>
            <a:r>
              <a:rPr lang="en-US" altLang="en-US"/>
              <a:t>OBJECTIVES FOR  THE LECTURE</a:t>
            </a:r>
          </a:p>
        </p:txBody>
      </p:sp>
      <p:sp>
        <p:nvSpPr>
          <p:cNvPr id="17410" name="Content Placeholder 2">
            <a:extLst>
              <a:ext uri="{FF2B5EF4-FFF2-40B4-BE49-F238E27FC236}">
                <a16:creationId xmlns:a16="http://schemas.microsoft.com/office/drawing/2014/main" id="{02F9F85D-A412-3B45-9990-A83E3B5562F5}"/>
              </a:ext>
            </a:extLst>
          </p:cNvPr>
          <p:cNvSpPr>
            <a:spLocks noGrp="1"/>
          </p:cNvSpPr>
          <p:nvPr>
            <p:ph idx="1"/>
          </p:nvPr>
        </p:nvSpPr>
        <p:spPr/>
        <p:txBody>
          <a:bodyPr/>
          <a:lstStyle/>
          <a:p>
            <a:pPr eaLnBrk="1" hangingPunct="1"/>
            <a:r>
              <a:rPr lang="en-US" altLang="en-US" dirty="0"/>
              <a:t>Identify the processes for homeostasis of blood glucose </a:t>
            </a:r>
          </a:p>
          <a:p>
            <a:pPr eaLnBrk="1" hangingPunct="1"/>
            <a:r>
              <a:rPr lang="en-US" altLang="en-US" dirty="0"/>
              <a:t>Define DM</a:t>
            </a:r>
          </a:p>
          <a:p>
            <a:pPr eaLnBrk="1" hangingPunct="1"/>
            <a:r>
              <a:rPr lang="en-US" altLang="en-US" dirty="0"/>
              <a:t>Classify DM and characteristics Signs and symptoms of DM</a:t>
            </a:r>
          </a:p>
          <a:p>
            <a:pPr eaLnBrk="1" hangingPunct="1"/>
            <a:r>
              <a:rPr lang="en-US" altLang="en-US" dirty="0"/>
              <a:t>List the tests for diagnosis of DM with interpretation</a:t>
            </a:r>
          </a:p>
          <a:p>
            <a:pPr eaLnBrk="1" hangingPunct="1"/>
            <a:r>
              <a:rPr lang="en-US" altLang="en-US" dirty="0"/>
              <a:t>Hypoglycemia</a:t>
            </a:r>
          </a:p>
          <a:p>
            <a:pPr eaLnBrk="1" hangingPunct="1">
              <a:buFont typeface="Arial" panose="020B0604020202020204" pitchFamily="34" charset="0"/>
              <a:buNone/>
            </a:pPr>
            <a:endParaRPr lang="en-US" altLang="en-US" dirty="0"/>
          </a:p>
        </p:txBody>
      </p:sp>
    </p:spTree>
    <p:extLst>
      <p:ext uri="{BB962C8B-B14F-4D97-AF65-F5344CB8AC3E}">
        <p14:creationId xmlns:p14="http://schemas.microsoft.com/office/powerpoint/2010/main" val="3882148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0861987-FF4B-2640-BD35-007E84C9CFBF}"/>
              </a:ext>
            </a:extLst>
          </p:cNvPr>
          <p:cNvSpPr>
            <a:spLocks noGrp="1"/>
          </p:cNvSpPr>
          <p:nvPr>
            <p:ph type="title"/>
          </p:nvPr>
        </p:nvSpPr>
        <p:spPr/>
        <p:txBody>
          <a:bodyPr/>
          <a:lstStyle/>
          <a:p>
            <a:pPr eaLnBrk="1" hangingPunct="1"/>
            <a:r>
              <a:rPr lang="en-GB" altLang="en-US"/>
              <a:t>CLASSIFICATION OF DM</a:t>
            </a:r>
          </a:p>
        </p:txBody>
      </p:sp>
      <p:sp>
        <p:nvSpPr>
          <p:cNvPr id="31747" name="Rectangle 3">
            <a:extLst>
              <a:ext uri="{FF2B5EF4-FFF2-40B4-BE49-F238E27FC236}">
                <a16:creationId xmlns:a16="http://schemas.microsoft.com/office/drawing/2014/main" id="{49E68491-BA55-EC44-B23A-853C0B88B92B}"/>
              </a:ext>
            </a:extLst>
          </p:cNvPr>
          <p:cNvSpPr>
            <a:spLocks noGrp="1"/>
          </p:cNvSpPr>
          <p:nvPr>
            <p:ph type="body" idx="1"/>
          </p:nvPr>
        </p:nvSpPr>
        <p:spPr/>
        <p:txBody>
          <a:bodyPr/>
          <a:lstStyle/>
          <a:p>
            <a:pPr eaLnBrk="1" hangingPunct="1"/>
            <a:r>
              <a:rPr lang="en-GB" altLang="en-US"/>
              <a:t>1.	Insulin Dependent DM (IDDM) -</a:t>
            </a:r>
            <a:r>
              <a:rPr lang="en-GB" altLang="en-US" b="1" u="sng"/>
              <a:t>TYPE 1</a:t>
            </a:r>
            <a:r>
              <a:rPr lang="en-GB" altLang="en-US"/>
              <a:t> /Juvenile on set of Diabetes (JOD)</a:t>
            </a:r>
          </a:p>
          <a:p>
            <a:pPr lvl="1" eaLnBrk="1" hangingPunct="1"/>
            <a:r>
              <a:rPr lang="en-GB" altLang="en-US"/>
              <a:t>1A:	Immune mediated</a:t>
            </a:r>
          </a:p>
          <a:p>
            <a:pPr lvl="1" eaLnBrk="1" hangingPunct="1"/>
            <a:r>
              <a:rPr lang="en-GB" altLang="en-US"/>
              <a:t>1 B:	Idiopathic</a:t>
            </a:r>
          </a:p>
          <a:p>
            <a:pPr eaLnBrk="1" hangingPunct="1"/>
            <a:r>
              <a:rPr lang="en-GB" altLang="en-US"/>
              <a:t>2.	Non -Insulin Dependent DM- NIDDM/adult onset/  </a:t>
            </a:r>
            <a:r>
              <a:rPr lang="en-GB" altLang="en-US" b="1" u="sng"/>
              <a:t>TYPE 11</a:t>
            </a:r>
            <a:r>
              <a:rPr lang="en-GB" altLang="en-US"/>
              <a:t>  </a:t>
            </a:r>
          </a:p>
          <a:p>
            <a:pPr eaLnBrk="1" hangingPunct="1"/>
            <a:r>
              <a:rPr lang="en-GB" altLang="en-US"/>
              <a:t>3. Gestational DM</a:t>
            </a:r>
          </a:p>
          <a:p>
            <a:pPr eaLnBrk="1" hangingPunct="1"/>
            <a:r>
              <a:rPr lang="en-GB" altLang="en-US" sz="2400"/>
              <a:t>4.	Other causes/secondary  of DM e.g endocrinopathies</a:t>
            </a:r>
          </a:p>
        </p:txBody>
      </p:sp>
    </p:spTree>
    <p:extLst>
      <p:ext uri="{BB962C8B-B14F-4D97-AF65-F5344CB8AC3E}">
        <p14:creationId xmlns:p14="http://schemas.microsoft.com/office/powerpoint/2010/main" val="27773545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20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fade">
                                      <p:cBhvr>
                                        <p:cTn id="12" dur="2000"/>
                                        <p:tgtEl>
                                          <p:spTgt spid="3174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1747">
                                            <p:txEl>
                                              <p:pRg st="1" end="1"/>
                                            </p:txEl>
                                          </p:spTgt>
                                        </p:tgtEl>
                                        <p:attrNameLst>
                                          <p:attrName>style.visibility</p:attrName>
                                        </p:attrNameLst>
                                      </p:cBhvr>
                                      <p:to>
                                        <p:strVal val="visible"/>
                                      </p:to>
                                    </p:set>
                                    <p:animEffect transition="in" filter="fade">
                                      <p:cBhvr>
                                        <p:cTn id="15" dur="2000"/>
                                        <p:tgtEl>
                                          <p:spTgt spid="3174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1747">
                                            <p:txEl>
                                              <p:pRg st="2" end="2"/>
                                            </p:txEl>
                                          </p:spTgt>
                                        </p:tgtEl>
                                        <p:attrNameLst>
                                          <p:attrName>style.visibility</p:attrName>
                                        </p:attrNameLst>
                                      </p:cBhvr>
                                      <p:to>
                                        <p:strVal val="visible"/>
                                      </p:to>
                                    </p:set>
                                    <p:animEffect transition="in" filter="fade">
                                      <p:cBhvr>
                                        <p:cTn id="18" dur="2000"/>
                                        <p:tgtEl>
                                          <p:spTgt spid="31747">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1747">
                                            <p:txEl>
                                              <p:pRg st="3" end="3"/>
                                            </p:txEl>
                                          </p:spTgt>
                                        </p:tgtEl>
                                        <p:attrNameLst>
                                          <p:attrName>style.visibility</p:attrName>
                                        </p:attrNameLst>
                                      </p:cBhvr>
                                      <p:to>
                                        <p:strVal val="visible"/>
                                      </p:to>
                                    </p:set>
                                    <p:animEffect transition="in" filter="fade">
                                      <p:cBhvr>
                                        <p:cTn id="23" dur="2000"/>
                                        <p:tgtEl>
                                          <p:spTgt spid="31747">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1747">
                                            <p:txEl>
                                              <p:pRg st="4" end="4"/>
                                            </p:txEl>
                                          </p:spTgt>
                                        </p:tgtEl>
                                        <p:attrNameLst>
                                          <p:attrName>style.visibility</p:attrName>
                                        </p:attrNameLst>
                                      </p:cBhvr>
                                      <p:to>
                                        <p:strVal val="visible"/>
                                      </p:to>
                                    </p:set>
                                    <p:animEffect transition="in" filter="fade">
                                      <p:cBhvr>
                                        <p:cTn id="28" dur="2000"/>
                                        <p:tgtEl>
                                          <p:spTgt spid="31747">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1747">
                                            <p:txEl>
                                              <p:pRg st="5" end="5"/>
                                            </p:txEl>
                                          </p:spTgt>
                                        </p:tgtEl>
                                        <p:attrNameLst>
                                          <p:attrName>style.visibility</p:attrName>
                                        </p:attrNameLst>
                                      </p:cBhvr>
                                      <p:to>
                                        <p:strVal val="visible"/>
                                      </p:to>
                                    </p:set>
                                    <p:animEffect transition="in" filter="fade">
                                      <p:cBhvr>
                                        <p:cTn id="33" dur="2000"/>
                                        <p:tgtEl>
                                          <p:spTgt spid="317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5D5E353B-7061-EB4D-8A10-2B386D88CFDF}"/>
              </a:ext>
            </a:extLst>
          </p:cNvPr>
          <p:cNvSpPr>
            <a:spLocks noGrp="1"/>
          </p:cNvSpPr>
          <p:nvPr>
            <p:ph type="title"/>
          </p:nvPr>
        </p:nvSpPr>
        <p:spPr/>
        <p:txBody>
          <a:bodyPr/>
          <a:lstStyle/>
          <a:p>
            <a:pPr eaLnBrk="1" hangingPunct="1"/>
            <a:r>
              <a:rPr lang="en-GB" altLang="en-US" sz="3800"/>
              <a:t>CHARACTERISTICS OF TYPE I</a:t>
            </a:r>
          </a:p>
        </p:txBody>
      </p:sp>
      <p:sp>
        <p:nvSpPr>
          <p:cNvPr id="91139" name="Rectangle 3">
            <a:extLst>
              <a:ext uri="{FF2B5EF4-FFF2-40B4-BE49-F238E27FC236}">
                <a16:creationId xmlns:a16="http://schemas.microsoft.com/office/drawing/2014/main" id="{27200CFE-13AE-5F47-96F7-CC313A210999}"/>
              </a:ext>
            </a:extLst>
          </p:cNvPr>
          <p:cNvSpPr>
            <a:spLocks noGrp="1"/>
          </p:cNvSpPr>
          <p:nvPr>
            <p:ph type="body" idx="1"/>
          </p:nvPr>
        </p:nvSpPr>
        <p:spPr/>
        <p:txBody>
          <a:bodyPr/>
          <a:lstStyle/>
          <a:p>
            <a:pPr eaLnBrk="1" hangingPunct="1">
              <a:lnSpc>
                <a:spcPct val="80000"/>
              </a:lnSpc>
            </a:pPr>
            <a:r>
              <a:rPr lang="en-GB" altLang="en-US"/>
              <a:t>TYPE I  (20%)</a:t>
            </a:r>
          </a:p>
          <a:p>
            <a:pPr eaLnBrk="1" hangingPunct="1">
              <a:lnSpc>
                <a:spcPct val="80000"/>
              </a:lnSpc>
            </a:pPr>
            <a:r>
              <a:rPr lang="en-GB" altLang="en-US"/>
              <a:t>Low or absolute lack of insulin</a:t>
            </a:r>
          </a:p>
          <a:p>
            <a:pPr eaLnBrk="1" hangingPunct="1">
              <a:lnSpc>
                <a:spcPct val="80000"/>
              </a:lnSpc>
            </a:pPr>
            <a:r>
              <a:rPr lang="en-GB" altLang="en-US"/>
              <a:t>Need insulin to sustain life</a:t>
            </a:r>
          </a:p>
          <a:p>
            <a:pPr eaLnBrk="1" hangingPunct="1">
              <a:lnSpc>
                <a:spcPct val="80000"/>
              </a:lnSpc>
            </a:pPr>
            <a:r>
              <a:rPr lang="en-GB" altLang="en-US"/>
              <a:t>Onset predominately in the youth (&lt;30 years of age)</a:t>
            </a:r>
          </a:p>
          <a:p>
            <a:pPr eaLnBrk="1" hangingPunct="1">
              <a:lnSpc>
                <a:spcPct val="80000"/>
              </a:lnSpc>
            </a:pPr>
            <a:r>
              <a:rPr lang="en-GB" altLang="en-US"/>
              <a:t>Associated with Human Leucocyte Associated Antigen (HLA) </a:t>
            </a:r>
          </a:p>
          <a:p>
            <a:pPr lvl="1" eaLnBrk="1" hangingPunct="1">
              <a:lnSpc>
                <a:spcPct val="80000"/>
              </a:lnSpc>
            </a:pPr>
            <a:r>
              <a:rPr lang="en-GB" altLang="en-US"/>
              <a:t>Major Histocompatible Complex (MHC)</a:t>
            </a:r>
          </a:p>
          <a:p>
            <a:pPr lvl="1" eaLnBrk="1" hangingPunct="1">
              <a:lnSpc>
                <a:spcPct val="80000"/>
              </a:lnSpc>
            </a:pPr>
            <a:r>
              <a:rPr lang="en-GB" altLang="en-US"/>
              <a:t>Chromosome 6 </a:t>
            </a:r>
          </a:p>
          <a:p>
            <a:pPr lvl="2" eaLnBrk="1" hangingPunct="1">
              <a:lnSpc>
                <a:spcPct val="80000"/>
              </a:lnSpc>
            </a:pPr>
            <a:r>
              <a:rPr lang="en-GB" altLang="en-US" sz="2800"/>
              <a:t>Gene DQ/DR and alleles </a:t>
            </a:r>
          </a:p>
          <a:p>
            <a:pPr lvl="3" eaLnBrk="1" hangingPunct="1">
              <a:lnSpc>
                <a:spcPct val="80000"/>
              </a:lnSpc>
            </a:pPr>
            <a:r>
              <a:rPr lang="en-GB" altLang="en-US" sz="2800"/>
              <a:t>DR3/DR4---14X</a:t>
            </a:r>
          </a:p>
          <a:p>
            <a:pPr lvl="3" eaLnBrk="1" hangingPunct="1">
              <a:lnSpc>
                <a:spcPct val="80000"/>
              </a:lnSpc>
            </a:pPr>
            <a:r>
              <a:rPr lang="en-GB" altLang="en-US" sz="2800"/>
              <a:t>DR4---7X</a:t>
            </a:r>
          </a:p>
        </p:txBody>
      </p:sp>
    </p:spTree>
    <p:extLst>
      <p:ext uri="{BB962C8B-B14F-4D97-AF65-F5344CB8AC3E}">
        <p14:creationId xmlns:p14="http://schemas.microsoft.com/office/powerpoint/2010/main" val="34325250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1138"/>
                                        </p:tgtEl>
                                        <p:attrNameLst>
                                          <p:attrName>style.visibility</p:attrName>
                                        </p:attrNameLst>
                                      </p:cBhvr>
                                      <p:to>
                                        <p:strVal val="visible"/>
                                      </p:to>
                                    </p:set>
                                    <p:animEffect transition="in" filter="fade">
                                      <p:cBhvr>
                                        <p:cTn id="7" dur="2000"/>
                                        <p:tgtEl>
                                          <p:spTgt spid="91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1139">
                                            <p:txEl>
                                              <p:pRg st="0" end="0"/>
                                            </p:txEl>
                                          </p:spTgt>
                                        </p:tgtEl>
                                        <p:attrNameLst>
                                          <p:attrName>style.visibility</p:attrName>
                                        </p:attrNameLst>
                                      </p:cBhvr>
                                      <p:to>
                                        <p:strVal val="visible"/>
                                      </p:to>
                                    </p:set>
                                    <p:animEffect transition="in" filter="fade">
                                      <p:cBhvr>
                                        <p:cTn id="12" dur="2000"/>
                                        <p:tgtEl>
                                          <p:spTgt spid="911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1139">
                                            <p:txEl>
                                              <p:pRg st="1" end="1"/>
                                            </p:txEl>
                                          </p:spTgt>
                                        </p:tgtEl>
                                        <p:attrNameLst>
                                          <p:attrName>style.visibility</p:attrName>
                                        </p:attrNameLst>
                                      </p:cBhvr>
                                      <p:to>
                                        <p:strVal val="visible"/>
                                      </p:to>
                                    </p:set>
                                    <p:animEffect transition="in" filter="fade">
                                      <p:cBhvr>
                                        <p:cTn id="17" dur="2000"/>
                                        <p:tgtEl>
                                          <p:spTgt spid="911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1139">
                                            <p:txEl>
                                              <p:pRg st="2" end="2"/>
                                            </p:txEl>
                                          </p:spTgt>
                                        </p:tgtEl>
                                        <p:attrNameLst>
                                          <p:attrName>style.visibility</p:attrName>
                                        </p:attrNameLst>
                                      </p:cBhvr>
                                      <p:to>
                                        <p:strVal val="visible"/>
                                      </p:to>
                                    </p:set>
                                    <p:animEffect transition="in" filter="fade">
                                      <p:cBhvr>
                                        <p:cTn id="22" dur="2000"/>
                                        <p:tgtEl>
                                          <p:spTgt spid="911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1139">
                                            <p:txEl>
                                              <p:pRg st="3" end="3"/>
                                            </p:txEl>
                                          </p:spTgt>
                                        </p:tgtEl>
                                        <p:attrNameLst>
                                          <p:attrName>style.visibility</p:attrName>
                                        </p:attrNameLst>
                                      </p:cBhvr>
                                      <p:to>
                                        <p:strVal val="visible"/>
                                      </p:to>
                                    </p:set>
                                    <p:animEffect transition="in" filter="fade">
                                      <p:cBhvr>
                                        <p:cTn id="27" dur="2000"/>
                                        <p:tgtEl>
                                          <p:spTgt spid="9113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1139">
                                            <p:txEl>
                                              <p:pRg st="4" end="4"/>
                                            </p:txEl>
                                          </p:spTgt>
                                        </p:tgtEl>
                                        <p:attrNameLst>
                                          <p:attrName>style.visibility</p:attrName>
                                        </p:attrNameLst>
                                      </p:cBhvr>
                                      <p:to>
                                        <p:strVal val="visible"/>
                                      </p:to>
                                    </p:set>
                                    <p:animEffect transition="in" filter="fade">
                                      <p:cBhvr>
                                        <p:cTn id="32" dur="2000"/>
                                        <p:tgtEl>
                                          <p:spTgt spid="91139">
                                            <p:txEl>
                                              <p:pRg st="4" end="4"/>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91139">
                                            <p:txEl>
                                              <p:pRg st="5" end="5"/>
                                            </p:txEl>
                                          </p:spTgt>
                                        </p:tgtEl>
                                        <p:attrNameLst>
                                          <p:attrName>style.visibility</p:attrName>
                                        </p:attrNameLst>
                                      </p:cBhvr>
                                      <p:to>
                                        <p:strVal val="visible"/>
                                      </p:to>
                                    </p:set>
                                    <p:animEffect transition="in" filter="fade">
                                      <p:cBhvr>
                                        <p:cTn id="35" dur="2000"/>
                                        <p:tgtEl>
                                          <p:spTgt spid="91139">
                                            <p:txEl>
                                              <p:pRg st="5" end="5"/>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91139">
                                            <p:txEl>
                                              <p:pRg st="6" end="6"/>
                                            </p:txEl>
                                          </p:spTgt>
                                        </p:tgtEl>
                                        <p:attrNameLst>
                                          <p:attrName>style.visibility</p:attrName>
                                        </p:attrNameLst>
                                      </p:cBhvr>
                                      <p:to>
                                        <p:strVal val="visible"/>
                                      </p:to>
                                    </p:set>
                                    <p:animEffect transition="in" filter="fade">
                                      <p:cBhvr>
                                        <p:cTn id="38" dur="2000"/>
                                        <p:tgtEl>
                                          <p:spTgt spid="91139">
                                            <p:txEl>
                                              <p:pRg st="6" end="6"/>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91139">
                                            <p:txEl>
                                              <p:pRg st="7" end="7"/>
                                            </p:txEl>
                                          </p:spTgt>
                                        </p:tgtEl>
                                        <p:attrNameLst>
                                          <p:attrName>style.visibility</p:attrName>
                                        </p:attrNameLst>
                                      </p:cBhvr>
                                      <p:to>
                                        <p:strVal val="visible"/>
                                      </p:to>
                                    </p:set>
                                    <p:animEffect transition="in" filter="fade">
                                      <p:cBhvr>
                                        <p:cTn id="41" dur="2000"/>
                                        <p:tgtEl>
                                          <p:spTgt spid="91139">
                                            <p:txEl>
                                              <p:pRg st="7" end="7"/>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1139">
                                            <p:txEl>
                                              <p:pRg st="8" end="8"/>
                                            </p:txEl>
                                          </p:spTgt>
                                        </p:tgtEl>
                                        <p:attrNameLst>
                                          <p:attrName>style.visibility</p:attrName>
                                        </p:attrNameLst>
                                      </p:cBhvr>
                                      <p:to>
                                        <p:strVal val="visible"/>
                                      </p:to>
                                    </p:set>
                                    <p:animEffect transition="in" filter="fade">
                                      <p:cBhvr>
                                        <p:cTn id="44" dur="2000"/>
                                        <p:tgtEl>
                                          <p:spTgt spid="91139">
                                            <p:txEl>
                                              <p:pRg st="8" end="8"/>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91139">
                                            <p:txEl>
                                              <p:pRg st="9" end="9"/>
                                            </p:txEl>
                                          </p:spTgt>
                                        </p:tgtEl>
                                        <p:attrNameLst>
                                          <p:attrName>style.visibility</p:attrName>
                                        </p:attrNameLst>
                                      </p:cBhvr>
                                      <p:to>
                                        <p:strVal val="visible"/>
                                      </p:to>
                                    </p:set>
                                    <p:animEffect transition="in" filter="fade">
                                      <p:cBhvr>
                                        <p:cTn id="47" dur="2000"/>
                                        <p:tgtEl>
                                          <p:spTgt spid="911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3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30BB3B41-5A70-1A49-8900-1467EDBD23B1}"/>
              </a:ext>
            </a:extLst>
          </p:cNvPr>
          <p:cNvSpPr>
            <a:spLocks noGrp="1"/>
          </p:cNvSpPr>
          <p:nvPr>
            <p:ph type="title"/>
          </p:nvPr>
        </p:nvSpPr>
        <p:spPr/>
        <p:txBody>
          <a:bodyPr/>
          <a:lstStyle/>
          <a:p>
            <a:pPr eaLnBrk="1" hangingPunct="1"/>
            <a:r>
              <a:rPr lang="en-GB" altLang="en-US" sz="3800"/>
              <a:t>CHARACTERISTICS OF TYPE 1</a:t>
            </a:r>
          </a:p>
        </p:txBody>
      </p:sp>
      <p:sp>
        <p:nvSpPr>
          <p:cNvPr id="92163" name="Rectangle 3">
            <a:extLst>
              <a:ext uri="{FF2B5EF4-FFF2-40B4-BE49-F238E27FC236}">
                <a16:creationId xmlns:a16="http://schemas.microsoft.com/office/drawing/2014/main" id="{AB7C48E6-E6A7-C645-9E3F-8222E407A223}"/>
              </a:ext>
            </a:extLst>
          </p:cNvPr>
          <p:cNvSpPr>
            <a:spLocks noGrp="1"/>
          </p:cNvSpPr>
          <p:nvPr>
            <p:ph type="body" idx="1"/>
          </p:nvPr>
        </p:nvSpPr>
        <p:spPr/>
        <p:txBody>
          <a:bodyPr/>
          <a:lstStyle/>
          <a:p>
            <a:pPr eaLnBrk="1" hangingPunct="1">
              <a:lnSpc>
                <a:spcPct val="90000"/>
              </a:lnSpc>
            </a:pPr>
            <a:r>
              <a:rPr lang="en-GB" altLang="en-US"/>
              <a:t>Abnormal immune response </a:t>
            </a:r>
          </a:p>
          <a:p>
            <a:pPr lvl="1" eaLnBrk="1" hangingPunct="1">
              <a:lnSpc>
                <a:spcPct val="90000"/>
              </a:lnSpc>
            </a:pPr>
            <a:r>
              <a:rPr lang="en-GB" altLang="en-US"/>
              <a:t>Islet cell antibodies (ICA)</a:t>
            </a:r>
          </a:p>
          <a:p>
            <a:pPr eaLnBrk="1" hangingPunct="1">
              <a:lnSpc>
                <a:spcPct val="90000"/>
              </a:lnSpc>
            </a:pPr>
            <a:r>
              <a:rPr lang="en-GB" altLang="en-US"/>
              <a:t>Only partially genetic (&gt;40%) of monozygotic twins are concordant </a:t>
            </a:r>
          </a:p>
          <a:p>
            <a:pPr eaLnBrk="1" hangingPunct="1">
              <a:lnSpc>
                <a:spcPct val="90000"/>
              </a:lnSpc>
            </a:pPr>
            <a:r>
              <a:rPr lang="en-GB" altLang="en-US"/>
              <a:t>Non identical twins ---(5%)</a:t>
            </a:r>
          </a:p>
          <a:p>
            <a:pPr eaLnBrk="1" hangingPunct="1">
              <a:lnSpc>
                <a:spcPct val="90000"/>
              </a:lnSpc>
            </a:pPr>
            <a:r>
              <a:rPr lang="en-GB" altLang="en-US"/>
              <a:t>Weight is low</a:t>
            </a:r>
          </a:p>
          <a:p>
            <a:pPr eaLnBrk="1" hangingPunct="1">
              <a:lnSpc>
                <a:spcPct val="90000"/>
              </a:lnSpc>
            </a:pPr>
            <a:r>
              <a:rPr lang="en-GB" altLang="en-US"/>
              <a:t>Rapid onset</a:t>
            </a:r>
          </a:p>
          <a:p>
            <a:pPr eaLnBrk="1" hangingPunct="1">
              <a:lnSpc>
                <a:spcPct val="90000"/>
              </a:lnSpc>
            </a:pPr>
            <a:r>
              <a:rPr lang="en-GB" altLang="en-US"/>
              <a:t>Prone to ketosis </a:t>
            </a:r>
          </a:p>
          <a:p>
            <a:pPr lvl="1" eaLnBrk="1" hangingPunct="1">
              <a:lnSpc>
                <a:spcPct val="90000"/>
              </a:lnSpc>
            </a:pPr>
            <a:r>
              <a:rPr lang="en-GB" altLang="en-US" b="1"/>
              <a:t>Diabetic Keto-acidosis (DKA)</a:t>
            </a:r>
          </a:p>
          <a:p>
            <a:pPr eaLnBrk="1" hangingPunct="1">
              <a:lnSpc>
                <a:spcPct val="90000"/>
              </a:lnSpc>
            </a:pPr>
            <a:r>
              <a:rPr lang="en-GB" altLang="en-US"/>
              <a:t>Viral infections (Coxsackie's B, mumps, rubella)</a:t>
            </a:r>
          </a:p>
        </p:txBody>
      </p:sp>
    </p:spTree>
    <p:extLst>
      <p:ext uri="{BB962C8B-B14F-4D97-AF65-F5344CB8AC3E}">
        <p14:creationId xmlns:p14="http://schemas.microsoft.com/office/powerpoint/2010/main" val="696447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62"/>
                                        </p:tgtEl>
                                        <p:attrNameLst>
                                          <p:attrName>style.visibility</p:attrName>
                                        </p:attrNameLst>
                                      </p:cBhvr>
                                      <p:to>
                                        <p:strVal val="visible"/>
                                      </p:to>
                                    </p:set>
                                    <p:animEffect transition="in" filter="fade">
                                      <p:cBhvr>
                                        <p:cTn id="7" dur="2000"/>
                                        <p:tgtEl>
                                          <p:spTgt spid="921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63">
                                            <p:txEl>
                                              <p:pRg st="0" end="0"/>
                                            </p:txEl>
                                          </p:spTgt>
                                        </p:tgtEl>
                                        <p:attrNameLst>
                                          <p:attrName>style.visibility</p:attrName>
                                        </p:attrNameLst>
                                      </p:cBhvr>
                                      <p:to>
                                        <p:strVal val="visible"/>
                                      </p:to>
                                    </p:set>
                                    <p:animEffect transition="in" filter="fade">
                                      <p:cBhvr>
                                        <p:cTn id="12" dur="2000"/>
                                        <p:tgtEl>
                                          <p:spTgt spid="9216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2163">
                                            <p:txEl>
                                              <p:pRg st="1" end="1"/>
                                            </p:txEl>
                                          </p:spTgt>
                                        </p:tgtEl>
                                        <p:attrNameLst>
                                          <p:attrName>style.visibility</p:attrName>
                                        </p:attrNameLst>
                                      </p:cBhvr>
                                      <p:to>
                                        <p:strVal val="visible"/>
                                      </p:to>
                                    </p:set>
                                    <p:animEffect transition="in" filter="fade">
                                      <p:cBhvr>
                                        <p:cTn id="15" dur="2000"/>
                                        <p:tgtEl>
                                          <p:spTgt spid="9216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2163">
                                            <p:txEl>
                                              <p:pRg st="2" end="2"/>
                                            </p:txEl>
                                          </p:spTgt>
                                        </p:tgtEl>
                                        <p:attrNameLst>
                                          <p:attrName>style.visibility</p:attrName>
                                        </p:attrNameLst>
                                      </p:cBhvr>
                                      <p:to>
                                        <p:strVal val="visible"/>
                                      </p:to>
                                    </p:set>
                                    <p:animEffect transition="in" filter="fade">
                                      <p:cBhvr>
                                        <p:cTn id="20" dur="2000"/>
                                        <p:tgtEl>
                                          <p:spTgt spid="9216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2163">
                                            <p:txEl>
                                              <p:pRg st="3" end="3"/>
                                            </p:txEl>
                                          </p:spTgt>
                                        </p:tgtEl>
                                        <p:attrNameLst>
                                          <p:attrName>style.visibility</p:attrName>
                                        </p:attrNameLst>
                                      </p:cBhvr>
                                      <p:to>
                                        <p:strVal val="visible"/>
                                      </p:to>
                                    </p:set>
                                    <p:animEffect transition="in" filter="fade">
                                      <p:cBhvr>
                                        <p:cTn id="25" dur="2000"/>
                                        <p:tgtEl>
                                          <p:spTgt spid="92163">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2163">
                                            <p:txEl>
                                              <p:pRg st="4" end="4"/>
                                            </p:txEl>
                                          </p:spTgt>
                                        </p:tgtEl>
                                        <p:attrNameLst>
                                          <p:attrName>style.visibility</p:attrName>
                                        </p:attrNameLst>
                                      </p:cBhvr>
                                      <p:to>
                                        <p:strVal val="visible"/>
                                      </p:to>
                                    </p:set>
                                    <p:animEffect transition="in" filter="fade">
                                      <p:cBhvr>
                                        <p:cTn id="30" dur="2000"/>
                                        <p:tgtEl>
                                          <p:spTgt spid="92163">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2163">
                                            <p:txEl>
                                              <p:pRg st="5" end="5"/>
                                            </p:txEl>
                                          </p:spTgt>
                                        </p:tgtEl>
                                        <p:attrNameLst>
                                          <p:attrName>style.visibility</p:attrName>
                                        </p:attrNameLst>
                                      </p:cBhvr>
                                      <p:to>
                                        <p:strVal val="visible"/>
                                      </p:to>
                                    </p:set>
                                    <p:animEffect transition="in" filter="fade">
                                      <p:cBhvr>
                                        <p:cTn id="35" dur="2000"/>
                                        <p:tgtEl>
                                          <p:spTgt spid="92163">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92163">
                                            <p:txEl>
                                              <p:pRg st="6" end="6"/>
                                            </p:txEl>
                                          </p:spTgt>
                                        </p:tgtEl>
                                        <p:attrNameLst>
                                          <p:attrName>style.visibility</p:attrName>
                                        </p:attrNameLst>
                                      </p:cBhvr>
                                      <p:to>
                                        <p:strVal val="visible"/>
                                      </p:to>
                                    </p:set>
                                    <p:animEffect transition="in" filter="fade">
                                      <p:cBhvr>
                                        <p:cTn id="40" dur="2000"/>
                                        <p:tgtEl>
                                          <p:spTgt spid="92163">
                                            <p:txEl>
                                              <p:pRg st="6" end="6"/>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92163">
                                            <p:txEl>
                                              <p:pRg st="7" end="7"/>
                                            </p:txEl>
                                          </p:spTgt>
                                        </p:tgtEl>
                                        <p:attrNameLst>
                                          <p:attrName>style.visibility</p:attrName>
                                        </p:attrNameLst>
                                      </p:cBhvr>
                                      <p:to>
                                        <p:strVal val="visible"/>
                                      </p:to>
                                    </p:set>
                                    <p:animEffect transition="in" filter="fade">
                                      <p:cBhvr>
                                        <p:cTn id="43" dur="2000"/>
                                        <p:tgtEl>
                                          <p:spTgt spid="92163">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2163">
                                            <p:txEl>
                                              <p:pRg st="8" end="8"/>
                                            </p:txEl>
                                          </p:spTgt>
                                        </p:tgtEl>
                                        <p:attrNameLst>
                                          <p:attrName>style.visibility</p:attrName>
                                        </p:attrNameLst>
                                      </p:cBhvr>
                                      <p:to>
                                        <p:strVal val="visible"/>
                                      </p:to>
                                    </p:set>
                                    <p:animEffect transition="in" filter="fade">
                                      <p:cBhvr>
                                        <p:cTn id="48" dur="2000"/>
                                        <p:tgtEl>
                                          <p:spTgt spid="921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B6799E9E-F469-4944-923E-F766523DD2FC}"/>
              </a:ext>
            </a:extLst>
          </p:cNvPr>
          <p:cNvSpPr>
            <a:spLocks noGrp="1"/>
          </p:cNvSpPr>
          <p:nvPr>
            <p:ph type="title"/>
          </p:nvPr>
        </p:nvSpPr>
        <p:spPr/>
        <p:txBody>
          <a:bodyPr/>
          <a:lstStyle/>
          <a:p>
            <a:pPr eaLnBrk="1" hangingPunct="1"/>
            <a:r>
              <a:rPr lang="en-GB" altLang="en-US" sz="3800"/>
              <a:t>CHARACTERISTICS OF TYPE II</a:t>
            </a:r>
          </a:p>
        </p:txBody>
      </p:sp>
      <p:sp>
        <p:nvSpPr>
          <p:cNvPr id="93187" name="Rectangle 3">
            <a:extLst>
              <a:ext uri="{FF2B5EF4-FFF2-40B4-BE49-F238E27FC236}">
                <a16:creationId xmlns:a16="http://schemas.microsoft.com/office/drawing/2014/main" id="{301CE446-9264-3343-A61D-E17F6448D61C}"/>
              </a:ext>
            </a:extLst>
          </p:cNvPr>
          <p:cNvSpPr>
            <a:spLocks noGrp="1"/>
          </p:cNvSpPr>
          <p:nvPr>
            <p:ph type="body" idx="1"/>
          </p:nvPr>
        </p:nvSpPr>
        <p:spPr/>
        <p:txBody>
          <a:bodyPr/>
          <a:lstStyle/>
          <a:p>
            <a:pPr eaLnBrk="1" hangingPunct="1"/>
            <a:r>
              <a:rPr lang="en-GB" altLang="en-US"/>
              <a:t>Type II (70-80%)- Commonest</a:t>
            </a:r>
          </a:p>
          <a:p>
            <a:pPr eaLnBrk="1" hangingPunct="1"/>
            <a:r>
              <a:rPr lang="en-GB" altLang="en-US"/>
              <a:t>Insulin levels may be within reference ranges, elevated, or decreased</a:t>
            </a:r>
          </a:p>
          <a:p>
            <a:pPr eaLnBrk="1" hangingPunct="1"/>
            <a:r>
              <a:rPr lang="en-GB" altLang="en-US"/>
              <a:t>Not insulin dependent but insulin may be used in severe cases</a:t>
            </a:r>
          </a:p>
          <a:p>
            <a:pPr eaLnBrk="1" hangingPunct="1"/>
            <a:r>
              <a:rPr lang="en-GB" altLang="en-US"/>
              <a:t>Onset predominately after the age of 40 years but could occur at any age</a:t>
            </a:r>
          </a:p>
          <a:p>
            <a:pPr eaLnBrk="1" hangingPunct="1"/>
            <a:r>
              <a:rPr lang="en-GB" altLang="en-US"/>
              <a:t>60% are obese </a:t>
            </a:r>
          </a:p>
        </p:txBody>
      </p:sp>
    </p:spTree>
    <p:extLst>
      <p:ext uri="{BB962C8B-B14F-4D97-AF65-F5344CB8AC3E}">
        <p14:creationId xmlns:p14="http://schemas.microsoft.com/office/powerpoint/2010/main" val="11963896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fade">
                                      <p:cBhvr>
                                        <p:cTn id="7" dur="2000"/>
                                        <p:tgtEl>
                                          <p:spTgt spid="93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3187">
                                            <p:txEl>
                                              <p:pRg st="0" end="0"/>
                                            </p:txEl>
                                          </p:spTgt>
                                        </p:tgtEl>
                                        <p:attrNameLst>
                                          <p:attrName>style.visibility</p:attrName>
                                        </p:attrNameLst>
                                      </p:cBhvr>
                                      <p:to>
                                        <p:strVal val="visible"/>
                                      </p:to>
                                    </p:set>
                                    <p:animEffect transition="in" filter="fade">
                                      <p:cBhvr>
                                        <p:cTn id="12" dur="2000"/>
                                        <p:tgtEl>
                                          <p:spTgt spid="931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3187">
                                            <p:txEl>
                                              <p:pRg st="1" end="1"/>
                                            </p:txEl>
                                          </p:spTgt>
                                        </p:tgtEl>
                                        <p:attrNameLst>
                                          <p:attrName>style.visibility</p:attrName>
                                        </p:attrNameLst>
                                      </p:cBhvr>
                                      <p:to>
                                        <p:strVal val="visible"/>
                                      </p:to>
                                    </p:set>
                                    <p:animEffect transition="in" filter="fade">
                                      <p:cBhvr>
                                        <p:cTn id="17" dur="2000"/>
                                        <p:tgtEl>
                                          <p:spTgt spid="931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3187">
                                            <p:txEl>
                                              <p:pRg st="2" end="2"/>
                                            </p:txEl>
                                          </p:spTgt>
                                        </p:tgtEl>
                                        <p:attrNameLst>
                                          <p:attrName>style.visibility</p:attrName>
                                        </p:attrNameLst>
                                      </p:cBhvr>
                                      <p:to>
                                        <p:strVal val="visible"/>
                                      </p:to>
                                    </p:set>
                                    <p:animEffect transition="in" filter="fade">
                                      <p:cBhvr>
                                        <p:cTn id="22" dur="2000"/>
                                        <p:tgtEl>
                                          <p:spTgt spid="931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3187">
                                            <p:txEl>
                                              <p:pRg st="3" end="3"/>
                                            </p:txEl>
                                          </p:spTgt>
                                        </p:tgtEl>
                                        <p:attrNameLst>
                                          <p:attrName>style.visibility</p:attrName>
                                        </p:attrNameLst>
                                      </p:cBhvr>
                                      <p:to>
                                        <p:strVal val="visible"/>
                                      </p:to>
                                    </p:set>
                                    <p:animEffect transition="in" filter="fade">
                                      <p:cBhvr>
                                        <p:cTn id="27" dur="2000"/>
                                        <p:tgtEl>
                                          <p:spTgt spid="931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3187">
                                            <p:txEl>
                                              <p:pRg st="4" end="4"/>
                                            </p:txEl>
                                          </p:spTgt>
                                        </p:tgtEl>
                                        <p:attrNameLst>
                                          <p:attrName>style.visibility</p:attrName>
                                        </p:attrNameLst>
                                      </p:cBhvr>
                                      <p:to>
                                        <p:strVal val="visible"/>
                                      </p:to>
                                    </p:set>
                                    <p:animEffect transition="in" filter="fade">
                                      <p:cBhvr>
                                        <p:cTn id="32" dur="2000"/>
                                        <p:tgtEl>
                                          <p:spTgt spid="931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93187"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482E789A-6FA6-624D-ABDA-1E6937795808}"/>
              </a:ext>
            </a:extLst>
          </p:cNvPr>
          <p:cNvSpPr>
            <a:spLocks noGrp="1"/>
          </p:cNvSpPr>
          <p:nvPr>
            <p:ph type="title"/>
          </p:nvPr>
        </p:nvSpPr>
        <p:spPr/>
        <p:txBody>
          <a:bodyPr/>
          <a:lstStyle/>
          <a:p>
            <a:pPr eaLnBrk="1" hangingPunct="1"/>
            <a:r>
              <a:rPr lang="en-GB" altLang="en-US" sz="3800"/>
              <a:t>CHARACTERISTICS OF TYPE II</a:t>
            </a:r>
          </a:p>
        </p:txBody>
      </p:sp>
      <p:sp>
        <p:nvSpPr>
          <p:cNvPr id="94211" name="Rectangle 3">
            <a:extLst>
              <a:ext uri="{FF2B5EF4-FFF2-40B4-BE49-F238E27FC236}">
                <a16:creationId xmlns:a16="http://schemas.microsoft.com/office/drawing/2014/main" id="{A048EE6B-D338-1D48-99B5-0AF8619207AC}"/>
              </a:ext>
            </a:extLst>
          </p:cNvPr>
          <p:cNvSpPr>
            <a:spLocks noGrp="1"/>
          </p:cNvSpPr>
          <p:nvPr>
            <p:ph type="body" idx="1"/>
          </p:nvPr>
        </p:nvSpPr>
        <p:spPr/>
        <p:txBody>
          <a:bodyPr/>
          <a:lstStyle/>
          <a:p>
            <a:pPr eaLnBrk="1" hangingPunct="1"/>
            <a:r>
              <a:rPr lang="en-GB" altLang="en-US"/>
              <a:t>Hyper </a:t>
            </a:r>
            <a:r>
              <a:rPr lang="en-GB" altLang="en-US" b="1"/>
              <a:t>insulinism and insulin resistance </a:t>
            </a:r>
            <a:r>
              <a:rPr lang="en-GB" altLang="en-US"/>
              <a:t>are present in some patients</a:t>
            </a:r>
          </a:p>
          <a:p>
            <a:pPr eaLnBrk="1" hangingPunct="1"/>
            <a:r>
              <a:rPr lang="en-GB" altLang="en-US"/>
              <a:t>Strongly genetic</a:t>
            </a:r>
          </a:p>
          <a:p>
            <a:pPr lvl="1" eaLnBrk="1" hangingPunct="1"/>
            <a:r>
              <a:rPr lang="en-GB" altLang="en-US"/>
              <a:t>100% in monozygote twins</a:t>
            </a:r>
          </a:p>
          <a:p>
            <a:pPr eaLnBrk="1" hangingPunct="1"/>
            <a:r>
              <a:rPr lang="en-GB" altLang="en-US"/>
              <a:t>Slow on set</a:t>
            </a:r>
          </a:p>
          <a:p>
            <a:pPr eaLnBrk="1" hangingPunct="1"/>
            <a:r>
              <a:rPr lang="en-GB" altLang="en-US"/>
              <a:t>stress and infection can lead to HYPEROSMOTIC NON KETOTIC COMA (HONK)</a:t>
            </a:r>
          </a:p>
        </p:txBody>
      </p:sp>
    </p:spTree>
    <p:extLst>
      <p:ext uri="{BB962C8B-B14F-4D97-AF65-F5344CB8AC3E}">
        <p14:creationId xmlns:p14="http://schemas.microsoft.com/office/powerpoint/2010/main" val="36089804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fade">
                                      <p:cBhvr>
                                        <p:cTn id="7" dur="2000"/>
                                        <p:tgtEl>
                                          <p:spTgt spid="942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fade">
                                      <p:cBhvr>
                                        <p:cTn id="12" dur="2000"/>
                                        <p:tgtEl>
                                          <p:spTgt spid="942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4211">
                                            <p:txEl>
                                              <p:pRg st="1" end="1"/>
                                            </p:txEl>
                                          </p:spTgt>
                                        </p:tgtEl>
                                        <p:attrNameLst>
                                          <p:attrName>style.visibility</p:attrName>
                                        </p:attrNameLst>
                                      </p:cBhvr>
                                      <p:to>
                                        <p:strVal val="visible"/>
                                      </p:to>
                                    </p:set>
                                    <p:animEffect transition="in" filter="fade">
                                      <p:cBhvr>
                                        <p:cTn id="17" dur="2000"/>
                                        <p:tgtEl>
                                          <p:spTgt spid="94211">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4211">
                                            <p:txEl>
                                              <p:pRg st="2" end="2"/>
                                            </p:txEl>
                                          </p:spTgt>
                                        </p:tgtEl>
                                        <p:attrNameLst>
                                          <p:attrName>style.visibility</p:attrName>
                                        </p:attrNameLst>
                                      </p:cBhvr>
                                      <p:to>
                                        <p:strVal val="visible"/>
                                      </p:to>
                                    </p:set>
                                    <p:animEffect transition="in" filter="fade">
                                      <p:cBhvr>
                                        <p:cTn id="20" dur="2000"/>
                                        <p:tgtEl>
                                          <p:spTgt spid="94211">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4211">
                                            <p:txEl>
                                              <p:pRg st="3" end="3"/>
                                            </p:txEl>
                                          </p:spTgt>
                                        </p:tgtEl>
                                        <p:attrNameLst>
                                          <p:attrName>style.visibility</p:attrName>
                                        </p:attrNameLst>
                                      </p:cBhvr>
                                      <p:to>
                                        <p:strVal val="visible"/>
                                      </p:to>
                                    </p:set>
                                    <p:animEffect transition="in" filter="fade">
                                      <p:cBhvr>
                                        <p:cTn id="25" dur="2000"/>
                                        <p:tgtEl>
                                          <p:spTgt spid="94211">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4211">
                                            <p:txEl>
                                              <p:pRg st="4" end="4"/>
                                            </p:txEl>
                                          </p:spTgt>
                                        </p:tgtEl>
                                        <p:attrNameLst>
                                          <p:attrName>style.visibility</p:attrName>
                                        </p:attrNameLst>
                                      </p:cBhvr>
                                      <p:to>
                                        <p:strVal val="visible"/>
                                      </p:to>
                                    </p:set>
                                    <p:animEffect transition="in" filter="fade">
                                      <p:cBhvr>
                                        <p:cTn id="30" dur="2000"/>
                                        <p:tgtEl>
                                          <p:spTgt spid="942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EC7F45EE-A953-A24B-ADC8-D37F7FBA2656}"/>
              </a:ext>
            </a:extLst>
          </p:cNvPr>
          <p:cNvSpPr>
            <a:spLocks noGrp="1"/>
          </p:cNvSpPr>
          <p:nvPr>
            <p:ph type="title"/>
          </p:nvPr>
        </p:nvSpPr>
        <p:spPr/>
        <p:txBody>
          <a:bodyPr/>
          <a:lstStyle/>
          <a:p>
            <a:pPr eaLnBrk="1" hangingPunct="1"/>
            <a:r>
              <a:rPr lang="en-GB" altLang="en-US" sz="3800"/>
              <a:t>EXPLANATION OF CAUSES OF TYPE II DM</a:t>
            </a:r>
          </a:p>
        </p:txBody>
      </p:sp>
      <p:sp>
        <p:nvSpPr>
          <p:cNvPr id="95235" name="Rectangle 3">
            <a:extLst>
              <a:ext uri="{FF2B5EF4-FFF2-40B4-BE49-F238E27FC236}">
                <a16:creationId xmlns:a16="http://schemas.microsoft.com/office/drawing/2014/main" id="{A4B8DAE2-C31E-9A45-B0EA-74546240F057}"/>
              </a:ext>
            </a:extLst>
          </p:cNvPr>
          <p:cNvSpPr>
            <a:spLocks noGrp="1"/>
          </p:cNvSpPr>
          <p:nvPr>
            <p:ph type="body" idx="1"/>
          </p:nvPr>
        </p:nvSpPr>
        <p:spPr/>
        <p:txBody>
          <a:bodyPr/>
          <a:lstStyle/>
          <a:p>
            <a:pPr eaLnBrk="1" hangingPunct="1">
              <a:lnSpc>
                <a:spcPct val="90000"/>
              </a:lnSpc>
            </a:pPr>
            <a:r>
              <a:rPr lang="en-GB" altLang="en-US" b="1"/>
              <a:t>EXPLANATION OF INSULIN RESISTANCE</a:t>
            </a:r>
          </a:p>
          <a:p>
            <a:pPr eaLnBrk="1" hangingPunct="1">
              <a:lnSpc>
                <a:spcPct val="90000"/>
              </a:lnSpc>
            </a:pPr>
            <a:r>
              <a:rPr lang="en-GB" altLang="en-US"/>
              <a:t>Abnormal insulin molecule</a:t>
            </a:r>
          </a:p>
          <a:p>
            <a:pPr eaLnBrk="1" hangingPunct="1">
              <a:lnSpc>
                <a:spcPct val="90000"/>
              </a:lnSpc>
            </a:pPr>
            <a:r>
              <a:rPr lang="en-GB" altLang="en-US"/>
              <a:t>Abnormal receptors</a:t>
            </a:r>
          </a:p>
          <a:p>
            <a:pPr eaLnBrk="1" hangingPunct="1">
              <a:lnSpc>
                <a:spcPct val="90000"/>
              </a:lnSpc>
            </a:pPr>
            <a:r>
              <a:rPr lang="en-GB" altLang="en-US"/>
              <a:t>Lack of receptors</a:t>
            </a:r>
          </a:p>
          <a:p>
            <a:pPr eaLnBrk="1" hangingPunct="1">
              <a:lnSpc>
                <a:spcPct val="90000"/>
              </a:lnSpc>
            </a:pPr>
            <a:r>
              <a:rPr lang="en-GB" altLang="en-US"/>
              <a:t>Abnormal H-R complexes</a:t>
            </a:r>
          </a:p>
          <a:p>
            <a:pPr eaLnBrk="1" hangingPunct="1">
              <a:lnSpc>
                <a:spcPct val="90000"/>
              </a:lnSpc>
            </a:pPr>
            <a:r>
              <a:rPr lang="en-GB" altLang="en-US"/>
              <a:t>Defective translational mechanisms</a:t>
            </a:r>
          </a:p>
          <a:p>
            <a:pPr eaLnBrk="1" hangingPunct="1">
              <a:lnSpc>
                <a:spcPct val="90000"/>
              </a:lnSpc>
            </a:pPr>
            <a:r>
              <a:rPr lang="en-GB" altLang="en-US"/>
              <a:t>Insensitivity of insulin to receptors</a:t>
            </a:r>
          </a:p>
        </p:txBody>
      </p:sp>
    </p:spTree>
    <p:extLst>
      <p:ext uri="{BB962C8B-B14F-4D97-AF65-F5344CB8AC3E}">
        <p14:creationId xmlns:p14="http://schemas.microsoft.com/office/powerpoint/2010/main" val="7377814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2000"/>
                                        <p:tgtEl>
                                          <p:spTgt spid="952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fade">
                                      <p:cBhvr>
                                        <p:cTn id="12" dur="2000"/>
                                        <p:tgtEl>
                                          <p:spTgt spid="952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5235">
                                            <p:txEl>
                                              <p:pRg st="1" end="1"/>
                                            </p:txEl>
                                          </p:spTgt>
                                        </p:tgtEl>
                                        <p:attrNameLst>
                                          <p:attrName>style.visibility</p:attrName>
                                        </p:attrNameLst>
                                      </p:cBhvr>
                                      <p:to>
                                        <p:strVal val="visible"/>
                                      </p:to>
                                    </p:set>
                                    <p:animEffect transition="in" filter="fade">
                                      <p:cBhvr>
                                        <p:cTn id="17" dur="2000"/>
                                        <p:tgtEl>
                                          <p:spTgt spid="952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5235">
                                            <p:txEl>
                                              <p:pRg st="2" end="2"/>
                                            </p:txEl>
                                          </p:spTgt>
                                        </p:tgtEl>
                                        <p:attrNameLst>
                                          <p:attrName>style.visibility</p:attrName>
                                        </p:attrNameLst>
                                      </p:cBhvr>
                                      <p:to>
                                        <p:strVal val="visible"/>
                                      </p:to>
                                    </p:set>
                                    <p:animEffect transition="in" filter="fade">
                                      <p:cBhvr>
                                        <p:cTn id="22" dur="2000"/>
                                        <p:tgtEl>
                                          <p:spTgt spid="9523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5235">
                                            <p:txEl>
                                              <p:pRg st="3" end="3"/>
                                            </p:txEl>
                                          </p:spTgt>
                                        </p:tgtEl>
                                        <p:attrNameLst>
                                          <p:attrName>style.visibility</p:attrName>
                                        </p:attrNameLst>
                                      </p:cBhvr>
                                      <p:to>
                                        <p:strVal val="visible"/>
                                      </p:to>
                                    </p:set>
                                    <p:animEffect transition="in" filter="fade">
                                      <p:cBhvr>
                                        <p:cTn id="27" dur="2000"/>
                                        <p:tgtEl>
                                          <p:spTgt spid="9523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5235">
                                            <p:txEl>
                                              <p:pRg st="4" end="4"/>
                                            </p:txEl>
                                          </p:spTgt>
                                        </p:tgtEl>
                                        <p:attrNameLst>
                                          <p:attrName>style.visibility</p:attrName>
                                        </p:attrNameLst>
                                      </p:cBhvr>
                                      <p:to>
                                        <p:strVal val="visible"/>
                                      </p:to>
                                    </p:set>
                                    <p:animEffect transition="in" filter="fade">
                                      <p:cBhvr>
                                        <p:cTn id="32" dur="2000"/>
                                        <p:tgtEl>
                                          <p:spTgt spid="9523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5235">
                                            <p:txEl>
                                              <p:pRg st="5" end="5"/>
                                            </p:txEl>
                                          </p:spTgt>
                                        </p:tgtEl>
                                        <p:attrNameLst>
                                          <p:attrName>style.visibility</p:attrName>
                                        </p:attrNameLst>
                                      </p:cBhvr>
                                      <p:to>
                                        <p:strVal val="visible"/>
                                      </p:to>
                                    </p:set>
                                    <p:animEffect transition="in" filter="fade">
                                      <p:cBhvr>
                                        <p:cTn id="37" dur="2000"/>
                                        <p:tgtEl>
                                          <p:spTgt spid="9523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5235">
                                            <p:txEl>
                                              <p:pRg st="6" end="6"/>
                                            </p:txEl>
                                          </p:spTgt>
                                        </p:tgtEl>
                                        <p:attrNameLst>
                                          <p:attrName>style.visibility</p:attrName>
                                        </p:attrNameLst>
                                      </p:cBhvr>
                                      <p:to>
                                        <p:strVal val="visible"/>
                                      </p:to>
                                    </p:set>
                                    <p:animEffect transition="in" filter="fade">
                                      <p:cBhvr>
                                        <p:cTn id="42" dur="20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B21A-EE27-224B-8024-ADD172ECDFBC}"/>
              </a:ext>
            </a:extLst>
          </p:cNvPr>
          <p:cNvSpPr>
            <a:spLocks noGrp="1"/>
          </p:cNvSpPr>
          <p:nvPr>
            <p:ph type="title"/>
          </p:nvPr>
        </p:nvSpPr>
        <p:spPr/>
        <p:txBody>
          <a:bodyPr/>
          <a:lstStyle/>
          <a:p>
            <a:r>
              <a:rPr lang="en-US" dirty="0"/>
              <a:t>Differences Between Type 1 and Type 2 DM</a:t>
            </a:r>
          </a:p>
        </p:txBody>
      </p:sp>
      <p:graphicFrame>
        <p:nvGraphicFramePr>
          <p:cNvPr id="5" name="Content Placeholder 4">
            <a:extLst>
              <a:ext uri="{FF2B5EF4-FFF2-40B4-BE49-F238E27FC236}">
                <a16:creationId xmlns:a16="http://schemas.microsoft.com/office/drawing/2014/main" id="{D7161C6A-6354-B845-BE55-40F7E007470B}"/>
              </a:ext>
            </a:extLst>
          </p:cNvPr>
          <p:cNvGraphicFramePr>
            <a:graphicFrameLocks noGrp="1"/>
          </p:cNvGraphicFramePr>
          <p:nvPr>
            <p:ph idx="1"/>
            <p:extLst/>
          </p:nvPr>
        </p:nvGraphicFramePr>
        <p:xfrm>
          <a:off x="838200" y="1825625"/>
          <a:ext cx="10515600" cy="54356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599026230"/>
                    </a:ext>
                  </a:extLst>
                </a:gridCol>
                <a:gridCol w="3505200">
                  <a:extLst>
                    <a:ext uri="{9D8B030D-6E8A-4147-A177-3AD203B41FA5}">
                      <a16:colId xmlns:a16="http://schemas.microsoft.com/office/drawing/2014/main" val="2063074836"/>
                    </a:ext>
                  </a:extLst>
                </a:gridCol>
                <a:gridCol w="3505200">
                  <a:extLst>
                    <a:ext uri="{9D8B030D-6E8A-4147-A177-3AD203B41FA5}">
                      <a16:colId xmlns:a16="http://schemas.microsoft.com/office/drawing/2014/main" val="753483268"/>
                    </a:ext>
                  </a:extLst>
                </a:gridCol>
              </a:tblGrid>
              <a:tr h="370840">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3895212041"/>
                  </a:ext>
                </a:extLst>
              </a:tr>
              <a:tr h="370840">
                <a:tc>
                  <a:txBody>
                    <a:bodyPr/>
                    <a:lstStyle/>
                    <a:p>
                      <a:endParaRPr lang="en-US" dirty="0">
                        <a:effectLst/>
                        <a:latin typeface="Arial" panose="020B0604020202020204" pitchFamily="34" charset="0"/>
                      </a:endParaRPr>
                    </a:p>
                  </a:txBody>
                  <a:tcPr marL="47625" marR="47625" marT="0" marB="0"/>
                </a:tc>
                <a:tc>
                  <a:txBody>
                    <a:bodyPr/>
                    <a:lstStyle/>
                    <a:p>
                      <a:r>
                        <a:rPr lang="en-US" b="1" dirty="0">
                          <a:effectLst/>
                          <a:latin typeface="Arial" panose="020B0604020202020204" pitchFamily="34" charset="0"/>
                        </a:rPr>
                        <a:t>Type 1 DM</a:t>
                      </a:r>
                      <a:endParaRPr lang="en-US" dirty="0">
                        <a:effectLst/>
                        <a:latin typeface="Arial" panose="020B0604020202020204" pitchFamily="34" charset="0"/>
                      </a:endParaRPr>
                    </a:p>
                  </a:txBody>
                  <a:tcPr marL="47625" marR="47625" marT="0" marB="0"/>
                </a:tc>
                <a:tc>
                  <a:txBody>
                    <a:bodyPr/>
                    <a:lstStyle/>
                    <a:p>
                      <a:r>
                        <a:rPr lang="en-US" dirty="0"/>
                        <a:t>TYPE 2 DM</a:t>
                      </a:r>
                    </a:p>
                  </a:txBody>
                  <a:tcPr/>
                </a:tc>
                <a:extLst>
                  <a:ext uri="{0D108BD9-81ED-4DB2-BD59-A6C34878D82A}">
                    <a16:rowId xmlns:a16="http://schemas.microsoft.com/office/drawing/2014/main" val="3629475630"/>
                  </a:ext>
                </a:extLst>
              </a:tr>
              <a:tr h="370840">
                <a:tc>
                  <a:txBody>
                    <a:bodyPr/>
                    <a:lstStyle/>
                    <a:p>
                      <a:r>
                        <a:rPr lang="en-US" b="1">
                          <a:effectLst/>
                          <a:latin typeface="Arial" panose="020B0604020202020204" pitchFamily="34" charset="0"/>
                        </a:rPr>
                        <a:t>Prevalence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Less common, 5 to 10% of all cases. </a:t>
                      </a:r>
                    </a:p>
                  </a:txBody>
                  <a:tcPr marL="47625" marR="47625" marT="0" marB="0"/>
                </a:tc>
                <a:tc>
                  <a:txBody>
                    <a:bodyPr/>
                    <a:lstStyle/>
                    <a:p>
                      <a:r>
                        <a:rPr lang="en-US">
                          <a:effectLst/>
                          <a:latin typeface="Arial" panose="020B0604020202020204" pitchFamily="34" charset="0"/>
                        </a:rPr>
                        <a:t>Very common in adults </a:t>
                      </a:r>
                    </a:p>
                    <a:p>
                      <a:r>
                        <a:rPr lang="en-US">
                          <a:effectLst/>
                          <a:latin typeface="Arial" panose="020B0604020202020204" pitchFamily="34" charset="0"/>
                        </a:rPr>
                        <a:t>90% of all cases. </a:t>
                      </a:r>
                    </a:p>
                  </a:txBody>
                  <a:tcPr marL="47625" marR="47625" marT="0" marB="0"/>
                </a:tc>
                <a:extLst>
                  <a:ext uri="{0D108BD9-81ED-4DB2-BD59-A6C34878D82A}">
                    <a16:rowId xmlns:a16="http://schemas.microsoft.com/office/drawing/2014/main" val="2472810944"/>
                  </a:ext>
                </a:extLst>
              </a:tr>
              <a:tr h="370840">
                <a:tc>
                  <a:txBody>
                    <a:bodyPr/>
                    <a:lstStyle/>
                    <a:p>
                      <a:r>
                        <a:rPr lang="en-US" b="1">
                          <a:effectLst/>
                          <a:latin typeface="Arial" panose="020B0604020202020204" pitchFamily="34" charset="0"/>
                        </a:rPr>
                        <a:t>Age of onset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Juvenile </a:t>
                      </a:r>
                    </a:p>
                  </a:txBody>
                  <a:tcPr marL="47625" marR="47625" marT="0" marB="0"/>
                </a:tc>
                <a:tc>
                  <a:txBody>
                    <a:bodyPr/>
                    <a:lstStyle/>
                    <a:p>
                      <a:r>
                        <a:rPr lang="en-US">
                          <a:effectLst/>
                          <a:latin typeface="Arial" panose="020B0604020202020204" pitchFamily="34" charset="0"/>
                        </a:rPr>
                        <a:t>Maturity onset &gt;40years </a:t>
                      </a:r>
                    </a:p>
                  </a:txBody>
                  <a:tcPr marL="47625" marR="47625" marT="0" marB="0"/>
                </a:tc>
                <a:extLst>
                  <a:ext uri="{0D108BD9-81ED-4DB2-BD59-A6C34878D82A}">
                    <a16:rowId xmlns:a16="http://schemas.microsoft.com/office/drawing/2014/main" val="1755071601"/>
                  </a:ext>
                </a:extLst>
              </a:tr>
              <a:tr h="370840">
                <a:tc>
                  <a:txBody>
                    <a:bodyPr/>
                    <a:lstStyle/>
                    <a:p>
                      <a:r>
                        <a:rPr lang="en-US" b="1">
                          <a:effectLst/>
                          <a:latin typeface="Arial" panose="020B0604020202020204" pitchFamily="34" charset="0"/>
                        </a:rPr>
                        <a:t>Presentation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Acute (days to weeks) </a:t>
                      </a:r>
                    </a:p>
                  </a:txBody>
                  <a:tcPr marL="47625" marR="47625" marT="0" marB="0"/>
                </a:tc>
                <a:tc>
                  <a:txBody>
                    <a:bodyPr/>
                    <a:lstStyle/>
                    <a:p>
                      <a:r>
                        <a:rPr lang="en-US">
                          <a:effectLst/>
                          <a:latin typeface="Arial" panose="020B0604020202020204" pitchFamily="34" charset="0"/>
                        </a:rPr>
                        <a:t>Gradual (months to years) </a:t>
                      </a:r>
                    </a:p>
                  </a:txBody>
                  <a:tcPr marL="47625" marR="47625" marT="0" marB="0"/>
                </a:tc>
                <a:extLst>
                  <a:ext uri="{0D108BD9-81ED-4DB2-BD59-A6C34878D82A}">
                    <a16:rowId xmlns:a16="http://schemas.microsoft.com/office/drawing/2014/main" val="1963247643"/>
                  </a:ext>
                </a:extLst>
              </a:tr>
              <a:tr h="370840">
                <a:tc>
                  <a:txBody>
                    <a:bodyPr/>
                    <a:lstStyle/>
                    <a:p>
                      <a:r>
                        <a:rPr lang="en-US" b="1">
                          <a:effectLst/>
                          <a:latin typeface="Arial" panose="020B0604020202020204" pitchFamily="34" charset="0"/>
                        </a:rPr>
                        <a:t>Insulin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Absolute lack </a:t>
                      </a:r>
                    </a:p>
                  </a:txBody>
                  <a:tcPr marL="47625" marR="47625" marT="0" marB="0"/>
                </a:tc>
                <a:tc>
                  <a:txBody>
                    <a:bodyPr/>
                    <a:lstStyle/>
                    <a:p>
                      <a:r>
                        <a:rPr lang="en-US">
                          <a:effectLst/>
                          <a:latin typeface="Arial" panose="020B0604020202020204" pitchFamily="34" charset="0"/>
                        </a:rPr>
                        <a:t>Relative (Insulin resistance </a:t>
                      </a:r>
                    </a:p>
                  </a:txBody>
                  <a:tcPr marL="47625" marR="47625" marT="0" marB="0"/>
                </a:tc>
                <a:extLst>
                  <a:ext uri="{0D108BD9-81ED-4DB2-BD59-A6C34878D82A}">
                    <a16:rowId xmlns:a16="http://schemas.microsoft.com/office/drawing/2014/main" val="3245746788"/>
                  </a:ext>
                </a:extLst>
              </a:tr>
              <a:tr h="370840">
                <a:tc>
                  <a:txBody>
                    <a:bodyPr/>
                    <a:lstStyle/>
                    <a:p>
                      <a:r>
                        <a:rPr lang="en-US" b="1">
                          <a:effectLst/>
                          <a:latin typeface="Arial" panose="020B0604020202020204" pitchFamily="34" charset="0"/>
                        </a:rPr>
                        <a:t>Physique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Usually lean </a:t>
                      </a:r>
                    </a:p>
                  </a:txBody>
                  <a:tcPr marL="47625" marR="47625" marT="0" marB="0"/>
                </a:tc>
                <a:tc>
                  <a:txBody>
                    <a:bodyPr/>
                    <a:lstStyle/>
                    <a:p>
                      <a:r>
                        <a:rPr lang="en-US">
                          <a:effectLst/>
                          <a:latin typeface="Arial" panose="020B0604020202020204" pitchFamily="34" charset="0"/>
                        </a:rPr>
                        <a:t>Often obese (central obesity) </a:t>
                      </a:r>
                    </a:p>
                  </a:txBody>
                  <a:tcPr marL="47625" marR="47625" marT="0" marB="0"/>
                </a:tc>
                <a:extLst>
                  <a:ext uri="{0D108BD9-81ED-4DB2-BD59-A6C34878D82A}">
                    <a16:rowId xmlns:a16="http://schemas.microsoft.com/office/drawing/2014/main" val="375681494"/>
                  </a:ext>
                </a:extLst>
              </a:tr>
              <a:tr h="370840">
                <a:tc>
                  <a:txBody>
                    <a:bodyPr/>
                    <a:lstStyle/>
                    <a:p>
                      <a:r>
                        <a:rPr lang="en-US" b="1">
                          <a:effectLst/>
                          <a:latin typeface="Arial" panose="020B0604020202020204" pitchFamily="34" charset="0"/>
                        </a:rPr>
                        <a:t>Islets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Inflamed or destroyed </a:t>
                      </a:r>
                    </a:p>
                  </a:txBody>
                  <a:tcPr marL="47625" marR="47625" marT="0" marB="0"/>
                </a:tc>
                <a:tc>
                  <a:txBody>
                    <a:bodyPr/>
                    <a:lstStyle/>
                    <a:p>
                      <a:r>
                        <a:rPr lang="en-US">
                          <a:effectLst/>
                          <a:latin typeface="Arial" panose="020B0604020202020204" pitchFamily="34" charset="0"/>
                        </a:rPr>
                        <a:t>Near normal appearance </a:t>
                      </a:r>
                    </a:p>
                  </a:txBody>
                  <a:tcPr marL="47625" marR="47625" marT="0" marB="0"/>
                </a:tc>
                <a:extLst>
                  <a:ext uri="{0D108BD9-81ED-4DB2-BD59-A6C34878D82A}">
                    <a16:rowId xmlns:a16="http://schemas.microsoft.com/office/drawing/2014/main" val="35462776"/>
                  </a:ext>
                </a:extLst>
              </a:tr>
              <a:tr h="370840">
                <a:tc>
                  <a:txBody>
                    <a:bodyPr/>
                    <a:lstStyle/>
                    <a:p>
                      <a:r>
                        <a:rPr lang="en-US" b="1">
                          <a:effectLst/>
                          <a:latin typeface="Arial" panose="020B0604020202020204" pitchFamily="34" charset="0"/>
                        </a:rPr>
                        <a:t>Ketosis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Typical (DKA </a:t>
                      </a:r>
                    </a:p>
                  </a:txBody>
                  <a:tcPr marL="47625" marR="47625" marT="0" marB="0"/>
                </a:tc>
                <a:tc>
                  <a:txBody>
                    <a:bodyPr/>
                    <a:lstStyle/>
                    <a:p>
                      <a:r>
                        <a:rPr lang="en-US">
                          <a:effectLst/>
                          <a:latin typeface="Arial" panose="020B0604020202020204" pitchFamily="34" charset="0"/>
                        </a:rPr>
                        <a:t>Can occur (HONK coma) </a:t>
                      </a:r>
                    </a:p>
                  </a:txBody>
                  <a:tcPr marL="47625" marR="47625" marT="0" marB="0"/>
                </a:tc>
                <a:extLst>
                  <a:ext uri="{0D108BD9-81ED-4DB2-BD59-A6C34878D82A}">
                    <a16:rowId xmlns:a16="http://schemas.microsoft.com/office/drawing/2014/main" val="2286629501"/>
                  </a:ext>
                </a:extLst>
              </a:tr>
              <a:tr h="370840">
                <a:tc>
                  <a:txBody>
                    <a:bodyPr/>
                    <a:lstStyle/>
                    <a:p>
                      <a:r>
                        <a:rPr lang="en-US" b="1">
                          <a:effectLst/>
                          <a:latin typeface="Arial" panose="020B0604020202020204" pitchFamily="34" charset="0"/>
                        </a:rPr>
                        <a:t>Etiology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Autoimmune disease </a:t>
                      </a:r>
                    </a:p>
                    <a:p>
                      <a:r>
                        <a:rPr lang="en-US">
                          <a:effectLst/>
                          <a:latin typeface="Arial" panose="020B0604020202020204" pitchFamily="34" charset="0"/>
                        </a:rPr>
                        <a:t>Antibodies can be detected in serum before onset of diabetes. </a:t>
                      </a:r>
                    </a:p>
                    <a:p>
                      <a:r>
                        <a:rPr lang="en-US">
                          <a:effectLst/>
                          <a:latin typeface="Arial" panose="020B0604020202020204" pitchFamily="34" charset="0"/>
                        </a:rPr>
                        <a:t>HLA association (DR3or4) Viral association (coxsackievirus) </a:t>
                      </a:r>
                    </a:p>
                  </a:txBody>
                  <a:tcPr marL="47625" marR="47625" marT="0" marB="0"/>
                </a:tc>
                <a:tc>
                  <a:txBody>
                    <a:bodyPr/>
                    <a:lstStyle/>
                    <a:p>
                      <a:r>
                        <a:rPr lang="en-US" dirty="0">
                          <a:effectLst/>
                          <a:latin typeface="Arial" panose="020B0604020202020204" pitchFamily="34" charset="0"/>
                        </a:rPr>
                        <a:t>Strong genetic component Aggravated by obesity. </a:t>
                      </a:r>
                    </a:p>
                    <a:p>
                      <a:r>
                        <a:rPr lang="en-US" dirty="0">
                          <a:effectLst/>
                          <a:latin typeface="Arial" panose="020B0604020202020204" pitchFamily="34" charset="0"/>
                        </a:rPr>
                        <a:t>Gene defect of the </a:t>
                      </a:r>
                      <a:r>
                        <a:rPr lang="el-GR" dirty="0">
                          <a:effectLst/>
                          <a:latin typeface="Arial" panose="020B0604020202020204" pitchFamily="34" charset="0"/>
                        </a:rPr>
                        <a:t>β-</a:t>
                      </a:r>
                      <a:r>
                        <a:rPr lang="en-US" dirty="0">
                          <a:effectLst/>
                          <a:latin typeface="Arial" panose="020B0604020202020204" pitchFamily="34" charset="0"/>
                        </a:rPr>
                        <a:t>cell secretory apparatus (glucokinase and </a:t>
                      </a:r>
                      <a:r>
                        <a:rPr lang="en-US" dirty="0" err="1">
                          <a:effectLst/>
                          <a:latin typeface="Arial" panose="020B0604020202020204" pitchFamily="34" charset="0"/>
                        </a:rPr>
                        <a:t>sulphonylurea</a:t>
                      </a:r>
                      <a:r>
                        <a:rPr lang="en-US" dirty="0">
                          <a:effectLst/>
                          <a:latin typeface="Arial" panose="020B0604020202020204" pitchFamily="34" charset="0"/>
                        </a:rPr>
                        <a:t> receptor SUR) </a:t>
                      </a:r>
                    </a:p>
                    <a:p>
                      <a:r>
                        <a:rPr lang="en-US" dirty="0">
                          <a:effectLst/>
                          <a:latin typeface="Arial" panose="020B0604020202020204" pitchFamily="34" charset="0"/>
                        </a:rPr>
                        <a:t>Thrifty gene-link with low birth </a:t>
                      </a:r>
                    </a:p>
                  </a:txBody>
                  <a:tcPr marL="47625" marR="47625" marT="0" marB="0"/>
                </a:tc>
                <a:extLst>
                  <a:ext uri="{0D108BD9-81ED-4DB2-BD59-A6C34878D82A}">
                    <a16:rowId xmlns:a16="http://schemas.microsoft.com/office/drawing/2014/main" val="1580115142"/>
                  </a:ext>
                </a:extLst>
              </a:tr>
            </a:tbl>
          </a:graphicData>
        </a:graphic>
      </p:graphicFrame>
    </p:spTree>
    <p:extLst>
      <p:ext uri="{BB962C8B-B14F-4D97-AF65-F5344CB8AC3E}">
        <p14:creationId xmlns:p14="http://schemas.microsoft.com/office/powerpoint/2010/main" val="1030050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BE3D3-5482-8F42-9DF9-544D948BAE9C}"/>
              </a:ext>
            </a:extLst>
          </p:cNvPr>
          <p:cNvSpPr>
            <a:spLocks noGrp="1"/>
          </p:cNvSpPr>
          <p:nvPr>
            <p:ph type="title"/>
          </p:nvPr>
        </p:nvSpPr>
        <p:spPr/>
        <p:txBody>
          <a:bodyPr/>
          <a:lstStyle/>
          <a:p>
            <a:r>
              <a:rPr lang="en-US" b="1" dirty="0"/>
              <a:t>3.Gestational diabetes mellitus</a:t>
            </a:r>
            <a:endParaRPr lang="en-US" dirty="0"/>
          </a:p>
        </p:txBody>
      </p:sp>
      <p:sp>
        <p:nvSpPr>
          <p:cNvPr id="3" name="Content Placeholder 2">
            <a:extLst>
              <a:ext uri="{FF2B5EF4-FFF2-40B4-BE49-F238E27FC236}">
                <a16:creationId xmlns:a16="http://schemas.microsoft.com/office/drawing/2014/main" id="{A94B9C4A-FF85-9C46-8D55-DDCAC531810B}"/>
              </a:ext>
            </a:extLst>
          </p:cNvPr>
          <p:cNvSpPr>
            <a:spLocks noGrp="1"/>
          </p:cNvSpPr>
          <p:nvPr>
            <p:ph idx="1"/>
          </p:nvPr>
        </p:nvSpPr>
        <p:spPr/>
        <p:txBody>
          <a:bodyPr>
            <a:normAutofit fontScale="70000" lnSpcReduction="20000"/>
          </a:bodyPr>
          <a:lstStyle/>
          <a:p>
            <a:pPr marL="0" indent="0">
              <a:buNone/>
            </a:pPr>
            <a:endParaRPr lang="en-US" dirty="0"/>
          </a:p>
          <a:p>
            <a:r>
              <a:rPr lang="en-US" dirty="0"/>
              <a:t>• During pregnancy, the pancreatic function might not be sufficient to overcome both the insulin resistance created by the anti-insulin hormones secreted by the placenta (</a:t>
            </a:r>
            <a:r>
              <a:rPr lang="en-US" dirty="0" err="1"/>
              <a:t>oestrogen</a:t>
            </a:r>
            <a:r>
              <a:rPr lang="en-US" dirty="0"/>
              <a:t>, prolactin, human placental lactogen, cortisol and progesterone). </a:t>
            </a:r>
          </a:p>
          <a:p>
            <a:r>
              <a:rPr lang="en-US" dirty="0"/>
              <a:t>• Diabetic patients who become pregnant do not have </a:t>
            </a:r>
            <a:r>
              <a:rPr lang="en-US" b="1" dirty="0"/>
              <a:t>gestational diabetes </a:t>
            </a:r>
            <a:r>
              <a:rPr lang="en-US" dirty="0"/>
              <a:t>but have “diabetes mellitus and pregnancy” and should be treated accordingly, before, during and after pregnancy. </a:t>
            </a:r>
            <a:br>
              <a:rPr lang="en-US" dirty="0"/>
            </a:br>
            <a:endParaRPr lang="en-US" dirty="0"/>
          </a:p>
          <a:p>
            <a:r>
              <a:rPr lang="en-US" dirty="0"/>
              <a:t>Risk Factors; </a:t>
            </a:r>
          </a:p>
          <a:p>
            <a:pPr marL="514350" indent="-514350">
              <a:buFont typeface="+mj-lt"/>
              <a:buAutoNum type="arabicPeriod"/>
            </a:pPr>
            <a:r>
              <a:rPr lang="en-US" dirty="0"/>
              <a:t>Family history of diabetes in a first degree relative</a:t>
            </a:r>
          </a:p>
          <a:p>
            <a:pPr marL="514350" indent="-514350">
              <a:buFont typeface="+mj-lt"/>
              <a:buAutoNum type="arabicPeriod"/>
            </a:pPr>
            <a:r>
              <a:rPr lang="en-US" dirty="0"/>
              <a:t> Obesity </a:t>
            </a:r>
          </a:p>
          <a:p>
            <a:pPr marL="514350" indent="-514350">
              <a:buFont typeface="+mj-lt"/>
              <a:buAutoNum type="arabicPeriod"/>
            </a:pPr>
            <a:r>
              <a:rPr lang="en-US" dirty="0"/>
              <a:t>Advance maternal age </a:t>
            </a:r>
          </a:p>
          <a:p>
            <a:pPr marL="514350" indent="-514350">
              <a:buFont typeface="+mj-lt"/>
              <a:buAutoNum type="arabicPeriod"/>
            </a:pPr>
            <a:r>
              <a:rPr lang="en-US" dirty="0"/>
              <a:t>Previous adverse pregnancies </a:t>
            </a:r>
            <a:r>
              <a:rPr lang="en-US" dirty="0" err="1"/>
              <a:t>e.g.still</a:t>
            </a:r>
            <a:r>
              <a:rPr lang="en-US" dirty="0"/>
              <a:t> </a:t>
            </a:r>
            <a:r>
              <a:rPr lang="en-US" dirty="0" err="1"/>
              <a:t>birth,macrosomia</a:t>
            </a:r>
            <a:r>
              <a:rPr lang="en-US" dirty="0"/>
              <a:t>. </a:t>
            </a:r>
          </a:p>
          <a:p>
            <a:r>
              <a:rPr lang="en-US" dirty="0"/>
              <a:t>Screening is recommended between 24-28 weeks:</a:t>
            </a:r>
          </a:p>
          <a:p>
            <a:endParaRPr lang="en-US" dirty="0"/>
          </a:p>
          <a:p>
            <a:endParaRPr lang="en-US" dirty="0"/>
          </a:p>
        </p:txBody>
      </p:sp>
    </p:spTree>
    <p:extLst>
      <p:ext uri="{BB962C8B-B14F-4D97-AF65-F5344CB8AC3E}">
        <p14:creationId xmlns:p14="http://schemas.microsoft.com/office/powerpoint/2010/main" val="3149666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D74BF81C-38F3-FA45-93FA-06EA4F47826E}"/>
              </a:ext>
            </a:extLst>
          </p:cNvPr>
          <p:cNvSpPr>
            <a:spLocks noGrp="1"/>
          </p:cNvSpPr>
          <p:nvPr>
            <p:ph type="title"/>
          </p:nvPr>
        </p:nvSpPr>
        <p:spPr/>
        <p:txBody>
          <a:bodyPr/>
          <a:lstStyle/>
          <a:p>
            <a:pPr eaLnBrk="1" hangingPunct="1"/>
            <a:r>
              <a:rPr lang="en-GB" altLang="en-US" b="1"/>
              <a:t>3.</a:t>
            </a:r>
            <a:r>
              <a:rPr lang="en-GB" altLang="en-US" b="1" dirty="0"/>
              <a:t>		GESTATIONAL DM</a:t>
            </a:r>
          </a:p>
        </p:txBody>
      </p:sp>
      <p:sp>
        <p:nvSpPr>
          <p:cNvPr id="96259" name="Rectangle 3">
            <a:extLst>
              <a:ext uri="{FF2B5EF4-FFF2-40B4-BE49-F238E27FC236}">
                <a16:creationId xmlns:a16="http://schemas.microsoft.com/office/drawing/2014/main" id="{48475E53-F41A-BD47-B314-149BF62B65A6}"/>
              </a:ext>
            </a:extLst>
          </p:cNvPr>
          <p:cNvSpPr>
            <a:spLocks noGrp="1"/>
          </p:cNvSpPr>
          <p:nvPr>
            <p:ph type="body" idx="1"/>
          </p:nvPr>
        </p:nvSpPr>
        <p:spPr/>
        <p:txBody>
          <a:bodyPr/>
          <a:lstStyle/>
          <a:p>
            <a:pPr eaLnBrk="1" hangingPunct="1"/>
            <a:r>
              <a:rPr lang="en-GB" altLang="en-US" dirty="0"/>
              <a:t>Glucose intolerance in pregnancy</a:t>
            </a:r>
          </a:p>
          <a:p>
            <a:pPr eaLnBrk="1" hangingPunct="1"/>
            <a:r>
              <a:rPr lang="en-GB" altLang="en-US" dirty="0"/>
              <a:t>Returns to normal after pregnancy</a:t>
            </a:r>
          </a:p>
          <a:p>
            <a:pPr eaLnBrk="1" hangingPunct="1"/>
            <a:r>
              <a:rPr lang="en-GB" altLang="en-US" dirty="0"/>
              <a:t>Increased risk of DM later in life</a:t>
            </a:r>
          </a:p>
          <a:p>
            <a:pPr eaLnBrk="1" hangingPunct="1"/>
            <a:r>
              <a:rPr lang="en-GB" altLang="en-US" dirty="0"/>
              <a:t>Poor pregnancy outcome if not managed properly or diagnosed early</a:t>
            </a:r>
          </a:p>
          <a:p>
            <a:pPr eaLnBrk="1" hangingPunct="1"/>
            <a:r>
              <a:rPr lang="en-GB" altLang="en-US" dirty="0"/>
              <a:t>Usually have big babies</a:t>
            </a:r>
          </a:p>
        </p:txBody>
      </p:sp>
    </p:spTree>
    <p:extLst>
      <p:ext uri="{BB962C8B-B14F-4D97-AF65-F5344CB8AC3E}">
        <p14:creationId xmlns:p14="http://schemas.microsoft.com/office/powerpoint/2010/main" val="2230409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fade">
                                      <p:cBhvr>
                                        <p:cTn id="7" dur="2000"/>
                                        <p:tgtEl>
                                          <p:spTgt spid="962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6259">
                                            <p:txEl>
                                              <p:pRg st="0" end="0"/>
                                            </p:txEl>
                                          </p:spTgt>
                                        </p:tgtEl>
                                        <p:attrNameLst>
                                          <p:attrName>style.visibility</p:attrName>
                                        </p:attrNameLst>
                                      </p:cBhvr>
                                      <p:to>
                                        <p:strVal val="visible"/>
                                      </p:to>
                                    </p:set>
                                    <p:animEffect transition="in" filter="fade">
                                      <p:cBhvr>
                                        <p:cTn id="12" dur="2000"/>
                                        <p:tgtEl>
                                          <p:spTgt spid="962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6259">
                                            <p:txEl>
                                              <p:pRg st="1" end="1"/>
                                            </p:txEl>
                                          </p:spTgt>
                                        </p:tgtEl>
                                        <p:attrNameLst>
                                          <p:attrName>style.visibility</p:attrName>
                                        </p:attrNameLst>
                                      </p:cBhvr>
                                      <p:to>
                                        <p:strVal val="visible"/>
                                      </p:to>
                                    </p:set>
                                    <p:animEffect transition="in" filter="fade">
                                      <p:cBhvr>
                                        <p:cTn id="17" dur="2000"/>
                                        <p:tgtEl>
                                          <p:spTgt spid="9625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6259">
                                            <p:txEl>
                                              <p:pRg st="2" end="2"/>
                                            </p:txEl>
                                          </p:spTgt>
                                        </p:tgtEl>
                                        <p:attrNameLst>
                                          <p:attrName>style.visibility</p:attrName>
                                        </p:attrNameLst>
                                      </p:cBhvr>
                                      <p:to>
                                        <p:strVal val="visible"/>
                                      </p:to>
                                    </p:set>
                                    <p:animEffect transition="in" filter="fade">
                                      <p:cBhvr>
                                        <p:cTn id="22" dur="2000"/>
                                        <p:tgtEl>
                                          <p:spTgt spid="9625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6259">
                                            <p:txEl>
                                              <p:pRg st="3" end="3"/>
                                            </p:txEl>
                                          </p:spTgt>
                                        </p:tgtEl>
                                        <p:attrNameLst>
                                          <p:attrName>style.visibility</p:attrName>
                                        </p:attrNameLst>
                                      </p:cBhvr>
                                      <p:to>
                                        <p:strVal val="visible"/>
                                      </p:to>
                                    </p:set>
                                    <p:animEffect transition="in" filter="fade">
                                      <p:cBhvr>
                                        <p:cTn id="27" dur="2000"/>
                                        <p:tgtEl>
                                          <p:spTgt spid="9625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6259">
                                            <p:txEl>
                                              <p:pRg st="4" end="4"/>
                                            </p:txEl>
                                          </p:spTgt>
                                        </p:tgtEl>
                                        <p:attrNameLst>
                                          <p:attrName>style.visibility</p:attrName>
                                        </p:attrNameLst>
                                      </p:cBhvr>
                                      <p:to>
                                        <p:strVal val="visible"/>
                                      </p:to>
                                    </p:set>
                                    <p:animEffect transition="in" filter="fade">
                                      <p:cBhvr>
                                        <p:cTn id="32" dur="2000"/>
                                        <p:tgtEl>
                                          <p:spTgt spid="962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2C20D1FE-83BB-6348-8251-2EF9F57AA0D2}"/>
              </a:ext>
            </a:extLst>
          </p:cNvPr>
          <p:cNvSpPr>
            <a:spLocks noGrp="1"/>
          </p:cNvSpPr>
          <p:nvPr>
            <p:ph type="title"/>
          </p:nvPr>
        </p:nvSpPr>
        <p:spPr/>
        <p:txBody>
          <a:bodyPr/>
          <a:lstStyle/>
          <a:p>
            <a:pPr eaLnBrk="1" hangingPunct="1"/>
            <a:r>
              <a:rPr lang="en-GB" altLang="en-US" sz="2500" b="1"/>
              <a:t>4.	DM ASSOCIATED WITH OTHER CONDITIONS/SECONDARY DM</a:t>
            </a:r>
            <a:r>
              <a:rPr lang="en-GB" altLang="en-US" sz="3800"/>
              <a:t> </a:t>
            </a:r>
          </a:p>
        </p:txBody>
      </p:sp>
      <p:sp>
        <p:nvSpPr>
          <p:cNvPr id="97283" name="Rectangle 3">
            <a:extLst>
              <a:ext uri="{FF2B5EF4-FFF2-40B4-BE49-F238E27FC236}">
                <a16:creationId xmlns:a16="http://schemas.microsoft.com/office/drawing/2014/main" id="{10FFA774-7E8D-454C-B7C2-D0C8BBD2E57A}"/>
              </a:ext>
            </a:extLst>
          </p:cNvPr>
          <p:cNvSpPr>
            <a:spLocks noGrp="1"/>
          </p:cNvSpPr>
          <p:nvPr>
            <p:ph type="body" idx="1"/>
          </p:nvPr>
        </p:nvSpPr>
        <p:spPr/>
        <p:txBody>
          <a:bodyPr/>
          <a:lstStyle/>
          <a:p>
            <a:pPr eaLnBrk="1" hangingPunct="1"/>
            <a:r>
              <a:rPr lang="en-GB" altLang="en-US"/>
              <a:t>Pancreatitis, pancreatectomy</a:t>
            </a:r>
          </a:p>
          <a:p>
            <a:pPr eaLnBrk="1" hangingPunct="1"/>
            <a:r>
              <a:rPr lang="en-GB" altLang="en-US"/>
              <a:t>Acromegaly - </a:t>
            </a:r>
            <a:r>
              <a:rPr lang="en-GB" altLang="en-US">
                <a:sym typeface="Symbol" pitchFamily="2" charset="2"/>
              </a:rPr>
              <a:t></a:t>
            </a:r>
            <a:r>
              <a:rPr lang="en-GB" altLang="en-US"/>
              <a:t>GH</a:t>
            </a:r>
          </a:p>
          <a:p>
            <a:pPr eaLnBrk="1" hangingPunct="1"/>
            <a:r>
              <a:rPr lang="en-GB" altLang="en-US"/>
              <a:t>Cushing's syndrome- </a:t>
            </a:r>
            <a:r>
              <a:rPr lang="en-GB" altLang="en-US">
                <a:sym typeface="Symbol" pitchFamily="2" charset="2"/>
              </a:rPr>
              <a:t></a:t>
            </a:r>
            <a:r>
              <a:rPr lang="en-GB" altLang="en-US"/>
              <a:t>ACTH, ↑Cortisol</a:t>
            </a:r>
          </a:p>
          <a:p>
            <a:pPr eaLnBrk="1" hangingPunct="1"/>
            <a:r>
              <a:rPr lang="en-GB" altLang="en-US"/>
              <a:t>Pheochromocytoma- </a:t>
            </a:r>
            <a:r>
              <a:rPr lang="en-GB" altLang="en-US">
                <a:sym typeface="Symbol" pitchFamily="2" charset="2"/>
              </a:rPr>
              <a:t></a:t>
            </a:r>
            <a:r>
              <a:rPr lang="en-GB" altLang="en-US"/>
              <a:t>Catecholamines</a:t>
            </a:r>
          </a:p>
          <a:p>
            <a:pPr eaLnBrk="1" hangingPunct="1"/>
            <a:r>
              <a:rPr lang="en-GB" altLang="en-US"/>
              <a:t>Thyrotoxicosis- </a:t>
            </a:r>
            <a:r>
              <a:rPr lang="en-GB" altLang="en-US">
                <a:sym typeface="Symbol" pitchFamily="2" charset="2"/>
              </a:rPr>
              <a:t></a:t>
            </a:r>
            <a:r>
              <a:rPr lang="en-GB" altLang="en-US"/>
              <a:t>T3/↑T4</a:t>
            </a:r>
          </a:p>
          <a:p>
            <a:pPr eaLnBrk="1" hangingPunct="1"/>
            <a:r>
              <a:rPr lang="en-GB" altLang="en-US"/>
              <a:t>Glucagonoma- </a:t>
            </a:r>
            <a:r>
              <a:rPr lang="en-GB" altLang="en-US">
                <a:sym typeface="Symbol" pitchFamily="2" charset="2"/>
              </a:rPr>
              <a:t></a:t>
            </a:r>
            <a:r>
              <a:rPr lang="en-GB" altLang="en-US"/>
              <a:t>Glucagon</a:t>
            </a:r>
          </a:p>
          <a:p>
            <a:pPr eaLnBrk="1" hangingPunct="1"/>
            <a:r>
              <a:rPr lang="en-GB" altLang="en-US"/>
              <a:t>Drugs e.g steroids </a:t>
            </a:r>
          </a:p>
          <a:p>
            <a:pPr eaLnBrk="1" hangingPunct="1"/>
            <a:endParaRPr lang="en-GB" altLang="en-US"/>
          </a:p>
        </p:txBody>
      </p:sp>
    </p:spTree>
    <p:extLst>
      <p:ext uri="{BB962C8B-B14F-4D97-AF65-F5344CB8AC3E}">
        <p14:creationId xmlns:p14="http://schemas.microsoft.com/office/powerpoint/2010/main" val="1330667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fade">
                                      <p:cBhvr>
                                        <p:cTn id="7" dur="2000"/>
                                        <p:tgtEl>
                                          <p:spTgt spid="972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7283">
                                            <p:txEl>
                                              <p:pRg st="4" end="4"/>
                                            </p:txEl>
                                          </p:spTgt>
                                        </p:tgtEl>
                                        <p:attrNameLst>
                                          <p:attrName>style.visibility</p:attrName>
                                        </p:attrNameLst>
                                      </p:cBhvr>
                                      <p:to>
                                        <p:strVal val="visible"/>
                                      </p:to>
                                    </p:set>
                                    <p:animEffect transition="in" filter="fade">
                                      <p:cBhvr>
                                        <p:cTn id="32" dur="2000"/>
                                        <p:tgtEl>
                                          <p:spTgt spid="9728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7283">
                                            <p:txEl>
                                              <p:pRg st="5" end="5"/>
                                            </p:txEl>
                                          </p:spTgt>
                                        </p:tgtEl>
                                        <p:attrNameLst>
                                          <p:attrName>style.visibility</p:attrName>
                                        </p:attrNameLst>
                                      </p:cBhvr>
                                      <p:to>
                                        <p:strVal val="visible"/>
                                      </p:to>
                                    </p:set>
                                    <p:animEffect transition="in" filter="fade">
                                      <p:cBhvr>
                                        <p:cTn id="37" dur="2000"/>
                                        <p:tgtEl>
                                          <p:spTgt spid="9728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7283">
                                            <p:txEl>
                                              <p:pRg st="6" end="6"/>
                                            </p:txEl>
                                          </p:spTgt>
                                        </p:tgtEl>
                                        <p:attrNameLst>
                                          <p:attrName>style.visibility</p:attrName>
                                        </p:attrNameLst>
                                      </p:cBhvr>
                                      <p:to>
                                        <p:strVal val="visible"/>
                                      </p:to>
                                    </p:set>
                                    <p:animEffect transition="in" filter="fade">
                                      <p:cBhvr>
                                        <p:cTn id="42" dur="2000"/>
                                        <p:tgtEl>
                                          <p:spTgt spid="972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278E932-20A3-8441-BA5E-7359E3710C83}"/>
              </a:ext>
            </a:extLst>
          </p:cNvPr>
          <p:cNvSpPr>
            <a:spLocks noGrp="1" noChangeArrowheads="1"/>
          </p:cNvSpPr>
          <p:nvPr>
            <p:ph type="title"/>
          </p:nvPr>
        </p:nvSpPr>
        <p:spPr/>
        <p:txBody>
          <a:bodyPr rtlCol="0">
            <a:normAutofit/>
          </a:bodyPr>
          <a:lstStyle/>
          <a:p>
            <a:pPr>
              <a:defRPr/>
            </a:pPr>
            <a:r>
              <a:rPr lang="en-GB" dirty="0"/>
              <a:t>ORGANS INVOLVED IN GLUCOSE METABOLISM</a:t>
            </a:r>
          </a:p>
        </p:txBody>
      </p:sp>
      <p:sp>
        <p:nvSpPr>
          <p:cNvPr id="10243" name="Rectangle 3">
            <a:extLst>
              <a:ext uri="{FF2B5EF4-FFF2-40B4-BE49-F238E27FC236}">
                <a16:creationId xmlns:a16="http://schemas.microsoft.com/office/drawing/2014/main" id="{87125BF6-46A8-8C4A-A4C5-4C7E6D48CF8D}"/>
              </a:ext>
            </a:extLst>
          </p:cNvPr>
          <p:cNvSpPr>
            <a:spLocks noGrp="1"/>
          </p:cNvSpPr>
          <p:nvPr>
            <p:ph type="body" idx="1"/>
          </p:nvPr>
        </p:nvSpPr>
        <p:spPr/>
        <p:txBody>
          <a:bodyPr/>
          <a:lstStyle/>
          <a:p>
            <a:pPr eaLnBrk="1" hangingPunct="1"/>
            <a:r>
              <a:rPr lang="en-GB" altLang="en-US" b="1"/>
              <a:t>GIT</a:t>
            </a:r>
            <a:r>
              <a:rPr lang="en-GB" altLang="en-US"/>
              <a:t>- absorption</a:t>
            </a:r>
          </a:p>
          <a:p>
            <a:pPr eaLnBrk="1" hangingPunct="1"/>
            <a:r>
              <a:rPr lang="en-GB" altLang="en-US" b="1"/>
              <a:t>SYSTEMIC-CIRCULATION</a:t>
            </a:r>
            <a:r>
              <a:rPr lang="en-GB" altLang="en-US"/>
              <a:t>- transportation</a:t>
            </a:r>
          </a:p>
          <a:p>
            <a:pPr eaLnBrk="1" hangingPunct="1"/>
            <a:r>
              <a:rPr lang="en-GB" altLang="en-US" b="1"/>
              <a:t>LIVER</a:t>
            </a:r>
            <a:r>
              <a:rPr lang="en-GB" altLang="en-US"/>
              <a:t>- storage, Glycogenesis, gluconeogenesis, ketogenesis, glycogenolysis</a:t>
            </a:r>
          </a:p>
          <a:p>
            <a:pPr eaLnBrk="1" hangingPunct="1"/>
            <a:r>
              <a:rPr lang="en-GB" altLang="en-US" b="1"/>
              <a:t>PERIPHERAL TISSUES-</a:t>
            </a:r>
            <a:r>
              <a:rPr lang="en-GB" altLang="en-US"/>
              <a:t>metabolism, muscle glycogen</a:t>
            </a:r>
          </a:p>
          <a:p>
            <a:pPr eaLnBrk="1" hangingPunct="1"/>
            <a:r>
              <a:rPr lang="en-GB" altLang="en-US" b="1"/>
              <a:t>ADIPOSE TISSUE- </a:t>
            </a:r>
            <a:r>
              <a:rPr lang="en-GB" altLang="en-US"/>
              <a:t>metabolism, storage </a:t>
            </a:r>
          </a:p>
          <a:p>
            <a:pPr eaLnBrk="1" hangingPunct="1"/>
            <a:r>
              <a:rPr lang="en-GB" altLang="en-US" b="1"/>
              <a:t>KIDNEYS</a:t>
            </a:r>
            <a:r>
              <a:rPr lang="en-GB" altLang="en-US"/>
              <a:t>- excretion, reabsorption</a:t>
            </a:r>
          </a:p>
          <a:p>
            <a:pPr eaLnBrk="1" hangingPunct="1"/>
            <a:r>
              <a:rPr lang="en-GB" altLang="en-US" b="1"/>
              <a:t>ENDOCRINE SYSTEM</a:t>
            </a:r>
            <a:r>
              <a:rPr lang="en-GB" altLang="en-US"/>
              <a:t>- homeostasis</a:t>
            </a:r>
          </a:p>
        </p:txBody>
      </p:sp>
    </p:spTree>
    <p:extLst>
      <p:ext uri="{BB962C8B-B14F-4D97-AF65-F5344CB8AC3E}">
        <p14:creationId xmlns:p14="http://schemas.microsoft.com/office/powerpoint/2010/main" val="25675900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fade">
                                      <p:cBhvr>
                                        <p:cTn id="27" dur="2000"/>
                                        <p:tgtEl>
                                          <p:spTgt spid="1024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3">
                                            <p:txEl>
                                              <p:pRg st="4" end="4"/>
                                            </p:txEl>
                                          </p:spTgt>
                                        </p:tgtEl>
                                        <p:attrNameLst>
                                          <p:attrName>style.visibility</p:attrName>
                                        </p:attrNameLst>
                                      </p:cBhvr>
                                      <p:to>
                                        <p:strVal val="visible"/>
                                      </p:to>
                                    </p:set>
                                    <p:animEffect transition="in" filter="fade">
                                      <p:cBhvr>
                                        <p:cTn id="32" dur="2000"/>
                                        <p:tgtEl>
                                          <p:spTgt spid="1024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Effect transition="in" filter="fade">
                                      <p:cBhvr>
                                        <p:cTn id="37" dur="2000"/>
                                        <p:tgtEl>
                                          <p:spTgt spid="1024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243">
                                            <p:txEl>
                                              <p:pRg st="6" end="6"/>
                                            </p:txEl>
                                          </p:spTgt>
                                        </p:tgtEl>
                                        <p:attrNameLst>
                                          <p:attrName>style.visibility</p:attrName>
                                        </p:attrNameLst>
                                      </p:cBhvr>
                                      <p:to>
                                        <p:strVal val="visible"/>
                                      </p:to>
                                    </p:set>
                                    <p:animEffect transition="in" filter="fade">
                                      <p:cBhvr>
                                        <p:cTn id="42" dur="20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1B747-247C-CC48-A785-F1BF2EC371A4}"/>
              </a:ext>
            </a:extLst>
          </p:cNvPr>
          <p:cNvSpPr>
            <a:spLocks noGrp="1"/>
          </p:cNvSpPr>
          <p:nvPr>
            <p:ph type="title"/>
          </p:nvPr>
        </p:nvSpPr>
        <p:spPr/>
        <p:txBody>
          <a:bodyPr/>
          <a:lstStyle/>
          <a:p>
            <a:r>
              <a:rPr lang="en-US" dirty="0"/>
              <a:t>Symptoms of DM</a:t>
            </a:r>
          </a:p>
        </p:txBody>
      </p:sp>
      <p:sp>
        <p:nvSpPr>
          <p:cNvPr id="3" name="Content Placeholder 2">
            <a:extLst>
              <a:ext uri="{FF2B5EF4-FFF2-40B4-BE49-F238E27FC236}">
                <a16:creationId xmlns:a16="http://schemas.microsoft.com/office/drawing/2014/main" id="{48156FA4-9B6C-4448-A025-8BDA54C91C14}"/>
              </a:ext>
            </a:extLst>
          </p:cNvPr>
          <p:cNvSpPr>
            <a:spLocks noGrp="1"/>
          </p:cNvSpPr>
          <p:nvPr>
            <p:ph idx="1"/>
          </p:nvPr>
        </p:nvSpPr>
        <p:spPr/>
        <p:txBody>
          <a:bodyPr/>
          <a:lstStyle/>
          <a:p>
            <a:pPr marL="0" indent="0">
              <a:buNone/>
            </a:pPr>
            <a:r>
              <a:rPr lang="en-GB" altLang="en-US" dirty="0"/>
              <a:t>1.</a:t>
            </a:r>
            <a:r>
              <a:rPr lang="en-GB" altLang="en-US" b="1" dirty="0"/>
              <a:t>POLYURIA</a:t>
            </a:r>
            <a:r>
              <a:rPr lang="en-GB" altLang="en-US" dirty="0"/>
              <a:t>: Excessive secretion of urine- OSMOTIC DIURESIS</a:t>
            </a:r>
          </a:p>
          <a:p>
            <a:pPr marL="0" indent="0">
              <a:buNone/>
            </a:pPr>
            <a:r>
              <a:rPr lang="en-GB" altLang="en-US" dirty="0"/>
              <a:t>2.</a:t>
            </a:r>
            <a:r>
              <a:rPr lang="en-GB" altLang="en-US" b="1" dirty="0"/>
              <a:t>POLYDIPSIA</a:t>
            </a:r>
            <a:r>
              <a:rPr lang="en-GB" altLang="en-US" dirty="0"/>
              <a:t>: Excessive thirst (</a:t>
            </a:r>
            <a:r>
              <a:rPr lang="en-GB" altLang="en-US" dirty="0">
                <a:sym typeface="Symbol" pitchFamily="2" charset="2"/>
              </a:rPr>
              <a:t></a:t>
            </a:r>
            <a:r>
              <a:rPr lang="en-GB" altLang="en-US" dirty="0"/>
              <a:t> plasma osmolality /hypovolaemia)</a:t>
            </a:r>
          </a:p>
          <a:p>
            <a:pPr marL="0" indent="0">
              <a:buNone/>
            </a:pPr>
            <a:r>
              <a:rPr lang="en-GB" altLang="en-US" dirty="0"/>
              <a:t>3.</a:t>
            </a:r>
            <a:r>
              <a:rPr lang="en-GB" altLang="en-US" b="1" dirty="0"/>
              <a:t>POLYPHAGIA</a:t>
            </a:r>
            <a:r>
              <a:rPr lang="en-GB" altLang="en-US" dirty="0"/>
              <a:t>: excessive intake of food (lack of glucose in the cells)</a:t>
            </a:r>
          </a:p>
          <a:p>
            <a:pPr marL="0" indent="0">
              <a:buNone/>
            </a:pPr>
            <a:r>
              <a:rPr lang="en-GB" altLang="en-US" dirty="0"/>
              <a:t>4.</a:t>
            </a:r>
            <a:r>
              <a:rPr lang="en-GB" altLang="en-US" b="1" dirty="0"/>
              <a:t>NOCTURNAL ENURESIS</a:t>
            </a:r>
            <a:r>
              <a:rPr lang="en-GB" altLang="en-US" dirty="0"/>
              <a:t>: urinary incontinence at night  (first sign in the children)</a:t>
            </a:r>
          </a:p>
          <a:p>
            <a:endParaRPr lang="en-US" dirty="0"/>
          </a:p>
        </p:txBody>
      </p:sp>
    </p:spTree>
    <p:extLst>
      <p:ext uri="{BB962C8B-B14F-4D97-AF65-F5344CB8AC3E}">
        <p14:creationId xmlns:p14="http://schemas.microsoft.com/office/powerpoint/2010/main" val="3223546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513135D0-41F0-9142-824C-3359A5498046}"/>
              </a:ext>
            </a:extLst>
          </p:cNvPr>
          <p:cNvSpPr>
            <a:spLocks noGrp="1"/>
          </p:cNvSpPr>
          <p:nvPr>
            <p:ph type="title"/>
          </p:nvPr>
        </p:nvSpPr>
        <p:spPr/>
        <p:txBody>
          <a:bodyPr/>
          <a:lstStyle/>
          <a:p>
            <a:pPr eaLnBrk="1" hangingPunct="1"/>
            <a:r>
              <a:rPr lang="en-GB" altLang="en-US"/>
              <a:t>Clinical symptoms cont.</a:t>
            </a:r>
          </a:p>
        </p:txBody>
      </p:sp>
      <p:sp>
        <p:nvSpPr>
          <p:cNvPr id="99331" name="Rectangle 3">
            <a:extLst>
              <a:ext uri="{FF2B5EF4-FFF2-40B4-BE49-F238E27FC236}">
                <a16:creationId xmlns:a16="http://schemas.microsoft.com/office/drawing/2014/main" id="{DA15294A-9F0D-4C42-BDE4-46D4E0ECB87C}"/>
              </a:ext>
            </a:extLst>
          </p:cNvPr>
          <p:cNvSpPr>
            <a:spLocks noGrp="1"/>
          </p:cNvSpPr>
          <p:nvPr>
            <p:ph type="body" idx="1"/>
          </p:nvPr>
        </p:nvSpPr>
        <p:spPr/>
        <p:txBody>
          <a:bodyPr/>
          <a:lstStyle/>
          <a:p>
            <a:pPr marL="0" indent="0" eaLnBrk="1" hangingPunct="1">
              <a:lnSpc>
                <a:spcPct val="90000"/>
              </a:lnSpc>
              <a:buNone/>
            </a:pPr>
            <a:r>
              <a:rPr lang="en-GB" altLang="en-US" b="1" dirty="0"/>
              <a:t>5.	FATIGUE: lack of glucose in the cells</a:t>
            </a:r>
          </a:p>
          <a:p>
            <a:pPr marL="0" indent="0" eaLnBrk="1" hangingPunct="1">
              <a:lnSpc>
                <a:spcPct val="90000"/>
              </a:lnSpc>
              <a:buNone/>
            </a:pPr>
            <a:r>
              <a:rPr lang="en-GB" altLang="en-US" b="1" dirty="0"/>
              <a:t>6.	PRURITIS AND VAGINITIS: itching of vulvae and vagina- (infection in pregnancy)</a:t>
            </a:r>
          </a:p>
          <a:p>
            <a:pPr marL="0" indent="0" eaLnBrk="1" hangingPunct="1">
              <a:lnSpc>
                <a:spcPct val="90000"/>
              </a:lnSpc>
              <a:buNone/>
            </a:pPr>
            <a:r>
              <a:rPr lang="en-GB" altLang="en-US" b="1" dirty="0"/>
              <a:t>7.	RECURRENT BLURRED VISION: retinopathy</a:t>
            </a:r>
          </a:p>
          <a:p>
            <a:pPr eaLnBrk="1" hangingPunct="1">
              <a:lnSpc>
                <a:spcPct val="90000"/>
              </a:lnSpc>
            </a:pPr>
            <a:r>
              <a:rPr lang="en-GB" altLang="en-US" b="1" dirty="0"/>
              <a:t>8.	PERSISTENT GLUCOSURIA:IN PREGNANCY: Antenatal clinic/GDM </a:t>
            </a:r>
          </a:p>
          <a:p>
            <a:pPr eaLnBrk="1" hangingPunct="1">
              <a:lnSpc>
                <a:spcPct val="90000"/>
              </a:lnSpc>
            </a:pPr>
            <a:r>
              <a:rPr lang="en-GB" altLang="en-US" b="1" dirty="0"/>
              <a:t>9.	WEIGHT LOSS- Type I DM</a:t>
            </a:r>
          </a:p>
          <a:p>
            <a:pPr eaLnBrk="1" hangingPunct="1">
              <a:lnSpc>
                <a:spcPct val="90000"/>
              </a:lnSpc>
            </a:pPr>
            <a:r>
              <a:rPr lang="en-GB" altLang="en-US" b="1" dirty="0"/>
              <a:t>10.	FRUITY BREATH: KETOSIS- ACETONE IN BREATH</a:t>
            </a:r>
          </a:p>
        </p:txBody>
      </p:sp>
    </p:spTree>
    <p:extLst>
      <p:ext uri="{BB962C8B-B14F-4D97-AF65-F5344CB8AC3E}">
        <p14:creationId xmlns:p14="http://schemas.microsoft.com/office/powerpoint/2010/main" val="42741135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9330"/>
                                        </p:tgtEl>
                                        <p:attrNameLst>
                                          <p:attrName>style.visibility</p:attrName>
                                        </p:attrNameLst>
                                      </p:cBhvr>
                                      <p:to>
                                        <p:strVal val="visible"/>
                                      </p:to>
                                    </p:set>
                                    <p:animEffect transition="in" filter="fade">
                                      <p:cBhvr>
                                        <p:cTn id="7" dur="2000"/>
                                        <p:tgtEl>
                                          <p:spTgt spid="993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9331">
                                            <p:txEl>
                                              <p:pRg st="0" end="0"/>
                                            </p:txEl>
                                          </p:spTgt>
                                        </p:tgtEl>
                                        <p:attrNameLst>
                                          <p:attrName>style.visibility</p:attrName>
                                        </p:attrNameLst>
                                      </p:cBhvr>
                                      <p:to>
                                        <p:strVal val="visible"/>
                                      </p:to>
                                    </p:set>
                                    <p:animEffect transition="in" filter="fade">
                                      <p:cBhvr>
                                        <p:cTn id="12" dur="2000"/>
                                        <p:tgtEl>
                                          <p:spTgt spid="993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9331">
                                            <p:txEl>
                                              <p:pRg st="1" end="1"/>
                                            </p:txEl>
                                          </p:spTgt>
                                        </p:tgtEl>
                                        <p:attrNameLst>
                                          <p:attrName>style.visibility</p:attrName>
                                        </p:attrNameLst>
                                      </p:cBhvr>
                                      <p:to>
                                        <p:strVal val="visible"/>
                                      </p:to>
                                    </p:set>
                                    <p:animEffect transition="in" filter="fade">
                                      <p:cBhvr>
                                        <p:cTn id="17" dur="2000"/>
                                        <p:tgtEl>
                                          <p:spTgt spid="993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9331">
                                            <p:txEl>
                                              <p:pRg st="2" end="2"/>
                                            </p:txEl>
                                          </p:spTgt>
                                        </p:tgtEl>
                                        <p:attrNameLst>
                                          <p:attrName>style.visibility</p:attrName>
                                        </p:attrNameLst>
                                      </p:cBhvr>
                                      <p:to>
                                        <p:strVal val="visible"/>
                                      </p:to>
                                    </p:set>
                                    <p:animEffect transition="in" filter="fade">
                                      <p:cBhvr>
                                        <p:cTn id="22" dur="2000"/>
                                        <p:tgtEl>
                                          <p:spTgt spid="9933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9331">
                                            <p:txEl>
                                              <p:pRg st="3" end="3"/>
                                            </p:txEl>
                                          </p:spTgt>
                                        </p:tgtEl>
                                        <p:attrNameLst>
                                          <p:attrName>style.visibility</p:attrName>
                                        </p:attrNameLst>
                                      </p:cBhvr>
                                      <p:to>
                                        <p:strVal val="visible"/>
                                      </p:to>
                                    </p:set>
                                    <p:animEffect transition="in" filter="fade">
                                      <p:cBhvr>
                                        <p:cTn id="27" dur="2000"/>
                                        <p:tgtEl>
                                          <p:spTgt spid="9933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9331">
                                            <p:txEl>
                                              <p:pRg st="4" end="4"/>
                                            </p:txEl>
                                          </p:spTgt>
                                        </p:tgtEl>
                                        <p:attrNameLst>
                                          <p:attrName>style.visibility</p:attrName>
                                        </p:attrNameLst>
                                      </p:cBhvr>
                                      <p:to>
                                        <p:strVal val="visible"/>
                                      </p:to>
                                    </p:set>
                                    <p:animEffect transition="in" filter="fade">
                                      <p:cBhvr>
                                        <p:cTn id="32" dur="2000"/>
                                        <p:tgtEl>
                                          <p:spTgt spid="9933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9331">
                                            <p:txEl>
                                              <p:pRg st="5" end="5"/>
                                            </p:txEl>
                                          </p:spTgt>
                                        </p:tgtEl>
                                        <p:attrNameLst>
                                          <p:attrName>style.visibility</p:attrName>
                                        </p:attrNameLst>
                                      </p:cBhvr>
                                      <p:to>
                                        <p:strVal val="visible"/>
                                      </p:to>
                                    </p:set>
                                    <p:animEffect transition="in" filter="fade">
                                      <p:cBhvr>
                                        <p:cTn id="37" dur="2000"/>
                                        <p:tgtEl>
                                          <p:spTgt spid="993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P spid="99331"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F6603352-C9FC-EB41-A612-368D99BC4282}"/>
              </a:ext>
            </a:extLst>
          </p:cNvPr>
          <p:cNvSpPr>
            <a:spLocks noGrp="1"/>
          </p:cNvSpPr>
          <p:nvPr>
            <p:ph type="title"/>
          </p:nvPr>
        </p:nvSpPr>
        <p:spPr/>
        <p:txBody>
          <a:bodyPr/>
          <a:lstStyle/>
          <a:p>
            <a:pPr eaLnBrk="1" hangingPunct="1"/>
            <a:r>
              <a:rPr lang="en-GB" altLang="en-US"/>
              <a:t>Clinical symptoms cont.</a:t>
            </a:r>
          </a:p>
        </p:txBody>
      </p:sp>
      <p:sp>
        <p:nvSpPr>
          <p:cNvPr id="100355" name="Rectangle 3">
            <a:extLst>
              <a:ext uri="{FF2B5EF4-FFF2-40B4-BE49-F238E27FC236}">
                <a16:creationId xmlns:a16="http://schemas.microsoft.com/office/drawing/2014/main" id="{448DAAA8-194F-D049-AAEB-ACD33E503B22}"/>
              </a:ext>
            </a:extLst>
          </p:cNvPr>
          <p:cNvSpPr>
            <a:spLocks noGrp="1"/>
          </p:cNvSpPr>
          <p:nvPr>
            <p:ph type="body" idx="1"/>
          </p:nvPr>
        </p:nvSpPr>
        <p:spPr/>
        <p:txBody>
          <a:bodyPr/>
          <a:lstStyle/>
          <a:p>
            <a:pPr eaLnBrk="1" hangingPunct="1"/>
            <a:r>
              <a:rPr lang="en-GB" altLang="en-US" b="1"/>
              <a:t>11.	COMA: Hyperosmolar non-ketotic coma (HONK) -Type II DM/Diabetic Ketoacidosis (DKA)</a:t>
            </a:r>
          </a:p>
          <a:p>
            <a:pPr eaLnBrk="1" hangingPunct="1"/>
            <a:endParaRPr lang="en-GB" altLang="en-US" b="1"/>
          </a:p>
          <a:p>
            <a:pPr eaLnBrk="1" hangingPunct="1"/>
            <a:r>
              <a:rPr lang="en-GB" altLang="en-US" b="1"/>
              <a:t>12.	NOTE THAT MANY PATIENTS ESPECIALLY WITH TYPE II DM DO NOT HAVE THE CLASSICAL SYMPTOMS</a:t>
            </a:r>
          </a:p>
        </p:txBody>
      </p:sp>
    </p:spTree>
    <p:extLst>
      <p:ext uri="{BB962C8B-B14F-4D97-AF65-F5344CB8AC3E}">
        <p14:creationId xmlns:p14="http://schemas.microsoft.com/office/powerpoint/2010/main" val="2783068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animEffect transition="in" filter="fade">
                                      <p:cBhvr>
                                        <p:cTn id="12" dur="2000"/>
                                        <p:tgtEl>
                                          <p:spTgt spid="1003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fade">
                                      <p:cBhvr>
                                        <p:cTn id="17" dur="2000"/>
                                        <p:tgtEl>
                                          <p:spTgt spid="1003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A487-6171-1D4A-9127-671878A62A16}"/>
              </a:ext>
            </a:extLst>
          </p:cNvPr>
          <p:cNvSpPr>
            <a:spLocks noGrp="1"/>
          </p:cNvSpPr>
          <p:nvPr>
            <p:ph type="title"/>
          </p:nvPr>
        </p:nvSpPr>
        <p:spPr/>
        <p:txBody>
          <a:bodyPr/>
          <a:lstStyle/>
          <a:p>
            <a:r>
              <a:rPr lang="en-US" dirty="0"/>
              <a:t>KETONE BODIES</a:t>
            </a:r>
          </a:p>
        </p:txBody>
      </p:sp>
      <p:sp>
        <p:nvSpPr>
          <p:cNvPr id="3" name="Content Placeholder 2">
            <a:extLst>
              <a:ext uri="{FF2B5EF4-FFF2-40B4-BE49-F238E27FC236}">
                <a16:creationId xmlns:a16="http://schemas.microsoft.com/office/drawing/2014/main" id="{E96D7397-CEEC-E142-8F73-4182B5448313}"/>
              </a:ext>
            </a:extLst>
          </p:cNvPr>
          <p:cNvSpPr>
            <a:spLocks noGrp="1"/>
          </p:cNvSpPr>
          <p:nvPr>
            <p:ph idx="1"/>
          </p:nvPr>
        </p:nvSpPr>
        <p:spPr/>
        <p:txBody>
          <a:bodyPr/>
          <a:lstStyle/>
          <a:p>
            <a:pPr marL="0" indent="0">
              <a:buNone/>
            </a:pPr>
            <a:r>
              <a:rPr lang="en-US" dirty="0"/>
              <a:t> </a:t>
            </a:r>
          </a:p>
          <a:p>
            <a:pPr marL="0" indent="0">
              <a:buNone/>
            </a:pPr>
            <a:r>
              <a:rPr lang="en-US" dirty="0"/>
              <a:t>• acetoacetic acid, </a:t>
            </a:r>
            <a:r>
              <a:rPr lang="el-GR" dirty="0"/>
              <a:t>β-</a:t>
            </a:r>
            <a:r>
              <a:rPr lang="en-US" dirty="0"/>
              <a:t>hydroxybutyric acid and acetone (acetone is formed spontaneously from acetoacetate and cannot be further metabolized). </a:t>
            </a:r>
          </a:p>
          <a:p>
            <a:pPr marL="0" indent="0">
              <a:buNone/>
            </a:pPr>
            <a:r>
              <a:rPr lang="en-US" dirty="0"/>
              <a:t>• Ketones are formed in liver mitochondria during the fasting state when insulin levels are low. </a:t>
            </a:r>
          </a:p>
          <a:p>
            <a:pPr marL="0" indent="0">
              <a:buNone/>
            </a:pPr>
            <a:r>
              <a:rPr lang="en-US" dirty="0"/>
              <a:t>They are derived from </a:t>
            </a:r>
            <a:r>
              <a:rPr lang="el-GR" dirty="0"/>
              <a:t>β</a:t>
            </a:r>
            <a:r>
              <a:rPr lang="en-US" dirty="0"/>
              <a:t>oxidation of free fatty acids.</a:t>
            </a:r>
          </a:p>
        </p:txBody>
      </p:sp>
    </p:spTree>
    <p:extLst>
      <p:ext uri="{BB962C8B-B14F-4D97-AF65-F5344CB8AC3E}">
        <p14:creationId xmlns:p14="http://schemas.microsoft.com/office/powerpoint/2010/main" val="1983553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84958-189F-5F46-B7F8-40760F412C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11CFB0-B061-8446-9CEF-6415840DCE25}"/>
              </a:ext>
            </a:extLst>
          </p:cNvPr>
          <p:cNvSpPr>
            <a:spLocks noGrp="1"/>
          </p:cNvSpPr>
          <p:nvPr>
            <p:ph idx="1"/>
          </p:nvPr>
        </p:nvSpPr>
        <p:spPr/>
        <p:txBody>
          <a:bodyPr>
            <a:normAutofit lnSpcReduction="10000"/>
          </a:bodyPr>
          <a:lstStyle/>
          <a:p>
            <a:pPr marL="0" indent="0">
              <a:buNone/>
            </a:pPr>
            <a:br>
              <a:rPr lang="en-US" dirty="0"/>
            </a:br>
            <a:endParaRPr lang="en-US" dirty="0"/>
          </a:p>
          <a:p>
            <a:r>
              <a:rPr lang="en-US" dirty="0"/>
              <a:t>Peripheral tissue like heart and muscle convert ketone bodies to acetyl CoA which can enter the Krebs cycle and provide an alternative source of fuel to glucose in times of food deprivation. </a:t>
            </a:r>
          </a:p>
          <a:p>
            <a:pPr marL="0" indent="0">
              <a:buNone/>
            </a:pPr>
            <a:r>
              <a:rPr lang="en-US" dirty="0"/>
              <a:t>• Insulin blocks ketogenesis by two mechanisms </a:t>
            </a:r>
          </a:p>
          <a:p>
            <a:pPr marL="0" indent="0">
              <a:buNone/>
            </a:pPr>
            <a:r>
              <a:rPr lang="en-US" dirty="0" err="1"/>
              <a:t>i</a:t>
            </a:r>
            <a:r>
              <a:rPr lang="en-US" dirty="0"/>
              <a:t>. Inhibits fatty acid release from the adipocytes.</a:t>
            </a:r>
          </a:p>
          <a:p>
            <a:pPr marL="0" indent="0">
              <a:buNone/>
            </a:pPr>
            <a:r>
              <a:rPr lang="en-US" dirty="0"/>
              <a:t>ii. Blocks entry of fatty acids into the liver mitochondria by boosting the levels of malonyl CoA. This prevents the liver from oxidizing the fatty acids it has just synthesized </a:t>
            </a:r>
          </a:p>
          <a:p>
            <a:endParaRPr lang="en-US" dirty="0"/>
          </a:p>
        </p:txBody>
      </p:sp>
    </p:spTree>
    <p:extLst>
      <p:ext uri="{BB962C8B-B14F-4D97-AF65-F5344CB8AC3E}">
        <p14:creationId xmlns:p14="http://schemas.microsoft.com/office/powerpoint/2010/main" val="1244773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1E9FEAC-082D-7341-87ED-2EDE072F2CF8}"/>
              </a:ext>
            </a:extLst>
          </p:cNvPr>
          <p:cNvSpPr>
            <a:spLocks noGrp="1" noChangeArrowheads="1"/>
          </p:cNvSpPr>
          <p:nvPr>
            <p:ph type="title"/>
          </p:nvPr>
        </p:nvSpPr>
        <p:spPr/>
        <p:txBody>
          <a:bodyPr rtlCol="0">
            <a:normAutofit/>
          </a:bodyPr>
          <a:lstStyle/>
          <a:p>
            <a:pPr>
              <a:defRPr/>
            </a:pPr>
            <a:r>
              <a:rPr lang="en-GB" sz="3600" b="1"/>
              <a:t>USES OF BIOCHEMICAL TESTS IN MANAGEMENT OF DM </a:t>
            </a:r>
          </a:p>
        </p:txBody>
      </p:sp>
      <p:sp>
        <p:nvSpPr>
          <p:cNvPr id="43011" name="Rectangle 3">
            <a:extLst>
              <a:ext uri="{FF2B5EF4-FFF2-40B4-BE49-F238E27FC236}">
                <a16:creationId xmlns:a16="http://schemas.microsoft.com/office/drawing/2014/main" id="{EAAB0CF8-ADF6-E742-A98C-CDDFFADE8CE9}"/>
              </a:ext>
            </a:extLst>
          </p:cNvPr>
          <p:cNvSpPr>
            <a:spLocks noGrp="1" noChangeArrowheads="1"/>
          </p:cNvSpPr>
          <p:nvPr>
            <p:ph type="body" idx="1"/>
          </p:nvPr>
        </p:nvSpPr>
        <p:spPr/>
        <p:txBody>
          <a:bodyPr rtlCol="0">
            <a:normAutofit/>
          </a:bodyPr>
          <a:lstStyle/>
          <a:p>
            <a:pPr>
              <a:buNone/>
              <a:defRPr/>
            </a:pPr>
            <a:r>
              <a:rPr lang="en-GB" sz="4000" b="1" dirty="0"/>
              <a:t>1.Diagnosis</a:t>
            </a:r>
          </a:p>
          <a:p>
            <a:pPr>
              <a:buNone/>
              <a:defRPr/>
            </a:pPr>
            <a:r>
              <a:rPr lang="en-GB" sz="4000" b="1" dirty="0"/>
              <a:t>2.Monitoring for </a:t>
            </a:r>
            <a:r>
              <a:rPr lang="en-GB" sz="4000" b="1" dirty="0" err="1"/>
              <a:t>glyceamic</a:t>
            </a:r>
            <a:r>
              <a:rPr lang="en-GB" sz="4000" b="1" dirty="0"/>
              <a:t> control</a:t>
            </a:r>
          </a:p>
          <a:p>
            <a:pPr>
              <a:buNone/>
              <a:defRPr/>
            </a:pPr>
            <a:r>
              <a:rPr lang="en-GB" sz="4000" b="1" dirty="0"/>
              <a:t>3.Detection and management of complications:</a:t>
            </a:r>
          </a:p>
          <a:p>
            <a:pPr lvl="1">
              <a:defRPr/>
            </a:pPr>
            <a:r>
              <a:rPr lang="en-GB" sz="3600" b="1" dirty="0"/>
              <a:t>Acute </a:t>
            </a:r>
          </a:p>
          <a:p>
            <a:pPr lvl="1">
              <a:defRPr/>
            </a:pPr>
            <a:r>
              <a:rPr lang="en-GB" sz="3600" b="1" dirty="0"/>
              <a:t>chronic</a:t>
            </a:r>
          </a:p>
        </p:txBody>
      </p:sp>
    </p:spTree>
    <p:extLst>
      <p:ext uri="{BB962C8B-B14F-4D97-AF65-F5344CB8AC3E}">
        <p14:creationId xmlns:p14="http://schemas.microsoft.com/office/powerpoint/2010/main" val="11190135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fade">
                                      <p:cBhvr>
                                        <p:cTn id="7" dur="2000"/>
                                        <p:tgtEl>
                                          <p:spTgt spid="430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Effect transition="in" filter="fade">
                                      <p:cBhvr>
                                        <p:cTn id="12" dur="2000"/>
                                        <p:tgtEl>
                                          <p:spTgt spid="430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Effect transition="in" filter="fade">
                                      <p:cBhvr>
                                        <p:cTn id="17" dur="2000"/>
                                        <p:tgtEl>
                                          <p:spTgt spid="430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3011">
                                            <p:txEl>
                                              <p:pRg st="2" end="2"/>
                                            </p:txEl>
                                          </p:spTgt>
                                        </p:tgtEl>
                                        <p:attrNameLst>
                                          <p:attrName>style.visibility</p:attrName>
                                        </p:attrNameLst>
                                      </p:cBhvr>
                                      <p:to>
                                        <p:strVal val="visible"/>
                                      </p:to>
                                    </p:set>
                                    <p:animEffect transition="in" filter="fade">
                                      <p:cBhvr>
                                        <p:cTn id="22" dur="2000"/>
                                        <p:tgtEl>
                                          <p:spTgt spid="43011">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3011">
                                            <p:txEl>
                                              <p:pRg st="3" end="3"/>
                                            </p:txEl>
                                          </p:spTgt>
                                        </p:tgtEl>
                                        <p:attrNameLst>
                                          <p:attrName>style.visibility</p:attrName>
                                        </p:attrNameLst>
                                      </p:cBhvr>
                                      <p:to>
                                        <p:strVal val="visible"/>
                                      </p:to>
                                    </p:set>
                                    <p:animEffect transition="in" filter="fade">
                                      <p:cBhvr>
                                        <p:cTn id="25" dur="2000"/>
                                        <p:tgtEl>
                                          <p:spTgt spid="43011">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3011">
                                            <p:txEl>
                                              <p:pRg st="4" end="4"/>
                                            </p:txEl>
                                          </p:spTgt>
                                        </p:tgtEl>
                                        <p:attrNameLst>
                                          <p:attrName>style.visibility</p:attrName>
                                        </p:attrNameLst>
                                      </p:cBhvr>
                                      <p:to>
                                        <p:strVal val="visible"/>
                                      </p:to>
                                    </p:set>
                                    <p:animEffect transition="in" filter="fade">
                                      <p:cBhvr>
                                        <p:cTn id="28" dur="2000"/>
                                        <p:tgtEl>
                                          <p:spTgt spid="43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414D4D0-D859-B644-959D-B888742AED9C}"/>
              </a:ext>
            </a:extLst>
          </p:cNvPr>
          <p:cNvSpPr>
            <a:spLocks noGrp="1" noChangeArrowheads="1"/>
          </p:cNvSpPr>
          <p:nvPr>
            <p:ph type="title"/>
          </p:nvPr>
        </p:nvSpPr>
        <p:spPr/>
        <p:txBody>
          <a:bodyPr rtlCol="0">
            <a:normAutofit/>
          </a:bodyPr>
          <a:lstStyle/>
          <a:p>
            <a:pPr>
              <a:defRPr/>
            </a:pPr>
            <a:r>
              <a:rPr lang="en-GB" sz="3800" b="1" dirty="0"/>
              <a:t>1. DIAGNOSIS OF DM  AND THE CAUSES OF DM</a:t>
            </a:r>
            <a:endParaRPr lang="en-GB" sz="3800" dirty="0"/>
          </a:p>
        </p:txBody>
      </p:sp>
      <p:sp>
        <p:nvSpPr>
          <p:cNvPr id="44035" name="Rectangle 3">
            <a:extLst>
              <a:ext uri="{FF2B5EF4-FFF2-40B4-BE49-F238E27FC236}">
                <a16:creationId xmlns:a16="http://schemas.microsoft.com/office/drawing/2014/main" id="{E321CC02-D070-C643-957C-8BFB90A7E7D0}"/>
              </a:ext>
            </a:extLst>
          </p:cNvPr>
          <p:cNvSpPr>
            <a:spLocks noGrp="1"/>
          </p:cNvSpPr>
          <p:nvPr>
            <p:ph type="body" idx="1"/>
          </p:nvPr>
        </p:nvSpPr>
        <p:spPr/>
        <p:txBody>
          <a:bodyPr/>
          <a:lstStyle/>
          <a:p>
            <a:pPr eaLnBrk="1" hangingPunct="1">
              <a:lnSpc>
                <a:spcPct val="90000"/>
              </a:lnSpc>
            </a:pPr>
            <a:r>
              <a:rPr lang="en-GB" altLang="en-US" sz="4800"/>
              <a:t>1.	Random Blood Sugar </a:t>
            </a:r>
            <a:r>
              <a:rPr lang="en-GB" altLang="en-US" sz="4800" b="1"/>
              <a:t>(RBS</a:t>
            </a:r>
            <a:r>
              <a:rPr lang="en-GB" altLang="en-US" sz="4800"/>
              <a:t>)</a:t>
            </a:r>
          </a:p>
          <a:p>
            <a:pPr eaLnBrk="1" hangingPunct="1">
              <a:lnSpc>
                <a:spcPct val="90000"/>
              </a:lnSpc>
            </a:pPr>
            <a:endParaRPr lang="en-GB" altLang="en-US" sz="4800"/>
          </a:p>
          <a:p>
            <a:pPr eaLnBrk="1" hangingPunct="1">
              <a:lnSpc>
                <a:spcPct val="90000"/>
              </a:lnSpc>
            </a:pPr>
            <a:r>
              <a:rPr lang="en-GB" altLang="en-US" sz="4800"/>
              <a:t>2.	Fasting Blood Sugar </a:t>
            </a:r>
            <a:r>
              <a:rPr lang="en-GB" altLang="en-US" sz="4800" b="1"/>
              <a:t>(FBS)</a:t>
            </a:r>
            <a:r>
              <a:rPr lang="en-GB" altLang="en-US" sz="4800"/>
              <a:t> fast over 	night for about 8-16 hours </a:t>
            </a:r>
          </a:p>
        </p:txBody>
      </p:sp>
    </p:spTree>
    <p:extLst>
      <p:ext uri="{BB962C8B-B14F-4D97-AF65-F5344CB8AC3E}">
        <p14:creationId xmlns:p14="http://schemas.microsoft.com/office/powerpoint/2010/main" val="4279409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fade">
                                      <p:cBhvr>
                                        <p:cTn id="7" dur="20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fade">
                                      <p:cBhvr>
                                        <p:cTn id="12" dur="2000"/>
                                        <p:tgtEl>
                                          <p:spTgt spid="440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fade">
                                      <p:cBhvr>
                                        <p:cTn id="17" dur="20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803BD70C-D290-6344-8168-72A6D133A1F4}"/>
              </a:ext>
            </a:extLst>
          </p:cNvPr>
          <p:cNvSpPr>
            <a:spLocks noGrp="1"/>
          </p:cNvSpPr>
          <p:nvPr>
            <p:ph type="title"/>
          </p:nvPr>
        </p:nvSpPr>
        <p:spPr/>
        <p:txBody>
          <a:bodyPr/>
          <a:lstStyle/>
          <a:p>
            <a:pPr eaLnBrk="1" hangingPunct="1"/>
            <a:r>
              <a:rPr lang="en-GB" altLang="en-US"/>
              <a:t>Diagnosis cont.</a:t>
            </a:r>
          </a:p>
        </p:txBody>
      </p:sp>
      <p:sp>
        <p:nvSpPr>
          <p:cNvPr id="45059" name="Rectangle 3">
            <a:extLst>
              <a:ext uri="{FF2B5EF4-FFF2-40B4-BE49-F238E27FC236}">
                <a16:creationId xmlns:a16="http://schemas.microsoft.com/office/drawing/2014/main" id="{DDD8DCEF-DB3D-A842-B417-D159754710C0}"/>
              </a:ext>
            </a:extLst>
          </p:cNvPr>
          <p:cNvSpPr>
            <a:spLocks noGrp="1" noChangeArrowheads="1"/>
          </p:cNvSpPr>
          <p:nvPr>
            <p:ph type="body" idx="1"/>
          </p:nvPr>
        </p:nvSpPr>
        <p:spPr/>
        <p:txBody>
          <a:bodyPr rtlCol="0">
            <a:normAutofit/>
          </a:bodyPr>
          <a:lstStyle/>
          <a:p>
            <a:pPr>
              <a:defRPr/>
            </a:pPr>
            <a:r>
              <a:rPr lang="en-GB" sz="4000" dirty="0"/>
              <a:t>4.	Oral Glucose Tolerance Test (OGTT)</a:t>
            </a:r>
          </a:p>
          <a:p>
            <a:pPr lvl="1">
              <a:defRPr/>
            </a:pPr>
            <a:r>
              <a:rPr lang="en-GB" sz="4000" dirty="0"/>
              <a:t>Full OGTT- 2hrs</a:t>
            </a:r>
          </a:p>
          <a:p>
            <a:pPr lvl="1">
              <a:defRPr/>
            </a:pPr>
            <a:r>
              <a:rPr lang="en-GB" sz="4000" dirty="0"/>
              <a:t>Extended OGTT 3hrs or more</a:t>
            </a:r>
          </a:p>
          <a:p>
            <a:pPr>
              <a:defRPr/>
            </a:pPr>
            <a:r>
              <a:rPr lang="en-GB" sz="4000" dirty="0"/>
              <a:t>4.	Intravenous Glucose tolerance test (IVGTT) – rarely done </a:t>
            </a:r>
          </a:p>
          <a:p>
            <a:pPr>
              <a:defRPr/>
            </a:pPr>
            <a:r>
              <a:rPr lang="en-GB" sz="4000" dirty="0"/>
              <a:t>5. HbA1C= &gt;6.5%</a:t>
            </a:r>
          </a:p>
          <a:p>
            <a:pPr>
              <a:buNone/>
              <a:defRPr/>
            </a:pPr>
            <a:endParaRPr lang="en-GB" sz="4000" dirty="0"/>
          </a:p>
        </p:txBody>
      </p:sp>
    </p:spTree>
    <p:extLst>
      <p:ext uri="{BB962C8B-B14F-4D97-AF65-F5344CB8AC3E}">
        <p14:creationId xmlns:p14="http://schemas.microsoft.com/office/powerpoint/2010/main" val="39424451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20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fade">
                                      <p:cBhvr>
                                        <p:cTn id="12" dur="2000"/>
                                        <p:tgtEl>
                                          <p:spTgt spid="4505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fade">
                                      <p:cBhvr>
                                        <p:cTn id="15" dur="2000"/>
                                        <p:tgtEl>
                                          <p:spTgt spid="4505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5059">
                                            <p:txEl>
                                              <p:pRg st="2" end="2"/>
                                            </p:txEl>
                                          </p:spTgt>
                                        </p:tgtEl>
                                        <p:attrNameLst>
                                          <p:attrName>style.visibility</p:attrName>
                                        </p:attrNameLst>
                                      </p:cBhvr>
                                      <p:to>
                                        <p:strVal val="visible"/>
                                      </p:to>
                                    </p:set>
                                    <p:animEffect transition="in" filter="fade">
                                      <p:cBhvr>
                                        <p:cTn id="18" dur="2000"/>
                                        <p:tgtEl>
                                          <p:spTgt spid="45059">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5059">
                                            <p:txEl>
                                              <p:pRg st="3" end="3"/>
                                            </p:txEl>
                                          </p:spTgt>
                                        </p:tgtEl>
                                        <p:attrNameLst>
                                          <p:attrName>style.visibility</p:attrName>
                                        </p:attrNameLst>
                                      </p:cBhvr>
                                      <p:to>
                                        <p:strVal val="visible"/>
                                      </p:to>
                                    </p:set>
                                    <p:animEffect transition="in" filter="fade">
                                      <p:cBhvr>
                                        <p:cTn id="23" dur="2000"/>
                                        <p:tgtEl>
                                          <p:spTgt spid="45059">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5059">
                                            <p:txEl>
                                              <p:pRg st="4" end="4"/>
                                            </p:txEl>
                                          </p:spTgt>
                                        </p:tgtEl>
                                        <p:attrNameLst>
                                          <p:attrName>style.visibility</p:attrName>
                                        </p:attrNameLst>
                                      </p:cBhvr>
                                      <p:to>
                                        <p:strVal val="visible"/>
                                      </p:to>
                                    </p:set>
                                    <p:animEffect transition="in" filter="fade">
                                      <p:cBhvr>
                                        <p:cTn id="28" dur="20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E84A845-DEBC-2F48-8953-A530920F20F7}"/>
              </a:ext>
            </a:extLst>
          </p:cNvPr>
          <p:cNvSpPr>
            <a:spLocks noGrp="1"/>
          </p:cNvSpPr>
          <p:nvPr>
            <p:ph type="title"/>
          </p:nvPr>
        </p:nvSpPr>
        <p:spPr/>
        <p:txBody>
          <a:bodyPr/>
          <a:lstStyle/>
          <a:p>
            <a:pPr eaLnBrk="1" hangingPunct="1"/>
            <a:br>
              <a:rPr lang="en-GB" altLang="en-US" sz="2900"/>
            </a:br>
            <a:r>
              <a:rPr lang="en-GB" altLang="en-US" sz="2900"/>
              <a:t>CRITERIA FOR DIAGNOSIS OF DM</a:t>
            </a:r>
          </a:p>
        </p:txBody>
      </p:sp>
      <p:sp>
        <p:nvSpPr>
          <p:cNvPr id="25603" name="Rectangle 3">
            <a:extLst>
              <a:ext uri="{FF2B5EF4-FFF2-40B4-BE49-F238E27FC236}">
                <a16:creationId xmlns:a16="http://schemas.microsoft.com/office/drawing/2014/main" id="{550D8A11-A98C-D748-A05C-08B5AD87D351}"/>
              </a:ext>
            </a:extLst>
          </p:cNvPr>
          <p:cNvSpPr>
            <a:spLocks noGrp="1"/>
          </p:cNvSpPr>
          <p:nvPr>
            <p:ph type="body" idx="1"/>
          </p:nvPr>
        </p:nvSpPr>
        <p:spPr/>
        <p:txBody>
          <a:bodyPr/>
          <a:lstStyle/>
          <a:p>
            <a:pPr eaLnBrk="1" hangingPunct="1"/>
            <a:r>
              <a:rPr lang="en-GB" altLang="en-US" dirty="0"/>
              <a:t>1).	Symptoms of DM + RBS of</a:t>
            </a:r>
          </a:p>
          <a:p>
            <a:pPr eaLnBrk="1" hangingPunct="1">
              <a:buFont typeface="Wingdings" pitchFamily="2" charset="2"/>
              <a:buNone/>
            </a:pPr>
            <a:r>
              <a:rPr lang="en-GB" altLang="en-US" dirty="0"/>
              <a:t>		&gt; or = </a:t>
            </a:r>
            <a:r>
              <a:rPr lang="en-GB" altLang="en-US" b="1" u="sng" dirty="0"/>
              <a:t>11.1 mmol/l</a:t>
            </a:r>
          </a:p>
          <a:p>
            <a:pPr eaLnBrk="1" hangingPunct="1">
              <a:buFont typeface="Wingdings" pitchFamily="2" charset="2"/>
              <a:buNone/>
            </a:pPr>
            <a:r>
              <a:rPr lang="en-GB" altLang="en-US" dirty="0"/>
              <a:t>	(3Ps + weight loss - Type I)</a:t>
            </a:r>
          </a:p>
          <a:p>
            <a:pPr lvl="1" eaLnBrk="1" hangingPunct="1"/>
            <a:r>
              <a:rPr lang="en-GB" altLang="en-US" sz="4000" b="1" u="sng" dirty="0"/>
              <a:t>Reference rage for Random plasma blood sugar (3.2-7.8 mmol/l)</a:t>
            </a:r>
          </a:p>
          <a:p>
            <a:pPr eaLnBrk="1" hangingPunct="1"/>
            <a:endParaRPr lang="en-GB" altLang="en-US" dirty="0"/>
          </a:p>
        </p:txBody>
      </p:sp>
    </p:spTree>
    <p:extLst>
      <p:ext uri="{BB962C8B-B14F-4D97-AF65-F5344CB8AC3E}">
        <p14:creationId xmlns:p14="http://schemas.microsoft.com/office/powerpoint/2010/main" val="693021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fade">
                                      <p:cBhvr>
                                        <p:cTn id="17" dur="2000"/>
                                        <p:tgtEl>
                                          <p:spTgt spid="256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fade">
                                      <p:cBhvr>
                                        <p:cTn id="22" dur="2000"/>
                                        <p:tgtEl>
                                          <p:spTgt spid="2560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Effect transition="in" filter="fade">
                                      <p:cBhvr>
                                        <p:cTn id="25" dur="20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a:extLst>
              <a:ext uri="{FF2B5EF4-FFF2-40B4-BE49-F238E27FC236}">
                <a16:creationId xmlns:a16="http://schemas.microsoft.com/office/drawing/2014/main" id="{1AD0D2B2-14B0-1A47-AC11-D88FDA11264F}"/>
              </a:ext>
            </a:extLst>
          </p:cNvPr>
          <p:cNvSpPr>
            <a:spLocks noGrp="1"/>
          </p:cNvSpPr>
          <p:nvPr>
            <p:ph type="title"/>
          </p:nvPr>
        </p:nvSpPr>
        <p:spPr/>
        <p:txBody>
          <a:bodyPr/>
          <a:lstStyle/>
          <a:p>
            <a:pPr eaLnBrk="1" hangingPunct="1"/>
            <a:r>
              <a:rPr lang="en-US" altLang="en-US"/>
              <a:t>CRITERIA FOR DIAGNOSIS OF DM </a:t>
            </a:r>
          </a:p>
        </p:txBody>
      </p:sp>
      <p:sp>
        <p:nvSpPr>
          <p:cNvPr id="78850" name="Content Placeholder 2">
            <a:extLst>
              <a:ext uri="{FF2B5EF4-FFF2-40B4-BE49-F238E27FC236}">
                <a16:creationId xmlns:a16="http://schemas.microsoft.com/office/drawing/2014/main" id="{D0A8EF30-CEA0-FD46-AC3A-EACB88EF3AA7}"/>
              </a:ext>
            </a:extLst>
          </p:cNvPr>
          <p:cNvSpPr>
            <a:spLocks noGrp="1"/>
          </p:cNvSpPr>
          <p:nvPr>
            <p:ph idx="1"/>
          </p:nvPr>
        </p:nvSpPr>
        <p:spPr/>
        <p:txBody>
          <a:bodyPr/>
          <a:lstStyle/>
          <a:p>
            <a:pPr marL="342900" lvl="1" indent="-342900">
              <a:buClr>
                <a:schemeClr val="hlink"/>
              </a:buClr>
              <a:buSzPct val="80000"/>
            </a:pPr>
            <a:endParaRPr lang="en-GB" altLang="en-US" b="1" u="sng" dirty="0"/>
          </a:p>
          <a:p>
            <a:pPr eaLnBrk="1" hangingPunct="1"/>
            <a:r>
              <a:rPr lang="en-GB" altLang="en-US" dirty="0"/>
              <a:t>2).	Fasting plasma sugar (FBS): </a:t>
            </a:r>
            <a:r>
              <a:rPr lang="en-GB" altLang="en-US" b="1" u="sng" dirty="0"/>
              <a:t>&gt;7.0 mmol/l</a:t>
            </a:r>
            <a:r>
              <a:rPr lang="en-GB" altLang="en-US" dirty="0"/>
              <a:t> after 8-16 hours of fasting- Repeat if clinically indicated</a:t>
            </a:r>
          </a:p>
          <a:p>
            <a:pPr marL="342900" lvl="1" indent="-342900">
              <a:buClr>
                <a:schemeClr val="hlink"/>
              </a:buClr>
              <a:buSzPct val="80000"/>
            </a:pPr>
            <a:endParaRPr lang="en-GB" altLang="en-US" b="1" u="sng" dirty="0"/>
          </a:p>
          <a:p>
            <a:pPr marL="342900" lvl="1" indent="-342900">
              <a:buClr>
                <a:schemeClr val="hlink"/>
              </a:buClr>
              <a:buSzPct val="80000"/>
            </a:pPr>
            <a:r>
              <a:rPr lang="en-GB" altLang="en-US" sz="4000" b="1" u="sng" dirty="0"/>
              <a:t>Reference ranges for  Fasting plasma blood sugar (3.2-6.1 mmol/l) </a:t>
            </a:r>
          </a:p>
          <a:p>
            <a:pPr marL="342900" lvl="1" indent="-342900">
              <a:buClr>
                <a:schemeClr val="hlink"/>
              </a:buClr>
              <a:buSzPct val="80000"/>
            </a:pPr>
            <a:r>
              <a:rPr lang="en-GB" altLang="en-US" sz="4000" b="1" u="sng" dirty="0"/>
              <a:t>Impaired fasting glucose 5.6-7.0 </a:t>
            </a:r>
            <a:r>
              <a:rPr lang="en-GB" altLang="en-US" sz="4000" b="1" u="sng" dirty="0" err="1"/>
              <a:t>mMol</a:t>
            </a:r>
            <a:r>
              <a:rPr lang="en-GB" altLang="en-US" sz="4000" b="1" u="sng" dirty="0"/>
              <a:t>/l.</a:t>
            </a:r>
          </a:p>
          <a:p>
            <a:pPr marL="342900" lvl="1" indent="-342900">
              <a:buClr>
                <a:schemeClr val="hlink"/>
              </a:buClr>
              <a:buSzPct val="80000"/>
            </a:pPr>
            <a:endParaRPr lang="en-GB" altLang="en-US" sz="4000" b="1" u="sng" dirty="0"/>
          </a:p>
          <a:p>
            <a:pPr eaLnBrk="1" hangingPunct="1"/>
            <a:endParaRPr lang="en-US" altLang="en-US" dirty="0"/>
          </a:p>
        </p:txBody>
      </p:sp>
    </p:spTree>
    <p:extLst>
      <p:ext uri="{BB962C8B-B14F-4D97-AF65-F5344CB8AC3E}">
        <p14:creationId xmlns:p14="http://schemas.microsoft.com/office/powerpoint/2010/main" val="4096576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431CB-3053-D046-B776-8A3A9B0E7448}"/>
              </a:ext>
            </a:extLst>
          </p:cNvPr>
          <p:cNvSpPr>
            <a:spLocks noGrp="1"/>
          </p:cNvSpPr>
          <p:nvPr>
            <p:ph type="title"/>
          </p:nvPr>
        </p:nvSpPr>
        <p:spPr/>
        <p:txBody>
          <a:bodyPr/>
          <a:lstStyle/>
          <a:p>
            <a:r>
              <a:rPr lang="en-US" dirty="0"/>
              <a:t>Insulin</a:t>
            </a:r>
          </a:p>
        </p:txBody>
      </p:sp>
      <p:sp>
        <p:nvSpPr>
          <p:cNvPr id="3" name="Content Placeholder 2">
            <a:extLst>
              <a:ext uri="{FF2B5EF4-FFF2-40B4-BE49-F238E27FC236}">
                <a16:creationId xmlns:a16="http://schemas.microsoft.com/office/drawing/2014/main" id="{50BFC283-1551-254C-A2EE-F2C8BD945D6E}"/>
              </a:ext>
            </a:extLst>
          </p:cNvPr>
          <p:cNvSpPr>
            <a:spLocks noGrp="1"/>
          </p:cNvSpPr>
          <p:nvPr>
            <p:ph idx="1"/>
          </p:nvPr>
        </p:nvSpPr>
        <p:spPr/>
        <p:txBody>
          <a:bodyPr>
            <a:normAutofit fontScale="92500" lnSpcReduction="10000"/>
          </a:bodyPr>
          <a:lstStyle/>
          <a:p>
            <a:pPr marL="0" indent="0">
              <a:buNone/>
            </a:pPr>
            <a:br>
              <a:rPr lang="en-US" dirty="0"/>
            </a:br>
            <a:endParaRPr lang="en-US" dirty="0"/>
          </a:p>
          <a:p>
            <a:r>
              <a:rPr lang="en-US" dirty="0"/>
              <a:t>Following absorption of glucose from the GIT, the rise in blood glucose levels stimulate the secretion of insulin from the pancreatic islets cells. </a:t>
            </a:r>
          </a:p>
          <a:p>
            <a:pPr marL="0" indent="0">
              <a:buNone/>
            </a:pPr>
            <a:r>
              <a:rPr lang="en-US" dirty="0"/>
              <a:t>• Glucose is transported into the </a:t>
            </a:r>
            <a:r>
              <a:rPr lang="el-GR" dirty="0"/>
              <a:t>β-</a:t>
            </a:r>
            <a:r>
              <a:rPr lang="en-US" dirty="0"/>
              <a:t>cells  and its metabolism results in the production of ATP. </a:t>
            </a:r>
          </a:p>
          <a:p>
            <a:r>
              <a:rPr lang="en-US" dirty="0"/>
              <a:t>The increased ATP leads to the closure of ATP sensitive K-channels in the cell membrane, preventing potassium efflux, leading to depolarization of the </a:t>
            </a:r>
            <a:r>
              <a:rPr lang="el-GR" dirty="0"/>
              <a:t>β-</a:t>
            </a:r>
            <a:r>
              <a:rPr lang="en-US" dirty="0"/>
              <a:t>cell. </a:t>
            </a:r>
          </a:p>
          <a:p>
            <a:pPr marL="0" indent="0">
              <a:buNone/>
            </a:pPr>
            <a:r>
              <a:rPr lang="en-US" dirty="0"/>
              <a:t>• The cell </a:t>
            </a:r>
            <a:r>
              <a:rPr lang="en-US" dirty="0" err="1"/>
              <a:t>depolarisation</a:t>
            </a:r>
            <a:r>
              <a:rPr lang="en-US" dirty="0"/>
              <a:t> causes a rapid influx of calcium which in turn stimulates the release of insulin. </a:t>
            </a:r>
          </a:p>
          <a:p>
            <a:endParaRPr lang="en-US" dirty="0"/>
          </a:p>
          <a:p>
            <a:endParaRPr lang="en-US" dirty="0"/>
          </a:p>
        </p:txBody>
      </p:sp>
    </p:spTree>
    <p:extLst>
      <p:ext uri="{BB962C8B-B14F-4D97-AF65-F5344CB8AC3E}">
        <p14:creationId xmlns:p14="http://schemas.microsoft.com/office/powerpoint/2010/main" val="40453447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a:extLst>
              <a:ext uri="{FF2B5EF4-FFF2-40B4-BE49-F238E27FC236}">
                <a16:creationId xmlns:a16="http://schemas.microsoft.com/office/drawing/2014/main" id="{5D70FF0B-39EA-F34A-8BE8-241048C6F7E0}"/>
              </a:ext>
            </a:extLst>
          </p:cNvPr>
          <p:cNvSpPr>
            <a:spLocks noGrp="1"/>
          </p:cNvSpPr>
          <p:nvPr>
            <p:ph type="title"/>
          </p:nvPr>
        </p:nvSpPr>
        <p:spPr/>
        <p:txBody>
          <a:bodyPr/>
          <a:lstStyle/>
          <a:p>
            <a:pPr eaLnBrk="1" hangingPunct="1"/>
            <a:r>
              <a:rPr lang="en-GB" altLang="en-US" sz="2900"/>
              <a:t>CRITERIA FOR DIAGNOSIS OF DM</a:t>
            </a:r>
            <a:br>
              <a:rPr lang="en-GB" altLang="en-US" sz="2900"/>
            </a:br>
            <a:endParaRPr lang="en-GB" altLang="en-US" sz="2900"/>
          </a:p>
        </p:txBody>
      </p:sp>
      <p:sp>
        <p:nvSpPr>
          <p:cNvPr id="25603" name="Rectangle 3">
            <a:extLst>
              <a:ext uri="{FF2B5EF4-FFF2-40B4-BE49-F238E27FC236}">
                <a16:creationId xmlns:a16="http://schemas.microsoft.com/office/drawing/2014/main" id="{FF382677-37F6-A24B-BBE4-6AFB1BAD90D5}"/>
              </a:ext>
            </a:extLst>
          </p:cNvPr>
          <p:cNvSpPr>
            <a:spLocks noGrp="1" noChangeArrowheads="1"/>
          </p:cNvSpPr>
          <p:nvPr>
            <p:ph type="body" idx="1"/>
          </p:nvPr>
        </p:nvSpPr>
        <p:spPr/>
        <p:txBody>
          <a:bodyPr/>
          <a:lstStyle/>
          <a:p>
            <a:pPr eaLnBrk="1" hangingPunct="1">
              <a:buFont typeface="Arial" charset="0"/>
              <a:buChar char="•"/>
              <a:defRPr/>
            </a:pPr>
            <a:r>
              <a:rPr lang="en-GB" altLang="en-US" dirty="0"/>
              <a:t>3). OGTT	</a:t>
            </a:r>
          </a:p>
          <a:p>
            <a:pPr marL="0" indent="0">
              <a:buNone/>
              <a:defRPr/>
            </a:pPr>
            <a:r>
              <a:rPr lang="en-GB" altLang="en-US" b="1" u="sng" dirty="0"/>
              <a:t>	WHO Criteria</a:t>
            </a:r>
            <a:r>
              <a:rPr lang="en-GB" altLang="en-US" dirty="0"/>
              <a:t>:  </a:t>
            </a:r>
          </a:p>
          <a:p>
            <a:pPr lvl="1" eaLnBrk="1" hangingPunct="1">
              <a:buFont typeface="Arial" charset="0"/>
              <a:buChar char="–"/>
              <a:defRPr/>
            </a:pPr>
            <a:r>
              <a:rPr lang="en-GB" altLang="en-US" u="sng" dirty="0"/>
              <a:t>FBS     =</a:t>
            </a:r>
            <a:r>
              <a:rPr lang="en-GB" altLang="en-US" dirty="0"/>
              <a:t> </a:t>
            </a:r>
            <a:r>
              <a:rPr lang="en-GB" altLang="en-US" b="1" u="sng" dirty="0"/>
              <a:t>&gt; 7.0 </a:t>
            </a:r>
            <a:r>
              <a:rPr lang="en-GB" altLang="en-US" b="1" u="sng" dirty="0" err="1"/>
              <a:t>mmol</a:t>
            </a:r>
            <a:r>
              <a:rPr lang="en-GB" altLang="en-US" b="1" u="sng" dirty="0"/>
              <a:t>/l</a:t>
            </a:r>
            <a:r>
              <a:rPr lang="en-GB" altLang="en-US" dirty="0"/>
              <a:t> </a:t>
            </a:r>
          </a:p>
          <a:p>
            <a:pPr lvl="1" eaLnBrk="1" hangingPunct="1">
              <a:buFont typeface="Arial" charset="0"/>
              <a:buChar char="–"/>
              <a:defRPr/>
            </a:pPr>
            <a:r>
              <a:rPr lang="en-GB" altLang="en-US" dirty="0"/>
              <a:t>2-hour plasma glucose levels of </a:t>
            </a:r>
            <a:r>
              <a:rPr lang="en-GB" altLang="en-US" b="1" u="sng" dirty="0"/>
              <a:t>&gt; 11.1 </a:t>
            </a:r>
            <a:r>
              <a:rPr lang="en-GB" altLang="en-US" b="1" u="sng" dirty="0" err="1"/>
              <a:t>mmol</a:t>
            </a:r>
            <a:r>
              <a:rPr lang="en-GB" altLang="en-US" b="1" u="sng" dirty="0"/>
              <a:t>/l</a:t>
            </a:r>
          </a:p>
          <a:p>
            <a:pPr lvl="1" eaLnBrk="1" hangingPunct="1">
              <a:buFont typeface="Arial" charset="0"/>
              <a:buChar char="–"/>
              <a:defRPr/>
            </a:pPr>
            <a:endParaRPr lang="en-GB" altLang="en-US" dirty="0"/>
          </a:p>
          <a:p>
            <a:pPr eaLnBrk="1" hangingPunct="1">
              <a:buFont typeface="Arial" charset="0"/>
              <a:buChar char="•"/>
              <a:defRPr/>
            </a:pPr>
            <a:r>
              <a:rPr lang="en-GB" altLang="en-US" b="1" u="sng" dirty="0"/>
              <a:t>4. HbA1C :  &gt;6.5%</a:t>
            </a:r>
          </a:p>
        </p:txBody>
      </p:sp>
    </p:spTree>
    <p:extLst>
      <p:ext uri="{BB962C8B-B14F-4D97-AF65-F5344CB8AC3E}">
        <p14:creationId xmlns:p14="http://schemas.microsoft.com/office/powerpoint/2010/main" val="5531694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7C28681A-EB75-DE45-B037-1CBB76EA8685}"/>
              </a:ext>
            </a:extLst>
          </p:cNvPr>
          <p:cNvSpPr>
            <a:spLocks noGrp="1"/>
          </p:cNvSpPr>
          <p:nvPr>
            <p:ph type="title"/>
          </p:nvPr>
        </p:nvSpPr>
        <p:spPr/>
        <p:txBody>
          <a:bodyPr/>
          <a:lstStyle/>
          <a:p>
            <a:pPr eaLnBrk="1" hangingPunct="1"/>
            <a:r>
              <a:rPr lang="en-GB" altLang="en-US" dirty="0"/>
              <a:t>Diagnosis cont.-additional tests</a:t>
            </a:r>
          </a:p>
        </p:txBody>
      </p:sp>
      <p:sp>
        <p:nvSpPr>
          <p:cNvPr id="46083" name="Rectangle 3">
            <a:extLst>
              <a:ext uri="{FF2B5EF4-FFF2-40B4-BE49-F238E27FC236}">
                <a16:creationId xmlns:a16="http://schemas.microsoft.com/office/drawing/2014/main" id="{E21C3356-F279-8C40-AAD6-0F0E131533E1}"/>
              </a:ext>
            </a:extLst>
          </p:cNvPr>
          <p:cNvSpPr>
            <a:spLocks noGrp="1"/>
          </p:cNvSpPr>
          <p:nvPr>
            <p:ph type="body" idx="1"/>
          </p:nvPr>
        </p:nvSpPr>
        <p:spPr/>
        <p:txBody>
          <a:bodyPr>
            <a:normAutofit/>
          </a:bodyPr>
          <a:lstStyle/>
          <a:p>
            <a:pPr eaLnBrk="1" hangingPunct="1">
              <a:lnSpc>
                <a:spcPct val="90000"/>
              </a:lnSpc>
            </a:pPr>
            <a:r>
              <a:rPr lang="en-GB" altLang="en-US" sz="3600" dirty="0"/>
              <a:t>3. Endocrinopathies: *Hormones</a:t>
            </a:r>
          </a:p>
          <a:p>
            <a:pPr marL="571500" indent="-571500">
              <a:buFont typeface="+mj-lt"/>
              <a:buAutoNum type="romanUcPeriod"/>
            </a:pPr>
            <a:r>
              <a:rPr lang="en-GB" altLang="en-US" dirty="0">
                <a:latin typeface="Arial" panose="020B0604020202020204" pitchFamily="34" charset="0"/>
                <a:cs typeface="Arial" panose="020B0604020202020204" pitchFamily="34" charset="0"/>
              </a:rPr>
              <a:t>↑</a:t>
            </a:r>
            <a:r>
              <a:rPr lang="en-GB" altLang="en-US" dirty="0"/>
              <a:t>GH- </a:t>
            </a:r>
            <a:r>
              <a:rPr lang="en-GB" altLang="en-US" b="1" dirty="0"/>
              <a:t>Acromegaly/</a:t>
            </a:r>
            <a:r>
              <a:rPr lang="en-GB" altLang="en-US" b="1" dirty="0" err="1"/>
              <a:t>giagantism</a:t>
            </a:r>
            <a:endParaRPr lang="en-GB" altLang="en-US" b="1" dirty="0"/>
          </a:p>
          <a:p>
            <a:pPr marL="571500" indent="-571500">
              <a:buFont typeface="+mj-lt"/>
              <a:buAutoNum type="romanUcPeriod"/>
            </a:pPr>
            <a:r>
              <a:rPr lang="en-GB" altLang="en-US" dirty="0">
                <a:latin typeface="Arial" panose="020B0604020202020204" pitchFamily="34" charset="0"/>
                <a:cs typeface="Arial" panose="020B0604020202020204" pitchFamily="34" charset="0"/>
              </a:rPr>
              <a:t> ↑</a:t>
            </a:r>
            <a:r>
              <a:rPr lang="en-GB" altLang="en-US" dirty="0"/>
              <a:t>ACTH, </a:t>
            </a:r>
            <a:r>
              <a:rPr lang="en-GB" altLang="en-US" dirty="0">
                <a:latin typeface="Arial" panose="020B0604020202020204" pitchFamily="34" charset="0"/>
                <a:cs typeface="Arial" panose="020B0604020202020204" pitchFamily="34" charset="0"/>
              </a:rPr>
              <a:t>↑</a:t>
            </a:r>
            <a:r>
              <a:rPr lang="en-GB" altLang="en-US" dirty="0"/>
              <a:t>Cortisol- </a:t>
            </a:r>
            <a:r>
              <a:rPr lang="en-GB" altLang="en-US" b="1" dirty="0"/>
              <a:t>Cushing’s syndrome</a:t>
            </a:r>
          </a:p>
          <a:p>
            <a:pPr marL="571500" indent="-571500">
              <a:buFont typeface="+mj-lt"/>
              <a:buAutoNum type="romanUcPeriod"/>
            </a:pPr>
            <a:r>
              <a:rPr lang="en-GB" altLang="en-US" dirty="0"/>
              <a:t>	</a:t>
            </a:r>
            <a:r>
              <a:rPr lang="en-GB" altLang="en-US" dirty="0">
                <a:latin typeface="Arial" panose="020B0604020202020204" pitchFamily="34" charset="0"/>
                <a:cs typeface="Arial" panose="020B0604020202020204" pitchFamily="34" charset="0"/>
              </a:rPr>
              <a:t>↑</a:t>
            </a:r>
            <a:r>
              <a:rPr lang="en-GB" altLang="en-US" dirty="0"/>
              <a:t>Glucagon- </a:t>
            </a:r>
            <a:r>
              <a:rPr lang="en-GB" altLang="en-US" b="1" dirty="0"/>
              <a:t>glucagonoma</a:t>
            </a:r>
          </a:p>
          <a:p>
            <a:pPr marL="571500" indent="-571500">
              <a:buFont typeface="+mj-lt"/>
              <a:buAutoNum type="romanUcPeriod"/>
            </a:pPr>
            <a:r>
              <a:rPr lang="en-GB" altLang="en-US" dirty="0"/>
              <a:t>VMA- Vanillyl </a:t>
            </a:r>
            <a:r>
              <a:rPr lang="en-GB" altLang="en-US" dirty="0" err="1"/>
              <a:t>mandellic</a:t>
            </a:r>
            <a:r>
              <a:rPr lang="en-GB" altLang="en-US" dirty="0"/>
              <a:t> acid (</a:t>
            </a:r>
            <a:r>
              <a:rPr lang="en-GB" altLang="en-US" dirty="0">
                <a:latin typeface="Arial" panose="020B0604020202020204" pitchFamily="34" charset="0"/>
                <a:cs typeface="Arial" panose="020B0604020202020204" pitchFamily="34" charset="0"/>
              </a:rPr>
              <a:t>↑</a:t>
            </a:r>
            <a:r>
              <a:rPr lang="en-GB" altLang="en-US" dirty="0"/>
              <a:t>Catecholamines)- </a:t>
            </a:r>
            <a:r>
              <a:rPr lang="en-GB" altLang="en-US" b="1" dirty="0"/>
              <a:t>Pheochromocytoma (PCC)</a:t>
            </a:r>
          </a:p>
          <a:p>
            <a:pPr marL="571500" indent="-571500">
              <a:buFont typeface="+mj-lt"/>
              <a:buAutoNum type="romanUcPeriod"/>
            </a:pPr>
            <a:r>
              <a:rPr lang="en-GB" altLang="en-US" dirty="0">
                <a:latin typeface="Arial" panose="020B0604020202020204" pitchFamily="34" charset="0"/>
                <a:cs typeface="Arial" panose="020B0604020202020204" pitchFamily="34" charset="0"/>
              </a:rPr>
              <a:t>↓</a:t>
            </a:r>
            <a:r>
              <a:rPr lang="en-GB" altLang="en-US" dirty="0"/>
              <a:t>TSH, </a:t>
            </a:r>
            <a:r>
              <a:rPr lang="en-GB" altLang="en-US" dirty="0">
                <a:latin typeface="Arial" panose="020B0604020202020204" pitchFamily="34" charset="0"/>
                <a:cs typeface="Arial" panose="020B0604020202020204" pitchFamily="34" charset="0"/>
              </a:rPr>
              <a:t>↑</a:t>
            </a:r>
            <a:r>
              <a:rPr lang="en-GB" altLang="en-US" dirty="0"/>
              <a:t>T4/</a:t>
            </a:r>
            <a:r>
              <a:rPr lang="en-GB" altLang="en-US" dirty="0">
                <a:latin typeface="Arial" panose="020B0604020202020204" pitchFamily="34" charset="0"/>
                <a:cs typeface="Arial" panose="020B0604020202020204" pitchFamily="34" charset="0"/>
              </a:rPr>
              <a:t>↑</a:t>
            </a:r>
            <a:r>
              <a:rPr lang="en-GB" altLang="en-US" dirty="0"/>
              <a:t>T3- </a:t>
            </a:r>
            <a:r>
              <a:rPr lang="en-GB" altLang="en-US" b="1" dirty="0"/>
              <a:t>Hyperthyroidism</a:t>
            </a:r>
          </a:p>
          <a:p>
            <a:pPr lvl="1"/>
            <a:r>
              <a:rPr lang="en-US" altLang="en-US" b="1" dirty="0"/>
              <a:t>Increased absorption of glucose </a:t>
            </a:r>
            <a:endParaRPr lang="en-GB" altLang="en-US" b="1" dirty="0"/>
          </a:p>
          <a:p>
            <a:pPr eaLnBrk="1" hangingPunct="1">
              <a:lnSpc>
                <a:spcPct val="90000"/>
              </a:lnSpc>
            </a:pPr>
            <a:endParaRPr lang="en-GB" altLang="en-US" sz="3600" dirty="0"/>
          </a:p>
          <a:p>
            <a:pPr eaLnBrk="1" hangingPunct="1">
              <a:lnSpc>
                <a:spcPct val="90000"/>
              </a:lnSpc>
              <a:buFont typeface="Wingdings" pitchFamily="2" charset="2"/>
              <a:buNone/>
            </a:pPr>
            <a:endParaRPr lang="en-GB" altLang="en-US" dirty="0"/>
          </a:p>
        </p:txBody>
      </p:sp>
    </p:spTree>
    <p:extLst>
      <p:ext uri="{BB962C8B-B14F-4D97-AF65-F5344CB8AC3E}">
        <p14:creationId xmlns:p14="http://schemas.microsoft.com/office/powerpoint/2010/main" val="2231963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fade">
                                      <p:cBhvr>
                                        <p:cTn id="7" dur="2000"/>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Effect transition="in" filter="fade">
                                      <p:cBhvr>
                                        <p:cTn id="12" dur="2000"/>
                                        <p:tgtEl>
                                          <p:spTgt spid="460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6083">
                                            <p:txEl>
                                              <p:pRg st="1" end="1"/>
                                            </p:txEl>
                                          </p:spTgt>
                                        </p:tgtEl>
                                        <p:attrNameLst>
                                          <p:attrName>style.visibility</p:attrName>
                                        </p:attrNameLst>
                                      </p:cBhvr>
                                      <p:to>
                                        <p:strVal val="visible"/>
                                      </p:to>
                                    </p:set>
                                    <p:animEffect transition="in" filter="fade">
                                      <p:cBhvr>
                                        <p:cTn id="17" dur="2000"/>
                                        <p:tgtEl>
                                          <p:spTgt spid="460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6083">
                                            <p:txEl>
                                              <p:pRg st="2" end="2"/>
                                            </p:txEl>
                                          </p:spTgt>
                                        </p:tgtEl>
                                        <p:attrNameLst>
                                          <p:attrName>style.visibility</p:attrName>
                                        </p:attrNameLst>
                                      </p:cBhvr>
                                      <p:to>
                                        <p:strVal val="visible"/>
                                      </p:to>
                                    </p:set>
                                    <p:animEffect transition="in" filter="fade">
                                      <p:cBhvr>
                                        <p:cTn id="22" dur="2000"/>
                                        <p:tgtEl>
                                          <p:spTgt spid="460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6083">
                                            <p:txEl>
                                              <p:pRg st="3" end="3"/>
                                            </p:txEl>
                                          </p:spTgt>
                                        </p:tgtEl>
                                        <p:attrNameLst>
                                          <p:attrName>style.visibility</p:attrName>
                                        </p:attrNameLst>
                                      </p:cBhvr>
                                      <p:to>
                                        <p:strVal val="visible"/>
                                      </p:to>
                                    </p:set>
                                    <p:animEffect transition="in" filter="fade">
                                      <p:cBhvr>
                                        <p:cTn id="27" dur="2000"/>
                                        <p:tgtEl>
                                          <p:spTgt spid="460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6083">
                                            <p:txEl>
                                              <p:pRg st="4" end="4"/>
                                            </p:txEl>
                                          </p:spTgt>
                                        </p:tgtEl>
                                        <p:attrNameLst>
                                          <p:attrName>style.visibility</p:attrName>
                                        </p:attrNameLst>
                                      </p:cBhvr>
                                      <p:to>
                                        <p:strVal val="visible"/>
                                      </p:to>
                                    </p:set>
                                    <p:animEffect transition="in" filter="fade">
                                      <p:cBhvr>
                                        <p:cTn id="32" dur="2000"/>
                                        <p:tgtEl>
                                          <p:spTgt spid="4608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6083">
                                            <p:txEl>
                                              <p:pRg st="5" end="5"/>
                                            </p:txEl>
                                          </p:spTgt>
                                        </p:tgtEl>
                                        <p:attrNameLst>
                                          <p:attrName>style.visibility</p:attrName>
                                        </p:attrNameLst>
                                      </p:cBhvr>
                                      <p:to>
                                        <p:strVal val="visible"/>
                                      </p:to>
                                    </p:set>
                                    <p:animEffect transition="in" filter="fade">
                                      <p:cBhvr>
                                        <p:cTn id="37" dur="2000"/>
                                        <p:tgtEl>
                                          <p:spTgt spid="46083">
                                            <p:txEl>
                                              <p:pRg st="5" end="5"/>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6083">
                                            <p:txEl>
                                              <p:pRg st="6" end="6"/>
                                            </p:txEl>
                                          </p:spTgt>
                                        </p:tgtEl>
                                        <p:attrNameLst>
                                          <p:attrName>style.visibility</p:attrName>
                                        </p:attrNameLst>
                                      </p:cBhvr>
                                      <p:to>
                                        <p:strVal val="visible"/>
                                      </p:to>
                                    </p:set>
                                    <p:animEffect transition="in" filter="fade">
                                      <p:cBhvr>
                                        <p:cTn id="40" dur="2000"/>
                                        <p:tgtEl>
                                          <p:spTgt spid="460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CF8A1-462D-E64F-B08B-1EB5FCD7ADC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6D685A-6BFA-7C4C-8437-7D47D5CA2AA7}"/>
              </a:ext>
            </a:extLst>
          </p:cNvPr>
          <p:cNvSpPr>
            <a:spLocks noGrp="1"/>
          </p:cNvSpPr>
          <p:nvPr>
            <p:ph idx="1"/>
          </p:nvPr>
        </p:nvSpPr>
        <p:spPr/>
        <p:txBody>
          <a:bodyPr>
            <a:normAutofit/>
          </a:bodyPr>
          <a:lstStyle/>
          <a:p>
            <a:pPr>
              <a:buNone/>
            </a:pPr>
            <a:r>
              <a:rPr lang="en-GB" altLang="en-US" sz="3600" dirty="0"/>
              <a:t>4. Insulin</a:t>
            </a:r>
          </a:p>
          <a:p>
            <a:pPr lvl="1"/>
            <a:r>
              <a:rPr lang="en-GB" altLang="en-US" sz="3600" dirty="0"/>
              <a:t>C-peptide (</a:t>
            </a:r>
            <a:r>
              <a:rPr lang="en-US" sz="3600" dirty="0"/>
              <a:t>formed during conversion of proinsulin to insulin)</a:t>
            </a:r>
            <a:endParaRPr lang="en-GB" altLang="en-US" sz="3600" dirty="0"/>
          </a:p>
          <a:p>
            <a:pPr lvl="1"/>
            <a:r>
              <a:rPr lang="en-GB" altLang="en-US" sz="3600" dirty="0"/>
              <a:t>Proinsulin</a:t>
            </a:r>
          </a:p>
          <a:p>
            <a:pPr lvl="1"/>
            <a:r>
              <a:rPr lang="en-US" sz="3600" dirty="0"/>
              <a:t> </a:t>
            </a:r>
            <a:r>
              <a:rPr lang="en-GB" altLang="en-US" sz="3600" b="1" i="1" dirty="0"/>
              <a:t>Interpretation:</a:t>
            </a:r>
          </a:p>
          <a:p>
            <a:pPr lvl="1"/>
            <a:r>
              <a:rPr lang="en-GB" altLang="en-US" sz="3600" i="1" dirty="0"/>
              <a:t>Low in Type I DM</a:t>
            </a:r>
          </a:p>
          <a:p>
            <a:pPr lvl="1"/>
            <a:r>
              <a:rPr lang="en-GB" altLang="en-US" sz="3600" i="1" dirty="0"/>
              <a:t>Variable level</a:t>
            </a:r>
            <a:r>
              <a:rPr lang="en-GB" altLang="en-US" sz="3600" dirty="0"/>
              <a:t>s in Type II DM</a:t>
            </a:r>
          </a:p>
          <a:p>
            <a:endParaRPr lang="en-US" dirty="0"/>
          </a:p>
        </p:txBody>
      </p:sp>
    </p:spTree>
    <p:extLst>
      <p:ext uri="{BB962C8B-B14F-4D97-AF65-F5344CB8AC3E}">
        <p14:creationId xmlns:p14="http://schemas.microsoft.com/office/powerpoint/2010/main" val="37538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a:extLst>
              <a:ext uri="{FF2B5EF4-FFF2-40B4-BE49-F238E27FC236}">
                <a16:creationId xmlns:a16="http://schemas.microsoft.com/office/drawing/2014/main" id="{0863DED5-1020-B749-8D4D-CF607B367522}"/>
              </a:ext>
            </a:extLst>
          </p:cNvPr>
          <p:cNvSpPr>
            <a:spLocks noGrp="1"/>
          </p:cNvSpPr>
          <p:nvPr>
            <p:ph type="title"/>
          </p:nvPr>
        </p:nvSpPr>
        <p:spPr/>
        <p:txBody>
          <a:bodyPr/>
          <a:lstStyle/>
          <a:p>
            <a:pPr eaLnBrk="1" hangingPunct="1"/>
            <a:r>
              <a:rPr lang="en-GB" altLang="en-US"/>
              <a:t>Tests for diagnosis </a:t>
            </a:r>
          </a:p>
        </p:txBody>
      </p:sp>
      <p:sp>
        <p:nvSpPr>
          <p:cNvPr id="87042" name="Rectangle 3">
            <a:extLst>
              <a:ext uri="{FF2B5EF4-FFF2-40B4-BE49-F238E27FC236}">
                <a16:creationId xmlns:a16="http://schemas.microsoft.com/office/drawing/2014/main" id="{6EA573CD-5DDD-554A-88E5-E7D1097059AA}"/>
              </a:ext>
            </a:extLst>
          </p:cNvPr>
          <p:cNvSpPr>
            <a:spLocks noGrp="1"/>
          </p:cNvSpPr>
          <p:nvPr>
            <p:ph type="body" idx="1"/>
          </p:nvPr>
        </p:nvSpPr>
        <p:spPr/>
        <p:txBody>
          <a:bodyPr>
            <a:normAutofit/>
          </a:bodyPr>
          <a:lstStyle/>
          <a:p>
            <a:pPr marL="0" indent="0" eaLnBrk="1" hangingPunct="1">
              <a:buNone/>
            </a:pPr>
            <a:r>
              <a:rPr lang="en-GB" altLang="en-US" sz="3600" dirty="0"/>
              <a:t>5. Islet cell antibodies </a:t>
            </a:r>
            <a:r>
              <a:rPr lang="en-GB" altLang="en-US" sz="3600" b="1" dirty="0"/>
              <a:t>(ICA)- </a:t>
            </a:r>
            <a:r>
              <a:rPr lang="en-GB" altLang="en-US" sz="3600" dirty="0"/>
              <a:t>Type I DM</a:t>
            </a:r>
          </a:p>
          <a:p>
            <a:pPr marL="0" indent="0">
              <a:buNone/>
            </a:pPr>
            <a:r>
              <a:rPr lang="en-US" dirty="0"/>
              <a:t>.</a:t>
            </a:r>
            <a:endParaRPr lang="en-GB" altLang="en-US" sz="3600" dirty="0"/>
          </a:p>
          <a:p>
            <a:pPr lvl="1" eaLnBrk="1" hangingPunct="1">
              <a:buFont typeface="Arial" panose="020B0604020202020204" pitchFamily="34" charset="0"/>
              <a:buNone/>
            </a:pPr>
            <a:r>
              <a:rPr lang="en-GB" altLang="en-US" dirty="0"/>
              <a:t>Also insulin auto antibodies and GAD65.</a:t>
            </a:r>
          </a:p>
          <a:p>
            <a:pPr lvl="1" eaLnBrk="1" hangingPunct="1">
              <a:buFont typeface="Arial" panose="020B0604020202020204" pitchFamily="34" charset="0"/>
              <a:buNone/>
            </a:pPr>
            <a:endParaRPr lang="en-GB" altLang="en-US" dirty="0"/>
          </a:p>
          <a:p>
            <a:pPr lvl="1">
              <a:buNone/>
            </a:pPr>
            <a:r>
              <a:rPr lang="en-US" dirty="0"/>
              <a:t>Islet-cell (IA2), anti-GAD65, and anti-insulin autoantibodies can be present in early type 1 but not type 2 DM. </a:t>
            </a:r>
          </a:p>
          <a:p>
            <a:pPr lvl="2" eaLnBrk="1" hangingPunct="1">
              <a:buFont typeface="Wingdings" pitchFamily="2" charset="2"/>
              <a:buNone/>
            </a:pPr>
            <a:endParaRPr lang="en-GB" altLang="en-US" dirty="0"/>
          </a:p>
          <a:p>
            <a:pPr eaLnBrk="1" hangingPunct="1"/>
            <a:endParaRPr lang="en-GB" altLang="en-US" dirty="0"/>
          </a:p>
          <a:p>
            <a:pPr eaLnBrk="1" hangingPunct="1"/>
            <a:endParaRPr lang="en-GB" altLang="en-US" dirty="0"/>
          </a:p>
        </p:txBody>
      </p:sp>
    </p:spTree>
    <p:extLst>
      <p:ext uri="{BB962C8B-B14F-4D97-AF65-F5344CB8AC3E}">
        <p14:creationId xmlns:p14="http://schemas.microsoft.com/office/powerpoint/2010/main" val="2815323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AA840-44B1-D04D-AA8F-3E331D0F4507}"/>
              </a:ext>
            </a:extLst>
          </p:cNvPr>
          <p:cNvSpPr>
            <a:spLocks noGrp="1"/>
          </p:cNvSpPr>
          <p:nvPr>
            <p:ph type="title"/>
          </p:nvPr>
        </p:nvSpPr>
        <p:spPr/>
        <p:txBody>
          <a:bodyPr rtlCol="0">
            <a:normAutofit fontScale="90000"/>
          </a:bodyPr>
          <a:lstStyle/>
          <a:p>
            <a:pPr>
              <a:defRPr/>
            </a:pPr>
            <a:br>
              <a:rPr lang="en-GB" dirty="0"/>
            </a:br>
            <a:r>
              <a:rPr lang="en-GB" dirty="0"/>
              <a:t>Other indicators for glucose intolerance</a:t>
            </a:r>
            <a:br>
              <a:rPr lang="en-GB" dirty="0"/>
            </a:br>
            <a:endParaRPr lang="en-US" dirty="0"/>
          </a:p>
        </p:txBody>
      </p:sp>
      <p:sp>
        <p:nvSpPr>
          <p:cNvPr id="89090" name="Content Placeholder 2">
            <a:extLst>
              <a:ext uri="{FF2B5EF4-FFF2-40B4-BE49-F238E27FC236}">
                <a16:creationId xmlns:a16="http://schemas.microsoft.com/office/drawing/2014/main" id="{69D6FC67-206F-444D-80E7-114309336E3F}"/>
              </a:ext>
            </a:extLst>
          </p:cNvPr>
          <p:cNvSpPr>
            <a:spLocks noGrp="1"/>
          </p:cNvSpPr>
          <p:nvPr>
            <p:ph idx="1"/>
          </p:nvPr>
        </p:nvSpPr>
        <p:spPr/>
        <p:txBody>
          <a:bodyPr/>
          <a:lstStyle/>
          <a:p>
            <a:pPr eaLnBrk="1" hangingPunct="1">
              <a:lnSpc>
                <a:spcPct val="90000"/>
              </a:lnSpc>
            </a:pPr>
            <a:r>
              <a:rPr lang="en-GB" altLang="en-US"/>
              <a:t>1.	</a:t>
            </a:r>
            <a:r>
              <a:rPr lang="en-GB" altLang="en-US" b="1"/>
              <a:t>Urine</a:t>
            </a:r>
            <a:r>
              <a:rPr lang="en-GB" altLang="en-US"/>
              <a:t> analysis -glucose (glucosuria) 	in urine- </a:t>
            </a:r>
            <a:r>
              <a:rPr lang="en-GB" altLang="en-US" b="1"/>
              <a:t>(dipsticks</a:t>
            </a:r>
            <a:r>
              <a:rPr lang="en-GB" altLang="en-US"/>
              <a:t>)</a:t>
            </a:r>
          </a:p>
          <a:p>
            <a:pPr eaLnBrk="1" hangingPunct="1"/>
            <a:endParaRPr lang="en-GB" altLang="en-US"/>
          </a:p>
          <a:p>
            <a:pPr eaLnBrk="1" hangingPunct="1"/>
            <a:r>
              <a:rPr lang="en-GB" altLang="en-US"/>
              <a:t>2.	Ketone bodies</a:t>
            </a:r>
          </a:p>
          <a:p>
            <a:pPr lvl="1" eaLnBrk="1" hangingPunct="1"/>
            <a:r>
              <a:rPr lang="en-GB" altLang="en-US"/>
              <a:t>Urine – ketonuria</a:t>
            </a:r>
          </a:p>
          <a:p>
            <a:pPr lvl="1" eaLnBrk="1" hangingPunct="1"/>
            <a:r>
              <a:rPr lang="en-GB" altLang="en-US"/>
              <a:t>Blood- ketonemia</a:t>
            </a:r>
          </a:p>
          <a:p>
            <a:pPr eaLnBrk="1" hangingPunct="1"/>
            <a:endParaRPr lang="en-US" altLang="en-US"/>
          </a:p>
        </p:txBody>
      </p:sp>
    </p:spTree>
    <p:extLst>
      <p:ext uri="{BB962C8B-B14F-4D97-AF65-F5344CB8AC3E}">
        <p14:creationId xmlns:p14="http://schemas.microsoft.com/office/powerpoint/2010/main" val="25592231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5AFD4-9DFC-5042-ADF7-038EF8B468C2}"/>
              </a:ext>
            </a:extLst>
          </p:cNvPr>
          <p:cNvSpPr>
            <a:spLocks noGrp="1"/>
          </p:cNvSpPr>
          <p:nvPr>
            <p:ph type="title"/>
          </p:nvPr>
        </p:nvSpPr>
        <p:spPr/>
        <p:txBody>
          <a:bodyPr/>
          <a:lstStyle/>
          <a:p>
            <a:r>
              <a:rPr lang="en-US" dirty="0"/>
              <a:t>OGTT Protocol</a:t>
            </a:r>
          </a:p>
        </p:txBody>
      </p:sp>
      <p:sp>
        <p:nvSpPr>
          <p:cNvPr id="3" name="Content Placeholder 2">
            <a:extLst>
              <a:ext uri="{FF2B5EF4-FFF2-40B4-BE49-F238E27FC236}">
                <a16:creationId xmlns:a16="http://schemas.microsoft.com/office/drawing/2014/main" id="{78A51795-16E4-D546-8C3A-ECD74212CF89}"/>
              </a:ext>
            </a:extLst>
          </p:cNvPr>
          <p:cNvSpPr>
            <a:spLocks noGrp="1"/>
          </p:cNvSpPr>
          <p:nvPr>
            <p:ph idx="1"/>
          </p:nvPr>
        </p:nvSpPr>
        <p:spPr/>
        <p:txBody>
          <a:bodyPr>
            <a:normAutofit/>
          </a:bodyPr>
          <a:lstStyle/>
          <a:p>
            <a:pPr marL="0" indent="0">
              <a:buNone/>
            </a:pPr>
            <a:endParaRPr lang="en-US" dirty="0"/>
          </a:p>
          <a:p>
            <a:r>
              <a:rPr lang="en-US" dirty="0"/>
              <a:t>The patient should have a normal mixed diet for the previous three days prior to the test. </a:t>
            </a:r>
          </a:p>
          <a:p>
            <a:r>
              <a:rPr lang="en-US" dirty="0"/>
              <a:t>The patient is fasted overnight(8-16hrs) and blood is drawn for glucose measurement(FBS) before 75 grams is administered orally in 200ml of water.</a:t>
            </a:r>
          </a:p>
          <a:p>
            <a:r>
              <a:rPr lang="en-US" dirty="0"/>
              <a:t> Blood glucose is measured every thirty minutes for two hours. Subjects should rest during the test and should not smoke or eat. </a:t>
            </a:r>
          </a:p>
          <a:p>
            <a:pPr marL="0" indent="0">
              <a:buNone/>
            </a:pPr>
            <a:r>
              <a:rPr lang="en-US" dirty="0"/>
              <a:t>• Glucose is drawn into sodium fluoride tubes (grey top). </a:t>
            </a:r>
          </a:p>
          <a:p>
            <a:pPr marL="0" indent="0">
              <a:buNone/>
            </a:pPr>
            <a:endParaRPr lang="en-US" dirty="0"/>
          </a:p>
          <a:p>
            <a:endParaRPr lang="en-US" dirty="0"/>
          </a:p>
        </p:txBody>
      </p:sp>
    </p:spTree>
    <p:extLst>
      <p:ext uri="{BB962C8B-B14F-4D97-AF65-F5344CB8AC3E}">
        <p14:creationId xmlns:p14="http://schemas.microsoft.com/office/powerpoint/2010/main" val="34665721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1FF46-5AF3-B64F-BDDD-2B054A0672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DB9E4C5-256B-1943-AA71-63EB7F122F16}"/>
              </a:ext>
            </a:extLst>
          </p:cNvPr>
          <p:cNvSpPr>
            <a:spLocks noGrp="1"/>
          </p:cNvSpPr>
          <p:nvPr>
            <p:ph idx="1"/>
          </p:nvPr>
        </p:nvSpPr>
        <p:spPr/>
        <p:txBody>
          <a:bodyPr>
            <a:normAutofit fontScale="92500"/>
          </a:bodyPr>
          <a:lstStyle/>
          <a:p>
            <a:pPr marL="0" indent="0">
              <a:buNone/>
            </a:pPr>
            <a:br>
              <a:rPr lang="en-US" dirty="0"/>
            </a:br>
            <a:endParaRPr lang="en-US" dirty="0"/>
          </a:p>
          <a:p>
            <a:r>
              <a:rPr lang="en-US" dirty="0"/>
              <a:t>In normal subjects, plasma glucose rises and returns to the fasting level by two hours. </a:t>
            </a:r>
          </a:p>
          <a:p>
            <a:r>
              <a:rPr lang="en-US" dirty="0"/>
              <a:t>Plasma Glucose &gt; 11.1 mmol/l at two hours confirms diabetes mellitus. </a:t>
            </a:r>
          </a:p>
          <a:p>
            <a:r>
              <a:rPr lang="en-US" dirty="0"/>
              <a:t>If the two hour value lies between 7.8 and 11.1 mmol/l the patient is labeled as </a:t>
            </a:r>
            <a:r>
              <a:rPr lang="en-US" b="1" dirty="0"/>
              <a:t>impaired glucose tolerant (IGT). </a:t>
            </a:r>
          </a:p>
          <a:p>
            <a:pPr marL="0" indent="0">
              <a:buNone/>
            </a:pPr>
            <a:r>
              <a:rPr lang="en-US" dirty="0"/>
              <a:t>• Patients with a fasting glucose levels between normal and diabetic (5.6 and 7 mmol/l according to the ADA) are labeled as </a:t>
            </a:r>
            <a:r>
              <a:rPr lang="en-US" b="1" dirty="0"/>
              <a:t>impaired fasting glucose (IFG)</a:t>
            </a:r>
            <a:r>
              <a:rPr lang="en-US" dirty="0"/>
              <a:t>. This is analogues to impaired glucose tolerance </a:t>
            </a:r>
          </a:p>
          <a:p>
            <a:endParaRPr lang="en-US" dirty="0"/>
          </a:p>
        </p:txBody>
      </p:sp>
    </p:spTree>
    <p:extLst>
      <p:ext uri="{BB962C8B-B14F-4D97-AF65-F5344CB8AC3E}">
        <p14:creationId xmlns:p14="http://schemas.microsoft.com/office/powerpoint/2010/main" val="8141122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BA0F5F45-94A5-4F46-9F23-C2F184962287}"/>
              </a:ext>
            </a:extLst>
          </p:cNvPr>
          <p:cNvSpPr>
            <a:spLocks noGrp="1"/>
          </p:cNvSpPr>
          <p:nvPr>
            <p:ph type="title" idx="4294967295"/>
          </p:nvPr>
        </p:nvSpPr>
        <p:spPr/>
        <p:txBody>
          <a:bodyPr/>
          <a:lstStyle/>
          <a:p>
            <a:pPr eaLnBrk="1" hangingPunct="1"/>
            <a:r>
              <a:rPr lang="en-US" altLang="en-US" dirty="0"/>
              <a:t>1. NORMAL CURVE</a:t>
            </a:r>
            <a:endParaRPr lang="en-GB" altLang="en-US" dirty="0"/>
          </a:p>
        </p:txBody>
      </p:sp>
      <p:sp>
        <p:nvSpPr>
          <p:cNvPr id="4" name="Title 1">
            <a:extLst>
              <a:ext uri="{FF2B5EF4-FFF2-40B4-BE49-F238E27FC236}">
                <a16:creationId xmlns:a16="http://schemas.microsoft.com/office/drawing/2014/main" id="{FA38EAF0-FC38-0D40-9A24-F88CF26675B9}"/>
              </a:ext>
            </a:extLst>
          </p:cNvPr>
          <p:cNvSpPr txBox="1">
            <a:spLocks/>
          </p:cNvSpPr>
          <p:nvPr/>
        </p:nvSpPr>
        <p:spPr>
          <a:xfrm>
            <a:off x="1981200" y="274638"/>
            <a:ext cx="8229600" cy="1143000"/>
          </a:xfrm>
          <a:prstGeom prst="rect">
            <a:avLst/>
          </a:prstGeom>
        </p:spPr>
        <p:txBody>
          <a:bodyPr anchor="ctr">
            <a:normAutofit/>
          </a:bodyPr>
          <a:lstStyle/>
          <a:p>
            <a:pPr algn="ctr">
              <a:defRPr/>
            </a:pPr>
            <a:endParaRPr lang="en-GB" sz="4400" dirty="0">
              <a:latin typeface="+mj-lt"/>
              <a:ea typeface="+mj-ea"/>
              <a:cs typeface="+mj-cs"/>
            </a:endParaRPr>
          </a:p>
        </p:txBody>
      </p:sp>
      <p:graphicFrame>
        <p:nvGraphicFramePr>
          <p:cNvPr id="33795" name="Content Placeholder 3">
            <a:extLst>
              <a:ext uri="{FF2B5EF4-FFF2-40B4-BE49-F238E27FC236}">
                <a16:creationId xmlns:a16="http://schemas.microsoft.com/office/drawing/2014/main" id="{616DFD11-0C86-9C4A-8BBE-5D5D79DE5088}"/>
              </a:ext>
            </a:extLst>
          </p:cNvPr>
          <p:cNvGraphicFramePr>
            <a:graphicFrameLocks/>
          </p:cNvGraphicFramePr>
          <p:nvPr/>
        </p:nvGraphicFramePr>
        <p:xfrm>
          <a:off x="2971800" y="1219201"/>
          <a:ext cx="7315200" cy="4525963"/>
        </p:xfrm>
        <a:graphic>
          <a:graphicData uri="http://schemas.openxmlformats.org/presentationml/2006/ole">
            <mc:AlternateContent xmlns:mc="http://schemas.openxmlformats.org/markup-compatibility/2006">
              <mc:Choice xmlns:v="urn:schemas-microsoft-com:vml" Requires="v">
                <p:oleObj spid="_x0000_s4113" r:id="rId4" imgW="7620000" imgH="4711700" progId="Excel.Chart.8">
                  <p:embed/>
                </p:oleObj>
              </mc:Choice>
              <mc:Fallback>
                <p:oleObj r:id="rId4" imgW="7620000" imgH="4711700" progId="Excel.Chart.8">
                  <p:embed/>
                  <p:pic>
                    <p:nvPicPr>
                      <p:cNvPr id="33795" name="Content Placeholder 3">
                        <a:extLst>
                          <a:ext uri="{FF2B5EF4-FFF2-40B4-BE49-F238E27FC236}">
                            <a16:creationId xmlns:a16="http://schemas.microsoft.com/office/drawing/2014/main" id="{616DFD11-0C86-9C4A-8BBE-5D5D79DE5088}"/>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1219201"/>
                        <a:ext cx="7315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796" name="TextBox 5">
            <a:extLst>
              <a:ext uri="{FF2B5EF4-FFF2-40B4-BE49-F238E27FC236}">
                <a16:creationId xmlns:a16="http://schemas.microsoft.com/office/drawing/2014/main" id="{2621DE04-349C-E54F-880B-3C7D2C8E8B00}"/>
              </a:ext>
            </a:extLst>
          </p:cNvPr>
          <p:cNvSpPr txBox="1">
            <a:spLocks noChangeArrowheads="1"/>
          </p:cNvSpPr>
          <p:nvPr/>
        </p:nvSpPr>
        <p:spPr bwMode="auto">
          <a:xfrm>
            <a:off x="4800600" y="6096001"/>
            <a:ext cx="358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800" b="1"/>
              <a:t>Time (Minutes)</a:t>
            </a:r>
            <a:endParaRPr lang="en-GB" altLang="en-US" sz="2800" b="1"/>
          </a:p>
        </p:txBody>
      </p:sp>
      <p:sp>
        <p:nvSpPr>
          <p:cNvPr id="33797" name="TextBox 6">
            <a:extLst>
              <a:ext uri="{FF2B5EF4-FFF2-40B4-BE49-F238E27FC236}">
                <a16:creationId xmlns:a16="http://schemas.microsoft.com/office/drawing/2014/main" id="{96CE494C-889C-9348-AD91-F8AE0F399AE8}"/>
              </a:ext>
            </a:extLst>
          </p:cNvPr>
          <p:cNvSpPr txBox="1">
            <a:spLocks noChangeArrowheads="1"/>
          </p:cNvSpPr>
          <p:nvPr/>
        </p:nvSpPr>
        <p:spPr bwMode="auto">
          <a:xfrm>
            <a:off x="1524000" y="2667001"/>
            <a:ext cx="152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t>Blood Glucose</a:t>
            </a:r>
          </a:p>
          <a:p>
            <a:pPr algn="ctr" eaLnBrk="1" hangingPunct="1">
              <a:spcBef>
                <a:spcPct val="0"/>
              </a:spcBef>
              <a:buFontTx/>
              <a:buNone/>
            </a:pPr>
            <a:r>
              <a:rPr lang="en-US" altLang="en-US" sz="2400" b="1"/>
              <a:t>(Mmol/L)</a:t>
            </a:r>
            <a:endParaRPr lang="en-GB" altLang="en-US" sz="2400" b="1"/>
          </a:p>
        </p:txBody>
      </p:sp>
    </p:spTree>
    <p:extLst>
      <p:ext uri="{BB962C8B-B14F-4D97-AF65-F5344CB8AC3E}">
        <p14:creationId xmlns:p14="http://schemas.microsoft.com/office/powerpoint/2010/main" val="4255521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8D49CF2E-721E-2948-A230-8C23E65A0FEE}"/>
              </a:ext>
            </a:extLst>
          </p:cNvPr>
          <p:cNvSpPr>
            <a:spLocks noGrp="1" noChangeArrowheads="1"/>
          </p:cNvSpPr>
          <p:nvPr>
            <p:ph type="title"/>
          </p:nvPr>
        </p:nvSpPr>
        <p:spPr/>
        <p:txBody>
          <a:bodyPr rtlCol="0">
            <a:normAutofit/>
          </a:bodyPr>
          <a:lstStyle/>
          <a:p>
            <a:pPr>
              <a:defRPr/>
            </a:pPr>
            <a:r>
              <a:rPr lang="en-GB" sz="3800"/>
              <a:t>1. Normal curve: Response to glucose load CONT.</a:t>
            </a:r>
          </a:p>
        </p:txBody>
      </p:sp>
      <p:sp>
        <p:nvSpPr>
          <p:cNvPr id="71683" name="Rectangle 3">
            <a:extLst>
              <a:ext uri="{FF2B5EF4-FFF2-40B4-BE49-F238E27FC236}">
                <a16:creationId xmlns:a16="http://schemas.microsoft.com/office/drawing/2014/main" id="{6E0BA715-64EB-6F40-BD3E-ED4688E1BA6C}"/>
              </a:ext>
            </a:extLst>
          </p:cNvPr>
          <p:cNvSpPr>
            <a:spLocks noGrp="1" noChangeArrowheads="1"/>
          </p:cNvSpPr>
          <p:nvPr>
            <p:ph type="body" idx="1"/>
          </p:nvPr>
        </p:nvSpPr>
        <p:spPr/>
        <p:txBody>
          <a:bodyPr rtlCol="0">
            <a:normAutofit/>
          </a:bodyPr>
          <a:lstStyle/>
          <a:p>
            <a:pPr>
              <a:defRPr/>
            </a:pPr>
            <a:r>
              <a:rPr lang="en-GB" altLang="en-US" sz="4400"/>
              <a:t>No Glucosuria/No glycosuria</a:t>
            </a:r>
          </a:p>
          <a:p>
            <a:pPr>
              <a:defRPr/>
            </a:pPr>
            <a:endParaRPr lang="en-GB" altLang="en-US" sz="4400"/>
          </a:p>
          <a:p>
            <a:pPr>
              <a:defRPr/>
            </a:pPr>
            <a:r>
              <a:rPr lang="en-GB" altLang="en-US" sz="4400"/>
              <a:t>FBS levels are within reference ranges (3.2-6.1 mmol/l)</a:t>
            </a:r>
          </a:p>
          <a:p>
            <a:pPr>
              <a:defRPr/>
            </a:pPr>
            <a:endParaRPr lang="en-GB" altLang="en-US" sz="4400"/>
          </a:p>
          <a:p>
            <a:pPr>
              <a:defRPr/>
            </a:pPr>
            <a:r>
              <a:rPr lang="en-GB" altLang="en-US" sz="4400"/>
              <a:t>No ketonuria</a:t>
            </a:r>
          </a:p>
          <a:p>
            <a:pPr>
              <a:buNone/>
              <a:defRPr/>
            </a:pPr>
            <a:endParaRPr lang="en-GB" altLang="en-US"/>
          </a:p>
        </p:txBody>
      </p:sp>
    </p:spTree>
    <p:extLst>
      <p:ext uri="{BB962C8B-B14F-4D97-AF65-F5344CB8AC3E}">
        <p14:creationId xmlns:p14="http://schemas.microsoft.com/office/powerpoint/2010/main" val="25648500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fade">
                                      <p:cBhvr>
                                        <p:cTn id="7" dur="2000"/>
                                        <p:tgtEl>
                                          <p:spTgt spid="716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3">
                                            <p:txEl>
                                              <p:pRg st="0" end="0"/>
                                            </p:txEl>
                                          </p:spTgt>
                                        </p:tgtEl>
                                        <p:attrNameLst>
                                          <p:attrName>style.visibility</p:attrName>
                                        </p:attrNameLst>
                                      </p:cBhvr>
                                      <p:to>
                                        <p:strVal val="visible"/>
                                      </p:to>
                                    </p:set>
                                    <p:animEffect transition="in" filter="fade">
                                      <p:cBhvr>
                                        <p:cTn id="12" dur="2000"/>
                                        <p:tgtEl>
                                          <p:spTgt spid="716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fade">
                                      <p:cBhvr>
                                        <p:cTn id="17" dur="2000"/>
                                        <p:tgtEl>
                                          <p:spTgt spid="716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3">
                                            <p:txEl>
                                              <p:pRg st="4" end="4"/>
                                            </p:txEl>
                                          </p:spTgt>
                                        </p:tgtEl>
                                        <p:attrNameLst>
                                          <p:attrName>style.visibility</p:attrName>
                                        </p:attrNameLst>
                                      </p:cBhvr>
                                      <p:to>
                                        <p:strVal val="visible"/>
                                      </p:to>
                                    </p:set>
                                    <p:animEffect transition="in" filter="fade">
                                      <p:cBhvr>
                                        <p:cTn id="22" dur="2000"/>
                                        <p:tgtEl>
                                          <p:spTgt spid="716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3"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44F70D57-205C-1A45-9CD1-10110EC6F4F9}"/>
              </a:ext>
            </a:extLst>
          </p:cNvPr>
          <p:cNvSpPr>
            <a:spLocks noGrp="1" noChangeArrowheads="1"/>
          </p:cNvSpPr>
          <p:nvPr>
            <p:ph type="title"/>
          </p:nvPr>
        </p:nvSpPr>
        <p:spPr/>
        <p:txBody>
          <a:bodyPr rtlCol="0">
            <a:normAutofit/>
          </a:bodyPr>
          <a:lstStyle/>
          <a:p>
            <a:pPr>
              <a:defRPr/>
            </a:pPr>
            <a:r>
              <a:rPr lang="en-GB" sz="3800" dirty="0"/>
              <a:t>2 .IMPAIRED GLUCOSE TOLERANCE (MILD DM)</a:t>
            </a:r>
          </a:p>
        </p:txBody>
      </p:sp>
      <p:sp>
        <p:nvSpPr>
          <p:cNvPr id="60419" name="Rectangle 3">
            <a:extLst>
              <a:ext uri="{FF2B5EF4-FFF2-40B4-BE49-F238E27FC236}">
                <a16:creationId xmlns:a16="http://schemas.microsoft.com/office/drawing/2014/main" id="{FEFAEC4D-E15D-514D-BDA9-C29B6810014C}"/>
              </a:ext>
            </a:extLst>
          </p:cNvPr>
          <p:cNvSpPr>
            <a:spLocks noGrp="1" noChangeArrowheads="1"/>
          </p:cNvSpPr>
          <p:nvPr>
            <p:ph type="body" idx="1"/>
          </p:nvPr>
        </p:nvSpPr>
        <p:spPr/>
        <p:txBody>
          <a:bodyPr rtlCol="0">
            <a:normAutofit fontScale="92500" lnSpcReduction="10000"/>
          </a:bodyPr>
          <a:lstStyle/>
          <a:p>
            <a:pPr>
              <a:defRPr/>
            </a:pPr>
            <a:r>
              <a:rPr lang="en-GB" dirty="0"/>
              <a:t>Trace to + sugar in urine</a:t>
            </a:r>
          </a:p>
          <a:p>
            <a:pPr>
              <a:defRPr/>
            </a:pPr>
            <a:r>
              <a:rPr lang="en-GB" dirty="0"/>
              <a:t>FBS &lt; 7.0 </a:t>
            </a:r>
            <a:r>
              <a:rPr lang="en-GB" dirty="0" err="1"/>
              <a:t>mmol</a:t>
            </a:r>
            <a:r>
              <a:rPr lang="en-GB" dirty="0"/>
              <a:t>/l</a:t>
            </a:r>
          </a:p>
          <a:p>
            <a:pPr>
              <a:defRPr/>
            </a:pPr>
            <a:r>
              <a:rPr lang="en-GB" dirty="0"/>
              <a:t>2-hour plasma glucose levels of 7.8- 11.0 </a:t>
            </a:r>
            <a:r>
              <a:rPr lang="en-GB" dirty="0" err="1"/>
              <a:t>mmol</a:t>
            </a:r>
            <a:r>
              <a:rPr lang="en-GB" dirty="0"/>
              <a:t>/l</a:t>
            </a:r>
          </a:p>
          <a:p>
            <a:pPr>
              <a:defRPr/>
            </a:pPr>
            <a:r>
              <a:rPr lang="en-GB" dirty="0"/>
              <a:t>Further testing might be required</a:t>
            </a:r>
          </a:p>
          <a:p>
            <a:pPr>
              <a:defRPr/>
            </a:pPr>
            <a:r>
              <a:rPr lang="en-GB" dirty="0"/>
              <a:t>MILD:	</a:t>
            </a:r>
          </a:p>
          <a:p>
            <a:pPr lvl="1">
              <a:defRPr/>
            </a:pPr>
            <a:r>
              <a:rPr lang="en-GB" dirty="0"/>
              <a:t>Pre-diabetic state </a:t>
            </a:r>
          </a:p>
          <a:p>
            <a:pPr lvl="1">
              <a:defRPr/>
            </a:pPr>
            <a:r>
              <a:rPr lang="en-GB" dirty="0" err="1"/>
              <a:t>Acromegaly</a:t>
            </a:r>
            <a:endParaRPr lang="en-GB" dirty="0"/>
          </a:p>
          <a:p>
            <a:pPr lvl="1">
              <a:defRPr/>
            </a:pPr>
            <a:r>
              <a:rPr lang="en-GB" dirty="0"/>
              <a:t>Cushing's syndrome</a:t>
            </a:r>
          </a:p>
          <a:p>
            <a:pPr lvl="1">
              <a:defRPr/>
            </a:pPr>
            <a:r>
              <a:rPr lang="en-US" dirty="0" err="1"/>
              <a:t>glucagonoma</a:t>
            </a:r>
            <a:endParaRPr lang="en-GB" dirty="0"/>
          </a:p>
          <a:p>
            <a:pPr lvl="1">
              <a:defRPr/>
            </a:pPr>
            <a:r>
              <a:rPr lang="en-GB" dirty="0" err="1"/>
              <a:t>Pheochromcytoma</a:t>
            </a:r>
            <a:endParaRPr lang="en-GB" dirty="0"/>
          </a:p>
          <a:p>
            <a:pPr lvl="1">
              <a:defRPr/>
            </a:pPr>
            <a:r>
              <a:rPr lang="en-GB" dirty="0"/>
              <a:t>Hyperthyroidism</a:t>
            </a:r>
          </a:p>
        </p:txBody>
      </p:sp>
    </p:spTree>
    <p:extLst>
      <p:ext uri="{BB962C8B-B14F-4D97-AF65-F5344CB8AC3E}">
        <p14:creationId xmlns:p14="http://schemas.microsoft.com/office/powerpoint/2010/main" val="4093812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2000"/>
                                        <p:tgtEl>
                                          <p:spTgt spid="6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fade">
                                      <p:cBhvr>
                                        <p:cTn id="12" dur="2000"/>
                                        <p:tgtEl>
                                          <p:spTgt spid="604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fade">
                                      <p:cBhvr>
                                        <p:cTn id="17" dur="2000"/>
                                        <p:tgtEl>
                                          <p:spTgt spid="604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Effect transition="in" filter="fade">
                                      <p:cBhvr>
                                        <p:cTn id="22" dur="2000"/>
                                        <p:tgtEl>
                                          <p:spTgt spid="604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0419">
                                            <p:txEl>
                                              <p:pRg st="3" end="3"/>
                                            </p:txEl>
                                          </p:spTgt>
                                        </p:tgtEl>
                                        <p:attrNameLst>
                                          <p:attrName>style.visibility</p:attrName>
                                        </p:attrNameLst>
                                      </p:cBhvr>
                                      <p:to>
                                        <p:strVal val="visible"/>
                                      </p:to>
                                    </p:set>
                                    <p:animEffect transition="in" filter="fade">
                                      <p:cBhvr>
                                        <p:cTn id="27" dur="2000"/>
                                        <p:tgtEl>
                                          <p:spTgt spid="604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0419">
                                            <p:txEl>
                                              <p:pRg st="4" end="4"/>
                                            </p:txEl>
                                          </p:spTgt>
                                        </p:tgtEl>
                                        <p:attrNameLst>
                                          <p:attrName>style.visibility</p:attrName>
                                        </p:attrNameLst>
                                      </p:cBhvr>
                                      <p:to>
                                        <p:strVal val="visible"/>
                                      </p:to>
                                    </p:set>
                                    <p:animEffect transition="in" filter="fade">
                                      <p:cBhvr>
                                        <p:cTn id="32" dur="2000"/>
                                        <p:tgtEl>
                                          <p:spTgt spid="60419">
                                            <p:txEl>
                                              <p:pRg st="4" end="4"/>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0419">
                                            <p:txEl>
                                              <p:pRg st="5" end="5"/>
                                            </p:txEl>
                                          </p:spTgt>
                                        </p:tgtEl>
                                        <p:attrNameLst>
                                          <p:attrName>style.visibility</p:attrName>
                                        </p:attrNameLst>
                                      </p:cBhvr>
                                      <p:to>
                                        <p:strVal val="visible"/>
                                      </p:to>
                                    </p:set>
                                    <p:animEffect transition="in" filter="fade">
                                      <p:cBhvr>
                                        <p:cTn id="35" dur="2000"/>
                                        <p:tgtEl>
                                          <p:spTgt spid="60419">
                                            <p:txEl>
                                              <p:pRg st="5" end="5"/>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0419">
                                            <p:txEl>
                                              <p:pRg st="6" end="6"/>
                                            </p:txEl>
                                          </p:spTgt>
                                        </p:tgtEl>
                                        <p:attrNameLst>
                                          <p:attrName>style.visibility</p:attrName>
                                        </p:attrNameLst>
                                      </p:cBhvr>
                                      <p:to>
                                        <p:strVal val="visible"/>
                                      </p:to>
                                    </p:set>
                                    <p:animEffect transition="in" filter="fade">
                                      <p:cBhvr>
                                        <p:cTn id="38" dur="2000"/>
                                        <p:tgtEl>
                                          <p:spTgt spid="60419">
                                            <p:txEl>
                                              <p:pRg st="6" end="6"/>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0419">
                                            <p:txEl>
                                              <p:pRg st="7" end="7"/>
                                            </p:txEl>
                                          </p:spTgt>
                                        </p:tgtEl>
                                        <p:attrNameLst>
                                          <p:attrName>style.visibility</p:attrName>
                                        </p:attrNameLst>
                                      </p:cBhvr>
                                      <p:to>
                                        <p:strVal val="visible"/>
                                      </p:to>
                                    </p:set>
                                    <p:animEffect transition="in" filter="fade">
                                      <p:cBhvr>
                                        <p:cTn id="41" dur="2000"/>
                                        <p:tgtEl>
                                          <p:spTgt spid="60419">
                                            <p:txEl>
                                              <p:pRg st="7" end="7"/>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0419">
                                            <p:txEl>
                                              <p:pRg st="8" end="8"/>
                                            </p:txEl>
                                          </p:spTgt>
                                        </p:tgtEl>
                                        <p:attrNameLst>
                                          <p:attrName>style.visibility</p:attrName>
                                        </p:attrNameLst>
                                      </p:cBhvr>
                                      <p:to>
                                        <p:strVal val="visible"/>
                                      </p:to>
                                    </p:set>
                                    <p:animEffect transition="in" filter="fade">
                                      <p:cBhvr>
                                        <p:cTn id="44" dur="2000"/>
                                        <p:tgtEl>
                                          <p:spTgt spid="60419">
                                            <p:txEl>
                                              <p:pRg st="8" end="8"/>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0419">
                                            <p:txEl>
                                              <p:pRg st="9" end="9"/>
                                            </p:txEl>
                                          </p:spTgt>
                                        </p:tgtEl>
                                        <p:attrNameLst>
                                          <p:attrName>style.visibility</p:attrName>
                                        </p:attrNameLst>
                                      </p:cBhvr>
                                      <p:to>
                                        <p:strVal val="visible"/>
                                      </p:to>
                                    </p:set>
                                    <p:animEffect transition="in" filter="fade">
                                      <p:cBhvr>
                                        <p:cTn id="47" dur="2000"/>
                                        <p:tgtEl>
                                          <p:spTgt spid="60419">
                                            <p:txEl>
                                              <p:pRg st="9" end="9"/>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0419">
                                            <p:txEl>
                                              <p:pRg st="10" end="10"/>
                                            </p:txEl>
                                          </p:spTgt>
                                        </p:tgtEl>
                                        <p:attrNameLst>
                                          <p:attrName>style.visibility</p:attrName>
                                        </p:attrNameLst>
                                      </p:cBhvr>
                                      <p:to>
                                        <p:strVal val="visible"/>
                                      </p:to>
                                    </p:set>
                                    <p:animEffect transition="in" filter="fade">
                                      <p:cBhvr>
                                        <p:cTn id="50" dur="2000"/>
                                        <p:tgtEl>
                                          <p:spTgt spid="604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30E3C-1985-7D46-BE07-92F46F1610E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761FBF-6330-4C4F-AE3E-0DEC3B3E6AFE}"/>
              </a:ext>
            </a:extLst>
          </p:cNvPr>
          <p:cNvSpPr>
            <a:spLocks noGrp="1"/>
          </p:cNvSpPr>
          <p:nvPr>
            <p:ph idx="1"/>
          </p:nvPr>
        </p:nvSpPr>
        <p:spPr/>
        <p:txBody>
          <a:bodyPr>
            <a:normAutofit/>
          </a:bodyPr>
          <a:lstStyle/>
          <a:p>
            <a:pPr marL="0" indent="0">
              <a:buNone/>
            </a:pPr>
            <a:r>
              <a:rPr lang="en-US" dirty="0"/>
              <a:t>• Insulin is synthesized in the </a:t>
            </a:r>
            <a:r>
              <a:rPr lang="el-GR" dirty="0"/>
              <a:t>β-</a:t>
            </a:r>
            <a:r>
              <a:rPr lang="en-US" dirty="0"/>
              <a:t>cells of the islets of Langerhans  as </a:t>
            </a:r>
            <a:r>
              <a:rPr lang="en-US" dirty="0" err="1"/>
              <a:t>preproinsulin</a:t>
            </a:r>
            <a:r>
              <a:rPr lang="en-US" dirty="0"/>
              <a:t>,  which is rapidly cleaved to proinsulin.</a:t>
            </a:r>
          </a:p>
          <a:p>
            <a:pPr marL="0" indent="0">
              <a:buNone/>
            </a:pPr>
            <a:r>
              <a:rPr lang="en-US" dirty="0"/>
              <a:t>• The proinsulin is stored in the secretory granules of the Golgi complex, where proteolytic cleavage to insulin and a biologically inactive </a:t>
            </a:r>
            <a:r>
              <a:rPr lang="en-US" i="1" dirty="0"/>
              <a:t>connecting peptide </a:t>
            </a:r>
            <a:r>
              <a:rPr lang="en-US" dirty="0"/>
              <a:t>(C-peptide) occurs. </a:t>
            </a:r>
          </a:p>
          <a:p>
            <a:endParaRPr lang="en-US" dirty="0"/>
          </a:p>
        </p:txBody>
      </p:sp>
    </p:spTree>
    <p:extLst>
      <p:ext uri="{BB962C8B-B14F-4D97-AF65-F5344CB8AC3E}">
        <p14:creationId xmlns:p14="http://schemas.microsoft.com/office/powerpoint/2010/main" val="33204319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21987B8-E86C-FA4A-AB67-7ECA18E2727D}"/>
              </a:ext>
            </a:extLst>
          </p:cNvPr>
          <p:cNvSpPr>
            <a:spLocks noGrp="1"/>
          </p:cNvSpPr>
          <p:nvPr>
            <p:ph type="title" idx="4294967295"/>
          </p:nvPr>
        </p:nvSpPr>
        <p:spPr/>
        <p:txBody>
          <a:bodyPr rtlCol="0">
            <a:normAutofit/>
          </a:bodyPr>
          <a:lstStyle/>
          <a:p>
            <a:pPr>
              <a:defRPr/>
            </a:pPr>
            <a:r>
              <a:rPr lang="en-US" sz="3800" dirty="0"/>
              <a:t>2. IMPAIRED GLUCOSE TOLERANCE (MILD)</a:t>
            </a:r>
            <a:endParaRPr lang="en-GB" sz="3800" dirty="0"/>
          </a:p>
        </p:txBody>
      </p:sp>
      <p:graphicFrame>
        <p:nvGraphicFramePr>
          <p:cNvPr id="99330" name="Content Placeholder 3">
            <a:extLst>
              <a:ext uri="{FF2B5EF4-FFF2-40B4-BE49-F238E27FC236}">
                <a16:creationId xmlns:a16="http://schemas.microsoft.com/office/drawing/2014/main" id="{505573B6-9114-A849-8B06-28D8CA70EA12}"/>
              </a:ext>
            </a:extLst>
          </p:cNvPr>
          <p:cNvGraphicFramePr>
            <a:graphicFrameLocks noGrp="1"/>
          </p:cNvGraphicFramePr>
          <p:nvPr>
            <p:ph idx="4294967295"/>
          </p:nvPr>
        </p:nvGraphicFramePr>
        <p:xfrm>
          <a:off x="3054350" y="1295401"/>
          <a:ext cx="7315200" cy="4525963"/>
        </p:xfrm>
        <a:graphic>
          <a:graphicData uri="http://schemas.openxmlformats.org/presentationml/2006/ole">
            <mc:AlternateContent xmlns:mc="http://schemas.openxmlformats.org/markup-compatibility/2006">
              <mc:Choice xmlns:v="urn:schemas-microsoft-com:vml" Requires="v">
                <p:oleObj spid="_x0000_s7185" r:id="rId4" imgW="7620000" imgH="4711700" progId="Excel.Chart.8">
                  <p:embed/>
                </p:oleObj>
              </mc:Choice>
              <mc:Fallback>
                <p:oleObj r:id="rId4" imgW="7620000" imgH="4711700" progId="Excel.Chart.8">
                  <p:embed/>
                  <p:pic>
                    <p:nvPicPr>
                      <p:cNvPr id="99330" name="Content Placeholder 3">
                        <a:extLst>
                          <a:ext uri="{FF2B5EF4-FFF2-40B4-BE49-F238E27FC236}">
                            <a16:creationId xmlns:a16="http://schemas.microsoft.com/office/drawing/2014/main" id="{505573B6-9114-A849-8B06-28D8CA70EA12}"/>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4350" y="1295401"/>
                        <a:ext cx="7315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9331" name="TextBox 5">
            <a:extLst>
              <a:ext uri="{FF2B5EF4-FFF2-40B4-BE49-F238E27FC236}">
                <a16:creationId xmlns:a16="http://schemas.microsoft.com/office/drawing/2014/main" id="{774A5139-0E35-2344-89A0-05410601E073}"/>
              </a:ext>
            </a:extLst>
          </p:cNvPr>
          <p:cNvSpPr txBox="1">
            <a:spLocks noChangeArrowheads="1"/>
          </p:cNvSpPr>
          <p:nvPr/>
        </p:nvSpPr>
        <p:spPr bwMode="auto">
          <a:xfrm>
            <a:off x="4800600" y="6096001"/>
            <a:ext cx="358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800" b="1"/>
              <a:t>Time (Minutes)</a:t>
            </a:r>
            <a:endParaRPr lang="en-GB" altLang="en-US" sz="2800" b="1"/>
          </a:p>
        </p:txBody>
      </p:sp>
      <p:sp>
        <p:nvSpPr>
          <p:cNvPr id="99332" name="TextBox 6">
            <a:extLst>
              <a:ext uri="{FF2B5EF4-FFF2-40B4-BE49-F238E27FC236}">
                <a16:creationId xmlns:a16="http://schemas.microsoft.com/office/drawing/2014/main" id="{13B8B9D0-D0DC-3F44-B86B-553AD824244B}"/>
              </a:ext>
            </a:extLst>
          </p:cNvPr>
          <p:cNvSpPr txBox="1">
            <a:spLocks noChangeArrowheads="1"/>
          </p:cNvSpPr>
          <p:nvPr/>
        </p:nvSpPr>
        <p:spPr bwMode="auto">
          <a:xfrm>
            <a:off x="1524000" y="2667001"/>
            <a:ext cx="152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t>Blood Glucose</a:t>
            </a:r>
          </a:p>
          <a:p>
            <a:pPr algn="ctr" eaLnBrk="1" hangingPunct="1">
              <a:spcBef>
                <a:spcPct val="0"/>
              </a:spcBef>
              <a:buFontTx/>
              <a:buNone/>
            </a:pPr>
            <a:r>
              <a:rPr lang="en-US" altLang="en-US" sz="2400" b="1"/>
              <a:t>(mmol/L)</a:t>
            </a:r>
            <a:endParaRPr lang="en-GB" altLang="en-US" sz="2400" b="1"/>
          </a:p>
        </p:txBody>
      </p:sp>
    </p:spTree>
    <p:extLst>
      <p:ext uri="{BB962C8B-B14F-4D97-AF65-F5344CB8AC3E}">
        <p14:creationId xmlns:p14="http://schemas.microsoft.com/office/powerpoint/2010/main" val="37839101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a:extLst>
              <a:ext uri="{FF2B5EF4-FFF2-40B4-BE49-F238E27FC236}">
                <a16:creationId xmlns:a16="http://schemas.microsoft.com/office/drawing/2014/main" id="{80274A30-1A0B-744D-A54F-508BD92BA0A7}"/>
              </a:ext>
            </a:extLst>
          </p:cNvPr>
          <p:cNvSpPr>
            <a:spLocks noGrp="1"/>
          </p:cNvSpPr>
          <p:nvPr>
            <p:ph type="title" idx="4294967295"/>
          </p:nvPr>
        </p:nvSpPr>
        <p:spPr/>
        <p:txBody>
          <a:bodyPr/>
          <a:lstStyle/>
          <a:p>
            <a:pPr eaLnBrk="1" hangingPunct="1"/>
            <a:r>
              <a:rPr lang="en-US" altLang="en-US" sz="3800" dirty="0"/>
              <a:t>3.DIABETIC CURVE</a:t>
            </a:r>
            <a:endParaRPr lang="en-GB" altLang="en-US" sz="3800" dirty="0"/>
          </a:p>
        </p:txBody>
      </p:sp>
      <p:graphicFrame>
        <p:nvGraphicFramePr>
          <p:cNvPr id="93186" name="Content Placeholder 3">
            <a:extLst>
              <a:ext uri="{FF2B5EF4-FFF2-40B4-BE49-F238E27FC236}">
                <a16:creationId xmlns:a16="http://schemas.microsoft.com/office/drawing/2014/main" id="{616AE834-31EE-D04F-812A-735A7A991B7D}"/>
              </a:ext>
            </a:extLst>
          </p:cNvPr>
          <p:cNvGraphicFramePr>
            <a:graphicFrameLocks noGrp="1"/>
          </p:cNvGraphicFramePr>
          <p:nvPr>
            <p:ph idx="4294967295"/>
            <p:extLst>
              <p:ext uri="{D42A27DB-BD31-4B8C-83A1-F6EECF244321}">
                <p14:modId xmlns:p14="http://schemas.microsoft.com/office/powerpoint/2010/main" val="3841414028"/>
              </p:ext>
            </p:extLst>
          </p:nvPr>
        </p:nvGraphicFramePr>
        <p:xfrm>
          <a:off x="2438400" y="1630363"/>
          <a:ext cx="7315200" cy="4525963"/>
        </p:xfrm>
        <a:graphic>
          <a:graphicData uri="http://schemas.openxmlformats.org/presentationml/2006/ole">
            <mc:AlternateContent xmlns:mc="http://schemas.openxmlformats.org/markup-compatibility/2006">
              <mc:Choice xmlns:v="urn:schemas-microsoft-com:vml" Requires="v">
                <p:oleObj spid="_x0000_s1045" r:id="rId4" imgW="7620000" imgH="4711700" progId="Excel.Chart.8">
                  <p:embed/>
                </p:oleObj>
              </mc:Choice>
              <mc:Fallback>
                <p:oleObj r:id="rId4" imgW="7620000" imgH="4711700" progId="Excel.Chart.8">
                  <p:embed/>
                  <p:pic>
                    <p:nvPicPr>
                      <p:cNvPr id="93186" name="Content Placeholder 3">
                        <a:extLst>
                          <a:ext uri="{FF2B5EF4-FFF2-40B4-BE49-F238E27FC236}">
                            <a16:creationId xmlns:a16="http://schemas.microsoft.com/office/drawing/2014/main" id="{616AE834-31EE-D04F-812A-735A7A991B7D}"/>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630363"/>
                        <a:ext cx="7315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3187" name="TextBox 5">
            <a:extLst>
              <a:ext uri="{FF2B5EF4-FFF2-40B4-BE49-F238E27FC236}">
                <a16:creationId xmlns:a16="http://schemas.microsoft.com/office/drawing/2014/main" id="{E4B4CBE6-F66C-CC42-862B-3C75531BE2D7}"/>
              </a:ext>
            </a:extLst>
          </p:cNvPr>
          <p:cNvSpPr txBox="1">
            <a:spLocks noChangeArrowheads="1"/>
          </p:cNvSpPr>
          <p:nvPr/>
        </p:nvSpPr>
        <p:spPr bwMode="auto">
          <a:xfrm>
            <a:off x="4800600" y="6096001"/>
            <a:ext cx="358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800" b="1"/>
              <a:t>Time (Minutes)</a:t>
            </a:r>
            <a:endParaRPr lang="en-GB" altLang="en-US" sz="2800" b="1"/>
          </a:p>
        </p:txBody>
      </p:sp>
      <p:sp>
        <p:nvSpPr>
          <p:cNvPr id="93188" name="TextBox 6">
            <a:extLst>
              <a:ext uri="{FF2B5EF4-FFF2-40B4-BE49-F238E27FC236}">
                <a16:creationId xmlns:a16="http://schemas.microsoft.com/office/drawing/2014/main" id="{5A9B5B59-AE6A-7943-872B-393C4B72EBFC}"/>
              </a:ext>
            </a:extLst>
          </p:cNvPr>
          <p:cNvSpPr txBox="1">
            <a:spLocks noChangeArrowheads="1"/>
          </p:cNvSpPr>
          <p:nvPr/>
        </p:nvSpPr>
        <p:spPr bwMode="auto">
          <a:xfrm>
            <a:off x="1524000" y="2667001"/>
            <a:ext cx="152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t>Blood Glucose</a:t>
            </a:r>
          </a:p>
          <a:p>
            <a:pPr algn="ctr" eaLnBrk="1" hangingPunct="1">
              <a:spcBef>
                <a:spcPct val="0"/>
              </a:spcBef>
              <a:buFontTx/>
              <a:buNone/>
            </a:pPr>
            <a:r>
              <a:rPr lang="en-US" altLang="en-US" sz="2400" b="1"/>
              <a:t>(mmol/L)</a:t>
            </a:r>
            <a:endParaRPr lang="en-GB" altLang="en-US" sz="2400" b="1"/>
          </a:p>
        </p:txBody>
      </p:sp>
    </p:spTree>
    <p:extLst>
      <p:ext uri="{BB962C8B-B14F-4D97-AF65-F5344CB8AC3E}">
        <p14:creationId xmlns:p14="http://schemas.microsoft.com/office/powerpoint/2010/main" val="38780087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227B7B1-AF6E-744A-B67B-A14037B6BB27}"/>
              </a:ext>
            </a:extLst>
          </p:cNvPr>
          <p:cNvSpPr>
            <a:spLocks noGrp="1"/>
          </p:cNvSpPr>
          <p:nvPr>
            <p:ph type="title"/>
          </p:nvPr>
        </p:nvSpPr>
        <p:spPr/>
        <p:txBody>
          <a:bodyPr/>
          <a:lstStyle/>
          <a:p>
            <a:pPr eaLnBrk="1" hangingPunct="1"/>
            <a:r>
              <a:rPr lang="en-GB" altLang="en-US"/>
              <a:t>2.	DIABETIC CURVE</a:t>
            </a:r>
          </a:p>
        </p:txBody>
      </p:sp>
      <p:sp>
        <p:nvSpPr>
          <p:cNvPr id="58371" name="Rectangle 3">
            <a:extLst>
              <a:ext uri="{FF2B5EF4-FFF2-40B4-BE49-F238E27FC236}">
                <a16:creationId xmlns:a16="http://schemas.microsoft.com/office/drawing/2014/main" id="{724146C7-2CDF-E445-98C5-3C0E816708D4}"/>
              </a:ext>
            </a:extLst>
          </p:cNvPr>
          <p:cNvSpPr>
            <a:spLocks noGrp="1"/>
          </p:cNvSpPr>
          <p:nvPr>
            <p:ph type="body" idx="1"/>
          </p:nvPr>
        </p:nvSpPr>
        <p:spPr/>
        <p:txBody>
          <a:bodyPr/>
          <a:lstStyle/>
          <a:p>
            <a:pPr eaLnBrk="1" hangingPunct="1"/>
            <a:r>
              <a:rPr lang="en-GB" altLang="en-US"/>
              <a:t>Glucosuria- Sugar in urine from trace to  ++++ during the test</a:t>
            </a:r>
          </a:p>
          <a:p>
            <a:pPr eaLnBrk="1" hangingPunct="1"/>
            <a:r>
              <a:rPr lang="en-GB" altLang="en-US"/>
              <a:t>FBS &gt;7.0 mmol/l</a:t>
            </a:r>
          </a:p>
          <a:p>
            <a:pPr eaLnBrk="1" hangingPunct="1"/>
            <a:r>
              <a:rPr lang="en-GB" altLang="en-US"/>
              <a:t>Ketonuria (ketone bodies in urine) </a:t>
            </a:r>
          </a:p>
          <a:p>
            <a:pPr eaLnBrk="1" hangingPunct="1"/>
            <a:r>
              <a:rPr lang="en-GB" altLang="en-US"/>
              <a:t>Glucose levels &gt; 11.1 mmol/l at 2 hr</a:t>
            </a:r>
          </a:p>
          <a:p>
            <a:pPr eaLnBrk="1" hangingPunct="1"/>
            <a:r>
              <a:rPr lang="en-GB" altLang="en-US"/>
              <a:t>Or least one point on the curve &gt; 11.1 mmol/l</a:t>
            </a:r>
          </a:p>
        </p:txBody>
      </p:sp>
    </p:spTree>
    <p:extLst>
      <p:ext uri="{BB962C8B-B14F-4D97-AF65-F5344CB8AC3E}">
        <p14:creationId xmlns:p14="http://schemas.microsoft.com/office/powerpoint/2010/main" val="23578172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20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371">
                                            <p:txEl>
                                              <p:pRg st="0" end="0"/>
                                            </p:txEl>
                                          </p:spTgt>
                                        </p:tgtEl>
                                        <p:attrNameLst>
                                          <p:attrName>style.visibility</p:attrName>
                                        </p:attrNameLst>
                                      </p:cBhvr>
                                      <p:to>
                                        <p:strVal val="visible"/>
                                      </p:to>
                                    </p:set>
                                    <p:animEffect transition="in" filter="fade">
                                      <p:cBhvr>
                                        <p:cTn id="12" dur="2000"/>
                                        <p:tgtEl>
                                          <p:spTgt spid="583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371">
                                            <p:txEl>
                                              <p:pRg st="1" end="1"/>
                                            </p:txEl>
                                          </p:spTgt>
                                        </p:tgtEl>
                                        <p:attrNameLst>
                                          <p:attrName>style.visibility</p:attrName>
                                        </p:attrNameLst>
                                      </p:cBhvr>
                                      <p:to>
                                        <p:strVal val="visible"/>
                                      </p:to>
                                    </p:set>
                                    <p:animEffect transition="in" filter="fade">
                                      <p:cBhvr>
                                        <p:cTn id="17" dur="2000"/>
                                        <p:tgtEl>
                                          <p:spTgt spid="583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8371">
                                            <p:txEl>
                                              <p:pRg st="2" end="2"/>
                                            </p:txEl>
                                          </p:spTgt>
                                        </p:tgtEl>
                                        <p:attrNameLst>
                                          <p:attrName>style.visibility</p:attrName>
                                        </p:attrNameLst>
                                      </p:cBhvr>
                                      <p:to>
                                        <p:strVal val="visible"/>
                                      </p:to>
                                    </p:set>
                                    <p:animEffect transition="in" filter="fade">
                                      <p:cBhvr>
                                        <p:cTn id="22" dur="2000"/>
                                        <p:tgtEl>
                                          <p:spTgt spid="5837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8371">
                                            <p:txEl>
                                              <p:pRg st="3" end="3"/>
                                            </p:txEl>
                                          </p:spTgt>
                                        </p:tgtEl>
                                        <p:attrNameLst>
                                          <p:attrName>style.visibility</p:attrName>
                                        </p:attrNameLst>
                                      </p:cBhvr>
                                      <p:to>
                                        <p:strVal val="visible"/>
                                      </p:to>
                                    </p:set>
                                    <p:animEffect transition="in" filter="fade">
                                      <p:cBhvr>
                                        <p:cTn id="27" dur="2000"/>
                                        <p:tgtEl>
                                          <p:spTgt spid="5837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8371">
                                            <p:txEl>
                                              <p:pRg st="4" end="4"/>
                                            </p:txEl>
                                          </p:spTgt>
                                        </p:tgtEl>
                                        <p:attrNameLst>
                                          <p:attrName>style.visibility</p:attrName>
                                        </p:attrNameLst>
                                      </p:cBhvr>
                                      <p:to>
                                        <p:strVal val="visible"/>
                                      </p:to>
                                    </p:set>
                                    <p:animEffect transition="in" filter="fade">
                                      <p:cBhvr>
                                        <p:cTn id="32" dur="2000"/>
                                        <p:tgtEl>
                                          <p:spTgt spid="583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3B9A731-AD74-D24F-8A1D-12A7E1868E14}"/>
              </a:ext>
            </a:extLst>
          </p:cNvPr>
          <p:cNvSpPr>
            <a:spLocks noGrp="1"/>
          </p:cNvSpPr>
          <p:nvPr>
            <p:ph type="title"/>
          </p:nvPr>
        </p:nvSpPr>
        <p:spPr/>
        <p:txBody>
          <a:bodyPr/>
          <a:lstStyle/>
          <a:p>
            <a:pPr eaLnBrk="1" hangingPunct="1"/>
            <a:r>
              <a:rPr lang="en-GB" altLang="en-US"/>
              <a:t>2. DIABETIC CURVE</a:t>
            </a:r>
          </a:p>
        </p:txBody>
      </p:sp>
      <p:sp>
        <p:nvSpPr>
          <p:cNvPr id="59395" name="Rectangle 3">
            <a:extLst>
              <a:ext uri="{FF2B5EF4-FFF2-40B4-BE49-F238E27FC236}">
                <a16:creationId xmlns:a16="http://schemas.microsoft.com/office/drawing/2014/main" id="{2976D9FF-E408-E447-B131-523398439A37}"/>
              </a:ext>
            </a:extLst>
          </p:cNvPr>
          <p:cNvSpPr>
            <a:spLocks noGrp="1"/>
          </p:cNvSpPr>
          <p:nvPr>
            <p:ph type="body" idx="1"/>
          </p:nvPr>
        </p:nvSpPr>
        <p:spPr/>
        <p:txBody>
          <a:bodyPr/>
          <a:lstStyle/>
          <a:p>
            <a:pPr eaLnBrk="1" hangingPunct="1"/>
            <a:r>
              <a:rPr lang="en-GB" altLang="en-US"/>
              <a:t>SEEN IN:</a:t>
            </a:r>
          </a:p>
          <a:p>
            <a:pPr eaLnBrk="1" hangingPunct="1"/>
            <a:r>
              <a:rPr lang="en-GB" altLang="en-US"/>
              <a:t>DM (TYPE 1 AND TYPE 11)</a:t>
            </a:r>
          </a:p>
          <a:p>
            <a:pPr eaLnBrk="1" hangingPunct="1"/>
            <a:r>
              <a:rPr lang="en-GB" altLang="en-US"/>
              <a:t>GDM but the diagnostic levels are lower</a:t>
            </a:r>
          </a:p>
          <a:p>
            <a:pPr eaLnBrk="1" hangingPunct="1"/>
            <a:r>
              <a:rPr lang="en-GB" altLang="en-US"/>
              <a:t>Severe:</a:t>
            </a:r>
          </a:p>
          <a:p>
            <a:pPr lvl="1" eaLnBrk="1" hangingPunct="1"/>
            <a:r>
              <a:rPr lang="en-GB" altLang="en-US"/>
              <a:t>Acromegaly</a:t>
            </a:r>
          </a:p>
          <a:p>
            <a:pPr lvl="1" eaLnBrk="1" hangingPunct="1"/>
            <a:r>
              <a:rPr lang="en-GB" altLang="en-US"/>
              <a:t>Cushing's syndrome</a:t>
            </a:r>
          </a:p>
          <a:p>
            <a:pPr lvl="1" eaLnBrk="1" hangingPunct="1"/>
            <a:r>
              <a:rPr lang="en-GB" altLang="en-US"/>
              <a:t>PCC</a:t>
            </a:r>
          </a:p>
          <a:p>
            <a:pPr lvl="1" eaLnBrk="1" hangingPunct="1"/>
            <a:r>
              <a:rPr lang="en-US" altLang="en-US"/>
              <a:t>Glucagonoma</a:t>
            </a:r>
          </a:p>
          <a:p>
            <a:pPr lvl="1" eaLnBrk="1" hangingPunct="1"/>
            <a:r>
              <a:rPr lang="en-GB" altLang="en-US"/>
              <a:t>Hyperthyroidism</a:t>
            </a:r>
          </a:p>
          <a:p>
            <a:pPr lvl="1" eaLnBrk="1" hangingPunct="1"/>
            <a:endParaRPr lang="en-GB" altLang="en-US"/>
          </a:p>
        </p:txBody>
      </p:sp>
    </p:spTree>
    <p:extLst>
      <p:ext uri="{BB962C8B-B14F-4D97-AF65-F5344CB8AC3E}">
        <p14:creationId xmlns:p14="http://schemas.microsoft.com/office/powerpoint/2010/main" val="25819270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395">
                                            <p:txEl>
                                              <p:pRg st="0" end="0"/>
                                            </p:txEl>
                                          </p:spTgt>
                                        </p:tgtEl>
                                        <p:attrNameLst>
                                          <p:attrName>style.visibility</p:attrName>
                                        </p:attrNameLst>
                                      </p:cBhvr>
                                      <p:to>
                                        <p:strVal val="visible"/>
                                      </p:to>
                                    </p:set>
                                    <p:animEffect transition="in" filter="fade">
                                      <p:cBhvr>
                                        <p:cTn id="12" dur="2000"/>
                                        <p:tgtEl>
                                          <p:spTgt spid="593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395">
                                            <p:txEl>
                                              <p:pRg st="1" end="1"/>
                                            </p:txEl>
                                          </p:spTgt>
                                        </p:tgtEl>
                                        <p:attrNameLst>
                                          <p:attrName>style.visibility</p:attrName>
                                        </p:attrNameLst>
                                      </p:cBhvr>
                                      <p:to>
                                        <p:strVal val="visible"/>
                                      </p:to>
                                    </p:set>
                                    <p:animEffect transition="in" filter="fade">
                                      <p:cBhvr>
                                        <p:cTn id="17" dur="2000"/>
                                        <p:tgtEl>
                                          <p:spTgt spid="593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9395">
                                            <p:txEl>
                                              <p:pRg st="2" end="2"/>
                                            </p:txEl>
                                          </p:spTgt>
                                        </p:tgtEl>
                                        <p:attrNameLst>
                                          <p:attrName>style.visibility</p:attrName>
                                        </p:attrNameLst>
                                      </p:cBhvr>
                                      <p:to>
                                        <p:strVal val="visible"/>
                                      </p:to>
                                    </p:set>
                                    <p:animEffect transition="in" filter="fade">
                                      <p:cBhvr>
                                        <p:cTn id="22" dur="2000"/>
                                        <p:tgtEl>
                                          <p:spTgt spid="593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9395">
                                            <p:txEl>
                                              <p:pRg st="3" end="3"/>
                                            </p:txEl>
                                          </p:spTgt>
                                        </p:tgtEl>
                                        <p:attrNameLst>
                                          <p:attrName>style.visibility</p:attrName>
                                        </p:attrNameLst>
                                      </p:cBhvr>
                                      <p:to>
                                        <p:strVal val="visible"/>
                                      </p:to>
                                    </p:set>
                                    <p:animEffect transition="in" filter="fade">
                                      <p:cBhvr>
                                        <p:cTn id="27" dur="2000"/>
                                        <p:tgtEl>
                                          <p:spTgt spid="59395">
                                            <p:txEl>
                                              <p:pRg st="3" end="3"/>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9395">
                                            <p:txEl>
                                              <p:pRg st="4" end="4"/>
                                            </p:txEl>
                                          </p:spTgt>
                                        </p:tgtEl>
                                        <p:attrNameLst>
                                          <p:attrName>style.visibility</p:attrName>
                                        </p:attrNameLst>
                                      </p:cBhvr>
                                      <p:to>
                                        <p:strVal val="visible"/>
                                      </p:to>
                                    </p:set>
                                    <p:animEffect transition="in" filter="fade">
                                      <p:cBhvr>
                                        <p:cTn id="30" dur="2000"/>
                                        <p:tgtEl>
                                          <p:spTgt spid="59395">
                                            <p:txEl>
                                              <p:pRg st="4" end="4"/>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9395">
                                            <p:txEl>
                                              <p:pRg st="5" end="5"/>
                                            </p:txEl>
                                          </p:spTgt>
                                        </p:tgtEl>
                                        <p:attrNameLst>
                                          <p:attrName>style.visibility</p:attrName>
                                        </p:attrNameLst>
                                      </p:cBhvr>
                                      <p:to>
                                        <p:strVal val="visible"/>
                                      </p:to>
                                    </p:set>
                                    <p:animEffect transition="in" filter="fade">
                                      <p:cBhvr>
                                        <p:cTn id="33" dur="2000"/>
                                        <p:tgtEl>
                                          <p:spTgt spid="59395">
                                            <p:txEl>
                                              <p:pRg st="5" end="5"/>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9395">
                                            <p:txEl>
                                              <p:pRg st="6" end="6"/>
                                            </p:txEl>
                                          </p:spTgt>
                                        </p:tgtEl>
                                        <p:attrNameLst>
                                          <p:attrName>style.visibility</p:attrName>
                                        </p:attrNameLst>
                                      </p:cBhvr>
                                      <p:to>
                                        <p:strVal val="visible"/>
                                      </p:to>
                                    </p:set>
                                    <p:animEffect transition="in" filter="fade">
                                      <p:cBhvr>
                                        <p:cTn id="36" dur="2000"/>
                                        <p:tgtEl>
                                          <p:spTgt spid="59395">
                                            <p:txEl>
                                              <p:pRg st="6" end="6"/>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9395">
                                            <p:txEl>
                                              <p:pRg st="7" end="7"/>
                                            </p:txEl>
                                          </p:spTgt>
                                        </p:tgtEl>
                                        <p:attrNameLst>
                                          <p:attrName>style.visibility</p:attrName>
                                        </p:attrNameLst>
                                      </p:cBhvr>
                                      <p:to>
                                        <p:strVal val="visible"/>
                                      </p:to>
                                    </p:set>
                                    <p:animEffect transition="in" filter="fade">
                                      <p:cBhvr>
                                        <p:cTn id="39" dur="2000"/>
                                        <p:tgtEl>
                                          <p:spTgt spid="59395">
                                            <p:txEl>
                                              <p:pRg st="7" end="7"/>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9395">
                                            <p:txEl>
                                              <p:pRg st="8" end="8"/>
                                            </p:txEl>
                                          </p:spTgt>
                                        </p:tgtEl>
                                        <p:attrNameLst>
                                          <p:attrName>style.visibility</p:attrName>
                                        </p:attrNameLst>
                                      </p:cBhvr>
                                      <p:to>
                                        <p:strVal val="visible"/>
                                      </p:to>
                                    </p:set>
                                    <p:animEffect transition="in" filter="fade">
                                      <p:cBhvr>
                                        <p:cTn id="42" dur="2000"/>
                                        <p:tgtEl>
                                          <p:spTgt spid="593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44F70D57-205C-1A45-9CD1-10110EC6F4F9}"/>
              </a:ext>
            </a:extLst>
          </p:cNvPr>
          <p:cNvSpPr>
            <a:spLocks noGrp="1" noChangeArrowheads="1"/>
          </p:cNvSpPr>
          <p:nvPr>
            <p:ph type="title"/>
          </p:nvPr>
        </p:nvSpPr>
        <p:spPr/>
        <p:txBody>
          <a:bodyPr rtlCol="0">
            <a:normAutofit/>
          </a:bodyPr>
          <a:lstStyle/>
          <a:p>
            <a:pPr>
              <a:defRPr/>
            </a:pPr>
            <a:r>
              <a:rPr lang="en-GB" sz="3800"/>
              <a:t>3.	IMPAIRED GLUCOSE TOLERANCE (MILD DM)</a:t>
            </a:r>
          </a:p>
        </p:txBody>
      </p:sp>
      <p:sp>
        <p:nvSpPr>
          <p:cNvPr id="60419" name="Rectangle 3">
            <a:extLst>
              <a:ext uri="{FF2B5EF4-FFF2-40B4-BE49-F238E27FC236}">
                <a16:creationId xmlns:a16="http://schemas.microsoft.com/office/drawing/2014/main" id="{FEFAEC4D-E15D-514D-BDA9-C29B6810014C}"/>
              </a:ext>
            </a:extLst>
          </p:cNvPr>
          <p:cNvSpPr>
            <a:spLocks noGrp="1" noChangeArrowheads="1"/>
          </p:cNvSpPr>
          <p:nvPr>
            <p:ph type="body" idx="1"/>
          </p:nvPr>
        </p:nvSpPr>
        <p:spPr/>
        <p:txBody>
          <a:bodyPr rtlCol="0">
            <a:normAutofit fontScale="92500" lnSpcReduction="10000"/>
          </a:bodyPr>
          <a:lstStyle/>
          <a:p>
            <a:pPr>
              <a:defRPr/>
            </a:pPr>
            <a:r>
              <a:rPr lang="en-GB" dirty="0"/>
              <a:t>Trace to + sugar in urine</a:t>
            </a:r>
          </a:p>
          <a:p>
            <a:pPr>
              <a:defRPr/>
            </a:pPr>
            <a:r>
              <a:rPr lang="en-GB" dirty="0"/>
              <a:t>FBS &lt; 7.0 </a:t>
            </a:r>
            <a:r>
              <a:rPr lang="en-GB" dirty="0" err="1"/>
              <a:t>mmol</a:t>
            </a:r>
            <a:r>
              <a:rPr lang="en-GB" dirty="0"/>
              <a:t>/l</a:t>
            </a:r>
          </a:p>
          <a:p>
            <a:pPr>
              <a:defRPr/>
            </a:pPr>
            <a:r>
              <a:rPr lang="en-GB" dirty="0"/>
              <a:t>2-hour plasma glucose levels of 7.8- 11.0 </a:t>
            </a:r>
            <a:r>
              <a:rPr lang="en-GB" dirty="0" err="1"/>
              <a:t>mmol</a:t>
            </a:r>
            <a:r>
              <a:rPr lang="en-GB" dirty="0"/>
              <a:t>/l</a:t>
            </a:r>
          </a:p>
          <a:p>
            <a:pPr>
              <a:defRPr/>
            </a:pPr>
            <a:r>
              <a:rPr lang="en-GB" dirty="0"/>
              <a:t>Further testing might be required</a:t>
            </a:r>
          </a:p>
          <a:p>
            <a:pPr>
              <a:defRPr/>
            </a:pPr>
            <a:r>
              <a:rPr lang="en-GB" dirty="0"/>
              <a:t>MILD:	</a:t>
            </a:r>
          </a:p>
          <a:p>
            <a:pPr lvl="1">
              <a:defRPr/>
            </a:pPr>
            <a:r>
              <a:rPr lang="en-GB" dirty="0"/>
              <a:t>Pre-diabetic state </a:t>
            </a:r>
          </a:p>
          <a:p>
            <a:pPr lvl="1">
              <a:defRPr/>
            </a:pPr>
            <a:r>
              <a:rPr lang="en-GB" dirty="0" err="1"/>
              <a:t>Acromegaly</a:t>
            </a:r>
            <a:endParaRPr lang="en-GB" dirty="0"/>
          </a:p>
          <a:p>
            <a:pPr lvl="1">
              <a:defRPr/>
            </a:pPr>
            <a:r>
              <a:rPr lang="en-GB" dirty="0"/>
              <a:t>Cushing's syndrome</a:t>
            </a:r>
          </a:p>
          <a:p>
            <a:pPr lvl="1">
              <a:defRPr/>
            </a:pPr>
            <a:r>
              <a:rPr lang="en-US" dirty="0" err="1"/>
              <a:t>glucagonoma</a:t>
            </a:r>
            <a:endParaRPr lang="en-GB" dirty="0"/>
          </a:p>
          <a:p>
            <a:pPr lvl="1">
              <a:defRPr/>
            </a:pPr>
            <a:r>
              <a:rPr lang="en-GB" dirty="0"/>
              <a:t>PCC</a:t>
            </a:r>
          </a:p>
          <a:p>
            <a:pPr lvl="1">
              <a:defRPr/>
            </a:pPr>
            <a:r>
              <a:rPr lang="en-GB" dirty="0"/>
              <a:t>Hyperthyroidism</a:t>
            </a:r>
          </a:p>
        </p:txBody>
      </p:sp>
    </p:spTree>
    <p:extLst>
      <p:ext uri="{BB962C8B-B14F-4D97-AF65-F5344CB8AC3E}">
        <p14:creationId xmlns:p14="http://schemas.microsoft.com/office/powerpoint/2010/main" val="4236042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2000"/>
                                        <p:tgtEl>
                                          <p:spTgt spid="6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fade">
                                      <p:cBhvr>
                                        <p:cTn id="12" dur="2000"/>
                                        <p:tgtEl>
                                          <p:spTgt spid="604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fade">
                                      <p:cBhvr>
                                        <p:cTn id="17" dur="2000"/>
                                        <p:tgtEl>
                                          <p:spTgt spid="604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Effect transition="in" filter="fade">
                                      <p:cBhvr>
                                        <p:cTn id="22" dur="2000"/>
                                        <p:tgtEl>
                                          <p:spTgt spid="604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0419">
                                            <p:txEl>
                                              <p:pRg st="3" end="3"/>
                                            </p:txEl>
                                          </p:spTgt>
                                        </p:tgtEl>
                                        <p:attrNameLst>
                                          <p:attrName>style.visibility</p:attrName>
                                        </p:attrNameLst>
                                      </p:cBhvr>
                                      <p:to>
                                        <p:strVal val="visible"/>
                                      </p:to>
                                    </p:set>
                                    <p:animEffect transition="in" filter="fade">
                                      <p:cBhvr>
                                        <p:cTn id="27" dur="2000"/>
                                        <p:tgtEl>
                                          <p:spTgt spid="604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0419">
                                            <p:txEl>
                                              <p:pRg st="4" end="4"/>
                                            </p:txEl>
                                          </p:spTgt>
                                        </p:tgtEl>
                                        <p:attrNameLst>
                                          <p:attrName>style.visibility</p:attrName>
                                        </p:attrNameLst>
                                      </p:cBhvr>
                                      <p:to>
                                        <p:strVal val="visible"/>
                                      </p:to>
                                    </p:set>
                                    <p:animEffect transition="in" filter="fade">
                                      <p:cBhvr>
                                        <p:cTn id="32" dur="2000"/>
                                        <p:tgtEl>
                                          <p:spTgt spid="60419">
                                            <p:txEl>
                                              <p:pRg st="4" end="4"/>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0419">
                                            <p:txEl>
                                              <p:pRg st="5" end="5"/>
                                            </p:txEl>
                                          </p:spTgt>
                                        </p:tgtEl>
                                        <p:attrNameLst>
                                          <p:attrName>style.visibility</p:attrName>
                                        </p:attrNameLst>
                                      </p:cBhvr>
                                      <p:to>
                                        <p:strVal val="visible"/>
                                      </p:to>
                                    </p:set>
                                    <p:animEffect transition="in" filter="fade">
                                      <p:cBhvr>
                                        <p:cTn id="35" dur="2000"/>
                                        <p:tgtEl>
                                          <p:spTgt spid="60419">
                                            <p:txEl>
                                              <p:pRg st="5" end="5"/>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0419">
                                            <p:txEl>
                                              <p:pRg st="6" end="6"/>
                                            </p:txEl>
                                          </p:spTgt>
                                        </p:tgtEl>
                                        <p:attrNameLst>
                                          <p:attrName>style.visibility</p:attrName>
                                        </p:attrNameLst>
                                      </p:cBhvr>
                                      <p:to>
                                        <p:strVal val="visible"/>
                                      </p:to>
                                    </p:set>
                                    <p:animEffect transition="in" filter="fade">
                                      <p:cBhvr>
                                        <p:cTn id="38" dur="2000"/>
                                        <p:tgtEl>
                                          <p:spTgt spid="60419">
                                            <p:txEl>
                                              <p:pRg st="6" end="6"/>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0419">
                                            <p:txEl>
                                              <p:pRg st="7" end="7"/>
                                            </p:txEl>
                                          </p:spTgt>
                                        </p:tgtEl>
                                        <p:attrNameLst>
                                          <p:attrName>style.visibility</p:attrName>
                                        </p:attrNameLst>
                                      </p:cBhvr>
                                      <p:to>
                                        <p:strVal val="visible"/>
                                      </p:to>
                                    </p:set>
                                    <p:animEffect transition="in" filter="fade">
                                      <p:cBhvr>
                                        <p:cTn id="41" dur="2000"/>
                                        <p:tgtEl>
                                          <p:spTgt spid="60419">
                                            <p:txEl>
                                              <p:pRg st="7" end="7"/>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0419">
                                            <p:txEl>
                                              <p:pRg st="8" end="8"/>
                                            </p:txEl>
                                          </p:spTgt>
                                        </p:tgtEl>
                                        <p:attrNameLst>
                                          <p:attrName>style.visibility</p:attrName>
                                        </p:attrNameLst>
                                      </p:cBhvr>
                                      <p:to>
                                        <p:strVal val="visible"/>
                                      </p:to>
                                    </p:set>
                                    <p:animEffect transition="in" filter="fade">
                                      <p:cBhvr>
                                        <p:cTn id="44" dur="2000"/>
                                        <p:tgtEl>
                                          <p:spTgt spid="60419">
                                            <p:txEl>
                                              <p:pRg st="8" end="8"/>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0419">
                                            <p:txEl>
                                              <p:pRg st="9" end="9"/>
                                            </p:txEl>
                                          </p:spTgt>
                                        </p:tgtEl>
                                        <p:attrNameLst>
                                          <p:attrName>style.visibility</p:attrName>
                                        </p:attrNameLst>
                                      </p:cBhvr>
                                      <p:to>
                                        <p:strVal val="visible"/>
                                      </p:to>
                                    </p:set>
                                    <p:animEffect transition="in" filter="fade">
                                      <p:cBhvr>
                                        <p:cTn id="47" dur="2000"/>
                                        <p:tgtEl>
                                          <p:spTgt spid="60419">
                                            <p:txEl>
                                              <p:pRg st="9" end="9"/>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0419">
                                            <p:txEl>
                                              <p:pRg st="10" end="10"/>
                                            </p:txEl>
                                          </p:spTgt>
                                        </p:tgtEl>
                                        <p:attrNameLst>
                                          <p:attrName>style.visibility</p:attrName>
                                        </p:attrNameLst>
                                      </p:cBhvr>
                                      <p:to>
                                        <p:strVal val="visible"/>
                                      </p:to>
                                    </p:set>
                                    <p:animEffect transition="in" filter="fade">
                                      <p:cBhvr>
                                        <p:cTn id="50" dur="2000"/>
                                        <p:tgtEl>
                                          <p:spTgt spid="604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65073A51-6B4A-AB42-B79F-42B134EB41D6}"/>
              </a:ext>
            </a:extLst>
          </p:cNvPr>
          <p:cNvSpPr>
            <a:spLocks noGrp="1"/>
          </p:cNvSpPr>
          <p:nvPr>
            <p:ph type="title"/>
          </p:nvPr>
        </p:nvSpPr>
        <p:spPr/>
        <p:txBody>
          <a:bodyPr/>
          <a:lstStyle/>
          <a:p>
            <a:r>
              <a:rPr lang="en-GB" altLang="en-US" sz="3800" dirty="0"/>
              <a:t>4.	</a:t>
            </a:r>
            <a:r>
              <a:rPr lang="en-GB" altLang="en-US" sz="2500" dirty="0"/>
              <a:t>NON-DIABETIC MELLITURIA/ RENAL GLUCOSURIA (EXCRETION OF SUGAR IN URINE)</a:t>
            </a:r>
          </a:p>
        </p:txBody>
      </p:sp>
      <p:sp>
        <p:nvSpPr>
          <p:cNvPr id="63491" name="Rectangle 3">
            <a:extLst>
              <a:ext uri="{FF2B5EF4-FFF2-40B4-BE49-F238E27FC236}">
                <a16:creationId xmlns:a16="http://schemas.microsoft.com/office/drawing/2014/main" id="{E3FBA089-2ED2-0A4F-A1C1-13649D4013D7}"/>
              </a:ext>
            </a:extLst>
          </p:cNvPr>
          <p:cNvSpPr>
            <a:spLocks noGrp="1"/>
          </p:cNvSpPr>
          <p:nvPr>
            <p:ph type="body" idx="1"/>
          </p:nvPr>
        </p:nvSpPr>
        <p:spPr/>
        <p:txBody>
          <a:bodyPr/>
          <a:lstStyle/>
          <a:p>
            <a:pPr eaLnBrk="1" hangingPunct="1"/>
            <a:r>
              <a:rPr lang="en-GB" altLang="en-US"/>
              <a:t>Defects of proximal tubules- inability to absorbed glucose</a:t>
            </a:r>
          </a:p>
          <a:p>
            <a:pPr eaLnBrk="1" hangingPunct="1"/>
            <a:r>
              <a:rPr lang="en-GB" altLang="en-US"/>
              <a:t>Commonly observed in non-diabetic patients (1/500)</a:t>
            </a:r>
          </a:p>
          <a:p>
            <a:pPr eaLnBrk="1" hangingPunct="1"/>
            <a:r>
              <a:rPr lang="en-GB" altLang="en-US"/>
              <a:t>Diagnosis requires:</a:t>
            </a:r>
          </a:p>
          <a:p>
            <a:pPr lvl="1" eaLnBrk="1" hangingPunct="1"/>
            <a:r>
              <a:rPr lang="en-GB" altLang="en-US"/>
              <a:t>Detection of glucose in urine</a:t>
            </a:r>
          </a:p>
          <a:p>
            <a:pPr lvl="1" eaLnBrk="1" hangingPunct="1"/>
            <a:r>
              <a:rPr lang="en-GB" altLang="en-US"/>
              <a:t>Elevated levels of glucose in blood above the renal threshold  &gt;10.0 mmol/l) are not observed</a:t>
            </a:r>
          </a:p>
        </p:txBody>
      </p:sp>
    </p:spTree>
    <p:extLst>
      <p:ext uri="{BB962C8B-B14F-4D97-AF65-F5344CB8AC3E}">
        <p14:creationId xmlns:p14="http://schemas.microsoft.com/office/powerpoint/2010/main" val="87635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fade">
                                      <p:cBhvr>
                                        <p:cTn id="7" dur="20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491">
                                            <p:txEl>
                                              <p:pRg st="0" end="0"/>
                                            </p:txEl>
                                          </p:spTgt>
                                        </p:tgtEl>
                                        <p:attrNameLst>
                                          <p:attrName>style.visibility</p:attrName>
                                        </p:attrNameLst>
                                      </p:cBhvr>
                                      <p:to>
                                        <p:strVal val="visible"/>
                                      </p:to>
                                    </p:set>
                                    <p:animEffect transition="in" filter="fade">
                                      <p:cBhvr>
                                        <p:cTn id="12" dur="2000"/>
                                        <p:tgtEl>
                                          <p:spTgt spid="634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3491">
                                            <p:txEl>
                                              <p:pRg st="1" end="1"/>
                                            </p:txEl>
                                          </p:spTgt>
                                        </p:tgtEl>
                                        <p:attrNameLst>
                                          <p:attrName>style.visibility</p:attrName>
                                        </p:attrNameLst>
                                      </p:cBhvr>
                                      <p:to>
                                        <p:strVal val="visible"/>
                                      </p:to>
                                    </p:set>
                                    <p:animEffect transition="in" filter="fade">
                                      <p:cBhvr>
                                        <p:cTn id="17" dur="2000"/>
                                        <p:tgtEl>
                                          <p:spTgt spid="634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3491">
                                            <p:txEl>
                                              <p:pRg st="2" end="2"/>
                                            </p:txEl>
                                          </p:spTgt>
                                        </p:tgtEl>
                                        <p:attrNameLst>
                                          <p:attrName>style.visibility</p:attrName>
                                        </p:attrNameLst>
                                      </p:cBhvr>
                                      <p:to>
                                        <p:strVal val="visible"/>
                                      </p:to>
                                    </p:set>
                                    <p:animEffect transition="in" filter="fade">
                                      <p:cBhvr>
                                        <p:cTn id="22" dur="2000"/>
                                        <p:tgtEl>
                                          <p:spTgt spid="63491">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3491">
                                            <p:txEl>
                                              <p:pRg st="3" end="3"/>
                                            </p:txEl>
                                          </p:spTgt>
                                        </p:tgtEl>
                                        <p:attrNameLst>
                                          <p:attrName>style.visibility</p:attrName>
                                        </p:attrNameLst>
                                      </p:cBhvr>
                                      <p:to>
                                        <p:strVal val="visible"/>
                                      </p:to>
                                    </p:set>
                                    <p:animEffect transition="in" filter="fade">
                                      <p:cBhvr>
                                        <p:cTn id="25" dur="2000"/>
                                        <p:tgtEl>
                                          <p:spTgt spid="63491">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3491">
                                            <p:txEl>
                                              <p:pRg st="4" end="4"/>
                                            </p:txEl>
                                          </p:spTgt>
                                        </p:tgtEl>
                                        <p:attrNameLst>
                                          <p:attrName>style.visibility</p:attrName>
                                        </p:attrNameLst>
                                      </p:cBhvr>
                                      <p:to>
                                        <p:strVal val="visible"/>
                                      </p:to>
                                    </p:set>
                                    <p:animEffect transition="in" filter="fade">
                                      <p:cBhvr>
                                        <p:cTn id="28" dur="2000"/>
                                        <p:tgtEl>
                                          <p:spTgt spid="634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DAF5E-2E0D-7245-865B-A4C9E1DD3AA4}"/>
              </a:ext>
            </a:extLst>
          </p:cNvPr>
          <p:cNvSpPr>
            <a:spLocks noGrp="1"/>
          </p:cNvSpPr>
          <p:nvPr>
            <p:ph type="title"/>
          </p:nvPr>
        </p:nvSpPr>
        <p:spPr/>
        <p:txBody>
          <a:bodyPr/>
          <a:lstStyle/>
          <a:p>
            <a:r>
              <a:rPr lang="en-US" dirty="0"/>
              <a:t>5.Flat curve</a:t>
            </a:r>
          </a:p>
        </p:txBody>
      </p:sp>
      <p:sp>
        <p:nvSpPr>
          <p:cNvPr id="3" name="Content Placeholder 2">
            <a:extLst>
              <a:ext uri="{FF2B5EF4-FFF2-40B4-BE49-F238E27FC236}">
                <a16:creationId xmlns:a16="http://schemas.microsoft.com/office/drawing/2014/main" id="{3583CF18-0A5F-EC46-A362-00BB814431BC}"/>
              </a:ext>
            </a:extLst>
          </p:cNvPr>
          <p:cNvSpPr>
            <a:spLocks noGrp="1"/>
          </p:cNvSpPr>
          <p:nvPr>
            <p:ph idx="1"/>
          </p:nvPr>
        </p:nvSpPr>
        <p:spPr/>
        <p:txBody>
          <a:bodyPr/>
          <a:lstStyle/>
          <a:p>
            <a:r>
              <a:rPr lang="en-US" dirty="0"/>
              <a:t>Seen in patients with insulinomas</a:t>
            </a:r>
          </a:p>
        </p:txBody>
      </p:sp>
    </p:spTree>
    <p:extLst>
      <p:ext uri="{BB962C8B-B14F-4D97-AF65-F5344CB8AC3E}">
        <p14:creationId xmlns:p14="http://schemas.microsoft.com/office/powerpoint/2010/main" val="11778566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695CF-CDC2-6C46-BED2-63491A915D41}"/>
              </a:ext>
            </a:extLst>
          </p:cNvPr>
          <p:cNvSpPr>
            <a:spLocks noGrp="1"/>
          </p:cNvSpPr>
          <p:nvPr>
            <p:ph type="title"/>
          </p:nvPr>
        </p:nvSpPr>
        <p:spPr/>
        <p:txBody>
          <a:bodyPr/>
          <a:lstStyle/>
          <a:p>
            <a:r>
              <a:rPr lang="en-US" dirty="0"/>
              <a:t>MODIFIED OGTT -for Pregnant Patients</a:t>
            </a:r>
            <a:br>
              <a:rPr lang="en-US" dirty="0"/>
            </a:br>
            <a:endParaRPr lang="en-US" dirty="0"/>
          </a:p>
        </p:txBody>
      </p:sp>
      <p:sp>
        <p:nvSpPr>
          <p:cNvPr id="3" name="Content Placeholder 2">
            <a:extLst>
              <a:ext uri="{FF2B5EF4-FFF2-40B4-BE49-F238E27FC236}">
                <a16:creationId xmlns:a16="http://schemas.microsoft.com/office/drawing/2014/main" id="{F44682B5-3147-7C4E-A95C-06CC955DB315}"/>
              </a:ext>
            </a:extLst>
          </p:cNvPr>
          <p:cNvSpPr>
            <a:spLocks noGrp="1"/>
          </p:cNvSpPr>
          <p:nvPr>
            <p:ph idx="1"/>
          </p:nvPr>
        </p:nvSpPr>
        <p:spPr/>
        <p:txBody>
          <a:bodyPr>
            <a:normAutofit fontScale="62500" lnSpcReduction="20000"/>
          </a:bodyPr>
          <a:lstStyle/>
          <a:p>
            <a:pPr marL="0" indent="0">
              <a:buNone/>
            </a:pPr>
            <a:r>
              <a:rPr lang="en-US" dirty="0"/>
              <a:t>A 100grams is given instead of 75 grams and plasma glucose is measured, before and at hourly intervals for 3 hours. </a:t>
            </a:r>
          </a:p>
          <a:p>
            <a:r>
              <a:rPr lang="en-US" dirty="0"/>
              <a:t>Done after screening for DM  at 24-28 weeks: 50gm of glucose given orally regardless of time of last meal. Glucose is measured after one hour. Patients with ≥7.7mmol/l should have OGTT done </a:t>
            </a:r>
            <a:br>
              <a:rPr lang="en-US" dirty="0"/>
            </a:br>
            <a:endParaRPr lang="en-US" dirty="0"/>
          </a:p>
          <a:p>
            <a:pPr marL="0" indent="0">
              <a:buNone/>
            </a:pPr>
            <a:r>
              <a:rPr lang="en-US" dirty="0"/>
              <a:t>Gestational diabetes is diagnosed if at least two of the following four cut off values are exceeded:- </a:t>
            </a:r>
          </a:p>
          <a:p>
            <a:pPr marL="0" indent="0">
              <a:buNone/>
            </a:pPr>
            <a:r>
              <a:rPr lang="en-US" dirty="0"/>
              <a:t>• fasting &gt;5.3 mmol/l </a:t>
            </a:r>
          </a:p>
          <a:p>
            <a:pPr marL="0" indent="0">
              <a:buNone/>
            </a:pPr>
            <a:r>
              <a:rPr lang="en-US" dirty="0"/>
              <a:t>• one </a:t>
            </a:r>
            <a:r>
              <a:rPr lang="en-US" dirty="0" err="1"/>
              <a:t>hr</a:t>
            </a:r>
            <a:r>
              <a:rPr lang="en-US" dirty="0"/>
              <a:t> &gt;10 mmol/l </a:t>
            </a:r>
          </a:p>
          <a:p>
            <a:pPr marL="0" indent="0">
              <a:buNone/>
            </a:pPr>
            <a:r>
              <a:rPr lang="en-US" dirty="0"/>
              <a:t>• two </a:t>
            </a:r>
            <a:r>
              <a:rPr lang="en-US" dirty="0" err="1"/>
              <a:t>hrs</a:t>
            </a:r>
            <a:r>
              <a:rPr lang="en-US" dirty="0"/>
              <a:t> &gt; 8.6 mmol/l </a:t>
            </a:r>
          </a:p>
          <a:p>
            <a:pPr marL="0" indent="0">
              <a:buNone/>
            </a:pPr>
            <a:r>
              <a:rPr lang="en-US" dirty="0"/>
              <a:t>• three </a:t>
            </a:r>
            <a:r>
              <a:rPr lang="en-US" dirty="0" err="1"/>
              <a:t>hrs</a:t>
            </a:r>
            <a:r>
              <a:rPr lang="en-US" dirty="0"/>
              <a:t> &gt; 7.8 mmol/l </a:t>
            </a:r>
          </a:p>
          <a:p>
            <a:pPr marL="0" indent="0">
              <a:buNone/>
            </a:pPr>
            <a:endParaRPr lang="en-US" dirty="0"/>
          </a:p>
          <a:p>
            <a:pPr marL="0" indent="0">
              <a:buNone/>
            </a:pPr>
            <a:r>
              <a:rPr lang="en-US" dirty="0"/>
              <a:t>The normal fasting levels are lower in pregnancy due to the constant fetal siphoning of glucose and gluconeogenic amino acids.</a:t>
            </a:r>
          </a:p>
          <a:p>
            <a:pPr marL="0" indent="0">
              <a:buNone/>
            </a:pPr>
            <a:r>
              <a:rPr lang="en-US" dirty="0"/>
              <a:t> while the post glucose levels are higher due to the anti insulin effect of human placental lactogen (HPL) and other anti-insulin hormones. </a:t>
            </a:r>
          </a:p>
        </p:txBody>
      </p:sp>
    </p:spTree>
    <p:extLst>
      <p:ext uri="{BB962C8B-B14F-4D97-AF65-F5344CB8AC3E}">
        <p14:creationId xmlns:p14="http://schemas.microsoft.com/office/powerpoint/2010/main" val="10086723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AutoShape 2">
            <a:extLst>
              <a:ext uri="{FF2B5EF4-FFF2-40B4-BE49-F238E27FC236}">
                <a16:creationId xmlns:a16="http://schemas.microsoft.com/office/drawing/2014/main" id="{9C2F8847-217D-2149-8339-D82511B52226}"/>
              </a:ext>
            </a:extLst>
          </p:cNvPr>
          <p:cNvSpPr>
            <a:spLocks noGrp="1"/>
          </p:cNvSpPr>
          <p:nvPr>
            <p:ph type="title"/>
          </p:nvPr>
        </p:nvSpPr>
        <p:spPr/>
        <p:txBody>
          <a:bodyPr/>
          <a:lstStyle/>
          <a:p>
            <a:pPr eaLnBrk="1" hangingPunct="1"/>
            <a:r>
              <a:rPr lang="en-GB" altLang="en-US" sz="3200" dirty="0"/>
              <a:t> Tests for MONITORING FOR GLYCAEMIC CONTROL</a:t>
            </a:r>
          </a:p>
        </p:txBody>
      </p:sp>
      <p:sp>
        <p:nvSpPr>
          <p:cNvPr id="49155" name="Rectangle 3">
            <a:extLst>
              <a:ext uri="{FF2B5EF4-FFF2-40B4-BE49-F238E27FC236}">
                <a16:creationId xmlns:a16="http://schemas.microsoft.com/office/drawing/2014/main" id="{39AFF546-E8FB-CD4A-A3F5-539980F1B0AF}"/>
              </a:ext>
            </a:extLst>
          </p:cNvPr>
          <p:cNvSpPr>
            <a:spLocks noGrp="1"/>
          </p:cNvSpPr>
          <p:nvPr>
            <p:ph type="body" idx="1"/>
          </p:nvPr>
        </p:nvSpPr>
        <p:spPr/>
        <p:txBody>
          <a:bodyPr/>
          <a:lstStyle/>
          <a:p>
            <a:pPr marL="0" indent="0" eaLnBrk="1" hangingPunct="1">
              <a:lnSpc>
                <a:spcPct val="90000"/>
              </a:lnSpc>
              <a:buNone/>
            </a:pPr>
            <a:r>
              <a:rPr lang="en-GB" altLang="en-US" dirty="0"/>
              <a:t>1. Random glucose levels</a:t>
            </a:r>
          </a:p>
          <a:p>
            <a:pPr marL="0" indent="0" eaLnBrk="1" hangingPunct="1">
              <a:lnSpc>
                <a:spcPct val="90000"/>
              </a:lnSpc>
              <a:buNone/>
            </a:pPr>
            <a:r>
              <a:rPr lang="en-GB" altLang="en-US" dirty="0"/>
              <a:t>2.	Glycated proteins</a:t>
            </a:r>
          </a:p>
          <a:p>
            <a:pPr eaLnBrk="1" hangingPunct="1">
              <a:lnSpc>
                <a:spcPct val="90000"/>
              </a:lnSpc>
            </a:pPr>
            <a:r>
              <a:rPr lang="en-GB" altLang="en-US" dirty="0"/>
              <a:t>  a)	HbA1c -Glycated </a:t>
            </a:r>
            <a:r>
              <a:rPr lang="en-GB" altLang="en-US" dirty="0" err="1"/>
              <a:t>Hb</a:t>
            </a:r>
            <a:r>
              <a:rPr lang="en-GB" altLang="en-US" dirty="0"/>
              <a:t>, glycosylated </a:t>
            </a:r>
            <a:r>
              <a:rPr lang="en-GB" altLang="en-US" dirty="0" err="1"/>
              <a:t>Hb</a:t>
            </a:r>
            <a:r>
              <a:rPr lang="en-GB" altLang="en-US" dirty="0"/>
              <a:t>, </a:t>
            </a:r>
            <a:r>
              <a:rPr lang="en-GB" altLang="en-US" dirty="0" err="1"/>
              <a:t>Glucoheamoglobin</a:t>
            </a:r>
            <a:r>
              <a:rPr lang="en-GB" altLang="en-US" dirty="0"/>
              <a:t>--long-term control--3 months</a:t>
            </a:r>
          </a:p>
          <a:p>
            <a:pPr lvl="1" eaLnBrk="1" hangingPunct="1">
              <a:lnSpc>
                <a:spcPct val="90000"/>
              </a:lnSpc>
            </a:pPr>
            <a:r>
              <a:rPr lang="en-GB" altLang="en-US" sz="3200" dirty="0"/>
              <a:t>(Normal levels: 4-6%) :  control &lt;7.0%</a:t>
            </a:r>
          </a:p>
          <a:p>
            <a:pPr eaLnBrk="1" hangingPunct="1">
              <a:lnSpc>
                <a:spcPct val="90000"/>
              </a:lnSpc>
            </a:pPr>
            <a:r>
              <a:rPr lang="en-GB" altLang="en-US" dirty="0"/>
              <a:t>b)	glycated albumin - </a:t>
            </a:r>
          </a:p>
          <a:p>
            <a:pPr lvl="1" eaLnBrk="1" hangingPunct="1">
              <a:lnSpc>
                <a:spcPct val="90000"/>
              </a:lnSpc>
            </a:pPr>
            <a:r>
              <a:rPr lang="en-GB" altLang="en-US" dirty="0"/>
              <a:t>	Short time control of 2 weeks</a:t>
            </a:r>
          </a:p>
        </p:txBody>
      </p:sp>
    </p:spTree>
    <p:extLst>
      <p:ext uri="{BB962C8B-B14F-4D97-AF65-F5344CB8AC3E}">
        <p14:creationId xmlns:p14="http://schemas.microsoft.com/office/powerpoint/2010/main" val="31108336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fade">
                                      <p:cBhvr>
                                        <p:cTn id="7" dur="2000"/>
                                        <p:tgtEl>
                                          <p:spTgt spid="49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155">
                                            <p:txEl>
                                              <p:pRg st="0" end="0"/>
                                            </p:txEl>
                                          </p:spTgt>
                                        </p:tgtEl>
                                        <p:attrNameLst>
                                          <p:attrName>style.visibility</p:attrName>
                                        </p:attrNameLst>
                                      </p:cBhvr>
                                      <p:to>
                                        <p:strVal val="visible"/>
                                      </p:to>
                                    </p:set>
                                    <p:animEffect transition="in" filter="fade">
                                      <p:cBhvr>
                                        <p:cTn id="12" dur="2000"/>
                                        <p:tgtEl>
                                          <p:spTgt spid="491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9155">
                                            <p:txEl>
                                              <p:pRg st="1" end="1"/>
                                            </p:txEl>
                                          </p:spTgt>
                                        </p:tgtEl>
                                        <p:attrNameLst>
                                          <p:attrName>style.visibility</p:attrName>
                                        </p:attrNameLst>
                                      </p:cBhvr>
                                      <p:to>
                                        <p:strVal val="visible"/>
                                      </p:to>
                                    </p:set>
                                    <p:animEffect transition="in" filter="fade">
                                      <p:cBhvr>
                                        <p:cTn id="17" dur="2000"/>
                                        <p:tgtEl>
                                          <p:spTgt spid="491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9155">
                                            <p:txEl>
                                              <p:pRg st="2" end="2"/>
                                            </p:txEl>
                                          </p:spTgt>
                                        </p:tgtEl>
                                        <p:attrNameLst>
                                          <p:attrName>style.visibility</p:attrName>
                                        </p:attrNameLst>
                                      </p:cBhvr>
                                      <p:to>
                                        <p:strVal val="visible"/>
                                      </p:to>
                                    </p:set>
                                    <p:animEffect transition="in" filter="fade">
                                      <p:cBhvr>
                                        <p:cTn id="22" dur="2000"/>
                                        <p:tgtEl>
                                          <p:spTgt spid="49155">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9155">
                                            <p:txEl>
                                              <p:pRg st="3" end="3"/>
                                            </p:txEl>
                                          </p:spTgt>
                                        </p:tgtEl>
                                        <p:attrNameLst>
                                          <p:attrName>style.visibility</p:attrName>
                                        </p:attrNameLst>
                                      </p:cBhvr>
                                      <p:to>
                                        <p:strVal val="visible"/>
                                      </p:to>
                                    </p:set>
                                    <p:animEffect transition="in" filter="fade">
                                      <p:cBhvr>
                                        <p:cTn id="25" dur="2000"/>
                                        <p:tgtEl>
                                          <p:spTgt spid="49155">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9155">
                                            <p:txEl>
                                              <p:pRg st="4" end="4"/>
                                            </p:txEl>
                                          </p:spTgt>
                                        </p:tgtEl>
                                        <p:attrNameLst>
                                          <p:attrName>style.visibility</p:attrName>
                                        </p:attrNameLst>
                                      </p:cBhvr>
                                      <p:to>
                                        <p:strVal val="visible"/>
                                      </p:to>
                                    </p:set>
                                    <p:animEffect transition="in" filter="fade">
                                      <p:cBhvr>
                                        <p:cTn id="30" dur="2000"/>
                                        <p:tgtEl>
                                          <p:spTgt spid="49155">
                                            <p:txEl>
                                              <p:pRg st="4" end="4"/>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9155">
                                            <p:txEl>
                                              <p:pRg st="5" end="5"/>
                                            </p:txEl>
                                          </p:spTgt>
                                        </p:tgtEl>
                                        <p:attrNameLst>
                                          <p:attrName>style.visibility</p:attrName>
                                        </p:attrNameLst>
                                      </p:cBhvr>
                                      <p:to>
                                        <p:strVal val="visible"/>
                                      </p:to>
                                    </p:set>
                                    <p:animEffect transition="in" filter="fade">
                                      <p:cBhvr>
                                        <p:cTn id="33" dur="2000"/>
                                        <p:tgtEl>
                                          <p:spTgt spid="491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3749D-7882-2244-B416-12C810E5586A}"/>
              </a:ext>
            </a:extLst>
          </p:cNvPr>
          <p:cNvSpPr>
            <a:spLocks noGrp="1"/>
          </p:cNvSpPr>
          <p:nvPr>
            <p:ph type="title"/>
          </p:nvPr>
        </p:nvSpPr>
        <p:spPr/>
        <p:txBody>
          <a:bodyPr/>
          <a:lstStyle/>
          <a:p>
            <a:r>
              <a:rPr lang="en-US" dirty="0"/>
              <a:t>HbA1C and </a:t>
            </a:r>
            <a:r>
              <a:rPr lang="en-US" dirty="0" err="1"/>
              <a:t>Fructosamine</a:t>
            </a:r>
            <a:endParaRPr lang="en-US" dirty="0"/>
          </a:p>
        </p:txBody>
      </p:sp>
      <p:sp>
        <p:nvSpPr>
          <p:cNvPr id="3" name="Content Placeholder 2">
            <a:extLst>
              <a:ext uri="{FF2B5EF4-FFF2-40B4-BE49-F238E27FC236}">
                <a16:creationId xmlns:a16="http://schemas.microsoft.com/office/drawing/2014/main" id="{EAC851C3-8D08-2740-9BC2-4738EA1FF530}"/>
              </a:ext>
            </a:extLst>
          </p:cNvPr>
          <p:cNvSpPr>
            <a:spLocks noGrp="1"/>
          </p:cNvSpPr>
          <p:nvPr>
            <p:ph idx="1"/>
          </p:nvPr>
        </p:nvSpPr>
        <p:spPr/>
        <p:txBody>
          <a:bodyPr>
            <a:normAutofit fontScale="92500" lnSpcReduction="20000"/>
          </a:bodyPr>
          <a:lstStyle/>
          <a:p>
            <a:pPr marL="0" indent="0">
              <a:buNone/>
            </a:pPr>
            <a:br>
              <a:rPr lang="en-US" dirty="0"/>
            </a:br>
            <a:endParaRPr lang="en-US" dirty="0"/>
          </a:p>
          <a:p>
            <a:r>
              <a:rPr lang="en-US" dirty="0"/>
              <a:t> </a:t>
            </a:r>
            <a:r>
              <a:rPr lang="en-US" dirty="0" err="1"/>
              <a:t>Haemoglobin</a:t>
            </a:r>
            <a:r>
              <a:rPr lang="en-US" dirty="0"/>
              <a:t> is glycosylated during red cell circulation when glucose attaches to the N terminal end of the </a:t>
            </a:r>
            <a:r>
              <a:rPr lang="el-GR" dirty="0"/>
              <a:t>β- </a:t>
            </a:r>
            <a:r>
              <a:rPr lang="en-US" dirty="0"/>
              <a:t>globin chain at a rate proportional to the blood glucose concentration at that time. </a:t>
            </a:r>
          </a:p>
          <a:p>
            <a:pPr marL="0" indent="0">
              <a:buNone/>
            </a:pPr>
            <a:r>
              <a:rPr lang="en-US" dirty="0"/>
              <a:t>• Spuriously low values can be seen in chronic </a:t>
            </a:r>
            <a:r>
              <a:rPr lang="en-US" dirty="0" err="1"/>
              <a:t>haemolysis</a:t>
            </a:r>
            <a:r>
              <a:rPr lang="en-US" dirty="0"/>
              <a:t>, and in patients with conditions like sickle cell disease and G6PD deficiency. </a:t>
            </a:r>
            <a:r>
              <a:rPr lang="en-US" dirty="0" err="1"/>
              <a:t>Fructosamine</a:t>
            </a:r>
            <a:r>
              <a:rPr lang="en-US" dirty="0"/>
              <a:t> is a better test in such conditions. </a:t>
            </a:r>
          </a:p>
          <a:p>
            <a:pPr marL="0" indent="0">
              <a:buNone/>
            </a:pPr>
            <a:r>
              <a:rPr lang="en-US" dirty="0"/>
              <a:t>• </a:t>
            </a:r>
            <a:r>
              <a:rPr lang="en-US" dirty="0" err="1"/>
              <a:t>Fructosamine</a:t>
            </a:r>
            <a:r>
              <a:rPr lang="en-US" dirty="0"/>
              <a:t> is the glycosylation of albumin. It has a shorter half life( 2- 3 </a:t>
            </a:r>
            <a:r>
              <a:rPr lang="en-US" dirty="0" err="1"/>
              <a:t>wks</a:t>
            </a:r>
            <a:r>
              <a:rPr lang="en-US" dirty="0"/>
              <a:t>). </a:t>
            </a:r>
          </a:p>
          <a:p>
            <a:pPr marL="0" indent="0">
              <a:buNone/>
            </a:pPr>
            <a:r>
              <a:rPr lang="en-US" dirty="0"/>
              <a:t>These two methods can be used for long term monitoring of glucose control (HbA1c- 2 to 4 months and </a:t>
            </a:r>
            <a:r>
              <a:rPr lang="en-US" dirty="0" err="1"/>
              <a:t>fructosamine</a:t>
            </a:r>
            <a:r>
              <a:rPr lang="en-US" dirty="0"/>
              <a:t>, </a:t>
            </a:r>
          </a:p>
          <a:p>
            <a:endParaRPr lang="en-US" dirty="0"/>
          </a:p>
        </p:txBody>
      </p:sp>
    </p:spTree>
    <p:extLst>
      <p:ext uri="{BB962C8B-B14F-4D97-AF65-F5344CB8AC3E}">
        <p14:creationId xmlns:p14="http://schemas.microsoft.com/office/powerpoint/2010/main" val="1013257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1CF5-B31E-B445-97C3-B57D2996C68D}"/>
              </a:ext>
            </a:extLst>
          </p:cNvPr>
          <p:cNvSpPr>
            <a:spLocks noGrp="1"/>
          </p:cNvSpPr>
          <p:nvPr>
            <p:ph type="title"/>
          </p:nvPr>
        </p:nvSpPr>
        <p:spPr/>
        <p:txBody>
          <a:bodyPr/>
          <a:lstStyle/>
          <a:p>
            <a:r>
              <a:rPr lang="en-US" dirty="0"/>
              <a:t>Metabolic actions of Insulin</a:t>
            </a:r>
          </a:p>
        </p:txBody>
      </p:sp>
      <p:sp>
        <p:nvSpPr>
          <p:cNvPr id="3" name="Content Placeholder 2">
            <a:extLst>
              <a:ext uri="{FF2B5EF4-FFF2-40B4-BE49-F238E27FC236}">
                <a16:creationId xmlns:a16="http://schemas.microsoft.com/office/drawing/2014/main" id="{8EC2EC3F-6A34-6C4A-B16A-560F4F223BD9}"/>
              </a:ext>
            </a:extLst>
          </p:cNvPr>
          <p:cNvSpPr>
            <a:spLocks noGrp="1"/>
          </p:cNvSpPr>
          <p:nvPr>
            <p:ph idx="1"/>
          </p:nvPr>
        </p:nvSpPr>
        <p:spPr/>
        <p:txBody>
          <a:bodyPr>
            <a:normAutofit/>
          </a:bodyPr>
          <a:lstStyle/>
          <a:p>
            <a:pPr marL="0" indent="0">
              <a:buNone/>
            </a:pPr>
            <a:endParaRPr lang="en-US" dirty="0"/>
          </a:p>
          <a:p>
            <a:r>
              <a:rPr lang="en-US" dirty="0"/>
              <a:t>1. Promotes glucose uptake </a:t>
            </a:r>
          </a:p>
          <a:p>
            <a:pPr marL="0" indent="0">
              <a:buNone/>
            </a:pPr>
            <a:r>
              <a:rPr lang="en-US" dirty="0"/>
              <a:t>In the muscle and adipose tissue, insulin causes glucose transporting channels  to move from the cytosol to the cell membrane, to facilitate glucose uptake by these cells. Once inside the cells, glucose is immediately phosphorylated and converted to glycogen. </a:t>
            </a:r>
          </a:p>
          <a:p>
            <a:r>
              <a:rPr lang="en-US" dirty="0"/>
              <a:t>2. Promotes glycolysis </a:t>
            </a:r>
          </a:p>
          <a:p>
            <a:endParaRPr lang="en-US" dirty="0"/>
          </a:p>
        </p:txBody>
      </p:sp>
    </p:spTree>
    <p:extLst>
      <p:ext uri="{BB962C8B-B14F-4D97-AF65-F5344CB8AC3E}">
        <p14:creationId xmlns:p14="http://schemas.microsoft.com/office/powerpoint/2010/main" val="40667423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8ACFB119-19AA-9045-9D45-2D00B3AEFC03}"/>
              </a:ext>
            </a:extLst>
          </p:cNvPr>
          <p:cNvSpPr>
            <a:spLocks noGrp="1"/>
          </p:cNvSpPr>
          <p:nvPr>
            <p:ph type="title"/>
          </p:nvPr>
        </p:nvSpPr>
        <p:spPr/>
        <p:txBody>
          <a:bodyPr rtlCol="0">
            <a:normAutofit/>
          </a:bodyPr>
          <a:lstStyle/>
          <a:p>
            <a:pPr>
              <a:defRPr/>
            </a:pPr>
            <a:r>
              <a:rPr lang="en-GB" altLang="en-US" dirty="0" err="1"/>
              <a:t>Cont</a:t>
            </a:r>
            <a:r>
              <a:rPr lang="en-GB" altLang="en-US" dirty="0"/>
              <a:t>…..MONITORING FOR GLYCAEMIC CONTROL</a:t>
            </a:r>
            <a:endParaRPr lang="en-US" altLang="en-US" dirty="0"/>
          </a:p>
        </p:txBody>
      </p:sp>
      <p:sp>
        <p:nvSpPr>
          <p:cNvPr id="57347" name="Content Placeholder 2">
            <a:extLst>
              <a:ext uri="{FF2B5EF4-FFF2-40B4-BE49-F238E27FC236}">
                <a16:creationId xmlns:a16="http://schemas.microsoft.com/office/drawing/2014/main" id="{9F7E446D-6D7F-634A-AC7F-5F333A8B8711}"/>
              </a:ext>
            </a:extLst>
          </p:cNvPr>
          <p:cNvSpPr>
            <a:spLocks noGrp="1"/>
          </p:cNvSpPr>
          <p:nvPr>
            <p:ph idx="1"/>
          </p:nvPr>
        </p:nvSpPr>
        <p:spPr>
          <a:xfrm>
            <a:off x="1556451" y="1582524"/>
            <a:ext cx="7693025" cy="3724275"/>
          </a:xfrm>
        </p:spPr>
        <p:txBody>
          <a:bodyPr/>
          <a:lstStyle/>
          <a:p>
            <a:pPr marL="0" indent="0">
              <a:buNone/>
              <a:defRPr/>
            </a:pPr>
            <a:endParaRPr lang="en-GB" altLang="en-US" sz="4000" dirty="0"/>
          </a:p>
          <a:p>
            <a:pPr eaLnBrk="1" hangingPunct="1">
              <a:lnSpc>
                <a:spcPct val="90000"/>
              </a:lnSpc>
              <a:defRPr/>
            </a:pPr>
            <a:r>
              <a:rPr lang="en-GB" altLang="en-US" sz="4000" dirty="0"/>
              <a:t>3.	FBS </a:t>
            </a:r>
          </a:p>
          <a:p>
            <a:pPr marL="0" indent="0" eaLnBrk="1" hangingPunct="1">
              <a:lnSpc>
                <a:spcPct val="90000"/>
              </a:lnSpc>
              <a:buNone/>
              <a:defRPr/>
            </a:pPr>
            <a:endParaRPr lang="en-US" altLang="en-US" sz="4000" dirty="0"/>
          </a:p>
        </p:txBody>
      </p:sp>
    </p:spTree>
    <p:extLst>
      <p:ext uri="{BB962C8B-B14F-4D97-AF65-F5344CB8AC3E}">
        <p14:creationId xmlns:p14="http://schemas.microsoft.com/office/powerpoint/2010/main" val="17510023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FE3F5-509A-8F43-9B0E-8557C1E32A8D}"/>
              </a:ext>
            </a:extLst>
          </p:cNvPr>
          <p:cNvSpPr>
            <a:spLocks noGrp="1"/>
          </p:cNvSpPr>
          <p:nvPr>
            <p:ph type="title"/>
          </p:nvPr>
        </p:nvSpPr>
        <p:spPr/>
        <p:txBody>
          <a:bodyPr/>
          <a:lstStyle/>
          <a:p>
            <a:r>
              <a:rPr lang="en-US" dirty="0"/>
              <a:t>Complications of Diabetes</a:t>
            </a:r>
          </a:p>
        </p:txBody>
      </p:sp>
      <p:sp>
        <p:nvSpPr>
          <p:cNvPr id="3" name="Content Placeholder 2">
            <a:extLst>
              <a:ext uri="{FF2B5EF4-FFF2-40B4-BE49-F238E27FC236}">
                <a16:creationId xmlns:a16="http://schemas.microsoft.com/office/drawing/2014/main" id="{0E4D24A5-DB63-BD4A-BEE6-F4F90AB4A176}"/>
              </a:ext>
            </a:extLst>
          </p:cNvPr>
          <p:cNvSpPr>
            <a:spLocks noGrp="1"/>
          </p:cNvSpPr>
          <p:nvPr>
            <p:ph idx="1"/>
          </p:nvPr>
        </p:nvSpPr>
        <p:spPr/>
        <p:txBody>
          <a:bodyPr/>
          <a:lstStyle/>
          <a:p>
            <a:pPr marL="0" indent="0">
              <a:buNone/>
            </a:pPr>
            <a:r>
              <a:rPr lang="en-US" dirty="0"/>
              <a:t>1.Acute complications –DKA,HONK/HHS and hypoglycemia</a:t>
            </a:r>
          </a:p>
          <a:p>
            <a:pPr marL="0" indent="0">
              <a:buNone/>
            </a:pPr>
            <a:r>
              <a:rPr lang="en-US" dirty="0"/>
              <a:t>2. Long term complications-Nephropathy, retinopathy, neuropathy, atherosclerosis and gangrene foot.</a:t>
            </a:r>
          </a:p>
        </p:txBody>
      </p:sp>
    </p:spTree>
    <p:extLst>
      <p:ext uri="{BB962C8B-B14F-4D97-AF65-F5344CB8AC3E}">
        <p14:creationId xmlns:p14="http://schemas.microsoft.com/office/powerpoint/2010/main" val="42243017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4AAF0-310E-7F46-A33B-4971D3683528}"/>
              </a:ext>
            </a:extLst>
          </p:cNvPr>
          <p:cNvSpPr>
            <a:spLocks noGrp="1"/>
          </p:cNvSpPr>
          <p:nvPr>
            <p:ph type="title"/>
          </p:nvPr>
        </p:nvSpPr>
        <p:spPr/>
        <p:txBody>
          <a:bodyPr/>
          <a:lstStyle/>
          <a:p>
            <a:r>
              <a:rPr lang="en-US" dirty="0"/>
              <a:t>DIABETIC KETOACIDOSIS (DKA)</a:t>
            </a:r>
          </a:p>
        </p:txBody>
      </p:sp>
      <p:sp>
        <p:nvSpPr>
          <p:cNvPr id="3" name="Content Placeholder 2">
            <a:extLst>
              <a:ext uri="{FF2B5EF4-FFF2-40B4-BE49-F238E27FC236}">
                <a16:creationId xmlns:a16="http://schemas.microsoft.com/office/drawing/2014/main" id="{6CA5FCF9-B06B-FE40-85E1-7318D34E4618}"/>
              </a:ext>
            </a:extLst>
          </p:cNvPr>
          <p:cNvSpPr>
            <a:spLocks noGrp="1"/>
          </p:cNvSpPr>
          <p:nvPr>
            <p:ph idx="1"/>
          </p:nvPr>
        </p:nvSpPr>
        <p:spPr/>
        <p:txBody>
          <a:bodyPr>
            <a:normAutofit/>
          </a:bodyPr>
          <a:lstStyle/>
          <a:p>
            <a:pPr marL="0" indent="0">
              <a:buNone/>
            </a:pPr>
            <a:r>
              <a:rPr lang="en-US" dirty="0"/>
              <a:t> </a:t>
            </a:r>
          </a:p>
          <a:p>
            <a:pPr marL="0" indent="0">
              <a:buNone/>
            </a:pPr>
            <a:r>
              <a:rPr lang="en-US" dirty="0"/>
              <a:t>This is the hallmark of Insulin dependent diabetes mellitus (Type1), characterized by </a:t>
            </a:r>
            <a:r>
              <a:rPr lang="en-US" dirty="0" err="1"/>
              <a:t>hyperglycaemia</a:t>
            </a:r>
            <a:r>
              <a:rPr lang="en-US" dirty="0"/>
              <a:t>, hyperosmolarity, low pH, ketonuria and ketonemia. </a:t>
            </a:r>
          </a:p>
          <a:p>
            <a:pPr marL="0" indent="0">
              <a:buNone/>
            </a:pPr>
            <a:r>
              <a:rPr lang="en-US" dirty="0"/>
              <a:t>•Can  develop in diabetics as a result of insufficient/ interruption of insulin therapy. </a:t>
            </a:r>
          </a:p>
          <a:p>
            <a:r>
              <a:rPr lang="en-US" dirty="0"/>
              <a:t>Can also be precipitated by severe physical stress (trauma , infection) resulting in the production of the counter regulatory hormones like cortisol.</a:t>
            </a:r>
          </a:p>
          <a:p>
            <a:endParaRPr lang="en-US" dirty="0"/>
          </a:p>
        </p:txBody>
      </p:sp>
    </p:spTree>
    <p:extLst>
      <p:ext uri="{BB962C8B-B14F-4D97-AF65-F5344CB8AC3E}">
        <p14:creationId xmlns:p14="http://schemas.microsoft.com/office/powerpoint/2010/main" val="6947691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181F2359-5ABE-AE4C-A6E5-9E7DD4A7DA0C}"/>
              </a:ext>
            </a:extLst>
          </p:cNvPr>
          <p:cNvSpPr>
            <a:spLocks noGrp="1"/>
          </p:cNvSpPr>
          <p:nvPr>
            <p:ph type="title"/>
          </p:nvPr>
        </p:nvSpPr>
        <p:spPr/>
        <p:txBody>
          <a:bodyPr rtlCol="0">
            <a:normAutofit/>
          </a:bodyPr>
          <a:lstStyle/>
          <a:p>
            <a:pPr>
              <a:defRPr/>
            </a:pPr>
            <a:r>
              <a:rPr lang="en-GB" altLang="en-US"/>
              <a:t>2.	</a:t>
            </a:r>
            <a:r>
              <a:rPr lang="en-GB" altLang="en-US" sz="2800"/>
              <a:t>BIOCHEMICAL TEST IN ASSESSMENT OF ACUTE COMPLICATIONS- </a:t>
            </a:r>
            <a:r>
              <a:rPr lang="en-GB" altLang="en-US" sz="2800" b="1"/>
              <a:t>ACUTE (a)</a:t>
            </a:r>
            <a:endParaRPr lang="en-US" altLang="en-US" b="1"/>
          </a:p>
        </p:txBody>
      </p:sp>
      <p:sp>
        <p:nvSpPr>
          <p:cNvPr id="48131" name="Content Placeholder 2">
            <a:extLst>
              <a:ext uri="{FF2B5EF4-FFF2-40B4-BE49-F238E27FC236}">
                <a16:creationId xmlns:a16="http://schemas.microsoft.com/office/drawing/2014/main" id="{A39A6BA5-935E-E949-BF50-1E7B3E8CE1FD}"/>
              </a:ext>
            </a:extLst>
          </p:cNvPr>
          <p:cNvSpPr>
            <a:spLocks noGrp="1"/>
          </p:cNvSpPr>
          <p:nvPr>
            <p:ph idx="1"/>
          </p:nvPr>
        </p:nvSpPr>
        <p:spPr/>
        <p:txBody>
          <a:bodyPr rtlCol="0">
            <a:normAutofit/>
          </a:bodyPr>
          <a:lstStyle/>
          <a:p>
            <a:pPr>
              <a:defRPr/>
            </a:pPr>
            <a:r>
              <a:rPr lang="en-GB" altLang="en-US" sz="4000"/>
              <a:t>1a</a:t>
            </a:r>
            <a:r>
              <a:rPr lang="en-GB" altLang="en-US" sz="4000" b="1"/>
              <a:t>. Diabetic Keto Acidosis (DKA)- </a:t>
            </a:r>
            <a:r>
              <a:rPr lang="en-GB" altLang="en-US" sz="3600"/>
              <a:t>Type I DM </a:t>
            </a:r>
          </a:p>
          <a:p>
            <a:pPr lvl="1">
              <a:defRPr/>
            </a:pPr>
            <a:r>
              <a:rPr lang="en-GB" altLang="en-US" sz="3600"/>
              <a:t>Glucose levels </a:t>
            </a:r>
          </a:p>
          <a:p>
            <a:pPr lvl="1">
              <a:defRPr/>
            </a:pPr>
            <a:r>
              <a:rPr lang="en-GB" altLang="en-US" sz="3600"/>
              <a:t>Blood/urine ketone bodies</a:t>
            </a:r>
          </a:p>
          <a:p>
            <a:pPr lvl="1">
              <a:defRPr/>
            </a:pPr>
            <a:r>
              <a:rPr lang="en-GB" altLang="en-US" sz="3600"/>
              <a:t>Blood gases</a:t>
            </a:r>
          </a:p>
          <a:p>
            <a:pPr lvl="1">
              <a:defRPr/>
            </a:pPr>
            <a:r>
              <a:rPr lang="en-GB" altLang="en-US" sz="3600"/>
              <a:t>pH</a:t>
            </a:r>
          </a:p>
          <a:p>
            <a:pPr>
              <a:defRPr/>
            </a:pPr>
            <a:r>
              <a:rPr lang="en-GB" altLang="en-US" sz="3600"/>
              <a:t> - Renal dysfuction:</a:t>
            </a:r>
          </a:p>
          <a:p>
            <a:pPr lvl="1">
              <a:defRPr/>
            </a:pPr>
            <a:r>
              <a:rPr lang="en-GB" altLang="en-US" sz="3600"/>
              <a:t>Urea/electrolytes/creatinine</a:t>
            </a:r>
          </a:p>
          <a:p>
            <a:pPr>
              <a:buNone/>
              <a:defRPr/>
            </a:pPr>
            <a:endParaRPr lang="en-US" altLang="en-US"/>
          </a:p>
        </p:txBody>
      </p:sp>
    </p:spTree>
    <p:extLst>
      <p:ext uri="{BB962C8B-B14F-4D97-AF65-F5344CB8AC3E}">
        <p14:creationId xmlns:p14="http://schemas.microsoft.com/office/powerpoint/2010/main" val="16218780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8CD7B-1088-F540-97DB-86299108D921}"/>
              </a:ext>
            </a:extLst>
          </p:cNvPr>
          <p:cNvSpPr>
            <a:spLocks noGrp="1"/>
          </p:cNvSpPr>
          <p:nvPr>
            <p:ph type="title"/>
          </p:nvPr>
        </p:nvSpPr>
        <p:spPr/>
        <p:txBody>
          <a:bodyPr>
            <a:normAutofit fontScale="90000"/>
          </a:bodyPr>
          <a:lstStyle/>
          <a:p>
            <a:r>
              <a:rPr lang="en-US" dirty="0"/>
              <a:t>HYPEROSMOLAR NON-KETOTIC COMA (HONK) </a:t>
            </a:r>
            <a:br>
              <a:rPr lang="en-US" dirty="0"/>
            </a:br>
            <a:endParaRPr lang="en-US" dirty="0"/>
          </a:p>
        </p:txBody>
      </p:sp>
      <p:sp>
        <p:nvSpPr>
          <p:cNvPr id="3" name="Content Placeholder 2">
            <a:extLst>
              <a:ext uri="{FF2B5EF4-FFF2-40B4-BE49-F238E27FC236}">
                <a16:creationId xmlns:a16="http://schemas.microsoft.com/office/drawing/2014/main" id="{28875F2E-B33C-D240-A598-38177128A297}"/>
              </a:ext>
            </a:extLst>
          </p:cNvPr>
          <p:cNvSpPr>
            <a:spLocks noGrp="1"/>
          </p:cNvSpPr>
          <p:nvPr>
            <p:ph idx="1"/>
          </p:nvPr>
        </p:nvSpPr>
        <p:spPr/>
        <p:txBody>
          <a:bodyPr>
            <a:normAutofit/>
          </a:bodyPr>
          <a:lstStyle/>
          <a:p>
            <a:pPr marL="457200" lvl="1" indent="0">
              <a:buNone/>
            </a:pPr>
            <a:endParaRPr lang="en-US" dirty="0"/>
          </a:p>
          <a:p>
            <a:pPr marL="0" indent="0">
              <a:buNone/>
            </a:pPr>
            <a:r>
              <a:rPr lang="en-US" dirty="0"/>
              <a:t>• This variant of diabetic coma is </a:t>
            </a:r>
            <a:r>
              <a:rPr lang="en-US" dirty="0" err="1"/>
              <a:t>characterised</a:t>
            </a:r>
            <a:r>
              <a:rPr lang="en-US" dirty="0"/>
              <a:t> by </a:t>
            </a:r>
            <a:r>
              <a:rPr lang="en-US" b="1" dirty="0"/>
              <a:t>severe </a:t>
            </a:r>
            <a:r>
              <a:rPr lang="en-US" dirty="0" err="1"/>
              <a:t>hyperglycaemia</a:t>
            </a:r>
            <a:r>
              <a:rPr lang="en-US" dirty="0"/>
              <a:t> causing dehydration often worse than DKA but </a:t>
            </a:r>
            <a:r>
              <a:rPr lang="en-US" b="1" dirty="0"/>
              <a:t>without </a:t>
            </a:r>
            <a:r>
              <a:rPr lang="en-US" dirty="0"/>
              <a:t>ketoacidosis. </a:t>
            </a:r>
          </a:p>
          <a:p>
            <a:r>
              <a:rPr lang="en-US" dirty="0"/>
              <a:t>It develops in  type two diabetics who have enough insulin to prevent ketone formation.</a:t>
            </a:r>
          </a:p>
          <a:p>
            <a:endParaRPr lang="en-US" dirty="0"/>
          </a:p>
        </p:txBody>
      </p:sp>
    </p:spTree>
    <p:extLst>
      <p:ext uri="{BB962C8B-B14F-4D97-AF65-F5344CB8AC3E}">
        <p14:creationId xmlns:p14="http://schemas.microsoft.com/office/powerpoint/2010/main" val="39952995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Title 1">
            <a:extLst>
              <a:ext uri="{FF2B5EF4-FFF2-40B4-BE49-F238E27FC236}">
                <a16:creationId xmlns:a16="http://schemas.microsoft.com/office/drawing/2014/main" id="{74557E72-81A7-F14C-ACE3-C2611D4D459C}"/>
              </a:ext>
            </a:extLst>
          </p:cNvPr>
          <p:cNvSpPr>
            <a:spLocks noGrp="1"/>
          </p:cNvSpPr>
          <p:nvPr>
            <p:ph type="title"/>
          </p:nvPr>
        </p:nvSpPr>
        <p:spPr/>
        <p:txBody>
          <a:bodyPr/>
          <a:lstStyle/>
          <a:p>
            <a:pPr eaLnBrk="1" hangingPunct="1"/>
            <a:r>
              <a:rPr lang="en-GB" altLang="en-US" sz="2800"/>
              <a:t>BIOCHEMICAL TEST IN ASSESSMENT OF ACUTE COMPLICATIOINS – </a:t>
            </a:r>
            <a:r>
              <a:rPr lang="en-GB" altLang="en-US" sz="2800" b="1"/>
              <a:t>ACUTE </a:t>
            </a:r>
            <a:endParaRPr lang="en-US" altLang="en-US" b="1"/>
          </a:p>
        </p:txBody>
      </p:sp>
      <p:sp>
        <p:nvSpPr>
          <p:cNvPr id="120834" name="Content Placeholder 2">
            <a:extLst>
              <a:ext uri="{FF2B5EF4-FFF2-40B4-BE49-F238E27FC236}">
                <a16:creationId xmlns:a16="http://schemas.microsoft.com/office/drawing/2014/main" id="{F810C09B-D3A5-DA40-9642-2C83589BB9FB}"/>
              </a:ext>
            </a:extLst>
          </p:cNvPr>
          <p:cNvSpPr>
            <a:spLocks noGrp="1"/>
          </p:cNvSpPr>
          <p:nvPr>
            <p:ph idx="1"/>
          </p:nvPr>
        </p:nvSpPr>
        <p:spPr/>
        <p:txBody>
          <a:bodyPr/>
          <a:lstStyle/>
          <a:p>
            <a:pPr eaLnBrk="1" hangingPunct="1">
              <a:lnSpc>
                <a:spcPct val="90000"/>
              </a:lnSpc>
            </a:pPr>
            <a:r>
              <a:rPr lang="en-GB" altLang="en-US" sz="4000" dirty="0"/>
              <a:t>2. Hyperosmolar nonketotic coma (</a:t>
            </a:r>
            <a:r>
              <a:rPr lang="en-GB" altLang="en-US" sz="4000" b="1" dirty="0"/>
              <a:t>HONK)- Hyperosmolar </a:t>
            </a:r>
            <a:r>
              <a:rPr lang="en-GB" altLang="en-US" sz="4000" b="1" dirty="0" err="1"/>
              <a:t>hyperglycemic</a:t>
            </a:r>
            <a:r>
              <a:rPr lang="en-GB" altLang="en-US" sz="4000" b="1" dirty="0"/>
              <a:t> state (HHS)</a:t>
            </a:r>
            <a:r>
              <a:rPr lang="en-GB" altLang="en-US" sz="4000" dirty="0"/>
              <a:t>Type II DM</a:t>
            </a:r>
          </a:p>
          <a:p>
            <a:pPr lvl="1" eaLnBrk="1" hangingPunct="1">
              <a:lnSpc>
                <a:spcPct val="90000"/>
              </a:lnSpc>
            </a:pPr>
            <a:r>
              <a:rPr lang="en-US" altLang="en-US" sz="3600" dirty="0"/>
              <a:t>Blood glucose levels-usually  very high</a:t>
            </a:r>
            <a:endParaRPr lang="en-GB" altLang="en-US" sz="3600" dirty="0"/>
          </a:p>
          <a:p>
            <a:pPr lvl="1" eaLnBrk="1" hangingPunct="1">
              <a:lnSpc>
                <a:spcPct val="90000"/>
              </a:lnSpc>
            </a:pPr>
            <a:r>
              <a:rPr lang="en-GB" altLang="en-US" sz="3600" dirty="0"/>
              <a:t>Plasma/urine osmolality</a:t>
            </a:r>
          </a:p>
          <a:p>
            <a:pPr lvl="1" eaLnBrk="1" hangingPunct="1">
              <a:lnSpc>
                <a:spcPct val="90000"/>
              </a:lnSpc>
            </a:pPr>
            <a:r>
              <a:rPr lang="en-US" altLang="en-US" sz="3600" dirty="0"/>
              <a:t>Ketone bodies- + or absent</a:t>
            </a:r>
            <a:endParaRPr lang="en-GB" altLang="en-US" sz="3600" dirty="0"/>
          </a:p>
          <a:p>
            <a:pPr lvl="1" eaLnBrk="1" hangingPunct="1">
              <a:lnSpc>
                <a:spcPct val="90000"/>
              </a:lnSpc>
            </a:pPr>
            <a:r>
              <a:rPr lang="en-GB" altLang="en-US" sz="3600" dirty="0"/>
              <a:t>Other tests – U/E/Creatinine as in DKA</a:t>
            </a:r>
          </a:p>
          <a:p>
            <a:pPr eaLnBrk="1" hangingPunct="1"/>
            <a:endParaRPr lang="en-US" altLang="en-US" sz="4000" dirty="0"/>
          </a:p>
        </p:txBody>
      </p:sp>
    </p:spTree>
    <p:extLst>
      <p:ext uri="{BB962C8B-B14F-4D97-AF65-F5344CB8AC3E}">
        <p14:creationId xmlns:p14="http://schemas.microsoft.com/office/powerpoint/2010/main" val="17117701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a:extLst>
              <a:ext uri="{FF2B5EF4-FFF2-40B4-BE49-F238E27FC236}">
                <a16:creationId xmlns:a16="http://schemas.microsoft.com/office/drawing/2014/main" id="{10222D98-EFE0-C545-BA53-1FBB8037AB91}"/>
              </a:ext>
            </a:extLst>
          </p:cNvPr>
          <p:cNvSpPr>
            <a:spLocks noGrp="1"/>
          </p:cNvSpPr>
          <p:nvPr>
            <p:ph type="title"/>
          </p:nvPr>
        </p:nvSpPr>
        <p:spPr/>
        <p:txBody>
          <a:bodyPr/>
          <a:lstStyle/>
          <a:p>
            <a:pPr eaLnBrk="1" hangingPunct="1"/>
            <a:r>
              <a:rPr lang="en-GB" altLang="en-US" sz="2800"/>
              <a:t>BIOCHEMICAL TEST IN ASSESSMENT OF ACUTE COMPLICATIOINS – </a:t>
            </a:r>
            <a:r>
              <a:rPr lang="en-GB" altLang="en-US" sz="2800" b="1"/>
              <a:t>ACUTE </a:t>
            </a:r>
            <a:endParaRPr lang="en-US" altLang="en-US" sz="2800"/>
          </a:p>
        </p:txBody>
      </p:sp>
      <p:sp>
        <p:nvSpPr>
          <p:cNvPr id="122882" name="Content Placeholder 2">
            <a:extLst>
              <a:ext uri="{FF2B5EF4-FFF2-40B4-BE49-F238E27FC236}">
                <a16:creationId xmlns:a16="http://schemas.microsoft.com/office/drawing/2014/main" id="{3923270F-A19B-774C-8CAE-34A2443C13B3}"/>
              </a:ext>
            </a:extLst>
          </p:cNvPr>
          <p:cNvSpPr>
            <a:spLocks noGrp="1"/>
          </p:cNvSpPr>
          <p:nvPr>
            <p:ph idx="1"/>
          </p:nvPr>
        </p:nvSpPr>
        <p:spPr/>
        <p:txBody>
          <a:bodyPr/>
          <a:lstStyle/>
          <a:p>
            <a:pPr eaLnBrk="1" hangingPunct="1"/>
            <a:r>
              <a:rPr lang="en-US" altLang="en-US"/>
              <a:t>3. Hypoglycemia</a:t>
            </a:r>
          </a:p>
          <a:p>
            <a:pPr eaLnBrk="1" hangingPunct="1"/>
            <a:r>
              <a:rPr lang="en-US" altLang="en-US"/>
              <a:t>-glucose levels- low glucose levels</a:t>
            </a:r>
          </a:p>
          <a:p>
            <a:pPr eaLnBrk="1" hangingPunct="1"/>
            <a:r>
              <a:rPr lang="en-US" altLang="en-US"/>
              <a:t>-ketones</a:t>
            </a:r>
          </a:p>
          <a:p>
            <a:pPr eaLnBrk="1" hangingPunct="1"/>
            <a:r>
              <a:rPr lang="en-US" altLang="en-US"/>
              <a:t>-plasma osmolality</a:t>
            </a:r>
          </a:p>
          <a:p>
            <a:pPr eaLnBrk="1" hangingPunct="1"/>
            <a:r>
              <a:rPr lang="en-US" altLang="en-US"/>
              <a:t>others as appropriate</a:t>
            </a:r>
          </a:p>
        </p:txBody>
      </p:sp>
    </p:spTree>
    <p:extLst>
      <p:ext uri="{BB962C8B-B14F-4D97-AF65-F5344CB8AC3E}">
        <p14:creationId xmlns:p14="http://schemas.microsoft.com/office/powerpoint/2010/main" val="25734908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AutoShape 2">
            <a:extLst>
              <a:ext uri="{FF2B5EF4-FFF2-40B4-BE49-F238E27FC236}">
                <a16:creationId xmlns:a16="http://schemas.microsoft.com/office/drawing/2014/main" id="{F6C5957C-55F0-5A45-B4C6-68EF29DE055B}"/>
              </a:ext>
            </a:extLst>
          </p:cNvPr>
          <p:cNvSpPr>
            <a:spLocks noGrp="1"/>
          </p:cNvSpPr>
          <p:nvPr>
            <p:ph type="title"/>
          </p:nvPr>
        </p:nvSpPr>
        <p:spPr/>
        <p:txBody>
          <a:bodyPr/>
          <a:lstStyle/>
          <a:p>
            <a:pPr eaLnBrk="1" hangingPunct="1"/>
            <a:r>
              <a:rPr lang="en-GB" altLang="en-US" dirty="0"/>
              <a:t>Long Term Complications of DM</a:t>
            </a:r>
          </a:p>
        </p:txBody>
      </p:sp>
      <p:sp>
        <p:nvSpPr>
          <p:cNvPr id="94211" name="Rectangle 3">
            <a:extLst>
              <a:ext uri="{FF2B5EF4-FFF2-40B4-BE49-F238E27FC236}">
                <a16:creationId xmlns:a16="http://schemas.microsoft.com/office/drawing/2014/main" id="{0ACC155E-050E-9F4C-8EEE-D02D4DDDD876}"/>
              </a:ext>
            </a:extLst>
          </p:cNvPr>
          <p:cNvSpPr>
            <a:spLocks noGrp="1"/>
          </p:cNvSpPr>
          <p:nvPr>
            <p:ph type="body" idx="1"/>
          </p:nvPr>
        </p:nvSpPr>
        <p:spPr/>
        <p:txBody>
          <a:bodyPr/>
          <a:lstStyle/>
          <a:p>
            <a:pPr eaLnBrk="1" hangingPunct="1">
              <a:lnSpc>
                <a:spcPct val="90000"/>
              </a:lnSpc>
            </a:pPr>
            <a:r>
              <a:rPr lang="en-GB" altLang="en-US" sz="2400" b="1" dirty="0"/>
              <a:t>1. Renal dysfunction/Nephropathy</a:t>
            </a:r>
          </a:p>
          <a:p>
            <a:pPr lvl="1" eaLnBrk="1" hangingPunct="1">
              <a:lnSpc>
                <a:spcPct val="90000"/>
              </a:lnSpc>
            </a:pPr>
            <a:r>
              <a:rPr lang="en-GB" altLang="en-US" dirty="0"/>
              <a:t>Thickening of glomerular capillary basement membrane – Glomerulosclerosis- </a:t>
            </a:r>
            <a:r>
              <a:rPr lang="en-GB" altLang="en-US" b="1" dirty="0"/>
              <a:t>renal failure </a:t>
            </a:r>
          </a:p>
          <a:p>
            <a:pPr eaLnBrk="1" hangingPunct="1">
              <a:lnSpc>
                <a:spcPct val="90000"/>
              </a:lnSpc>
            </a:pPr>
            <a:r>
              <a:rPr lang="en-GB" altLang="en-US" sz="2400" b="1" dirty="0"/>
              <a:t>2. Atherosclerosis</a:t>
            </a:r>
          </a:p>
          <a:p>
            <a:pPr lvl="1" eaLnBrk="1" hangingPunct="1">
              <a:lnSpc>
                <a:spcPct val="90000"/>
              </a:lnSpc>
            </a:pPr>
            <a:r>
              <a:rPr lang="en-GB" altLang="en-US" dirty="0"/>
              <a:t>Narrowing of lumen of arteries due to accumulation of lipids- </a:t>
            </a:r>
            <a:r>
              <a:rPr lang="en-GB" altLang="en-US" b="1" dirty="0"/>
              <a:t>Acute Myocardial infarction (AMI) </a:t>
            </a:r>
          </a:p>
          <a:p>
            <a:pPr eaLnBrk="1" hangingPunct="1">
              <a:lnSpc>
                <a:spcPct val="90000"/>
              </a:lnSpc>
            </a:pPr>
            <a:r>
              <a:rPr lang="en-GB" altLang="en-US" sz="2400" b="1" dirty="0"/>
              <a:t>3. Gangrene (Diabetic foot)</a:t>
            </a:r>
          </a:p>
          <a:p>
            <a:pPr lvl="1" eaLnBrk="1" hangingPunct="1">
              <a:lnSpc>
                <a:spcPct val="90000"/>
              </a:lnSpc>
            </a:pPr>
            <a:r>
              <a:rPr lang="en-GB" altLang="en-US" dirty="0"/>
              <a:t>Local ischemia due to poor circulation - </a:t>
            </a:r>
            <a:r>
              <a:rPr lang="en-GB" altLang="en-US" b="1" dirty="0"/>
              <a:t>amputation</a:t>
            </a:r>
          </a:p>
          <a:p>
            <a:pPr lvl="1" eaLnBrk="1" hangingPunct="1">
              <a:lnSpc>
                <a:spcPct val="90000"/>
              </a:lnSpc>
            </a:pPr>
            <a:endParaRPr lang="en-GB" altLang="en-US" dirty="0"/>
          </a:p>
          <a:p>
            <a:pPr lvl="1" eaLnBrk="1" hangingPunct="1">
              <a:lnSpc>
                <a:spcPct val="90000"/>
              </a:lnSpc>
            </a:pPr>
            <a:endParaRPr lang="en-GB" altLang="en-US" dirty="0"/>
          </a:p>
        </p:txBody>
      </p:sp>
    </p:spTree>
    <p:extLst>
      <p:ext uri="{BB962C8B-B14F-4D97-AF65-F5344CB8AC3E}">
        <p14:creationId xmlns:p14="http://schemas.microsoft.com/office/powerpoint/2010/main" val="25257186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fade">
                                      <p:cBhvr>
                                        <p:cTn id="7" dur="2000"/>
                                        <p:tgtEl>
                                          <p:spTgt spid="942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fade">
                                      <p:cBhvr>
                                        <p:cTn id="12" dur="2000"/>
                                        <p:tgtEl>
                                          <p:spTgt spid="9421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4211">
                                            <p:txEl>
                                              <p:pRg st="1" end="1"/>
                                            </p:txEl>
                                          </p:spTgt>
                                        </p:tgtEl>
                                        <p:attrNameLst>
                                          <p:attrName>style.visibility</p:attrName>
                                        </p:attrNameLst>
                                      </p:cBhvr>
                                      <p:to>
                                        <p:strVal val="visible"/>
                                      </p:to>
                                    </p:set>
                                    <p:animEffect transition="in" filter="fade">
                                      <p:cBhvr>
                                        <p:cTn id="15" dur="2000"/>
                                        <p:tgtEl>
                                          <p:spTgt spid="94211">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4211">
                                            <p:txEl>
                                              <p:pRg st="2" end="2"/>
                                            </p:txEl>
                                          </p:spTgt>
                                        </p:tgtEl>
                                        <p:attrNameLst>
                                          <p:attrName>style.visibility</p:attrName>
                                        </p:attrNameLst>
                                      </p:cBhvr>
                                      <p:to>
                                        <p:strVal val="visible"/>
                                      </p:to>
                                    </p:set>
                                    <p:animEffect transition="in" filter="fade">
                                      <p:cBhvr>
                                        <p:cTn id="20" dur="2000"/>
                                        <p:tgtEl>
                                          <p:spTgt spid="94211">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4211">
                                            <p:txEl>
                                              <p:pRg st="3" end="3"/>
                                            </p:txEl>
                                          </p:spTgt>
                                        </p:tgtEl>
                                        <p:attrNameLst>
                                          <p:attrName>style.visibility</p:attrName>
                                        </p:attrNameLst>
                                      </p:cBhvr>
                                      <p:to>
                                        <p:strVal val="visible"/>
                                      </p:to>
                                    </p:set>
                                    <p:animEffect transition="in" filter="fade">
                                      <p:cBhvr>
                                        <p:cTn id="23" dur="2000"/>
                                        <p:tgtEl>
                                          <p:spTgt spid="94211">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4211">
                                            <p:txEl>
                                              <p:pRg st="4" end="4"/>
                                            </p:txEl>
                                          </p:spTgt>
                                        </p:tgtEl>
                                        <p:attrNameLst>
                                          <p:attrName>style.visibility</p:attrName>
                                        </p:attrNameLst>
                                      </p:cBhvr>
                                      <p:to>
                                        <p:strVal val="visible"/>
                                      </p:to>
                                    </p:set>
                                    <p:animEffect transition="in" filter="fade">
                                      <p:cBhvr>
                                        <p:cTn id="28" dur="2000"/>
                                        <p:tgtEl>
                                          <p:spTgt spid="94211">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94211">
                                            <p:txEl>
                                              <p:pRg st="5" end="5"/>
                                            </p:txEl>
                                          </p:spTgt>
                                        </p:tgtEl>
                                        <p:attrNameLst>
                                          <p:attrName>style.visibility</p:attrName>
                                        </p:attrNameLst>
                                      </p:cBhvr>
                                      <p:to>
                                        <p:strVal val="visible"/>
                                      </p:to>
                                    </p:set>
                                    <p:animEffect transition="in" filter="fade">
                                      <p:cBhvr>
                                        <p:cTn id="31" dur="2000"/>
                                        <p:tgtEl>
                                          <p:spTgt spid="942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build="p"/>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AutoShape 2">
            <a:extLst>
              <a:ext uri="{FF2B5EF4-FFF2-40B4-BE49-F238E27FC236}">
                <a16:creationId xmlns:a16="http://schemas.microsoft.com/office/drawing/2014/main" id="{7D875340-E444-CB4D-B0F0-257C2B834470}"/>
              </a:ext>
            </a:extLst>
          </p:cNvPr>
          <p:cNvSpPr>
            <a:spLocks noGrp="1"/>
          </p:cNvSpPr>
          <p:nvPr>
            <p:ph type="title"/>
          </p:nvPr>
        </p:nvSpPr>
        <p:spPr/>
        <p:txBody>
          <a:bodyPr/>
          <a:lstStyle/>
          <a:p>
            <a:pPr eaLnBrk="1" hangingPunct="1"/>
            <a:r>
              <a:rPr lang="en-GB" altLang="en-US"/>
              <a:t>Complications cont.</a:t>
            </a:r>
          </a:p>
        </p:txBody>
      </p:sp>
      <p:sp>
        <p:nvSpPr>
          <p:cNvPr id="95235" name="Rectangle 3">
            <a:extLst>
              <a:ext uri="{FF2B5EF4-FFF2-40B4-BE49-F238E27FC236}">
                <a16:creationId xmlns:a16="http://schemas.microsoft.com/office/drawing/2014/main" id="{D4184913-3CE6-DD44-B78F-154BD7F19A4F}"/>
              </a:ext>
            </a:extLst>
          </p:cNvPr>
          <p:cNvSpPr>
            <a:spLocks noGrp="1"/>
          </p:cNvSpPr>
          <p:nvPr>
            <p:ph type="body" idx="1"/>
          </p:nvPr>
        </p:nvSpPr>
        <p:spPr/>
        <p:txBody>
          <a:bodyPr/>
          <a:lstStyle/>
          <a:p>
            <a:pPr eaLnBrk="1" hangingPunct="1">
              <a:lnSpc>
                <a:spcPct val="80000"/>
              </a:lnSpc>
            </a:pPr>
            <a:r>
              <a:rPr lang="en-GB" altLang="en-US" sz="3600" b="1" dirty="0"/>
              <a:t>4. Neuropathy</a:t>
            </a:r>
          </a:p>
          <a:p>
            <a:pPr lvl="1" eaLnBrk="1" hangingPunct="1">
              <a:lnSpc>
                <a:spcPct val="80000"/>
              </a:lnSpc>
            </a:pPr>
            <a:r>
              <a:rPr lang="en-GB" altLang="en-US" sz="3600" dirty="0"/>
              <a:t>Diseases of nervous system due de-myelination </a:t>
            </a:r>
            <a:r>
              <a:rPr lang="en-GB" altLang="en-US" sz="3600" dirty="0" err="1"/>
              <a:t>e.g</a:t>
            </a:r>
            <a:r>
              <a:rPr lang="en-GB" altLang="en-US" sz="3600" dirty="0"/>
              <a:t> seen in old men leading to </a:t>
            </a:r>
            <a:r>
              <a:rPr lang="en-GB" altLang="en-US" sz="3600" b="1" dirty="0"/>
              <a:t>impotence in men/</a:t>
            </a:r>
          </a:p>
          <a:p>
            <a:pPr eaLnBrk="1" hangingPunct="1">
              <a:lnSpc>
                <a:spcPct val="80000"/>
              </a:lnSpc>
            </a:pPr>
            <a:r>
              <a:rPr lang="en-GB" altLang="en-US" sz="3600" b="1" dirty="0"/>
              <a:t>5. Retinopathy</a:t>
            </a:r>
          </a:p>
          <a:p>
            <a:pPr lvl="1" eaLnBrk="1" hangingPunct="1">
              <a:lnSpc>
                <a:spcPct val="80000"/>
              </a:lnSpc>
            </a:pPr>
            <a:r>
              <a:rPr lang="en-GB" altLang="en-US" sz="3600" b="1" dirty="0"/>
              <a:t>Blindness:</a:t>
            </a:r>
            <a:r>
              <a:rPr lang="en-GB" altLang="en-US" sz="3600" dirty="0"/>
              <a:t> retinal venous occlusion</a:t>
            </a:r>
          </a:p>
        </p:txBody>
      </p:sp>
    </p:spTree>
    <p:extLst>
      <p:ext uri="{BB962C8B-B14F-4D97-AF65-F5344CB8AC3E}">
        <p14:creationId xmlns:p14="http://schemas.microsoft.com/office/powerpoint/2010/main" val="17078813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2000"/>
                                        <p:tgtEl>
                                          <p:spTgt spid="952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fade">
                                      <p:cBhvr>
                                        <p:cTn id="12" dur="2000"/>
                                        <p:tgtEl>
                                          <p:spTgt spid="9523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5235">
                                            <p:txEl>
                                              <p:pRg st="1" end="1"/>
                                            </p:txEl>
                                          </p:spTgt>
                                        </p:tgtEl>
                                        <p:attrNameLst>
                                          <p:attrName>style.visibility</p:attrName>
                                        </p:attrNameLst>
                                      </p:cBhvr>
                                      <p:to>
                                        <p:strVal val="visible"/>
                                      </p:to>
                                    </p:set>
                                    <p:animEffect transition="in" filter="fade">
                                      <p:cBhvr>
                                        <p:cTn id="15" dur="2000"/>
                                        <p:tgtEl>
                                          <p:spTgt spid="95235">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5235">
                                            <p:txEl>
                                              <p:pRg st="2" end="2"/>
                                            </p:txEl>
                                          </p:spTgt>
                                        </p:tgtEl>
                                        <p:attrNameLst>
                                          <p:attrName>style.visibility</p:attrName>
                                        </p:attrNameLst>
                                      </p:cBhvr>
                                      <p:to>
                                        <p:strVal val="visible"/>
                                      </p:to>
                                    </p:set>
                                    <p:animEffect transition="in" filter="fade">
                                      <p:cBhvr>
                                        <p:cTn id="20" dur="2000"/>
                                        <p:tgtEl>
                                          <p:spTgt spid="95235">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5235">
                                            <p:txEl>
                                              <p:pRg st="3" end="3"/>
                                            </p:txEl>
                                          </p:spTgt>
                                        </p:tgtEl>
                                        <p:attrNameLst>
                                          <p:attrName>style.visibility</p:attrName>
                                        </p:attrNameLst>
                                      </p:cBhvr>
                                      <p:to>
                                        <p:strVal val="visible"/>
                                      </p:to>
                                    </p:set>
                                    <p:animEffect transition="in" filter="fade">
                                      <p:cBhvr>
                                        <p:cTn id="23" dur="2000"/>
                                        <p:tgtEl>
                                          <p:spTgt spid="952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AutoShape 2">
            <a:extLst>
              <a:ext uri="{FF2B5EF4-FFF2-40B4-BE49-F238E27FC236}">
                <a16:creationId xmlns:a16="http://schemas.microsoft.com/office/drawing/2014/main" id="{50E3DE0F-9D0F-9D49-A12A-67632B2E91E3}"/>
              </a:ext>
            </a:extLst>
          </p:cNvPr>
          <p:cNvSpPr>
            <a:spLocks noGrp="1" noChangeArrowheads="1"/>
          </p:cNvSpPr>
          <p:nvPr>
            <p:ph type="title"/>
          </p:nvPr>
        </p:nvSpPr>
        <p:spPr/>
        <p:txBody>
          <a:bodyPr rtlCol="0">
            <a:normAutofit/>
          </a:bodyPr>
          <a:lstStyle/>
          <a:p>
            <a:pPr>
              <a:defRPr/>
            </a:pPr>
            <a:r>
              <a:rPr lang="en-GB" altLang="en-US" dirty="0"/>
              <a:t>b)</a:t>
            </a:r>
            <a:r>
              <a:rPr lang="en-GB" altLang="en-US" sz="3600" dirty="0"/>
              <a:t>	</a:t>
            </a:r>
            <a:r>
              <a:rPr lang="en-GB" altLang="en-US" sz="3600" u="sng" dirty="0"/>
              <a:t>LONGTERM </a:t>
            </a:r>
            <a:r>
              <a:rPr lang="en-GB" altLang="en-US" sz="3600" dirty="0"/>
              <a:t>CONTROL OF COMPLICATIONS- biochemical tests</a:t>
            </a:r>
          </a:p>
        </p:txBody>
      </p:sp>
      <p:sp>
        <p:nvSpPr>
          <p:cNvPr id="52227" name="Rectangle 3">
            <a:extLst>
              <a:ext uri="{FF2B5EF4-FFF2-40B4-BE49-F238E27FC236}">
                <a16:creationId xmlns:a16="http://schemas.microsoft.com/office/drawing/2014/main" id="{D70D4A08-3473-BC4D-B413-4BB4926CDDF7}"/>
              </a:ext>
            </a:extLst>
          </p:cNvPr>
          <p:cNvSpPr>
            <a:spLocks noGrp="1" noChangeArrowheads="1"/>
          </p:cNvSpPr>
          <p:nvPr>
            <p:ph type="body" idx="1"/>
          </p:nvPr>
        </p:nvSpPr>
        <p:spPr/>
        <p:txBody>
          <a:bodyPr/>
          <a:lstStyle/>
          <a:p>
            <a:pPr eaLnBrk="1" hangingPunct="1">
              <a:defRPr/>
            </a:pPr>
            <a:r>
              <a:rPr lang="en-GB" altLang="en-US" b="1" dirty="0"/>
              <a:t>1.	Nephropathy (Diabetic glomerulosclerosis)</a:t>
            </a:r>
          </a:p>
          <a:p>
            <a:pPr lvl="1" eaLnBrk="1" hangingPunct="1">
              <a:defRPr/>
            </a:pPr>
            <a:r>
              <a:rPr lang="en-GB" altLang="en-US" b="1" dirty="0"/>
              <a:t>Renal function tests- U/E/Creatinine</a:t>
            </a:r>
          </a:p>
          <a:p>
            <a:pPr lvl="1" eaLnBrk="1" hangingPunct="1">
              <a:defRPr/>
            </a:pPr>
            <a:r>
              <a:rPr lang="en-GB" altLang="en-US" b="1" dirty="0"/>
              <a:t>MICROALBUMIN/PROTEINURIA (24 Hours Specimens)</a:t>
            </a:r>
          </a:p>
          <a:p>
            <a:pPr lvl="1" eaLnBrk="1" hangingPunct="1">
              <a:defRPr/>
            </a:pPr>
            <a:r>
              <a:rPr lang="en-GB" altLang="en-US" b="1" dirty="0"/>
              <a:t>GFR estimation</a:t>
            </a:r>
          </a:p>
          <a:p>
            <a:pPr lvl="1" eaLnBrk="1" hangingPunct="1">
              <a:defRPr/>
            </a:pPr>
            <a:r>
              <a:rPr lang="en-GB" altLang="en-US" b="1" dirty="0"/>
              <a:t>Creatinine clearance using the MDRD formula</a:t>
            </a:r>
          </a:p>
          <a:p>
            <a:pPr lvl="1" eaLnBrk="1" hangingPunct="1">
              <a:defRPr/>
            </a:pPr>
            <a:r>
              <a:rPr lang="en-GB" altLang="en-US" b="1" dirty="0"/>
              <a:t>Morning/Random urine samples(Albumin Creatinine Ratio –ACR) </a:t>
            </a:r>
            <a:r>
              <a:rPr lang="en-GB" altLang="en-US" dirty="0"/>
              <a:t>mg/mmol</a:t>
            </a:r>
          </a:p>
          <a:p>
            <a:pPr lvl="2" eaLnBrk="1" hangingPunct="1">
              <a:defRPr/>
            </a:pPr>
            <a:r>
              <a:rPr lang="en-GB" altLang="en-US" b="1" dirty="0"/>
              <a:t>0-30  normal albumin/Creatinine ratio</a:t>
            </a:r>
          </a:p>
          <a:p>
            <a:pPr lvl="2" eaLnBrk="1" hangingPunct="1">
              <a:defRPr/>
            </a:pPr>
            <a:r>
              <a:rPr lang="en-US" altLang="en-US" b="1" dirty="0"/>
              <a:t>30-300 microalbuminuria</a:t>
            </a:r>
          </a:p>
          <a:p>
            <a:pPr lvl="2" eaLnBrk="1" hangingPunct="1">
              <a:defRPr/>
            </a:pPr>
            <a:r>
              <a:rPr lang="en-US" altLang="en-US" b="1" dirty="0"/>
              <a:t>&gt;300 clinical albuminuria</a:t>
            </a:r>
          </a:p>
          <a:p>
            <a:pPr marL="914400" lvl="2" indent="0">
              <a:buNone/>
              <a:defRPr/>
            </a:pPr>
            <a:endParaRPr lang="en-GB" altLang="en-US" b="1" dirty="0"/>
          </a:p>
          <a:p>
            <a:pPr lvl="2" eaLnBrk="1" hangingPunct="1">
              <a:defRPr/>
            </a:pPr>
            <a:endParaRPr lang="en-GB" altLang="en-US" b="1" dirty="0"/>
          </a:p>
        </p:txBody>
      </p:sp>
    </p:spTree>
    <p:extLst>
      <p:ext uri="{BB962C8B-B14F-4D97-AF65-F5344CB8AC3E}">
        <p14:creationId xmlns:p14="http://schemas.microsoft.com/office/powerpoint/2010/main" val="26682000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2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Effect transition="in" filter="fade">
                                      <p:cBhvr>
                                        <p:cTn id="12" dur="2000"/>
                                        <p:tgtEl>
                                          <p:spTgt spid="5222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fade">
                                      <p:cBhvr>
                                        <p:cTn id="15" dur="2000"/>
                                        <p:tgtEl>
                                          <p:spTgt spid="5222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2227">
                                            <p:txEl>
                                              <p:pRg st="2" end="2"/>
                                            </p:txEl>
                                          </p:spTgt>
                                        </p:tgtEl>
                                        <p:attrNameLst>
                                          <p:attrName>style.visibility</p:attrName>
                                        </p:attrNameLst>
                                      </p:cBhvr>
                                      <p:to>
                                        <p:strVal val="visible"/>
                                      </p:to>
                                    </p:set>
                                    <p:animEffect transition="in" filter="fade">
                                      <p:cBhvr>
                                        <p:cTn id="18" dur="2000"/>
                                        <p:tgtEl>
                                          <p:spTgt spid="52227">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2227">
                                            <p:txEl>
                                              <p:pRg st="3" end="3"/>
                                            </p:txEl>
                                          </p:spTgt>
                                        </p:tgtEl>
                                        <p:attrNameLst>
                                          <p:attrName>style.visibility</p:attrName>
                                        </p:attrNameLst>
                                      </p:cBhvr>
                                      <p:to>
                                        <p:strVal val="visible"/>
                                      </p:to>
                                    </p:set>
                                    <p:animEffect transition="in" filter="fade">
                                      <p:cBhvr>
                                        <p:cTn id="21" dur="2000"/>
                                        <p:tgtEl>
                                          <p:spTgt spid="52227">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2227">
                                            <p:txEl>
                                              <p:pRg st="4" end="4"/>
                                            </p:txEl>
                                          </p:spTgt>
                                        </p:tgtEl>
                                        <p:attrNameLst>
                                          <p:attrName>style.visibility</p:attrName>
                                        </p:attrNameLst>
                                      </p:cBhvr>
                                      <p:to>
                                        <p:strVal val="visible"/>
                                      </p:to>
                                    </p:set>
                                    <p:animEffect transition="in" filter="fade">
                                      <p:cBhvr>
                                        <p:cTn id="24" dur="2000"/>
                                        <p:tgtEl>
                                          <p:spTgt spid="52227">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2227">
                                            <p:txEl>
                                              <p:pRg st="5" end="5"/>
                                            </p:txEl>
                                          </p:spTgt>
                                        </p:tgtEl>
                                        <p:attrNameLst>
                                          <p:attrName>style.visibility</p:attrName>
                                        </p:attrNameLst>
                                      </p:cBhvr>
                                      <p:to>
                                        <p:strVal val="visible"/>
                                      </p:to>
                                    </p:set>
                                    <p:animEffect transition="in" filter="fade">
                                      <p:cBhvr>
                                        <p:cTn id="27" dur="2000"/>
                                        <p:tgtEl>
                                          <p:spTgt spid="52227">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2227">
                                            <p:txEl>
                                              <p:pRg st="6" end="6"/>
                                            </p:txEl>
                                          </p:spTgt>
                                        </p:tgtEl>
                                        <p:attrNameLst>
                                          <p:attrName>style.visibility</p:attrName>
                                        </p:attrNameLst>
                                      </p:cBhvr>
                                      <p:to>
                                        <p:strVal val="visible"/>
                                      </p:to>
                                    </p:set>
                                    <p:animEffect transition="in" filter="fade">
                                      <p:cBhvr>
                                        <p:cTn id="30" dur="2000"/>
                                        <p:tgtEl>
                                          <p:spTgt spid="52227">
                                            <p:txEl>
                                              <p:pRg st="6" end="6"/>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2227">
                                            <p:txEl>
                                              <p:pRg st="7" end="7"/>
                                            </p:txEl>
                                          </p:spTgt>
                                        </p:tgtEl>
                                        <p:attrNameLst>
                                          <p:attrName>style.visibility</p:attrName>
                                        </p:attrNameLst>
                                      </p:cBhvr>
                                      <p:to>
                                        <p:strVal val="visible"/>
                                      </p:to>
                                    </p:set>
                                    <p:animEffect transition="in" filter="fade">
                                      <p:cBhvr>
                                        <p:cTn id="33" dur="2000"/>
                                        <p:tgtEl>
                                          <p:spTgt spid="52227">
                                            <p:txEl>
                                              <p:pRg st="7" end="7"/>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2227">
                                            <p:txEl>
                                              <p:pRg st="8" end="8"/>
                                            </p:txEl>
                                          </p:spTgt>
                                        </p:tgtEl>
                                        <p:attrNameLst>
                                          <p:attrName>style.visibility</p:attrName>
                                        </p:attrNameLst>
                                      </p:cBhvr>
                                      <p:to>
                                        <p:strVal val="visible"/>
                                      </p:to>
                                    </p:set>
                                    <p:animEffect transition="in" filter="fade">
                                      <p:cBhvr>
                                        <p:cTn id="36" dur="2000"/>
                                        <p:tgtEl>
                                          <p:spTgt spid="522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DA39F-4E39-D243-8347-6E7B1C0D3D5C}"/>
              </a:ext>
            </a:extLst>
          </p:cNvPr>
          <p:cNvSpPr>
            <a:spLocks noGrp="1"/>
          </p:cNvSpPr>
          <p:nvPr>
            <p:ph type="title"/>
          </p:nvPr>
        </p:nvSpPr>
        <p:spPr/>
        <p:txBody>
          <a:bodyPr/>
          <a:lstStyle/>
          <a:p>
            <a:r>
              <a:rPr lang="en-US" dirty="0" err="1"/>
              <a:t>Cont</a:t>
            </a:r>
            <a:r>
              <a:rPr lang="en-US" dirty="0"/>
              <a:t>….Metabolic actions of Insulin</a:t>
            </a:r>
          </a:p>
        </p:txBody>
      </p:sp>
      <p:sp>
        <p:nvSpPr>
          <p:cNvPr id="3" name="Content Placeholder 2">
            <a:extLst>
              <a:ext uri="{FF2B5EF4-FFF2-40B4-BE49-F238E27FC236}">
                <a16:creationId xmlns:a16="http://schemas.microsoft.com/office/drawing/2014/main" id="{59591EEB-682C-CA46-997C-E8A0BE7F7BA1}"/>
              </a:ext>
            </a:extLst>
          </p:cNvPr>
          <p:cNvSpPr>
            <a:spLocks noGrp="1"/>
          </p:cNvSpPr>
          <p:nvPr>
            <p:ph idx="1"/>
          </p:nvPr>
        </p:nvSpPr>
        <p:spPr/>
        <p:txBody>
          <a:bodyPr>
            <a:normAutofit fontScale="92500" lnSpcReduction="10000"/>
          </a:bodyPr>
          <a:lstStyle/>
          <a:p>
            <a:pPr marL="0" indent="0">
              <a:buNone/>
            </a:pPr>
            <a:br>
              <a:rPr lang="en-US" dirty="0"/>
            </a:br>
            <a:endParaRPr lang="en-US" dirty="0"/>
          </a:p>
          <a:p>
            <a:r>
              <a:rPr lang="en-US" dirty="0"/>
              <a:t>3. Increases glycogen synthesis </a:t>
            </a:r>
          </a:p>
          <a:p>
            <a:pPr marL="0" indent="0">
              <a:buNone/>
            </a:pPr>
            <a:r>
              <a:rPr lang="en-US" dirty="0"/>
              <a:t>In the liver promotes glucose uptake by stimulating its storage as glycogen. This is achieved by activating glycogen synthase, the enzyme that </a:t>
            </a:r>
            <a:r>
              <a:rPr lang="en-US" dirty="0" err="1"/>
              <a:t>catalyses</a:t>
            </a:r>
            <a:r>
              <a:rPr lang="en-US" dirty="0"/>
              <a:t> glycogen synthesis, while simultaneously deactivating glycogen phosphorylase, an enzyme that facilitates glycogen breakdown </a:t>
            </a:r>
          </a:p>
          <a:p>
            <a:pPr marL="0" indent="0">
              <a:buNone/>
            </a:pPr>
            <a:endParaRPr lang="en-US" dirty="0"/>
          </a:p>
          <a:p>
            <a:pPr marL="0" indent="0">
              <a:buNone/>
            </a:pPr>
            <a:r>
              <a:rPr lang="en-US" dirty="0"/>
              <a:t>4. Increases triglyceride synthesis </a:t>
            </a:r>
          </a:p>
          <a:p>
            <a:br>
              <a:rPr lang="en-US" dirty="0"/>
            </a:br>
            <a:endParaRPr lang="en-US" dirty="0"/>
          </a:p>
          <a:p>
            <a:endParaRPr lang="en-US" dirty="0"/>
          </a:p>
        </p:txBody>
      </p:sp>
    </p:spTree>
    <p:extLst>
      <p:ext uri="{BB962C8B-B14F-4D97-AF65-F5344CB8AC3E}">
        <p14:creationId xmlns:p14="http://schemas.microsoft.com/office/powerpoint/2010/main" val="121453029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ECA9E-C677-644F-915C-120480C874DF}"/>
              </a:ext>
            </a:extLst>
          </p:cNvPr>
          <p:cNvSpPr>
            <a:spLocks noGrp="1"/>
          </p:cNvSpPr>
          <p:nvPr>
            <p:ph type="title"/>
          </p:nvPr>
        </p:nvSpPr>
        <p:spPr/>
        <p:txBody>
          <a:bodyPr/>
          <a:lstStyle/>
          <a:p>
            <a:r>
              <a:rPr lang="en-US" dirty="0"/>
              <a:t>Nephropathy</a:t>
            </a:r>
          </a:p>
        </p:txBody>
      </p:sp>
      <p:sp>
        <p:nvSpPr>
          <p:cNvPr id="3" name="Content Placeholder 2">
            <a:extLst>
              <a:ext uri="{FF2B5EF4-FFF2-40B4-BE49-F238E27FC236}">
                <a16:creationId xmlns:a16="http://schemas.microsoft.com/office/drawing/2014/main" id="{B6A0252B-F7B4-B045-A0B2-D98CC538A308}"/>
              </a:ext>
            </a:extLst>
          </p:cNvPr>
          <p:cNvSpPr>
            <a:spLocks noGrp="1"/>
          </p:cNvSpPr>
          <p:nvPr>
            <p:ph idx="1"/>
          </p:nvPr>
        </p:nvSpPr>
        <p:spPr/>
        <p:txBody>
          <a:bodyPr>
            <a:normAutofit/>
          </a:bodyPr>
          <a:lstStyle/>
          <a:p>
            <a:pPr marL="0" indent="0">
              <a:buNone/>
            </a:pPr>
            <a:br>
              <a:rPr lang="en-US" dirty="0"/>
            </a:br>
            <a:endParaRPr lang="en-US" dirty="0"/>
          </a:p>
          <a:p>
            <a:r>
              <a:rPr lang="en-US" dirty="0"/>
              <a:t>This can be detected by the presence of micro-albuminuria. </a:t>
            </a:r>
          </a:p>
          <a:p>
            <a:r>
              <a:rPr lang="en-US" dirty="0"/>
              <a:t>This is excretion of albumin in amounts too small to be detected by routine dip stick testing. </a:t>
            </a:r>
          </a:p>
          <a:p>
            <a:r>
              <a:rPr lang="en-US" dirty="0"/>
              <a:t>Micro-albuminuria is defined as excretion  of 30 to 300 mg albumin per day and is believed to be an early indicator of kidney involvement.</a:t>
            </a:r>
          </a:p>
          <a:p>
            <a:endParaRPr lang="en-US" dirty="0"/>
          </a:p>
        </p:txBody>
      </p:sp>
    </p:spTree>
    <p:extLst>
      <p:ext uri="{BB962C8B-B14F-4D97-AF65-F5344CB8AC3E}">
        <p14:creationId xmlns:p14="http://schemas.microsoft.com/office/powerpoint/2010/main" val="2189949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AutoShape 2">
            <a:extLst>
              <a:ext uri="{FF2B5EF4-FFF2-40B4-BE49-F238E27FC236}">
                <a16:creationId xmlns:a16="http://schemas.microsoft.com/office/drawing/2014/main" id="{7B69D189-F0F2-AA4D-AE0D-580E74117F40}"/>
              </a:ext>
            </a:extLst>
          </p:cNvPr>
          <p:cNvSpPr>
            <a:spLocks noGrp="1" noChangeArrowheads="1"/>
          </p:cNvSpPr>
          <p:nvPr>
            <p:ph type="title"/>
          </p:nvPr>
        </p:nvSpPr>
        <p:spPr/>
        <p:txBody>
          <a:bodyPr rtlCol="0">
            <a:normAutofit/>
          </a:bodyPr>
          <a:lstStyle/>
          <a:p>
            <a:pPr>
              <a:defRPr/>
            </a:pPr>
            <a:r>
              <a:rPr lang="en-GB" altLang="en-US" dirty="0"/>
              <a:t>b) Long term control of complications- biochemical tests</a:t>
            </a:r>
          </a:p>
        </p:txBody>
      </p:sp>
      <p:sp>
        <p:nvSpPr>
          <p:cNvPr id="53251" name="Rectangle 3">
            <a:extLst>
              <a:ext uri="{FF2B5EF4-FFF2-40B4-BE49-F238E27FC236}">
                <a16:creationId xmlns:a16="http://schemas.microsoft.com/office/drawing/2014/main" id="{B7BFE0F0-12F4-DF47-A0BD-7363D614197F}"/>
              </a:ext>
            </a:extLst>
          </p:cNvPr>
          <p:cNvSpPr>
            <a:spLocks noGrp="1"/>
          </p:cNvSpPr>
          <p:nvPr>
            <p:ph type="body" idx="1"/>
          </p:nvPr>
        </p:nvSpPr>
        <p:spPr/>
        <p:txBody>
          <a:bodyPr/>
          <a:lstStyle/>
          <a:p>
            <a:pPr eaLnBrk="1" hangingPunct="1"/>
            <a:r>
              <a:rPr lang="en-GB" altLang="en-US" b="1"/>
              <a:t>2. Cardiovascular risk</a:t>
            </a:r>
          </a:p>
          <a:p>
            <a:pPr lvl="1" eaLnBrk="1" hangingPunct="1"/>
            <a:r>
              <a:rPr lang="en-GB" altLang="en-US" b="1"/>
              <a:t>Plasma lipids-fasting sample</a:t>
            </a:r>
          </a:p>
          <a:p>
            <a:pPr lvl="2" eaLnBrk="1" hangingPunct="1"/>
            <a:r>
              <a:rPr lang="en-GB" altLang="en-US" sz="2800" b="1"/>
              <a:t>Total Cholesterol (TC)</a:t>
            </a:r>
          </a:p>
          <a:p>
            <a:pPr lvl="2" eaLnBrk="1" hangingPunct="1"/>
            <a:r>
              <a:rPr lang="en-GB" altLang="en-US" sz="2800" b="1"/>
              <a:t>Low Density lipoprotein Cholesterol (LDL-C)</a:t>
            </a:r>
          </a:p>
          <a:p>
            <a:pPr lvl="2" eaLnBrk="1" hangingPunct="1"/>
            <a:r>
              <a:rPr lang="en-GB" altLang="en-US" sz="2800" b="1"/>
              <a:t>High Density Lipoprotein Cholesterol (HDL-C)</a:t>
            </a:r>
          </a:p>
          <a:p>
            <a:pPr lvl="2" eaLnBrk="1" hangingPunct="1"/>
            <a:r>
              <a:rPr lang="en-GB" altLang="en-US" sz="2800" b="1"/>
              <a:t>Triglyceride (TG)</a:t>
            </a:r>
          </a:p>
        </p:txBody>
      </p:sp>
    </p:spTree>
    <p:extLst>
      <p:ext uri="{BB962C8B-B14F-4D97-AF65-F5344CB8AC3E}">
        <p14:creationId xmlns:p14="http://schemas.microsoft.com/office/powerpoint/2010/main" val="1321357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fade">
                                      <p:cBhvr>
                                        <p:cTn id="7" dur="2000"/>
                                        <p:tgtEl>
                                          <p:spTgt spid="532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3251">
                                            <p:txEl>
                                              <p:pRg st="0" end="0"/>
                                            </p:txEl>
                                          </p:spTgt>
                                        </p:tgtEl>
                                        <p:attrNameLst>
                                          <p:attrName>style.visibility</p:attrName>
                                        </p:attrNameLst>
                                      </p:cBhvr>
                                      <p:to>
                                        <p:strVal val="visible"/>
                                      </p:to>
                                    </p:set>
                                    <p:animEffect transition="in" filter="fade">
                                      <p:cBhvr>
                                        <p:cTn id="12" dur="2000"/>
                                        <p:tgtEl>
                                          <p:spTgt spid="5325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fade">
                                      <p:cBhvr>
                                        <p:cTn id="15" dur="2000"/>
                                        <p:tgtEl>
                                          <p:spTgt spid="5325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3251">
                                            <p:txEl>
                                              <p:pRg st="2" end="2"/>
                                            </p:txEl>
                                          </p:spTgt>
                                        </p:tgtEl>
                                        <p:attrNameLst>
                                          <p:attrName>style.visibility</p:attrName>
                                        </p:attrNameLst>
                                      </p:cBhvr>
                                      <p:to>
                                        <p:strVal val="visible"/>
                                      </p:to>
                                    </p:set>
                                    <p:animEffect transition="in" filter="fade">
                                      <p:cBhvr>
                                        <p:cTn id="18" dur="2000"/>
                                        <p:tgtEl>
                                          <p:spTgt spid="53251">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3251">
                                            <p:txEl>
                                              <p:pRg st="3" end="3"/>
                                            </p:txEl>
                                          </p:spTgt>
                                        </p:tgtEl>
                                        <p:attrNameLst>
                                          <p:attrName>style.visibility</p:attrName>
                                        </p:attrNameLst>
                                      </p:cBhvr>
                                      <p:to>
                                        <p:strVal val="visible"/>
                                      </p:to>
                                    </p:set>
                                    <p:animEffect transition="in" filter="fade">
                                      <p:cBhvr>
                                        <p:cTn id="21" dur="2000"/>
                                        <p:tgtEl>
                                          <p:spTgt spid="53251">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3251">
                                            <p:txEl>
                                              <p:pRg st="4" end="4"/>
                                            </p:txEl>
                                          </p:spTgt>
                                        </p:tgtEl>
                                        <p:attrNameLst>
                                          <p:attrName>style.visibility</p:attrName>
                                        </p:attrNameLst>
                                      </p:cBhvr>
                                      <p:to>
                                        <p:strVal val="visible"/>
                                      </p:to>
                                    </p:set>
                                    <p:animEffect transition="in" filter="fade">
                                      <p:cBhvr>
                                        <p:cTn id="24" dur="2000"/>
                                        <p:tgtEl>
                                          <p:spTgt spid="53251">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animEffect transition="in" filter="fade">
                                      <p:cBhvr>
                                        <p:cTn id="27" dur="2000"/>
                                        <p:tgtEl>
                                          <p:spTgt spid="532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a:extLst>
              <a:ext uri="{FF2B5EF4-FFF2-40B4-BE49-F238E27FC236}">
                <a16:creationId xmlns:a16="http://schemas.microsoft.com/office/drawing/2014/main" id="{748C9085-1E78-514A-ACD7-5F057D0BF39A}"/>
              </a:ext>
            </a:extLst>
          </p:cNvPr>
          <p:cNvSpPr>
            <a:spLocks noGrp="1"/>
          </p:cNvSpPr>
          <p:nvPr>
            <p:ph type="ctrTitle"/>
          </p:nvPr>
        </p:nvSpPr>
        <p:spPr/>
        <p:txBody>
          <a:bodyPr/>
          <a:lstStyle/>
          <a:p>
            <a:pPr eaLnBrk="1" hangingPunct="1"/>
            <a:r>
              <a:rPr lang="en-GB" altLang="en-US" b="1"/>
              <a:t>HYPOGLYCEMIA</a:t>
            </a:r>
          </a:p>
        </p:txBody>
      </p:sp>
      <p:sp>
        <p:nvSpPr>
          <p:cNvPr id="4" name="Subtitle 3">
            <a:extLst>
              <a:ext uri="{FF2B5EF4-FFF2-40B4-BE49-F238E27FC236}">
                <a16:creationId xmlns:a16="http://schemas.microsoft.com/office/drawing/2014/main" id="{69414270-E0E4-6E4A-BAB2-04E2E6A6BF0D}"/>
              </a:ext>
            </a:extLst>
          </p:cNvPr>
          <p:cNvSpPr>
            <a:spLocks noGrp="1"/>
          </p:cNvSpPr>
          <p:nvPr>
            <p:ph type="subTitle" idx="1"/>
          </p:nvPr>
        </p:nvSpPr>
        <p:spPr/>
        <p:txBody>
          <a:bodyPr/>
          <a:lstStyle/>
          <a:p>
            <a:pPr>
              <a:buFont typeface="Arial" charset="0"/>
              <a:buNone/>
              <a:defRPr/>
            </a:pPr>
            <a:endParaRPr lang="en-US" dirty="0"/>
          </a:p>
        </p:txBody>
      </p:sp>
    </p:spTree>
    <p:extLst>
      <p:ext uri="{BB962C8B-B14F-4D97-AF65-F5344CB8AC3E}">
        <p14:creationId xmlns:p14="http://schemas.microsoft.com/office/powerpoint/2010/main" val="5819532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a:extLst>
              <a:ext uri="{FF2B5EF4-FFF2-40B4-BE49-F238E27FC236}">
                <a16:creationId xmlns:a16="http://schemas.microsoft.com/office/drawing/2014/main" id="{9321F394-8FAC-6649-BD58-C03020B73D0F}"/>
              </a:ext>
            </a:extLst>
          </p:cNvPr>
          <p:cNvSpPr>
            <a:spLocks noGrp="1"/>
          </p:cNvSpPr>
          <p:nvPr>
            <p:ph type="title"/>
          </p:nvPr>
        </p:nvSpPr>
        <p:spPr/>
        <p:txBody>
          <a:bodyPr/>
          <a:lstStyle/>
          <a:p>
            <a:pPr eaLnBrk="1" hangingPunct="1"/>
            <a:r>
              <a:rPr lang="en-GB" altLang="en-US"/>
              <a:t>Objectives for the lecture</a:t>
            </a:r>
          </a:p>
        </p:txBody>
      </p:sp>
      <p:sp>
        <p:nvSpPr>
          <p:cNvPr id="136194" name="Rectangle 3">
            <a:extLst>
              <a:ext uri="{FF2B5EF4-FFF2-40B4-BE49-F238E27FC236}">
                <a16:creationId xmlns:a16="http://schemas.microsoft.com/office/drawing/2014/main" id="{BEC94AC9-1243-424A-BA64-D7C36B128FC1}"/>
              </a:ext>
            </a:extLst>
          </p:cNvPr>
          <p:cNvSpPr>
            <a:spLocks noGrp="1"/>
          </p:cNvSpPr>
          <p:nvPr>
            <p:ph type="body" idx="1"/>
          </p:nvPr>
        </p:nvSpPr>
        <p:spPr/>
        <p:txBody>
          <a:bodyPr/>
          <a:lstStyle/>
          <a:p>
            <a:pPr eaLnBrk="1" hangingPunct="1"/>
            <a:r>
              <a:rPr lang="en-GB" altLang="en-US"/>
              <a:t>Definition of hypoglycaemia</a:t>
            </a:r>
          </a:p>
          <a:p>
            <a:pPr eaLnBrk="1" hangingPunct="1"/>
            <a:r>
              <a:rPr lang="en-GB" altLang="en-US"/>
              <a:t>Signs and symptoms of hypoglycaemia</a:t>
            </a:r>
          </a:p>
          <a:p>
            <a:pPr eaLnBrk="1" hangingPunct="1"/>
            <a:r>
              <a:rPr lang="en-GB" altLang="en-US"/>
              <a:t>Importance of ketone bodies</a:t>
            </a:r>
          </a:p>
          <a:p>
            <a:pPr eaLnBrk="1" hangingPunct="1"/>
            <a:r>
              <a:rPr lang="en-GB" altLang="en-US"/>
              <a:t>Causes of hypoglycaemia</a:t>
            </a:r>
          </a:p>
          <a:p>
            <a:pPr eaLnBrk="1" hangingPunct="1"/>
            <a:r>
              <a:rPr lang="en-GB" altLang="en-US"/>
              <a:t> Biochemical diagnosis of hypoglycaemia</a:t>
            </a:r>
          </a:p>
        </p:txBody>
      </p:sp>
    </p:spTree>
    <p:extLst>
      <p:ext uri="{BB962C8B-B14F-4D97-AF65-F5344CB8AC3E}">
        <p14:creationId xmlns:p14="http://schemas.microsoft.com/office/powerpoint/2010/main" val="29517943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42A6F62-FFE2-6A46-A894-DD56082BAEBC}"/>
              </a:ext>
            </a:extLst>
          </p:cNvPr>
          <p:cNvSpPr>
            <a:spLocks noGrp="1" noChangeArrowheads="1"/>
          </p:cNvSpPr>
          <p:nvPr>
            <p:ph type="title"/>
          </p:nvPr>
        </p:nvSpPr>
        <p:spPr/>
        <p:txBody>
          <a:bodyPr rtlCol="0">
            <a:normAutofit/>
          </a:bodyPr>
          <a:lstStyle/>
          <a:p>
            <a:pPr>
              <a:defRPr/>
            </a:pPr>
            <a:r>
              <a:rPr lang="en-GB" altLang="en-US" sz="4000"/>
              <a:t>Definition</a:t>
            </a:r>
            <a:br>
              <a:rPr lang="en-GB" altLang="en-US" sz="4000"/>
            </a:br>
            <a:endParaRPr lang="en-GB" altLang="en-US" sz="4000"/>
          </a:p>
        </p:txBody>
      </p:sp>
      <p:sp>
        <p:nvSpPr>
          <p:cNvPr id="138242" name="Rectangle 3">
            <a:extLst>
              <a:ext uri="{FF2B5EF4-FFF2-40B4-BE49-F238E27FC236}">
                <a16:creationId xmlns:a16="http://schemas.microsoft.com/office/drawing/2014/main" id="{E93754BF-0140-E245-8C57-93CA602386E2}"/>
              </a:ext>
            </a:extLst>
          </p:cNvPr>
          <p:cNvSpPr>
            <a:spLocks noGrp="1"/>
          </p:cNvSpPr>
          <p:nvPr>
            <p:ph type="body" idx="1"/>
          </p:nvPr>
        </p:nvSpPr>
        <p:spPr/>
        <p:txBody>
          <a:bodyPr/>
          <a:lstStyle/>
          <a:p>
            <a:pPr eaLnBrk="1" hangingPunct="1"/>
            <a:r>
              <a:rPr lang="en-GB" altLang="en-US"/>
              <a:t>Definition: Glucose levels of &lt; 2.2 mmol/l on at least </a:t>
            </a:r>
            <a:r>
              <a:rPr lang="en-GB" altLang="en-US" b="1"/>
              <a:t>two </a:t>
            </a:r>
            <a:r>
              <a:rPr lang="en-GB" altLang="en-US"/>
              <a:t>occasions.</a:t>
            </a:r>
            <a:endParaRPr lang="en-GB" altLang="en-US" b="1"/>
          </a:p>
          <a:p>
            <a:pPr eaLnBrk="1" hangingPunct="1"/>
            <a:r>
              <a:rPr lang="en-GB" altLang="en-US" b="1"/>
              <a:t>LABORATORY BASED DIAGNOSIS</a:t>
            </a:r>
          </a:p>
        </p:txBody>
      </p:sp>
    </p:spTree>
    <p:extLst>
      <p:ext uri="{BB962C8B-B14F-4D97-AF65-F5344CB8AC3E}">
        <p14:creationId xmlns:p14="http://schemas.microsoft.com/office/powerpoint/2010/main" val="39420643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a:extLst>
              <a:ext uri="{FF2B5EF4-FFF2-40B4-BE49-F238E27FC236}">
                <a16:creationId xmlns:a16="http://schemas.microsoft.com/office/drawing/2014/main" id="{B6023F3D-A715-D64D-86E3-3C3BBA242C68}"/>
              </a:ext>
            </a:extLst>
          </p:cNvPr>
          <p:cNvSpPr>
            <a:spLocks noGrp="1"/>
          </p:cNvSpPr>
          <p:nvPr>
            <p:ph type="title"/>
          </p:nvPr>
        </p:nvSpPr>
        <p:spPr/>
        <p:txBody>
          <a:bodyPr/>
          <a:lstStyle/>
          <a:p>
            <a:pPr eaLnBrk="1" hangingPunct="1"/>
            <a:r>
              <a:rPr lang="en-GB" altLang="en-US" sz="4000" dirty="0"/>
              <a:t>WHIPPLE'S TRIAD –must be present for dx to be made</a:t>
            </a:r>
          </a:p>
        </p:txBody>
      </p:sp>
      <p:sp>
        <p:nvSpPr>
          <p:cNvPr id="140290" name="Rectangle 3">
            <a:extLst>
              <a:ext uri="{FF2B5EF4-FFF2-40B4-BE49-F238E27FC236}">
                <a16:creationId xmlns:a16="http://schemas.microsoft.com/office/drawing/2014/main" id="{A8985214-73C8-404B-A0B6-DCF2B175D25C}"/>
              </a:ext>
            </a:extLst>
          </p:cNvPr>
          <p:cNvSpPr>
            <a:spLocks noGrp="1"/>
          </p:cNvSpPr>
          <p:nvPr>
            <p:ph type="body" idx="1"/>
          </p:nvPr>
        </p:nvSpPr>
        <p:spPr/>
        <p:txBody>
          <a:bodyPr/>
          <a:lstStyle/>
          <a:p>
            <a:pPr marL="609600" indent="-609600">
              <a:buFontTx/>
              <a:buAutoNum type="arabicPeriod"/>
            </a:pPr>
            <a:r>
              <a:rPr lang="en-GB" altLang="en-US" sz="4000"/>
              <a:t>Low blood sugar	X2		</a:t>
            </a:r>
          </a:p>
          <a:p>
            <a:pPr marL="609600" indent="-609600">
              <a:buFontTx/>
              <a:buAutoNum type="arabicPeriod"/>
            </a:pPr>
            <a:endParaRPr lang="en-GB" altLang="en-US" sz="4000"/>
          </a:p>
          <a:p>
            <a:pPr marL="609600" indent="-609600">
              <a:buFontTx/>
              <a:buAutoNum type="arabicPeriod"/>
            </a:pPr>
            <a:r>
              <a:rPr lang="en-GB" altLang="en-US" sz="4000"/>
              <a:t>Typical symptoms of    hypoglycaemia</a:t>
            </a:r>
          </a:p>
          <a:p>
            <a:pPr marL="609600" indent="-609600">
              <a:buNone/>
            </a:pPr>
            <a:endParaRPr lang="en-GB" altLang="en-US" sz="4000"/>
          </a:p>
          <a:p>
            <a:pPr marL="609600" indent="-609600">
              <a:buNone/>
            </a:pPr>
            <a:r>
              <a:rPr lang="en-GB" altLang="en-US" sz="4000"/>
              <a:t>3.	Alleviated by Adm. of glucose</a:t>
            </a:r>
          </a:p>
          <a:p>
            <a:pPr marL="609600" indent="-609600">
              <a:buNone/>
            </a:pPr>
            <a:endParaRPr lang="en-GB" altLang="en-US" sz="4000"/>
          </a:p>
        </p:txBody>
      </p:sp>
    </p:spTree>
    <p:extLst>
      <p:ext uri="{BB962C8B-B14F-4D97-AF65-F5344CB8AC3E}">
        <p14:creationId xmlns:p14="http://schemas.microsoft.com/office/powerpoint/2010/main" val="2361623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839D823-347A-F846-A65B-EA6C54BF880D}"/>
              </a:ext>
            </a:extLst>
          </p:cNvPr>
          <p:cNvSpPr>
            <a:spLocks noGrp="1" noChangeArrowheads="1"/>
          </p:cNvSpPr>
          <p:nvPr>
            <p:ph type="title"/>
          </p:nvPr>
        </p:nvSpPr>
        <p:spPr/>
        <p:txBody>
          <a:bodyPr rtlCol="0">
            <a:normAutofit/>
          </a:bodyPr>
          <a:lstStyle/>
          <a:p>
            <a:pPr>
              <a:defRPr/>
            </a:pPr>
            <a:r>
              <a:rPr lang="en-GB" altLang="en-US" b="1"/>
              <a:t>CLINICAL FEATURES OF HYPOGLYCAEMIA</a:t>
            </a:r>
          </a:p>
        </p:txBody>
      </p:sp>
      <p:sp>
        <p:nvSpPr>
          <p:cNvPr id="148482" name="Rectangle 3">
            <a:extLst>
              <a:ext uri="{FF2B5EF4-FFF2-40B4-BE49-F238E27FC236}">
                <a16:creationId xmlns:a16="http://schemas.microsoft.com/office/drawing/2014/main" id="{3AD0BA56-3B44-804A-B6F5-6A261426FD8B}"/>
              </a:ext>
            </a:extLst>
          </p:cNvPr>
          <p:cNvSpPr>
            <a:spLocks noGrp="1"/>
          </p:cNvSpPr>
          <p:nvPr>
            <p:ph type="body" idx="1"/>
          </p:nvPr>
        </p:nvSpPr>
        <p:spPr/>
        <p:txBody>
          <a:bodyPr/>
          <a:lstStyle/>
          <a:p>
            <a:pPr eaLnBrk="1" hangingPunct="1">
              <a:buFont typeface="Wingdings" pitchFamily="2" charset="2"/>
              <a:buNone/>
            </a:pPr>
            <a:r>
              <a:rPr lang="en-GB" altLang="en-US" sz="3600" dirty="0"/>
              <a:t>	a)	Dysfunctional nervous system </a:t>
            </a:r>
            <a:r>
              <a:rPr lang="en-GB" altLang="en-US" sz="3600" b="1" dirty="0"/>
              <a:t>NEUROGLYCOPENIC symptoms</a:t>
            </a:r>
          </a:p>
          <a:p>
            <a:pPr eaLnBrk="1" hangingPunct="1">
              <a:buFont typeface="Wingdings" pitchFamily="2" charset="2"/>
              <a:buNone/>
            </a:pPr>
            <a:r>
              <a:rPr lang="en-GB" altLang="en-US" sz="3600" b="1" dirty="0"/>
              <a:t> 	b)	</a:t>
            </a:r>
            <a:r>
              <a:rPr lang="en-GB" altLang="en-US" sz="3600" dirty="0"/>
              <a:t>Effects of </a:t>
            </a:r>
            <a:r>
              <a:rPr lang="en-GB" altLang="en-US" sz="3600" b="1" dirty="0"/>
              <a:t>CATECHOLAMINE RELEASE</a:t>
            </a:r>
            <a:r>
              <a:rPr lang="en-GB" altLang="en-US" sz="3600" dirty="0"/>
              <a:t> in response to the low levels of glucose</a:t>
            </a:r>
          </a:p>
          <a:p>
            <a:pPr eaLnBrk="1" hangingPunct="1">
              <a:buFont typeface="Wingdings" pitchFamily="2" charset="2"/>
              <a:buNone/>
            </a:pPr>
            <a:r>
              <a:rPr lang="en-GB" altLang="en-US" sz="3600" dirty="0"/>
              <a:t>	c) </a:t>
            </a:r>
            <a:r>
              <a:rPr lang="en-GB" altLang="en-US" sz="3600" b="1" dirty="0"/>
              <a:t>GLUCAGON</a:t>
            </a:r>
            <a:r>
              <a:rPr lang="en-GB" altLang="en-US" sz="3600" dirty="0"/>
              <a:t> manifestation</a:t>
            </a:r>
          </a:p>
        </p:txBody>
      </p:sp>
    </p:spTree>
    <p:extLst>
      <p:ext uri="{BB962C8B-B14F-4D97-AF65-F5344CB8AC3E}">
        <p14:creationId xmlns:p14="http://schemas.microsoft.com/office/powerpoint/2010/main" val="18918062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B0FB918-ED8D-9942-93A2-258B29477A63}"/>
              </a:ext>
            </a:extLst>
          </p:cNvPr>
          <p:cNvSpPr>
            <a:spLocks noGrp="1" noChangeArrowheads="1"/>
          </p:cNvSpPr>
          <p:nvPr>
            <p:ph type="title"/>
          </p:nvPr>
        </p:nvSpPr>
        <p:spPr/>
        <p:txBody>
          <a:bodyPr rtlCol="0">
            <a:normAutofit/>
          </a:bodyPr>
          <a:lstStyle/>
          <a:p>
            <a:pPr>
              <a:defRPr/>
            </a:pPr>
            <a:r>
              <a:rPr lang="en-GB" altLang="en-US" sz="4000" dirty="0"/>
              <a:t>SIGNS AND SYMPTOMS OF HYPOGYCEMIA</a:t>
            </a:r>
          </a:p>
        </p:txBody>
      </p:sp>
      <p:sp>
        <p:nvSpPr>
          <p:cNvPr id="152578" name="Rectangle 3">
            <a:extLst>
              <a:ext uri="{FF2B5EF4-FFF2-40B4-BE49-F238E27FC236}">
                <a16:creationId xmlns:a16="http://schemas.microsoft.com/office/drawing/2014/main" id="{1BFBEFD1-9655-9A4F-AD3D-7DFF45F5D244}"/>
              </a:ext>
            </a:extLst>
          </p:cNvPr>
          <p:cNvSpPr>
            <a:spLocks noGrp="1"/>
          </p:cNvSpPr>
          <p:nvPr>
            <p:ph type="body" idx="1"/>
          </p:nvPr>
        </p:nvSpPr>
        <p:spPr/>
        <p:txBody>
          <a:bodyPr/>
          <a:lstStyle/>
          <a:p>
            <a:pPr eaLnBrk="1" hangingPunct="1">
              <a:buFont typeface="Wingdings" pitchFamily="2" charset="2"/>
              <a:buNone/>
            </a:pPr>
            <a:r>
              <a:rPr lang="en-GB" altLang="en-US" b="1"/>
              <a:t>a)	NEUROGLYCOPENIC MANIFESTATIONS: CNS </a:t>
            </a:r>
            <a:endParaRPr lang="en-GB" altLang="en-US"/>
          </a:p>
          <a:p>
            <a:pPr eaLnBrk="1" hangingPunct="1"/>
            <a:r>
              <a:rPr lang="en-GB" altLang="en-US"/>
              <a:t>Impaired judgement</a:t>
            </a:r>
          </a:p>
          <a:p>
            <a:pPr eaLnBrk="1" hangingPunct="1"/>
            <a:r>
              <a:rPr lang="en-GB" altLang="en-US"/>
              <a:t>Anxiety, moodiness </a:t>
            </a:r>
          </a:p>
          <a:p>
            <a:pPr eaLnBrk="1" hangingPunct="1"/>
            <a:r>
              <a:rPr lang="en-GB" altLang="en-US"/>
              <a:t>Fatigue</a:t>
            </a:r>
          </a:p>
          <a:p>
            <a:pPr eaLnBrk="1" hangingPunct="1"/>
            <a:r>
              <a:rPr lang="en-GB" altLang="en-US"/>
              <a:t>Slurred speech</a:t>
            </a:r>
          </a:p>
        </p:txBody>
      </p:sp>
    </p:spTree>
    <p:extLst>
      <p:ext uri="{BB962C8B-B14F-4D97-AF65-F5344CB8AC3E}">
        <p14:creationId xmlns:p14="http://schemas.microsoft.com/office/powerpoint/2010/main" val="7455057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E13A1D5-D5B5-EE49-A19B-761107359CA8}"/>
              </a:ext>
            </a:extLst>
          </p:cNvPr>
          <p:cNvSpPr>
            <a:spLocks noGrp="1" noChangeArrowheads="1"/>
          </p:cNvSpPr>
          <p:nvPr>
            <p:ph type="title"/>
          </p:nvPr>
        </p:nvSpPr>
        <p:spPr/>
        <p:txBody>
          <a:bodyPr rtlCol="0">
            <a:normAutofit/>
          </a:bodyPr>
          <a:lstStyle/>
          <a:p>
            <a:pPr>
              <a:defRPr/>
            </a:pPr>
            <a:r>
              <a:rPr lang="en-GB" altLang="en-US" sz="3200" b="1"/>
              <a:t>a)	NEUROGLYCOPENIC MANIFESTATIONS: CNS cont.</a:t>
            </a:r>
            <a:br>
              <a:rPr lang="en-GB" altLang="en-US" sz="3200"/>
            </a:br>
            <a:endParaRPr lang="en-GB" altLang="en-US" sz="3200"/>
          </a:p>
        </p:txBody>
      </p:sp>
      <p:sp>
        <p:nvSpPr>
          <p:cNvPr id="154626" name="Rectangle 3">
            <a:extLst>
              <a:ext uri="{FF2B5EF4-FFF2-40B4-BE49-F238E27FC236}">
                <a16:creationId xmlns:a16="http://schemas.microsoft.com/office/drawing/2014/main" id="{5F967554-A59C-8947-87AB-E7D5C11D2B87}"/>
              </a:ext>
            </a:extLst>
          </p:cNvPr>
          <p:cNvSpPr>
            <a:spLocks noGrp="1"/>
          </p:cNvSpPr>
          <p:nvPr>
            <p:ph type="body" idx="1"/>
          </p:nvPr>
        </p:nvSpPr>
        <p:spPr/>
        <p:txBody>
          <a:bodyPr/>
          <a:lstStyle/>
          <a:p>
            <a:pPr eaLnBrk="1" hangingPunct="1"/>
            <a:r>
              <a:rPr lang="en-GB" altLang="en-US"/>
              <a:t>Blurred vision</a:t>
            </a:r>
          </a:p>
          <a:p>
            <a:pPr eaLnBrk="1" hangingPunct="1"/>
            <a:r>
              <a:rPr lang="en-GB" altLang="en-US"/>
              <a:t>Ataxia- (muscular un- co-ordination)</a:t>
            </a:r>
          </a:p>
          <a:p>
            <a:pPr eaLnBrk="1" hangingPunct="1"/>
            <a:r>
              <a:rPr lang="en-GB" altLang="en-US"/>
              <a:t>Paraesthesia (numbness)</a:t>
            </a:r>
          </a:p>
          <a:p>
            <a:pPr eaLnBrk="1" hangingPunct="1"/>
            <a:r>
              <a:rPr lang="en-GB" altLang="en-US"/>
              <a:t>Headaches/dizziness</a:t>
            </a:r>
          </a:p>
          <a:p>
            <a:pPr eaLnBrk="1" hangingPunct="1"/>
            <a:r>
              <a:rPr lang="en-GB" altLang="en-US"/>
              <a:t>Stupor (condition of unconsciousness)</a:t>
            </a:r>
          </a:p>
          <a:p>
            <a:pPr eaLnBrk="1" hangingPunct="1"/>
            <a:r>
              <a:rPr lang="en-GB" altLang="en-US"/>
              <a:t>Convulsions          2.2-1.0 mmol/l</a:t>
            </a:r>
          </a:p>
          <a:p>
            <a:pPr eaLnBrk="1" hangingPunct="1"/>
            <a:r>
              <a:rPr lang="en-GB" altLang="en-US"/>
              <a:t>Coma                     &lt;1.0 mmol/l </a:t>
            </a:r>
          </a:p>
        </p:txBody>
      </p:sp>
    </p:spTree>
    <p:extLst>
      <p:ext uri="{BB962C8B-B14F-4D97-AF65-F5344CB8AC3E}">
        <p14:creationId xmlns:p14="http://schemas.microsoft.com/office/powerpoint/2010/main" val="31443225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a:extLst>
              <a:ext uri="{FF2B5EF4-FFF2-40B4-BE49-F238E27FC236}">
                <a16:creationId xmlns:a16="http://schemas.microsoft.com/office/drawing/2014/main" id="{CBB9B5D3-8265-A946-BB24-DDF321F4FE4D}"/>
              </a:ext>
            </a:extLst>
          </p:cNvPr>
          <p:cNvSpPr>
            <a:spLocks noGrp="1"/>
          </p:cNvSpPr>
          <p:nvPr>
            <p:ph type="title"/>
          </p:nvPr>
        </p:nvSpPr>
        <p:spPr/>
        <p:txBody>
          <a:bodyPr/>
          <a:lstStyle/>
          <a:p>
            <a:pPr eaLnBrk="1" hangingPunct="1"/>
            <a:r>
              <a:rPr lang="en-GB" altLang="en-US" sz="4000" b="1"/>
              <a:t>d)	CHRONIC NEUROGLYCOPENIA</a:t>
            </a:r>
          </a:p>
        </p:txBody>
      </p:sp>
      <p:sp>
        <p:nvSpPr>
          <p:cNvPr id="162818" name="Rectangle 3">
            <a:extLst>
              <a:ext uri="{FF2B5EF4-FFF2-40B4-BE49-F238E27FC236}">
                <a16:creationId xmlns:a16="http://schemas.microsoft.com/office/drawing/2014/main" id="{E7555CA2-6ECD-EA46-90AA-853D0E99BF9A}"/>
              </a:ext>
            </a:extLst>
          </p:cNvPr>
          <p:cNvSpPr>
            <a:spLocks noGrp="1"/>
          </p:cNvSpPr>
          <p:nvPr>
            <p:ph type="body" idx="1"/>
          </p:nvPr>
        </p:nvSpPr>
        <p:spPr/>
        <p:txBody>
          <a:bodyPr/>
          <a:lstStyle/>
          <a:p>
            <a:pPr eaLnBrk="1" hangingPunct="1"/>
            <a:r>
              <a:rPr lang="en-GB" altLang="en-US" sz="4000" dirty="0"/>
              <a:t>Personality changes</a:t>
            </a:r>
          </a:p>
          <a:p>
            <a:pPr eaLnBrk="1" hangingPunct="1"/>
            <a:r>
              <a:rPr lang="en-GB" altLang="en-US" sz="4000" dirty="0"/>
              <a:t>Memory loss</a:t>
            </a:r>
          </a:p>
          <a:p>
            <a:pPr eaLnBrk="1" hangingPunct="1"/>
            <a:r>
              <a:rPr lang="en-GB" altLang="en-US" sz="4000" dirty="0"/>
              <a:t>Psychosis-</a:t>
            </a:r>
            <a:r>
              <a:rPr lang="en-GB" altLang="en-US" sz="4000" dirty="0" err="1"/>
              <a:t>detatchment</a:t>
            </a:r>
            <a:r>
              <a:rPr lang="en-GB" altLang="en-US" sz="4000" dirty="0"/>
              <a:t> from reality</a:t>
            </a:r>
          </a:p>
          <a:p>
            <a:pPr eaLnBrk="1" hangingPunct="1"/>
            <a:r>
              <a:rPr lang="en-GB" altLang="en-US" sz="4000" dirty="0"/>
              <a:t>Dementia-mental deterioration</a:t>
            </a:r>
            <a:endParaRPr lang="en-GB" altLang="en-US" sz="4000" b="1" u="sng" dirty="0"/>
          </a:p>
        </p:txBody>
      </p:sp>
    </p:spTree>
    <p:extLst>
      <p:ext uri="{BB962C8B-B14F-4D97-AF65-F5344CB8AC3E}">
        <p14:creationId xmlns:p14="http://schemas.microsoft.com/office/powerpoint/2010/main" val="2138323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FB22B-948D-DB40-9E3D-4CB473873530}"/>
              </a:ext>
            </a:extLst>
          </p:cNvPr>
          <p:cNvSpPr>
            <a:spLocks noGrp="1"/>
          </p:cNvSpPr>
          <p:nvPr>
            <p:ph type="title"/>
          </p:nvPr>
        </p:nvSpPr>
        <p:spPr/>
        <p:txBody>
          <a:bodyPr/>
          <a:lstStyle/>
          <a:p>
            <a:r>
              <a:rPr lang="en-US" dirty="0"/>
              <a:t>COUNTER-REGULATORY HORMONES</a:t>
            </a:r>
          </a:p>
        </p:txBody>
      </p:sp>
      <p:sp>
        <p:nvSpPr>
          <p:cNvPr id="3" name="Content Placeholder 2">
            <a:extLst>
              <a:ext uri="{FF2B5EF4-FFF2-40B4-BE49-F238E27FC236}">
                <a16:creationId xmlns:a16="http://schemas.microsoft.com/office/drawing/2014/main" id="{8BB10ADA-9FD1-CF47-8904-3D1E15417CF1}"/>
              </a:ext>
            </a:extLst>
          </p:cNvPr>
          <p:cNvSpPr>
            <a:spLocks noGrp="1"/>
          </p:cNvSpPr>
          <p:nvPr>
            <p:ph idx="1"/>
          </p:nvPr>
        </p:nvSpPr>
        <p:spPr/>
        <p:txBody>
          <a:bodyPr/>
          <a:lstStyle/>
          <a:p>
            <a:endParaRPr lang="en-US" dirty="0"/>
          </a:p>
          <a:p>
            <a:r>
              <a:rPr lang="en-US" dirty="0"/>
              <a:t>These are hormones released when blood glucose levels fall, and are there, along with lack of insulin, to ensure maintenance of a normal glucose level in the face of food deprivation. Their actions are in many respects opposite that of insulin. </a:t>
            </a:r>
          </a:p>
          <a:p>
            <a:endParaRPr lang="en-US" dirty="0"/>
          </a:p>
        </p:txBody>
      </p:sp>
    </p:spTree>
    <p:extLst>
      <p:ext uri="{BB962C8B-B14F-4D97-AF65-F5344CB8AC3E}">
        <p14:creationId xmlns:p14="http://schemas.microsoft.com/office/powerpoint/2010/main" val="289273328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8C035FF-790D-EF46-921D-5A59DE41369D}"/>
              </a:ext>
            </a:extLst>
          </p:cNvPr>
          <p:cNvSpPr>
            <a:spLocks noGrp="1" noChangeArrowheads="1"/>
          </p:cNvSpPr>
          <p:nvPr>
            <p:ph type="title"/>
          </p:nvPr>
        </p:nvSpPr>
        <p:spPr/>
        <p:txBody>
          <a:bodyPr rtlCol="0">
            <a:normAutofit/>
          </a:bodyPr>
          <a:lstStyle/>
          <a:p>
            <a:pPr>
              <a:defRPr/>
            </a:pPr>
            <a:r>
              <a:rPr lang="en-GB" altLang="en-US" sz="3200" b="1"/>
              <a:t>b)	MANIFESTATIONS OF INCREASED CATECHOLAMINES</a:t>
            </a:r>
            <a:r>
              <a:rPr lang="en-GB" altLang="en-US"/>
              <a:t> </a:t>
            </a:r>
          </a:p>
        </p:txBody>
      </p:sp>
      <p:sp>
        <p:nvSpPr>
          <p:cNvPr id="158722" name="Rectangle 3">
            <a:extLst>
              <a:ext uri="{FF2B5EF4-FFF2-40B4-BE49-F238E27FC236}">
                <a16:creationId xmlns:a16="http://schemas.microsoft.com/office/drawing/2014/main" id="{7DFD7DD3-1884-FC40-8B0E-B06FFBC52EB9}"/>
              </a:ext>
            </a:extLst>
          </p:cNvPr>
          <p:cNvSpPr>
            <a:spLocks noGrp="1"/>
          </p:cNvSpPr>
          <p:nvPr>
            <p:ph type="body" idx="1"/>
          </p:nvPr>
        </p:nvSpPr>
        <p:spPr/>
        <p:txBody>
          <a:bodyPr/>
          <a:lstStyle/>
          <a:p>
            <a:pPr eaLnBrk="1" hangingPunct="1"/>
            <a:r>
              <a:rPr lang="en-GB" altLang="en-US" sz="4000" dirty="0"/>
              <a:t>Tremors</a:t>
            </a:r>
          </a:p>
          <a:p>
            <a:pPr eaLnBrk="1" hangingPunct="1"/>
            <a:r>
              <a:rPr lang="en-GB" altLang="en-US" sz="4000" dirty="0"/>
              <a:t>Palpitations/tachycardia</a:t>
            </a:r>
          </a:p>
          <a:p>
            <a:pPr eaLnBrk="1" hangingPunct="1"/>
            <a:r>
              <a:rPr lang="en-GB" altLang="en-US" sz="4000" dirty="0"/>
              <a:t>Profuse sweating</a:t>
            </a:r>
          </a:p>
          <a:p>
            <a:pPr eaLnBrk="1" hangingPunct="1"/>
            <a:r>
              <a:rPr lang="en-GB" altLang="en-US" sz="4000" dirty="0"/>
              <a:t>Facial flushing</a:t>
            </a:r>
          </a:p>
          <a:p>
            <a:pPr eaLnBrk="1" hangingPunct="1"/>
            <a:r>
              <a:rPr lang="en-GB" altLang="en-US" sz="4000" dirty="0"/>
              <a:t>Anxiety</a:t>
            </a:r>
          </a:p>
          <a:p>
            <a:pPr eaLnBrk="1" hangingPunct="1"/>
            <a:r>
              <a:rPr lang="en-GB" altLang="en-US" sz="4000" dirty="0"/>
              <a:t>Light headedness</a:t>
            </a:r>
          </a:p>
        </p:txBody>
      </p:sp>
    </p:spTree>
    <p:extLst>
      <p:ext uri="{BB962C8B-B14F-4D97-AF65-F5344CB8AC3E}">
        <p14:creationId xmlns:p14="http://schemas.microsoft.com/office/powerpoint/2010/main" val="354781376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8C035FF-790D-EF46-921D-5A59DE41369D}"/>
              </a:ext>
            </a:extLst>
          </p:cNvPr>
          <p:cNvSpPr>
            <a:spLocks noGrp="1" noChangeArrowheads="1"/>
          </p:cNvSpPr>
          <p:nvPr>
            <p:ph type="title"/>
          </p:nvPr>
        </p:nvSpPr>
        <p:spPr/>
        <p:txBody>
          <a:bodyPr rtlCol="0">
            <a:normAutofit/>
          </a:bodyPr>
          <a:lstStyle/>
          <a:p>
            <a:pPr>
              <a:defRPr/>
            </a:pPr>
            <a:r>
              <a:rPr lang="en-GB" altLang="en-US" sz="3200" b="1"/>
              <a:t>b)	MANIFESTATIONS OF INCREASED CATECHOLAMINES</a:t>
            </a:r>
            <a:r>
              <a:rPr lang="en-GB" altLang="en-US"/>
              <a:t> </a:t>
            </a:r>
          </a:p>
        </p:txBody>
      </p:sp>
      <p:sp>
        <p:nvSpPr>
          <p:cNvPr id="158722" name="Rectangle 3">
            <a:extLst>
              <a:ext uri="{FF2B5EF4-FFF2-40B4-BE49-F238E27FC236}">
                <a16:creationId xmlns:a16="http://schemas.microsoft.com/office/drawing/2014/main" id="{7DFD7DD3-1884-FC40-8B0E-B06FFBC52EB9}"/>
              </a:ext>
            </a:extLst>
          </p:cNvPr>
          <p:cNvSpPr>
            <a:spLocks noGrp="1"/>
          </p:cNvSpPr>
          <p:nvPr>
            <p:ph type="body" idx="1"/>
          </p:nvPr>
        </p:nvSpPr>
        <p:spPr/>
        <p:txBody>
          <a:bodyPr/>
          <a:lstStyle/>
          <a:p>
            <a:pPr eaLnBrk="1" hangingPunct="1"/>
            <a:r>
              <a:rPr lang="en-GB" altLang="en-US" sz="4000"/>
              <a:t>*Shakiness</a:t>
            </a:r>
          </a:p>
          <a:p>
            <a:pPr eaLnBrk="1" hangingPunct="1"/>
            <a:r>
              <a:rPr lang="en-GB" altLang="en-US" sz="4000"/>
              <a:t>*Palpitation/tachycardia</a:t>
            </a:r>
          </a:p>
          <a:p>
            <a:pPr eaLnBrk="1" hangingPunct="1"/>
            <a:r>
              <a:rPr lang="en-GB" altLang="en-US" sz="4000"/>
              <a:t>*Profuse sweating</a:t>
            </a:r>
          </a:p>
          <a:p>
            <a:pPr eaLnBrk="1" hangingPunct="1"/>
            <a:r>
              <a:rPr lang="en-GB" altLang="en-US" sz="4000"/>
              <a:t>Facial flushing</a:t>
            </a:r>
          </a:p>
          <a:p>
            <a:pPr eaLnBrk="1" hangingPunct="1"/>
            <a:r>
              <a:rPr lang="en-GB" altLang="en-US" sz="4000"/>
              <a:t>Anxiety</a:t>
            </a:r>
          </a:p>
          <a:p>
            <a:pPr eaLnBrk="1" hangingPunct="1"/>
            <a:r>
              <a:rPr lang="en-GB" altLang="en-US" sz="4000"/>
              <a:t>Light headedness</a:t>
            </a:r>
          </a:p>
        </p:txBody>
      </p:sp>
    </p:spTree>
    <p:extLst>
      <p:ext uri="{BB962C8B-B14F-4D97-AF65-F5344CB8AC3E}">
        <p14:creationId xmlns:p14="http://schemas.microsoft.com/office/powerpoint/2010/main" val="80978131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2">
            <a:extLst>
              <a:ext uri="{FF2B5EF4-FFF2-40B4-BE49-F238E27FC236}">
                <a16:creationId xmlns:a16="http://schemas.microsoft.com/office/drawing/2014/main" id="{101D3E3E-C599-E94F-A8B1-9B153D897CB2}"/>
              </a:ext>
            </a:extLst>
          </p:cNvPr>
          <p:cNvSpPr>
            <a:spLocks noGrp="1"/>
          </p:cNvSpPr>
          <p:nvPr>
            <p:ph type="title"/>
          </p:nvPr>
        </p:nvSpPr>
        <p:spPr/>
        <p:txBody>
          <a:bodyPr/>
          <a:lstStyle/>
          <a:p>
            <a:pPr eaLnBrk="1" hangingPunct="1"/>
            <a:r>
              <a:rPr lang="en-GB" altLang="en-US"/>
              <a:t>CAUSES OF HYPOGYCEMIA</a:t>
            </a:r>
          </a:p>
        </p:txBody>
      </p:sp>
      <p:sp>
        <p:nvSpPr>
          <p:cNvPr id="164866" name="Rectangle 3">
            <a:extLst>
              <a:ext uri="{FF2B5EF4-FFF2-40B4-BE49-F238E27FC236}">
                <a16:creationId xmlns:a16="http://schemas.microsoft.com/office/drawing/2014/main" id="{6179C3BB-B907-1B41-8073-18B0544F65E8}"/>
              </a:ext>
            </a:extLst>
          </p:cNvPr>
          <p:cNvSpPr>
            <a:spLocks noGrp="1"/>
          </p:cNvSpPr>
          <p:nvPr>
            <p:ph type="body" idx="1"/>
          </p:nvPr>
        </p:nvSpPr>
        <p:spPr/>
        <p:txBody>
          <a:bodyPr/>
          <a:lstStyle/>
          <a:p>
            <a:pPr marL="0" indent="0" eaLnBrk="1" hangingPunct="1">
              <a:buNone/>
            </a:pPr>
            <a:r>
              <a:rPr lang="en-GB" altLang="en-US" sz="4400" b="1" dirty="0"/>
              <a:t>	FASTING HYPOGLYCEMIA</a:t>
            </a:r>
            <a:endParaRPr lang="en-GB" altLang="en-US" sz="4400" dirty="0"/>
          </a:p>
          <a:p>
            <a:pPr lvl="1" eaLnBrk="1" hangingPunct="1"/>
            <a:r>
              <a:rPr lang="en-GB" altLang="en-US" sz="4400" dirty="0"/>
              <a:t>1.	Starvation- </a:t>
            </a:r>
          </a:p>
          <a:p>
            <a:pPr lvl="1" eaLnBrk="1" hangingPunct="1"/>
            <a:r>
              <a:rPr lang="en-GB" altLang="en-US" sz="4400" dirty="0"/>
              <a:t>2.	Inadequate food intake</a:t>
            </a:r>
          </a:p>
          <a:p>
            <a:pPr lvl="1" eaLnBrk="1" hangingPunct="1"/>
            <a:r>
              <a:rPr lang="en-GB" altLang="en-US" sz="4400" dirty="0"/>
              <a:t>3.	Malabsorption</a:t>
            </a:r>
          </a:p>
        </p:txBody>
      </p:sp>
    </p:spTree>
    <p:extLst>
      <p:ext uri="{BB962C8B-B14F-4D97-AF65-F5344CB8AC3E}">
        <p14:creationId xmlns:p14="http://schemas.microsoft.com/office/powerpoint/2010/main" val="17174024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2">
            <a:extLst>
              <a:ext uri="{FF2B5EF4-FFF2-40B4-BE49-F238E27FC236}">
                <a16:creationId xmlns:a16="http://schemas.microsoft.com/office/drawing/2014/main" id="{25E05055-4262-9A46-A3AC-E2ED7ABC0BB6}"/>
              </a:ext>
            </a:extLst>
          </p:cNvPr>
          <p:cNvSpPr>
            <a:spLocks noGrp="1"/>
          </p:cNvSpPr>
          <p:nvPr>
            <p:ph type="title"/>
          </p:nvPr>
        </p:nvSpPr>
        <p:spPr/>
        <p:txBody>
          <a:bodyPr/>
          <a:lstStyle/>
          <a:p>
            <a:pPr eaLnBrk="1" hangingPunct="1"/>
            <a:r>
              <a:rPr lang="en-GB" altLang="en-US" sz="6000" b="1"/>
              <a:t>	FASTING</a:t>
            </a:r>
          </a:p>
        </p:txBody>
      </p:sp>
      <p:sp>
        <p:nvSpPr>
          <p:cNvPr id="166914" name="Rectangle 3">
            <a:extLst>
              <a:ext uri="{FF2B5EF4-FFF2-40B4-BE49-F238E27FC236}">
                <a16:creationId xmlns:a16="http://schemas.microsoft.com/office/drawing/2014/main" id="{E92CA372-1691-394F-8430-4DF548479D2C}"/>
              </a:ext>
            </a:extLst>
          </p:cNvPr>
          <p:cNvSpPr>
            <a:spLocks noGrp="1"/>
          </p:cNvSpPr>
          <p:nvPr>
            <p:ph type="body" idx="1"/>
          </p:nvPr>
        </p:nvSpPr>
        <p:spPr/>
        <p:txBody>
          <a:bodyPr/>
          <a:lstStyle/>
          <a:p>
            <a:pPr eaLnBrk="1" hangingPunct="1">
              <a:buFont typeface="Wingdings" pitchFamily="2" charset="2"/>
              <a:buNone/>
            </a:pPr>
            <a:r>
              <a:rPr lang="en-GB" altLang="en-US" sz="4000"/>
              <a:t>4.	Liver dysfunction</a:t>
            </a:r>
          </a:p>
          <a:p>
            <a:pPr eaLnBrk="1" hangingPunct="1">
              <a:buFont typeface="Wingdings" pitchFamily="2" charset="2"/>
              <a:buNone/>
            </a:pPr>
            <a:r>
              <a:rPr lang="en-GB" altLang="en-US" sz="4000"/>
              <a:t>		- Starvation and malnutrition</a:t>
            </a:r>
          </a:p>
          <a:p>
            <a:pPr eaLnBrk="1" hangingPunct="1">
              <a:buFont typeface="Wingdings" pitchFamily="2" charset="2"/>
              <a:buNone/>
            </a:pPr>
            <a:r>
              <a:rPr lang="en-GB" altLang="en-US" sz="4000"/>
              <a:t>		-Hepatocellular insuffiency</a:t>
            </a:r>
          </a:p>
          <a:p>
            <a:pPr eaLnBrk="1" hangingPunct="1">
              <a:buFont typeface="Wingdings" pitchFamily="2" charset="2"/>
              <a:buNone/>
            </a:pPr>
            <a:r>
              <a:rPr lang="en-GB" altLang="en-US" sz="4000"/>
              <a:t>		-1</a:t>
            </a:r>
            <a:r>
              <a:rPr lang="en-GB" altLang="en-US" sz="4000" baseline="30000"/>
              <a:t>o</a:t>
            </a:r>
            <a:r>
              <a:rPr lang="en-GB" altLang="en-US" sz="4000"/>
              <a:t> hepatocellular carcinoma</a:t>
            </a:r>
          </a:p>
          <a:p>
            <a:pPr eaLnBrk="1" hangingPunct="1">
              <a:buFont typeface="Wingdings" pitchFamily="2" charset="2"/>
              <a:buNone/>
            </a:pPr>
            <a:r>
              <a:rPr lang="en-GB" altLang="en-US" sz="4000"/>
              <a:t>	5. Glycogen storage disease (Type I)- G-6-Phosphatase deficiency</a:t>
            </a:r>
          </a:p>
        </p:txBody>
      </p:sp>
    </p:spTree>
    <p:extLst>
      <p:ext uri="{BB962C8B-B14F-4D97-AF65-F5344CB8AC3E}">
        <p14:creationId xmlns:p14="http://schemas.microsoft.com/office/powerpoint/2010/main" val="384778371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2">
            <a:extLst>
              <a:ext uri="{FF2B5EF4-FFF2-40B4-BE49-F238E27FC236}">
                <a16:creationId xmlns:a16="http://schemas.microsoft.com/office/drawing/2014/main" id="{A5F5C297-6E69-0447-AFA4-813195E0C09F}"/>
              </a:ext>
            </a:extLst>
          </p:cNvPr>
          <p:cNvSpPr>
            <a:spLocks noGrp="1"/>
          </p:cNvSpPr>
          <p:nvPr>
            <p:ph type="title"/>
          </p:nvPr>
        </p:nvSpPr>
        <p:spPr/>
        <p:txBody>
          <a:bodyPr/>
          <a:lstStyle/>
          <a:p>
            <a:pPr eaLnBrk="1" hangingPunct="1"/>
            <a:r>
              <a:rPr lang="en-GB" altLang="en-US" sz="6000" b="1"/>
              <a:t>	FASTING</a:t>
            </a:r>
          </a:p>
        </p:txBody>
      </p:sp>
      <p:sp>
        <p:nvSpPr>
          <p:cNvPr id="168962" name="Rectangle 3">
            <a:extLst>
              <a:ext uri="{FF2B5EF4-FFF2-40B4-BE49-F238E27FC236}">
                <a16:creationId xmlns:a16="http://schemas.microsoft.com/office/drawing/2014/main" id="{E65D3CC1-49CA-9846-8FB4-19164B1EBCE5}"/>
              </a:ext>
            </a:extLst>
          </p:cNvPr>
          <p:cNvSpPr>
            <a:spLocks noGrp="1"/>
          </p:cNvSpPr>
          <p:nvPr>
            <p:ph type="body" idx="1"/>
          </p:nvPr>
        </p:nvSpPr>
        <p:spPr/>
        <p:txBody>
          <a:bodyPr>
            <a:normAutofit/>
          </a:bodyPr>
          <a:lstStyle/>
          <a:p>
            <a:pPr eaLnBrk="1" hangingPunct="1">
              <a:lnSpc>
                <a:spcPct val="90000"/>
              </a:lnSpc>
            </a:pPr>
            <a:r>
              <a:rPr lang="en-GB" altLang="en-US" dirty="0"/>
              <a:t>6.	Critical illness---CACHEXIA </a:t>
            </a:r>
          </a:p>
          <a:p>
            <a:r>
              <a:rPr lang="en-GB" altLang="en-US" dirty="0"/>
              <a:t>7.	Non pancreatic tumours-</a:t>
            </a:r>
            <a:r>
              <a:rPr lang="en-US" dirty="0"/>
              <a:t> particularly malignant hepatomas and retroperitoneal sarcomas. Such tumors secrete insulin-like growth factor 2 (IGF-2), which, at high concentrations, cross-reacts with the insulin receptor</a:t>
            </a:r>
          </a:p>
          <a:p>
            <a:r>
              <a:rPr lang="en-GB" altLang="en-US" dirty="0"/>
              <a:t>	-Mesenchymal tumours</a:t>
            </a:r>
          </a:p>
          <a:p>
            <a:pPr eaLnBrk="1" hangingPunct="1">
              <a:lnSpc>
                <a:spcPct val="90000"/>
              </a:lnSpc>
              <a:buFont typeface="Wingdings" pitchFamily="2" charset="2"/>
              <a:buNone/>
            </a:pPr>
            <a:r>
              <a:rPr lang="en-GB" altLang="en-US" dirty="0"/>
              <a:t>		-Adrenal tumours</a:t>
            </a:r>
          </a:p>
          <a:p>
            <a:pPr lvl="1" eaLnBrk="1" hangingPunct="1">
              <a:lnSpc>
                <a:spcPct val="90000"/>
              </a:lnSpc>
            </a:pPr>
            <a:r>
              <a:rPr lang="en-GB" altLang="en-US" dirty="0"/>
              <a:t>Increased glucose utilization</a:t>
            </a:r>
          </a:p>
          <a:p>
            <a:pPr lvl="1" eaLnBrk="1" hangingPunct="1">
              <a:lnSpc>
                <a:spcPct val="90000"/>
              </a:lnSpc>
            </a:pPr>
            <a:r>
              <a:rPr lang="en-GB" altLang="en-US" dirty="0"/>
              <a:t>Depletion of glycogen</a:t>
            </a:r>
          </a:p>
          <a:p>
            <a:pPr lvl="1" eaLnBrk="1" hangingPunct="1">
              <a:lnSpc>
                <a:spcPct val="90000"/>
              </a:lnSpc>
            </a:pPr>
            <a:r>
              <a:rPr lang="en-GB" altLang="en-US" dirty="0"/>
              <a:t>Blunted counter regulatory response</a:t>
            </a:r>
          </a:p>
        </p:txBody>
      </p:sp>
    </p:spTree>
    <p:extLst>
      <p:ext uri="{BB962C8B-B14F-4D97-AF65-F5344CB8AC3E}">
        <p14:creationId xmlns:p14="http://schemas.microsoft.com/office/powerpoint/2010/main" val="23319120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2">
            <a:extLst>
              <a:ext uri="{FF2B5EF4-FFF2-40B4-BE49-F238E27FC236}">
                <a16:creationId xmlns:a16="http://schemas.microsoft.com/office/drawing/2014/main" id="{A0E565E0-30C8-4E49-A740-2F6617976344}"/>
              </a:ext>
            </a:extLst>
          </p:cNvPr>
          <p:cNvSpPr>
            <a:spLocks noGrp="1"/>
          </p:cNvSpPr>
          <p:nvPr>
            <p:ph type="title"/>
          </p:nvPr>
        </p:nvSpPr>
        <p:spPr/>
        <p:txBody>
          <a:bodyPr/>
          <a:lstStyle/>
          <a:p>
            <a:pPr eaLnBrk="1" hangingPunct="1"/>
            <a:r>
              <a:rPr lang="en-GB" altLang="en-US" sz="6000" b="1"/>
              <a:t>	FASTING</a:t>
            </a:r>
          </a:p>
        </p:txBody>
      </p:sp>
      <p:sp>
        <p:nvSpPr>
          <p:cNvPr id="171010" name="Rectangle 3">
            <a:extLst>
              <a:ext uri="{FF2B5EF4-FFF2-40B4-BE49-F238E27FC236}">
                <a16:creationId xmlns:a16="http://schemas.microsoft.com/office/drawing/2014/main" id="{B50B828B-2F3B-4140-A2A8-5CEB4A25F832}"/>
              </a:ext>
            </a:extLst>
          </p:cNvPr>
          <p:cNvSpPr>
            <a:spLocks noGrp="1"/>
          </p:cNvSpPr>
          <p:nvPr>
            <p:ph type="body" idx="1"/>
          </p:nvPr>
        </p:nvSpPr>
        <p:spPr/>
        <p:txBody>
          <a:bodyPr/>
          <a:lstStyle/>
          <a:p>
            <a:pPr eaLnBrk="1" hangingPunct="1"/>
            <a:r>
              <a:rPr lang="en-GB" altLang="en-US"/>
              <a:t>8.	ENDOCRINE</a:t>
            </a:r>
          </a:p>
          <a:p>
            <a:pPr eaLnBrk="1" hangingPunct="1">
              <a:buFont typeface="Wingdings" pitchFamily="2" charset="2"/>
              <a:buNone/>
            </a:pPr>
            <a:r>
              <a:rPr lang="en-GB" altLang="en-US"/>
              <a:t>	</a:t>
            </a:r>
            <a:r>
              <a:rPr lang="en-GB" altLang="en-US" b="1" u="sng"/>
              <a:t>A)	Insulinoma</a:t>
            </a:r>
            <a:endParaRPr lang="en-GB" altLang="en-US"/>
          </a:p>
          <a:p>
            <a:pPr eaLnBrk="1" hangingPunct="1">
              <a:buFont typeface="Wingdings" pitchFamily="2" charset="2"/>
              <a:buNone/>
            </a:pPr>
            <a:r>
              <a:rPr lang="en-GB" altLang="en-US"/>
              <a:t>	B)	ACTH…. Cortisol deficiency/ A.P/Adrenal cortical insufficiency</a:t>
            </a:r>
          </a:p>
          <a:p>
            <a:pPr eaLnBrk="1" hangingPunct="1">
              <a:buFont typeface="Wingdings" pitchFamily="2" charset="2"/>
              <a:buNone/>
            </a:pPr>
            <a:r>
              <a:rPr lang="en-GB" altLang="en-US"/>
              <a:t>	C)	Glucagon deficiency</a:t>
            </a:r>
          </a:p>
          <a:p>
            <a:pPr eaLnBrk="1" hangingPunct="1">
              <a:buFont typeface="Wingdings" pitchFamily="2" charset="2"/>
              <a:buNone/>
            </a:pPr>
            <a:r>
              <a:rPr lang="en-GB" altLang="en-US"/>
              <a:t>	D)	GH deficiency</a:t>
            </a:r>
          </a:p>
          <a:p>
            <a:pPr eaLnBrk="1" hangingPunct="1">
              <a:buFont typeface="Wingdings" pitchFamily="2" charset="2"/>
              <a:buNone/>
            </a:pPr>
            <a:r>
              <a:rPr lang="en-GB" altLang="en-US"/>
              <a:t>	E)	Hypothyroidism</a:t>
            </a:r>
          </a:p>
        </p:txBody>
      </p:sp>
    </p:spTree>
    <p:extLst>
      <p:ext uri="{BB962C8B-B14F-4D97-AF65-F5344CB8AC3E}">
        <p14:creationId xmlns:p14="http://schemas.microsoft.com/office/powerpoint/2010/main" val="15718147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2">
            <a:extLst>
              <a:ext uri="{FF2B5EF4-FFF2-40B4-BE49-F238E27FC236}">
                <a16:creationId xmlns:a16="http://schemas.microsoft.com/office/drawing/2014/main" id="{0A3FC43E-C1C6-4C49-957F-6BE7964FD0E1}"/>
              </a:ext>
            </a:extLst>
          </p:cNvPr>
          <p:cNvSpPr>
            <a:spLocks noGrp="1"/>
          </p:cNvSpPr>
          <p:nvPr>
            <p:ph type="title"/>
          </p:nvPr>
        </p:nvSpPr>
        <p:spPr/>
        <p:txBody>
          <a:bodyPr/>
          <a:lstStyle/>
          <a:p>
            <a:pPr eaLnBrk="1" hangingPunct="1"/>
            <a:r>
              <a:rPr lang="en-GB" altLang="en-US" sz="6000" b="1"/>
              <a:t>	FASTING</a:t>
            </a:r>
          </a:p>
        </p:txBody>
      </p:sp>
      <p:sp>
        <p:nvSpPr>
          <p:cNvPr id="173058" name="Rectangle 3">
            <a:extLst>
              <a:ext uri="{FF2B5EF4-FFF2-40B4-BE49-F238E27FC236}">
                <a16:creationId xmlns:a16="http://schemas.microsoft.com/office/drawing/2014/main" id="{CCC10A49-BB61-9F44-92E3-A757216A4C1C}"/>
              </a:ext>
            </a:extLst>
          </p:cNvPr>
          <p:cNvSpPr>
            <a:spLocks noGrp="1"/>
          </p:cNvSpPr>
          <p:nvPr>
            <p:ph type="body" idx="1"/>
          </p:nvPr>
        </p:nvSpPr>
        <p:spPr/>
        <p:txBody>
          <a:bodyPr/>
          <a:lstStyle/>
          <a:p>
            <a:pPr eaLnBrk="1" hangingPunct="1">
              <a:buFont typeface="Wingdings" pitchFamily="2" charset="2"/>
              <a:buNone/>
            </a:pPr>
            <a:r>
              <a:rPr lang="en-GB" altLang="en-US" dirty="0"/>
              <a:t>8.	Drugs e.g. alcohol, excessive intake of hypoglycaemic agents </a:t>
            </a:r>
            <a:r>
              <a:rPr lang="en-GB" altLang="en-US" dirty="0" err="1"/>
              <a:t>e.g</a:t>
            </a:r>
            <a:r>
              <a:rPr lang="en-GB" altLang="en-US" dirty="0"/>
              <a:t> insulin, oral </a:t>
            </a:r>
            <a:r>
              <a:rPr lang="en-GB" altLang="en-US" dirty="0" err="1"/>
              <a:t>hypoglyceamic</a:t>
            </a:r>
            <a:r>
              <a:rPr lang="en-GB" altLang="en-US" dirty="0"/>
              <a:t> drugs</a:t>
            </a:r>
          </a:p>
          <a:p>
            <a:pPr eaLnBrk="1" hangingPunct="1">
              <a:buFont typeface="Wingdings" pitchFamily="2" charset="2"/>
              <a:buNone/>
            </a:pPr>
            <a:r>
              <a:rPr lang="en-GB" altLang="en-US" dirty="0"/>
              <a:t>9.	Liver poisons e.g. mushrooms, chloroform</a:t>
            </a:r>
          </a:p>
          <a:p>
            <a:pPr eaLnBrk="1" hangingPunct="1">
              <a:buFont typeface="Wingdings" pitchFamily="2" charset="2"/>
              <a:buNone/>
            </a:pPr>
            <a:r>
              <a:rPr lang="en-GB" altLang="en-US" dirty="0"/>
              <a:t>10. Organ failure-- e.g. kidney</a:t>
            </a:r>
          </a:p>
          <a:p>
            <a:pPr eaLnBrk="1" hangingPunct="1">
              <a:buFont typeface="Wingdings" pitchFamily="2" charset="2"/>
              <a:buNone/>
            </a:pPr>
            <a:r>
              <a:rPr lang="en-GB" altLang="en-US" dirty="0"/>
              <a:t>		-Kidney responsible for excretion of insulin . </a:t>
            </a:r>
          </a:p>
          <a:p>
            <a:pPr eaLnBrk="1" hangingPunct="1">
              <a:buFont typeface="Wingdings" pitchFamily="2" charset="2"/>
              <a:buNone/>
            </a:pPr>
            <a:r>
              <a:rPr lang="en-GB" altLang="en-US" dirty="0"/>
              <a:t>		-End stage renal failure</a:t>
            </a:r>
          </a:p>
        </p:txBody>
      </p:sp>
    </p:spTree>
    <p:extLst>
      <p:ext uri="{BB962C8B-B14F-4D97-AF65-F5344CB8AC3E}">
        <p14:creationId xmlns:p14="http://schemas.microsoft.com/office/powerpoint/2010/main" val="256393936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C7F448D-675F-8643-B7BB-C4106AB8E6F2}"/>
              </a:ext>
            </a:extLst>
          </p:cNvPr>
          <p:cNvSpPr>
            <a:spLocks noGrp="1" noChangeArrowheads="1"/>
          </p:cNvSpPr>
          <p:nvPr>
            <p:ph type="title"/>
          </p:nvPr>
        </p:nvSpPr>
        <p:spPr/>
        <p:txBody>
          <a:bodyPr rtlCol="0">
            <a:normAutofit/>
          </a:bodyPr>
          <a:lstStyle/>
          <a:p>
            <a:pPr>
              <a:defRPr/>
            </a:pPr>
            <a:r>
              <a:rPr lang="en-GB" altLang="en-US" sz="4000"/>
              <a:t>CAUSES OF HYPOGLYCEMIA IN DIABETIC PATIENTS</a:t>
            </a:r>
          </a:p>
        </p:txBody>
      </p:sp>
      <p:sp>
        <p:nvSpPr>
          <p:cNvPr id="175106" name="Rectangle 3">
            <a:extLst>
              <a:ext uri="{FF2B5EF4-FFF2-40B4-BE49-F238E27FC236}">
                <a16:creationId xmlns:a16="http://schemas.microsoft.com/office/drawing/2014/main" id="{1EEF36BB-9DAF-E64D-A0BD-FD2EA8124FC0}"/>
              </a:ext>
            </a:extLst>
          </p:cNvPr>
          <p:cNvSpPr>
            <a:spLocks noGrp="1"/>
          </p:cNvSpPr>
          <p:nvPr>
            <p:ph type="body" idx="1"/>
          </p:nvPr>
        </p:nvSpPr>
        <p:spPr/>
        <p:txBody>
          <a:bodyPr/>
          <a:lstStyle/>
          <a:p>
            <a:pPr lvl="1" eaLnBrk="1" hangingPunct="1"/>
            <a:r>
              <a:rPr lang="en-GB" altLang="en-US"/>
              <a:t>Common in patients on insulin therapy</a:t>
            </a:r>
          </a:p>
          <a:p>
            <a:pPr lvl="1" eaLnBrk="1" hangingPunct="1"/>
            <a:r>
              <a:rPr lang="en-GB" altLang="en-US"/>
              <a:t>Insufficient CHO in take</a:t>
            </a:r>
          </a:p>
          <a:p>
            <a:pPr lvl="1" eaLnBrk="1" hangingPunct="1"/>
            <a:r>
              <a:rPr lang="en-GB" altLang="en-US"/>
              <a:t>Excessive adm. of insulin or hypoglycaemic drugs</a:t>
            </a:r>
          </a:p>
          <a:p>
            <a:pPr lvl="1" eaLnBrk="1" hangingPunct="1"/>
            <a:r>
              <a:rPr lang="en-GB" altLang="en-US"/>
              <a:t>Strenuous exercises without CHO intake</a:t>
            </a:r>
          </a:p>
          <a:p>
            <a:pPr lvl="1" eaLnBrk="1" hangingPunct="1"/>
            <a:r>
              <a:rPr lang="en-GB" altLang="en-US"/>
              <a:t>Excessive alcohol intake</a:t>
            </a:r>
            <a:endParaRPr lang="en-GB" altLang="en-US" u="sng"/>
          </a:p>
          <a:p>
            <a:pPr eaLnBrk="1" hangingPunct="1"/>
            <a:r>
              <a:rPr lang="en-GB" altLang="en-US" b="1" u="sng"/>
              <a:t>COULD BE FATAL</a:t>
            </a:r>
          </a:p>
        </p:txBody>
      </p:sp>
    </p:spTree>
    <p:extLst>
      <p:ext uri="{BB962C8B-B14F-4D97-AF65-F5344CB8AC3E}">
        <p14:creationId xmlns:p14="http://schemas.microsoft.com/office/powerpoint/2010/main" val="73014762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B34E9AC-6FC2-3E44-9D3A-6A4F2D77BF74}"/>
              </a:ext>
            </a:extLst>
          </p:cNvPr>
          <p:cNvSpPr>
            <a:spLocks noGrp="1" noChangeArrowheads="1"/>
          </p:cNvSpPr>
          <p:nvPr>
            <p:ph type="title"/>
          </p:nvPr>
        </p:nvSpPr>
        <p:spPr/>
        <p:txBody>
          <a:bodyPr rtlCol="0">
            <a:normAutofit/>
          </a:bodyPr>
          <a:lstStyle/>
          <a:p>
            <a:pPr>
              <a:defRPr/>
            </a:pPr>
            <a:r>
              <a:rPr lang="en-GB" altLang="en-US" sz="3600" b="1"/>
              <a:t>B.	REACTIVE HYPOGLYCEMIA</a:t>
            </a:r>
            <a:br>
              <a:rPr lang="en-GB" altLang="en-US" sz="3600" b="1"/>
            </a:br>
            <a:r>
              <a:rPr lang="en-GB" altLang="en-US" sz="3600" b="1"/>
              <a:t>(1-3 hours after a meal)</a:t>
            </a:r>
          </a:p>
        </p:txBody>
      </p:sp>
      <p:sp>
        <p:nvSpPr>
          <p:cNvPr id="27651" name="Rectangle 3">
            <a:extLst>
              <a:ext uri="{FF2B5EF4-FFF2-40B4-BE49-F238E27FC236}">
                <a16:creationId xmlns:a16="http://schemas.microsoft.com/office/drawing/2014/main" id="{70BF99F9-83C9-CE4B-89AE-3555FE0549E7}"/>
              </a:ext>
            </a:extLst>
          </p:cNvPr>
          <p:cNvSpPr>
            <a:spLocks noGrp="1" noChangeArrowheads="1"/>
          </p:cNvSpPr>
          <p:nvPr>
            <p:ph type="body" idx="1"/>
          </p:nvPr>
        </p:nvSpPr>
        <p:spPr/>
        <p:txBody>
          <a:bodyPr rtlCol="0">
            <a:normAutofit fontScale="77500" lnSpcReduction="20000"/>
          </a:bodyPr>
          <a:lstStyle/>
          <a:p>
            <a:pPr>
              <a:defRPr/>
            </a:pPr>
            <a:r>
              <a:rPr lang="en-GB" dirty="0"/>
              <a:t>POSSIBLE CAUSES OF REACTIVE HYPOGLYCEMIA</a:t>
            </a:r>
            <a:br>
              <a:rPr lang="en-US" dirty="0"/>
            </a:br>
            <a:endParaRPr lang="en-US" dirty="0"/>
          </a:p>
          <a:p>
            <a:r>
              <a:rPr lang="en-US" dirty="0"/>
              <a:t>Rapid absorption of ingested carbohydrate can cause excessive insulin release, and overshoot </a:t>
            </a:r>
            <a:r>
              <a:rPr lang="en-US" dirty="0" err="1"/>
              <a:t>hypoglycaemia</a:t>
            </a:r>
            <a:r>
              <a:rPr lang="en-US" dirty="0"/>
              <a:t>. </a:t>
            </a:r>
          </a:p>
          <a:p>
            <a:r>
              <a:rPr lang="en-US" dirty="0"/>
              <a:t>Particularly common following gastric bypass surgery.</a:t>
            </a:r>
          </a:p>
          <a:p>
            <a:r>
              <a:rPr lang="en-US" dirty="0"/>
              <a:t> Can also occur following abrupt termination of high glucose content parenteral feeds </a:t>
            </a:r>
          </a:p>
          <a:p>
            <a:r>
              <a:rPr lang="en-US" dirty="0"/>
              <a:t>or dialysis against a high glucose dialysate. </a:t>
            </a:r>
          </a:p>
          <a:p>
            <a:pPr marL="342900" lvl="1" indent="-342900">
              <a:buClr>
                <a:schemeClr val="folHlink"/>
              </a:buClr>
              <a:buSzPct val="60000"/>
              <a:buNone/>
              <a:defRPr/>
            </a:pPr>
            <a:endParaRPr lang="en-GB" sz="4000" dirty="0"/>
          </a:p>
          <a:p>
            <a:pPr>
              <a:buNone/>
              <a:defRPr/>
            </a:pPr>
            <a:endParaRPr lang="en-GB" dirty="0">
              <a:sym typeface="Symbol" pitchFamily="18" charset="2"/>
            </a:endParaRPr>
          </a:p>
          <a:p>
            <a:pPr lvl="1">
              <a:defRPr/>
            </a:pPr>
            <a:r>
              <a:rPr lang="en-GB" sz="3200" dirty="0">
                <a:sym typeface="Symbol" pitchFamily="18" charset="2"/>
              </a:rPr>
              <a:t></a:t>
            </a:r>
            <a:r>
              <a:rPr lang="en-GB" sz="3200" dirty="0"/>
              <a:t> Insulin production </a:t>
            </a:r>
          </a:p>
          <a:p>
            <a:pPr lvl="1">
              <a:defRPr/>
            </a:pPr>
            <a:r>
              <a:rPr lang="en-GB" sz="3200" dirty="0"/>
              <a:t> Inhibition of </a:t>
            </a:r>
            <a:r>
              <a:rPr lang="en-GB" sz="3200" dirty="0" err="1"/>
              <a:t>gycogenolysis</a:t>
            </a:r>
            <a:endParaRPr lang="en-GB" sz="3200" dirty="0">
              <a:sym typeface="Symbol" pitchFamily="18" charset="2"/>
            </a:endParaRPr>
          </a:p>
          <a:p>
            <a:pPr lvl="1">
              <a:defRPr/>
            </a:pPr>
            <a:r>
              <a:rPr lang="en-GB" sz="3200" dirty="0">
                <a:sym typeface="Symbol" pitchFamily="18" charset="2"/>
              </a:rPr>
              <a:t></a:t>
            </a:r>
            <a:r>
              <a:rPr lang="en-GB" sz="3200" dirty="0"/>
              <a:t>Gluconeogenesis</a:t>
            </a:r>
            <a:endParaRPr lang="en-GB" sz="3200" dirty="0">
              <a:sym typeface="Symbol" pitchFamily="18" charset="2"/>
            </a:endParaRPr>
          </a:p>
        </p:txBody>
      </p:sp>
    </p:spTree>
    <p:extLst>
      <p:ext uri="{BB962C8B-B14F-4D97-AF65-F5344CB8AC3E}">
        <p14:creationId xmlns:p14="http://schemas.microsoft.com/office/powerpoint/2010/main" val="37184031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Rectangle 2">
            <a:extLst>
              <a:ext uri="{FF2B5EF4-FFF2-40B4-BE49-F238E27FC236}">
                <a16:creationId xmlns:a16="http://schemas.microsoft.com/office/drawing/2014/main" id="{240BC01E-239E-0F4A-8F41-E8147964745D}"/>
              </a:ext>
            </a:extLst>
          </p:cNvPr>
          <p:cNvSpPr>
            <a:spLocks noGrp="1"/>
          </p:cNvSpPr>
          <p:nvPr>
            <p:ph type="title"/>
          </p:nvPr>
        </p:nvSpPr>
        <p:spPr/>
        <p:txBody>
          <a:bodyPr/>
          <a:lstStyle/>
          <a:p>
            <a:pPr eaLnBrk="1" hangingPunct="1"/>
            <a:r>
              <a:rPr lang="en-GB" altLang="en-US" sz="4000"/>
              <a:t>Pathology of reactive hypoglycaemia</a:t>
            </a:r>
          </a:p>
        </p:txBody>
      </p:sp>
      <p:sp>
        <p:nvSpPr>
          <p:cNvPr id="193538" name="Rectangle 3">
            <a:extLst>
              <a:ext uri="{FF2B5EF4-FFF2-40B4-BE49-F238E27FC236}">
                <a16:creationId xmlns:a16="http://schemas.microsoft.com/office/drawing/2014/main" id="{34F312D1-B30D-9E47-A9F5-5F5771AAADBF}"/>
              </a:ext>
            </a:extLst>
          </p:cNvPr>
          <p:cNvSpPr>
            <a:spLocks noGrp="1"/>
          </p:cNvSpPr>
          <p:nvPr>
            <p:ph type="body" idx="1"/>
          </p:nvPr>
        </p:nvSpPr>
        <p:spPr/>
        <p:txBody>
          <a:bodyPr/>
          <a:lstStyle/>
          <a:p>
            <a:pPr eaLnBrk="1" hangingPunct="1">
              <a:lnSpc>
                <a:spcPct val="80000"/>
              </a:lnSpc>
            </a:pPr>
            <a:r>
              <a:rPr lang="en-GB" altLang="en-US" sz="4000"/>
              <a:t>Post gastrectomy - </a:t>
            </a:r>
            <a:r>
              <a:rPr lang="en-GB" altLang="en-US" sz="4000" b="1"/>
              <a:t>dumping syndrome – </a:t>
            </a:r>
          </a:p>
          <a:p>
            <a:pPr lvl="1" eaLnBrk="1" hangingPunct="1">
              <a:lnSpc>
                <a:spcPct val="80000"/>
              </a:lnSpc>
            </a:pPr>
            <a:r>
              <a:rPr lang="en-GB" altLang="en-US" sz="3600"/>
              <a:t>Rapid emptying GIT,</a:t>
            </a:r>
          </a:p>
          <a:p>
            <a:pPr lvl="1" eaLnBrk="1" hangingPunct="1">
              <a:lnSpc>
                <a:spcPct val="80000"/>
              </a:lnSpc>
            </a:pPr>
            <a:r>
              <a:rPr lang="en-GB" altLang="en-US" sz="3600"/>
              <a:t>Increase Insulin release</a:t>
            </a:r>
          </a:p>
          <a:p>
            <a:pPr lvl="1" eaLnBrk="1" hangingPunct="1">
              <a:lnSpc>
                <a:spcPct val="80000"/>
              </a:lnSpc>
            </a:pPr>
            <a:r>
              <a:rPr lang="en-GB" altLang="en-US" sz="3600"/>
              <a:t> Hypoglycaemia- 90-150 min later</a:t>
            </a:r>
          </a:p>
          <a:p>
            <a:pPr lvl="1" eaLnBrk="1" hangingPunct="1">
              <a:lnSpc>
                <a:spcPct val="80000"/>
              </a:lnSpc>
              <a:buFont typeface="Wingdings" pitchFamily="2" charset="2"/>
              <a:buNone/>
            </a:pPr>
            <a:endParaRPr lang="en-GB" altLang="en-US" sz="3600"/>
          </a:p>
          <a:p>
            <a:pPr eaLnBrk="1" hangingPunct="1">
              <a:lnSpc>
                <a:spcPct val="80000"/>
              </a:lnSpc>
            </a:pPr>
            <a:r>
              <a:rPr lang="en-GB" altLang="en-US" sz="4000"/>
              <a:t>Idiopathic</a:t>
            </a:r>
          </a:p>
        </p:txBody>
      </p:sp>
    </p:spTree>
    <p:extLst>
      <p:ext uri="{BB962C8B-B14F-4D97-AF65-F5344CB8AC3E}">
        <p14:creationId xmlns:p14="http://schemas.microsoft.com/office/powerpoint/2010/main" val="2575747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373D1A90-E59E-FF49-9358-82D99BE49E67}"/>
              </a:ext>
            </a:extLst>
          </p:cNvPr>
          <p:cNvSpPr>
            <a:spLocks noGrp="1" noChangeArrowheads="1"/>
          </p:cNvSpPr>
          <p:nvPr>
            <p:ph type="title"/>
          </p:nvPr>
        </p:nvSpPr>
        <p:spPr/>
        <p:txBody>
          <a:bodyPr rtlCol="0">
            <a:normAutofit/>
          </a:bodyPr>
          <a:lstStyle/>
          <a:p>
            <a:pPr>
              <a:defRPr/>
            </a:pPr>
            <a:r>
              <a:rPr lang="en-GB" dirty="0"/>
              <a:t>	HORMONES INVOLVED IN GLUCOSE METABOLISM</a:t>
            </a:r>
          </a:p>
        </p:txBody>
      </p:sp>
      <p:sp>
        <p:nvSpPr>
          <p:cNvPr id="89091" name="Rectangle 3">
            <a:extLst>
              <a:ext uri="{FF2B5EF4-FFF2-40B4-BE49-F238E27FC236}">
                <a16:creationId xmlns:a16="http://schemas.microsoft.com/office/drawing/2014/main" id="{88D6793F-1514-E042-B7CC-92EB8335BD2E}"/>
              </a:ext>
            </a:extLst>
          </p:cNvPr>
          <p:cNvSpPr>
            <a:spLocks noGrp="1"/>
          </p:cNvSpPr>
          <p:nvPr>
            <p:ph type="body" idx="1"/>
          </p:nvPr>
        </p:nvSpPr>
        <p:spPr/>
        <p:txBody>
          <a:bodyPr/>
          <a:lstStyle/>
          <a:p>
            <a:pPr eaLnBrk="1" hangingPunct="1">
              <a:buFont typeface="Wingdings" pitchFamily="2" charset="2"/>
              <a:buNone/>
            </a:pPr>
            <a:r>
              <a:rPr lang="en-GB" altLang="en-US" dirty="0"/>
              <a:t>1.	</a:t>
            </a:r>
            <a:r>
              <a:rPr lang="en-GB" altLang="en-US" b="1" dirty="0"/>
              <a:t>Reduction</a:t>
            </a:r>
            <a:r>
              <a:rPr lang="en-GB" altLang="en-US" dirty="0"/>
              <a:t> in the levels of blood glucose</a:t>
            </a:r>
          </a:p>
          <a:p>
            <a:pPr lvl="1" eaLnBrk="1" hangingPunct="1"/>
            <a:r>
              <a:rPr lang="en-GB" altLang="en-US" sz="3200" b="1" dirty="0"/>
              <a:t>INSULIN</a:t>
            </a:r>
            <a:r>
              <a:rPr lang="en-GB" altLang="en-US" sz="3200" dirty="0"/>
              <a:t>-- beta cells of islet of Langerhans of the pancreas</a:t>
            </a:r>
          </a:p>
          <a:p>
            <a:pPr eaLnBrk="1" hangingPunct="1">
              <a:buFont typeface="Wingdings" pitchFamily="2" charset="2"/>
              <a:buNone/>
            </a:pPr>
            <a:r>
              <a:rPr lang="en-GB" altLang="en-US" b="1" dirty="0"/>
              <a:t>2.	COUNTER REGULATORY HORMONES- </a:t>
            </a:r>
          </a:p>
          <a:p>
            <a:pPr eaLnBrk="1" hangingPunct="1"/>
            <a:r>
              <a:rPr lang="en-GB" altLang="en-US" b="1" dirty="0"/>
              <a:t>Catecholamines</a:t>
            </a:r>
            <a:r>
              <a:rPr lang="en-GB" altLang="en-US" dirty="0"/>
              <a:t>—epinephrine--adrenal medulla</a:t>
            </a:r>
          </a:p>
          <a:p>
            <a:pPr eaLnBrk="1" hangingPunct="1"/>
            <a:r>
              <a:rPr lang="en-GB" altLang="en-US" b="1" dirty="0"/>
              <a:t>Glucagon</a:t>
            </a:r>
            <a:r>
              <a:rPr lang="en-GB" altLang="en-US" dirty="0"/>
              <a:t>--alpha cells of the pancreas</a:t>
            </a:r>
          </a:p>
        </p:txBody>
      </p:sp>
    </p:spTree>
    <p:extLst>
      <p:ext uri="{BB962C8B-B14F-4D97-AF65-F5344CB8AC3E}">
        <p14:creationId xmlns:p14="http://schemas.microsoft.com/office/powerpoint/2010/main" val="42856985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fade">
                                      <p:cBhvr>
                                        <p:cTn id="7" dur="2000"/>
                                        <p:tgtEl>
                                          <p:spTgt spid="89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9091">
                                            <p:txEl>
                                              <p:pRg st="0" end="0"/>
                                            </p:txEl>
                                          </p:spTgt>
                                        </p:tgtEl>
                                        <p:attrNameLst>
                                          <p:attrName>style.visibility</p:attrName>
                                        </p:attrNameLst>
                                      </p:cBhvr>
                                      <p:to>
                                        <p:strVal val="visible"/>
                                      </p:to>
                                    </p:set>
                                    <p:animEffect transition="in" filter="fade">
                                      <p:cBhvr>
                                        <p:cTn id="12" dur="2000"/>
                                        <p:tgtEl>
                                          <p:spTgt spid="8909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9091">
                                            <p:txEl>
                                              <p:pRg st="1" end="1"/>
                                            </p:txEl>
                                          </p:spTgt>
                                        </p:tgtEl>
                                        <p:attrNameLst>
                                          <p:attrName>style.visibility</p:attrName>
                                        </p:attrNameLst>
                                      </p:cBhvr>
                                      <p:to>
                                        <p:strVal val="visible"/>
                                      </p:to>
                                    </p:set>
                                    <p:animEffect transition="in" filter="fade">
                                      <p:cBhvr>
                                        <p:cTn id="15" dur="2000"/>
                                        <p:tgtEl>
                                          <p:spTgt spid="89091">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9091">
                                            <p:txEl>
                                              <p:pRg st="2" end="2"/>
                                            </p:txEl>
                                          </p:spTgt>
                                        </p:tgtEl>
                                        <p:attrNameLst>
                                          <p:attrName>style.visibility</p:attrName>
                                        </p:attrNameLst>
                                      </p:cBhvr>
                                      <p:to>
                                        <p:strVal val="visible"/>
                                      </p:to>
                                    </p:set>
                                    <p:animEffect transition="in" filter="fade">
                                      <p:cBhvr>
                                        <p:cTn id="20" dur="2000"/>
                                        <p:tgtEl>
                                          <p:spTgt spid="89091">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9091">
                                            <p:txEl>
                                              <p:pRg st="3" end="3"/>
                                            </p:txEl>
                                          </p:spTgt>
                                        </p:tgtEl>
                                        <p:attrNameLst>
                                          <p:attrName>style.visibility</p:attrName>
                                        </p:attrNameLst>
                                      </p:cBhvr>
                                      <p:to>
                                        <p:strVal val="visible"/>
                                      </p:to>
                                    </p:set>
                                    <p:animEffect transition="in" filter="fade">
                                      <p:cBhvr>
                                        <p:cTn id="25" dur="2000"/>
                                        <p:tgtEl>
                                          <p:spTgt spid="89091">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9091">
                                            <p:txEl>
                                              <p:pRg st="4" end="4"/>
                                            </p:txEl>
                                          </p:spTgt>
                                        </p:tgtEl>
                                        <p:attrNameLst>
                                          <p:attrName>style.visibility</p:attrName>
                                        </p:attrNameLst>
                                      </p:cBhvr>
                                      <p:to>
                                        <p:strVal val="visible"/>
                                      </p:to>
                                    </p:set>
                                    <p:animEffect transition="in" filter="fade">
                                      <p:cBhvr>
                                        <p:cTn id="30" dur="2000"/>
                                        <p:tgtEl>
                                          <p:spTgt spid="890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Rectangle 2">
            <a:extLst>
              <a:ext uri="{FF2B5EF4-FFF2-40B4-BE49-F238E27FC236}">
                <a16:creationId xmlns:a16="http://schemas.microsoft.com/office/drawing/2014/main" id="{F0547722-57D7-5943-B320-88439F740AC1}"/>
              </a:ext>
            </a:extLst>
          </p:cNvPr>
          <p:cNvSpPr>
            <a:spLocks noGrp="1"/>
          </p:cNvSpPr>
          <p:nvPr>
            <p:ph type="title"/>
          </p:nvPr>
        </p:nvSpPr>
        <p:spPr/>
        <p:txBody>
          <a:bodyPr/>
          <a:lstStyle/>
          <a:p>
            <a:pPr eaLnBrk="1" hangingPunct="1"/>
            <a:r>
              <a:rPr lang="en-GB" altLang="en-US" sz="4000"/>
              <a:t>Pathology of reactive hypoglycaemia</a:t>
            </a:r>
          </a:p>
        </p:txBody>
      </p:sp>
      <p:sp>
        <p:nvSpPr>
          <p:cNvPr id="191490" name="Rectangle 3">
            <a:extLst>
              <a:ext uri="{FF2B5EF4-FFF2-40B4-BE49-F238E27FC236}">
                <a16:creationId xmlns:a16="http://schemas.microsoft.com/office/drawing/2014/main" id="{B9C36C07-2B4D-C34B-B8D2-E505439CD031}"/>
              </a:ext>
            </a:extLst>
          </p:cNvPr>
          <p:cNvSpPr>
            <a:spLocks noGrp="1"/>
          </p:cNvSpPr>
          <p:nvPr>
            <p:ph type="body" idx="1"/>
          </p:nvPr>
        </p:nvSpPr>
        <p:spPr/>
        <p:txBody>
          <a:bodyPr/>
          <a:lstStyle/>
          <a:p>
            <a:pPr eaLnBrk="1" hangingPunct="1"/>
            <a:r>
              <a:rPr lang="en-GB" altLang="en-US"/>
              <a:t>Pre-diabetic with abnormal insulin release</a:t>
            </a:r>
          </a:p>
          <a:p>
            <a:pPr eaLnBrk="1" hangingPunct="1"/>
            <a:r>
              <a:rPr lang="en-GB" altLang="en-US"/>
              <a:t>Abnormal insulin release:</a:t>
            </a:r>
          </a:p>
          <a:p>
            <a:pPr lvl="1" eaLnBrk="1" hangingPunct="1"/>
            <a:r>
              <a:rPr lang="en-GB" altLang="en-US"/>
              <a:t>After an intravenous glucose load</a:t>
            </a:r>
          </a:p>
          <a:p>
            <a:pPr lvl="1" eaLnBrk="1" hangingPunct="1"/>
            <a:r>
              <a:rPr lang="en-GB" altLang="en-US"/>
              <a:t>Abrupt discontinuation of parenteral nutrition</a:t>
            </a:r>
          </a:p>
          <a:p>
            <a:pPr lvl="1" eaLnBrk="1" hangingPunct="1"/>
            <a:r>
              <a:rPr lang="en-GB" altLang="en-US"/>
              <a:t>Rapid absorption of glucose in GIT</a:t>
            </a:r>
          </a:p>
        </p:txBody>
      </p:sp>
    </p:spTree>
    <p:extLst>
      <p:ext uri="{BB962C8B-B14F-4D97-AF65-F5344CB8AC3E}">
        <p14:creationId xmlns:p14="http://schemas.microsoft.com/office/powerpoint/2010/main" val="41251368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E83C2EF-9812-3A48-94C1-71A8C7ECFD87}"/>
              </a:ext>
            </a:extLst>
          </p:cNvPr>
          <p:cNvSpPr>
            <a:spLocks noGrp="1" noChangeArrowheads="1"/>
          </p:cNvSpPr>
          <p:nvPr>
            <p:ph type="title"/>
          </p:nvPr>
        </p:nvSpPr>
        <p:spPr/>
        <p:txBody>
          <a:bodyPr rtlCol="0">
            <a:normAutofit/>
          </a:bodyPr>
          <a:lstStyle/>
          <a:p>
            <a:pPr>
              <a:defRPr/>
            </a:pPr>
            <a:r>
              <a:rPr lang="en-GB" altLang="en-US" sz="4000"/>
              <a:t>Tests for Dx and Mx of hypoglycaemia cont.</a:t>
            </a:r>
          </a:p>
        </p:txBody>
      </p:sp>
      <p:sp>
        <p:nvSpPr>
          <p:cNvPr id="181250" name="Rectangle 3">
            <a:extLst>
              <a:ext uri="{FF2B5EF4-FFF2-40B4-BE49-F238E27FC236}">
                <a16:creationId xmlns:a16="http://schemas.microsoft.com/office/drawing/2014/main" id="{63388493-1722-E34C-8AC8-E8CBA7F86E52}"/>
              </a:ext>
            </a:extLst>
          </p:cNvPr>
          <p:cNvSpPr>
            <a:spLocks noGrp="1"/>
          </p:cNvSpPr>
          <p:nvPr>
            <p:ph type="body" idx="1"/>
          </p:nvPr>
        </p:nvSpPr>
        <p:spPr/>
        <p:txBody>
          <a:bodyPr/>
          <a:lstStyle/>
          <a:p>
            <a:pPr eaLnBrk="1" hangingPunct="1"/>
            <a:r>
              <a:rPr lang="en-GB" altLang="en-US" sz="3600" b="1"/>
              <a:t>Hormonal assays</a:t>
            </a:r>
          </a:p>
          <a:p>
            <a:pPr lvl="1" eaLnBrk="1" hangingPunct="1"/>
            <a:r>
              <a:rPr lang="en-GB" altLang="en-US" sz="3600" b="1"/>
              <a:t>Pituitary –low ACTH	 and cortisol(low) Secondary adrenocorticol insufficiency </a:t>
            </a:r>
          </a:p>
          <a:p>
            <a:pPr lvl="1" eaLnBrk="1" hangingPunct="1"/>
            <a:r>
              <a:rPr lang="en-GB" altLang="en-US" sz="3600" b="1"/>
              <a:t>Adrenal cortex—cortisol (low): Addison’s disease</a:t>
            </a:r>
          </a:p>
          <a:p>
            <a:pPr lvl="2" eaLnBrk="1" hangingPunct="1"/>
            <a:endParaRPr lang="en-GB" altLang="en-US" sz="3200" b="1"/>
          </a:p>
          <a:p>
            <a:pPr eaLnBrk="1" hangingPunct="1"/>
            <a:endParaRPr lang="en-GB" altLang="en-US"/>
          </a:p>
        </p:txBody>
      </p:sp>
    </p:spTree>
    <p:extLst>
      <p:ext uri="{BB962C8B-B14F-4D97-AF65-F5344CB8AC3E}">
        <p14:creationId xmlns:p14="http://schemas.microsoft.com/office/powerpoint/2010/main" val="17190738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2">
            <a:extLst>
              <a:ext uri="{FF2B5EF4-FFF2-40B4-BE49-F238E27FC236}">
                <a16:creationId xmlns:a16="http://schemas.microsoft.com/office/drawing/2014/main" id="{DA55E8EF-FB7B-AF43-9D0A-BFD17CA60712}"/>
              </a:ext>
            </a:extLst>
          </p:cNvPr>
          <p:cNvSpPr>
            <a:spLocks noGrp="1"/>
          </p:cNvSpPr>
          <p:nvPr>
            <p:ph type="title"/>
          </p:nvPr>
        </p:nvSpPr>
        <p:spPr/>
        <p:txBody>
          <a:bodyPr/>
          <a:lstStyle/>
          <a:p>
            <a:pPr eaLnBrk="1" hangingPunct="1"/>
            <a:r>
              <a:rPr lang="en-GB" altLang="en-US" sz="4000"/>
              <a:t>Tests for Dx and Mx of hypoglycaemia.</a:t>
            </a:r>
          </a:p>
        </p:txBody>
      </p:sp>
      <p:sp>
        <p:nvSpPr>
          <p:cNvPr id="177154" name="Rectangle 3">
            <a:extLst>
              <a:ext uri="{FF2B5EF4-FFF2-40B4-BE49-F238E27FC236}">
                <a16:creationId xmlns:a16="http://schemas.microsoft.com/office/drawing/2014/main" id="{BD94B2B4-96AB-0E45-8845-DB908C202290}"/>
              </a:ext>
            </a:extLst>
          </p:cNvPr>
          <p:cNvSpPr>
            <a:spLocks noGrp="1"/>
          </p:cNvSpPr>
          <p:nvPr>
            <p:ph type="body" idx="1"/>
          </p:nvPr>
        </p:nvSpPr>
        <p:spPr/>
        <p:txBody>
          <a:bodyPr/>
          <a:lstStyle/>
          <a:p>
            <a:pPr eaLnBrk="1" hangingPunct="1"/>
            <a:r>
              <a:rPr lang="en-GB" altLang="en-US" b="1"/>
              <a:t>Random blood sugar especially when the symptoms are there</a:t>
            </a:r>
          </a:p>
          <a:p>
            <a:pPr eaLnBrk="1" hangingPunct="1"/>
            <a:r>
              <a:rPr lang="en-GB" altLang="en-US" b="1"/>
              <a:t>Fasting blood sugar</a:t>
            </a:r>
          </a:p>
          <a:p>
            <a:pPr lvl="1" eaLnBrk="1" hangingPunct="1"/>
            <a:r>
              <a:rPr lang="en-GB" altLang="en-US" b="1"/>
              <a:t>This could be done over a period of time</a:t>
            </a:r>
          </a:p>
          <a:p>
            <a:pPr eaLnBrk="1" hangingPunct="1"/>
            <a:r>
              <a:rPr lang="en-GB" altLang="en-US" b="1" u="sng"/>
              <a:t>Insulin levels</a:t>
            </a:r>
          </a:p>
          <a:p>
            <a:pPr eaLnBrk="1" hangingPunct="1"/>
            <a:r>
              <a:rPr lang="en-GB" altLang="en-US" b="1"/>
              <a:t>Pro insulin levels- not routinely done</a:t>
            </a:r>
          </a:p>
          <a:p>
            <a:pPr eaLnBrk="1" hangingPunct="1"/>
            <a:r>
              <a:rPr lang="en-GB" altLang="en-US" b="1" u="sng"/>
              <a:t>C-peptide levels</a:t>
            </a:r>
          </a:p>
        </p:txBody>
      </p:sp>
    </p:spTree>
    <p:extLst>
      <p:ext uri="{BB962C8B-B14F-4D97-AF65-F5344CB8AC3E}">
        <p14:creationId xmlns:p14="http://schemas.microsoft.com/office/powerpoint/2010/main" val="132215883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57F6F56-7D89-6144-BA40-0C676F04C36D}"/>
              </a:ext>
            </a:extLst>
          </p:cNvPr>
          <p:cNvSpPr>
            <a:spLocks noGrp="1" noChangeArrowheads="1"/>
          </p:cNvSpPr>
          <p:nvPr>
            <p:ph type="title"/>
          </p:nvPr>
        </p:nvSpPr>
        <p:spPr/>
        <p:txBody>
          <a:bodyPr rtlCol="0">
            <a:normAutofit/>
          </a:bodyPr>
          <a:lstStyle/>
          <a:p>
            <a:pPr>
              <a:defRPr/>
            </a:pPr>
            <a:r>
              <a:rPr lang="en-GB" altLang="en-US" sz="4000"/>
              <a:t>Tests for Dx and Mx of hypoglycaemia cont.</a:t>
            </a:r>
          </a:p>
        </p:txBody>
      </p:sp>
      <p:sp>
        <p:nvSpPr>
          <p:cNvPr id="179202" name="Rectangle 3">
            <a:extLst>
              <a:ext uri="{FF2B5EF4-FFF2-40B4-BE49-F238E27FC236}">
                <a16:creationId xmlns:a16="http://schemas.microsoft.com/office/drawing/2014/main" id="{6D00273F-2387-D343-B8E6-E8E6FC0F7B64}"/>
              </a:ext>
            </a:extLst>
          </p:cNvPr>
          <p:cNvSpPr>
            <a:spLocks noGrp="1"/>
          </p:cNvSpPr>
          <p:nvPr>
            <p:ph type="body" idx="1"/>
          </p:nvPr>
        </p:nvSpPr>
        <p:spPr/>
        <p:txBody>
          <a:bodyPr/>
          <a:lstStyle/>
          <a:p>
            <a:pPr eaLnBrk="1" hangingPunct="1"/>
            <a:r>
              <a:rPr lang="en-GB" altLang="en-US" sz="3600" b="1"/>
              <a:t>OGTT over a long period of time (6hrs)- reactive hypoglycaemia- not used often</a:t>
            </a:r>
          </a:p>
          <a:p>
            <a:pPr eaLnBrk="1" hangingPunct="1"/>
            <a:r>
              <a:rPr lang="en-GB" altLang="en-US" sz="3600" b="1"/>
              <a:t>OGTT- Flat curve in patients with insulinoma/malabsorption</a:t>
            </a:r>
          </a:p>
        </p:txBody>
      </p:sp>
    </p:spTree>
    <p:extLst>
      <p:ext uri="{BB962C8B-B14F-4D97-AF65-F5344CB8AC3E}">
        <p14:creationId xmlns:p14="http://schemas.microsoft.com/office/powerpoint/2010/main" val="70084204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4702CA3-774A-0A40-A960-0BBAD785C3D3}"/>
              </a:ext>
            </a:extLst>
          </p:cNvPr>
          <p:cNvSpPr>
            <a:spLocks noGrp="1" noChangeArrowheads="1"/>
          </p:cNvSpPr>
          <p:nvPr>
            <p:ph type="title"/>
          </p:nvPr>
        </p:nvSpPr>
        <p:spPr/>
        <p:txBody>
          <a:bodyPr rtlCol="0">
            <a:normAutofit/>
          </a:bodyPr>
          <a:lstStyle/>
          <a:p>
            <a:pPr>
              <a:defRPr/>
            </a:pPr>
            <a:r>
              <a:rPr lang="en-GB" altLang="en-US" sz="4000"/>
              <a:t>Tests for Dx and Mx of hypoglycaemia cont.</a:t>
            </a:r>
          </a:p>
        </p:txBody>
      </p:sp>
      <p:sp>
        <p:nvSpPr>
          <p:cNvPr id="183298" name="Rectangle 3">
            <a:extLst>
              <a:ext uri="{FF2B5EF4-FFF2-40B4-BE49-F238E27FC236}">
                <a16:creationId xmlns:a16="http://schemas.microsoft.com/office/drawing/2014/main" id="{C08F3ACC-DCCE-4548-AE35-C1DF016F09C3}"/>
              </a:ext>
            </a:extLst>
          </p:cNvPr>
          <p:cNvSpPr>
            <a:spLocks noGrp="1"/>
          </p:cNvSpPr>
          <p:nvPr>
            <p:ph type="body" idx="1"/>
          </p:nvPr>
        </p:nvSpPr>
        <p:spPr/>
        <p:txBody>
          <a:bodyPr/>
          <a:lstStyle/>
          <a:p>
            <a:pPr lvl="1" eaLnBrk="1" hangingPunct="1"/>
            <a:r>
              <a:rPr lang="en-GB" altLang="en-US" sz="3600" b="1"/>
              <a:t>Pancreatic—Glucagon (low)</a:t>
            </a:r>
          </a:p>
          <a:p>
            <a:pPr lvl="2" eaLnBrk="1" hangingPunct="1"/>
            <a:r>
              <a:rPr lang="en-GB" altLang="en-US" sz="3200" b="1"/>
              <a:t>alpha Islet cell of Langerhans deficiency </a:t>
            </a:r>
          </a:p>
          <a:p>
            <a:pPr lvl="1" eaLnBrk="1" hangingPunct="1"/>
            <a:r>
              <a:rPr lang="en-GB" altLang="en-US" sz="3600" b="1"/>
              <a:t>Thyroid—hypothyroidism</a:t>
            </a:r>
          </a:p>
          <a:p>
            <a:pPr lvl="2" eaLnBrk="1" hangingPunct="1"/>
            <a:r>
              <a:rPr lang="en-GB" altLang="en-US" sz="3200" b="1"/>
              <a:t>Primary : </a:t>
            </a:r>
            <a:r>
              <a:rPr lang="en-GB" altLang="en-US" sz="3200" b="1">
                <a:latin typeface="Arial" panose="020B0604020202020204" pitchFamily="34" charset="0"/>
              </a:rPr>
              <a:t>↑</a:t>
            </a:r>
            <a:r>
              <a:rPr lang="en-GB" altLang="en-US" sz="3200" b="1"/>
              <a:t> TSH </a:t>
            </a:r>
            <a:r>
              <a:rPr lang="en-GB" altLang="en-US" sz="3200">
                <a:latin typeface="Arial" panose="020B0604020202020204" pitchFamily="34" charset="0"/>
              </a:rPr>
              <a:t>↓</a:t>
            </a:r>
            <a:r>
              <a:rPr lang="en-GB" altLang="en-US" sz="3200"/>
              <a:t>T4/</a:t>
            </a:r>
            <a:r>
              <a:rPr lang="en-GB" altLang="en-US" sz="3200" b="1">
                <a:latin typeface="Arial" panose="020B0604020202020204" pitchFamily="34" charset="0"/>
              </a:rPr>
              <a:t>↓</a:t>
            </a:r>
            <a:r>
              <a:rPr lang="en-GB" altLang="en-US" sz="3200"/>
              <a:t>T3</a:t>
            </a:r>
          </a:p>
          <a:p>
            <a:pPr lvl="2" eaLnBrk="1" hangingPunct="1"/>
            <a:r>
              <a:rPr lang="en-GB" altLang="en-US" sz="3200" b="1"/>
              <a:t>Secondary </a:t>
            </a:r>
            <a:r>
              <a:rPr lang="en-GB" altLang="en-US" sz="3200" b="1">
                <a:latin typeface="Arial" panose="020B0604020202020204" pitchFamily="34" charset="0"/>
              </a:rPr>
              <a:t>↓TSH ↓</a:t>
            </a:r>
            <a:r>
              <a:rPr lang="en-GB" altLang="en-US" sz="3200" b="1"/>
              <a:t>T4/</a:t>
            </a:r>
            <a:r>
              <a:rPr lang="en-GB" altLang="en-US" sz="3200" b="1">
                <a:latin typeface="Arial" panose="020B0604020202020204" pitchFamily="34" charset="0"/>
              </a:rPr>
              <a:t>↓</a:t>
            </a:r>
            <a:r>
              <a:rPr lang="en-GB" altLang="en-US" sz="3200" b="1"/>
              <a:t>T3</a:t>
            </a:r>
            <a:r>
              <a:rPr lang="en-GB" altLang="en-US" sz="3200" b="1">
                <a:latin typeface="Arial" panose="020B0604020202020204" pitchFamily="34" charset="0"/>
              </a:rPr>
              <a:t> </a:t>
            </a:r>
            <a:r>
              <a:rPr lang="en-GB" altLang="en-US" sz="3200" b="1"/>
              <a:t> </a:t>
            </a:r>
          </a:p>
          <a:p>
            <a:pPr eaLnBrk="1" hangingPunct="1"/>
            <a:endParaRPr lang="en-GB" altLang="en-US"/>
          </a:p>
        </p:txBody>
      </p:sp>
    </p:spTree>
    <p:extLst>
      <p:ext uri="{BB962C8B-B14F-4D97-AF65-F5344CB8AC3E}">
        <p14:creationId xmlns:p14="http://schemas.microsoft.com/office/powerpoint/2010/main" val="26686813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Rectangle 2">
            <a:extLst>
              <a:ext uri="{FF2B5EF4-FFF2-40B4-BE49-F238E27FC236}">
                <a16:creationId xmlns:a16="http://schemas.microsoft.com/office/drawing/2014/main" id="{60986075-D8EC-7C4D-B8E9-6F4A7A24545F}"/>
              </a:ext>
            </a:extLst>
          </p:cNvPr>
          <p:cNvSpPr>
            <a:spLocks noGrp="1"/>
          </p:cNvSpPr>
          <p:nvPr>
            <p:ph type="title"/>
          </p:nvPr>
        </p:nvSpPr>
        <p:spPr>
          <a:xfrm>
            <a:off x="2711450" y="333375"/>
            <a:ext cx="7793038" cy="1462088"/>
          </a:xfrm>
        </p:spPr>
        <p:txBody>
          <a:bodyPr/>
          <a:lstStyle/>
          <a:p>
            <a:pPr eaLnBrk="1" hangingPunct="1"/>
            <a:r>
              <a:rPr lang="en-GB" altLang="en-US" sz="4000"/>
              <a:t>Test for Dx and Mx of hypoglycemia cont.</a:t>
            </a:r>
          </a:p>
        </p:txBody>
      </p:sp>
      <p:sp>
        <p:nvSpPr>
          <p:cNvPr id="185346" name="Rectangle 3">
            <a:extLst>
              <a:ext uri="{FF2B5EF4-FFF2-40B4-BE49-F238E27FC236}">
                <a16:creationId xmlns:a16="http://schemas.microsoft.com/office/drawing/2014/main" id="{240F4F48-815A-0A46-8553-B7DC3B2D4A76}"/>
              </a:ext>
            </a:extLst>
          </p:cNvPr>
          <p:cNvSpPr>
            <a:spLocks noGrp="1"/>
          </p:cNvSpPr>
          <p:nvPr>
            <p:ph type="body" idx="1"/>
          </p:nvPr>
        </p:nvSpPr>
        <p:spPr/>
        <p:txBody>
          <a:bodyPr/>
          <a:lstStyle/>
          <a:p>
            <a:pPr eaLnBrk="1" hangingPunct="1"/>
            <a:r>
              <a:rPr lang="en-GB" altLang="en-US" b="1"/>
              <a:t>Drugs/poisons- alcohol, salicylates</a:t>
            </a:r>
          </a:p>
          <a:p>
            <a:pPr eaLnBrk="1" hangingPunct="1"/>
            <a:r>
              <a:rPr lang="en-GB" altLang="en-US" b="1"/>
              <a:t>Function tests of the affected organs e.g.</a:t>
            </a:r>
          </a:p>
          <a:p>
            <a:pPr lvl="1" eaLnBrk="1" hangingPunct="1"/>
            <a:r>
              <a:rPr lang="en-GB" altLang="en-US" b="1"/>
              <a:t>LIVER- LFTs/Alfa Feto Protein for Ca. Liver</a:t>
            </a:r>
          </a:p>
          <a:p>
            <a:pPr lvl="1" eaLnBrk="1" hangingPunct="1"/>
            <a:r>
              <a:rPr lang="en-GB" altLang="en-US" b="1"/>
              <a:t>-KIDNEY- Renal function tests (U/E/Creatinine)</a:t>
            </a:r>
          </a:p>
        </p:txBody>
      </p:sp>
    </p:spTree>
    <p:extLst>
      <p:ext uri="{BB962C8B-B14F-4D97-AF65-F5344CB8AC3E}">
        <p14:creationId xmlns:p14="http://schemas.microsoft.com/office/powerpoint/2010/main" val="21979881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7AB19333-92D0-FE4E-B355-1CF3948CC187}"/>
              </a:ext>
            </a:extLst>
          </p:cNvPr>
          <p:cNvSpPr>
            <a:spLocks noGrp="1" noChangeArrowheads="1"/>
          </p:cNvSpPr>
          <p:nvPr>
            <p:ph type="title"/>
          </p:nvPr>
        </p:nvSpPr>
        <p:spPr/>
        <p:txBody>
          <a:bodyPr rtlCol="0">
            <a:normAutofit/>
          </a:bodyPr>
          <a:lstStyle/>
          <a:p>
            <a:pPr>
              <a:defRPr/>
            </a:pPr>
            <a:r>
              <a:rPr lang="en-GB" altLang="en-US" sz="3600" dirty="0"/>
              <a:t>CAUSES OF HYPOGLYCAEMIA IN NEONATES AND CHILDREN</a:t>
            </a:r>
          </a:p>
        </p:txBody>
      </p:sp>
      <p:sp>
        <p:nvSpPr>
          <p:cNvPr id="195586" name="Rectangle 3">
            <a:extLst>
              <a:ext uri="{FF2B5EF4-FFF2-40B4-BE49-F238E27FC236}">
                <a16:creationId xmlns:a16="http://schemas.microsoft.com/office/drawing/2014/main" id="{5C4FFE62-7B3D-874A-A6A8-A274F5F7AF4C}"/>
              </a:ext>
            </a:extLst>
          </p:cNvPr>
          <p:cNvSpPr>
            <a:spLocks noGrp="1"/>
          </p:cNvSpPr>
          <p:nvPr>
            <p:ph type="body" idx="1"/>
          </p:nvPr>
        </p:nvSpPr>
        <p:spPr/>
        <p:txBody>
          <a:bodyPr/>
          <a:lstStyle/>
          <a:p>
            <a:pPr eaLnBrk="1" hangingPunct="1"/>
            <a:r>
              <a:rPr lang="en-GB" altLang="en-US" dirty="0"/>
              <a:t>Low birth weight /small for gestational age-low glycogen reserves in liver</a:t>
            </a:r>
          </a:p>
          <a:p>
            <a:pPr eaLnBrk="1" hangingPunct="1"/>
            <a:r>
              <a:rPr lang="en-GB" altLang="en-US" dirty="0"/>
              <a:t>Hyperinsulinism in neonates whose mothers are diabetics-babies have islet </a:t>
            </a:r>
            <a:r>
              <a:rPr lang="en-GB" altLang="en-US" dirty="0" err="1"/>
              <a:t>cellhyperplasia</a:t>
            </a:r>
            <a:endParaRPr lang="en-GB" altLang="en-US" dirty="0"/>
          </a:p>
          <a:p>
            <a:pPr eaLnBrk="1" hangingPunct="1"/>
            <a:r>
              <a:rPr lang="en-GB" altLang="en-US" dirty="0"/>
              <a:t>Hyperinsulinism in children (Nesidioblastosis)</a:t>
            </a:r>
          </a:p>
          <a:p>
            <a:pPr eaLnBrk="1" hangingPunct="1"/>
            <a:r>
              <a:rPr lang="en-GB" altLang="en-US" dirty="0"/>
              <a:t>Drug induced </a:t>
            </a:r>
            <a:r>
              <a:rPr lang="en-GB" altLang="en-US" dirty="0" err="1"/>
              <a:t>e.g</a:t>
            </a:r>
            <a:r>
              <a:rPr lang="en-GB" altLang="en-US" dirty="0"/>
              <a:t> insulin or hypoglycaemic agents</a:t>
            </a:r>
          </a:p>
          <a:p>
            <a:pPr eaLnBrk="1" hangingPunct="1"/>
            <a:r>
              <a:rPr lang="en-GB" altLang="en-US" dirty="0"/>
              <a:t>Endocrine deficiencies-hypopituitarism</a:t>
            </a:r>
          </a:p>
          <a:p>
            <a:pPr eaLnBrk="1" hangingPunct="1"/>
            <a:endParaRPr lang="en-GB" altLang="en-US" sz="2400" dirty="0"/>
          </a:p>
          <a:p>
            <a:pPr eaLnBrk="1" hangingPunct="1"/>
            <a:endParaRPr lang="en-GB" altLang="en-US" dirty="0"/>
          </a:p>
        </p:txBody>
      </p:sp>
    </p:spTree>
    <p:extLst>
      <p:ext uri="{BB962C8B-B14F-4D97-AF65-F5344CB8AC3E}">
        <p14:creationId xmlns:p14="http://schemas.microsoft.com/office/powerpoint/2010/main" val="80455685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75CAB42B-878D-0F47-9FF5-1A0C3C98CC07}"/>
              </a:ext>
            </a:extLst>
          </p:cNvPr>
          <p:cNvSpPr>
            <a:spLocks noGrp="1" noChangeArrowheads="1"/>
          </p:cNvSpPr>
          <p:nvPr>
            <p:ph type="title"/>
          </p:nvPr>
        </p:nvSpPr>
        <p:spPr/>
        <p:txBody>
          <a:bodyPr rtlCol="0">
            <a:normAutofit/>
          </a:bodyPr>
          <a:lstStyle/>
          <a:p>
            <a:pPr>
              <a:defRPr/>
            </a:pPr>
            <a:r>
              <a:rPr lang="en-GB" altLang="en-US" dirty="0"/>
              <a:t>CAUSES OF HYPOGLYCAEMIA IN CHILDREN</a:t>
            </a:r>
          </a:p>
        </p:txBody>
      </p:sp>
      <p:sp>
        <p:nvSpPr>
          <p:cNvPr id="197634" name="Rectangle 3">
            <a:extLst>
              <a:ext uri="{FF2B5EF4-FFF2-40B4-BE49-F238E27FC236}">
                <a16:creationId xmlns:a16="http://schemas.microsoft.com/office/drawing/2014/main" id="{735D555F-B2DF-F340-88F8-127CE613AAE5}"/>
              </a:ext>
            </a:extLst>
          </p:cNvPr>
          <p:cNvSpPr>
            <a:spLocks noGrp="1"/>
          </p:cNvSpPr>
          <p:nvPr>
            <p:ph type="body" idx="1"/>
          </p:nvPr>
        </p:nvSpPr>
        <p:spPr/>
        <p:txBody>
          <a:bodyPr/>
          <a:lstStyle/>
          <a:p>
            <a:pPr eaLnBrk="1" hangingPunct="1"/>
            <a:r>
              <a:rPr lang="en-GB" altLang="en-US"/>
              <a:t>Inborn errors of metabolism-e.g galactosemia</a:t>
            </a:r>
          </a:p>
          <a:p>
            <a:pPr lvl="1" eaLnBrk="1" hangingPunct="1"/>
            <a:r>
              <a:rPr lang="en-GB" altLang="en-US"/>
              <a:t>Enzyme deficiency </a:t>
            </a:r>
          </a:p>
          <a:p>
            <a:pPr eaLnBrk="1" hangingPunct="1"/>
            <a:r>
              <a:rPr lang="en-GB" altLang="en-US"/>
              <a:t>Starvation/malnutrition/severe disease</a:t>
            </a:r>
          </a:p>
          <a:p>
            <a:pPr eaLnBrk="1" hangingPunct="1"/>
            <a:r>
              <a:rPr lang="en-GB" altLang="en-US"/>
              <a:t>Diarrhoea and vomiting</a:t>
            </a:r>
          </a:p>
          <a:p>
            <a:pPr eaLnBrk="1" hangingPunct="1"/>
            <a:r>
              <a:rPr lang="en-GB" altLang="en-US"/>
              <a:t>Others</a:t>
            </a:r>
          </a:p>
          <a:p>
            <a:pPr eaLnBrk="1" hangingPunct="1"/>
            <a:endParaRPr lang="en-GB" altLang="en-US"/>
          </a:p>
        </p:txBody>
      </p:sp>
    </p:spTree>
    <p:extLst>
      <p:ext uri="{BB962C8B-B14F-4D97-AF65-F5344CB8AC3E}">
        <p14:creationId xmlns:p14="http://schemas.microsoft.com/office/powerpoint/2010/main" val="570705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2436</TotalTime>
  <Words>2409</Words>
  <Application>Microsoft Macintosh PowerPoint</Application>
  <PresentationFormat>Widescreen</PresentationFormat>
  <Paragraphs>692</Paragraphs>
  <Slides>97</Slides>
  <Notes>69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97</vt:i4>
      </vt:variant>
    </vt:vector>
  </HeadingPairs>
  <TitlesOfParts>
    <vt:vector size="105" baseType="lpstr">
      <vt:lpstr>Arial</vt:lpstr>
      <vt:lpstr>Calibri</vt:lpstr>
      <vt:lpstr>Calibri Light</vt:lpstr>
      <vt:lpstr>Symbol</vt:lpstr>
      <vt:lpstr>Tahoma</vt:lpstr>
      <vt:lpstr>Wingdings</vt:lpstr>
      <vt:lpstr>Office Theme</vt:lpstr>
      <vt:lpstr>Excel.Chart.8</vt:lpstr>
      <vt:lpstr>PowerPoint Presentation</vt:lpstr>
      <vt:lpstr>OBJECTIVES FOR  THE LECTURE</vt:lpstr>
      <vt:lpstr>ORGANS INVOLVED IN GLUCOSE METABOLISM</vt:lpstr>
      <vt:lpstr>Insulin</vt:lpstr>
      <vt:lpstr>PowerPoint Presentation</vt:lpstr>
      <vt:lpstr>Metabolic actions of Insulin</vt:lpstr>
      <vt:lpstr>Cont….Metabolic actions of Insulin</vt:lpstr>
      <vt:lpstr>COUNTER-REGULATORY HORMONES</vt:lpstr>
      <vt:lpstr> HORMONES INVOLVED IN GLUCOSE METABOLISM</vt:lpstr>
      <vt:lpstr>1.Glucagon  </vt:lpstr>
      <vt:lpstr>2.Adrenaline  </vt:lpstr>
      <vt:lpstr>3. Cortisol  </vt:lpstr>
      <vt:lpstr>4.Growth Hormone  </vt:lpstr>
      <vt:lpstr>PowerPoint Presentation</vt:lpstr>
      <vt:lpstr> TERMS AND PATHWAYS  METABOLIC PROCESSES WHICH CONTROL Carbohydrate  METABOLISM</vt:lpstr>
      <vt:lpstr> TERMS AND PATHWAYS  METABOLIC PROCESSES WHICH CONTROL CHO  METABOLISM</vt:lpstr>
      <vt:lpstr>Cont…..INCREASE IN BLOOD SUGAR</vt:lpstr>
      <vt:lpstr>CAUSES OF HYPERGLYCAEMIA</vt:lpstr>
      <vt:lpstr>Diabetes Mellitus</vt:lpstr>
      <vt:lpstr>CLASSIFICATION OF DM</vt:lpstr>
      <vt:lpstr>CHARACTERISTICS OF TYPE I</vt:lpstr>
      <vt:lpstr>CHARACTERISTICS OF TYPE 1</vt:lpstr>
      <vt:lpstr>CHARACTERISTICS OF TYPE II</vt:lpstr>
      <vt:lpstr>CHARACTERISTICS OF TYPE II</vt:lpstr>
      <vt:lpstr>EXPLANATION OF CAUSES OF TYPE II DM</vt:lpstr>
      <vt:lpstr>Differences Between Type 1 and Type 2 DM</vt:lpstr>
      <vt:lpstr>3.Gestational diabetes mellitus</vt:lpstr>
      <vt:lpstr>3.  GESTATIONAL DM</vt:lpstr>
      <vt:lpstr>4. DM ASSOCIATED WITH OTHER CONDITIONS/SECONDARY DM </vt:lpstr>
      <vt:lpstr>Symptoms of DM</vt:lpstr>
      <vt:lpstr>Clinical symptoms cont.</vt:lpstr>
      <vt:lpstr>Clinical symptoms cont.</vt:lpstr>
      <vt:lpstr>KETONE BODIES</vt:lpstr>
      <vt:lpstr>PowerPoint Presentation</vt:lpstr>
      <vt:lpstr>USES OF BIOCHEMICAL TESTS IN MANAGEMENT OF DM </vt:lpstr>
      <vt:lpstr>1. DIAGNOSIS OF DM  AND THE CAUSES OF DM</vt:lpstr>
      <vt:lpstr>Diagnosis cont.</vt:lpstr>
      <vt:lpstr> CRITERIA FOR DIAGNOSIS OF DM</vt:lpstr>
      <vt:lpstr>CRITERIA FOR DIAGNOSIS OF DM </vt:lpstr>
      <vt:lpstr>CRITERIA FOR DIAGNOSIS OF DM </vt:lpstr>
      <vt:lpstr>Diagnosis cont.-additional tests</vt:lpstr>
      <vt:lpstr>PowerPoint Presentation</vt:lpstr>
      <vt:lpstr>Tests for diagnosis </vt:lpstr>
      <vt:lpstr> Other indicators for glucose intolerance </vt:lpstr>
      <vt:lpstr>OGTT Protocol</vt:lpstr>
      <vt:lpstr>PowerPoint Presentation</vt:lpstr>
      <vt:lpstr>1. NORMAL CURVE</vt:lpstr>
      <vt:lpstr>1. Normal curve: Response to glucose load CONT.</vt:lpstr>
      <vt:lpstr>2 .IMPAIRED GLUCOSE TOLERANCE (MILD DM)</vt:lpstr>
      <vt:lpstr>2. IMPAIRED GLUCOSE TOLERANCE (MILD)</vt:lpstr>
      <vt:lpstr>3.DIABETIC CURVE</vt:lpstr>
      <vt:lpstr>2. DIABETIC CURVE</vt:lpstr>
      <vt:lpstr>2. DIABETIC CURVE</vt:lpstr>
      <vt:lpstr>3. IMPAIRED GLUCOSE TOLERANCE (MILD DM)</vt:lpstr>
      <vt:lpstr>4. NON-DIABETIC MELLITURIA/ RENAL GLUCOSURIA (EXCRETION OF SUGAR IN URINE)</vt:lpstr>
      <vt:lpstr>5.Flat curve</vt:lpstr>
      <vt:lpstr>MODIFIED OGTT -for Pregnant Patients </vt:lpstr>
      <vt:lpstr> Tests for MONITORING FOR GLYCAEMIC CONTROL</vt:lpstr>
      <vt:lpstr>HbA1C and Fructosamine</vt:lpstr>
      <vt:lpstr>Cont…..MONITORING FOR GLYCAEMIC CONTROL</vt:lpstr>
      <vt:lpstr>Complications of Diabetes</vt:lpstr>
      <vt:lpstr>DIABETIC KETOACIDOSIS (DKA)</vt:lpstr>
      <vt:lpstr>2. BIOCHEMICAL TEST IN ASSESSMENT OF ACUTE COMPLICATIONS- ACUTE (a)</vt:lpstr>
      <vt:lpstr>HYPEROSMOLAR NON-KETOTIC COMA (HONK)  </vt:lpstr>
      <vt:lpstr>BIOCHEMICAL TEST IN ASSESSMENT OF ACUTE COMPLICATIOINS – ACUTE </vt:lpstr>
      <vt:lpstr>BIOCHEMICAL TEST IN ASSESSMENT OF ACUTE COMPLICATIOINS – ACUTE </vt:lpstr>
      <vt:lpstr>Long Term Complications of DM</vt:lpstr>
      <vt:lpstr>Complications cont.</vt:lpstr>
      <vt:lpstr>b) LONGTERM CONTROL OF COMPLICATIONS- biochemical tests</vt:lpstr>
      <vt:lpstr>Nephropathy</vt:lpstr>
      <vt:lpstr>b) Long term control of complications- biochemical tests</vt:lpstr>
      <vt:lpstr>HYPOGLYCEMIA</vt:lpstr>
      <vt:lpstr>Objectives for the lecture</vt:lpstr>
      <vt:lpstr>Definition </vt:lpstr>
      <vt:lpstr>WHIPPLE'S TRIAD –must be present for dx to be made</vt:lpstr>
      <vt:lpstr>CLINICAL FEATURES OF HYPOGLYCAEMIA</vt:lpstr>
      <vt:lpstr>SIGNS AND SYMPTOMS OF HYPOGYCEMIA</vt:lpstr>
      <vt:lpstr>a) NEUROGLYCOPENIC MANIFESTATIONS: CNS cont. </vt:lpstr>
      <vt:lpstr>d) CHRONIC NEUROGLYCOPENIA</vt:lpstr>
      <vt:lpstr>b) MANIFESTATIONS OF INCREASED CATECHOLAMINES </vt:lpstr>
      <vt:lpstr>b) MANIFESTATIONS OF INCREASED CATECHOLAMINES </vt:lpstr>
      <vt:lpstr>CAUSES OF HYPOGYCEMIA</vt:lpstr>
      <vt:lpstr> FASTING</vt:lpstr>
      <vt:lpstr> FASTING</vt:lpstr>
      <vt:lpstr> FASTING</vt:lpstr>
      <vt:lpstr> FASTING</vt:lpstr>
      <vt:lpstr>CAUSES OF HYPOGLYCEMIA IN DIABETIC PATIENTS</vt:lpstr>
      <vt:lpstr>B. REACTIVE HYPOGLYCEMIA (1-3 hours after a meal)</vt:lpstr>
      <vt:lpstr>Pathology of reactive hypoglycaemia</vt:lpstr>
      <vt:lpstr>Pathology of reactive hypoglycaemia</vt:lpstr>
      <vt:lpstr>Tests for Dx and Mx of hypoglycaemia cont.</vt:lpstr>
      <vt:lpstr>Tests for Dx and Mx of hypoglycaemia.</vt:lpstr>
      <vt:lpstr>Tests for Dx and Mx of hypoglycaemia cont.</vt:lpstr>
      <vt:lpstr>Tests for Dx and Mx of hypoglycaemia cont.</vt:lpstr>
      <vt:lpstr>Test for Dx and Mx of hypoglycemia cont.</vt:lpstr>
      <vt:lpstr>CAUSES OF HYPOGLYCAEMIA IN NEONATES AND CHILDREN</vt:lpstr>
      <vt:lpstr>CAUSES OF HYPOGLYCAEMIA IN CHILDREN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Njeru</dc:creator>
  <cp:lastModifiedBy>Carol Njeru</cp:lastModifiedBy>
  <cp:revision>23</cp:revision>
  <dcterms:created xsi:type="dcterms:W3CDTF">2019-03-21T12:47:34Z</dcterms:created>
  <dcterms:modified xsi:type="dcterms:W3CDTF">2019-04-03T18:42:45Z</dcterms:modified>
</cp:coreProperties>
</file>