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3"/>
  </p:notesMasterIdLst>
  <p:sldIdLst>
    <p:sldId id="256" r:id="rId2"/>
    <p:sldId id="259" r:id="rId3"/>
    <p:sldId id="261" r:id="rId4"/>
    <p:sldId id="260" r:id="rId5"/>
    <p:sldId id="262" r:id="rId6"/>
    <p:sldId id="264" r:id="rId7"/>
    <p:sldId id="265" r:id="rId8"/>
    <p:sldId id="266" r:id="rId9"/>
    <p:sldId id="267" r:id="rId10"/>
    <p:sldId id="294" r:id="rId11"/>
    <p:sldId id="269" r:id="rId12"/>
    <p:sldId id="305" r:id="rId13"/>
    <p:sldId id="270" r:id="rId14"/>
    <p:sldId id="297" r:id="rId15"/>
    <p:sldId id="295" r:id="rId16"/>
    <p:sldId id="274" r:id="rId17"/>
    <p:sldId id="276" r:id="rId18"/>
    <p:sldId id="277" r:id="rId19"/>
    <p:sldId id="278" r:id="rId20"/>
    <p:sldId id="279" r:id="rId21"/>
    <p:sldId id="280" r:id="rId22"/>
    <p:sldId id="281" r:id="rId23"/>
    <p:sldId id="282" r:id="rId24"/>
    <p:sldId id="284" r:id="rId25"/>
    <p:sldId id="283" r:id="rId26"/>
    <p:sldId id="285" r:id="rId27"/>
    <p:sldId id="286" r:id="rId28"/>
    <p:sldId id="287" r:id="rId29"/>
    <p:sldId id="288" r:id="rId30"/>
    <p:sldId id="298" r:id="rId31"/>
    <p:sldId id="299" r:id="rId32"/>
    <p:sldId id="289" r:id="rId33"/>
    <p:sldId id="275" r:id="rId34"/>
    <p:sldId id="300" r:id="rId35"/>
    <p:sldId id="301" r:id="rId36"/>
    <p:sldId id="290" r:id="rId37"/>
    <p:sldId id="302" r:id="rId38"/>
    <p:sldId id="303" r:id="rId39"/>
    <p:sldId id="292" r:id="rId40"/>
    <p:sldId id="304" r:id="rId41"/>
    <p:sldId id="291" r:id="rId4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4"/>
    <p:restoredTop sz="94719"/>
  </p:normalViewPr>
  <p:slideViewPr>
    <p:cSldViewPr>
      <p:cViewPr varScale="1">
        <p:scale>
          <a:sx n="104" d="100"/>
          <a:sy n="104" d="100"/>
        </p:scale>
        <p:origin x="1504" y="20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slide" Target="slides/slide25.xml" /><Relationship Id="rId39" Type="http://schemas.openxmlformats.org/officeDocument/2006/relationships/slide" Target="slides/slide38.xml" /><Relationship Id="rId3" Type="http://schemas.openxmlformats.org/officeDocument/2006/relationships/slide" Target="slides/slide2.xml" /><Relationship Id="rId21" Type="http://schemas.openxmlformats.org/officeDocument/2006/relationships/slide" Target="slides/slide20.xml" /><Relationship Id="rId34" Type="http://schemas.openxmlformats.org/officeDocument/2006/relationships/slide" Target="slides/slide33.xml" /><Relationship Id="rId42" Type="http://schemas.openxmlformats.org/officeDocument/2006/relationships/slide" Target="slides/slide41.xml" /><Relationship Id="rId47" Type="http://schemas.openxmlformats.org/officeDocument/2006/relationships/tableStyles" Target="tableStyles.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slide" Target="slides/slide24.xml" /><Relationship Id="rId33" Type="http://schemas.openxmlformats.org/officeDocument/2006/relationships/slide" Target="slides/slide32.xml" /><Relationship Id="rId38" Type="http://schemas.openxmlformats.org/officeDocument/2006/relationships/slide" Target="slides/slide37.xml" /><Relationship Id="rId46" Type="http://schemas.openxmlformats.org/officeDocument/2006/relationships/theme" Target="theme/theme1.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29" Type="http://schemas.openxmlformats.org/officeDocument/2006/relationships/slide" Target="slides/slide28.xml" /><Relationship Id="rId41" Type="http://schemas.openxmlformats.org/officeDocument/2006/relationships/slide" Target="slides/slide40.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slide" Target="slides/slide23.xml" /><Relationship Id="rId32" Type="http://schemas.openxmlformats.org/officeDocument/2006/relationships/slide" Target="slides/slide31.xml" /><Relationship Id="rId37" Type="http://schemas.openxmlformats.org/officeDocument/2006/relationships/slide" Target="slides/slide36.xml" /><Relationship Id="rId40" Type="http://schemas.openxmlformats.org/officeDocument/2006/relationships/slide" Target="slides/slide39.xml" /><Relationship Id="rId45" Type="http://schemas.openxmlformats.org/officeDocument/2006/relationships/viewProps" Target="viewProps.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slide" Target="slides/slide22.xml" /><Relationship Id="rId28" Type="http://schemas.openxmlformats.org/officeDocument/2006/relationships/slide" Target="slides/slide27.xml" /><Relationship Id="rId36" Type="http://schemas.openxmlformats.org/officeDocument/2006/relationships/slide" Target="slides/slide35.xml" /><Relationship Id="rId10" Type="http://schemas.openxmlformats.org/officeDocument/2006/relationships/slide" Target="slides/slide9.xml" /><Relationship Id="rId19" Type="http://schemas.openxmlformats.org/officeDocument/2006/relationships/slide" Target="slides/slide18.xml" /><Relationship Id="rId31" Type="http://schemas.openxmlformats.org/officeDocument/2006/relationships/slide" Target="slides/slide30.xml" /><Relationship Id="rId44" Type="http://schemas.openxmlformats.org/officeDocument/2006/relationships/presProps" Target="presProps.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slide" Target="slides/slide21.xml" /><Relationship Id="rId27" Type="http://schemas.openxmlformats.org/officeDocument/2006/relationships/slide" Target="slides/slide26.xml" /><Relationship Id="rId30" Type="http://schemas.openxmlformats.org/officeDocument/2006/relationships/slide" Target="slides/slide29.xml" /><Relationship Id="rId35" Type="http://schemas.openxmlformats.org/officeDocument/2006/relationships/slide" Target="slides/slide34.xml" /><Relationship Id="rId43" Type="http://schemas.openxmlformats.org/officeDocument/2006/relationships/notesMaster" Target="notesMasters/notesMaster1.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A998EAD-22E5-43F7-9857-4E3CF423D66A}" type="datetimeFigureOut">
              <a:rPr lang="en-US" smtClean="0"/>
              <a:pPr/>
              <a:t>2/13/2019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61F6B93-D0C6-4877-A2D0-930112D17672}"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 /><Relationship Id="rId1" Type="http://schemas.openxmlformats.org/officeDocument/2006/relationships/notesMaster" Target="../notesMasters/notesMaster1.xml" /></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 /><Relationship Id="rId1" Type="http://schemas.openxmlformats.org/officeDocument/2006/relationships/notesMaster" Target="../notesMasters/notesMaster1.xml" /></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 /><Relationship Id="rId1" Type="http://schemas.openxmlformats.org/officeDocument/2006/relationships/notesMaster" Target="../notesMasters/notesMaster1.xml" /></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 /><Relationship Id="rId1" Type="http://schemas.openxmlformats.org/officeDocument/2006/relationships/notesMaster" Target="../notesMasters/notesMaster1.xml" /></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 /><Relationship Id="rId1" Type="http://schemas.openxmlformats.org/officeDocument/2006/relationships/notesMaster" Target="../notesMasters/notesMaster1.xml" /></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 /><Relationship Id="rId1" Type="http://schemas.openxmlformats.org/officeDocument/2006/relationships/notesMaster" Target="../notesMasters/notesMaster1.xml" /></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 /><Relationship Id="rId1" Type="http://schemas.openxmlformats.org/officeDocument/2006/relationships/notesMaster" Target="../notesMasters/notesMaster1.xml" /></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 /><Relationship Id="rId1" Type="http://schemas.openxmlformats.org/officeDocument/2006/relationships/notesMaster" Target="../notesMasters/notesMaster1.xml" /></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 /><Relationship Id="rId1" Type="http://schemas.openxmlformats.org/officeDocument/2006/relationships/notesMaster" Target="../notesMasters/notesMaster1.xml" /></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 /><Relationship Id="rId1" Type="http://schemas.openxmlformats.org/officeDocument/2006/relationships/notesMaster" Target="../notesMasters/notesMaster1.xml" /></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 /><Relationship Id="rId1" Type="http://schemas.openxmlformats.org/officeDocument/2006/relationships/notesMaster" Target="../notesMasters/notesMaster1.xml" /></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 /><Relationship Id="rId1" Type="http://schemas.openxmlformats.org/officeDocument/2006/relationships/notesMaster" Target="../notesMasters/notesMaster1.xml" /></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 /><Relationship Id="rId1" Type="http://schemas.openxmlformats.org/officeDocument/2006/relationships/notesMaster" Target="../notesMasters/notesMaster1.xml" /></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 /><Relationship Id="rId1" Type="http://schemas.openxmlformats.org/officeDocument/2006/relationships/notesMaster" Target="../notesMasters/notesMaster1.xml" /></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 /><Relationship Id="rId1" Type="http://schemas.openxmlformats.org/officeDocument/2006/relationships/notesMaster" Target="../notesMasters/notesMaster1.xml" /></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 /><Relationship Id="rId1" Type="http://schemas.openxmlformats.org/officeDocument/2006/relationships/notesMaster" Target="../notesMasters/notesMaster1.xml" /></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 /><Relationship Id="rId1" Type="http://schemas.openxmlformats.org/officeDocument/2006/relationships/notesMaster" Target="../notesMasters/notesMaster1.xml" /></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 /><Relationship Id="rId1" Type="http://schemas.openxmlformats.org/officeDocument/2006/relationships/notesMaster" Target="../notesMasters/notesMaster1.xml" /></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 /><Relationship Id="rId1" Type="http://schemas.openxmlformats.org/officeDocument/2006/relationships/notesMaster" Target="../notesMasters/notesMaster1.xml" /></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 /><Relationship Id="rId1" Type="http://schemas.openxmlformats.org/officeDocument/2006/relationships/notesMaster" Target="../notesMasters/notesMaster1.xml" /></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 /><Relationship Id="rId1" Type="http://schemas.openxmlformats.org/officeDocument/2006/relationships/notesMaster" Target="../notesMasters/notesMaster1.xml" /></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 /><Relationship Id="rId1" Type="http://schemas.openxmlformats.org/officeDocument/2006/relationships/notesMaster" Target="../notesMasters/notesMaster1.xml" /></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 /><Relationship Id="rId1" Type="http://schemas.openxmlformats.org/officeDocument/2006/relationships/notesMaster" Target="../notesMasters/notesMaster1.xml" /></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6.xml" /><Relationship Id="rId1" Type="http://schemas.openxmlformats.org/officeDocument/2006/relationships/notesMaster" Target="../notesMasters/notesMaster1.xml" /></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9.xml" /><Relationship Id="rId1" Type="http://schemas.openxmlformats.org/officeDocument/2006/relationships/notesMaster" Target="../notesMasters/notesMaster1.xml" /></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1.xml" /><Relationship Id="rId1" Type="http://schemas.openxmlformats.org/officeDocument/2006/relationships/notesMaster" Target="../notesMasters/notesMaster1.xml" /></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 /><Relationship Id="rId1" Type="http://schemas.openxmlformats.org/officeDocument/2006/relationships/notesMaster" Target="../notesMasters/notesMaster1.xml" /></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 /><Relationship Id="rId1" Type="http://schemas.openxmlformats.org/officeDocument/2006/relationships/notesMaster" Target="../notesMasters/notesMaster1.xml" /></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 /><Relationship Id="rId1" Type="http://schemas.openxmlformats.org/officeDocument/2006/relationships/notesMaster" Target="../notesMasters/notesMaster1.xml" /></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 /><Relationship Id="rId1" Type="http://schemas.openxmlformats.org/officeDocument/2006/relationships/notesMaster" Target="../notesMasters/notesMaster1.xml" /></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 /><Relationship Id="rId1" Type="http://schemas.openxmlformats.org/officeDocument/2006/relationships/notesMaster" Target="../notesMasters/notesMaster1.xml" /></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61F6B93-D0C6-4877-A2D0-930112D17672}"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61F6B93-D0C6-4877-A2D0-930112D17672}" type="slidenum">
              <a:rPr lang="en-US" smtClean="0"/>
              <a:pPr/>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61F6B93-D0C6-4877-A2D0-930112D17672}" type="slidenum">
              <a:rPr lang="en-US" smtClean="0"/>
              <a:pPr/>
              <a:t>12</a:t>
            </a:fld>
            <a:endParaRPr lang="en-US"/>
          </a:p>
        </p:txBody>
      </p:sp>
    </p:spTree>
    <p:extLst>
      <p:ext uri="{BB962C8B-B14F-4D97-AF65-F5344CB8AC3E}">
        <p14:creationId xmlns:p14="http://schemas.microsoft.com/office/powerpoint/2010/main" val="30919129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61F6B93-D0C6-4877-A2D0-930112D17672}" type="slidenum">
              <a:rPr lang="en-US" smtClean="0"/>
              <a:pPr/>
              <a:t>13</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a:extLst>
              <a:ext uri="{FF2B5EF4-FFF2-40B4-BE49-F238E27FC236}">
                <a16:creationId xmlns:a16="http://schemas.microsoft.com/office/drawing/2014/main" id="{74782296-FD62-C14F-B58C-0B1A4C0FF3B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a:extLst>
              <a:ext uri="{FF2B5EF4-FFF2-40B4-BE49-F238E27FC236}">
                <a16:creationId xmlns:a16="http://schemas.microsoft.com/office/drawing/2014/main" id="{95C9FF00-46AF-6848-B81A-F17FAE2C0C8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3252" name="Slide Number Placeholder 3">
            <a:extLst>
              <a:ext uri="{FF2B5EF4-FFF2-40B4-BE49-F238E27FC236}">
                <a16:creationId xmlns:a16="http://schemas.microsoft.com/office/drawing/2014/main" id="{3A12ACDD-F753-BA47-A304-66FC63D4A80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A18A4ECE-A8AD-A946-B8DC-EF020697A93D}" type="slidenum">
              <a:rPr lang="en-US" altLang="en-US"/>
              <a:pPr eaLnBrk="1" hangingPunct="1"/>
              <a:t>14</a:t>
            </a:fld>
            <a:endParaRPr lang="en-US" altLang="en-US"/>
          </a:p>
        </p:txBody>
      </p:sp>
    </p:spTree>
    <p:extLst>
      <p:ext uri="{BB962C8B-B14F-4D97-AF65-F5344CB8AC3E}">
        <p14:creationId xmlns:p14="http://schemas.microsoft.com/office/powerpoint/2010/main" val="28776316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a:extLst>
              <a:ext uri="{FF2B5EF4-FFF2-40B4-BE49-F238E27FC236}">
                <a16:creationId xmlns:a16="http://schemas.microsoft.com/office/drawing/2014/main" id="{9E6EB127-34D6-F640-AFD9-5D2D8EBE0FD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a:extLst>
              <a:ext uri="{FF2B5EF4-FFF2-40B4-BE49-F238E27FC236}">
                <a16:creationId xmlns:a16="http://schemas.microsoft.com/office/drawing/2014/main" id="{7D2A175E-A246-1C42-B8E6-E2FFD1DB69F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1204" name="Slide Number Placeholder 3">
            <a:extLst>
              <a:ext uri="{FF2B5EF4-FFF2-40B4-BE49-F238E27FC236}">
                <a16:creationId xmlns:a16="http://schemas.microsoft.com/office/drawing/2014/main" id="{49C84674-82F0-6F4E-8487-796997C0464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FB9E536E-FB05-E24A-8DD4-C41B326085D6}" type="slidenum">
              <a:rPr lang="en-US" altLang="en-US"/>
              <a:pPr eaLnBrk="1" hangingPunct="1"/>
              <a:t>15</a:t>
            </a:fld>
            <a:endParaRPr lang="en-US" altLang="en-US"/>
          </a:p>
        </p:txBody>
      </p:sp>
    </p:spTree>
    <p:extLst>
      <p:ext uri="{BB962C8B-B14F-4D97-AF65-F5344CB8AC3E}">
        <p14:creationId xmlns:p14="http://schemas.microsoft.com/office/powerpoint/2010/main" val="331173534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61F6B93-D0C6-4877-A2D0-930112D17672}" type="slidenum">
              <a:rPr lang="en-US" smtClean="0"/>
              <a:pPr/>
              <a:t>16</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61F6B93-D0C6-4877-A2D0-930112D17672}" type="slidenum">
              <a:rPr lang="en-US" smtClean="0"/>
              <a:pPr/>
              <a:t>17</a:t>
            </a:fld>
            <a:endParaRPr lang="en-US"/>
          </a:p>
        </p:txBody>
      </p:sp>
    </p:spTree>
    <p:extLst>
      <p:ext uri="{BB962C8B-B14F-4D97-AF65-F5344CB8AC3E}">
        <p14:creationId xmlns:p14="http://schemas.microsoft.com/office/powerpoint/2010/main" val="111748319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61F6B93-D0C6-4877-A2D0-930112D17672}" type="slidenum">
              <a:rPr lang="en-US" smtClean="0"/>
              <a:pPr/>
              <a:t>18</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61F6B93-D0C6-4877-A2D0-930112D17672}" type="slidenum">
              <a:rPr lang="en-US" smtClean="0"/>
              <a:pPr/>
              <a:t>19</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61F6B93-D0C6-4877-A2D0-930112D17672}" type="slidenum">
              <a:rPr lang="en-US" smtClean="0"/>
              <a:pPr/>
              <a:t>20</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61F6B93-D0C6-4877-A2D0-930112D17672}"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61F6B93-D0C6-4877-A2D0-930112D17672}" type="slidenum">
              <a:rPr lang="en-US" smtClean="0"/>
              <a:pPr/>
              <a:t>21</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61F6B93-D0C6-4877-A2D0-930112D17672}" type="slidenum">
              <a:rPr lang="en-US" smtClean="0"/>
              <a:pPr/>
              <a:t>22</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61F6B93-D0C6-4877-A2D0-930112D17672}" type="slidenum">
              <a:rPr lang="en-US" smtClean="0"/>
              <a:pPr/>
              <a:t>23</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61F6B93-D0C6-4877-A2D0-930112D17672}" type="slidenum">
              <a:rPr lang="en-US" smtClean="0"/>
              <a:pPr/>
              <a:t>24</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61F6B93-D0C6-4877-A2D0-930112D17672}" type="slidenum">
              <a:rPr lang="en-US" smtClean="0"/>
              <a:pPr/>
              <a:t>25</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61F6B93-D0C6-4877-A2D0-930112D17672}" type="slidenum">
              <a:rPr lang="en-US" smtClean="0"/>
              <a:pPr/>
              <a:t>26</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61F6B93-D0C6-4877-A2D0-930112D17672}" type="slidenum">
              <a:rPr lang="en-US" smtClean="0"/>
              <a:pPr/>
              <a:t>27</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61F6B93-D0C6-4877-A2D0-930112D17672}" type="slidenum">
              <a:rPr lang="en-US" smtClean="0"/>
              <a:pPr/>
              <a:t>28</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61F6B93-D0C6-4877-A2D0-930112D17672}" type="slidenum">
              <a:rPr lang="en-US" smtClean="0"/>
              <a:pPr/>
              <a:t>29</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61F6B93-D0C6-4877-A2D0-930112D17672}" type="slidenum">
              <a:rPr lang="en-US" smtClean="0"/>
              <a:pPr/>
              <a:t>32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61F6B93-D0C6-4877-A2D0-930112D17672}" type="slidenum">
              <a:rPr lang="en-US" smtClean="0"/>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61F6B93-D0C6-4877-A2D0-930112D17672}" type="slidenum">
              <a:rPr lang="en-US" smtClean="0"/>
              <a:pPr/>
              <a:t>36</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61F6B93-D0C6-4877-A2D0-930112D17672}" type="slidenum">
              <a:rPr lang="en-US" smtClean="0"/>
              <a:pPr/>
              <a:t>39</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61F6B93-D0C6-4877-A2D0-930112D17672}" type="slidenum">
              <a:rPr lang="en-US" smtClean="0"/>
              <a:pPr/>
              <a:t>41</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61F6B93-D0C6-4877-A2D0-930112D17672}"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61F6B93-D0C6-4877-A2D0-930112D17672}"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61F6B93-D0C6-4877-A2D0-930112D17672}"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61F6B93-D0C6-4877-A2D0-930112D17672}"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61F6B93-D0C6-4877-A2D0-930112D17672}"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61F6B93-D0C6-4877-A2D0-930112D17672}"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63EFB20-AAA4-4C19-9D9B-1D51F5998A50}" type="datetimeFigureOut">
              <a:rPr lang="en-US" smtClean="0"/>
              <a:pPr/>
              <a:t>2/13/2019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2EA880-937B-45EA-ACDB-B701C422C58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63EFB20-AAA4-4C19-9D9B-1D51F5998A50}" type="datetimeFigureOut">
              <a:rPr lang="en-US" smtClean="0"/>
              <a:pPr/>
              <a:t>2/13/2019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2EA880-937B-45EA-ACDB-B701C422C58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63EFB20-AAA4-4C19-9D9B-1D51F5998A50}" type="datetimeFigureOut">
              <a:rPr lang="en-US" smtClean="0"/>
              <a:pPr/>
              <a:t>2/13/2019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2EA880-937B-45EA-ACDB-B701C422C58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63EFB20-AAA4-4C19-9D9B-1D51F5998A50}" type="datetimeFigureOut">
              <a:rPr lang="en-US" smtClean="0"/>
              <a:pPr/>
              <a:t>2/13/2019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2EA880-937B-45EA-ACDB-B701C422C58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63EFB20-AAA4-4C19-9D9B-1D51F5998A50}" type="datetimeFigureOut">
              <a:rPr lang="en-US" smtClean="0"/>
              <a:pPr/>
              <a:t>2/13/2019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2EA880-937B-45EA-ACDB-B701C422C58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63EFB20-AAA4-4C19-9D9B-1D51F5998A50}" type="datetimeFigureOut">
              <a:rPr lang="en-US" smtClean="0"/>
              <a:pPr/>
              <a:t>2/13/2019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2EA880-937B-45EA-ACDB-B701C422C58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63EFB20-AAA4-4C19-9D9B-1D51F5998A50}" type="datetimeFigureOut">
              <a:rPr lang="en-US" smtClean="0"/>
              <a:pPr/>
              <a:t>2/13/2019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B2EA880-937B-45EA-ACDB-B701C422C58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63EFB20-AAA4-4C19-9D9B-1D51F5998A50}" type="datetimeFigureOut">
              <a:rPr lang="en-US" smtClean="0"/>
              <a:pPr/>
              <a:t>2/13/2019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B2EA880-937B-45EA-ACDB-B701C422C58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3EFB20-AAA4-4C19-9D9B-1D51F5998A50}" type="datetimeFigureOut">
              <a:rPr lang="en-US" smtClean="0"/>
              <a:pPr/>
              <a:t>2/13/2019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B2EA880-937B-45EA-ACDB-B701C422C58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63EFB20-AAA4-4C19-9D9B-1D51F5998A50}" type="datetimeFigureOut">
              <a:rPr lang="en-US" smtClean="0"/>
              <a:pPr/>
              <a:t>2/13/2019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2EA880-937B-45EA-ACDB-B701C422C58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63EFB20-AAA4-4C19-9D9B-1D51F5998A50}" type="datetimeFigureOut">
              <a:rPr lang="en-US" smtClean="0"/>
              <a:pPr/>
              <a:t>2/13/2019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2EA880-937B-45EA-ACDB-B701C422C58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3EFB20-AAA4-4C19-9D9B-1D51F5998A50}" type="datetimeFigureOut">
              <a:rPr lang="en-US" smtClean="0"/>
              <a:pPr/>
              <a:t>2/13/2019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2EA880-937B-45EA-ACDB-B701C422C58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 /><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 /><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 /><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3" Type="http://schemas.openxmlformats.org/officeDocument/2006/relationships/image" Target="../media/image3.png" /><Relationship Id="rId2" Type="http://schemas.openxmlformats.org/officeDocument/2006/relationships/notesSlide" Target="../notesSlides/notesSlide12.xml" /><Relationship Id="rId1" Type="http://schemas.openxmlformats.org/officeDocument/2006/relationships/slideLayout" Target="../slideLayouts/slideLayout6.xml" /></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 /><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 /><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 /><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 /><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 /><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 /><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 /><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 /><Relationship Id="rId1" Type="http://schemas.openxmlformats.org/officeDocument/2006/relationships/slideLayout" Target="../slideLayouts/slideLayout2.xml" /></Relationships>
</file>

<file path=ppt/slides/_rels/slide21.xml.rels><?xml version="1.0" encoding="UTF-8" standalone="yes"?>
<Relationships xmlns="http://schemas.openxmlformats.org/package/2006/relationships"><Relationship Id="rId3" Type="http://schemas.openxmlformats.org/officeDocument/2006/relationships/image" Target="../media/image4.png" /><Relationship Id="rId2" Type="http://schemas.openxmlformats.org/officeDocument/2006/relationships/notesSlide" Target="../notesSlides/notesSlide20.xml" /><Relationship Id="rId1" Type="http://schemas.openxmlformats.org/officeDocument/2006/relationships/slideLayout" Target="../slideLayouts/slideLayout7.xml" /></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 /><Relationship Id="rId1" Type="http://schemas.openxmlformats.org/officeDocument/2006/relationships/slideLayout" Target="../slideLayouts/slideLayout7.xml" /></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 /><Relationship Id="rId1" Type="http://schemas.openxmlformats.org/officeDocument/2006/relationships/slideLayout" Target="../slideLayouts/slideLayout2.xml" /></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 /><Relationship Id="rId1" Type="http://schemas.openxmlformats.org/officeDocument/2006/relationships/slideLayout" Target="../slideLayouts/slideLayout2.xml" /></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 /><Relationship Id="rId1" Type="http://schemas.openxmlformats.org/officeDocument/2006/relationships/slideLayout" Target="../slideLayouts/slideLayout2.xml" /></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 /><Relationship Id="rId1" Type="http://schemas.openxmlformats.org/officeDocument/2006/relationships/slideLayout" Target="../slideLayouts/slideLayout7.xml" /></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 /><Relationship Id="rId1" Type="http://schemas.openxmlformats.org/officeDocument/2006/relationships/slideLayout" Target="../slideLayouts/slideLayout2.xml" /></Relationships>
</file>

<file path=ppt/slides/_rels/slide28.xml.rels><?xml version="1.0" encoding="UTF-8" standalone="yes"?>
<Relationships xmlns="http://schemas.openxmlformats.org/package/2006/relationships"><Relationship Id="rId3" Type="http://schemas.openxmlformats.org/officeDocument/2006/relationships/image" Target="../media/image5.png" /><Relationship Id="rId2" Type="http://schemas.openxmlformats.org/officeDocument/2006/relationships/notesSlide" Target="../notesSlides/notesSlide27.xml" /><Relationship Id="rId1" Type="http://schemas.openxmlformats.org/officeDocument/2006/relationships/slideLayout" Target="../slideLayouts/slideLayout7.xml" /></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 /><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 /><Relationship Id="rId1" Type="http://schemas.openxmlformats.org/officeDocument/2006/relationships/slideLayout" Target="../slideLayouts/slideLayout2.xml" /></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2.xml.rels><?xml version="1.0" encoding="UTF-8" standalone="yes"?>
<Relationships xmlns="http://schemas.openxmlformats.org/package/2006/relationships"><Relationship Id="rId3" Type="http://schemas.openxmlformats.org/officeDocument/2006/relationships/image" Target="../media/image6.png" /><Relationship Id="rId2" Type="http://schemas.openxmlformats.org/officeDocument/2006/relationships/notesSlide" Target="../notesSlides/notesSlide29.xml" /><Relationship Id="rId1" Type="http://schemas.openxmlformats.org/officeDocument/2006/relationships/slideLayout" Target="../slideLayouts/slideLayout7.xml" /></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6.xml.rels><?xml version="1.0" encoding="UTF-8" standalone="yes"?>
<Relationships xmlns="http://schemas.openxmlformats.org/package/2006/relationships"><Relationship Id="rId3" Type="http://schemas.openxmlformats.org/officeDocument/2006/relationships/image" Target="../media/image7.png" /><Relationship Id="rId2" Type="http://schemas.openxmlformats.org/officeDocument/2006/relationships/notesSlide" Target="../notesSlides/notesSlide30.xml" /><Relationship Id="rId1" Type="http://schemas.openxmlformats.org/officeDocument/2006/relationships/slideLayout" Target="../slideLayouts/slideLayout7.xml" /></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9.xml.rels><?xml version="1.0" encoding="UTF-8" standalone="yes"?>
<Relationships xmlns="http://schemas.openxmlformats.org/package/2006/relationships"><Relationship Id="rId3" Type="http://schemas.openxmlformats.org/officeDocument/2006/relationships/image" Target="../media/image8.png" /><Relationship Id="rId2" Type="http://schemas.openxmlformats.org/officeDocument/2006/relationships/notesSlide" Target="../notesSlides/notesSlide31.xml" /><Relationship Id="rId1" Type="http://schemas.openxmlformats.org/officeDocument/2006/relationships/slideLayout" Target="../slideLayouts/slideLayout7.xml" /></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 /><Relationship Id="rId1" Type="http://schemas.openxmlformats.org/officeDocument/2006/relationships/slideLayout" Target="../slideLayouts/slideLayout2.xml" /></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1.xml.rels><?xml version="1.0" encoding="UTF-8" standalone="yes"?>
<Relationships xmlns="http://schemas.openxmlformats.org/package/2006/relationships"><Relationship Id="rId3" Type="http://schemas.openxmlformats.org/officeDocument/2006/relationships/image" Target="../media/image9.png" /><Relationship Id="rId2" Type="http://schemas.openxmlformats.org/officeDocument/2006/relationships/notesSlide" Target="../notesSlides/notesSlide32.xml" /><Relationship Id="rId1" Type="http://schemas.openxmlformats.org/officeDocument/2006/relationships/slideLayout" Target="../slideLayouts/slideLayout7.xml" /></Relationships>
</file>

<file path=ppt/slides/_rels/slide5.xml.rels><?xml version="1.0" encoding="UTF-8" standalone="yes"?>
<Relationships xmlns="http://schemas.openxmlformats.org/package/2006/relationships"><Relationship Id="rId3" Type="http://schemas.openxmlformats.org/officeDocument/2006/relationships/image" Target="../media/image1.png" /><Relationship Id="rId2" Type="http://schemas.openxmlformats.org/officeDocument/2006/relationships/notesSlide" Target="../notesSlides/notesSlide5.xml" /><Relationship Id="rId1" Type="http://schemas.openxmlformats.org/officeDocument/2006/relationships/slideLayout" Target="../slideLayouts/slideLayout7.xml" /></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 /><Relationship Id="rId1" Type="http://schemas.openxmlformats.org/officeDocument/2006/relationships/slideLayout" Target="../slideLayouts/slideLayout7.xml" /></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 /><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 /><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3" Type="http://schemas.openxmlformats.org/officeDocument/2006/relationships/image" Target="../media/image2.png" /><Relationship Id="rId2" Type="http://schemas.openxmlformats.org/officeDocument/2006/relationships/notesSlide" Target="../notesSlides/notesSlide9.xml" /><Relationship Id="rId1" Type="http://schemas.openxmlformats.org/officeDocument/2006/relationships/slideLayout" Target="../slideLayouts/slideLayout4.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accent2">
                    <a:lumMod val="50000"/>
                  </a:schemeClr>
                </a:solidFill>
              </a:rPr>
              <a:t>ACID BASE CHEMISTRY</a:t>
            </a:r>
          </a:p>
        </p:txBody>
      </p:sp>
      <p:sp>
        <p:nvSpPr>
          <p:cNvPr id="3" name="Subtitle 2"/>
          <p:cNvSpPr>
            <a:spLocks noGrp="1"/>
          </p:cNvSpPr>
          <p:nvPr>
            <p:ph type="subTitle" idx="1"/>
          </p:nvPr>
        </p:nvSpPr>
        <p:spPr/>
        <p:txBody>
          <a:bodyPr/>
          <a:lstStyle/>
          <a:p>
            <a:endParaRPr lang="en-US" dirty="0">
              <a:solidFill>
                <a:schemeClr val="accent2">
                  <a:lumMod val="50000"/>
                </a:schemeClr>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1036983"/>
            <a:ext cx="7024744" cy="791817"/>
          </a:xfrm>
        </p:spPr>
        <p:txBody>
          <a:bodyPr/>
          <a:lstStyle/>
          <a:p>
            <a:endParaRPr lang="en-US" dirty="0"/>
          </a:p>
        </p:txBody>
      </p:sp>
      <p:sp>
        <p:nvSpPr>
          <p:cNvPr id="3" name="Content Placeholder 2"/>
          <p:cNvSpPr>
            <a:spLocks noGrp="1"/>
          </p:cNvSpPr>
          <p:nvPr>
            <p:ph idx="1"/>
          </p:nvPr>
        </p:nvSpPr>
        <p:spPr>
          <a:xfrm>
            <a:off x="1043492" y="1994452"/>
            <a:ext cx="6777317" cy="3838178"/>
          </a:xfrm>
        </p:spPr>
        <p:txBody>
          <a:bodyPr>
            <a:normAutofit fontScale="77500" lnSpcReduction="20000"/>
          </a:bodyPr>
          <a:lstStyle/>
          <a:p>
            <a:r>
              <a:rPr lang="en-US" dirty="0"/>
              <a:t>PH= 6.1+ log10  [HCO3-]</a:t>
            </a:r>
          </a:p>
          <a:p>
            <a:pPr marL="0" indent="0">
              <a:buNone/>
            </a:pPr>
            <a:r>
              <a:rPr lang="en-US" dirty="0"/>
              <a:t>                                 0.03 X pCo2      </a:t>
            </a:r>
          </a:p>
          <a:p>
            <a:pPr marL="0" indent="0">
              <a:buNone/>
            </a:pPr>
            <a:r>
              <a:rPr lang="en-US" dirty="0"/>
              <a:t>Where</a:t>
            </a:r>
          </a:p>
          <a:p>
            <a:pPr marL="0" indent="0">
              <a:buNone/>
            </a:pPr>
            <a:r>
              <a:rPr lang="en-US" dirty="0"/>
              <a:t>0.03 is the henry’s law constant for solubility of co2 in blood</a:t>
            </a:r>
          </a:p>
          <a:p>
            <a:r>
              <a:rPr lang="en-US" dirty="0"/>
              <a:t>pH is the acidity in the blood</a:t>
            </a:r>
          </a:p>
          <a:p>
            <a:r>
              <a:rPr lang="en-US" dirty="0"/>
              <a:t>[HCO</a:t>
            </a:r>
            <a:r>
              <a:rPr lang="en-US" baseline="-25000" dirty="0"/>
              <a:t>3</a:t>
            </a:r>
            <a:r>
              <a:rPr lang="en-US" baseline="30000" dirty="0"/>
              <a:t>−</a:t>
            </a:r>
            <a:r>
              <a:rPr lang="en-US" dirty="0"/>
              <a:t>] is the concentration of bicarbonate in the blood</a:t>
            </a:r>
          </a:p>
          <a:p>
            <a:r>
              <a:rPr lang="en-US" i="1" dirty="0"/>
              <a:t>p</a:t>
            </a:r>
            <a:r>
              <a:rPr lang="en-US" baseline="-25000" dirty="0"/>
              <a:t>CO2</a:t>
            </a:r>
            <a:r>
              <a:rPr lang="en-US" dirty="0"/>
              <a:t> is the partial pressure of carbon dioxide in the arterial blood</a:t>
            </a:r>
          </a:p>
          <a:p>
            <a:pPr marL="0" indent="0">
              <a:buNone/>
            </a:pPr>
            <a:endParaRPr lang="en-US" dirty="0"/>
          </a:p>
        </p:txBody>
      </p:sp>
      <p:sp>
        <p:nvSpPr>
          <p:cNvPr id="4" name="Left Bracket 3"/>
          <p:cNvSpPr/>
          <p:nvPr/>
        </p:nvSpPr>
        <p:spPr>
          <a:xfrm>
            <a:off x="3611881" y="1812234"/>
            <a:ext cx="45719" cy="1099931"/>
          </a:xfrm>
          <a:prstGeom prst="leftBracket">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Right Bracket 4"/>
          <p:cNvSpPr/>
          <p:nvPr/>
        </p:nvSpPr>
        <p:spPr>
          <a:xfrm>
            <a:off x="5410200" y="1905000"/>
            <a:ext cx="73152" cy="914400"/>
          </a:xfrm>
          <a:prstGeom prst="rightBracket">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7" name="Straight Connector 6"/>
          <p:cNvCxnSpPr/>
          <p:nvPr/>
        </p:nvCxnSpPr>
        <p:spPr>
          <a:xfrm>
            <a:off x="3657600" y="2362200"/>
            <a:ext cx="15240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663071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i="1" dirty="0">
                <a:solidFill>
                  <a:schemeClr val="accent2">
                    <a:lumMod val="50000"/>
                  </a:schemeClr>
                </a:solidFill>
              </a:rPr>
              <a:t>Buffer systems and there role in regulating the pH of body fluids.</a:t>
            </a:r>
          </a:p>
        </p:txBody>
      </p:sp>
      <p:sp>
        <p:nvSpPr>
          <p:cNvPr id="3" name="Content Placeholder 2"/>
          <p:cNvSpPr>
            <a:spLocks noGrp="1"/>
          </p:cNvSpPr>
          <p:nvPr>
            <p:ph idx="1"/>
          </p:nvPr>
        </p:nvSpPr>
        <p:spPr/>
        <p:txBody>
          <a:bodyPr>
            <a:normAutofit/>
          </a:bodyPr>
          <a:lstStyle/>
          <a:p>
            <a:r>
              <a:rPr lang="en-US" sz="2400" b="1" i="1" dirty="0"/>
              <a:t>A buffer </a:t>
            </a:r>
            <a:r>
              <a:rPr lang="en-US" sz="2400" dirty="0"/>
              <a:t>is a mixture of a weak acid and </a:t>
            </a:r>
            <a:r>
              <a:rPr lang="en-US" sz="2400" dirty="0" err="1"/>
              <a:t>and</a:t>
            </a:r>
            <a:r>
              <a:rPr lang="en-US" sz="2400" dirty="0"/>
              <a:t> a salt of its conjugate base that resists changes in pH when a strong  acid or base is added to the solution.</a:t>
            </a:r>
          </a:p>
          <a:p>
            <a:r>
              <a:rPr lang="en-US" sz="2400" dirty="0"/>
              <a:t>If the concentrations of the acid and base components of a buffer are equal the pH will equal the </a:t>
            </a:r>
            <a:r>
              <a:rPr lang="en-US" sz="2400" dirty="0" err="1"/>
              <a:t>pK.</a:t>
            </a:r>
            <a:endParaRPr lang="en-US" sz="2400" dirty="0"/>
          </a:p>
          <a:p>
            <a:r>
              <a:rPr lang="en-US" sz="2400" dirty="0"/>
              <a:t>Buffers are also more effective at higher concentration ,so that a 10 mmol/l buffer solution is more </a:t>
            </a:r>
            <a:r>
              <a:rPr lang="en-US" sz="2400" dirty="0" err="1"/>
              <a:t>efffective</a:t>
            </a:r>
            <a:r>
              <a:rPr lang="en-US" sz="2400" dirty="0"/>
              <a:t> than a 1.0mmol/l solution.</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i="1" dirty="0">
                <a:solidFill>
                  <a:schemeClr val="accent2">
                    <a:lumMod val="50000"/>
                  </a:schemeClr>
                </a:solidFill>
              </a:rPr>
              <a:t>Examples of physiologic buffer solutions</a:t>
            </a:r>
          </a:p>
        </p:txBody>
      </p:sp>
      <p:sp>
        <p:nvSpPr>
          <p:cNvPr id="3" name="Content Placeholder 2"/>
          <p:cNvSpPr>
            <a:spLocks noGrp="1"/>
          </p:cNvSpPr>
          <p:nvPr>
            <p:ph idx="1"/>
          </p:nvPr>
        </p:nvSpPr>
        <p:spPr/>
        <p:txBody>
          <a:bodyPr/>
          <a:lstStyle/>
          <a:p>
            <a:pPr>
              <a:buFont typeface="Wingdings" pitchFamily="2" charset="2"/>
              <a:buChar char="q"/>
            </a:pPr>
            <a:r>
              <a:rPr lang="en-US" sz="2400" dirty="0"/>
              <a:t>Bicarbonate/carbonic buffer solution</a:t>
            </a:r>
            <a:r>
              <a:rPr lang="en-US" dirty="0"/>
              <a:t>.</a:t>
            </a:r>
          </a:p>
          <a:p>
            <a:pPr>
              <a:buFont typeface="Wingdings" pitchFamily="2" charset="2"/>
              <a:buChar char="q"/>
            </a:pPr>
            <a:r>
              <a:rPr lang="en-US" sz="2400" dirty="0"/>
              <a:t>Phosphate buffer solution</a:t>
            </a:r>
          </a:p>
          <a:p>
            <a:pPr>
              <a:buFont typeface="Wingdings" pitchFamily="2" charset="2"/>
              <a:buChar char="q"/>
            </a:pPr>
            <a:r>
              <a:rPr lang="en-US" sz="2400" dirty="0"/>
              <a:t>Plasma protein and hemoglobin buffer solution.</a:t>
            </a:r>
          </a:p>
        </p:txBody>
      </p:sp>
    </p:spTree>
    <p:extLst>
      <p:ext uri="{BB962C8B-B14F-4D97-AF65-F5344CB8AC3E}">
        <p14:creationId xmlns:p14="http://schemas.microsoft.com/office/powerpoint/2010/main" val="20803337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i="1" dirty="0">
                <a:solidFill>
                  <a:schemeClr val="accent2">
                    <a:lumMod val="50000"/>
                  </a:schemeClr>
                </a:solidFill>
              </a:rPr>
              <a:t>Action of buffer in the regulation of body pH-</a:t>
            </a:r>
            <a:r>
              <a:rPr lang="en-US" sz="2800" u="sng" dirty="0"/>
              <a:t> the bicarbonate buffer system</a:t>
            </a:r>
            <a:endParaRPr lang="en-US" sz="2800" b="1" i="1" dirty="0">
              <a:solidFill>
                <a:schemeClr val="accent2">
                  <a:lumMod val="50000"/>
                </a:schemeClr>
              </a:solidFill>
            </a:endParaRPr>
          </a:p>
        </p:txBody>
      </p:sp>
      <p:sp>
        <p:nvSpPr>
          <p:cNvPr id="3" name="Content Placeholder 2"/>
          <p:cNvSpPr>
            <a:spLocks noGrp="1"/>
          </p:cNvSpPr>
          <p:nvPr>
            <p:ph idx="4294967295"/>
          </p:nvPr>
        </p:nvSpPr>
        <p:spPr>
          <a:xfrm>
            <a:off x="0" y="1600201"/>
            <a:ext cx="8229600" cy="3733800"/>
          </a:xfrm>
        </p:spPr>
        <p:txBody>
          <a:bodyPr>
            <a:normAutofit/>
          </a:bodyPr>
          <a:lstStyle/>
          <a:p>
            <a:pPr marL="0" indent="0">
              <a:buNone/>
            </a:pPr>
            <a:endParaRPr lang="en-US" sz="2400" dirty="0"/>
          </a:p>
          <a:p>
            <a:pPr>
              <a:buFont typeface="Wingdings" pitchFamily="2" charset="2"/>
              <a:buChar char="v"/>
            </a:pPr>
            <a:r>
              <a:rPr lang="en-US" sz="2400" dirty="0"/>
              <a:t>If a strong acid is added to a solution containing HCO3⁻ and H2CO3 ,the H⁺ will react with HCO3⁻ to form more H2CO3 and subsequently CO2 and H2O.</a:t>
            </a:r>
          </a:p>
          <a:p>
            <a:pPr>
              <a:buFont typeface="Wingdings" pitchFamily="2" charset="2"/>
              <a:buChar char="v"/>
            </a:pPr>
            <a:r>
              <a:rPr lang="en-US" sz="2400" dirty="0"/>
              <a:t>The hydrogen ions are  thereby bound, and the increase in the H⁺ concentration will be minimal.</a:t>
            </a:r>
          </a:p>
          <a:p>
            <a:pPr>
              <a:buFont typeface="Wingdings" pitchFamily="2" charset="2"/>
              <a:buChar char="v"/>
            </a:pPr>
            <a:r>
              <a:rPr lang="en-US" sz="2400" dirty="0"/>
              <a:t>The buffer systems of most physiological interest in connection with regulation of the pH of body fluids are those of plasma and erythrocytes.</a:t>
            </a:r>
          </a:p>
        </p:txBody>
      </p:sp>
      <p:pic>
        <p:nvPicPr>
          <p:cNvPr id="5123" name="Picture 3"/>
          <p:cNvPicPr>
            <a:picLocks noChangeAspect="1" noChangeArrowheads="1"/>
          </p:cNvPicPr>
          <p:nvPr/>
        </p:nvPicPr>
        <p:blipFill>
          <a:blip r:embed="rId3"/>
          <a:srcRect/>
          <a:stretch>
            <a:fillRect/>
          </a:stretch>
        </p:blipFill>
        <p:spPr bwMode="auto">
          <a:xfrm>
            <a:off x="1295400" y="5715000"/>
            <a:ext cx="6629400" cy="685800"/>
          </a:xfrm>
          <a:prstGeom prst="rect">
            <a:avLst/>
          </a:prstGeom>
          <a:noFill/>
          <a:ln w="9525">
            <a:noFill/>
            <a:miter lim="800000"/>
            <a:headEnd/>
            <a:tailEnd/>
          </a:ln>
          <a:effec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51CC81F6-89FC-8B43-A064-74EB171B7364}"/>
              </a:ext>
            </a:extLst>
          </p:cNvPr>
          <p:cNvSpPr>
            <a:spLocks noGrp="1"/>
          </p:cNvSpPr>
          <p:nvPr>
            <p:ph type="title"/>
          </p:nvPr>
        </p:nvSpPr>
        <p:spPr/>
        <p:txBody>
          <a:bodyPr>
            <a:normAutofit fontScale="90000"/>
          </a:bodyPr>
          <a:lstStyle/>
          <a:p>
            <a:pPr eaLnBrk="1" hangingPunct="1"/>
            <a:br>
              <a:rPr lang="en-GB" altLang="en-US"/>
            </a:br>
            <a:r>
              <a:rPr lang="en-GB" altLang="en-US"/>
              <a:t>Phosphate buffer system </a:t>
            </a:r>
            <a:br>
              <a:rPr lang="en-GB" altLang="en-US"/>
            </a:br>
            <a:endParaRPr lang="en-US" altLang="en-US"/>
          </a:p>
        </p:txBody>
      </p:sp>
      <p:sp>
        <p:nvSpPr>
          <p:cNvPr id="16387" name="Content Placeholder 2">
            <a:extLst>
              <a:ext uri="{FF2B5EF4-FFF2-40B4-BE49-F238E27FC236}">
                <a16:creationId xmlns:a16="http://schemas.microsoft.com/office/drawing/2014/main" id="{854B9CEC-C15F-B64E-8742-0AD6773E93AE}"/>
              </a:ext>
            </a:extLst>
          </p:cNvPr>
          <p:cNvSpPr>
            <a:spLocks noGrp="1"/>
          </p:cNvSpPr>
          <p:nvPr>
            <p:ph idx="1"/>
          </p:nvPr>
        </p:nvSpPr>
        <p:spPr/>
        <p:txBody>
          <a:bodyPr/>
          <a:lstStyle/>
          <a:p>
            <a:pPr marL="342900" lvl="1" indent="-342900" eaLnBrk="1" hangingPunct="1">
              <a:lnSpc>
                <a:spcPct val="90000"/>
              </a:lnSpc>
              <a:buFontTx/>
              <a:buChar char="•"/>
            </a:pPr>
            <a:r>
              <a:rPr lang="en-GB" altLang="en-US" sz="3200"/>
              <a:t>Phosphates are major ions in intracellular fluid and in collecting tubules of kidneys  </a:t>
            </a:r>
          </a:p>
          <a:p>
            <a:pPr eaLnBrk="1" hangingPunct="1">
              <a:lnSpc>
                <a:spcPct val="90000"/>
              </a:lnSpc>
            </a:pPr>
            <a:r>
              <a:rPr lang="en-US" altLang="en-US"/>
              <a:t>Important buffer in ICF and in urine.</a:t>
            </a:r>
          </a:p>
          <a:p>
            <a:pPr eaLnBrk="1" hangingPunct="1">
              <a:lnSpc>
                <a:spcPct val="90000"/>
              </a:lnSpc>
            </a:pPr>
            <a:r>
              <a:rPr lang="en-GB" altLang="en-US"/>
              <a:t>When pH decreases, monohydrogen phosphate ion acts as H+ acceptor </a:t>
            </a:r>
          </a:p>
          <a:p>
            <a:pPr eaLnBrk="1" hangingPunct="1">
              <a:lnSpc>
                <a:spcPct val="90000"/>
              </a:lnSpc>
            </a:pPr>
            <a:r>
              <a:rPr lang="en-GB" altLang="en-US"/>
              <a:t>When pH increases, dihydrogen phosphate ion donates H+ </a:t>
            </a:r>
          </a:p>
          <a:p>
            <a:pPr eaLnBrk="1" hangingPunct="1"/>
            <a:endParaRPr lang="en-US" altLang="en-US"/>
          </a:p>
        </p:txBody>
      </p:sp>
    </p:spTree>
    <p:extLst>
      <p:ext uri="{BB962C8B-B14F-4D97-AF65-F5344CB8AC3E}">
        <p14:creationId xmlns:p14="http://schemas.microsoft.com/office/powerpoint/2010/main" val="3562736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97FD837D-580D-AF4D-A472-BB14945B6744}"/>
              </a:ext>
            </a:extLst>
          </p:cNvPr>
          <p:cNvSpPr>
            <a:spLocks noGrp="1"/>
          </p:cNvSpPr>
          <p:nvPr>
            <p:ph type="title"/>
          </p:nvPr>
        </p:nvSpPr>
        <p:spPr/>
        <p:txBody>
          <a:bodyPr>
            <a:normAutofit fontScale="90000"/>
          </a:bodyPr>
          <a:lstStyle/>
          <a:p>
            <a:pPr eaLnBrk="1" hangingPunct="1"/>
            <a:br>
              <a:rPr lang="en-GB" altLang="en-US" b="1" dirty="0"/>
            </a:br>
            <a:endParaRPr lang="en-US" altLang="en-US" dirty="0"/>
          </a:p>
        </p:txBody>
      </p:sp>
      <p:sp>
        <p:nvSpPr>
          <p:cNvPr id="14339" name="Content Placeholder 2">
            <a:extLst>
              <a:ext uri="{FF2B5EF4-FFF2-40B4-BE49-F238E27FC236}">
                <a16:creationId xmlns:a16="http://schemas.microsoft.com/office/drawing/2014/main" id="{56318FA9-FC75-E447-B8F0-F19C4B723CDC}"/>
              </a:ext>
            </a:extLst>
          </p:cNvPr>
          <p:cNvSpPr>
            <a:spLocks noGrp="1"/>
          </p:cNvSpPr>
          <p:nvPr>
            <p:ph idx="1"/>
          </p:nvPr>
        </p:nvSpPr>
        <p:spPr/>
        <p:txBody>
          <a:bodyPr/>
          <a:lstStyle/>
          <a:p>
            <a:pPr eaLnBrk="1" hangingPunct="1">
              <a:lnSpc>
                <a:spcPct val="90000"/>
              </a:lnSpc>
            </a:pPr>
            <a:r>
              <a:rPr lang="en-GB" altLang="en-US" sz="2800"/>
              <a:t>Protein Buffer system </a:t>
            </a:r>
          </a:p>
          <a:p>
            <a:pPr eaLnBrk="1" hangingPunct="1">
              <a:lnSpc>
                <a:spcPct val="90000"/>
              </a:lnSpc>
              <a:buFontTx/>
              <a:buNone/>
            </a:pPr>
            <a:r>
              <a:rPr lang="en-GB" altLang="en-US" sz="2800"/>
              <a:t>   - proteins have carboxyl &amp; amino groups </a:t>
            </a:r>
          </a:p>
          <a:p>
            <a:pPr lvl="1" eaLnBrk="1" hangingPunct="1">
              <a:lnSpc>
                <a:spcPct val="90000"/>
              </a:lnSpc>
            </a:pPr>
            <a:r>
              <a:rPr lang="en-GB" altLang="en-US" sz="2400"/>
              <a:t>When pH increases, the carboxyl group can dissociate &amp; release H+. Histidine in Hb &amp; cysteine are effective buffers.  </a:t>
            </a:r>
          </a:p>
          <a:p>
            <a:pPr lvl="1" eaLnBrk="1" hangingPunct="1">
              <a:lnSpc>
                <a:spcPct val="90000"/>
              </a:lnSpc>
            </a:pPr>
            <a:r>
              <a:rPr lang="en-GB" altLang="en-US" sz="2400"/>
              <a:t>When pH decreases, amino group acts as a H+ acceptor. Limited to free amino acids &amp; the terminal amino acid of protein. </a:t>
            </a:r>
          </a:p>
          <a:p>
            <a:pPr lvl="1" eaLnBrk="1" hangingPunct="1">
              <a:lnSpc>
                <a:spcPct val="90000"/>
              </a:lnSpc>
            </a:pPr>
            <a:r>
              <a:rPr lang="en-GB" altLang="en-US" sz="2400"/>
              <a:t>Affects both ICF &amp; ECF. </a:t>
            </a:r>
          </a:p>
          <a:p>
            <a:pPr lvl="1" eaLnBrk="1" hangingPunct="1">
              <a:lnSpc>
                <a:spcPct val="90000"/>
              </a:lnSpc>
            </a:pPr>
            <a:r>
              <a:rPr lang="en-GB" altLang="en-US" sz="2400"/>
              <a:t>Intracellular Hb buffer system rapidly affects ECF pH </a:t>
            </a:r>
          </a:p>
          <a:p>
            <a:pPr eaLnBrk="1" hangingPunct="1"/>
            <a:endParaRPr lang="en-US" altLang="en-US"/>
          </a:p>
        </p:txBody>
      </p:sp>
    </p:spTree>
    <p:extLst>
      <p:ext uri="{BB962C8B-B14F-4D97-AF65-F5344CB8AC3E}">
        <p14:creationId xmlns:p14="http://schemas.microsoft.com/office/powerpoint/2010/main" val="18032276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i="1" dirty="0">
                <a:solidFill>
                  <a:schemeClr val="accent2">
                    <a:lumMod val="50000"/>
                  </a:schemeClr>
                </a:solidFill>
              </a:rPr>
              <a:t>Respiratory mechanism in the regulation of Acid-Base balance</a:t>
            </a:r>
            <a:r>
              <a:rPr lang="en-US" sz="2800" b="1" i="1" dirty="0"/>
              <a:t>.</a:t>
            </a:r>
          </a:p>
        </p:txBody>
      </p:sp>
      <p:sp>
        <p:nvSpPr>
          <p:cNvPr id="3" name="Content Placeholder 2"/>
          <p:cNvSpPr>
            <a:spLocks noGrp="1"/>
          </p:cNvSpPr>
          <p:nvPr>
            <p:ph idx="1"/>
          </p:nvPr>
        </p:nvSpPr>
        <p:spPr/>
        <p:txBody>
          <a:bodyPr>
            <a:normAutofit/>
          </a:bodyPr>
          <a:lstStyle/>
          <a:p>
            <a:r>
              <a:rPr lang="en-US" sz="2400" dirty="0"/>
              <a:t>Respiratory mechanism  contributes to the maintenance of normal body pH through elimination or retention of CO2 in metabolic acidosis and alkalosis respectively.</a:t>
            </a:r>
          </a:p>
          <a:p>
            <a:r>
              <a:rPr lang="en-US" sz="2400" dirty="0"/>
              <a:t>Diffusion of O2 and CO2 across alveolar and cell membrane is governed by gradients in the in the partial </a:t>
            </a:r>
            <a:r>
              <a:rPr lang="en-US" sz="2400" dirty="0" err="1"/>
              <a:t>presssure</a:t>
            </a:r>
            <a:r>
              <a:rPr lang="en-US" sz="2400" dirty="0"/>
              <a:t> of each gas.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2800" b="1" i="1" dirty="0">
                <a:solidFill>
                  <a:schemeClr val="accent2">
                    <a:lumMod val="50000"/>
                  </a:schemeClr>
                </a:solidFill>
              </a:rPr>
              <a:t>Respiratory response to Acid-Base perturbations</a:t>
            </a:r>
          </a:p>
        </p:txBody>
      </p:sp>
      <p:sp>
        <p:nvSpPr>
          <p:cNvPr id="3" name="Content Placeholder 2"/>
          <p:cNvSpPr>
            <a:spLocks noGrp="1"/>
          </p:cNvSpPr>
          <p:nvPr>
            <p:ph idx="1"/>
          </p:nvPr>
        </p:nvSpPr>
        <p:spPr>
          <a:xfrm>
            <a:off x="457200" y="838200"/>
            <a:ext cx="8229600" cy="5715000"/>
          </a:xfrm>
        </p:spPr>
        <p:txBody>
          <a:bodyPr>
            <a:normAutofit fontScale="92500" lnSpcReduction="20000"/>
          </a:bodyPr>
          <a:lstStyle/>
          <a:p>
            <a:r>
              <a:rPr lang="en-US" sz="2400" dirty="0"/>
              <a:t>Most metabolic acid-base disorders develop slowly.</a:t>
            </a:r>
          </a:p>
          <a:p>
            <a:r>
              <a:rPr lang="en-US" sz="2400" dirty="0"/>
              <a:t>Respiratory system responds immediately to a change in acid base status</a:t>
            </a:r>
          </a:p>
          <a:p>
            <a:r>
              <a:rPr lang="en-US" sz="2400" dirty="0" err="1"/>
              <a:t>E.g</a:t>
            </a:r>
            <a:r>
              <a:rPr lang="en-US" sz="2400" dirty="0"/>
              <a:t> in the early stages of metabolic acidosis, plasma pH decreases, but because H⁺ ions  equilibrate rather slowly across the blood brain barrier, the pH in CSF remains nearly normal.</a:t>
            </a:r>
          </a:p>
          <a:p>
            <a:r>
              <a:rPr lang="en-US" sz="2400" dirty="0"/>
              <a:t>However because peripheral chemoreceptors are stimulated by the decreased plasma pH, </a:t>
            </a:r>
            <a:r>
              <a:rPr lang="en-US" sz="2400" dirty="0" err="1"/>
              <a:t>hyperventillation</a:t>
            </a:r>
            <a:r>
              <a:rPr lang="en-US" sz="2400" dirty="0"/>
              <a:t> occurs ,and plasma PCO2 decrease.</a:t>
            </a:r>
          </a:p>
          <a:p>
            <a:r>
              <a:rPr lang="en-US" sz="2400" dirty="0"/>
              <a:t>When this occurs the PCO₂ of CSF decreases immediately because CO2 equilibrates rapidly across the blood brain barrier leading to  a rise in the pH of of the CSF.</a:t>
            </a:r>
          </a:p>
          <a:p>
            <a:r>
              <a:rPr lang="en-US" sz="2400" dirty="0"/>
              <a:t>This will inhibit the central </a:t>
            </a:r>
            <a:r>
              <a:rPr lang="en-US" sz="2400" dirty="0" err="1"/>
              <a:t>chemoreceptors</a:t>
            </a:r>
            <a:r>
              <a:rPr lang="en-US" sz="2400" dirty="0"/>
              <a:t> .</a:t>
            </a:r>
          </a:p>
          <a:p>
            <a:r>
              <a:rPr lang="en-US" sz="2400" dirty="0"/>
              <a:t>But as plasma bicarbonate gradually falls because of acidosis bicarbonate concentration and pH in CSF will also fall over several hours.</a:t>
            </a:r>
          </a:p>
          <a:p>
            <a:r>
              <a:rPr lang="en-US" sz="2400" dirty="0"/>
              <a:t>At this point stimulation of respiration becomes maximal as both the central and peripheral chemoreceptors are maximally stimulated.</a:t>
            </a:r>
          </a:p>
          <a:p>
            <a:endParaRPr lang="en-US" sz="2400" dirty="0"/>
          </a:p>
          <a:p>
            <a:endParaRPr lang="en-US" sz="2400" dirty="0"/>
          </a:p>
          <a:p>
            <a:endParaRPr lang="en-US" sz="2400" dirty="0"/>
          </a:p>
          <a:p>
            <a:endParaRPr lang="en-US" sz="2400" dirty="0"/>
          </a:p>
        </p:txBody>
      </p:sp>
    </p:spTree>
    <p:extLst>
      <p:ext uri="{BB962C8B-B14F-4D97-AF65-F5344CB8AC3E}">
        <p14:creationId xmlns:p14="http://schemas.microsoft.com/office/powerpoint/2010/main" val="17428607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sz="3100" b="1" i="1" dirty="0">
                <a:solidFill>
                  <a:schemeClr val="accent2">
                    <a:lumMod val="50000"/>
                  </a:schemeClr>
                </a:solidFill>
              </a:rPr>
              <a:t>Renal mechanisms in the regulation of Acid-Base balance</a:t>
            </a:r>
            <a:r>
              <a:rPr lang="en-US" dirty="0"/>
              <a:t>.</a:t>
            </a:r>
          </a:p>
        </p:txBody>
      </p:sp>
      <p:sp>
        <p:nvSpPr>
          <p:cNvPr id="5" name="Content Placeholder 4"/>
          <p:cNvSpPr>
            <a:spLocks noGrp="1"/>
          </p:cNvSpPr>
          <p:nvPr>
            <p:ph idx="1"/>
          </p:nvPr>
        </p:nvSpPr>
        <p:spPr/>
        <p:txBody>
          <a:bodyPr>
            <a:normAutofit fontScale="92500"/>
          </a:bodyPr>
          <a:lstStyle/>
          <a:p>
            <a:r>
              <a:rPr lang="en-US" sz="2400" b="1" i="1" dirty="0"/>
              <a:t>The average pH of plasma and the glomerular filtrate is 7.4 whereas the average urinary pH is 6.0 </a:t>
            </a:r>
            <a:r>
              <a:rPr lang="en-US" sz="2400" dirty="0"/>
              <a:t>(Reflecting the renal excretion of non volatile acids produced by metabolic processes).</a:t>
            </a:r>
          </a:p>
          <a:p>
            <a:r>
              <a:rPr lang="en-US" sz="2400" dirty="0"/>
              <a:t>The various function of the kidney respond to different alterations of acid base status;</a:t>
            </a:r>
          </a:p>
          <a:p>
            <a:r>
              <a:rPr lang="en-US" sz="2400" b="1" i="1" dirty="0"/>
              <a:t>In acidosis the excretion of acid is increased and base is conserved, in alkalosis the opposite occurs</a:t>
            </a:r>
            <a:r>
              <a:rPr lang="en-US" sz="2400" dirty="0"/>
              <a:t>.</a:t>
            </a:r>
          </a:p>
          <a:p>
            <a:r>
              <a:rPr lang="en-US" sz="2400" dirty="0"/>
              <a:t>The pH of the urine changes correspondingly  and may vary in random specimens </a:t>
            </a:r>
            <a:r>
              <a:rPr lang="en-US" sz="2400" b="1" i="1" dirty="0"/>
              <a:t>from pH 4.5 to 8.0.</a:t>
            </a:r>
          </a:p>
          <a:p>
            <a:r>
              <a:rPr lang="en-US" sz="2400" b="1" i="1" dirty="0"/>
              <a:t>This ability to excrete variable amounts  of acid or base makes the kidney the final defense mechanism against changes in the body </a:t>
            </a:r>
            <a:r>
              <a:rPr lang="en-US" sz="2400" b="1" i="1" dirty="0" err="1"/>
              <a:t>pH.</a:t>
            </a:r>
            <a:endParaRPr lang="en-US" sz="2400" b="1" i="1" dirty="0"/>
          </a:p>
          <a:p>
            <a:endParaRPr lang="en-US" sz="24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2400" b="1" i="1" dirty="0"/>
              <a:t>Renal excretion of acid and  conservation of HCO3⁻ions occur through several mechanisms, including;</a:t>
            </a:r>
          </a:p>
          <a:p>
            <a:pPr marL="457200" indent="-457200">
              <a:buFont typeface="+mj-lt"/>
              <a:buAutoNum type="arabicPeriod"/>
            </a:pPr>
            <a:r>
              <a:rPr lang="en-US" sz="2400" dirty="0"/>
              <a:t>The Na⁺ </a:t>
            </a:r>
            <a:r>
              <a:rPr lang="en-US" sz="2400" dirty="0" err="1"/>
              <a:t>H⁺exchanger</a:t>
            </a:r>
            <a:endParaRPr lang="en-US" sz="2400" dirty="0"/>
          </a:p>
          <a:p>
            <a:pPr marL="457200" indent="-457200">
              <a:buFont typeface="+mj-lt"/>
              <a:buAutoNum type="arabicPeriod"/>
            </a:pPr>
            <a:r>
              <a:rPr lang="en-US" sz="2400" dirty="0"/>
              <a:t>Production of ammonia and excretion of NH4⁻</a:t>
            </a:r>
          </a:p>
          <a:p>
            <a:pPr marL="457200" indent="-457200">
              <a:buFont typeface="+mj-lt"/>
              <a:buAutoNum type="arabicPeriod"/>
            </a:pPr>
            <a:r>
              <a:rPr lang="en-US" sz="2400" dirty="0"/>
              <a:t>Reclamation of HCO3⁻</a:t>
            </a:r>
          </a:p>
          <a:p>
            <a:endParaRPr lang="en-US"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i="1" dirty="0">
                <a:solidFill>
                  <a:schemeClr val="accent2">
                    <a:lumMod val="50000"/>
                  </a:schemeClr>
                </a:solidFill>
              </a:rPr>
              <a:t>Acid base balance and acid base status</a:t>
            </a:r>
            <a:r>
              <a:rPr lang="en-US" sz="3200" b="1" i="1" dirty="0"/>
              <a:t>.</a:t>
            </a:r>
          </a:p>
        </p:txBody>
      </p:sp>
      <p:sp>
        <p:nvSpPr>
          <p:cNvPr id="3" name="Content Placeholder 2"/>
          <p:cNvSpPr>
            <a:spLocks noGrp="1"/>
          </p:cNvSpPr>
          <p:nvPr>
            <p:ph idx="1"/>
          </p:nvPr>
        </p:nvSpPr>
        <p:spPr>
          <a:ln>
            <a:solidFill>
              <a:schemeClr val="accent1"/>
            </a:solidFill>
          </a:ln>
        </p:spPr>
        <p:txBody>
          <a:bodyPr>
            <a:normAutofit/>
          </a:bodyPr>
          <a:lstStyle/>
          <a:p>
            <a:pPr>
              <a:buNone/>
            </a:pPr>
            <a:r>
              <a:rPr lang="en-US" sz="2400" b="1" i="1" dirty="0"/>
              <a:t>Acid base balance </a:t>
            </a:r>
            <a:r>
              <a:rPr lang="en-US" sz="2400" dirty="0"/>
              <a:t>involves an accounting of the carbonic and non carbonic and conjugate bases in terms of input ( intake plus metabolic production)and output (excretion plus metabolic conversion) over a given time interval.</a:t>
            </a:r>
          </a:p>
          <a:p>
            <a:pPr>
              <a:buNone/>
            </a:pPr>
            <a:endParaRPr lang="en-US" sz="2400" dirty="0"/>
          </a:p>
          <a:p>
            <a:pPr>
              <a:buNone/>
            </a:pPr>
            <a:r>
              <a:rPr lang="en-US" sz="2400" b="1" i="1" dirty="0"/>
              <a:t>The acid-base status of the body fluids is assessed </a:t>
            </a:r>
            <a:r>
              <a:rPr lang="en-US" sz="2400" dirty="0"/>
              <a:t>by measurements of total CO2, plasma pH and PCO2,because the bicarbonate /carbonic  acid system is the most important buffering system of the plasma.</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i="1" dirty="0">
                <a:solidFill>
                  <a:schemeClr val="accent2">
                    <a:lumMod val="50000"/>
                  </a:schemeClr>
                </a:solidFill>
              </a:rPr>
              <a:t>Na⁺ </a:t>
            </a:r>
            <a:r>
              <a:rPr lang="en-US" sz="2800" b="1" i="1" dirty="0" err="1">
                <a:solidFill>
                  <a:schemeClr val="accent2">
                    <a:lumMod val="50000"/>
                  </a:schemeClr>
                </a:solidFill>
              </a:rPr>
              <a:t>H⁺exchanger</a:t>
            </a:r>
            <a:endParaRPr lang="en-US" sz="2800" b="1" i="1" dirty="0">
              <a:solidFill>
                <a:schemeClr val="accent2">
                  <a:lumMod val="50000"/>
                </a:schemeClr>
              </a:solidFill>
            </a:endParaRPr>
          </a:p>
        </p:txBody>
      </p:sp>
      <p:sp>
        <p:nvSpPr>
          <p:cNvPr id="3" name="Content Placeholder 2"/>
          <p:cNvSpPr>
            <a:spLocks noGrp="1"/>
          </p:cNvSpPr>
          <p:nvPr>
            <p:ph idx="1"/>
          </p:nvPr>
        </p:nvSpPr>
        <p:spPr/>
        <p:txBody>
          <a:bodyPr>
            <a:normAutofit fontScale="92500" lnSpcReduction="20000"/>
          </a:bodyPr>
          <a:lstStyle/>
          <a:p>
            <a:pPr>
              <a:buFont typeface="Wingdings" pitchFamily="2" charset="2"/>
              <a:buChar char="q"/>
            </a:pPr>
            <a:r>
              <a:rPr lang="en-US" sz="2400" dirty="0"/>
              <a:t>In the renal tubules the Na* H* exchanger extrudes H* ions into the tubular fluid in exchange for Na* ions.</a:t>
            </a:r>
          </a:p>
          <a:p>
            <a:pPr>
              <a:buFont typeface="Wingdings" pitchFamily="2" charset="2"/>
              <a:buChar char="q"/>
            </a:pPr>
            <a:r>
              <a:rPr lang="en-US" sz="2400" b="1" i="1" dirty="0"/>
              <a:t>Na⁺ H⁺ exchange is enhanced in states of acidosis and inhibited in </a:t>
            </a:r>
            <a:r>
              <a:rPr lang="en-US" sz="2400" b="1" i="1" dirty="0" err="1"/>
              <a:t>alkalotic</a:t>
            </a:r>
            <a:r>
              <a:rPr lang="en-US" sz="2400" b="1" i="1" dirty="0"/>
              <a:t> states.</a:t>
            </a:r>
          </a:p>
          <a:p>
            <a:pPr>
              <a:buFont typeface="Wingdings" pitchFamily="2" charset="2"/>
              <a:buChar char="q"/>
            </a:pPr>
            <a:r>
              <a:rPr lang="en-US" sz="2400" dirty="0"/>
              <a:t>Potassium ions compete with hydrogen ions in the renal tubular </a:t>
            </a:r>
            <a:r>
              <a:rPr lang="en-US" sz="2400" dirty="0" err="1"/>
              <a:t>Na⁺H</a:t>
            </a:r>
            <a:r>
              <a:rPr lang="en-US" sz="2400" dirty="0"/>
              <a:t>⁺ exchanger.</a:t>
            </a:r>
          </a:p>
          <a:p>
            <a:pPr>
              <a:buFont typeface="Wingdings" pitchFamily="2" charset="2"/>
              <a:buChar char="q"/>
            </a:pPr>
            <a:r>
              <a:rPr lang="en-US" sz="2400" dirty="0"/>
              <a:t>If the intracellular K⁺ concentration of renal tubular cells is high more K⁺ and less H⁺ are exchanged for Na*. </a:t>
            </a:r>
          </a:p>
          <a:p>
            <a:pPr>
              <a:buFont typeface="Wingdings" pitchFamily="2" charset="2"/>
              <a:buChar char="q"/>
            </a:pPr>
            <a:r>
              <a:rPr lang="en-US" sz="2400" dirty="0"/>
              <a:t>As a result the urine becomes less acidic thereby increasing the acidity of body fluids.</a:t>
            </a:r>
          </a:p>
          <a:p>
            <a:pPr>
              <a:buFont typeface="Wingdings" pitchFamily="2" charset="2"/>
              <a:buChar char="q"/>
            </a:pPr>
            <a:r>
              <a:rPr lang="en-US" sz="2400" dirty="0"/>
              <a:t>If K* is depleted more H* ions are exchanged for Na* and the urine becomes more acidic and the body fluids more alkaline.</a:t>
            </a:r>
          </a:p>
          <a:p>
            <a:pPr>
              <a:buFont typeface="Wingdings" pitchFamily="2" charset="2"/>
              <a:buChar char="q"/>
            </a:pPr>
            <a:r>
              <a:rPr lang="en-US" sz="2400" b="1" i="1" dirty="0" err="1"/>
              <a:t>Hyperkaleamia</a:t>
            </a:r>
            <a:r>
              <a:rPr lang="en-US" sz="2400" b="1" i="1" dirty="0"/>
              <a:t> contributes to acidosis and </a:t>
            </a:r>
            <a:r>
              <a:rPr lang="en-US" sz="2400" b="1" i="1" dirty="0" err="1"/>
              <a:t>hypokalaemia</a:t>
            </a:r>
            <a:r>
              <a:rPr lang="en-US" sz="2400" b="1" i="1" dirty="0"/>
              <a:t> to alkalosis.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274638"/>
            <a:ext cx="8229600" cy="1143000"/>
          </a:xfrm>
        </p:spPr>
        <p:txBody>
          <a:bodyPr>
            <a:normAutofit/>
          </a:bodyPr>
          <a:lstStyle/>
          <a:p>
            <a:r>
              <a:rPr lang="en-US" sz="2800" b="1" i="1" dirty="0">
                <a:solidFill>
                  <a:schemeClr val="accent2">
                    <a:lumMod val="50000"/>
                  </a:schemeClr>
                </a:solidFill>
              </a:rPr>
              <a:t>Renal production of </a:t>
            </a:r>
            <a:r>
              <a:rPr lang="en-US" sz="2800" b="1" i="1" dirty="0" err="1">
                <a:solidFill>
                  <a:schemeClr val="accent2">
                    <a:lumMod val="50000"/>
                  </a:schemeClr>
                </a:solidFill>
              </a:rPr>
              <a:t>amonia</a:t>
            </a:r>
            <a:r>
              <a:rPr lang="en-US" sz="2800" b="1" i="1" dirty="0">
                <a:solidFill>
                  <a:schemeClr val="accent2">
                    <a:lumMod val="50000"/>
                  </a:schemeClr>
                </a:solidFill>
              </a:rPr>
              <a:t> and excretion of ammonium ions </a:t>
            </a:r>
          </a:p>
        </p:txBody>
      </p:sp>
      <p:sp>
        <p:nvSpPr>
          <p:cNvPr id="3" name="Content Placeholder 2"/>
          <p:cNvSpPr>
            <a:spLocks noGrp="1"/>
          </p:cNvSpPr>
          <p:nvPr>
            <p:ph idx="4294967295"/>
          </p:nvPr>
        </p:nvSpPr>
        <p:spPr>
          <a:xfrm>
            <a:off x="0" y="1600200"/>
            <a:ext cx="8229600" cy="4525963"/>
          </a:xfrm>
        </p:spPr>
        <p:txBody>
          <a:bodyPr>
            <a:normAutofit/>
          </a:bodyPr>
          <a:lstStyle/>
          <a:p>
            <a:pPr>
              <a:buFont typeface="Wingdings" pitchFamily="2" charset="2"/>
              <a:buChar char="Ø"/>
            </a:pPr>
            <a:r>
              <a:rPr lang="en-US" sz="2400" b="1" i="1" dirty="0"/>
              <a:t>Renal tubular cells are able to generate ammonia from glutamine and other amino acids derived from muscles and liver cells according to this reaction</a:t>
            </a:r>
            <a:r>
              <a:rPr lang="en-US" sz="2400" dirty="0"/>
              <a:t>:</a:t>
            </a:r>
          </a:p>
        </p:txBody>
      </p:sp>
      <p:pic>
        <p:nvPicPr>
          <p:cNvPr id="7170" name="Picture 2"/>
          <p:cNvPicPr>
            <a:picLocks noChangeAspect="1" noChangeArrowheads="1"/>
          </p:cNvPicPr>
          <p:nvPr/>
        </p:nvPicPr>
        <p:blipFill>
          <a:blip r:embed="rId3"/>
          <a:srcRect/>
          <a:stretch>
            <a:fillRect/>
          </a:stretch>
        </p:blipFill>
        <p:spPr bwMode="auto">
          <a:xfrm>
            <a:off x="1143000" y="2819400"/>
            <a:ext cx="6858000" cy="4038600"/>
          </a:xfrm>
          <a:prstGeom prst="rect">
            <a:avLst/>
          </a:prstGeom>
          <a:noFill/>
          <a:ln w="9525">
            <a:noFill/>
            <a:miter lim="800000"/>
            <a:headEnd/>
            <a:tailEnd/>
          </a:ln>
          <a:effectLst/>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304800"/>
            <a:ext cx="8229600" cy="5821363"/>
          </a:xfrm>
        </p:spPr>
        <p:txBody>
          <a:bodyPr>
            <a:normAutofit lnSpcReduction="10000"/>
          </a:bodyPr>
          <a:lstStyle/>
          <a:p>
            <a:pPr>
              <a:buFont typeface="Wingdings" pitchFamily="2" charset="2"/>
              <a:buChar char="Ø"/>
            </a:pPr>
            <a:r>
              <a:rPr lang="en-US" sz="2400" dirty="0"/>
              <a:t>The ammonium ions produced dissociates into ammonia and hydrogen ions to a degree dependent on the </a:t>
            </a:r>
            <a:r>
              <a:rPr lang="en-US" sz="2400" dirty="0" err="1"/>
              <a:t>pH.</a:t>
            </a:r>
            <a:endParaRPr lang="en-US" sz="2400" dirty="0"/>
          </a:p>
          <a:p>
            <a:pPr>
              <a:buFont typeface="Wingdings" pitchFamily="2" charset="2"/>
              <a:buChar char="Ø"/>
            </a:pPr>
            <a:r>
              <a:rPr lang="en-US" sz="2400" dirty="0"/>
              <a:t>At N blood pH, the ratio of NH4*to NH3* is about 100:1</a:t>
            </a:r>
          </a:p>
          <a:p>
            <a:pPr>
              <a:buFont typeface="Wingdings" pitchFamily="2" charset="2"/>
              <a:buChar char="Ø"/>
            </a:pPr>
            <a:r>
              <a:rPr lang="en-US" sz="2400" dirty="0"/>
              <a:t>Ammonia is a gas and diffuses readily across the cell membrane into the tubular lumen, where it combines with hydrogen ions to form ammonium ions.</a:t>
            </a:r>
          </a:p>
          <a:p>
            <a:pPr>
              <a:buFont typeface="Wingdings" pitchFamily="2" charset="2"/>
              <a:buChar char="Ø"/>
            </a:pPr>
            <a:r>
              <a:rPr lang="en-US" sz="2400" b="1" i="1" dirty="0"/>
              <a:t>At the acid pH of urine, the equilibrium btw NH4* and NH3* shifts  to the left strongly favoring the formation of ammonium</a:t>
            </a:r>
            <a:r>
              <a:rPr lang="en-US" sz="2400" dirty="0"/>
              <a:t>.</a:t>
            </a:r>
          </a:p>
          <a:p>
            <a:pPr>
              <a:buFont typeface="Wingdings" pitchFamily="2" charset="2"/>
              <a:buChar char="Ø"/>
            </a:pPr>
            <a:r>
              <a:rPr lang="en-US" sz="2400" dirty="0"/>
              <a:t>The NH4*formed in the tubular lumen cannot easily cross cell membranes and thus </a:t>
            </a:r>
            <a:r>
              <a:rPr lang="en-US" sz="2400" b="1" dirty="0"/>
              <a:t>is trapped in the tubular urine and excreted with anions such as phosphate ,chloride or </a:t>
            </a:r>
            <a:r>
              <a:rPr lang="en-US" sz="2400" b="1" dirty="0" err="1"/>
              <a:t>sulphate</a:t>
            </a:r>
            <a:r>
              <a:rPr lang="en-US" sz="2400" dirty="0"/>
              <a:t>.</a:t>
            </a:r>
          </a:p>
          <a:p>
            <a:pPr>
              <a:buFont typeface="Wingdings" pitchFamily="2" charset="2"/>
              <a:buChar char="Ø"/>
            </a:pPr>
            <a:r>
              <a:rPr lang="en-US" sz="2400" dirty="0"/>
              <a:t>In N Individuals NH4* production in the tubular lumen accounts for the excretion of 60% of the hydrogen ions associated with nonvolatile acids.</a:t>
            </a:r>
          </a:p>
          <a:p>
            <a:pPr>
              <a:buFont typeface="Wingdings" pitchFamily="2" charset="2"/>
              <a:buChar char="Ø"/>
            </a:pPr>
            <a:endParaRPr lang="en-US" sz="24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a:bodyPr>
          <a:lstStyle/>
          <a:p>
            <a:r>
              <a:rPr lang="en-US" sz="2800" b="1" i="1" dirty="0">
                <a:solidFill>
                  <a:schemeClr val="accent2">
                    <a:lumMod val="50000"/>
                  </a:schemeClr>
                </a:solidFill>
              </a:rPr>
              <a:t>Excretion of H*as H2PO4</a:t>
            </a:r>
          </a:p>
        </p:txBody>
      </p:sp>
      <p:sp>
        <p:nvSpPr>
          <p:cNvPr id="3" name="Content Placeholder 2"/>
          <p:cNvSpPr>
            <a:spLocks noGrp="1"/>
          </p:cNvSpPr>
          <p:nvPr>
            <p:ph idx="1"/>
          </p:nvPr>
        </p:nvSpPr>
        <p:spPr>
          <a:xfrm>
            <a:off x="457200" y="914400"/>
            <a:ext cx="8229600" cy="5211763"/>
          </a:xfrm>
        </p:spPr>
        <p:txBody>
          <a:bodyPr>
            <a:normAutofit/>
          </a:bodyPr>
          <a:lstStyle/>
          <a:p>
            <a:pPr>
              <a:buFont typeface="Wingdings" pitchFamily="2" charset="2"/>
              <a:buChar char="v"/>
            </a:pPr>
            <a:r>
              <a:rPr lang="en-US" sz="2400" dirty="0"/>
              <a:t>H* secreted into the tubular lumen by the Na*H* exchanger  may also react with HPO4* to form H2PO4* .</a:t>
            </a:r>
          </a:p>
          <a:p>
            <a:pPr>
              <a:buFont typeface="Wingdings" pitchFamily="2" charset="2"/>
              <a:buChar char="v"/>
            </a:pPr>
            <a:r>
              <a:rPr lang="en-US" sz="2400" dirty="0"/>
              <a:t>This process depends on the amount of phosphate filtered by the glomeruli and the pH of urine.</a:t>
            </a:r>
          </a:p>
          <a:p>
            <a:pPr>
              <a:buFont typeface="Wingdings" pitchFamily="2" charset="2"/>
              <a:buChar char="v"/>
            </a:pPr>
            <a:r>
              <a:rPr lang="en-US" sz="2400" dirty="0"/>
              <a:t>Under normal physiological conditions 30mmol of H* is excreted per day as H2PO4*and this amount account for 90% of the </a:t>
            </a:r>
            <a:r>
              <a:rPr lang="en-US" sz="2400" dirty="0" err="1"/>
              <a:t>titratable</a:t>
            </a:r>
            <a:r>
              <a:rPr lang="en-US" sz="2400" dirty="0"/>
              <a:t> acidity of urine.</a:t>
            </a:r>
          </a:p>
          <a:p>
            <a:pPr>
              <a:buFont typeface="Wingdings" pitchFamily="2" charset="2"/>
              <a:buChar char="v"/>
            </a:pPr>
            <a:r>
              <a:rPr lang="en-US" sz="2400" dirty="0" err="1"/>
              <a:t>Acidaemia</a:t>
            </a:r>
            <a:r>
              <a:rPr lang="en-US" sz="2400" dirty="0"/>
              <a:t> increases phosphate excretion and thus provides additional buffer for reaction with H*.</a:t>
            </a:r>
          </a:p>
          <a:p>
            <a:pPr marL="0" indent="0">
              <a:buNone/>
            </a:pPr>
            <a:endParaRPr lang="en-US" sz="24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i="1" dirty="0">
                <a:solidFill>
                  <a:schemeClr val="accent2">
                    <a:lumMod val="50000"/>
                  </a:schemeClr>
                </a:solidFill>
              </a:rPr>
              <a:t>Excretion of other acids</a:t>
            </a:r>
          </a:p>
        </p:txBody>
      </p:sp>
      <p:sp>
        <p:nvSpPr>
          <p:cNvPr id="3" name="Content Placeholder 2"/>
          <p:cNvSpPr>
            <a:spLocks noGrp="1"/>
          </p:cNvSpPr>
          <p:nvPr>
            <p:ph idx="1"/>
          </p:nvPr>
        </p:nvSpPr>
        <p:spPr/>
        <p:txBody>
          <a:bodyPr>
            <a:normAutofit/>
          </a:bodyPr>
          <a:lstStyle/>
          <a:p>
            <a:pPr>
              <a:buFont typeface="Wingdings" pitchFamily="2" charset="2"/>
              <a:buChar char="§"/>
            </a:pPr>
            <a:r>
              <a:rPr lang="en-US" sz="2400" dirty="0"/>
              <a:t>Strong acids such as </a:t>
            </a:r>
            <a:r>
              <a:rPr lang="en-US" sz="2400" dirty="0" err="1"/>
              <a:t>sulphuric</a:t>
            </a:r>
            <a:r>
              <a:rPr lang="en-US" sz="2400" dirty="0"/>
              <a:t> </a:t>
            </a:r>
            <a:r>
              <a:rPr lang="en-US" sz="2400" dirty="0" err="1"/>
              <a:t>acid,hydrochloric</a:t>
            </a:r>
            <a:r>
              <a:rPr lang="en-US" sz="2400" dirty="0"/>
              <a:t> acids and phosphoric acids are fully ionized at the pH of urine and are excreted only after the H* derived from these acids reacts with a buffer base.</a:t>
            </a:r>
          </a:p>
          <a:p>
            <a:pPr>
              <a:buFont typeface="Wingdings" pitchFamily="2" charset="2"/>
              <a:buChar char="§"/>
            </a:pPr>
            <a:r>
              <a:rPr lang="en-US" sz="2400" dirty="0"/>
              <a:t>Excretions of anions of this acids is accompanied by the simultaneous removal of an equal amount of cations </a:t>
            </a:r>
            <a:r>
              <a:rPr lang="en-US" sz="2400" dirty="0" err="1"/>
              <a:t>e.g</a:t>
            </a:r>
            <a:r>
              <a:rPr lang="en-US" sz="2400" dirty="0"/>
              <a:t> Na and K to provide electrochemical balance.</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i="1" dirty="0">
                <a:solidFill>
                  <a:schemeClr val="accent2">
                    <a:lumMod val="50000"/>
                  </a:schemeClr>
                </a:solidFill>
              </a:rPr>
              <a:t>Reclamation of filtered bicarbonate</a:t>
            </a:r>
          </a:p>
        </p:txBody>
      </p:sp>
      <p:sp>
        <p:nvSpPr>
          <p:cNvPr id="3" name="Content Placeholder 2"/>
          <p:cNvSpPr>
            <a:spLocks noGrp="1"/>
          </p:cNvSpPr>
          <p:nvPr>
            <p:ph idx="1"/>
          </p:nvPr>
        </p:nvSpPr>
        <p:spPr/>
        <p:txBody>
          <a:bodyPr>
            <a:normAutofit lnSpcReduction="10000"/>
          </a:bodyPr>
          <a:lstStyle/>
          <a:p>
            <a:r>
              <a:rPr lang="en-US" sz="2400" dirty="0"/>
              <a:t>The unmodified glomerular filtrate has the same concentration of HCO3* as does plasma however with increasing acidification of  the proximal tubular urine the HCO3* concentration decreases. </a:t>
            </a:r>
            <a:r>
              <a:rPr lang="en-US" sz="2400" b="1" i="1" dirty="0"/>
              <a:t>This results in decrease in urinary </a:t>
            </a:r>
            <a:r>
              <a:rPr lang="en-US" sz="2400" b="1" i="1" dirty="0" err="1"/>
              <a:t>pH.</a:t>
            </a:r>
            <a:endParaRPr lang="en-US" sz="2400" b="1" i="1" dirty="0"/>
          </a:p>
          <a:p>
            <a:r>
              <a:rPr lang="en-US" sz="2400" dirty="0"/>
              <a:t>The H* excreted reacts with HCO3* to form H2CO3 and subsequently CO2 and H2O (</a:t>
            </a:r>
            <a:r>
              <a:rPr lang="en-US" sz="2400" dirty="0" err="1"/>
              <a:t>catalysed</a:t>
            </a:r>
            <a:r>
              <a:rPr lang="en-US" sz="2400" dirty="0"/>
              <a:t> by carbonic </a:t>
            </a:r>
            <a:r>
              <a:rPr lang="en-US" sz="2400" dirty="0" err="1"/>
              <a:t>anhydrase</a:t>
            </a:r>
            <a:r>
              <a:rPr lang="en-US" sz="2400" dirty="0"/>
              <a:t> in the brush border of the proximal tubular cells.)</a:t>
            </a:r>
          </a:p>
          <a:p>
            <a:r>
              <a:rPr lang="en-US" sz="2400" dirty="0"/>
              <a:t>This increase of urinary CO2 courses it to diffuse across the tubular wall into the tubular cell where it reacts with H2O in the presence of </a:t>
            </a:r>
            <a:r>
              <a:rPr lang="en-US" sz="2400" dirty="0" err="1"/>
              <a:t>cytoplasmic</a:t>
            </a:r>
            <a:r>
              <a:rPr lang="en-US" sz="2400" dirty="0"/>
              <a:t> carbonic </a:t>
            </a:r>
            <a:r>
              <a:rPr lang="en-US" sz="2400" dirty="0" err="1"/>
              <a:t>anhydrase</a:t>
            </a:r>
            <a:r>
              <a:rPr lang="en-US" sz="2400" dirty="0"/>
              <a:t> in the tubular cells to form H2CO3 and subsequently H* and HCO3.</a:t>
            </a:r>
          </a:p>
          <a:p>
            <a:endParaRPr lang="en-US" sz="2400" dirty="0"/>
          </a:p>
          <a:p>
            <a:endParaRPr lang="en-US" sz="24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304800"/>
            <a:ext cx="8229600" cy="5821363"/>
          </a:xfrm>
        </p:spPr>
        <p:txBody>
          <a:bodyPr>
            <a:normAutofit lnSpcReduction="10000"/>
          </a:bodyPr>
          <a:lstStyle/>
          <a:p>
            <a:r>
              <a:rPr lang="en-US" sz="2400" b="1" i="1" dirty="0"/>
              <a:t>Thus reclamation of bicarbonate is diffusion of CO2 into tubular cells and its subsequent conversion to HCO3*.</a:t>
            </a:r>
          </a:p>
          <a:p>
            <a:r>
              <a:rPr lang="en-US" sz="2400" dirty="0"/>
              <a:t>The increase in HCO3 helps to maintain or restore a normal pH in the general circulation.</a:t>
            </a:r>
          </a:p>
          <a:p>
            <a:r>
              <a:rPr lang="en-US" sz="2400" dirty="0"/>
              <a:t>Normally 90% of the filtered HCO3 is reclaimed in the proximal tubule, and the extent of HCO3 reclamation parallels Na absorption.</a:t>
            </a:r>
          </a:p>
          <a:p>
            <a:r>
              <a:rPr lang="en-US" sz="2400" dirty="0"/>
              <a:t>When plasma HCO3 concentration increases above 28 </a:t>
            </a:r>
            <a:r>
              <a:rPr lang="en-US" sz="2400" dirty="0" err="1"/>
              <a:t>mmol</a:t>
            </a:r>
            <a:r>
              <a:rPr lang="en-US" sz="2400" dirty="0"/>
              <a:t>/</a:t>
            </a:r>
            <a:r>
              <a:rPr lang="en-US" sz="2400" dirty="0" err="1"/>
              <a:t>l,the</a:t>
            </a:r>
            <a:r>
              <a:rPr lang="en-US" sz="2400" dirty="0"/>
              <a:t> capacity of the proximal and distal tubules to reclaim is exceeded and HCO3 is excreted in the urine .</a:t>
            </a:r>
          </a:p>
          <a:p>
            <a:r>
              <a:rPr lang="en-US" sz="2400" b="1" i="1" dirty="0"/>
              <a:t>The process of bicarbonate reclamation is enhanced in acidosis(as a result of increase in Na H* exchange) and decreases in alkalosis</a:t>
            </a:r>
            <a:r>
              <a:rPr lang="en-US" sz="2400" dirty="0"/>
              <a:t>.</a:t>
            </a:r>
          </a:p>
          <a:p>
            <a:r>
              <a:rPr lang="en-US" sz="2400" dirty="0"/>
              <a:t>In this way the kidney in acidosis or alkalosis support the other compensatory mechanisms to restore the normal cHCO3*/cdCO2 ratio.</a:t>
            </a:r>
          </a:p>
          <a:p>
            <a:endParaRPr lang="en-US" sz="24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100" b="1" i="1" dirty="0">
                <a:solidFill>
                  <a:schemeClr val="accent2">
                    <a:lumMod val="50000"/>
                  </a:schemeClr>
                </a:solidFill>
              </a:rPr>
              <a:t>Conditions associated with abnormal acid-base status and abnormal electrolyte of the blood</a:t>
            </a:r>
            <a:r>
              <a:rPr lang="en-US" dirty="0">
                <a:solidFill>
                  <a:schemeClr val="accent2">
                    <a:lumMod val="50000"/>
                  </a:schemeClr>
                </a:solidFill>
              </a:rPr>
              <a:t>.</a:t>
            </a:r>
          </a:p>
        </p:txBody>
      </p:sp>
      <p:sp>
        <p:nvSpPr>
          <p:cNvPr id="3" name="Content Placeholder 2"/>
          <p:cNvSpPr>
            <a:spLocks noGrp="1"/>
          </p:cNvSpPr>
          <p:nvPr>
            <p:ph idx="1"/>
          </p:nvPr>
        </p:nvSpPr>
        <p:spPr/>
        <p:txBody>
          <a:bodyPr>
            <a:normAutofit/>
          </a:bodyPr>
          <a:lstStyle/>
          <a:p>
            <a:pPr>
              <a:buNone/>
            </a:pPr>
            <a:r>
              <a:rPr lang="en-US" sz="2400" b="1" i="1" dirty="0"/>
              <a:t>Acid –base disturbances are classified as:</a:t>
            </a:r>
          </a:p>
          <a:p>
            <a:pPr marL="514350" indent="-514350">
              <a:buFont typeface="+mj-lt"/>
              <a:buAutoNum type="romanUcPeriod"/>
            </a:pPr>
            <a:r>
              <a:rPr lang="en-US" sz="2400" dirty="0"/>
              <a:t>Metabolic acidosis</a:t>
            </a:r>
          </a:p>
          <a:p>
            <a:pPr marL="514350" indent="-514350">
              <a:buFont typeface="+mj-lt"/>
              <a:buAutoNum type="romanUcPeriod"/>
            </a:pPr>
            <a:r>
              <a:rPr lang="en-US" sz="2400" dirty="0"/>
              <a:t>Metabolic alkalosis</a:t>
            </a:r>
          </a:p>
          <a:p>
            <a:pPr marL="514350" indent="-514350">
              <a:buFont typeface="+mj-lt"/>
              <a:buAutoNum type="romanUcPeriod"/>
            </a:pPr>
            <a:r>
              <a:rPr lang="en-US" sz="2400" dirty="0"/>
              <a:t>Respiratory acidosis</a:t>
            </a:r>
          </a:p>
          <a:p>
            <a:pPr marL="514350" indent="-514350">
              <a:buFont typeface="+mj-lt"/>
              <a:buAutoNum type="romanUcPeriod"/>
            </a:pPr>
            <a:r>
              <a:rPr lang="en-US" sz="2400" dirty="0"/>
              <a:t>Respiratory alkalosis</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p:cNvPicPr>
            <a:picLocks noGrp="1" noChangeAspect="1" noChangeArrowheads="1"/>
          </p:cNvPicPr>
          <p:nvPr>
            <p:ph idx="4294967295"/>
          </p:nvPr>
        </p:nvPicPr>
        <p:blipFill>
          <a:blip r:embed="rId3"/>
          <a:srcRect/>
          <a:stretch>
            <a:fillRect/>
          </a:stretch>
        </p:blipFill>
        <p:spPr bwMode="auto">
          <a:xfrm>
            <a:off x="0" y="0"/>
            <a:ext cx="9144000" cy="6857999"/>
          </a:xfrm>
          <a:prstGeom prst="rect">
            <a:avLst/>
          </a:prstGeom>
          <a:noFill/>
          <a:ln w="9525">
            <a:noFill/>
            <a:miter lim="800000"/>
            <a:headEnd/>
            <a:tailEnd/>
          </a:ln>
          <a:effectLst/>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411162"/>
          </a:xfrm>
        </p:spPr>
        <p:txBody>
          <a:bodyPr>
            <a:normAutofit fontScale="90000"/>
          </a:bodyPr>
          <a:lstStyle/>
          <a:p>
            <a:r>
              <a:rPr lang="en-US" sz="2800" b="1" i="1" dirty="0">
                <a:solidFill>
                  <a:srgbClr val="C00000"/>
                </a:solidFill>
              </a:rPr>
              <a:t>REMEMBER!</a:t>
            </a:r>
          </a:p>
        </p:txBody>
      </p:sp>
      <p:sp>
        <p:nvSpPr>
          <p:cNvPr id="5" name="Content Placeholder 4"/>
          <p:cNvSpPr>
            <a:spLocks noGrp="1"/>
          </p:cNvSpPr>
          <p:nvPr>
            <p:ph idx="1"/>
          </p:nvPr>
        </p:nvSpPr>
        <p:spPr>
          <a:xfrm>
            <a:off x="457200" y="685800"/>
            <a:ext cx="8229600" cy="5440363"/>
          </a:xfrm>
        </p:spPr>
        <p:txBody>
          <a:bodyPr>
            <a:normAutofit/>
          </a:bodyPr>
          <a:lstStyle/>
          <a:p>
            <a:r>
              <a:rPr lang="en-US" sz="2400" b="1" i="1" dirty="0"/>
              <a:t>Acidosis can only occur when:</a:t>
            </a:r>
          </a:p>
          <a:p>
            <a:pPr>
              <a:buFont typeface="Wingdings" pitchFamily="2" charset="2"/>
              <a:buChar char="Ø"/>
            </a:pPr>
            <a:r>
              <a:rPr lang="en-US" sz="2400" dirty="0"/>
              <a:t>There is increased addition of acid</a:t>
            </a:r>
          </a:p>
          <a:p>
            <a:pPr>
              <a:buFont typeface="Wingdings" pitchFamily="2" charset="2"/>
              <a:buChar char="Ø"/>
            </a:pPr>
            <a:r>
              <a:rPr lang="en-US" sz="2400" dirty="0"/>
              <a:t>Decreased elimination of acid</a:t>
            </a:r>
          </a:p>
          <a:p>
            <a:pPr>
              <a:buFont typeface="Wingdings" pitchFamily="2" charset="2"/>
              <a:buChar char="Ø"/>
            </a:pPr>
            <a:r>
              <a:rPr lang="en-US" sz="2400" dirty="0"/>
              <a:t>Increase loss of base.</a:t>
            </a:r>
          </a:p>
          <a:p>
            <a:pPr>
              <a:buNone/>
            </a:pPr>
            <a:endParaRPr lang="en-US" sz="2400" dirty="0"/>
          </a:p>
          <a:p>
            <a:pPr>
              <a:buNone/>
            </a:pPr>
            <a:endParaRPr lang="en-US" sz="2400" dirty="0"/>
          </a:p>
          <a:p>
            <a:pPr>
              <a:buNone/>
            </a:pPr>
            <a:r>
              <a:rPr lang="en-US" sz="2400" b="1" i="1" dirty="0"/>
              <a:t>Alkalosis occurs only by:</a:t>
            </a:r>
          </a:p>
          <a:p>
            <a:pPr>
              <a:buFont typeface="Wingdings" pitchFamily="2" charset="2"/>
              <a:buChar char="Ø"/>
            </a:pPr>
            <a:r>
              <a:rPr lang="en-US" sz="2400" dirty="0"/>
              <a:t>Increase addition of base</a:t>
            </a:r>
          </a:p>
          <a:p>
            <a:pPr>
              <a:buFont typeface="Wingdings" pitchFamily="2" charset="2"/>
              <a:buChar char="Ø"/>
            </a:pPr>
            <a:r>
              <a:rPr lang="en-US" sz="2400" dirty="0"/>
              <a:t>Decrease elimination of base</a:t>
            </a:r>
          </a:p>
          <a:p>
            <a:pPr>
              <a:buFont typeface="Wingdings" pitchFamily="2" charset="2"/>
              <a:buChar char="Ø"/>
            </a:pPr>
            <a:r>
              <a:rPr lang="en-US" sz="2400" dirty="0"/>
              <a:t>Increase loss of acid</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i="1" dirty="0">
                <a:solidFill>
                  <a:schemeClr val="accent2">
                    <a:lumMod val="50000"/>
                  </a:schemeClr>
                </a:solidFill>
              </a:rPr>
              <a:t>Acid base parameters –Definitions and abbreviations</a:t>
            </a:r>
          </a:p>
        </p:txBody>
      </p:sp>
      <p:sp>
        <p:nvSpPr>
          <p:cNvPr id="3" name="Content Placeholder 2"/>
          <p:cNvSpPr>
            <a:spLocks noGrp="1"/>
          </p:cNvSpPr>
          <p:nvPr>
            <p:ph idx="1"/>
          </p:nvPr>
        </p:nvSpPr>
        <p:spPr/>
        <p:txBody>
          <a:bodyPr>
            <a:normAutofit/>
          </a:bodyPr>
          <a:lstStyle/>
          <a:p>
            <a:r>
              <a:rPr lang="en-US" sz="2400" b="1" i="1" dirty="0"/>
              <a:t>Acids</a:t>
            </a:r>
            <a:r>
              <a:rPr lang="en-US" sz="2400" dirty="0"/>
              <a:t> are chemical substances that donate protons (H⁺ ions) in solutions.</a:t>
            </a:r>
          </a:p>
          <a:p>
            <a:r>
              <a:rPr lang="en-US" sz="2400" b="1" i="1" dirty="0"/>
              <a:t>Bases </a:t>
            </a:r>
            <a:r>
              <a:rPr lang="en-US" sz="2400" dirty="0"/>
              <a:t>are substances that accept protons.</a:t>
            </a:r>
          </a:p>
          <a:p>
            <a:r>
              <a:rPr lang="en-US" sz="2400" b="1" i="1" dirty="0"/>
              <a:t>Strong acids readily gives hydrogen ions( H⁺) ,whereas strong bases readily accept H⁺.</a:t>
            </a:r>
          </a:p>
          <a:p>
            <a:endParaRPr lang="en-US" sz="24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Metabolic acidosis </a:t>
            </a:r>
          </a:p>
        </p:txBody>
      </p:sp>
      <p:sp>
        <p:nvSpPr>
          <p:cNvPr id="3" name="Content Placeholder 2"/>
          <p:cNvSpPr>
            <a:spLocks noGrp="1"/>
          </p:cNvSpPr>
          <p:nvPr>
            <p:ph idx="1"/>
          </p:nvPr>
        </p:nvSpPr>
        <p:spPr/>
        <p:txBody>
          <a:bodyPr>
            <a:normAutofit fontScale="92500" lnSpcReduction="10000"/>
          </a:bodyPr>
          <a:lstStyle/>
          <a:p>
            <a:r>
              <a:rPr lang="en-US" dirty="0"/>
              <a:t>It’s a primary reduction in HCO3- typically with compensatory reduction Pco2</a:t>
            </a:r>
          </a:p>
          <a:p>
            <a:r>
              <a:rPr lang="en-US" dirty="0"/>
              <a:t>pH may be markedly low or slightly subnormal.</a:t>
            </a:r>
          </a:p>
          <a:p>
            <a:r>
              <a:rPr lang="en-US" dirty="0"/>
              <a:t>Its categorized as high or normal anion gap.</a:t>
            </a:r>
          </a:p>
          <a:p>
            <a:r>
              <a:rPr lang="en-US" dirty="0"/>
              <a:t>High anion gap is caused by accumulation of ketones and lactic acid, renal failure, and drug or toxin ingestion</a:t>
            </a:r>
          </a:p>
          <a:p>
            <a:r>
              <a:rPr lang="en-US" dirty="0"/>
              <a:t>Normal anion gap is caused by GI and renal HCO3-loss.</a:t>
            </a:r>
          </a:p>
        </p:txBody>
      </p:sp>
    </p:spTree>
    <p:extLst>
      <p:ext uri="{BB962C8B-B14F-4D97-AF65-F5344CB8AC3E}">
        <p14:creationId xmlns:p14="http://schemas.microsoft.com/office/powerpoint/2010/main" val="81437998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High anion gap</a:t>
            </a:r>
          </a:p>
        </p:txBody>
      </p:sp>
      <p:sp>
        <p:nvSpPr>
          <p:cNvPr id="3" name="Content Placeholder 2"/>
          <p:cNvSpPr>
            <a:spLocks noGrp="1"/>
          </p:cNvSpPr>
          <p:nvPr>
            <p:ph idx="1"/>
          </p:nvPr>
        </p:nvSpPr>
        <p:spPr/>
        <p:txBody>
          <a:bodyPr>
            <a:normAutofit fontScale="92500" lnSpcReduction="20000"/>
          </a:bodyPr>
          <a:lstStyle/>
          <a:p>
            <a:pPr marL="514350" indent="-514350">
              <a:buFont typeface="+mj-lt"/>
              <a:buAutoNum type="arabicPeriod"/>
            </a:pPr>
            <a:r>
              <a:rPr lang="en-US" dirty="0"/>
              <a:t>Ketoacidosis e.g. </a:t>
            </a:r>
            <a:r>
              <a:rPr lang="en-US" dirty="0" err="1"/>
              <a:t>dka</a:t>
            </a:r>
            <a:r>
              <a:rPr lang="en-US" dirty="0"/>
              <a:t>, chronic alcoholism, </a:t>
            </a:r>
            <a:r>
              <a:rPr lang="en-US" dirty="0" err="1"/>
              <a:t>undernutrition</a:t>
            </a:r>
            <a:r>
              <a:rPr lang="en-US" dirty="0"/>
              <a:t>, fasting.</a:t>
            </a:r>
          </a:p>
          <a:p>
            <a:pPr marL="514350" indent="-514350">
              <a:buFont typeface="+mj-lt"/>
              <a:buAutoNum type="arabicPeriod"/>
            </a:pPr>
            <a:r>
              <a:rPr lang="en-US" dirty="0"/>
              <a:t>Lactic acidosis : due physiologic processes e.g. shock, primary hypoxia due to lung disorders, seizures or due to exogenous toxins e.g. carbon monoxide, cyanide, iron, </a:t>
            </a:r>
            <a:r>
              <a:rPr lang="en-US" dirty="0" err="1"/>
              <a:t>isoniazid,toluene</a:t>
            </a:r>
            <a:endParaRPr lang="en-US" dirty="0"/>
          </a:p>
          <a:p>
            <a:pPr marL="514350" indent="-514350">
              <a:buFont typeface="+mj-lt"/>
              <a:buAutoNum type="arabicPeriod"/>
            </a:pPr>
            <a:r>
              <a:rPr lang="en-US" dirty="0"/>
              <a:t>Renal failure</a:t>
            </a:r>
          </a:p>
          <a:p>
            <a:pPr marL="514350" indent="-514350">
              <a:buFont typeface="+mj-lt"/>
              <a:buAutoNum type="arabicPeriod"/>
            </a:pPr>
            <a:r>
              <a:rPr lang="en-US" dirty="0"/>
              <a:t>Rhabdomyolysis</a:t>
            </a:r>
          </a:p>
          <a:p>
            <a:pPr marL="514350" indent="-514350">
              <a:buFont typeface="+mj-lt"/>
              <a:buAutoNum type="arabicPeriod"/>
            </a:pPr>
            <a:r>
              <a:rPr lang="en-US" dirty="0"/>
              <a:t>Toxins metabolized to acids e.g. alcohol, methanol, ethylene glycol, </a:t>
            </a:r>
            <a:r>
              <a:rPr lang="en-US" dirty="0" err="1"/>
              <a:t>paraldehyde,salicylates</a:t>
            </a:r>
            <a:endParaRPr lang="en-US" dirty="0"/>
          </a:p>
        </p:txBody>
      </p:sp>
    </p:spTree>
    <p:extLst>
      <p:ext uri="{BB962C8B-B14F-4D97-AF65-F5344CB8AC3E}">
        <p14:creationId xmlns:p14="http://schemas.microsoft.com/office/powerpoint/2010/main" val="261154673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p:cNvPicPr>
            <a:picLocks noChangeAspect="1" noChangeArrowheads="1"/>
          </p:cNvPicPr>
          <p:nvPr/>
        </p:nvPicPr>
        <p:blipFill>
          <a:blip r:embed="rId3"/>
          <a:srcRect/>
          <a:stretch>
            <a:fillRect/>
          </a:stretch>
        </p:blipFill>
        <p:spPr bwMode="auto">
          <a:xfrm>
            <a:off x="0" y="0"/>
            <a:ext cx="9144000" cy="7315200"/>
          </a:xfrm>
          <a:prstGeom prst="rect">
            <a:avLst/>
          </a:prstGeom>
          <a:noFill/>
          <a:ln w="9525">
            <a:noFill/>
            <a:miter lim="800000"/>
            <a:headEnd/>
            <a:tailEnd/>
          </a:ln>
          <a:effectLst/>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Metabolic alkalosis</a:t>
            </a:r>
          </a:p>
        </p:txBody>
      </p:sp>
      <p:sp>
        <p:nvSpPr>
          <p:cNvPr id="3" name="Content Placeholder 2"/>
          <p:cNvSpPr>
            <a:spLocks noGrp="1"/>
          </p:cNvSpPr>
          <p:nvPr>
            <p:ph idx="1"/>
          </p:nvPr>
        </p:nvSpPr>
        <p:spPr/>
        <p:txBody>
          <a:bodyPr>
            <a:normAutofit fontScale="92500" lnSpcReduction="20000"/>
          </a:bodyPr>
          <a:lstStyle/>
          <a:p>
            <a:r>
              <a:rPr lang="en-US" dirty="0"/>
              <a:t>It’s a primary increase in serum bicarbonate (HCO3-) either by H+ loss or gain of HCO3-.</a:t>
            </a:r>
          </a:p>
          <a:p>
            <a:r>
              <a:rPr lang="en-US" dirty="0"/>
              <a:t>It manifests as </a:t>
            </a:r>
            <a:r>
              <a:rPr lang="en-US" dirty="0" err="1"/>
              <a:t>alkalemia</a:t>
            </a:r>
            <a:r>
              <a:rPr lang="en-US" dirty="0"/>
              <a:t> pH &gt;7.40</a:t>
            </a:r>
          </a:p>
          <a:p>
            <a:r>
              <a:rPr lang="en-US" dirty="0"/>
              <a:t>As a compensatory mechanism it leads to alveolar hypoventilation with a rise in arterial co2 tension which diminishes change in </a:t>
            </a:r>
            <a:r>
              <a:rPr lang="en-US" dirty="0" err="1"/>
              <a:t>pH.</a:t>
            </a:r>
            <a:endParaRPr lang="en-US" dirty="0"/>
          </a:p>
          <a:p>
            <a:r>
              <a:rPr lang="en-US" dirty="0"/>
              <a:t>Its measured with ABG and serum electrolytes</a:t>
            </a:r>
          </a:p>
          <a:p>
            <a:r>
              <a:rPr lang="en-US" dirty="0"/>
              <a:t>Volume depletion and hypokalemia are the most common stimuli for increased HCO3- reabsorption</a:t>
            </a:r>
          </a:p>
        </p:txBody>
      </p:sp>
    </p:spTree>
    <p:extLst>
      <p:ext uri="{BB962C8B-B14F-4D97-AF65-F5344CB8AC3E}">
        <p14:creationId xmlns:p14="http://schemas.microsoft.com/office/powerpoint/2010/main" val="114146157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Metabolic alkalosis</a:t>
            </a:r>
          </a:p>
        </p:txBody>
      </p:sp>
      <p:sp>
        <p:nvSpPr>
          <p:cNvPr id="3" name="Content Placeholder 2"/>
          <p:cNvSpPr>
            <a:spLocks noGrp="1"/>
          </p:cNvSpPr>
          <p:nvPr>
            <p:ph idx="1"/>
          </p:nvPr>
        </p:nvSpPr>
        <p:spPr/>
        <p:txBody>
          <a:bodyPr>
            <a:normAutofit fontScale="92500" lnSpcReduction="20000"/>
          </a:bodyPr>
          <a:lstStyle/>
          <a:p>
            <a:r>
              <a:rPr lang="en-US" dirty="0"/>
              <a:t>It’s a primary increase in serum bicarbonate (HCO3-) either by H+ loss or gain of HCO3-.</a:t>
            </a:r>
          </a:p>
          <a:p>
            <a:r>
              <a:rPr lang="en-US" dirty="0"/>
              <a:t>It manifests as </a:t>
            </a:r>
            <a:r>
              <a:rPr lang="en-US" dirty="0" err="1"/>
              <a:t>alkalemia</a:t>
            </a:r>
            <a:r>
              <a:rPr lang="en-US" dirty="0"/>
              <a:t> pH &gt;7.40</a:t>
            </a:r>
          </a:p>
          <a:p>
            <a:r>
              <a:rPr lang="en-US" dirty="0"/>
              <a:t>As a compensatory mechanism it leads to alveolar hypoventilation with a rise in arterial co2 tension which diminishes change in </a:t>
            </a:r>
            <a:r>
              <a:rPr lang="en-US" dirty="0" err="1"/>
              <a:t>pH.</a:t>
            </a:r>
            <a:endParaRPr lang="en-US" dirty="0"/>
          </a:p>
          <a:p>
            <a:r>
              <a:rPr lang="en-US" dirty="0"/>
              <a:t>Its measured with ABG and serum electrolytes</a:t>
            </a:r>
          </a:p>
          <a:p>
            <a:r>
              <a:rPr lang="en-US" dirty="0"/>
              <a:t>Volume depletion and hypokalemia are the most common stimuli for increased HCO3- reabsorption</a:t>
            </a:r>
          </a:p>
        </p:txBody>
      </p:sp>
    </p:spTree>
    <p:extLst>
      <p:ext uri="{BB962C8B-B14F-4D97-AF65-F5344CB8AC3E}">
        <p14:creationId xmlns:p14="http://schemas.microsoft.com/office/powerpoint/2010/main" val="206615963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causes</a:t>
            </a:r>
          </a:p>
        </p:txBody>
      </p:sp>
      <p:sp>
        <p:nvSpPr>
          <p:cNvPr id="3" name="Content Placeholder 2"/>
          <p:cNvSpPr>
            <a:spLocks noGrp="1"/>
          </p:cNvSpPr>
          <p:nvPr>
            <p:ph idx="1"/>
          </p:nvPr>
        </p:nvSpPr>
        <p:spPr/>
        <p:txBody>
          <a:bodyPr>
            <a:normAutofit/>
          </a:bodyPr>
          <a:lstStyle/>
          <a:p>
            <a:r>
              <a:rPr lang="en-US" dirty="0"/>
              <a:t>Loss of gastric secretions- vomiting, NG suctions</a:t>
            </a:r>
          </a:p>
          <a:p>
            <a:r>
              <a:rPr lang="en-US" dirty="0"/>
              <a:t>Loss of colonic secretions- congenital </a:t>
            </a:r>
            <a:r>
              <a:rPr lang="en-US" dirty="0" err="1"/>
              <a:t>chloridorrhea</a:t>
            </a:r>
            <a:r>
              <a:rPr lang="en-US" dirty="0"/>
              <a:t>, villous adenoma.</a:t>
            </a:r>
          </a:p>
          <a:p>
            <a:r>
              <a:rPr lang="en-US" dirty="0"/>
              <a:t>Cystic fibrosis.</a:t>
            </a:r>
          </a:p>
          <a:p>
            <a:r>
              <a:rPr lang="en-US" dirty="0"/>
              <a:t>Exogenous alkali administration e.g. sodium bicarbonate therapy</a:t>
            </a:r>
          </a:p>
          <a:p>
            <a:r>
              <a:rPr lang="en-US" dirty="0"/>
              <a:t>Milk- alkali syndrome e.g. use of antacids </a:t>
            </a:r>
          </a:p>
        </p:txBody>
      </p:sp>
    </p:spTree>
    <p:extLst>
      <p:ext uri="{BB962C8B-B14F-4D97-AF65-F5344CB8AC3E}">
        <p14:creationId xmlns:p14="http://schemas.microsoft.com/office/powerpoint/2010/main" val="26074215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3" name="Picture 3"/>
          <p:cNvPicPr>
            <a:picLocks noGrp="1" noChangeAspect="1" noChangeArrowheads="1"/>
          </p:cNvPicPr>
          <p:nvPr>
            <p:ph idx="4294967295"/>
          </p:nvPr>
        </p:nvPicPr>
        <p:blipFill>
          <a:blip r:embed="rId3"/>
          <a:srcRect/>
          <a:stretch>
            <a:fillRect/>
          </a:stretch>
        </p:blipFill>
        <p:spPr bwMode="auto">
          <a:xfrm>
            <a:off x="0" y="0"/>
            <a:ext cx="8001000" cy="6858000"/>
          </a:xfrm>
          <a:prstGeom prst="rect">
            <a:avLst/>
          </a:prstGeom>
          <a:noFill/>
          <a:ln w="9525">
            <a:noFill/>
            <a:miter lim="800000"/>
            <a:headEnd/>
            <a:tailEnd/>
          </a:ln>
          <a:effectLst/>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Respiratory acidosis</a:t>
            </a:r>
          </a:p>
        </p:txBody>
      </p:sp>
      <p:sp>
        <p:nvSpPr>
          <p:cNvPr id="3" name="Content Placeholder 2"/>
          <p:cNvSpPr>
            <a:spLocks noGrp="1"/>
          </p:cNvSpPr>
          <p:nvPr>
            <p:ph idx="1"/>
          </p:nvPr>
        </p:nvSpPr>
        <p:spPr/>
        <p:txBody>
          <a:bodyPr>
            <a:normAutofit lnSpcReduction="10000"/>
          </a:bodyPr>
          <a:lstStyle/>
          <a:p>
            <a:r>
              <a:rPr lang="en-US" dirty="0"/>
              <a:t>It’s a primary increase in Pco2 with or without compensatory increase in HCO3-.</a:t>
            </a:r>
          </a:p>
          <a:p>
            <a:r>
              <a:rPr lang="en-US" dirty="0"/>
              <a:t>It results from accumulation in CO2 (hypercapnia) due to decrease in respiratory rate, respiratory volume (hypoventilation) or both.</a:t>
            </a:r>
          </a:p>
          <a:p>
            <a:r>
              <a:rPr lang="en-US" dirty="0" err="1"/>
              <a:t>ph</a:t>
            </a:r>
            <a:r>
              <a:rPr lang="en-US" dirty="0"/>
              <a:t> is usually low but may be normal.</a:t>
            </a:r>
          </a:p>
          <a:p>
            <a:r>
              <a:rPr lang="en-US" dirty="0"/>
              <a:t>Its caused by pulmonary, cns and iatrogenic conditions</a:t>
            </a:r>
          </a:p>
        </p:txBody>
      </p:sp>
    </p:spTree>
    <p:extLst>
      <p:ext uri="{BB962C8B-B14F-4D97-AF65-F5344CB8AC3E}">
        <p14:creationId xmlns:p14="http://schemas.microsoft.com/office/powerpoint/2010/main" val="325749163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CAUSES</a:t>
            </a:r>
          </a:p>
        </p:txBody>
      </p:sp>
      <p:sp>
        <p:nvSpPr>
          <p:cNvPr id="3" name="Content Placeholder 2"/>
          <p:cNvSpPr>
            <a:spLocks noGrp="1"/>
          </p:cNvSpPr>
          <p:nvPr>
            <p:ph idx="1"/>
          </p:nvPr>
        </p:nvSpPr>
        <p:spPr/>
        <p:txBody>
          <a:bodyPr>
            <a:normAutofit fontScale="92500" lnSpcReduction="20000"/>
          </a:bodyPr>
          <a:lstStyle/>
          <a:p>
            <a:pPr marL="514350" indent="-514350">
              <a:buFont typeface="+mj-lt"/>
              <a:buAutoNum type="arabicPeriod"/>
            </a:pPr>
            <a:r>
              <a:rPr lang="en-US" dirty="0"/>
              <a:t>CNS – involves impaired respiratory drive e.g. due to toxins (narcotics, barbiturates, benzodiazepines), cns disease(encephalitis, brainstem disease, trauma</a:t>
            </a:r>
          </a:p>
          <a:p>
            <a:pPr marL="514350" indent="-514350">
              <a:buFont typeface="+mj-lt"/>
              <a:buAutoNum type="arabicPeriod"/>
            </a:pPr>
            <a:r>
              <a:rPr lang="en-US" dirty="0"/>
              <a:t>Obstructive, restrictive and parenchymal pulmonary disorders e.g. asthma, COPD, sleep apnea, airway edema.</a:t>
            </a:r>
          </a:p>
          <a:p>
            <a:pPr marL="514350" indent="-514350">
              <a:buFont typeface="+mj-lt"/>
              <a:buAutoNum type="arabicPeriod"/>
            </a:pPr>
            <a:r>
              <a:rPr lang="en-US" dirty="0" err="1"/>
              <a:t>Neuromascular</a:t>
            </a:r>
            <a:r>
              <a:rPr lang="en-US" dirty="0"/>
              <a:t> disease ALS, diaphragm dysfunction and paralysis, </a:t>
            </a:r>
            <a:r>
              <a:rPr lang="en-US" dirty="0" err="1"/>
              <a:t>Guillain</a:t>
            </a:r>
            <a:r>
              <a:rPr lang="en-US" dirty="0"/>
              <a:t> –</a:t>
            </a:r>
            <a:r>
              <a:rPr lang="en-US" dirty="0" err="1"/>
              <a:t>Barre</a:t>
            </a:r>
            <a:r>
              <a:rPr lang="en-US" dirty="0"/>
              <a:t>’ syndrome, myasthenia gravis, muscular dystrophy, botulism</a:t>
            </a:r>
          </a:p>
        </p:txBody>
      </p:sp>
    </p:spTree>
    <p:extLst>
      <p:ext uri="{BB962C8B-B14F-4D97-AF65-F5344CB8AC3E}">
        <p14:creationId xmlns:p14="http://schemas.microsoft.com/office/powerpoint/2010/main" val="362201864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p:cNvPicPr>
            <a:picLocks noGrp="1" noChangeAspect="1" noChangeArrowheads="1"/>
          </p:cNvPicPr>
          <p:nvPr>
            <p:ph idx="4294967295"/>
          </p:nvPr>
        </p:nvPicPr>
        <p:blipFill>
          <a:blip r:embed="rId3"/>
          <a:srcRect/>
          <a:stretch>
            <a:fillRect/>
          </a:stretch>
        </p:blipFill>
        <p:spPr bwMode="auto">
          <a:xfrm>
            <a:off x="762000" y="-50284"/>
            <a:ext cx="6096000" cy="6908284"/>
          </a:xfrm>
          <a:prstGeom prst="rect">
            <a:avLst/>
          </a:prstGeom>
          <a:noFill/>
          <a:ln w="9525">
            <a:noFill/>
            <a:miter lim="800000"/>
            <a:headEnd/>
            <a:tailEnd/>
          </a:ln>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sz="2800" b="1" i="1" dirty="0">
                <a:solidFill>
                  <a:schemeClr val="accent2">
                    <a:lumMod val="50000"/>
                  </a:schemeClr>
                </a:solidFill>
              </a:rPr>
              <a:t>pH and </a:t>
            </a:r>
            <a:r>
              <a:rPr lang="en-US" sz="2800" b="1" i="1" dirty="0" err="1">
                <a:solidFill>
                  <a:schemeClr val="accent2">
                    <a:lumMod val="50000"/>
                  </a:schemeClr>
                </a:solidFill>
              </a:rPr>
              <a:t>pK</a:t>
            </a:r>
            <a:endParaRPr lang="en-US" sz="2800" b="1" i="1" dirty="0">
              <a:solidFill>
                <a:schemeClr val="accent2">
                  <a:lumMod val="50000"/>
                </a:schemeClr>
              </a:solidFill>
            </a:endParaRPr>
          </a:p>
        </p:txBody>
      </p:sp>
      <p:sp>
        <p:nvSpPr>
          <p:cNvPr id="3" name="Content Placeholder 2"/>
          <p:cNvSpPr>
            <a:spLocks noGrp="1"/>
          </p:cNvSpPr>
          <p:nvPr>
            <p:ph idx="1"/>
          </p:nvPr>
        </p:nvSpPr>
        <p:spPr>
          <a:xfrm>
            <a:off x="457200" y="838200"/>
            <a:ext cx="8382000" cy="5638800"/>
          </a:xfrm>
        </p:spPr>
        <p:txBody>
          <a:bodyPr>
            <a:normAutofit/>
          </a:bodyPr>
          <a:lstStyle/>
          <a:p>
            <a:r>
              <a:rPr lang="en-US" sz="2000" b="1" i="1" dirty="0"/>
              <a:t>pH</a:t>
            </a:r>
            <a:r>
              <a:rPr lang="en-US" sz="2000" dirty="0"/>
              <a:t> of a solution is described as negative logarithm of the hydrogen ion activity (pH=-log a H⁺).</a:t>
            </a:r>
          </a:p>
          <a:p>
            <a:pPr marL="0" indent="0">
              <a:buNone/>
            </a:pPr>
            <a:endParaRPr lang="en-US" sz="2000" dirty="0"/>
          </a:p>
          <a:p>
            <a:r>
              <a:rPr lang="en-US" sz="2000" dirty="0"/>
              <a:t>Thus pH is a dimensionless quantity such that a decrease of one pH unit represents a tenfold increase in the H ⁺activity.</a:t>
            </a:r>
          </a:p>
          <a:p>
            <a:endParaRPr lang="en-US" sz="2000" dirty="0"/>
          </a:p>
          <a:p>
            <a:r>
              <a:rPr lang="en-US" sz="2000" dirty="0"/>
              <a:t>The average pH of blood (7.40) corresponds to a hydrogen ion concentration of 40 nmol/l.</a:t>
            </a:r>
          </a:p>
          <a:p>
            <a:pPr marL="0" indent="0">
              <a:buNone/>
            </a:pPr>
            <a:endParaRPr lang="en-US" sz="2000" dirty="0">
              <a:solidFill>
                <a:schemeClr val="accent2">
                  <a:lumMod val="50000"/>
                </a:schemeClr>
              </a:solidFill>
            </a:endParaRPr>
          </a:p>
          <a:p>
            <a:r>
              <a:rPr lang="en-US" sz="2000" b="1" i="1" dirty="0"/>
              <a:t>Acidity of blood is expressed as </a:t>
            </a:r>
            <a:r>
              <a:rPr lang="en-US" sz="2000" b="1" i="1" dirty="0" err="1"/>
              <a:t>nanomoles</a:t>
            </a:r>
            <a:r>
              <a:rPr lang="en-US" sz="2000" b="1" i="1" dirty="0"/>
              <a:t> per liter(</a:t>
            </a:r>
            <a:r>
              <a:rPr lang="en-US" sz="2000" b="1" i="1" dirty="0" err="1"/>
              <a:t>nmol</a:t>
            </a:r>
            <a:r>
              <a:rPr lang="en-US" sz="2000" b="1" i="1" dirty="0"/>
              <a:t>/l).  </a:t>
            </a:r>
          </a:p>
          <a:p>
            <a:endParaRPr lang="en-US" sz="2000" b="1" i="1"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Respiratory alkalosis</a:t>
            </a:r>
          </a:p>
        </p:txBody>
      </p:sp>
      <p:sp>
        <p:nvSpPr>
          <p:cNvPr id="3" name="Content Placeholder 2"/>
          <p:cNvSpPr>
            <a:spLocks noGrp="1"/>
          </p:cNvSpPr>
          <p:nvPr>
            <p:ph idx="1"/>
          </p:nvPr>
        </p:nvSpPr>
        <p:spPr/>
        <p:txBody>
          <a:bodyPr>
            <a:normAutofit fontScale="92500" lnSpcReduction="20000"/>
          </a:bodyPr>
          <a:lstStyle/>
          <a:p>
            <a:r>
              <a:rPr lang="en-US" dirty="0"/>
              <a:t>Its due to alveolar hyperventilation which leads to decreased partial pressure of arterial co2(Paco2) .</a:t>
            </a:r>
          </a:p>
          <a:p>
            <a:r>
              <a:rPr lang="en-US" dirty="0"/>
              <a:t>This in turn increases the ratio of bicarbonate </a:t>
            </a:r>
            <a:r>
              <a:rPr lang="en-US" dirty="0" err="1"/>
              <a:t>conc</a:t>
            </a:r>
            <a:r>
              <a:rPr lang="en-US" dirty="0"/>
              <a:t> to Paco2</a:t>
            </a:r>
          </a:p>
          <a:p>
            <a:r>
              <a:rPr lang="en-US" dirty="0"/>
              <a:t>It can be acute or chronic . In acute the Paco2 level is below the lower limit of normal and serum pH is </a:t>
            </a:r>
            <a:r>
              <a:rPr lang="en-US" dirty="0" err="1"/>
              <a:t>alkalemic</a:t>
            </a:r>
            <a:r>
              <a:rPr lang="en-US" dirty="0"/>
              <a:t>.</a:t>
            </a:r>
          </a:p>
          <a:p>
            <a:r>
              <a:rPr lang="en-US" dirty="0"/>
              <a:t>In chronic the Paco2 is below the lower limit of normal but pH is relatively normal or near normal.</a:t>
            </a:r>
          </a:p>
        </p:txBody>
      </p:sp>
    </p:spTree>
    <p:extLst>
      <p:ext uri="{BB962C8B-B14F-4D97-AF65-F5344CB8AC3E}">
        <p14:creationId xmlns:p14="http://schemas.microsoft.com/office/powerpoint/2010/main" val="38741302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1" name="Picture 3"/>
          <p:cNvPicPr>
            <a:picLocks noGrp="1" noChangeAspect="1" noChangeArrowheads="1"/>
          </p:cNvPicPr>
          <p:nvPr>
            <p:ph idx="4294967295"/>
          </p:nvPr>
        </p:nvPicPr>
        <p:blipFill>
          <a:blip r:embed="rId3"/>
          <a:srcRect/>
          <a:stretch>
            <a:fillRect/>
          </a:stretch>
        </p:blipFill>
        <p:spPr bwMode="auto">
          <a:xfrm>
            <a:off x="1066800" y="0"/>
            <a:ext cx="5867400" cy="6858000"/>
          </a:xfrm>
          <a:prstGeom prst="rect">
            <a:avLst/>
          </a:prstGeom>
          <a:noFill/>
          <a:ln w="9525">
            <a:noFill/>
            <a:miter lim="800000"/>
            <a:headEnd/>
            <a:tailEnd/>
          </a:ln>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9"/>
          <p:cNvSpPr>
            <a:spLocks noGrp="1"/>
          </p:cNvSpPr>
          <p:nvPr>
            <p:ph sz="half" idx="4294967295"/>
          </p:nvPr>
        </p:nvSpPr>
        <p:spPr>
          <a:xfrm>
            <a:off x="0" y="1600200"/>
            <a:ext cx="4038600" cy="4525963"/>
          </a:xfrm>
        </p:spPr>
        <p:txBody>
          <a:bodyPr>
            <a:normAutofit/>
          </a:bodyPr>
          <a:lstStyle/>
          <a:p>
            <a:r>
              <a:rPr lang="en-US" sz="1800" dirty="0"/>
              <a:t>Relationship of pH to hydrogen ion concentration. A broken line is drawn to emphasize the (approximate) linear relationship btw hydrogen ion concentration and pH over the pH range of 7.2 t0 7.5.</a:t>
            </a:r>
          </a:p>
        </p:txBody>
      </p:sp>
      <p:pic>
        <p:nvPicPr>
          <p:cNvPr id="2050" name="Picture 2"/>
          <p:cNvPicPr>
            <a:picLocks noGrp="1" noChangeAspect="1" noChangeArrowheads="1"/>
          </p:cNvPicPr>
          <p:nvPr>
            <p:ph sz="half" idx="4294967295"/>
          </p:nvPr>
        </p:nvPicPr>
        <p:blipFill>
          <a:blip r:embed="rId3"/>
          <a:srcRect/>
          <a:stretch>
            <a:fillRect/>
          </a:stretch>
        </p:blipFill>
        <p:spPr bwMode="auto">
          <a:xfrm>
            <a:off x="4648200" y="914400"/>
            <a:ext cx="4495800" cy="4992688"/>
          </a:xfrm>
          <a:prstGeom prst="rect">
            <a:avLst/>
          </a:prstGeom>
          <a:noFill/>
          <a:ln w="9525">
            <a:noFill/>
            <a:miter lim="800000"/>
            <a:headEnd/>
            <a:tailEnd/>
          </a:ln>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609600" y="304800"/>
            <a:ext cx="7924800" cy="5821363"/>
          </a:xfrm>
        </p:spPr>
        <p:txBody>
          <a:bodyPr>
            <a:normAutofit/>
          </a:bodyPr>
          <a:lstStyle/>
          <a:p>
            <a:r>
              <a:rPr lang="en-US" sz="2400" b="1" i="1" dirty="0"/>
              <a:t>The </a:t>
            </a:r>
            <a:r>
              <a:rPr lang="en-US" sz="2400" b="1" i="1" dirty="0" err="1"/>
              <a:t>pK</a:t>
            </a:r>
            <a:r>
              <a:rPr lang="en-US" sz="2400" dirty="0"/>
              <a:t> (also </a:t>
            </a:r>
            <a:r>
              <a:rPr lang="en-US" sz="2400" dirty="0" err="1"/>
              <a:t>pK</a:t>
            </a:r>
            <a:r>
              <a:rPr lang="en-US" sz="2400" dirty="0"/>
              <a:t>’ and </a:t>
            </a:r>
            <a:r>
              <a:rPr lang="en-US" sz="2400" dirty="0" err="1"/>
              <a:t>pKa</a:t>
            </a:r>
            <a:r>
              <a:rPr lang="en-US" sz="2400" dirty="0"/>
              <a:t>) represents the negative logarithm of the ionization constant of a weak acid (Ka). </a:t>
            </a:r>
          </a:p>
          <a:p>
            <a:r>
              <a:rPr lang="en-US" sz="2400" b="1" i="1" dirty="0"/>
              <a:t>That is the </a:t>
            </a:r>
            <a:r>
              <a:rPr lang="en-US" sz="2400" b="1" i="1" dirty="0" err="1"/>
              <a:t>pK</a:t>
            </a:r>
            <a:r>
              <a:rPr lang="en-US" sz="2400" b="1" i="1" dirty="0"/>
              <a:t> is the pH at which an acid is half dissociated, existing as equal proportions of acid and conjugate base</a:t>
            </a:r>
            <a:r>
              <a:rPr lang="en-US" sz="2400" dirty="0"/>
              <a:t>.</a:t>
            </a:r>
          </a:p>
          <a:p>
            <a:r>
              <a:rPr lang="en-US" sz="2400" dirty="0"/>
              <a:t>Thus acids has </a:t>
            </a:r>
            <a:r>
              <a:rPr lang="en-US" sz="2400" dirty="0" err="1"/>
              <a:t>pK</a:t>
            </a:r>
            <a:r>
              <a:rPr lang="en-US" sz="2400" dirty="0"/>
              <a:t> values &lt;7.0 ,whereas bases have </a:t>
            </a:r>
            <a:r>
              <a:rPr lang="en-US" sz="2400" dirty="0" err="1"/>
              <a:t>pK</a:t>
            </a:r>
            <a:r>
              <a:rPr lang="en-US" sz="2400" dirty="0"/>
              <a:t> values &gt;7.0.</a:t>
            </a:r>
          </a:p>
          <a:p>
            <a:r>
              <a:rPr lang="en-US" sz="2400" b="1" i="1" dirty="0"/>
              <a:t> The lower the </a:t>
            </a:r>
            <a:r>
              <a:rPr lang="en-US" sz="2400" b="1" i="1" dirty="0" err="1"/>
              <a:t>pK</a:t>
            </a:r>
            <a:r>
              <a:rPr lang="en-US" sz="2400" b="1" i="1" dirty="0"/>
              <a:t>, the stronger the acid and the higher the </a:t>
            </a:r>
            <a:r>
              <a:rPr lang="en-US" sz="2400" b="1" i="1" dirty="0" err="1"/>
              <a:t>pK</a:t>
            </a:r>
            <a:r>
              <a:rPr lang="en-US" sz="2400" b="1" i="1" dirty="0"/>
              <a:t>, the stronger the conjugate base</a:t>
            </a:r>
            <a:r>
              <a:rPr lang="en-US" sz="2400" dirty="0"/>
              <a:t>.</a:t>
            </a:r>
          </a:p>
          <a:p>
            <a:r>
              <a:rPr lang="en-US" sz="2400" dirty="0" err="1"/>
              <a:t>E.g</a:t>
            </a:r>
            <a:r>
              <a:rPr lang="en-US" sz="2400" dirty="0"/>
              <a:t> the </a:t>
            </a:r>
            <a:r>
              <a:rPr lang="en-US" sz="2400" dirty="0" err="1"/>
              <a:t>pK</a:t>
            </a:r>
            <a:r>
              <a:rPr lang="en-US" sz="2400" dirty="0"/>
              <a:t> of lactic acid is 3.5 and is 9.5 for the  ammonium  ion NH4⁻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2400" b="1" i="1" dirty="0"/>
              <a:t>The pH of the plasma may be considered to be a function of two independent variables</a:t>
            </a:r>
            <a:r>
              <a:rPr lang="en-US" sz="2400" dirty="0"/>
              <a:t>:</a:t>
            </a:r>
          </a:p>
          <a:p>
            <a:pPr marL="514350" indent="-514350">
              <a:buFont typeface="+mj-lt"/>
              <a:buAutoNum type="romanLcPeriod"/>
            </a:pPr>
            <a:r>
              <a:rPr lang="en-US" sz="2400" dirty="0"/>
              <a:t>The PCO2,which is regulated by the lungs and represents the acid component of the carbonic acid/bicarbonate buffer system and </a:t>
            </a:r>
          </a:p>
          <a:p>
            <a:pPr marL="514350" indent="-514350">
              <a:buFont typeface="+mj-lt"/>
              <a:buAutoNum type="romanLcPeriod"/>
            </a:pPr>
            <a:r>
              <a:rPr lang="en-US" sz="2400" dirty="0"/>
              <a:t>The concentration of the </a:t>
            </a:r>
            <a:r>
              <a:rPr lang="en-US" sz="2400" dirty="0" err="1"/>
              <a:t>titratable</a:t>
            </a:r>
            <a:r>
              <a:rPr lang="en-US" sz="2400" dirty="0"/>
              <a:t>  base, which is regulated by the kidneys.</a:t>
            </a:r>
          </a:p>
          <a:p>
            <a:pPr marL="514350" indent="-514350">
              <a:buNone/>
            </a:pPr>
            <a:r>
              <a:rPr lang="en-US" sz="2400" i="1" dirty="0"/>
              <a:t>The plasma bicarbonate concentration is generally taken as a measure  of the base excess or deficit in plasma and ECF</a:t>
            </a:r>
            <a:endParaRPr lang="en-US" sz="2400" dirty="0"/>
          </a:p>
          <a:p>
            <a:pPr marL="514350" indent="-514350">
              <a:buFont typeface="+mj-lt"/>
              <a:buAutoNum type="romanLcPeriod"/>
            </a:pPr>
            <a:endParaRPr lang="en-US"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2800" b="1" dirty="0">
                <a:solidFill>
                  <a:schemeClr val="accent2">
                    <a:lumMod val="50000"/>
                  </a:schemeClr>
                </a:solidFill>
              </a:rPr>
              <a:t>Bicarbonate and dissolved CO2</a:t>
            </a:r>
          </a:p>
        </p:txBody>
      </p:sp>
      <p:sp>
        <p:nvSpPr>
          <p:cNvPr id="3" name="Content Placeholder 2"/>
          <p:cNvSpPr>
            <a:spLocks noGrp="1"/>
          </p:cNvSpPr>
          <p:nvPr>
            <p:ph idx="1"/>
          </p:nvPr>
        </p:nvSpPr>
        <p:spPr>
          <a:xfrm>
            <a:off x="457200" y="914400"/>
            <a:ext cx="8229600" cy="5287963"/>
          </a:xfrm>
        </p:spPr>
        <p:txBody>
          <a:bodyPr>
            <a:normAutofit/>
          </a:bodyPr>
          <a:lstStyle/>
          <a:p>
            <a:pPr>
              <a:buNone/>
            </a:pPr>
            <a:r>
              <a:rPr lang="en-US" sz="2400" b="1" i="1" dirty="0"/>
              <a:t>Bicarbonate</a:t>
            </a:r>
          </a:p>
          <a:p>
            <a:pPr>
              <a:buFont typeface="Wingdings" pitchFamily="2" charset="2"/>
              <a:buChar char="§"/>
            </a:pPr>
            <a:r>
              <a:rPr lang="en-US" sz="2400" dirty="0"/>
              <a:t>Second largest fraction (after  </a:t>
            </a:r>
            <a:r>
              <a:rPr lang="en-US" sz="2400" dirty="0" err="1"/>
              <a:t>Cl</a:t>
            </a:r>
            <a:r>
              <a:rPr lang="en-US" sz="2400" dirty="0"/>
              <a:t>⁻) of plasma anions.</a:t>
            </a:r>
          </a:p>
          <a:p>
            <a:pPr>
              <a:buFont typeface="Wingdings" pitchFamily="2" charset="2"/>
              <a:buChar char="§"/>
            </a:pPr>
            <a:r>
              <a:rPr lang="en-US" sz="2400" dirty="0"/>
              <a:t>The </a:t>
            </a:r>
            <a:r>
              <a:rPr lang="en-US" sz="2400" dirty="0" err="1"/>
              <a:t>analyte</a:t>
            </a:r>
            <a:r>
              <a:rPr lang="en-US" sz="2400" dirty="0"/>
              <a:t> measured in plasma is total CO2,which includes bicarbonate and dissolved CO2 (dCO2).</a:t>
            </a:r>
          </a:p>
          <a:p>
            <a:pPr>
              <a:buFont typeface="Wingdings" pitchFamily="2" charset="2"/>
              <a:buChar char="§"/>
            </a:pPr>
            <a:r>
              <a:rPr lang="en-US" sz="2400" dirty="0"/>
              <a:t>The dCO2 is defined to include both the </a:t>
            </a:r>
            <a:r>
              <a:rPr lang="en-US" sz="2400" dirty="0" err="1"/>
              <a:t>undissociated</a:t>
            </a:r>
            <a:r>
              <a:rPr lang="en-US" sz="2400" dirty="0"/>
              <a:t> carbonic acid and physically dissolved free CO2.</a:t>
            </a:r>
          </a:p>
          <a:p>
            <a:pPr>
              <a:buFont typeface="Wingdings" pitchFamily="2" charset="2"/>
              <a:buChar char="§"/>
            </a:pPr>
            <a:r>
              <a:rPr lang="en-US" sz="2400" dirty="0"/>
              <a:t>At the pH of the blood the amount of dissolved CO2 is 700 to 1000 times greater than the amount of carbonic acid and therefore cdCo2,is the term used to express their combined concentration .</a:t>
            </a:r>
          </a:p>
          <a:p>
            <a:pPr>
              <a:buFont typeface="Wingdings" pitchFamily="2" charset="2"/>
              <a:buChar char="§"/>
            </a:pPr>
            <a:r>
              <a:rPr lang="en-US" sz="2400" dirty="0"/>
              <a:t>This cdCO2 value is used in the Henderson-</a:t>
            </a:r>
            <a:r>
              <a:rPr lang="en-US" sz="2400" dirty="0" err="1"/>
              <a:t>Hasselbach</a:t>
            </a:r>
            <a:r>
              <a:rPr lang="en-US" sz="2400" dirty="0"/>
              <a:t> equation , to calculate the total bicarbonate concentration.</a:t>
            </a:r>
          </a:p>
          <a:p>
            <a:pPr>
              <a:buFont typeface="Wingdings" pitchFamily="2" charset="2"/>
              <a:buChar char="§"/>
            </a:pPr>
            <a:endParaRPr lang="en-US"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2800" b="1" i="1" dirty="0">
                <a:solidFill>
                  <a:schemeClr val="accent2">
                    <a:lumMod val="50000"/>
                  </a:schemeClr>
                </a:solidFill>
              </a:rPr>
              <a:t>Henderson-</a:t>
            </a:r>
            <a:r>
              <a:rPr lang="en-US" sz="2800" b="1" i="1" dirty="0" err="1">
                <a:solidFill>
                  <a:schemeClr val="accent2">
                    <a:lumMod val="50000"/>
                  </a:schemeClr>
                </a:solidFill>
              </a:rPr>
              <a:t>Hasselbach</a:t>
            </a:r>
            <a:r>
              <a:rPr lang="en-US" sz="2800" b="1" i="1" dirty="0">
                <a:solidFill>
                  <a:schemeClr val="accent2">
                    <a:lumMod val="50000"/>
                  </a:schemeClr>
                </a:solidFill>
              </a:rPr>
              <a:t> equation</a:t>
            </a:r>
          </a:p>
        </p:txBody>
      </p:sp>
      <p:sp>
        <p:nvSpPr>
          <p:cNvPr id="3" name="Content Placeholder 2"/>
          <p:cNvSpPr>
            <a:spLocks noGrp="1"/>
          </p:cNvSpPr>
          <p:nvPr>
            <p:ph sz="half" idx="1"/>
          </p:nvPr>
        </p:nvSpPr>
        <p:spPr>
          <a:xfrm>
            <a:off x="457200" y="1066800"/>
            <a:ext cx="4038600" cy="5059363"/>
          </a:xfrm>
        </p:spPr>
        <p:txBody>
          <a:bodyPr>
            <a:normAutofit lnSpcReduction="10000"/>
          </a:bodyPr>
          <a:lstStyle/>
          <a:p>
            <a:pPr>
              <a:buFont typeface="Wingdings" pitchFamily="2" charset="2"/>
              <a:buChar char="v"/>
            </a:pPr>
            <a:r>
              <a:rPr lang="en-US" sz="2000" dirty="0"/>
              <a:t>Aids in understanding pH regulation of the body fluids as it relates to the </a:t>
            </a:r>
            <a:r>
              <a:rPr lang="en-US" sz="2000" b="1" i="1" dirty="0"/>
              <a:t>compensatory mechanisms of the body in acid base disturbances</a:t>
            </a:r>
            <a:r>
              <a:rPr lang="en-US" sz="2400" b="1" i="1" dirty="0"/>
              <a:t>.</a:t>
            </a:r>
          </a:p>
          <a:p>
            <a:pPr marL="0" indent="0">
              <a:buNone/>
            </a:pPr>
            <a:endParaRPr lang="en-US" sz="1900" dirty="0"/>
          </a:p>
          <a:p>
            <a:pPr>
              <a:buFont typeface="Wingdings" pitchFamily="2" charset="2"/>
              <a:buChar char="v"/>
            </a:pPr>
            <a:r>
              <a:rPr lang="en-US" sz="1900" dirty="0"/>
              <a:t>It follows then that </a:t>
            </a:r>
            <a:r>
              <a:rPr lang="en-US" sz="1900" b="1" i="1" dirty="0"/>
              <a:t>any change in the concentration of either bicarbonate or dissolved CO2</a:t>
            </a:r>
            <a:r>
              <a:rPr lang="en-US" sz="1900" dirty="0"/>
              <a:t> must be </a:t>
            </a:r>
            <a:r>
              <a:rPr lang="en-US" sz="1900" dirty="0" err="1"/>
              <a:t>acccampanied</a:t>
            </a:r>
            <a:r>
              <a:rPr lang="en-US" sz="1900" dirty="0"/>
              <a:t> </a:t>
            </a:r>
            <a:r>
              <a:rPr lang="en-US" sz="1900" b="1" i="1" dirty="0"/>
              <a:t>by a change in </a:t>
            </a:r>
            <a:r>
              <a:rPr lang="en-US" sz="1900" b="1" i="1" dirty="0" err="1"/>
              <a:t>pH</a:t>
            </a:r>
            <a:r>
              <a:rPr lang="en-US" sz="1900" dirty="0" err="1"/>
              <a:t>.</a:t>
            </a:r>
            <a:endParaRPr lang="en-US" sz="1900" dirty="0"/>
          </a:p>
          <a:p>
            <a:pPr>
              <a:buFont typeface="Wingdings" pitchFamily="2" charset="2"/>
              <a:buChar char="v"/>
            </a:pPr>
            <a:r>
              <a:rPr lang="en-US" sz="1900" b="1" i="1" dirty="0"/>
              <a:t>Clinically</a:t>
            </a:r>
            <a:r>
              <a:rPr lang="en-US" sz="1900" b="1" dirty="0"/>
              <a:t>: metabolic disturbances </a:t>
            </a:r>
            <a:r>
              <a:rPr lang="en-US" sz="1900" dirty="0"/>
              <a:t>of acid base balance are classified as primary disturbances </a:t>
            </a:r>
            <a:r>
              <a:rPr lang="en-US" sz="1900" b="1" i="1" dirty="0"/>
              <a:t>in cHCO3⁻.</a:t>
            </a:r>
          </a:p>
          <a:p>
            <a:pPr>
              <a:buFont typeface="Wingdings" pitchFamily="2" charset="2"/>
              <a:buChar char="v"/>
            </a:pPr>
            <a:r>
              <a:rPr lang="en-US" sz="1900" b="1" i="1" dirty="0"/>
              <a:t>Respiratory disturbances</a:t>
            </a:r>
            <a:r>
              <a:rPr lang="en-US" sz="1900" dirty="0"/>
              <a:t> are classified as primary disturbances in </a:t>
            </a:r>
            <a:r>
              <a:rPr lang="en-US" sz="1900" b="1" dirty="0"/>
              <a:t>cdCO2</a:t>
            </a:r>
            <a:r>
              <a:rPr lang="en-US" sz="1900" dirty="0"/>
              <a:t>.</a:t>
            </a:r>
          </a:p>
          <a:p>
            <a:pPr>
              <a:buFont typeface="Wingdings" pitchFamily="2" charset="2"/>
              <a:buChar char="v"/>
            </a:pPr>
            <a:endParaRPr lang="en-US" sz="2400" dirty="0"/>
          </a:p>
          <a:p>
            <a:pPr>
              <a:buFont typeface="Wingdings" pitchFamily="2" charset="2"/>
              <a:buChar char="v"/>
            </a:pPr>
            <a:endParaRPr lang="en-US" sz="2400" b="1" i="1" dirty="0"/>
          </a:p>
        </p:txBody>
      </p:sp>
      <p:pic>
        <p:nvPicPr>
          <p:cNvPr id="3074" name="Picture 2"/>
          <p:cNvPicPr>
            <a:picLocks noGrp="1" noChangeAspect="1" noChangeArrowheads="1"/>
          </p:cNvPicPr>
          <p:nvPr>
            <p:ph sz="half" idx="2"/>
          </p:nvPr>
        </p:nvPicPr>
        <p:blipFill>
          <a:blip r:embed="rId3"/>
          <a:srcRect/>
          <a:stretch>
            <a:fillRect/>
          </a:stretch>
        </p:blipFill>
        <p:spPr bwMode="auto">
          <a:xfrm>
            <a:off x="4810125" y="1676401"/>
            <a:ext cx="3714750" cy="609599"/>
          </a:xfrm>
          <a:prstGeom prst="rect">
            <a:avLst/>
          </a:prstGeom>
          <a:noFill/>
          <a:ln w="9525">
            <a:noFill/>
            <a:miter lim="800000"/>
            <a:headEnd/>
            <a:tailEnd/>
          </a:ln>
          <a:effectLst/>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15665</TotalTime>
  <Words>2694</Words>
  <Application>Microsoft Office PowerPoint</Application>
  <PresentationFormat>On-screen Show (4:3)</PresentationFormat>
  <Paragraphs>223</Paragraphs>
  <Slides>41</Slides>
  <Notes>32</Notes>
  <HiddenSlides>0</HiddenSlides>
  <MMClips>0</MMClips>
  <ScaleCrop>false</ScaleCrop>
  <HeadingPairs>
    <vt:vector size="4" baseType="variant">
      <vt:variant>
        <vt:lpstr>Theme</vt:lpstr>
      </vt:variant>
      <vt:variant>
        <vt:i4>1</vt:i4>
      </vt:variant>
      <vt:variant>
        <vt:lpstr>Slide Titles</vt:lpstr>
      </vt:variant>
      <vt:variant>
        <vt:i4>41</vt:i4>
      </vt:variant>
    </vt:vector>
  </HeadingPairs>
  <TitlesOfParts>
    <vt:vector size="42" baseType="lpstr">
      <vt:lpstr>Office Theme</vt:lpstr>
      <vt:lpstr>ACID BASE CHEMISTRY</vt:lpstr>
      <vt:lpstr>Acid base balance and acid base status.</vt:lpstr>
      <vt:lpstr>Acid base parameters –Definitions and abbreviations</vt:lpstr>
      <vt:lpstr>pH and pK</vt:lpstr>
      <vt:lpstr>PowerPoint Presentation</vt:lpstr>
      <vt:lpstr>PowerPoint Presentation</vt:lpstr>
      <vt:lpstr>PowerPoint Presentation</vt:lpstr>
      <vt:lpstr>Bicarbonate and dissolved CO2</vt:lpstr>
      <vt:lpstr>Henderson-Hasselbach equation</vt:lpstr>
      <vt:lpstr>PowerPoint Presentation</vt:lpstr>
      <vt:lpstr>Buffer systems and there role in regulating the pH of body fluids.</vt:lpstr>
      <vt:lpstr>Examples of physiologic buffer solutions</vt:lpstr>
      <vt:lpstr>Action of buffer in the regulation of body pH- the bicarbonate buffer system</vt:lpstr>
      <vt:lpstr> Phosphate buffer system  </vt:lpstr>
      <vt:lpstr> </vt:lpstr>
      <vt:lpstr>Respiratory mechanism in the regulation of Acid-Base balance.</vt:lpstr>
      <vt:lpstr>Respiratory response to Acid-Base perturbations</vt:lpstr>
      <vt:lpstr>Renal mechanisms in the regulation of Acid-Base balance.</vt:lpstr>
      <vt:lpstr>PowerPoint Presentation</vt:lpstr>
      <vt:lpstr>Na⁺ H⁺exchanger</vt:lpstr>
      <vt:lpstr>Renal production of amonia and excretion of ammonium ions </vt:lpstr>
      <vt:lpstr>PowerPoint Presentation</vt:lpstr>
      <vt:lpstr>Excretion of H*as H2PO4</vt:lpstr>
      <vt:lpstr>Excretion of other acids</vt:lpstr>
      <vt:lpstr>Reclamation of filtered bicarbonate</vt:lpstr>
      <vt:lpstr>PowerPoint Presentation</vt:lpstr>
      <vt:lpstr>Conditions associated with abnormal acid-base status and abnormal electrolyte of the blood.</vt:lpstr>
      <vt:lpstr>PowerPoint Presentation</vt:lpstr>
      <vt:lpstr>REMEMBER!</vt:lpstr>
      <vt:lpstr>Metabolic acidosis </vt:lpstr>
      <vt:lpstr>High anion gap</vt:lpstr>
      <vt:lpstr>PowerPoint Presentation</vt:lpstr>
      <vt:lpstr>Metabolic alkalosis</vt:lpstr>
      <vt:lpstr>Metabolic alkalosis</vt:lpstr>
      <vt:lpstr>causes</vt:lpstr>
      <vt:lpstr>PowerPoint Presentation</vt:lpstr>
      <vt:lpstr>Respiratory acidosis</vt:lpstr>
      <vt:lpstr>CAUSES</vt:lpstr>
      <vt:lpstr>PowerPoint Presentation</vt:lpstr>
      <vt:lpstr>Respiratory alkalosis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ACID BASE CHEMISTRY</dc:title>
  <dc:creator>Reuben Mwawasi</dc:creator>
  <cp:lastModifiedBy>Raysam Baraka</cp:lastModifiedBy>
  <cp:revision>90</cp:revision>
  <dcterms:created xsi:type="dcterms:W3CDTF">2012-04-15T06:31:07Z</dcterms:created>
  <dcterms:modified xsi:type="dcterms:W3CDTF">2019-02-13T12:51:36Z</dcterms:modified>
</cp:coreProperties>
</file>