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2" r:id="rId5"/>
    <p:sldId id="260" r:id="rId6"/>
    <p:sldId id="257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sychscenehub.com/psychinsights/ten-point-guide-to-mental-state-examination-mse-in-psychiatry/" TargetMode="External"/><Relationship Id="rId2" Type="http://schemas.openxmlformats.org/officeDocument/2006/relationships/hyperlink" Target="https://www.youtube.com/watch?v=o_ziBs7jVB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avecurtis.net/dcurtis/lectures/MSEquestions.html" TargetMode="External"/><Relationship Id="rId4" Type="http://schemas.openxmlformats.org/officeDocument/2006/relationships/hyperlink" Target="https://geekymedics.com/mental-state-examination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76200"/>
            <a:ext cx="5791200" cy="4800600"/>
          </a:xfrm>
        </p:spPr>
        <p:txBody>
          <a:bodyPr>
            <a:normAutofit/>
          </a:bodyPr>
          <a:lstStyle/>
          <a:p>
            <a:r>
              <a:rPr lang="en-GB" dirty="0" smtClean="0"/>
              <a:t>QUESTION 3: WHAT QUESTIONS WOULD YOU ASK A PATIENT TO ELICIT Abnormalities OF APPEARANCE, BEHAVIOUR, MOOD AND AFFECT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5486400"/>
            <a:ext cx="5114778" cy="110124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PRIYANKA SINGH PANWAR</a:t>
            </a:r>
          </a:p>
          <a:p>
            <a:r>
              <a:rPr lang="en-GB" dirty="0" smtClean="0"/>
              <a:t>H31/42209/2017</a:t>
            </a:r>
          </a:p>
          <a:p>
            <a:r>
              <a:rPr lang="en-GB" dirty="0" err="1" smtClean="0"/>
              <a:t>MBChB</a:t>
            </a:r>
            <a:r>
              <a:rPr lang="en-GB" dirty="0" smtClean="0"/>
              <a:t> Level IV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AFFECT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Observable emotional expression; how the patient presents to others</a:t>
            </a:r>
          </a:p>
          <a:p>
            <a:r>
              <a:rPr lang="en-GB" dirty="0" smtClean="0"/>
              <a:t>Has two features </a:t>
            </a:r>
          </a:p>
          <a:p>
            <a:pPr marL="514350" indent="-514350">
              <a:buAutoNum type="alphaLcPeriod"/>
            </a:pPr>
            <a:r>
              <a:rPr lang="en-GB" dirty="0" smtClean="0"/>
              <a:t>Range (full/broad </a:t>
            </a:r>
            <a:r>
              <a:rPr lang="en-GB" dirty="0" err="1" smtClean="0"/>
              <a:t>vs</a:t>
            </a:r>
            <a:r>
              <a:rPr lang="en-GB" dirty="0" smtClean="0"/>
              <a:t> blunt/flat)</a:t>
            </a:r>
          </a:p>
          <a:p>
            <a:pPr marL="514350" indent="-514350">
              <a:buAutoNum type="alphaLcPeriod"/>
            </a:pPr>
            <a:r>
              <a:rPr lang="en-GB" dirty="0" smtClean="0"/>
              <a:t>Congruence </a:t>
            </a:r>
            <a:r>
              <a:rPr lang="en-GB" dirty="0" err="1" smtClean="0"/>
              <a:t>vs</a:t>
            </a:r>
            <a:r>
              <a:rPr lang="en-GB" dirty="0" smtClean="0"/>
              <a:t> incongruence (superficial) – appropriateness to the situation</a:t>
            </a:r>
          </a:p>
          <a:p>
            <a:pPr marL="514350" indent="-514350"/>
            <a:endParaRPr lang="en-GB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Subjective emotional state (rather than expression)</a:t>
            </a:r>
          </a:p>
          <a:p>
            <a:r>
              <a:rPr lang="en-GB" dirty="0" smtClean="0"/>
              <a:t>Has three features</a:t>
            </a:r>
          </a:p>
          <a:p>
            <a:pPr marL="514350" indent="-514350">
              <a:buAutoNum type="alphaLcPeriod"/>
            </a:pPr>
            <a:r>
              <a:rPr lang="en-GB" dirty="0" smtClean="0"/>
              <a:t>Range (depressed/</a:t>
            </a:r>
            <a:r>
              <a:rPr lang="en-GB" dirty="0" err="1" smtClean="0"/>
              <a:t>dysphoric</a:t>
            </a:r>
            <a:r>
              <a:rPr lang="en-GB" dirty="0" smtClean="0"/>
              <a:t> </a:t>
            </a:r>
            <a:r>
              <a:rPr lang="en-GB" dirty="0" err="1" smtClean="0"/>
              <a:t>vs</a:t>
            </a:r>
            <a:r>
              <a:rPr lang="en-GB" dirty="0" smtClean="0"/>
              <a:t> </a:t>
            </a:r>
            <a:r>
              <a:rPr lang="en-GB" dirty="0" err="1" smtClean="0"/>
              <a:t>euthymic</a:t>
            </a:r>
            <a:r>
              <a:rPr lang="en-GB" dirty="0" smtClean="0"/>
              <a:t> </a:t>
            </a:r>
            <a:r>
              <a:rPr lang="en-GB" dirty="0" err="1" smtClean="0"/>
              <a:t>vs</a:t>
            </a:r>
            <a:r>
              <a:rPr lang="en-GB" dirty="0" smtClean="0"/>
              <a:t> elated/euphoric) </a:t>
            </a:r>
          </a:p>
          <a:p>
            <a:pPr marL="514350" indent="-514350">
              <a:buAutoNum type="alphaLcPeriod"/>
            </a:pPr>
            <a:r>
              <a:rPr lang="en-GB" dirty="0" err="1" smtClean="0"/>
              <a:t>Lability</a:t>
            </a:r>
            <a:r>
              <a:rPr lang="en-GB" dirty="0" smtClean="0"/>
              <a:t>  (how quickly does the mood change?)</a:t>
            </a:r>
          </a:p>
          <a:p>
            <a:pPr marL="514350" indent="-514350">
              <a:buAutoNum type="alphaLcPeriod"/>
            </a:pPr>
            <a:r>
              <a:rPr lang="en-GB" dirty="0" smtClean="0"/>
              <a:t>Associated symptoms: </a:t>
            </a:r>
            <a:r>
              <a:rPr lang="en-GB" dirty="0" err="1" smtClean="0"/>
              <a:t>anhedonia</a:t>
            </a:r>
            <a:r>
              <a:rPr lang="en-GB" dirty="0" smtClean="0"/>
              <a:t> (lack of interest), vegetative signs of depression (biologically based </a:t>
            </a:r>
            <a:r>
              <a:rPr lang="en-GB" dirty="0" err="1" smtClean="0"/>
              <a:t>dysregulations</a:t>
            </a:r>
            <a:r>
              <a:rPr lang="en-GB" dirty="0" smtClean="0"/>
              <a:t> in brain chemistry i.e. Sleep and appetite changes)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76800" y="762000"/>
            <a:ext cx="4356000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APPEARANCE, BEHAVIOUR AND AFFECT ARE OBSERVED BY THE HEALTHCARE PROFESSIONAL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Placeholder 7" descr="5a42107ea52d21ed59f6cb9300051fd7.jpg"/>
          <p:cNvPicPr>
            <a:picLocks noGrp="1" noChangeAspect="1"/>
          </p:cNvPicPr>
          <p:nvPr>
            <p:ph type="pic" idx="1"/>
          </p:nvPr>
        </p:nvPicPr>
        <p:blipFill>
          <a:blip r:embed="rId2"/>
          <a:stretch>
            <a:fillRect/>
          </a:stretch>
        </p:blipFill>
        <p:spPr>
          <a:xfrm rot="21323295">
            <a:off x="700624" y="1874811"/>
            <a:ext cx="4165085" cy="23390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777240"/>
          </a:xfrm>
        </p:spPr>
        <p:txBody>
          <a:bodyPr/>
          <a:lstStyle/>
          <a:p>
            <a:r>
              <a:rPr lang="en-GB" dirty="0" smtClean="0"/>
              <a:t>QUESTIONS TO </a:t>
            </a:r>
            <a:r>
              <a:rPr lang="en-GB" dirty="0" smtClean="0"/>
              <a:t>ASK FOR MOOD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239000" cy="57150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have you been feeling recently?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have your energy levels been?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Have you been eating and sleeping well?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Have you felt irritable, angry, depressed, discouraged or unmotivated recently?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your current mood?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Do you feel miserable all the time?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Do you ever cheer up, even a bit?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Do you ever enjoy anything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If something nice happens, do you cheer up a bit?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Do you cry?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Would you say that you are more cheerful than useful?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smtClean="0">
                <a:hlinkClick r:id="rId2"/>
              </a:rPr>
              <a:t>https://www.youtube.com/watch?v=o_ziBs7jVBU</a:t>
            </a:r>
            <a:endParaRPr lang="en-GB" dirty="0" smtClean="0"/>
          </a:p>
          <a:p>
            <a:pPr marL="514350" indent="-514350">
              <a:buAutoNum type="arabicPeriod"/>
            </a:pPr>
            <a:r>
              <a:rPr lang="en-GB" dirty="0" smtClean="0">
                <a:hlinkClick r:id="rId3"/>
              </a:rPr>
              <a:t>https://psychscenehub.com/psychinsights/ten-point-guide-to-mental-state-examination-mse-in-psychiatry/</a:t>
            </a:r>
            <a:endParaRPr lang="en-GB" dirty="0" smtClean="0"/>
          </a:p>
          <a:p>
            <a:pPr marL="514350" indent="-514350">
              <a:buAutoNum type="arabicPeriod"/>
            </a:pPr>
            <a:r>
              <a:rPr lang="en-GB" dirty="0" smtClean="0">
                <a:hlinkClick r:id="rId4"/>
              </a:rPr>
              <a:t>https://geekymedics.com/mental-state-examination/#Mood_and_affect</a:t>
            </a:r>
            <a:endParaRPr lang="en-GB" dirty="0" smtClean="0"/>
          </a:p>
          <a:p>
            <a:pPr marL="514350" indent="-514350">
              <a:buAutoNum type="arabicPeriod"/>
            </a:pPr>
            <a:r>
              <a:rPr lang="en-GB" dirty="0" smtClean="0">
                <a:hlinkClick r:id="rId5"/>
              </a:rPr>
              <a:t>http://www.davecurtis.net/dcurtis/lectures/MSEquestions.html</a:t>
            </a:r>
            <a:endParaRPr lang="en-GB" dirty="0" smtClean="0"/>
          </a:p>
          <a:p>
            <a:pPr marL="514350" indent="-514350">
              <a:buAutoNum type="arabicPeriod"/>
            </a:pPr>
            <a:endParaRPr lang="en-GB" dirty="0" smtClean="0"/>
          </a:p>
          <a:p>
            <a:pPr marL="514350" indent="-514350">
              <a:buAutoNum type="arabicPeriod"/>
            </a:pPr>
            <a:endParaRPr lang="en-GB" dirty="0" smtClean="0"/>
          </a:p>
          <a:p>
            <a:pPr marL="514350" indent="-514350">
              <a:buAutoNum type="arabicPeriod"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hoto montage Merci beaucoup - Pixi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0032"/>
            <a:ext cx="8153400" cy="6216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84</TotalTime>
  <Words>239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QUESTION 3: WHAT QUESTIONS WOULD YOU ASK A PATIENT TO ELICIT Abnormalities OF APPEARANCE, BEHAVIOUR, MOOD AND AFFECT</vt:lpstr>
      <vt:lpstr>AFFECT</vt:lpstr>
      <vt:lpstr>mood</vt:lpstr>
      <vt:lpstr>Slide 4</vt:lpstr>
      <vt:lpstr>QUESTIONS TO ASK FOR MOOD</vt:lpstr>
      <vt:lpstr>REFERENCES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3: WHAT QUESTIONS WOULD YOU ASK A PATIENT TO ELICIT Abnormalities OF APPEARANCE, BEHAVIOUR, MOOD AND AFFECT</dc:title>
  <dc:creator>PRIYANKA  SINGH</dc:creator>
  <cp:lastModifiedBy>PRIYANKA  SINGH</cp:lastModifiedBy>
  <cp:revision>3</cp:revision>
  <dcterms:created xsi:type="dcterms:W3CDTF">2006-08-16T00:00:00Z</dcterms:created>
  <dcterms:modified xsi:type="dcterms:W3CDTF">2021-02-28T13:14:22Z</dcterms:modified>
</cp:coreProperties>
</file>