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7" r:id="rId18"/>
    <p:sldId id="278" r:id="rId19"/>
    <p:sldId id="271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72" r:id="rId28"/>
    <p:sldId id="273" r:id="rId29"/>
    <p:sldId id="27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DA4-640D-49E2-A5BC-CCCA1ABFE398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8F2-0047-42AC-B67A-6FA0593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DA4-640D-49E2-A5BC-CCCA1ABFE398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8F2-0047-42AC-B67A-6FA0593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5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DA4-640D-49E2-A5BC-CCCA1ABFE398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8F2-0047-42AC-B67A-6FA0593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>
            <a:lvl1pPr>
              <a:defRPr sz="2400">
                <a:latin typeface="Comic Sans MS" panose="030F0702030302020204" pitchFamily="66" charset="0"/>
              </a:defRPr>
            </a:lvl1pPr>
            <a:lvl2pPr>
              <a:defRPr sz="2400">
                <a:solidFill>
                  <a:srgbClr val="FF0000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rgbClr val="FF0000"/>
                </a:solidFill>
                <a:latin typeface="Comic Sans MS" panose="030F0702030302020204" pitchFamily="66" charset="0"/>
              </a:defRPr>
            </a:lvl3pPr>
            <a:lvl4pPr>
              <a:defRPr sz="2400">
                <a:solidFill>
                  <a:srgbClr val="FF0000"/>
                </a:solidFill>
                <a:latin typeface="Comic Sans MS" panose="030F0702030302020204" pitchFamily="66" charset="0"/>
              </a:defRPr>
            </a:lvl4pPr>
            <a:lvl5pPr>
              <a:defRPr sz="2400">
                <a:solidFill>
                  <a:srgbClr val="FF0000"/>
                </a:solidFill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DA4-640D-49E2-A5BC-CCCA1ABFE398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8F2-0047-42AC-B67A-6FA0593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2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DA4-640D-49E2-A5BC-CCCA1ABFE398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8F2-0047-42AC-B67A-6FA0593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1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DA4-640D-49E2-A5BC-CCCA1ABFE398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8F2-0047-42AC-B67A-6FA0593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0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DA4-640D-49E2-A5BC-CCCA1ABFE398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8F2-0047-42AC-B67A-6FA0593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0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DA4-640D-49E2-A5BC-CCCA1ABFE398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8F2-0047-42AC-B67A-6FA0593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9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DA4-640D-49E2-A5BC-CCCA1ABFE398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8F2-0047-42AC-B67A-6FA0593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0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DA4-640D-49E2-A5BC-CCCA1ABFE398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8F2-0047-42AC-B67A-6FA0593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DA4-640D-49E2-A5BC-CCCA1ABFE398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8F2-0047-42AC-B67A-6FA0593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85DA4-640D-49E2-A5BC-CCCA1ABFE398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E8F2-0047-42AC-B67A-6FA0593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4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lgerian" panose="04020705040A02060702" pitchFamily="82" charset="0"/>
              </a:rPr>
              <a:t>DISEASES OF THE LACRIMAL SYSTEM AND ORBIT I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DR. E. M. NYENZE</a:t>
            </a:r>
          </a:p>
          <a:p>
            <a:r>
              <a:rPr lang="en-US" dirty="0" smtClean="0"/>
              <a:t>DATE: 10</a:t>
            </a:r>
            <a:r>
              <a:rPr lang="en-US" baseline="30000" dirty="0" smtClean="0"/>
              <a:t>th</a:t>
            </a:r>
            <a:r>
              <a:rPr lang="en-US" dirty="0" smtClean="0"/>
              <a:t>/April/2017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Conservative</a:t>
            </a:r>
            <a:r>
              <a:rPr lang="en-US" sz="2800" dirty="0" smtClean="0"/>
              <a:t>: </a:t>
            </a:r>
            <a:endParaRPr lang="en-US" sz="2800" dirty="0" smtClean="0"/>
          </a:p>
          <a:p>
            <a:pPr lvl="1"/>
            <a:r>
              <a:rPr lang="en-US" sz="2800" dirty="0" smtClean="0"/>
              <a:t>Avoid </a:t>
            </a:r>
            <a:r>
              <a:rPr lang="en-US" sz="2800" dirty="0" err="1" smtClean="0"/>
              <a:t>enviromental</a:t>
            </a:r>
            <a:r>
              <a:rPr lang="en-US" sz="2800" dirty="0" smtClean="0"/>
              <a:t> </a:t>
            </a:r>
            <a:r>
              <a:rPr lang="en-US" sz="2800" dirty="0" err="1" smtClean="0"/>
              <a:t>trigers</a:t>
            </a:r>
            <a:r>
              <a:rPr lang="en-US" sz="2800" dirty="0" smtClean="0"/>
              <a:t>, avoid prolonged computer use </a:t>
            </a:r>
            <a:r>
              <a:rPr lang="en-US" sz="2800" dirty="0" smtClean="0"/>
              <a:t>etc.</a:t>
            </a:r>
            <a:endParaRPr lang="en-US" sz="2800" dirty="0" smtClean="0"/>
          </a:p>
          <a:p>
            <a:r>
              <a:rPr lang="en-US" sz="2800" dirty="0" smtClean="0"/>
              <a:t>Medical:</a:t>
            </a:r>
          </a:p>
          <a:p>
            <a:pPr lvl="1"/>
            <a:r>
              <a:rPr lang="en-US" sz="2800" dirty="0" smtClean="0"/>
              <a:t>Tear </a:t>
            </a:r>
            <a:r>
              <a:rPr lang="en-US" sz="2800" dirty="0" err="1" smtClean="0"/>
              <a:t>substitues</a:t>
            </a:r>
            <a:r>
              <a:rPr lang="en-US" sz="2800" dirty="0" smtClean="0"/>
              <a:t> </a:t>
            </a:r>
            <a:r>
              <a:rPr lang="en-US" sz="2800" dirty="0" smtClean="0"/>
              <a:t>(artificial tears), anti-inflammatory </a:t>
            </a:r>
            <a:r>
              <a:rPr lang="en-US" sz="2800" dirty="0" smtClean="0"/>
              <a:t>drops</a:t>
            </a:r>
          </a:p>
          <a:p>
            <a:r>
              <a:rPr lang="en-US" sz="2800" dirty="0" smtClean="0"/>
              <a:t>Surgical:</a:t>
            </a:r>
          </a:p>
          <a:p>
            <a:pPr lvl="1"/>
            <a:r>
              <a:rPr lang="en-US" sz="2800" dirty="0" err="1" smtClean="0"/>
              <a:t>Punctal</a:t>
            </a:r>
            <a:r>
              <a:rPr lang="en-US" sz="2800" dirty="0" smtClean="0"/>
              <a:t> occlusion (cauterization or plugging)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4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EPIPHORA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dirty="0" smtClean="0"/>
              <a:t> </a:t>
            </a:r>
            <a:r>
              <a:rPr lang="en-US" dirty="0" smtClean="0"/>
              <a:t>excessive tearing </a:t>
            </a:r>
            <a:r>
              <a:rPr lang="en-US" dirty="0" smtClean="0"/>
              <a:t>due to an obstructive cause (poor drainage), flowing </a:t>
            </a:r>
            <a:r>
              <a:rPr lang="en-US" dirty="0" smtClean="0"/>
              <a:t>down the </a:t>
            </a:r>
            <a:r>
              <a:rPr lang="en-US" dirty="0" smtClean="0"/>
              <a:t>cheeks.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5334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Defective drainage: </a:t>
            </a:r>
          </a:p>
          <a:p>
            <a:pPr lvl="1"/>
            <a:r>
              <a:rPr lang="en-US" sz="3200" dirty="0" smtClean="0"/>
              <a:t>Obstruction </a:t>
            </a:r>
            <a:r>
              <a:rPr lang="en-US" sz="3200" dirty="0" smtClean="0"/>
              <a:t>of drainage </a:t>
            </a:r>
            <a:r>
              <a:rPr lang="en-US" sz="3200" dirty="0" smtClean="0"/>
              <a:t>system</a:t>
            </a:r>
          </a:p>
          <a:p>
            <a:pPr lvl="1"/>
            <a:r>
              <a:rPr lang="en-US" sz="3200" dirty="0"/>
              <a:t>M</a:t>
            </a:r>
            <a:r>
              <a:rPr lang="en-US" sz="3200" dirty="0" smtClean="0"/>
              <a:t>alposition </a:t>
            </a:r>
            <a:r>
              <a:rPr lang="en-US" sz="3200" dirty="0" smtClean="0"/>
              <a:t>of </a:t>
            </a:r>
            <a:r>
              <a:rPr lang="en-US" sz="3200" dirty="0" err="1" smtClean="0"/>
              <a:t>punctum</a:t>
            </a:r>
            <a:endParaRPr lang="en-US" sz="3200" dirty="0" smtClean="0"/>
          </a:p>
          <a:p>
            <a:r>
              <a:rPr lang="en-US" sz="3200" dirty="0" smtClean="0"/>
              <a:t>Defective lacrimal pump </a:t>
            </a:r>
            <a:r>
              <a:rPr lang="en-US" sz="3200" dirty="0" smtClean="0"/>
              <a:t>e.g. </a:t>
            </a:r>
            <a:r>
              <a:rPr lang="en-US" sz="3200" dirty="0" smtClean="0"/>
              <a:t>facial nerve </a:t>
            </a:r>
            <a:r>
              <a:rPr lang="en-US" sz="3200" dirty="0" smtClean="0"/>
              <a:t>palsy</a:t>
            </a:r>
          </a:p>
          <a:p>
            <a:r>
              <a:rPr lang="en-US" sz="3200" dirty="0" smtClean="0"/>
              <a:t>NOTE: </a:t>
            </a:r>
            <a:r>
              <a:rPr lang="en-US" sz="3200" dirty="0"/>
              <a:t>Hyper - lacrimation, due to hyper - secretion from irritation </a:t>
            </a:r>
            <a:r>
              <a:rPr lang="en-US" sz="3200" dirty="0" smtClean="0"/>
              <a:t>is NOT considered </a:t>
            </a:r>
            <a:r>
              <a:rPr lang="en-US" sz="3200" dirty="0"/>
              <a:t>true </a:t>
            </a:r>
            <a:r>
              <a:rPr lang="en-US" sz="3200" dirty="0" err="1" smtClean="0"/>
              <a:t>epiphora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83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12127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Rule out hyper – lacrimation e.g. 2</a:t>
            </a:r>
            <a:r>
              <a:rPr lang="en-US" baseline="30000" dirty="0" smtClean="0"/>
              <a:t>0</a:t>
            </a:r>
            <a:r>
              <a:rPr lang="en-US" dirty="0" smtClean="0"/>
              <a:t> to infection, irritation, FB sensation</a:t>
            </a:r>
          </a:p>
          <a:p>
            <a:pPr>
              <a:buFontTx/>
              <a:buChar char="-"/>
            </a:pPr>
            <a:r>
              <a:rPr lang="en-US" dirty="0" smtClean="0"/>
              <a:t>I</a:t>
            </a:r>
            <a:r>
              <a:rPr lang="en-US" dirty="0" smtClean="0"/>
              <a:t>nspection:</a:t>
            </a:r>
          </a:p>
          <a:p>
            <a:pPr lvl="1">
              <a:buFontTx/>
              <a:buChar char="-"/>
            </a:pPr>
            <a:r>
              <a:rPr lang="en-US" dirty="0" smtClean="0"/>
              <a:t>Cause </a:t>
            </a:r>
            <a:r>
              <a:rPr lang="en-US" dirty="0" smtClean="0"/>
              <a:t>of </a:t>
            </a:r>
            <a:r>
              <a:rPr lang="en-US" dirty="0" smtClean="0"/>
              <a:t>irritation</a:t>
            </a:r>
          </a:p>
          <a:p>
            <a:pPr lvl="1">
              <a:buFontTx/>
              <a:buChar char="-"/>
            </a:pPr>
            <a:r>
              <a:rPr lang="en-US" dirty="0"/>
              <a:t>E</a:t>
            </a:r>
            <a:r>
              <a:rPr lang="en-US" dirty="0" smtClean="0"/>
              <a:t>ye </a:t>
            </a:r>
            <a:r>
              <a:rPr lang="en-US" dirty="0" smtClean="0"/>
              <a:t>lid </a:t>
            </a:r>
            <a:r>
              <a:rPr lang="en-US" dirty="0" err="1" smtClean="0"/>
              <a:t>malpositioning</a:t>
            </a:r>
            <a:r>
              <a:rPr lang="en-US" dirty="0"/>
              <a:t> </a:t>
            </a:r>
            <a:r>
              <a:rPr lang="en-US" dirty="0" smtClean="0"/>
              <a:t>tearing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Syringing (put cannula and push water through the </a:t>
            </a:r>
            <a:r>
              <a:rPr lang="en-US" dirty="0" err="1" smtClean="0"/>
              <a:t>puncta</a:t>
            </a:r>
            <a:r>
              <a:rPr lang="en-US" dirty="0" smtClean="0"/>
              <a:t>)</a:t>
            </a:r>
          </a:p>
          <a:p>
            <a:pPr lvl="1">
              <a:buFontTx/>
              <a:buChar char="-"/>
            </a:pPr>
            <a:r>
              <a:rPr lang="en-US" dirty="0" smtClean="0"/>
              <a:t>This is the best way of diagnosing obstruction in the lachrymal drainage system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Dye </a:t>
            </a:r>
            <a:r>
              <a:rPr lang="en-US" dirty="0" smtClean="0"/>
              <a:t>disappearance </a:t>
            </a:r>
            <a:r>
              <a:rPr lang="en-US" dirty="0" smtClean="0"/>
              <a:t>test</a:t>
            </a:r>
          </a:p>
          <a:p>
            <a:pPr>
              <a:buFontTx/>
              <a:buChar char="-"/>
            </a:pPr>
            <a:r>
              <a:rPr lang="en-US" dirty="0" smtClean="0"/>
              <a:t>Jones </a:t>
            </a:r>
            <a:r>
              <a:rPr lang="en-US" dirty="0" smtClean="0"/>
              <a:t>dye tests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766626" cy="254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8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ACQUIRED OBSTRUCTION OF DRAINAGE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Puntal</a:t>
            </a:r>
            <a:r>
              <a:rPr lang="en-US" sz="3600" dirty="0" smtClean="0"/>
              <a:t> </a:t>
            </a:r>
            <a:r>
              <a:rPr lang="en-US" sz="3600" dirty="0" smtClean="0"/>
              <a:t>stenosis/ atresia</a:t>
            </a:r>
          </a:p>
          <a:p>
            <a:r>
              <a:rPr lang="en-US" sz="3600" dirty="0" err="1" smtClean="0"/>
              <a:t>Cannalicular</a:t>
            </a:r>
            <a:r>
              <a:rPr lang="en-US" sz="3600" dirty="0" smtClean="0"/>
              <a:t> stenosis/atresia</a:t>
            </a:r>
          </a:p>
          <a:p>
            <a:r>
              <a:rPr lang="en-US" sz="3600" dirty="0" err="1" smtClean="0"/>
              <a:t>Naso</a:t>
            </a:r>
            <a:r>
              <a:rPr lang="en-US" sz="3600" dirty="0" smtClean="0"/>
              <a:t> - lacrimal </a:t>
            </a:r>
            <a:r>
              <a:rPr lang="en-US" sz="3600" dirty="0" smtClean="0"/>
              <a:t>duct obstruction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42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Observe </a:t>
            </a:r>
            <a:r>
              <a:rPr lang="en-US" sz="2800" dirty="0" smtClean="0"/>
              <a:t>if not severe</a:t>
            </a:r>
          </a:p>
          <a:p>
            <a:r>
              <a:rPr lang="en-US" sz="2800" dirty="0" err="1" smtClean="0"/>
              <a:t>Punctal</a:t>
            </a:r>
            <a:r>
              <a:rPr lang="en-US" sz="2800" dirty="0" smtClean="0"/>
              <a:t> dilatation if </a:t>
            </a:r>
            <a:r>
              <a:rPr lang="en-US" sz="2800" dirty="0" err="1" smtClean="0"/>
              <a:t>stenosed</a:t>
            </a:r>
            <a:endParaRPr lang="en-US" sz="2800" dirty="0" smtClean="0"/>
          </a:p>
          <a:p>
            <a:r>
              <a:rPr lang="en-US" sz="2800" dirty="0" err="1" smtClean="0"/>
              <a:t>Dacro</a:t>
            </a:r>
            <a:r>
              <a:rPr lang="en-US" sz="2800" dirty="0" smtClean="0"/>
              <a:t> - </a:t>
            </a:r>
            <a:r>
              <a:rPr lang="en-US" sz="2800" dirty="0" err="1" smtClean="0"/>
              <a:t>cystorhinostomy</a:t>
            </a:r>
            <a:r>
              <a:rPr lang="en-US" sz="2800" dirty="0" smtClean="0"/>
              <a:t> </a:t>
            </a:r>
            <a:r>
              <a:rPr lang="en-US" sz="2800" dirty="0" smtClean="0"/>
              <a:t>(DCR) in severe of nasolacrimal duct obstruction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4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CONGENITAL NASOLACRIMAL DUCT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Presents with tearing from birth</a:t>
            </a:r>
          </a:p>
          <a:p>
            <a:r>
              <a:rPr lang="en-US" dirty="0"/>
              <a:t>Also has </a:t>
            </a:r>
            <a:r>
              <a:rPr lang="en-US" u="sng" dirty="0"/>
              <a:t>matting of lashes</a:t>
            </a:r>
            <a:r>
              <a:rPr lang="en-US" dirty="0"/>
              <a:t>, </a:t>
            </a:r>
            <a:r>
              <a:rPr lang="en-US" u="sng" dirty="0"/>
              <a:t>frequent discharge</a:t>
            </a:r>
            <a:r>
              <a:rPr lang="en-US" dirty="0"/>
              <a:t>, </a:t>
            </a:r>
            <a:r>
              <a:rPr lang="en-US" u="sng" dirty="0"/>
              <a:t>reflux on pressure over lacrimal </a:t>
            </a:r>
            <a:r>
              <a:rPr lang="en-US" u="sng" dirty="0" smtClean="0"/>
              <a:t>region</a:t>
            </a:r>
          </a:p>
          <a:p>
            <a:r>
              <a:rPr lang="en-US" dirty="0" smtClean="0"/>
              <a:t>Misnomer</a:t>
            </a:r>
          </a:p>
          <a:p>
            <a:pPr lvl="1"/>
            <a:r>
              <a:rPr lang="en-US" dirty="0" smtClean="0"/>
              <a:t>Nasolacrimal duct obstruction occurs more proximally </a:t>
            </a:r>
          </a:p>
          <a:p>
            <a:pPr lvl="1"/>
            <a:r>
              <a:rPr lang="en-US" dirty="0" smtClean="0"/>
              <a:t>It is also permanent unlike failure of </a:t>
            </a:r>
            <a:r>
              <a:rPr lang="en-US" dirty="0" err="1" smtClean="0"/>
              <a:t>canalizationof</a:t>
            </a:r>
            <a:r>
              <a:rPr lang="en-US" dirty="0" smtClean="0"/>
              <a:t> the valve of </a:t>
            </a:r>
            <a:r>
              <a:rPr lang="en-US" dirty="0" err="1" smtClean="0"/>
              <a:t>Hasner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Caused by delayed </a:t>
            </a:r>
            <a:r>
              <a:rPr lang="en-US" dirty="0" smtClean="0"/>
              <a:t>canalization of </a:t>
            </a:r>
            <a:r>
              <a:rPr lang="en-US" dirty="0"/>
              <a:t>distal part of nasolacrimal </a:t>
            </a:r>
            <a:r>
              <a:rPr lang="en-US" dirty="0" smtClean="0"/>
              <a:t>duct (valve of </a:t>
            </a:r>
            <a:r>
              <a:rPr lang="en-US" dirty="0" err="1" smtClean="0"/>
              <a:t>Hasner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Valve of </a:t>
            </a:r>
            <a:r>
              <a:rPr lang="en-US" dirty="0" err="1" smtClean="0"/>
              <a:t>Hasner</a:t>
            </a:r>
            <a:r>
              <a:rPr lang="en-US" dirty="0" smtClean="0"/>
              <a:t> prevents the air from going up the nasolacrimal duct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1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4" y="1600200"/>
            <a:ext cx="838862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186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Most of the cases resolve </a:t>
            </a:r>
            <a:r>
              <a:rPr lang="en-US" sz="3200" dirty="0" smtClean="0"/>
              <a:t>spontaneously </a:t>
            </a:r>
            <a:r>
              <a:rPr lang="en-US" sz="3200" dirty="0"/>
              <a:t>before the first birthday</a:t>
            </a:r>
          </a:p>
          <a:p>
            <a:r>
              <a:rPr lang="en-US" sz="3200" dirty="0"/>
              <a:t>Massage over lacrimal sac area can help open up </a:t>
            </a:r>
          </a:p>
          <a:p>
            <a:r>
              <a:rPr lang="en-US" sz="3200" dirty="0"/>
              <a:t>Frequent secondary infections can be treated with antibiotics</a:t>
            </a:r>
          </a:p>
          <a:p>
            <a:r>
              <a:rPr lang="en-US" sz="3200" dirty="0" smtClean="0"/>
              <a:t>Therapeutic probing </a:t>
            </a:r>
            <a:r>
              <a:rPr lang="en-US" sz="3200" dirty="0"/>
              <a:t>and </a:t>
            </a:r>
            <a:r>
              <a:rPr lang="en-US" sz="3200" dirty="0" smtClean="0"/>
              <a:t>syringing (under GA) </a:t>
            </a:r>
            <a:r>
              <a:rPr lang="en-US" sz="3200" dirty="0"/>
              <a:t>is done if </a:t>
            </a:r>
            <a:r>
              <a:rPr lang="en-US" sz="3200" dirty="0" smtClean="0"/>
              <a:t>problem </a:t>
            </a:r>
            <a:r>
              <a:rPr lang="en-US" sz="3200" dirty="0"/>
              <a:t>persists beyond one year of </a:t>
            </a:r>
            <a:r>
              <a:rPr lang="en-US" sz="3200" dirty="0" smtClean="0"/>
              <a:t>age.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0986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934201" cy="54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0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Most important condition: </a:t>
            </a:r>
            <a:r>
              <a:rPr lang="en-US" sz="4000" u="sng" dirty="0" err="1" smtClean="0"/>
              <a:t>epiphora</a:t>
            </a:r>
            <a:r>
              <a:rPr lang="en-US" sz="4000" dirty="0" smtClean="0"/>
              <a:t> secondary to blockage in the lachrymal system.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3671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59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ANATOMY OF THE ORBIT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09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 OF THE ORBIT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Medial wall: nasal cavity, </a:t>
            </a:r>
            <a:r>
              <a:rPr lang="en-US" sz="3200" dirty="0" err="1" smtClean="0"/>
              <a:t>ethmoidal</a:t>
            </a:r>
            <a:r>
              <a:rPr lang="en-US" sz="3200" dirty="0" smtClean="0"/>
              <a:t> air cells, sphenoid sinus</a:t>
            </a:r>
          </a:p>
          <a:p>
            <a:r>
              <a:rPr lang="en-US" sz="3200" dirty="0" smtClean="0"/>
              <a:t>Lateral wall: middle cranial, temporal and </a:t>
            </a:r>
            <a:r>
              <a:rPr lang="en-US" sz="3200" dirty="0" err="1" smtClean="0"/>
              <a:t>pterygopalatine</a:t>
            </a:r>
            <a:r>
              <a:rPr lang="en-US" sz="3200" dirty="0" smtClean="0"/>
              <a:t> fossae</a:t>
            </a:r>
          </a:p>
          <a:p>
            <a:r>
              <a:rPr lang="en-US" sz="3200" dirty="0" smtClean="0"/>
              <a:t>Roof: anterior cranial fossa frontal sinus and supra orbital notch</a:t>
            </a:r>
          </a:p>
          <a:p>
            <a:r>
              <a:rPr lang="en-US" sz="3200" dirty="0" smtClean="0"/>
              <a:t>Floor: maxillary sinus and palatine air cells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6031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SURROUNDING SINUSES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87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EVALUATION OF ORBITAL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History: pain, mode of onset, trauma, associated symptoms e.g. dystopia, </a:t>
            </a:r>
            <a:r>
              <a:rPr lang="en-US" sz="2800" dirty="0" err="1" smtClean="0"/>
              <a:t>proptosis</a:t>
            </a:r>
            <a:r>
              <a:rPr lang="en-US" sz="2800" dirty="0" smtClean="0"/>
              <a:t> (NB, the MC cause of </a:t>
            </a:r>
            <a:r>
              <a:rPr lang="en-US" sz="2800" dirty="0" err="1" smtClean="0"/>
              <a:t>proptosis</a:t>
            </a:r>
            <a:r>
              <a:rPr lang="en-US" sz="2800" dirty="0" smtClean="0"/>
              <a:t> worldwide is </a:t>
            </a:r>
            <a:r>
              <a:rPr lang="en-US" sz="2800" u="sng" dirty="0" smtClean="0"/>
              <a:t>thyroid </a:t>
            </a:r>
            <a:r>
              <a:rPr lang="en-US" sz="2800" u="sng" dirty="0" err="1" smtClean="0"/>
              <a:t>orbitopathy</a:t>
            </a:r>
            <a:r>
              <a:rPr lang="en-US" sz="2800" dirty="0"/>
              <a:t>)</a:t>
            </a:r>
            <a:endParaRPr lang="en-US" sz="2800" dirty="0" smtClean="0"/>
          </a:p>
          <a:p>
            <a:r>
              <a:rPr lang="en-US" sz="2800" dirty="0" smtClean="0"/>
              <a:t>General exam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Optic nerve function tests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ym typeface="Wingdings" panose="05000000000000000000" pitchFamily="2" charset="2"/>
              </a:rPr>
              <a:t>Visual acuity</a:t>
            </a:r>
          </a:p>
          <a:p>
            <a:pPr lvl="2"/>
            <a:r>
              <a:rPr lang="en-US" sz="2800" dirty="0" smtClean="0">
                <a:sym typeface="Wingdings" panose="05000000000000000000" pitchFamily="2" charset="2"/>
              </a:rPr>
              <a:t>If </a:t>
            </a:r>
            <a:r>
              <a:rPr lang="en-US" sz="2800" dirty="0">
                <a:sym typeface="Wingdings" panose="05000000000000000000" pitchFamily="2" charset="2"/>
              </a:rPr>
              <a:t>reduced optic nerve compression, exposure </a:t>
            </a:r>
            <a:r>
              <a:rPr lang="en-US" sz="2800" dirty="0" err="1">
                <a:sym typeface="Wingdings" panose="05000000000000000000" pitchFamily="2" charset="2"/>
              </a:rPr>
              <a:t>keratopathy</a:t>
            </a:r>
            <a:endParaRPr lang="en-US" sz="2800" dirty="0">
              <a:sym typeface="Wingdings" panose="05000000000000000000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ym typeface="Wingdings" panose="05000000000000000000" pitchFamily="2" charset="2"/>
              </a:rPr>
              <a:t>Color vision (red vs. green)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ym typeface="Wingdings" panose="05000000000000000000" pitchFamily="2" charset="2"/>
              </a:rPr>
              <a:t>Pupillary reflexes (afferent pathway  optic nerve)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ym typeface="Wingdings" panose="05000000000000000000" pitchFamily="2" charset="2"/>
              </a:rPr>
              <a:t>Vision scan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ym typeface="Wingdings" panose="05000000000000000000" pitchFamily="2" charset="2"/>
              </a:rPr>
              <a:t>Contrast sensitivity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Inspection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Ocular motility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Ocular exam: conjunctiva, cornea, pupil, fundus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6179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amount of </a:t>
            </a:r>
            <a:r>
              <a:rPr lang="en-US" dirty="0" err="1" smtClean="0"/>
              <a:t>proptosis</a:t>
            </a:r>
            <a:r>
              <a:rPr lang="en-US" dirty="0" smtClean="0"/>
              <a:t> (</a:t>
            </a:r>
            <a:r>
              <a:rPr lang="en-US" dirty="0" err="1" smtClean="0"/>
              <a:t>Hertel’s</a:t>
            </a:r>
            <a:r>
              <a:rPr lang="en-US" dirty="0" smtClean="0"/>
              <a:t> </a:t>
            </a:r>
            <a:r>
              <a:rPr lang="en-US" dirty="0" err="1" smtClean="0"/>
              <a:t>exophthalmometer</a:t>
            </a:r>
            <a:r>
              <a:rPr lang="en-US" dirty="0" smtClean="0"/>
              <a:t>, clear plastic ruler)</a:t>
            </a:r>
          </a:p>
          <a:p>
            <a:r>
              <a:rPr lang="en-US" dirty="0" smtClean="0"/>
              <a:t>Palpate</a:t>
            </a:r>
          </a:p>
          <a:p>
            <a:r>
              <a:rPr lang="en-US" dirty="0" smtClean="0"/>
              <a:t>Auscultate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24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7 Ps OF ECALUATION OF ORBITAL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Painful: infection, inflammation, malignancy</a:t>
            </a:r>
          </a:p>
          <a:p>
            <a:pPr lvl="1"/>
            <a:r>
              <a:rPr lang="en-US" dirty="0" smtClean="0"/>
              <a:t>Painless: thyroid </a:t>
            </a:r>
            <a:r>
              <a:rPr lang="en-US" dirty="0" err="1" smtClean="0"/>
              <a:t>orbitopathy</a:t>
            </a:r>
            <a:r>
              <a:rPr lang="en-US" dirty="0" smtClean="0"/>
              <a:t>, vascular malformations</a:t>
            </a:r>
          </a:p>
          <a:p>
            <a:r>
              <a:rPr lang="en-US" dirty="0" err="1" smtClean="0"/>
              <a:t>Proptosis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severe: over short period: inflammatory, malignancy</a:t>
            </a:r>
          </a:p>
          <a:p>
            <a:pPr lvl="1"/>
            <a:r>
              <a:rPr lang="en-US" dirty="0" smtClean="0"/>
              <a:t>Chronic: malignancy</a:t>
            </a:r>
          </a:p>
          <a:p>
            <a:pPr lvl="1"/>
            <a:r>
              <a:rPr lang="en-US" dirty="0" smtClean="0"/>
              <a:t>Dystopia: if inferior </a:t>
            </a:r>
            <a:r>
              <a:rPr lang="en-US" dirty="0" smtClean="0">
                <a:sym typeface="Wingdings" panose="05000000000000000000" pitchFamily="2" charset="2"/>
              </a:rPr>
              <a:t> lesion is superior; if lateral  lesion is medial</a:t>
            </a:r>
            <a:endParaRPr lang="en-US" dirty="0" smtClean="0"/>
          </a:p>
          <a:p>
            <a:r>
              <a:rPr lang="en-US" dirty="0" smtClean="0"/>
              <a:t>Progression</a:t>
            </a:r>
          </a:p>
          <a:p>
            <a:r>
              <a:rPr lang="en-US" dirty="0" smtClean="0"/>
              <a:t>Palpation</a:t>
            </a:r>
          </a:p>
          <a:p>
            <a:pPr lvl="1"/>
            <a:r>
              <a:rPr lang="en-US" dirty="0" smtClean="0"/>
              <a:t>Mass? Consistency? Fluctuant? Tender? Measurement?</a:t>
            </a:r>
          </a:p>
          <a:p>
            <a:r>
              <a:rPr lang="en-US" dirty="0" smtClean="0"/>
              <a:t>Pulsation</a:t>
            </a:r>
          </a:p>
          <a:p>
            <a:pPr lvl="1"/>
            <a:r>
              <a:rPr lang="en-US" dirty="0" smtClean="0"/>
              <a:t>Pulsatile: vascular malformations (AVM)</a:t>
            </a:r>
          </a:p>
          <a:p>
            <a:r>
              <a:rPr lang="en-US" dirty="0" err="1" smtClean="0"/>
              <a:t>Peri</a:t>
            </a:r>
            <a:r>
              <a:rPr lang="en-US" dirty="0" smtClean="0"/>
              <a:t> – orbital changes</a:t>
            </a:r>
          </a:p>
          <a:p>
            <a:pPr lvl="1"/>
            <a:r>
              <a:rPr lang="en-US" dirty="0" smtClean="0"/>
              <a:t>Ecchymosis: hemorrhage</a:t>
            </a:r>
          </a:p>
          <a:p>
            <a:pPr lvl="1"/>
            <a:r>
              <a:rPr lang="en-US" dirty="0" smtClean="0"/>
              <a:t>Darkening: chronic</a:t>
            </a:r>
          </a:p>
          <a:p>
            <a:pPr lvl="1"/>
            <a:r>
              <a:rPr lang="en-US" dirty="0" smtClean="0"/>
              <a:t>Shiny surface: inflammation</a:t>
            </a:r>
          </a:p>
          <a:p>
            <a:pPr lvl="1"/>
            <a:r>
              <a:rPr lang="en-US" dirty="0" smtClean="0"/>
              <a:t>Pus: suppuration </a:t>
            </a:r>
          </a:p>
          <a:p>
            <a:r>
              <a:rPr lang="en-US" dirty="0" smtClean="0"/>
              <a:t>Pupil </a:t>
            </a:r>
          </a:p>
          <a:p>
            <a:pPr lvl="1"/>
            <a:r>
              <a:rPr lang="en-US" dirty="0" smtClean="0"/>
              <a:t>Pupillary reflexes</a:t>
            </a:r>
          </a:p>
        </p:txBody>
      </p:sp>
    </p:spTree>
    <p:extLst>
      <p:ext uri="{BB962C8B-B14F-4D97-AF65-F5344CB8AC3E}">
        <p14:creationId xmlns:p14="http://schemas.microsoft.com/office/powerpoint/2010/main" val="3694969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TUMORS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VASCULAR TUMORS/MALFORMATONS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Capillary </a:t>
            </a:r>
            <a:r>
              <a:rPr lang="en-US" dirty="0" err="1" smtClean="0"/>
              <a:t>haemangiomas</a:t>
            </a:r>
            <a:endParaRPr lang="en-US" dirty="0" smtClean="0"/>
          </a:p>
          <a:p>
            <a:r>
              <a:rPr lang="en-US" dirty="0" err="1" smtClean="0"/>
              <a:t>Cavenous</a:t>
            </a:r>
            <a:r>
              <a:rPr lang="en-US" dirty="0" smtClean="0"/>
              <a:t> </a:t>
            </a:r>
            <a:r>
              <a:rPr lang="en-US" dirty="0" err="1" smtClean="0"/>
              <a:t>haemangiomas</a:t>
            </a:r>
            <a:endParaRPr lang="en-US" dirty="0" smtClean="0"/>
          </a:p>
          <a:p>
            <a:r>
              <a:rPr lang="en-US" dirty="0" smtClean="0"/>
              <a:t>Orbital </a:t>
            </a:r>
            <a:r>
              <a:rPr lang="en-US" dirty="0" err="1" smtClean="0"/>
              <a:t>varices</a:t>
            </a:r>
            <a:endParaRPr lang="en-US" dirty="0" smtClean="0"/>
          </a:p>
          <a:p>
            <a:r>
              <a:rPr lang="en-US" dirty="0" smtClean="0"/>
              <a:t>AV Malformations</a:t>
            </a:r>
          </a:p>
          <a:p>
            <a:r>
              <a:rPr lang="en-US" dirty="0" err="1" smtClean="0"/>
              <a:t>Lymphangiomas</a:t>
            </a:r>
            <a:endParaRPr lang="en-US" dirty="0" smtClean="0"/>
          </a:p>
          <a:p>
            <a:r>
              <a:rPr lang="en-US" dirty="0" err="1" smtClean="0"/>
              <a:t>Haemangiopericytomas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Nero </a:t>
            </a:r>
            <a:r>
              <a:rPr lang="en-US" dirty="0" err="1" smtClean="0"/>
              <a:t>tumours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Optic nerve </a:t>
            </a:r>
            <a:r>
              <a:rPr lang="en-US" dirty="0" err="1" smtClean="0"/>
              <a:t>gliomas</a:t>
            </a:r>
            <a:endParaRPr lang="en-US" dirty="0" smtClean="0"/>
          </a:p>
          <a:p>
            <a:r>
              <a:rPr lang="en-US" dirty="0" err="1" smtClean="0"/>
              <a:t>Meningiomas</a:t>
            </a:r>
            <a:endParaRPr lang="en-US" dirty="0" smtClean="0"/>
          </a:p>
          <a:p>
            <a:r>
              <a:rPr lang="en-US" dirty="0" err="1" smtClean="0"/>
              <a:t>Schwanomas</a:t>
            </a:r>
            <a:endParaRPr lang="en-US" dirty="0" smtClean="0"/>
          </a:p>
          <a:p>
            <a:r>
              <a:rPr lang="en-US" dirty="0" err="1" smtClean="0"/>
              <a:t>neurofibromas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Muscular tumors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Leimyomas</a:t>
            </a:r>
            <a:endParaRPr lang="en-US" dirty="0" smtClean="0"/>
          </a:p>
          <a:p>
            <a:r>
              <a:rPr lang="en-US" dirty="0" err="1" smtClean="0"/>
              <a:t>Rhabdomyosarcomas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(does not originate from </a:t>
            </a:r>
            <a:r>
              <a:rPr lang="en-US" dirty="0" err="1" smtClean="0"/>
              <a:t>extraocular</a:t>
            </a:r>
            <a:r>
              <a:rPr lang="en-US" dirty="0" smtClean="0"/>
              <a:t> muscle)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Orbital fat tumors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Lipomas</a:t>
            </a:r>
            <a:endParaRPr lang="en-US" dirty="0" smtClean="0"/>
          </a:p>
          <a:p>
            <a:r>
              <a:rPr lang="en-US" dirty="0" smtClean="0"/>
              <a:t>Atypical </a:t>
            </a:r>
            <a:r>
              <a:rPr lang="en-US" dirty="0" err="1" smtClean="0"/>
              <a:t>lipoma</a:t>
            </a:r>
            <a:endParaRPr lang="en-US" dirty="0" smtClean="0"/>
          </a:p>
          <a:p>
            <a:r>
              <a:rPr lang="en-US" dirty="0" smtClean="0"/>
              <a:t>sarcomas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Bony masses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Oteomas</a:t>
            </a:r>
            <a:endParaRPr lang="en-US" dirty="0" smtClean="0"/>
          </a:p>
          <a:p>
            <a:r>
              <a:rPr lang="en-US" dirty="0" err="1" smtClean="0"/>
              <a:t>Chondromas</a:t>
            </a:r>
            <a:endParaRPr lang="en-US" dirty="0" smtClean="0"/>
          </a:p>
          <a:p>
            <a:r>
              <a:rPr lang="en-US" dirty="0" smtClean="0"/>
              <a:t>Fibrous </a:t>
            </a:r>
            <a:r>
              <a:rPr lang="en-US" dirty="0" err="1" smtClean="0"/>
              <a:t>dysplasias</a:t>
            </a:r>
            <a:endParaRPr lang="en-US" dirty="0" smtClean="0"/>
          </a:p>
          <a:p>
            <a:r>
              <a:rPr lang="en-US" dirty="0" smtClean="0"/>
              <a:t>Osteosarcoma</a:t>
            </a:r>
          </a:p>
          <a:p>
            <a:r>
              <a:rPr lang="en-US" dirty="0" err="1" smtClean="0"/>
              <a:t>Ewings</a:t>
            </a:r>
            <a:r>
              <a:rPr lang="en-US" dirty="0" smtClean="0"/>
              <a:t> sarcoma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Metastatic tumors- </a:t>
            </a:r>
            <a:r>
              <a:rPr lang="en-US" dirty="0" err="1" smtClean="0"/>
              <a:t>neuroblastoma</a:t>
            </a:r>
            <a:r>
              <a:rPr lang="en-US" dirty="0" smtClean="0"/>
              <a:t>, </a:t>
            </a:r>
            <a:r>
              <a:rPr lang="en-US" dirty="0" err="1" smtClean="0"/>
              <a:t>ca</a:t>
            </a:r>
            <a:r>
              <a:rPr lang="en-US" dirty="0" smtClean="0"/>
              <a:t> breast</a:t>
            </a:r>
          </a:p>
          <a:p>
            <a:r>
              <a:rPr lang="en-US" dirty="0" smtClean="0"/>
              <a:t>Orbital cysts</a:t>
            </a:r>
          </a:p>
          <a:p>
            <a:r>
              <a:rPr lang="en-US" dirty="0" smtClean="0"/>
              <a:t>Orbital </a:t>
            </a:r>
            <a:r>
              <a:rPr lang="en-US" dirty="0" err="1" smtClean="0"/>
              <a:t>pseudotumors</a:t>
            </a:r>
            <a:endParaRPr lang="en-US" dirty="0" smtClean="0"/>
          </a:p>
          <a:p>
            <a:r>
              <a:rPr lang="en-US" dirty="0" smtClean="0"/>
              <a:t>Sino nasal tumors extending to orbit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2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LACRIMAL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1" y="1600200"/>
            <a:ext cx="4343400" cy="5121275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lachrymal system is made of the </a:t>
            </a:r>
            <a:r>
              <a:rPr lang="en-US" sz="2000" u="sng" dirty="0" smtClean="0"/>
              <a:t>production system</a:t>
            </a:r>
            <a:r>
              <a:rPr lang="en-US" sz="2000" dirty="0" smtClean="0"/>
              <a:t> and the </a:t>
            </a:r>
            <a:r>
              <a:rPr lang="en-US" sz="2000" u="sng" dirty="0" smtClean="0"/>
              <a:t>drainage system</a:t>
            </a:r>
            <a:endParaRPr lang="en-US" sz="2000" dirty="0" smtClean="0"/>
          </a:p>
          <a:p>
            <a:r>
              <a:rPr lang="en-US" sz="2000" dirty="0" smtClean="0"/>
              <a:t>Main </a:t>
            </a:r>
            <a:r>
              <a:rPr lang="en-US" sz="2000" dirty="0" smtClean="0">
                <a:solidFill>
                  <a:srgbClr val="FF0000"/>
                </a:solidFill>
              </a:rPr>
              <a:t>lachrymal sac </a:t>
            </a:r>
            <a:r>
              <a:rPr lang="en-US" sz="2000" dirty="0" smtClean="0"/>
              <a:t>is in the </a:t>
            </a:r>
            <a:r>
              <a:rPr lang="en-US" sz="2000" dirty="0" err="1" smtClean="0"/>
              <a:t>supero</a:t>
            </a:r>
            <a:r>
              <a:rPr lang="en-US" sz="2000" dirty="0" smtClean="0"/>
              <a:t> – temporal aspect of the orbit</a:t>
            </a:r>
          </a:p>
          <a:p>
            <a:r>
              <a:rPr lang="en-US" sz="2000" dirty="0" smtClean="0"/>
              <a:t>From lachrymal gland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conjunctival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cul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de sac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On blinking  </a:t>
            </a:r>
            <a:r>
              <a:rPr lang="en-US" sz="2000" dirty="0" err="1" smtClean="0">
                <a:sym typeface="Wingdings" panose="05000000000000000000" pitchFamily="2" charset="2"/>
              </a:rPr>
              <a:t>puncta</a:t>
            </a:r>
            <a:r>
              <a:rPr lang="en-US" sz="2000" dirty="0" smtClean="0">
                <a:sym typeface="Wingdings" panose="05000000000000000000" pitchFamily="2" charset="2"/>
              </a:rPr>
              <a:t>  </a:t>
            </a:r>
            <a:r>
              <a:rPr lang="en-US" sz="2000" dirty="0" err="1" smtClean="0">
                <a:sym typeface="Wingdings" panose="05000000000000000000" pitchFamily="2" charset="2"/>
              </a:rPr>
              <a:t>canaliculi</a:t>
            </a:r>
            <a:r>
              <a:rPr lang="en-US" sz="2000" dirty="0" smtClean="0">
                <a:sym typeface="Wingdings" panose="05000000000000000000" pitchFamily="2" charset="2"/>
              </a:rPr>
              <a:t>  lacrimal sac  nasolacrimal duct  inferior meatus behind the nose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7638"/>
            <a:ext cx="4191000" cy="544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9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TEAR 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800600" cy="5303837"/>
          </a:xfrm>
        </p:spPr>
        <p:txBody>
          <a:bodyPr>
            <a:normAutofit/>
          </a:bodyPr>
          <a:lstStyle/>
          <a:p>
            <a:r>
              <a:rPr lang="en-US" dirty="0" smtClean="0"/>
              <a:t>A new tear film is created every time one blinks.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layer: mucous layer produced by </a:t>
            </a:r>
            <a:r>
              <a:rPr lang="en-US" dirty="0" smtClean="0">
                <a:solidFill>
                  <a:srgbClr val="FF0000"/>
                </a:solidFill>
              </a:rPr>
              <a:t>goblet cells</a:t>
            </a:r>
          </a:p>
          <a:p>
            <a:pPr lvl="1"/>
            <a:r>
              <a:rPr lang="en-US" dirty="0" smtClean="0"/>
              <a:t>Makes the corneal surface hydrophilic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layer: aqueous layer produced by the </a:t>
            </a:r>
            <a:r>
              <a:rPr lang="en-US" dirty="0" smtClean="0">
                <a:solidFill>
                  <a:srgbClr val="FF0000"/>
                </a:solidFill>
              </a:rPr>
              <a:t>main lacrimal gland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layer: lipid layer prevents evaporation and is produced by the </a:t>
            </a:r>
            <a:r>
              <a:rPr lang="en-US" dirty="0" err="1" smtClean="0">
                <a:solidFill>
                  <a:srgbClr val="FF0000"/>
                </a:solidFill>
              </a:rPr>
              <a:t>meibomian</a:t>
            </a:r>
            <a:r>
              <a:rPr lang="en-US" dirty="0" smtClean="0">
                <a:solidFill>
                  <a:srgbClr val="FF0000"/>
                </a:solidFill>
              </a:rPr>
              <a:t> glands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3434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6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EYE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/>
              <a:t>Functions of the tear film</a:t>
            </a:r>
          </a:p>
          <a:p>
            <a:pPr>
              <a:buFontTx/>
              <a:buChar char="-"/>
            </a:pPr>
            <a:r>
              <a:rPr lang="en-US" sz="3200" dirty="0" smtClean="0"/>
              <a:t>Provides oxygen to the corneal epithelium</a:t>
            </a:r>
          </a:p>
          <a:p>
            <a:pPr>
              <a:buFontTx/>
              <a:buChar char="-"/>
            </a:pPr>
            <a:r>
              <a:rPr lang="en-US" sz="3200" dirty="0" smtClean="0"/>
              <a:t>Anti-bacterial effect with </a:t>
            </a:r>
            <a:r>
              <a:rPr lang="en-US" sz="3200" u="sng" dirty="0" smtClean="0"/>
              <a:t>IgA</a:t>
            </a:r>
            <a:r>
              <a:rPr lang="en-US" sz="3200" dirty="0" smtClean="0"/>
              <a:t>, </a:t>
            </a:r>
            <a:r>
              <a:rPr lang="en-US" sz="3200" u="sng" dirty="0" err="1" smtClean="0"/>
              <a:t>lactoferrin</a:t>
            </a:r>
            <a:r>
              <a:rPr lang="en-US" sz="3200" dirty="0" smtClean="0"/>
              <a:t> </a:t>
            </a:r>
            <a:r>
              <a:rPr lang="en-US" sz="3200" dirty="0" smtClean="0"/>
              <a:t>and </a:t>
            </a:r>
            <a:r>
              <a:rPr lang="en-US" sz="3200" u="sng" dirty="0" smtClean="0"/>
              <a:t>lysozyme</a:t>
            </a:r>
          </a:p>
          <a:p>
            <a:pPr>
              <a:buFontTx/>
              <a:buChar char="-"/>
            </a:pPr>
            <a:r>
              <a:rPr lang="en-US" sz="3200" dirty="0" smtClean="0"/>
              <a:t>Making the corneal surface optically smooth</a:t>
            </a:r>
          </a:p>
          <a:p>
            <a:pPr>
              <a:buFontTx/>
              <a:buChar char="-"/>
            </a:pPr>
            <a:r>
              <a:rPr lang="en-US" sz="3200" dirty="0" smtClean="0"/>
              <a:t>To wash away debris, dust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11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CAUSES OF DRY EYE SYNDROME/ KERATOCONJUNCTIVITIS SICCA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Sjogrens</a:t>
            </a:r>
            <a:r>
              <a:rPr lang="en-US" dirty="0" smtClean="0"/>
              <a:t> syndrome: associated with dryness of the mouth and connective tissue disorders</a:t>
            </a:r>
            <a:endParaRPr lang="en-US" dirty="0" smtClean="0"/>
          </a:p>
          <a:p>
            <a:r>
              <a:rPr lang="en-US" dirty="0" err="1" smtClean="0"/>
              <a:t>Meibomian</a:t>
            </a:r>
            <a:r>
              <a:rPr lang="en-US" dirty="0" smtClean="0"/>
              <a:t> </a:t>
            </a:r>
            <a:r>
              <a:rPr lang="en-US" dirty="0" smtClean="0"/>
              <a:t>dysfunction: the lipid layer </a:t>
            </a:r>
            <a:r>
              <a:rPr lang="en-US" dirty="0" smtClean="0"/>
              <a:t>production is hindered</a:t>
            </a:r>
            <a:endParaRPr lang="en-US" dirty="0" smtClean="0"/>
          </a:p>
          <a:p>
            <a:r>
              <a:rPr lang="en-US" dirty="0" smtClean="0"/>
              <a:t>Destruction of lacrimal </a:t>
            </a:r>
            <a:r>
              <a:rPr lang="en-US" dirty="0" smtClean="0"/>
              <a:t>gland: e.g. surgical or radio - therapeutically</a:t>
            </a:r>
            <a:r>
              <a:rPr lang="en-US" dirty="0" smtClean="0"/>
              <a:t>; the aqueous layer production is hindered</a:t>
            </a:r>
            <a:endParaRPr lang="en-US" dirty="0" smtClean="0"/>
          </a:p>
          <a:p>
            <a:r>
              <a:rPr lang="en-US" dirty="0" err="1" smtClean="0"/>
              <a:t>Lagophthalmos</a:t>
            </a:r>
            <a:r>
              <a:rPr lang="en-US" dirty="0" smtClean="0"/>
              <a:t>: formation of a tear film is prevented</a:t>
            </a:r>
            <a:endParaRPr lang="en-US" dirty="0" smtClean="0"/>
          </a:p>
          <a:p>
            <a:r>
              <a:rPr lang="en-US" dirty="0" err="1" smtClean="0"/>
              <a:t>Conjunctival</a:t>
            </a:r>
            <a:r>
              <a:rPr lang="en-US" dirty="0" smtClean="0"/>
              <a:t> </a:t>
            </a:r>
            <a:r>
              <a:rPr lang="en-US" dirty="0" smtClean="0"/>
              <a:t>scarring: goblet cell destruction</a:t>
            </a:r>
          </a:p>
          <a:p>
            <a:r>
              <a:rPr lang="en-US" dirty="0"/>
              <a:t>O</a:t>
            </a:r>
            <a:r>
              <a:rPr lang="en-US" dirty="0" smtClean="0"/>
              <a:t>ld age: tear production is reduced in old age</a:t>
            </a:r>
            <a:endParaRPr lang="en-US" dirty="0" smtClean="0"/>
          </a:p>
          <a:p>
            <a:r>
              <a:rPr lang="en-US" dirty="0" smtClean="0"/>
              <a:t>Defective </a:t>
            </a:r>
            <a:r>
              <a:rPr lang="en-US" dirty="0" smtClean="0"/>
              <a:t>blinking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18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SYMPTOMS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Foreign body </a:t>
            </a:r>
            <a:r>
              <a:rPr lang="en-US" dirty="0" smtClean="0"/>
              <a:t>sensation (Esp. after wind has blown)</a:t>
            </a:r>
            <a:endParaRPr lang="en-US" dirty="0"/>
          </a:p>
          <a:p>
            <a:r>
              <a:rPr lang="en-US" dirty="0" smtClean="0"/>
              <a:t>Dryness</a:t>
            </a:r>
            <a:r>
              <a:rPr lang="en-US" dirty="0" smtClean="0"/>
              <a:t>/ grittiness of eyes</a:t>
            </a:r>
          </a:p>
          <a:p>
            <a:r>
              <a:rPr lang="en-US" dirty="0" smtClean="0"/>
              <a:t>Photophobia: the biggest function of tears is to make the corneal surface optically smooth</a:t>
            </a:r>
            <a:endParaRPr lang="en-US" dirty="0" smtClean="0"/>
          </a:p>
          <a:p>
            <a:r>
              <a:rPr lang="en-US" dirty="0" smtClean="0"/>
              <a:t>Blurred vision</a:t>
            </a:r>
          </a:p>
          <a:p>
            <a:r>
              <a:rPr lang="en-US" dirty="0" smtClean="0"/>
              <a:t>Itchiness</a:t>
            </a:r>
          </a:p>
          <a:p>
            <a:r>
              <a:rPr lang="en-US" dirty="0" smtClean="0"/>
              <a:t>Redness of eyes</a:t>
            </a:r>
          </a:p>
          <a:p>
            <a:r>
              <a:rPr lang="en-US" dirty="0" smtClean="0"/>
              <a:t>Reflex </a:t>
            </a:r>
            <a:r>
              <a:rPr lang="en-US" dirty="0" smtClean="0"/>
              <a:t>excessive tearing:</a:t>
            </a:r>
          </a:p>
          <a:p>
            <a:pPr lvl="1"/>
            <a:r>
              <a:rPr lang="en-US" dirty="0" smtClean="0"/>
              <a:t>The patient has a dry eye </a:t>
            </a:r>
            <a:r>
              <a:rPr lang="en-US" dirty="0" smtClean="0">
                <a:sym typeface="Wingdings" panose="05000000000000000000" pitchFamily="2" charset="2"/>
              </a:rPr>
              <a:t> irritation  excessive reflex tearing</a:t>
            </a:r>
            <a:endParaRPr lang="en-US" dirty="0" smtClean="0"/>
          </a:p>
          <a:p>
            <a:r>
              <a:rPr lang="en-US" dirty="0" smtClean="0"/>
              <a:t>Whitish frothy discharge at the corner of the eye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Blepharitis</a:t>
            </a:r>
            <a:r>
              <a:rPr lang="en-US" dirty="0" smtClean="0"/>
              <a:t>: eye lid inflammation with swelling</a:t>
            </a:r>
            <a:endParaRPr lang="en-US" dirty="0" smtClean="0"/>
          </a:p>
          <a:p>
            <a:r>
              <a:rPr lang="en-US" dirty="0" smtClean="0"/>
              <a:t>Epithelial erosions staining with fluorescein</a:t>
            </a:r>
          </a:p>
          <a:p>
            <a:r>
              <a:rPr lang="en-US" dirty="0" smtClean="0"/>
              <a:t>Unstable tear film</a:t>
            </a:r>
          </a:p>
          <a:p>
            <a:r>
              <a:rPr lang="en-US" dirty="0" err="1" smtClean="0"/>
              <a:t>Debri</a:t>
            </a:r>
            <a:r>
              <a:rPr lang="en-US" dirty="0" smtClean="0"/>
              <a:t>/ mucus plagues/ filaments staining with rose </a:t>
            </a:r>
            <a:r>
              <a:rPr lang="en-US" dirty="0" err="1" smtClean="0"/>
              <a:t>bengal</a:t>
            </a:r>
            <a:endParaRPr lang="en-US" dirty="0" smtClean="0"/>
          </a:p>
          <a:p>
            <a:r>
              <a:rPr lang="en-US" dirty="0" err="1" smtClean="0"/>
              <a:t>Conjunctival</a:t>
            </a:r>
            <a:r>
              <a:rPr lang="en-US" dirty="0" smtClean="0"/>
              <a:t> </a:t>
            </a:r>
            <a:r>
              <a:rPr lang="en-US" dirty="0" smtClean="0"/>
              <a:t>injection</a:t>
            </a:r>
            <a:endParaRPr lang="en-US" dirty="0" smtClean="0"/>
          </a:p>
          <a:p>
            <a:r>
              <a:rPr lang="en-US" dirty="0" smtClean="0"/>
              <a:t>Low tear film </a:t>
            </a:r>
            <a:r>
              <a:rPr lang="en-US" dirty="0" smtClean="0"/>
              <a:t>height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39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EYE DRYNESS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Staining tear film </a:t>
            </a:r>
            <a:r>
              <a:rPr lang="en-US" sz="2000" dirty="0" smtClean="0">
                <a:latin typeface="Comic Sans MS" panose="030F0702030302020204" pitchFamily="66" charset="0"/>
              </a:rPr>
              <a:t>with fluorescein/ rose </a:t>
            </a:r>
            <a:r>
              <a:rPr lang="en-US" sz="2000" dirty="0" err="1" smtClean="0">
                <a:latin typeface="Comic Sans MS" panose="030F0702030302020204" pitchFamily="66" charset="0"/>
              </a:rPr>
              <a:t>bengal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Tear film height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Tear break up </a:t>
            </a:r>
            <a:r>
              <a:rPr lang="en-US" sz="2000" dirty="0" smtClean="0">
                <a:latin typeface="Comic Sans MS" panose="030F0702030302020204" pitchFamily="66" charset="0"/>
              </a:rPr>
              <a:t>time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err="1" smtClean="0">
                <a:latin typeface="Comic Sans MS" panose="030F0702030302020204" pitchFamily="66" charset="0"/>
              </a:rPr>
              <a:t>Schirmir’s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test:</a:t>
            </a: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Tells how much tears are produced</a:t>
            </a: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A filter (</a:t>
            </a:r>
            <a:r>
              <a:rPr lang="en-US" sz="2000" dirty="0" err="1" smtClean="0">
                <a:latin typeface="Comic Sans MS" panose="030F0702030302020204" pitchFamily="66" charset="0"/>
              </a:rPr>
              <a:t>Schirmir</a:t>
            </a:r>
            <a:r>
              <a:rPr lang="en-US" sz="2000" dirty="0" err="1" smtClean="0">
                <a:latin typeface="Comic Sans MS" panose="030F0702030302020204" pitchFamily="66" charset="0"/>
              </a:rPr>
              <a:t>’s</a:t>
            </a:r>
            <a:r>
              <a:rPr lang="en-US" sz="2000" dirty="0" smtClean="0">
                <a:latin typeface="Comic Sans MS" panose="030F0702030302020204" pitchFamily="66" charset="0"/>
              </a:rPr>
              <a:t>)</a:t>
            </a:r>
            <a:r>
              <a:rPr lang="en-US" sz="2000" dirty="0" smtClean="0">
                <a:latin typeface="Comic Sans MS" panose="030F0702030302020204" pitchFamily="66" charset="0"/>
              </a:rPr>
              <a:t> paper is laced in the eye</a:t>
            </a: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The tears should go up to 10mm in 3 minutes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43075"/>
            <a:ext cx="34956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940</Words>
  <Application>Microsoft Office PowerPoint</Application>
  <PresentationFormat>On-screen Show (4:3)</PresentationFormat>
  <Paragraphs>177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Algerian</vt:lpstr>
      <vt:lpstr>Arial</vt:lpstr>
      <vt:lpstr>Calibri</vt:lpstr>
      <vt:lpstr>Comic Sans MS</vt:lpstr>
      <vt:lpstr>Wingdings</vt:lpstr>
      <vt:lpstr>Office Theme</vt:lpstr>
      <vt:lpstr>DISEASES OF THE LACRIMAL SYSTEM AND ORBIT I</vt:lpstr>
      <vt:lpstr>INTRODUCTION</vt:lpstr>
      <vt:lpstr>ANATOMY OF LACRIMAL SYSTEM</vt:lpstr>
      <vt:lpstr>THE TEAR FILM</vt:lpstr>
      <vt:lpstr>DRY EYE SYNDROME</vt:lpstr>
      <vt:lpstr>CAUSES OF DRY EYE SYNDROME/ KERATOCONJUNCTIVITIS SICCA</vt:lpstr>
      <vt:lpstr>SYMPTOMS</vt:lpstr>
      <vt:lpstr>SIGNS</vt:lpstr>
      <vt:lpstr>INVESTIGATION OF EYE DRYNESS</vt:lpstr>
      <vt:lpstr>TREATMENT</vt:lpstr>
      <vt:lpstr>EPIPHORA</vt:lpstr>
      <vt:lpstr>CAUSES</vt:lpstr>
      <vt:lpstr>EVALUATION</vt:lpstr>
      <vt:lpstr>ACQUIRED OBSTRUCTION OF DRAINAGE SYSTEM</vt:lpstr>
      <vt:lpstr>TREATMENT</vt:lpstr>
      <vt:lpstr>CONGENITAL NASOLACRIMAL DUCT OBSTRUCTION</vt:lpstr>
      <vt:lpstr>PowerPoint Presentation</vt:lpstr>
      <vt:lpstr>TREATMENT</vt:lpstr>
      <vt:lpstr>PowerPoint Presentation</vt:lpstr>
      <vt:lpstr>ORBIT I</vt:lpstr>
      <vt:lpstr>ANATOMY OF THE ORBIT</vt:lpstr>
      <vt:lpstr>RELATIONS OF THE ORBIT</vt:lpstr>
      <vt:lpstr>SURROUNDING SINUSES</vt:lpstr>
      <vt:lpstr>CLINICAL EVALUATION OF ORBITAL DISEASE</vt:lpstr>
      <vt:lpstr>CONT.</vt:lpstr>
      <vt:lpstr>THE 7 Ps OF ECALUATION OF ORBITAL DISEASES</vt:lpstr>
      <vt:lpstr>ORBITAL TUMORS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lacrimal system and orbital tumors</dc:title>
  <dc:creator>nyenze</dc:creator>
  <cp:lastModifiedBy>Effie Naila</cp:lastModifiedBy>
  <cp:revision>14</cp:revision>
  <dcterms:created xsi:type="dcterms:W3CDTF">2014-07-13T08:25:01Z</dcterms:created>
  <dcterms:modified xsi:type="dcterms:W3CDTF">2017-04-10T05:55:36Z</dcterms:modified>
</cp:coreProperties>
</file>