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notesSlides/notesSlide1.xml" ContentType="application/vnd.openxmlformats-officedocument.presentationml.notesSlide+xml"/>
  <Override PartName="/ppt/slides/slide2.xml" ContentType="application/vnd.openxmlformats-officedocument.presentationml.slide+xml"/>
  <Override PartName="/ppt/notesSlides/notesSlide2.xml" ContentType="application/vnd.openxmlformats-officedocument.presentationml.notesSlide+xml"/>
  <Override PartName="/ppt/slides/slide3.xml" ContentType="application/vnd.openxmlformats-officedocument.presentationml.slide+xml"/>
  <Override PartName="/ppt/notesSlides/notesSlide3.xml" ContentType="application/vnd.openxmlformats-officedocument.presentationml.notesSlide+xml"/>
  <Override PartName="/ppt/slides/slide4.xml" ContentType="application/vnd.openxmlformats-officedocument.presentationml.slide+xml"/>
  <Override PartName="/ppt/notesSlides/notesSlide4.xml" ContentType="application/vnd.openxmlformats-officedocument.presentationml.notesSlide+xml"/>
  <Override PartName="/ppt/slides/slide5.xml" ContentType="application/vnd.openxmlformats-officedocument.presentationml.slide+xml"/>
  <Override PartName="/ppt/notesSlides/notesSlide5.xml" ContentType="application/vnd.openxmlformats-officedocument.presentationml.notesSlide+xml"/>
  <Override PartName="/ppt/slides/slide6.xml" ContentType="application/vnd.openxmlformats-officedocument.presentationml.slide+xml"/>
  <Override PartName="/ppt/notesSlides/notesSlide6.xml" ContentType="application/vnd.openxmlformats-officedocument.presentationml.notesSlide+xml"/>
  <Override PartName="/ppt/slides/slide7.xml" ContentType="application/vnd.openxmlformats-officedocument.presentationml.slide+xml"/>
  <Override PartName="/ppt/notesSlides/notesSlide7.xml" ContentType="application/vnd.openxmlformats-officedocument.presentationml.notesSlide+xml"/>
  <Override PartName="/ppt/slides/slide8.xml" ContentType="application/vnd.openxmlformats-officedocument.presentationml.slide+xml"/>
  <Override PartName="/ppt/notesSlides/notesSlide8.xml" ContentType="application/vnd.openxmlformats-officedocument.presentationml.notesSlide+xml"/>
  <Override PartName="/ppt/slides/slide9.xml" ContentType="application/vnd.openxmlformats-officedocument.presentationml.slide+xml"/>
  <Override PartName="/ppt/notesSlides/notesSlide9.xml" ContentType="application/vnd.openxmlformats-officedocument.presentationml.notesSlide+xml"/>
  <Override PartName="/ppt/slides/slide10.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notesSlides/notesSlide11.xml" ContentType="application/vnd.openxmlformats-officedocument.presentationml.notesSlide+xml"/>
  <Override PartName="/ppt/slides/slide12.xml" ContentType="application/vnd.openxmlformats-officedocument.presentationml.slide+xml"/>
  <Override PartName="/ppt/notesSlides/notesSlide12.xml" ContentType="application/vnd.openxmlformats-officedocument.presentationml.notesSlide+xml"/>
  <Override PartName="/ppt/slides/slide13.xml" ContentType="application/vnd.openxmlformats-officedocument.presentationml.slide+xml"/>
  <Override PartName="/ppt/notesSlides/notesSlide13.xml" ContentType="application/vnd.openxmlformats-officedocument.presentationml.notesSlide+xml"/>
  <Override PartName="/ppt/slides/slide14.xml" ContentType="application/vnd.openxmlformats-officedocument.presentationml.slide+xml"/>
  <Override PartName="/ppt/notesSlides/notesSlide14.xml" ContentType="application/vnd.openxmlformats-officedocument.presentationml.notesSlide+xml"/>
  <Override PartName="/ppt/slides/slide15.xml" ContentType="application/vnd.openxmlformats-officedocument.presentationml.slide+xml"/>
  <Override PartName="/ppt/notesSlides/notesSlide15.xml" ContentType="application/vnd.openxmlformats-officedocument.presentationml.notesSlide+xml"/>
  <Override PartName="/ppt/slides/slide16.xml" ContentType="application/vnd.openxmlformats-officedocument.presentationml.slide+xml"/>
  <Override PartName="/ppt/notesSlides/notesSlide16.xml" ContentType="application/vnd.openxmlformats-officedocument.presentationml.notesSlide+xml"/>
  <Override PartName="/ppt/slides/slide17.xml" ContentType="application/vnd.openxmlformats-officedocument.presentationml.slide+xml"/>
  <Override PartName="/ppt/notesSlides/notesSlide17.xml" ContentType="application/vnd.openxmlformats-officedocument.presentationml.notesSlide+xml"/>
  <Override PartName="/ppt/slides/slide18.xml" ContentType="application/vnd.openxmlformats-officedocument.presentationml.slide+xml"/>
  <Override PartName="/ppt/slides/slide19.xml" ContentType="application/vnd.openxmlformats-officedocument.presentationml.slide+xml"/>
  <Override PartName="/ppt/notesSlides/notesSlide18.xml" ContentType="application/vnd.openxmlformats-officedocument.presentationml.notesSlide+xml"/>
  <Override PartName="/ppt/slides/slide20.xml" ContentType="application/vnd.openxmlformats-officedocument.presentationml.slide+xml"/>
  <Override PartName="/ppt/notesSlides/notesSlide19.xml" ContentType="application/vnd.openxmlformats-officedocument.presentationml.notesSlide+xml"/>
  <Override PartName="/ppt/slides/slide21.xml" ContentType="application/vnd.openxmlformats-officedocument.presentationml.slide+xml"/>
  <Override PartName="/ppt/notesSlides/notesSlide20.xml" ContentType="application/vnd.openxmlformats-officedocument.presentationml.notesSlide+xml"/>
  <Override PartName="/ppt/slides/slide22.xml" ContentType="application/vnd.openxmlformats-officedocument.presentationml.slide+xml"/>
  <Override PartName="/ppt/notesSlides/notesSlide21.xml" ContentType="application/vnd.openxmlformats-officedocument.presentationml.notesSlide+xml"/>
  <Override PartName="/ppt/slides/slide23.xml" ContentType="application/vnd.openxmlformats-officedocument.presentationml.slide+xml"/>
  <Override PartName="/ppt/notesSlides/notesSlide22.xml" ContentType="application/vnd.openxmlformats-officedocument.presentationml.notesSlide+xml"/>
  <Override PartName="/ppt/slides/slide24.xml" ContentType="application/vnd.openxmlformats-officedocument.presentationml.slide+xml"/>
  <Override PartName="/ppt/notesSlides/notesSlide23.xml" ContentType="application/vnd.openxmlformats-officedocument.presentationml.notesSlide+xml"/>
  <Override PartName="/ppt/slides/slide25.xml" ContentType="application/vnd.openxmlformats-officedocument.presentationml.slide+xml"/>
  <Override PartName="/ppt/notesSlides/notesSlide24.xml" ContentType="application/vnd.openxmlformats-officedocument.presentationml.notesSlide+xml"/>
  <Override PartName="/ppt/slides/slide26.xml" ContentType="application/vnd.openxmlformats-officedocument.presentationml.slide+xml"/>
  <Override PartName="/ppt/notesSlides/notesSlide25.xml" ContentType="application/vnd.openxmlformats-officedocument.presentationml.notesSlide+xml"/>
  <Override PartName="/ppt/slides/slide27.xml" ContentType="application/vnd.openxmlformats-officedocument.presentationml.slide+xml"/>
  <Override PartName="/ppt/notesSlides/notesSlide26.xml" ContentType="application/vnd.openxmlformats-officedocument.presentationml.notesSlide+xml"/>
  <Override PartName="/ppt/slides/slide28.xml" ContentType="application/vnd.openxmlformats-officedocument.presentationml.slide+xml"/>
  <Override PartName="/ppt/notesSlides/notesSlide27.xml" ContentType="application/vnd.openxmlformats-officedocument.presentationml.notesSlide+xml"/>
  <Override PartName="/ppt/slides/slide29.xml" ContentType="application/vnd.openxmlformats-officedocument.presentationml.slide+xml"/>
  <Override PartName="/ppt/slides/slide30.xml" ContentType="application/vnd.openxmlformats-officedocument.presentationml.slide+xml"/>
  <Override PartName="/ppt/notesSlides/notesSlide28.xml" ContentType="application/vnd.openxmlformats-officedocument.presentationml.notesSlide+xml"/>
  <Override PartName="/ppt/slides/slide31.xml" ContentType="application/vnd.openxmlformats-officedocument.presentationml.slide+xml"/>
  <Override PartName="/ppt/notesSlides/notesSlide29.xml" ContentType="application/vnd.openxmlformats-officedocument.presentationml.notes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Slides/notesSlide30.xml" ContentType="application/vnd.openxmlformats-officedocument.presentationml.notesSlide+xml"/>
  <Override PartName="/ppt/slides/slide35.xml" ContentType="application/vnd.openxmlformats-officedocument.presentationml.slide+xml"/>
  <Override PartName="/ppt/notesSlides/notesSlide31.xml" ContentType="application/vnd.openxmlformats-officedocument.presentationml.notesSlide+xml"/>
  <Override PartName="/ppt/slides/slide36.xml" ContentType="application/vnd.openxmlformats-officedocument.presentationml.slide+xml"/>
  <Override PartName="/ppt/notesSlides/notesSlide32.xml" ContentType="application/vnd.openxmlformats-officedocument.presentationml.notes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s>
</file>

<file path=ppt/presentation.xml><?xml version="1.0" encoding="utf-8"?>
<p:presentation xmlns:p="http://schemas.openxmlformats.org/presentationml/2006/main" xmlns:r="http://schemas.openxmlformats.org/officeDocument/2006/relationships" xmlns:a="http://schemas.openxmlformats.org/drawingml/2006/main" saveSubsetFonts="1">
  <p:sldMasterIdLst>
    <p:sldMasterId id="2147483648" r:id="rId1"/>
  </p:sldMasterIdLst>
  <p:notesMasterIdLst>
    <p:notesMasterId r:id="rId2"/>
  </p:notesMasterIdLst>
  <p:sldIdLst>
    <p:sldId id="257" r:id="rId3"/>
    <p:sldId id="258" r:id="rId4"/>
    <p:sldId id="259" r:id="rId5"/>
    <p:sldId id="260" r:id="rId6"/>
    <p:sldId id="261" r:id="rId7"/>
    <p:sldId id="262" r:id="rId8"/>
    <p:sldId id="263" r:id="rId9"/>
    <p:sldId id="264" r:id="rId10"/>
    <p:sldId id="265" r:id="rId11"/>
    <p:sldId id="266"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Lst>
  <p:sldSz type="screen4x3" cy="6858000" cx="9144000"/>
  <p:notesSz cx="6858000" cy="9144000"/>
  <p:defaultTextStyle>
    <a:defPPr>
      <a:defRPr lang="en-US"/>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file>

<file path=ppt/tableStyles.xml><?xml version="1.0" encoding="utf-8"?>
<a:tblStyleLst xmlns:a="http://schemas.openxmlformats.org/drawingml/2006/main" def="{5C22544A-7EE6-4342-B048-85BDC9FD1C3A}"/>
</file>

<file path=ppt/viewProps.xml><?xml version="1.0" encoding="utf-8"?>
<p:viewPr xmlns:p="http://schemas.openxmlformats.org/presentationml/2006/main" xmlns:r="http://schemas.openxmlformats.org/officeDocument/2006/relationships" xmlns:a="http://schemas.openxmlformats.org/drawingml/2006/main" lastView="sldThumbnailView">
  <p:normalViewPr>
    <p:restoredLeft sz="15782" autoAdjust="0"/>
    <p:restoredTop sz="64591" autoAdjust="0"/>
  </p:normalViewPr>
  <p:slideViewPr>
    <p:cSldViewPr>
      <p:cViewPr>
        <p:scale>
          <a:sx n="91" d="100"/>
          <a:sy n="91" d="100"/>
        </p:scale>
        <p:origin x="-1432" y="744"/>
      </p:cViewPr>
      <p:guideLst>
        <p:guide orient="horz" pos="2160"/>
        <p:guide pos="2880"/>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notesMaster" Target="notesMasters/notes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tableStyles" Target="tableStyles.xml"/><Relationship Id="rId43" Type="http://schemas.openxmlformats.org/officeDocument/2006/relationships/presProps" Target="presProps.xml"/><Relationship Id="rId4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69" name=""/>
        <p:cNvGrpSpPr/>
        <p:nvPr/>
      </p:nvGrpSpPr>
      <p:grpSpPr>
        <a:xfrm>
          <a:off x="0" y="0"/>
          <a:ext cx="0" cy="0"/>
          <a:chOff x="0" y="0"/>
          <a:chExt cx="0" cy="0"/>
        </a:xfrm>
      </p:grpSpPr>
      <p:sp>
        <p:nvSpPr>
          <p:cNvPr id="1048847" name="Header Placeholder 1"/>
          <p:cNvSpPr>
            <a:spLocks noGrp="1"/>
          </p:cNvSpPr>
          <p:nvPr>
            <p:ph type="hdr" sz="quarter"/>
          </p:nvPr>
        </p:nvSpPr>
        <p:spPr>
          <a:xfrm>
            <a:off x="0" y="0"/>
            <a:ext cx="2971800" cy="457200"/>
          </a:xfrm>
          <a:prstGeom prst="rect"/>
        </p:spPr>
        <p:txBody>
          <a:bodyPr bIns="45720" lIns="91440" rIns="91440" rtlCol="0" tIns="45720" vert="horz"/>
          <a:lstStyle>
            <a:lvl1pPr algn="l">
              <a:defRPr sz="1200"/>
            </a:lvl1pPr>
          </a:lstStyle>
          <a:p>
            <a:endParaRPr lang="en-US"/>
          </a:p>
        </p:txBody>
      </p:sp>
      <p:sp>
        <p:nvSpPr>
          <p:cNvPr id="1048848" name="Date Placeholder 2"/>
          <p:cNvSpPr>
            <a:spLocks noGrp="1"/>
          </p:cNvSpPr>
          <p:nvPr>
            <p:ph type="dt" idx="1"/>
          </p:nvPr>
        </p:nvSpPr>
        <p:spPr>
          <a:xfrm>
            <a:off x="3884613" y="0"/>
            <a:ext cx="2971800" cy="457200"/>
          </a:xfrm>
          <a:prstGeom prst="rect"/>
        </p:spPr>
        <p:txBody>
          <a:bodyPr bIns="45720" lIns="91440" rIns="91440" rtlCol="0" tIns="45720" vert="horz"/>
          <a:lstStyle>
            <a:lvl1pPr algn="r">
              <a:defRPr sz="1200"/>
            </a:lvl1pPr>
          </a:lstStyle>
          <a:p>
            <a:fld id="{51110430-2BB5-48C5-B217-47F11ECCC662}" type="datetimeFigureOut">
              <a:rPr lang="en-US" smtClean="0"/>
            </a:fld>
            <a:endParaRPr lang="en-US"/>
          </a:p>
        </p:txBody>
      </p:sp>
      <p:sp>
        <p:nvSpPr>
          <p:cNvPr id="1048849" name="Slide Image Placeholder 3"/>
          <p:cNvSpPr>
            <a:spLocks noChangeAspect="1" noRot="1" noGrp="1"/>
          </p:cNvSpPr>
          <p:nvPr>
            <p:ph type="sldImg" idx="2"/>
          </p:nvPr>
        </p:nvSpPr>
        <p:spPr>
          <a:xfrm>
            <a:off x="1143000" y="685800"/>
            <a:ext cx="4572000" cy="3429000"/>
          </a:xfrm>
          <a:prstGeom prst="rect"/>
          <a:noFill/>
          <a:ln w="12700">
            <a:solidFill>
              <a:prstClr val="black"/>
            </a:solidFill>
          </a:ln>
        </p:spPr>
        <p:txBody>
          <a:bodyPr anchor="ctr" bIns="45720" lIns="91440" rIns="91440" rtlCol="0" tIns="45720" vert="horz"/>
          <a:p>
            <a:endParaRPr lang="en-US"/>
          </a:p>
        </p:txBody>
      </p:sp>
      <p:sp>
        <p:nvSpPr>
          <p:cNvPr id="1048850" name="Notes Placeholder 4"/>
          <p:cNvSpPr>
            <a:spLocks noGrp="1"/>
          </p:cNvSpPr>
          <p:nvPr>
            <p:ph type="body" sz="quarter" idx="3"/>
          </p:nvPr>
        </p:nvSpPr>
        <p:spPr>
          <a:xfrm>
            <a:off x="685800" y="4343400"/>
            <a:ext cx="5486400" cy="4114800"/>
          </a:xfrm>
          <a:prstGeom prst="rect"/>
        </p:spPr>
        <p:txBody>
          <a:bodyPr bIns="45720" lIns="91440" rIns="91440" rtlCol="0" tIns="45720" vert="horz"/>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851" name="Footer Placeholder 5"/>
          <p:cNvSpPr>
            <a:spLocks noGrp="1"/>
          </p:cNvSpPr>
          <p:nvPr>
            <p:ph type="ftr" sz="quarter" idx="4"/>
          </p:nvPr>
        </p:nvSpPr>
        <p:spPr>
          <a:xfrm>
            <a:off x="0" y="8685213"/>
            <a:ext cx="2971800" cy="457200"/>
          </a:xfrm>
          <a:prstGeom prst="rect"/>
        </p:spPr>
        <p:txBody>
          <a:bodyPr anchor="b" bIns="45720" lIns="91440" rIns="91440" rtlCol="0" tIns="45720" vert="horz"/>
          <a:lstStyle>
            <a:lvl1pPr algn="l">
              <a:defRPr sz="1200"/>
            </a:lvl1pPr>
          </a:lstStyle>
          <a:p>
            <a:endParaRPr lang="en-US"/>
          </a:p>
        </p:txBody>
      </p:sp>
      <p:sp>
        <p:nvSpPr>
          <p:cNvPr id="1048852" name="Slide Number Placeholder 6"/>
          <p:cNvSpPr>
            <a:spLocks noGrp="1"/>
          </p:cNvSpPr>
          <p:nvPr>
            <p:ph type="sldNum" sz="quarter" idx="5"/>
          </p:nvPr>
        </p:nvSpPr>
        <p:spPr>
          <a:xfrm>
            <a:off x="3884613" y="8685213"/>
            <a:ext cx="2971800" cy="457200"/>
          </a:xfrm>
          <a:prstGeom prst="rect"/>
        </p:spPr>
        <p:txBody>
          <a:bodyPr anchor="b" bIns="45720" lIns="91440" rIns="91440" rtlCol="0" tIns="45720" vert="horz"/>
          <a:lstStyle>
            <a:lvl1pPr algn="r">
              <a:defRPr sz="1200"/>
            </a:lvl1pPr>
          </a:lstStyle>
          <a:p>
            <a:fld id="{CC951768-C6C5-4644-9178-86334BE6C0A3}" type="slidenum">
              <a:rPr lang="en-US" smtClean="0"/>
            </a:fld>
            <a:endParaRPr lang="en-US"/>
          </a:p>
        </p:txBody>
      </p:sp>
    </p:spTree>
  </p:cSld>
  <p:clrMap accent1="accent1" accent2="accent2" accent3="accent3" accent4="accent4" accent5="accent5" accent6="accent6" bg1="lt1" bg2="lt2" tx1="dk1" tx2="dk2" hlink="hlink" folHlink="folHlink"/>
  <p:notesStyle>
    <a:lvl1pPr algn="l" defTabSz="914400" eaLnBrk="1" hangingPunct="1" latinLnBrk="0" marL="0" rtl="0">
      <a:defRPr sz="1200" kern="1200">
        <a:solidFill>
          <a:schemeClr val="tx1"/>
        </a:solidFill>
        <a:latin typeface="+mn-lt"/>
        <a:ea typeface="+mn-ea"/>
        <a:cs typeface="+mn-cs"/>
      </a:defRPr>
    </a:lvl1pPr>
    <a:lvl2pPr algn="l" defTabSz="914400" eaLnBrk="1" hangingPunct="1" latinLnBrk="0" marL="457200" rtl="0">
      <a:defRPr sz="1200" kern="1200">
        <a:solidFill>
          <a:schemeClr val="tx1"/>
        </a:solidFill>
        <a:latin typeface="+mn-lt"/>
        <a:ea typeface="+mn-ea"/>
        <a:cs typeface="+mn-cs"/>
      </a:defRPr>
    </a:lvl2pPr>
    <a:lvl3pPr algn="l" defTabSz="914400" eaLnBrk="1" hangingPunct="1" latinLnBrk="0" marL="914400" rtl="0">
      <a:defRPr sz="1200" kern="1200">
        <a:solidFill>
          <a:schemeClr val="tx1"/>
        </a:solidFill>
        <a:latin typeface="+mn-lt"/>
        <a:ea typeface="+mn-ea"/>
        <a:cs typeface="+mn-cs"/>
      </a:defRPr>
    </a:lvl3pPr>
    <a:lvl4pPr algn="l" defTabSz="914400" eaLnBrk="1" hangingPunct="1" latinLnBrk="0" marL="1371600" rtl="0">
      <a:defRPr sz="1200" kern="1200">
        <a:solidFill>
          <a:schemeClr val="tx1"/>
        </a:solidFill>
        <a:latin typeface="+mn-lt"/>
        <a:ea typeface="+mn-ea"/>
        <a:cs typeface="+mn-cs"/>
      </a:defRPr>
    </a:lvl4pPr>
    <a:lvl5pPr algn="l" defTabSz="914400" eaLnBrk="1" hangingPunct="1" latinLnBrk="0" marL="1828800" rtl="0">
      <a:defRPr sz="1200" kern="1200">
        <a:solidFill>
          <a:schemeClr val="tx1"/>
        </a:solidFill>
        <a:latin typeface="+mn-lt"/>
        <a:ea typeface="+mn-ea"/>
        <a:cs typeface="+mn-cs"/>
      </a:defRPr>
    </a:lvl5pPr>
    <a:lvl6pPr algn="l" defTabSz="914400" eaLnBrk="1" hangingPunct="1" latinLnBrk="0" marL="2286000" rtl="0">
      <a:defRPr sz="1200" kern="1200">
        <a:solidFill>
          <a:schemeClr val="tx1"/>
        </a:solidFill>
        <a:latin typeface="+mn-lt"/>
        <a:ea typeface="+mn-ea"/>
        <a:cs typeface="+mn-cs"/>
      </a:defRPr>
    </a:lvl6pPr>
    <a:lvl7pPr algn="l" defTabSz="914400" eaLnBrk="1" hangingPunct="1" latinLnBrk="0" marL="2743200" rtl="0">
      <a:defRPr sz="1200" kern="1200">
        <a:solidFill>
          <a:schemeClr val="tx1"/>
        </a:solidFill>
        <a:latin typeface="+mn-lt"/>
        <a:ea typeface="+mn-ea"/>
        <a:cs typeface="+mn-cs"/>
      </a:defRPr>
    </a:lvl7pPr>
    <a:lvl8pPr algn="l" defTabSz="914400" eaLnBrk="1" hangingPunct="1" latinLnBrk="0" marL="3200400" rtl="0">
      <a:defRPr sz="1200" kern="1200">
        <a:solidFill>
          <a:schemeClr val="tx1"/>
        </a:solidFill>
        <a:latin typeface="+mn-lt"/>
        <a:ea typeface="+mn-ea"/>
        <a:cs typeface="+mn-cs"/>
      </a:defRPr>
    </a:lvl8pPr>
    <a:lvl9pPr algn="l" defTabSz="914400" eaLnBrk="1" hangingPunct="1" latinLnBrk="0" marL="3657600"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hyperlink" Target="https://en.wikipedia.org/wiki/Poxviridae" TargetMode="External"/><Relationship Id="rId2" Type="http://schemas.openxmlformats.org/officeDocument/2006/relationships/hyperlink" Target="https://en.wikipedia.org/wiki/Molluscum_contagiosum_virus" TargetMode="External"/><Relationship Id="rId3" Type="http://schemas.openxmlformats.org/officeDocument/2006/relationships/slide" Target="../slides/slide15.xml"/><Relationship Id="rId4"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28" name=""/>
        <p:cNvGrpSpPr/>
        <p:nvPr/>
      </p:nvGrpSpPr>
      <p:grpSpPr>
        <a:xfrm>
          <a:off x="0" y="0"/>
          <a:ext cx="0" cy="0"/>
          <a:chOff x="0" y="0"/>
          <a:chExt cx="0" cy="0"/>
        </a:xfrm>
      </p:grpSpPr>
      <p:sp>
        <p:nvSpPr>
          <p:cNvPr id="1048588" name="Slide Image Placeholder 1"/>
          <p:cNvSpPr>
            <a:spLocks noChangeAspect="1" noRot="1" noGrp="1"/>
          </p:cNvSpPr>
          <p:nvPr>
            <p:ph type="sldImg"/>
          </p:nvPr>
        </p:nvSpPr>
        <p:spPr/>
      </p:sp>
      <p:sp>
        <p:nvSpPr>
          <p:cNvPr id="1048589" name="Notes Placeholder 2"/>
          <p:cNvSpPr>
            <a:spLocks noGrp="1"/>
          </p:cNvSpPr>
          <p:nvPr>
            <p:ph type="body" idx="1"/>
          </p:nvPr>
        </p:nvSpPr>
        <p:spPr/>
        <p:txBody>
          <a:bodyPr/>
          <a:p>
            <a:r>
              <a:rPr dirty="0" lang="en-US" smtClean="0"/>
              <a:t>Experience in the ccc clinic</a:t>
            </a:r>
            <a:endParaRPr dirty="0" lang="en-US"/>
          </a:p>
        </p:txBody>
      </p:sp>
      <p:sp>
        <p:nvSpPr>
          <p:cNvPr id="1048590" name="Slide Number Placeholder 3"/>
          <p:cNvSpPr>
            <a:spLocks noGrp="1"/>
          </p:cNvSpPr>
          <p:nvPr>
            <p:ph type="sldNum" sz="quarter" idx="10"/>
          </p:nvPr>
        </p:nvSpPr>
        <p:spPr/>
        <p:txBody>
          <a:bodyPr/>
          <a:p>
            <a:fld id="{CC951768-C6C5-4644-9178-86334BE6C0A3}"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86" name=""/>
        <p:cNvGrpSpPr/>
        <p:nvPr/>
      </p:nvGrpSpPr>
      <p:grpSpPr>
        <a:xfrm>
          <a:off x="0" y="0"/>
          <a:ext cx="0" cy="0"/>
          <a:chOff x="0" y="0"/>
          <a:chExt cx="0" cy="0"/>
        </a:xfrm>
      </p:grpSpPr>
      <p:sp>
        <p:nvSpPr>
          <p:cNvPr id="1048644" name="Slide Image Placeholder 1"/>
          <p:cNvSpPr>
            <a:spLocks noChangeAspect="1" noRot="1" noGrp="1"/>
          </p:cNvSpPr>
          <p:nvPr>
            <p:ph type="sldImg"/>
          </p:nvPr>
        </p:nvSpPr>
        <p:spPr/>
      </p:sp>
      <p:sp>
        <p:nvSpPr>
          <p:cNvPr id="1048645" name="Notes Placeholder 2"/>
          <p:cNvSpPr>
            <a:spLocks noGrp="1"/>
          </p:cNvSpPr>
          <p:nvPr>
            <p:ph type="body" idx="1"/>
          </p:nvPr>
        </p:nvSpPr>
        <p:spPr/>
        <p:txBody>
          <a:bodyPr/>
          <a:p>
            <a:r>
              <a:rPr dirty="0" lang="en-US" smtClean="0"/>
              <a:t>I</a:t>
            </a:r>
            <a:r>
              <a:rPr baseline="0" dirty="0" lang="en-US" smtClean="0"/>
              <a:t> find it easier to categorize the ocular involvement of HIV in an anatomic organization as I examine patients using this approach and therefore find it easier to pick up signs.</a:t>
            </a:r>
          </a:p>
          <a:p>
            <a:r>
              <a:rPr baseline="0" dirty="0" lang="en-US" smtClean="0"/>
              <a:t>You can you an external to internal approach –orbital and adnexal, anterior segment, posterior segment and lastly </a:t>
            </a:r>
            <a:r>
              <a:rPr baseline="0" dirty="0" lang="en-US" err="1" smtClean="0"/>
              <a:t>neoro</a:t>
            </a:r>
            <a:r>
              <a:rPr baseline="0" dirty="0" lang="en-US" smtClean="0"/>
              <a:t>-ophthalmic manifestations </a:t>
            </a:r>
          </a:p>
          <a:p>
            <a:r>
              <a:rPr baseline="0" dirty="0" lang="en-US" smtClean="0"/>
              <a:t>We will go through some cases to illustrate these ocular manifestations and for the manifestations I do not have cases, we will illustrate what to look for and briefly how these conditions are managed. </a:t>
            </a:r>
            <a:endParaRPr dirty="0" lang="en-US"/>
          </a:p>
        </p:txBody>
      </p:sp>
      <p:sp>
        <p:nvSpPr>
          <p:cNvPr id="1048646" name="Slide Number Placeholder 3"/>
          <p:cNvSpPr>
            <a:spLocks noGrp="1"/>
          </p:cNvSpPr>
          <p:nvPr>
            <p:ph type="sldNum" sz="quarter" idx="10"/>
          </p:nvPr>
        </p:nvSpPr>
        <p:spPr/>
        <p:txBody>
          <a:bodyPr/>
          <a:p>
            <a:fld id="{CC951768-C6C5-4644-9178-86334BE6C0A3}"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90" name=""/>
        <p:cNvGrpSpPr/>
        <p:nvPr/>
      </p:nvGrpSpPr>
      <p:grpSpPr>
        <a:xfrm>
          <a:off x="0" y="0"/>
          <a:ext cx="0" cy="0"/>
          <a:chOff x="0" y="0"/>
          <a:chExt cx="0" cy="0"/>
        </a:xfrm>
      </p:grpSpPr>
      <p:sp>
        <p:nvSpPr>
          <p:cNvPr id="1048660" name="Slide Image Placeholder 1"/>
          <p:cNvSpPr>
            <a:spLocks noChangeAspect="1" noRot="1" noGrp="1"/>
          </p:cNvSpPr>
          <p:nvPr>
            <p:ph type="sldImg"/>
          </p:nvPr>
        </p:nvSpPr>
        <p:spPr/>
      </p:sp>
      <p:sp>
        <p:nvSpPr>
          <p:cNvPr id="1048661" name="Notes Placeholder 2"/>
          <p:cNvSpPr>
            <a:spLocks noGrp="1"/>
          </p:cNvSpPr>
          <p:nvPr>
            <p:ph type="body" idx="1"/>
          </p:nvPr>
        </p:nvSpPr>
        <p:spPr/>
        <p:txBody>
          <a:bodyPr/>
          <a:p>
            <a:r>
              <a:rPr dirty="0" lang="en-US" smtClean="0"/>
              <a:t>Kaposi sarcoma is a spindle-cell tumor thought to be derived from endothelial cell lineage.</a:t>
            </a:r>
          </a:p>
          <a:p>
            <a:r>
              <a:rPr dirty="0" lang="en-US" smtClean="0"/>
              <a:t>Case of a young man who presented with a pigmented</a:t>
            </a:r>
            <a:r>
              <a:rPr baseline="0" dirty="0" lang="en-US" smtClean="0"/>
              <a:t> lid Mass that was plaque like. </a:t>
            </a:r>
          </a:p>
          <a:p>
            <a:r>
              <a:rPr baseline="0" dirty="0" lang="en-US" smtClean="0"/>
              <a:t>The mass extended </a:t>
            </a:r>
            <a:r>
              <a:rPr baseline="0" dirty="0" lang="en-US" err="1" smtClean="0"/>
              <a:t>subconjunctivally</a:t>
            </a:r>
            <a:r>
              <a:rPr baseline="0" dirty="0" lang="en-US" smtClean="0"/>
              <a:t> as a </a:t>
            </a:r>
            <a:r>
              <a:rPr baseline="0" dirty="0" lang="en-US" err="1" smtClean="0"/>
              <a:t>subconjunctival</a:t>
            </a:r>
            <a:r>
              <a:rPr baseline="0" dirty="0" lang="en-US" smtClean="0"/>
              <a:t> mass</a:t>
            </a:r>
          </a:p>
          <a:p>
            <a:r>
              <a:rPr baseline="0" dirty="0" lang="en-US" smtClean="0"/>
              <a:t>On investigation was found to have HIV with a CD4 t cell count of about 200 cells/ml.</a:t>
            </a:r>
          </a:p>
          <a:p>
            <a:r>
              <a:rPr baseline="0" dirty="0" lang="en-US" smtClean="0"/>
              <a:t>We referred him to the comprehensive care clinic for further evaluation.</a:t>
            </a:r>
          </a:p>
          <a:p>
            <a:endParaRPr dirty="0" lang="en-US"/>
          </a:p>
        </p:txBody>
      </p:sp>
      <p:sp>
        <p:nvSpPr>
          <p:cNvPr id="1048662" name="Slide Number Placeholder 3"/>
          <p:cNvSpPr>
            <a:spLocks noGrp="1"/>
          </p:cNvSpPr>
          <p:nvPr>
            <p:ph type="sldNum" sz="quarter" idx="10"/>
          </p:nvPr>
        </p:nvSpPr>
        <p:spPr/>
        <p:txBody>
          <a:bodyPr/>
          <a:p>
            <a:fld id="{CC951768-C6C5-4644-9178-86334BE6C0A3}"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93" name=""/>
        <p:cNvGrpSpPr/>
        <p:nvPr/>
      </p:nvGrpSpPr>
      <p:grpSpPr>
        <a:xfrm>
          <a:off x="0" y="0"/>
          <a:ext cx="0" cy="0"/>
          <a:chOff x="0" y="0"/>
          <a:chExt cx="0" cy="0"/>
        </a:xfrm>
      </p:grpSpPr>
      <p:sp>
        <p:nvSpPr>
          <p:cNvPr id="1048667" name="Slide Image Placeholder 1"/>
          <p:cNvSpPr>
            <a:spLocks noChangeAspect="1" noRot="1" noGrp="1"/>
          </p:cNvSpPr>
          <p:nvPr>
            <p:ph type="sldImg"/>
          </p:nvPr>
        </p:nvSpPr>
        <p:spPr/>
      </p:sp>
      <p:sp>
        <p:nvSpPr>
          <p:cNvPr id="1048668" name="Notes Placeholder 2"/>
          <p:cNvSpPr>
            <a:spLocks noGrp="1"/>
          </p:cNvSpPr>
          <p:nvPr>
            <p:ph type="body" idx="1"/>
          </p:nvPr>
        </p:nvSpPr>
        <p:spPr/>
        <p:txBody>
          <a:bodyPr/>
          <a:p>
            <a:r>
              <a:rPr baseline="0" dirty="0" lang="en-US" smtClean="0"/>
              <a:t>He was started on HAART and is still on </a:t>
            </a:r>
            <a:r>
              <a:rPr baseline="0" dirty="0" lang="en-US" err="1" smtClean="0"/>
              <a:t>followup</a:t>
            </a:r>
            <a:r>
              <a:rPr baseline="0" dirty="0" lang="en-US" smtClean="0"/>
              <a:t> in the </a:t>
            </a:r>
            <a:r>
              <a:rPr baseline="0" dirty="0" lang="en-US" err="1" smtClean="0"/>
              <a:t>occuloplastic</a:t>
            </a:r>
            <a:r>
              <a:rPr baseline="0" dirty="0" lang="en-US" smtClean="0"/>
              <a:t> clinic.</a:t>
            </a:r>
          </a:p>
          <a:p>
            <a:endParaRPr dirty="0" lang="en-US"/>
          </a:p>
        </p:txBody>
      </p:sp>
      <p:sp>
        <p:nvSpPr>
          <p:cNvPr id="1048669" name="Slide Number Placeholder 3"/>
          <p:cNvSpPr>
            <a:spLocks noGrp="1"/>
          </p:cNvSpPr>
          <p:nvPr>
            <p:ph type="sldNum" sz="quarter" idx="10"/>
          </p:nvPr>
        </p:nvSpPr>
        <p:spPr/>
        <p:txBody>
          <a:bodyPr/>
          <a:p>
            <a:fld id="{CC951768-C6C5-4644-9178-86334BE6C0A3}"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96" name=""/>
        <p:cNvGrpSpPr/>
        <p:nvPr/>
      </p:nvGrpSpPr>
      <p:grpSpPr>
        <a:xfrm>
          <a:off x="0" y="0"/>
          <a:ext cx="0" cy="0"/>
          <a:chOff x="0" y="0"/>
          <a:chExt cx="0" cy="0"/>
        </a:xfrm>
      </p:grpSpPr>
      <p:sp>
        <p:nvSpPr>
          <p:cNvPr id="1048674" name="Slide Image Placeholder 1"/>
          <p:cNvSpPr>
            <a:spLocks noChangeAspect="1" noRot="1" noGrp="1"/>
          </p:cNvSpPr>
          <p:nvPr>
            <p:ph type="sldImg"/>
          </p:nvPr>
        </p:nvSpPr>
        <p:spPr/>
      </p:sp>
      <p:sp>
        <p:nvSpPr>
          <p:cNvPr id="1048675" name="Notes Placeholder 2"/>
          <p:cNvSpPr>
            <a:spLocks noGrp="1"/>
          </p:cNvSpPr>
          <p:nvPr>
            <p:ph type="body" idx="1"/>
          </p:nvPr>
        </p:nvSpPr>
        <p:spPr/>
        <p:txBody>
          <a:bodyPr/>
          <a:p>
            <a:r>
              <a:rPr dirty="0" lang="en-US" smtClean="0"/>
              <a:t>HZO has an</a:t>
            </a:r>
            <a:r>
              <a:rPr baseline="0" dirty="0" lang="en-US" smtClean="0"/>
              <a:t> anatomical</a:t>
            </a:r>
            <a:endParaRPr dirty="0" lang="en-US" smtClean="0"/>
          </a:p>
          <a:p>
            <a:r>
              <a:rPr dirty="0" lang="en-US" smtClean="0"/>
              <a:t>Reactivation of latent varicella zoster virus in the ophthalmic division of the trigeminal nerve </a:t>
            </a:r>
          </a:p>
          <a:p>
            <a:r>
              <a:rPr dirty="0" lang="en-US" smtClean="0"/>
              <a:t>Clinical signs consist of Unilateral painful skin rash in a </a:t>
            </a:r>
            <a:r>
              <a:rPr dirty="0" lang="en-US" err="1" smtClean="0"/>
              <a:t>dermatomal</a:t>
            </a:r>
            <a:r>
              <a:rPr dirty="0" lang="en-US" smtClean="0"/>
              <a:t> distribution of the trigeminal nerve shared by the eye and ocular adnexa.</a:t>
            </a:r>
          </a:p>
          <a:p>
            <a:r>
              <a:rPr dirty="0" lang="en-US" smtClean="0"/>
              <a:t>The ophthalmic division branches into the lacrimal, </a:t>
            </a:r>
            <a:r>
              <a:rPr dirty="0" lang="en-US" err="1" smtClean="0"/>
              <a:t>nasociliary</a:t>
            </a:r>
            <a:r>
              <a:rPr dirty="0" lang="en-US" smtClean="0"/>
              <a:t> and frontal nerves. </a:t>
            </a:r>
          </a:p>
          <a:p>
            <a:r>
              <a:rPr dirty="0" lang="en-US" smtClean="0"/>
              <a:t>Involvement of the frontal nerve is common. </a:t>
            </a:r>
          </a:p>
          <a:p>
            <a:r>
              <a:rPr dirty="0" lang="en-US" smtClean="0"/>
              <a:t>When the </a:t>
            </a:r>
            <a:r>
              <a:rPr dirty="0" lang="en-US" err="1" smtClean="0"/>
              <a:t>nasociliary</a:t>
            </a:r>
            <a:r>
              <a:rPr dirty="0" lang="en-US" smtClean="0"/>
              <a:t> nerve is affected, the patients may present with vesicles at the tip of the nose, known as Hutchinson`s sign. Studies have shown ophthalmic involvement in 99% of patients with this sign</a:t>
            </a:r>
          </a:p>
          <a:p>
            <a:r>
              <a:rPr baseline="0" dirty="0" lang="en-US" smtClean="0"/>
              <a:t>then </a:t>
            </a:r>
            <a:endParaRPr dirty="0" lang="en-US" smtClean="0"/>
          </a:p>
          <a:p>
            <a:r>
              <a:rPr dirty="0" lang="en-US" smtClean="0"/>
              <a:t>In HZO it is</a:t>
            </a:r>
            <a:r>
              <a:rPr baseline="0" dirty="0" lang="en-US" smtClean="0"/>
              <a:t> important to look for </a:t>
            </a:r>
            <a:r>
              <a:rPr dirty="0" lang="en-US" smtClean="0"/>
              <a:t>Cornea epithelial defects, decreased corneal sensation,</a:t>
            </a:r>
          </a:p>
          <a:p>
            <a:r>
              <a:rPr dirty="0" lang="en-US" smtClean="0"/>
              <a:t>HZO </a:t>
            </a:r>
            <a:r>
              <a:rPr dirty="0" lang="en-US" err="1" smtClean="0"/>
              <a:t>iritis</a:t>
            </a:r>
            <a:r>
              <a:rPr dirty="0" lang="en-US" smtClean="0"/>
              <a:t> is frequently associated with high intraocular pressure. </a:t>
            </a:r>
          </a:p>
          <a:p>
            <a:r>
              <a:rPr dirty="0" lang="en-US" smtClean="0"/>
              <a:t>HZO may be associated with keratitis, </a:t>
            </a:r>
            <a:r>
              <a:rPr dirty="0" lang="en-US" err="1" smtClean="0"/>
              <a:t>scleritis</a:t>
            </a:r>
            <a:r>
              <a:rPr dirty="0" lang="en-US" smtClean="0"/>
              <a:t>, uveitis, retinitis or encephalitis.(</a:t>
            </a:r>
          </a:p>
          <a:p>
            <a:r>
              <a:rPr dirty="0" lang="en-US" smtClean="0"/>
              <a:t>Oral acyclovir 800 mg </a:t>
            </a:r>
            <a:r>
              <a:rPr dirty="0" lang="en-US" err="1" smtClean="0"/>
              <a:t>po</a:t>
            </a:r>
            <a:r>
              <a:rPr dirty="0" lang="en-US" smtClean="0"/>
              <a:t> five times daily for 7 to 10 days is the standard treatment</a:t>
            </a:r>
            <a:endParaRPr dirty="0" lang="en-US"/>
          </a:p>
        </p:txBody>
      </p:sp>
      <p:sp>
        <p:nvSpPr>
          <p:cNvPr id="1048676" name="Slide Number Placeholder 3"/>
          <p:cNvSpPr>
            <a:spLocks noGrp="1"/>
          </p:cNvSpPr>
          <p:nvPr>
            <p:ph type="sldNum" sz="quarter" idx="10"/>
          </p:nvPr>
        </p:nvSpPr>
        <p:spPr/>
        <p:txBody>
          <a:bodyPr/>
          <a:p>
            <a:fld id="{CC951768-C6C5-4644-9178-86334BE6C0A3}"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99" name=""/>
        <p:cNvGrpSpPr/>
        <p:nvPr/>
      </p:nvGrpSpPr>
      <p:grpSpPr>
        <a:xfrm>
          <a:off x="0" y="0"/>
          <a:ext cx="0" cy="0"/>
          <a:chOff x="0" y="0"/>
          <a:chExt cx="0" cy="0"/>
        </a:xfrm>
      </p:grpSpPr>
      <p:sp>
        <p:nvSpPr>
          <p:cNvPr id="1048682" name="Slide Image Placeholder 1"/>
          <p:cNvSpPr>
            <a:spLocks noChangeAspect="1" noRot="1" noGrp="1"/>
          </p:cNvSpPr>
          <p:nvPr>
            <p:ph type="sldImg"/>
          </p:nvPr>
        </p:nvSpPr>
        <p:spPr/>
      </p:sp>
      <p:sp>
        <p:nvSpPr>
          <p:cNvPr id="1048683" name="Notes Placeholder 2"/>
          <p:cNvSpPr>
            <a:spLocks noGrp="1"/>
          </p:cNvSpPr>
          <p:nvPr>
            <p:ph type="body" idx="1"/>
          </p:nvPr>
        </p:nvSpPr>
        <p:spPr/>
        <p:txBody>
          <a:bodyPr/>
          <a:p>
            <a:r>
              <a:rPr dirty="0" lang="en-US" smtClean="0"/>
              <a:t>The ophthalmic division branches into the lacrimal, </a:t>
            </a:r>
            <a:r>
              <a:rPr dirty="0" lang="en-US" err="1" smtClean="0"/>
              <a:t>nasociliary</a:t>
            </a:r>
            <a:r>
              <a:rPr dirty="0" lang="en-US" smtClean="0"/>
              <a:t> and frontal nerves. </a:t>
            </a:r>
          </a:p>
          <a:p>
            <a:r>
              <a:rPr dirty="0" lang="en-US" smtClean="0"/>
              <a:t>Involvement of the frontal nerve is common. </a:t>
            </a:r>
          </a:p>
          <a:p>
            <a:r>
              <a:rPr dirty="0" lang="en-US" smtClean="0"/>
              <a:t>When the </a:t>
            </a:r>
            <a:r>
              <a:rPr dirty="0" lang="en-US" err="1" smtClean="0"/>
              <a:t>nasociliary</a:t>
            </a:r>
            <a:r>
              <a:rPr dirty="0" lang="en-US" smtClean="0"/>
              <a:t> nerve is affected, the patients may present with vesicles at the tip of the nose, known as Hutchinson`s sign. </a:t>
            </a:r>
          </a:p>
          <a:p>
            <a:r>
              <a:rPr dirty="0" lang="en-US" smtClean="0"/>
              <a:t>Studies have shown ophthalmic involvement in 99% of patients with this sign</a:t>
            </a:r>
          </a:p>
          <a:p>
            <a:r>
              <a:rPr baseline="0" dirty="0" lang="en-US" smtClean="0"/>
              <a:t>then </a:t>
            </a:r>
            <a:endParaRPr dirty="0" lang="en-US" smtClean="0"/>
          </a:p>
          <a:p>
            <a:r>
              <a:rPr dirty="0" lang="en-US" smtClean="0"/>
              <a:t>In HZO whether the tip of the nose is involved or not but more so when it </a:t>
            </a:r>
            <a:r>
              <a:rPr dirty="0" lang="en-US" err="1" smtClean="0"/>
              <a:t>is,it</a:t>
            </a:r>
            <a:r>
              <a:rPr dirty="0" lang="en-US" smtClean="0"/>
              <a:t> is</a:t>
            </a:r>
            <a:r>
              <a:rPr baseline="0" dirty="0" lang="en-US" smtClean="0"/>
              <a:t> important to look for </a:t>
            </a:r>
            <a:r>
              <a:rPr dirty="0" lang="en-US" smtClean="0"/>
              <a:t>Cornea epithelial defects, decreased corneal sensation,</a:t>
            </a:r>
          </a:p>
          <a:p>
            <a:r>
              <a:rPr dirty="0" lang="en-US" smtClean="0"/>
              <a:t>HZO </a:t>
            </a:r>
            <a:r>
              <a:rPr dirty="0" lang="en-US" err="1" smtClean="0"/>
              <a:t>iritis</a:t>
            </a:r>
            <a:r>
              <a:rPr dirty="0" lang="en-US" smtClean="0"/>
              <a:t> is frequently associated with high intraocular pressure. </a:t>
            </a:r>
          </a:p>
          <a:p>
            <a:r>
              <a:rPr dirty="0" lang="en-US" smtClean="0"/>
              <a:t>HZO may be associated with keratitis, </a:t>
            </a:r>
            <a:r>
              <a:rPr dirty="0" lang="en-US" err="1" smtClean="0"/>
              <a:t>scleritis</a:t>
            </a:r>
            <a:r>
              <a:rPr dirty="0" lang="en-US" smtClean="0"/>
              <a:t>, uveitis, retinitis or encephalitis.</a:t>
            </a:r>
          </a:p>
          <a:p>
            <a:r>
              <a:rPr dirty="0" lang="en-US" smtClean="0"/>
              <a:t>Oral acyclovir 800 mg </a:t>
            </a:r>
            <a:r>
              <a:rPr dirty="0" lang="en-US" err="1" smtClean="0"/>
              <a:t>po</a:t>
            </a:r>
            <a:r>
              <a:rPr dirty="0" lang="en-US" smtClean="0"/>
              <a:t> five times daily for 7 to 10 days is the standard treatment</a:t>
            </a:r>
          </a:p>
          <a:p>
            <a:r>
              <a:rPr dirty="0" lang="en-US" smtClean="0"/>
              <a:t>The above is an illustration of a </a:t>
            </a:r>
            <a:r>
              <a:rPr dirty="0" lang="en-US" err="1" smtClean="0"/>
              <a:t>dentritic</a:t>
            </a:r>
            <a:r>
              <a:rPr baseline="0" dirty="0" lang="en-US" smtClean="0"/>
              <a:t> corneal ulcer that stains with </a:t>
            </a:r>
            <a:r>
              <a:rPr baseline="0" dirty="0" lang="en-US" err="1" smtClean="0"/>
              <a:t>flourescein</a:t>
            </a:r>
            <a:r>
              <a:rPr baseline="0" dirty="0" lang="en-US" smtClean="0"/>
              <a:t>.</a:t>
            </a:r>
            <a:endParaRPr dirty="0" lang="en-US" smtClean="0"/>
          </a:p>
          <a:p>
            <a:endParaRPr dirty="0" lang="en-US"/>
          </a:p>
        </p:txBody>
      </p:sp>
      <p:sp>
        <p:nvSpPr>
          <p:cNvPr id="1048684" name="Slide Number Placeholder 3"/>
          <p:cNvSpPr>
            <a:spLocks noGrp="1"/>
          </p:cNvSpPr>
          <p:nvPr>
            <p:ph type="sldNum" sz="quarter" idx="10"/>
          </p:nvPr>
        </p:nvSpPr>
        <p:spPr/>
        <p:txBody>
          <a:bodyPr/>
          <a:p>
            <a:fld id="{CC951768-C6C5-4644-9178-86334BE6C0A3}"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02" name=""/>
        <p:cNvGrpSpPr/>
        <p:nvPr/>
      </p:nvGrpSpPr>
      <p:grpSpPr>
        <a:xfrm>
          <a:off x="0" y="0"/>
          <a:ext cx="0" cy="0"/>
          <a:chOff x="0" y="0"/>
          <a:chExt cx="0" cy="0"/>
        </a:xfrm>
      </p:grpSpPr>
      <p:sp>
        <p:nvSpPr>
          <p:cNvPr id="1048690" name="Slide Image Placeholder 1"/>
          <p:cNvSpPr>
            <a:spLocks noChangeAspect="1" noRot="1" noGrp="1"/>
          </p:cNvSpPr>
          <p:nvPr>
            <p:ph type="sldImg"/>
          </p:nvPr>
        </p:nvSpPr>
        <p:spPr/>
      </p:sp>
      <p:sp>
        <p:nvSpPr>
          <p:cNvPr id="1048691" name="Notes Placeholder 2"/>
          <p:cNvSpPr>
            <a:spLocks noGrp="1"/>
          </p:cNvSpPr>
          <p:nvPr>
            <p:ph type="body" idx="1"/>
          </p:nvPr>
        </p:nvSpPr>
        <p:spPr/>
        <p:txBody>
          <a:bodyPr/>
          <a:p>
            <a:r>
              <a:rPr dirty="0" lang="en-US" smtClean="0"/>
              <a:t>It is caused by a DNA </a:t>
            </a:r>
            <a:r>
              <a:rPr dirty="0" lang="en-US" smtClean="0">
                <a:hlinkClick r:id="rId1" tooltip="Poxviridae"/>
              </a:rPr>
              <a:t>poxvirus</a:t>
            </a:r>
            <a:r>
              <a:rPr dirty="0" lang="en-US" smtClean="0"/>
              <a:t> called the </a:t>
            </a:r>
            <a:r>
              <a:rPr dirty="0" i="1" lang="en-US" err="1" smtClean="0">
                <a:hlinkClick r:id="rId2" tooltip="Molluscum contagiosum virus"/>
              </a:rPr>
              <a:t>molluscum</a:t>
            </a:r>
            <a:r>
              <a:rPr dirty="0" i="1" lang="en-US" smtClean="0">
                <a:hlinkClick r:id="rId2" tooltip="Molluscum contagiosum virus"/>
              </a:rPr>
              <a:t> </a:t>
            </a:r>
            <a:r>
              <a:rPr dirty="0" i="1" lang="en-US" err="1" smtClean="0">
                <a:hlinkClick r:id="rId2" tooltip="Molluscum contagiosum virus"/>
              </a:rPr>
              <a:t>contagiosum</a:t>
            </a:r>
            <a:r>
              <a:rPr dirty="0" i="1" lang="en-US" smtClean="0">
                <a:hlinkClick r:id="rId2" tooltip="Molluscum contagiosum virus"/>
              </a:rPr>
              <a:t> virus</a:t>
            </a:r>
            <a:r>
              <a:rPr dirty="0" lang="en-US" smtClean="0"/>
              <a:t> (MCV).</a:t>
            </a:r>
          </a:p>
          <a:p>
            <a:r>
              <a:rPr dirty="0" lang="en-US" smtClean="0"/>
              <a:t>The patient presents with</a:t>
            </a:r>
            <a:r>
              <a:rPr baseline="0" dirty="0" lang="en-US" smtClean="0"/>
              <a:t> </a:t>
            </a:r>
            <a:r>
              <a:rPr dirty="0" lang="en-US" smtClean="0"/>
              <a:t>Pearly, </a:t>
            </a:r>
            <a:r>
              <a:rPr dirty="0" lang="en-US" err="1" smtClean="0"/>
              <a:t>umbilicated,dome</a:t>
            </a:r>
            <a:r>
              <a:rPr dirty="0" lang="en-US" smtClean="0"/>
              <a:t> shaped</a:t>
            </a:r>
            <a:r>
              <a:rPr baseline="0" dirty="0" lang="en-US" smtClean="0"/>
              <a:t> lesions that   </a:t>
            </a:r>
          </a:p>
          <a:p>
            <a:r>
              <a:rPr baseline="0" dirty="0" lang="en-US" smtClean="0"/>
              <a:t>Are usually self limited but may require treatment if numerous and symptomatic (</a:t>
            </a:r>
            <a:r>
              <a:rPr baseline="0" dirty="0" lang="en-US" err="1" smtClean="0"/>
              <a:t>e.g</a:t>
            </a:r>
            <a:r>
              <a:rPr baseline="0" dirty="0" lang="en-US" smtClean="0"/>
              <a:t> conjunctivitis)</a:t>
            </a:r>
          </a:p>
          <a:p>
            <a:r>
              <a:rPr baseline="0" dirty="0" lang="en-US" smtClean="0"/>
              <a:t>In HIV patients like in the case we have illustrated, the </a:t>
            </a:r>
            <a:r>
              <a:rPr baseline="0" dirty="0" lang="en-US" err="1" smtClean="0"/>
              <a:t>leisions</a:t>
            </a:r>
            <a:r>
              <a:rPr baseline="0" dirty="0" lang="en-US" smtClean="0"/>
              <a:t> are large, numerous and more rapidly growing.</a:t>
            </a:r>
          </a:p>
          <a:p>
            <a:r>
              <a:rPr dirty="0" lang="en-US" smtClean="0"/>
              <a:t>This H</a:t>
            </a:r>
            <a:r>
              <a:rPr baseline="0" dirty="0" lang="en-US" smtClean="0"/>
              <a:t>IV infected woman, had CD 4 T cell count of less than 50 </a:t>
            </a:r>
          </a:p>
          <a:p>
            <a:r>
              <a:rPr baseline="0" dirty="0" lang="en-US" smtClean="0"/>
              <a:t>She was being treated for other opportunistic infections and she presented to us with </a:t>
            </a:r>
            <a:r>
              <a:rPr baseline="0" dirty="0" lang="en-US" err="1" smtClean="0"/>
              <a:t>moluscum</a:t>
            </a:r>
            <a:r>
              <a:rPr baseline="0" dirty="0" lang="en-US" smtClean="0"/>
              <a:t> lesions.</a:t>
            </a:r>
          </a:p>
          <a:p>
            <a:r>
              <a:rPr baseline="0" dirty="0" lang="en-US" smtClean="0"/>
              <a:t>We admitted her to try and excise some of the </a:t>
            </a:r>
            <a:r>
              <a:rPr baseline="0" dirty="0" lang="en-US" err="1" smtClean="0"/>
              <a:t>leisons</a:t>
            </a:r>
            <a:r>
              <a:rPr baseline="0" dirty="0" lang="en-US" smtClean="0"/>
              <a:t> but of course there was the </a:t>
            </a:r>
            <a:r>
              <a:rPr baseline="0" dirty="0" lang="en-US" err="1" smtClean="0"/>
              <a:t>dilema</a:t>
            </a:r>
            <a:r>
              <a:rPr baseline="0" dirty="0" lang="en-US" smtClean="0"/>
              <a:t> of extensive damage and loss to the skin </a:t>
            </a:r>
            <a:endParaRPr dirty="0" lang="en-US" smtClean="0"/>
          </a:p>
          <a:p>
            <a:endParaRPr baseline="0" dirty="0" lang="en-US" smtClean="0"/>
          </a:p>
          <a:p>
            <a:r>
              <a:rPr baseline="0" dirty="0" lang="en-US" smtClean="0"/>
              <a:t>We usually perform </a:t>
            </a:r>
            <a:r>
              <a:rPr baseline="0" dirty="0" lang="en-US" err="1" smtClean="0"/>
              <a:t>curretage</a:t>
            </a:r>
            <a:r>
              <a:rPr baseline="0" dirty="0" lang="en-US" smtClean="0"/>
              <a:t> (</a:t>
            </a:r>
            <a:r>
              <a:rPr baseline="0" dirty="0" lang="en-US" err="1" smtClean="0"/>
              <a:t>scapping</a:t>
            </a:r>
            <a:r>
              <a:rPr baseline="0" dirty="0" lang="en-US" smtClean="0"/>
              <a:t> off) and </a:t>
            </a:r>
            <a:r>
              <a:rPr baseline="0" dirty="0" lang="en-US" err="1" smtClean="0"/>
              <a:t>cauterising</a:t>
            </a:r>
            <a:r>
              <a:rPr baseline="0" dirty="0" lang="en-US" smtClean="0"/>
              <a:t> with phenol</a:t>
            </a:r>
          </a:p>
          <a:p>
            <a:r>
              <a:rPr baseline="0" dirty="0" lang="en-US" smtClean="0"/>
              <a:t>Other options include </a:t>
            </a:r>
            <a:r>
              <a:rPr baseline="0" dirty="0" lang="en-US" err="1" smtClean="0"/>
              <a:t>cryotherapy</a:t>
            </a:r>
            <a:endParaRPr baseline="0" dirty="0" lang="en-US" smtClean="0"/>
          </a:p>
          <a:p>
            <a:r>
              <a:rPr baseline="0" dirty="0" lang="en-US" smtClean="0"/>
              <a:t>Check out medical therapy like salicylic acid, </a:t>
            </a:r>
            <a:r>
              <a:rPr baseline="0" dirty="0" lang="en-US" err="1" smtClean="0"/>
              <a:t>immonotherapy</a:t>
            </a:r>
            <a:r>
              <a:rPr baseline="0" dirty="0" lang="en-US" smtClean="0"/>
              <a:t> and laser</a:t>
            </a:r>
          </a:p>
          <a:p>
            <a:endParaRPr dirty="0" lang="en-US"/>
          </a:p>
        </p:txBody>
      </p:sp>
      <p:sp>
        <p:nvSpPr>
          <p:cNvPr id="1048692" name="Slide Number Placeholder 3"/>
          <p:cNvSpPr>
            <a:spLocks noGrp="1"/>
          </p:cNvSpPr>
          <p:nvPr>
            <p:ph type="sldNum" sz="quarter" idx="10"/>
          </p:nvPr>
        </p:nvSpPr>
        <p:spPr/>
        <p:txBody>
          <a:bodyPr/>
          <a:p>
            <a:fld id="{CC951768-C6C5-4644-9178-86334BE6C0A3}"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05" name=""/>
        <p:cNvGrpSpPr/>
        <p:nvPr/>
      </p:nvGrpSpPr>
      <p:grpSpPr>
        <a:xfrm>
          <a:off x="0" y="0"/>
          <a:ext cx="0" cy="0"/>
          <a:chOff x="0" y="0"/>
          <a:chExt cx="0" cy="0"/>
        </a:xfrm>
      </p:grpSpPr>
      <p:sp>
        <p:nvSpPr>
          <p:cNvPr id="1048698" name="Slide Image Placeholder 1"/>
          <p:cNvSpPr>
            <a:spLocks noChangeAspect="1" noRot="1" noGrp="1"/>
          </p:cNvSpPr>
          <p:nvPr>
            <p:ph type="sldImg"/>
          </p:nvPr>
        </p:nvSpPr>
        <p:spPr/>
      </p:sp>
      <p:sp>
        <p:nvSpPr>
          <p:cNvPr id="1048699" name="Notes Placeholder 2"/>
          <p:cNvSpPr>
            <a:spLocks noGrp="1"/>
          </p:cNvSpPr>
          <p:nvPr>
            <p:ph type="body" idx="1"/>
          </p:nvPr>
        </p:nvSpPr>
        <p:spPr/>
        <p:txBody>
          <a:bodyPr/>
          <a:p>
            <a:r>
              <a:rPr dirty="0" lang="en-US" smtClean="0"/>
              <a:t>Research in whatever</a:t>
            </a:r>
            <a:r>
              <a:rPr baseline="0" dirty="0" lang="en-US" smtClean="0"/>
              <a:t> field you pursue.</a:t>
            </a:r>
            <a:endParaRPr dirty="0" lang="en-US" smtClean="0"/>
          </a:p>
          <a:p>
            <a:r>
              <a:rPr dirty="0" lang="en-US" err="1" smtClean="0"/>
              <a:t>Conjunctival</a:t>
            </a:r>
            <a:r>
              <a:rPr baseline="0" dirty="0" lang="en-US" smtClean="0"/>
              <a:t> squamous cell </a:t>
            </a:r>
            <a:r>
              <a:rPr baseline="0" dirty="0" lang="en-US" err="1" smtClean="0"/>
              <a:t>ca</a:t>
            </a:r>
            <a:r>
              <a:rPr baseline="0" dirty="0" lang="en-US" smtClean="0"/>
              <a:t> is condition that was thought to be rare.</a:t>
            </a:r>
          </a:p>
          <a:p>
            <a:r>
              <a:rPr baseline="0" dirty="0" lang="en-US" smtClean="0"/>
              <a:t>With more recent and local data it has been shown not to be so rare </a:t>
            </a:r>
            <a:r>
              <a:rPr baseline="0" dirty="0" lang="en-US" err="1" smtClean="0"/>
              <a:t>esp</a:t>
            </a:r>
            <a:r>
              <a:rPr baseline="0" dirty="0" lang="en-US" smtClean="0"/>
              <a:t> in SSA with the era of HIV and AIDS.</a:t>
            </a:r>
          </a:p>
          <a:p>
            <a:r>
              <a:rPr baseline="0" dirty="0" lang="en-US" smtClean="0"/>
              <a:t>You need to observe HIV patients for lesions of the conjunctiva and my advice is that if you see any, please promptly refer to an ophthalmologist before the lesion turns from this to</a:t>
            </a:r>
            <a:endParaRPr dirty="0" lang="en-US"/>
          </a:p>
        </p:txBody>
      </p:sp>
      <p:sp>
        <p:nvSpPr>
          <p:cNvPr id="1048700" name="Slide Number Placeholder 3"/>
          <p:cNvSpPr>
            <a:spLocks noGrp="1"/>
          </p:cNvSpPr>
          <p:nvPr>
            <p:ph type="sldNum" sz="quarter" idx="10"/>
          </p:nvPr>
        </p:nvSpPr>
        <p:spPr/>
        <p:txBody>
          <a:bodyPr/>
          <a:p>
            <a:fld id="{CC951768-C6C5-4644-9178-86334BE6C0A3}"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08" name=""/>
        <p:cNvGrpSpPr/>
        <p:nvPr/>
      </p:nvGrpSpPr>
      <p:grpSpPr>
        <a:xfrm>
          <a:off x="0" y="0"/>
          <a:ext cx="0" cy="0"/>
          <a:chOff x="0" y="0"/>
          <a:chExt cx="0" cy="0"/>
        </a:xfrm>
      </p:grpSpPr>
      <p:sp>
        <p:nvSpPr>
          <p:cNvPr id="1048706" name="Slide Image Placeholder 1"/>
          <p:cNvSpPr>
            <a:spLocks noChangeAspect="1" noRot="1" noGrp="1"/>
          </p:cNvSpPr>
          <p:nvPr>
            <p:ph type="sldImg"/>
          </p:nvPr>
        </p:nvSpPr>
        <p:spPr/>
      </p:sp>
      <p:sp>
        <p:nvSpPr>
          <p:cNvPr id="1048707" name="Notes Placeholder 2"/>
          <p:cNvSpPr>
            <a:spLocks noGrp="1"/>
          </p:cNvSpPr>
          <p:nvPr>
            <p:ph type="body" idx="1"/>
          </p:nvPr>
        </p:nvSpPr>
        <p:spPr/>
        <p:txBody>
          <a:bodyPr/>
          <a:p>
            <a:r>
              <a:rPr dirty="0" lang="en-US" smtClean="0"/>
              <a:t>To</a:t>
            </a:r>
            <a:r>
              <a:rPr baseline="0" dirty="0" lang="en-US" smtClean="0"/>
              <a:t> THIS!!!</a:t>
            </a:r>
          </a:p>
          <a:p>
            <a:r>
              <a:rPr baseline="0" dirty="0" lang="en-US" smtClean="0"/>
              <a:t>This patient presented to us with a history of a mass that had rapidly increased in size over the last four months </a:t>
            </a:r>
          </a:p>
          <a:p>
            <a:r>
              <a:rPr baseline="0" dirty="0" lang="en-US" smtClean="0"/>
              <a:t>On examination he has a nodular </a:t>
            </a:r>
            <a:r>
              <a:rPr baseline="0" dirty="0" lang="en-US" err="1" smtClean="0"/>
              <a:t>conjunctival</a:t>
            </a:r>
            <a:r>
              <a:rPr baseline="0" dirty="0" lang="en-US" smtClean="0"/>
              <a:t> mass arising for the </a:t>
            </a:r>
            <a:r>
              <a:rPr baseline="0" dirty="0" lang="en-US" err="1" smtClean="0"/>
              <a:t>limbal</a:t>
            </a:r>
            <a:r>
              <a:rPr baseline="0" dirty="0" lang="en-US" smtClean="0"/>
              <a:t> conjunctiva with ulcerations and necrotic areas.</a:t>
            </a:r>
          </a:p>
          <a:p>
            <a:r>
              <a:rPr baseline="0" dirty="0" lang="en-US" smtClean="0"/>
              <a:t>He still had vision though reduced compared the contralateral eye.</a:t>
            </a:r>
          </a:p>
          <a:p>
            <a:r>
              <a:rPr baseline="0" dirty="0" lang="en-US" smtClean="0"/>
              <a:t>We scheduled him for a an incision biopsy.</a:t>
            </a:r>
          </a:p>
          <a:p>
            <a:r>
              <a:rPr baseline="0" dirty="0" lang="en-US" smtClean="0"/>
              <a:t>This </a:t>
            </a:r>
            <a:r>
              <a:rPr baseline="0" dirty="0" lang="en-US" err="1" smtClean="0"/>
              <a:t>leison</a:t>
            </a:r>
            <a:r>
              <a:rPr baseline="0" dirty="0" lang="en-US" smtClean="0"/>
              <a:t> has already extended widely and may require even exenterating to secure a margin.</a:t>
            </a:r>
          </a:p>
          <a:p>
            <a:r>
              <a:rPr baseline="0" dirty="0" lang="en-US" smtClean="0"/>
              <a:t>Treatment for such huge </a:t>
            </a:r>
            <a:r>
              <a:rPr baseline="0" dirty="0" lang="en-US" err="1" smtClean="0"/>
              <a:t>leisons</a:t>
            </a:r>
            <a:r>
              <a:rPr baseline="0" dirty="0" lang="en-US" smtClean="0"/>
              <a:t> in is a </a:t>
            </a:r>
            <a:r>
              <a:rPr baseline="0" dirty="0" lang="en-US" err="1" smtClean="0"/>
              <a:t>dilema</a:t>
            </a:r>
            <a:endParaRPr baseline="0" dirty="0" lang="en-US" smtClean="0"/>
          </a:p>
          <a:p>
            <a:r>
              <a:rPr baseline="0" dirty="0" lang="en-US" smtClean="0"/>
              <a:t>The treatment for squamous cell carcinoma is mainly surgical excision.</a:t>
            </a:r>
            <a:endParaRPr dirty="0" lang="en-US"/>
          </a:p>
        </p:txBody>
      </p:sp>
      <p:sp>
        <p:nvSpPr>
          <p:cNvPr id="1048708" name="Slide Number Placeholder 3"/>
          <p:cNvSpPr>
            <a:spLocks noGrp="1"/>
          </p:cNvSpPr>
          <p:nvPr>
            <p:ph type="sldNum" sz="quarter" idx="10"/>
          </p:nvPr>
        </p:nvSpPr>
        <p:spPr/>
        <p:txBody>
          <a:bodyPr/>
          <a:p>
            <a:fld id="{CC951768-C6C5-4644-9178-86334BE6C0A3}"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12" name=""/>
        <p:cNvGrpSpPr/>
        <p:nvPr/>
      </p:nvGrpSpPr>
      <p:grpSpPr>
        <a:xfrm>
          <a:off x="0" y="0"/>
          <a:ext cx="0" cy="0"/>
          <a:chOff x="0" y="0"/>
          <a:chExt cx="0" cy="0"/>
        </a:xfrm>
      </p:grpSpPr>
      <p:sp>
        <p:nvSpPr>
          <p:cNvPr id="1048715" name="Slide Image Placeholder 1"/>
          <p:cNvSpPr>
            <a:spLocks noChangeAspect="1" noRot="1" noGrp="1"/>
          </p:cNvSpPr>
          <p:nvPr>
            <p:ph type="sldImg"/>
          </p:nvPr>
        </p:nvSpPr>
        <p:spPr/>
      </p:sp>
      <p:sp>
        <p:nvSpPr>
          <p:cNvPr id="1048716" name="Notes Placeholder 2"/>
          <p:cNvSpPr>
            <a:spLocks noGrp="1"/>
          </p:cNvSpPr>
          <p:nvPr>
            <p:ph type="body" idx="1"/>
          </p:nvPr>
        </p:nvSpPr>
        <p:spPr/>
        <p:txBody>
          <a:bodyPr/>
          <a:p>
            <a:r>
              <a:rPr dirty="0" lang="en-US" smtClean="0"/>
              <a:t>Orbital cellulitis occurs more frequently</a:t>
            </a:r>
            <a:r>
              <a:rPr baseline="0" dirty="0" lang="en-US" smtClean="0"/>
              <a:t> in PLHIVA particularly in children and you must rule out HIV infection in children with recurrent orbital cellulitis and sinusitis </a:t>
            </a:r>
            <a:endParaRPr dirty="0" lang="en-US"/>
          </a:p>
        </p:txBody>
      </p:sp>
      <p:sp>
        <p:nvSpPr>
          <p:cNvPr id="1048717" name="Slide Number Placeholder 3"/>
          <p:cNvSpPr>
            <a:spLocks noGrp="1"/>
          </p:cNvSpPr>
          <p:nvPr>
            <p:ph type="sldNum" sz="quarter" idx="10"/>
          </p:nvPr>
        </p:nvSpPr>
        <p:spPr/>
        <p:txBody>
          <a:bodyPr/>
          <a:p>
            <a:fld id="{CC951768-C6C5-4644-9178-86334BE6C0A3}"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15" name=""/>
        <p:cNvGrpSpPr/>
        <p:nvPr/>
      </p:nvGrpSpPr>
      <p:grpSpPr>
        <a:xfrm>
          <a:off x="0" y="0"/>
          <a:ext cx="0" cy="0"/>
          <a:chOff x="0" y="0"/>
          <a:chExt cx="0" cy="0"/>
        </a:xfrm>
      </p:grpSpPr>
      <p:sp>
        <p:nvSpPr>
          <p:cNvPr id="1048720" name="Slide Image Placeholder 1"/>
          <p:cNvSpPr>
            <a:spLocks noChangeAspect="1" noRot="1" noGrp="1"/>
          </p:cNvSpPr>
          <p:nvPr>
            <p:ph type="sldImg"/>
          </p:nvPr>
        </p:nvSpPr>
        <p:spPr/>
      </p:sp>
      <p:sp>
        <p:nvSpPr>
          <p:cNvPr id="1048721" name="Notes Placeholder 2"/>
          <p:cNvSpPr>
            <a:spLocks noGrp="1"/>
          </p:cNvSpPr>
          <p:nvPr>
            <p:ph type="body" idx="1"/>
          </p:nvPr>
        </p:nvSpPr>
        <p:spPr/>
        <p:txBody>
          <a:bodyPr/>
          <a:p>
            <a:r>
              <a:rPr dirty="0" lang="en-US" smtClean="0"/>
              <a:t>The most common presentation of intraocular lymphoma is decreased vision with </a:t>
            </a:r>
            <a:r>
              <a:rPr dirty="0" lang="en-US" err="1" smtClean="0"/>
              <a:t>nonresolving</a:t>
            </a:r>
            <a:r>
              <a:rPr dirty="0" lang="en-US" smtClean="0"/>
              <a:t> uveitis.</a:t>
            </a:r>
          </a:p>
          <a:p>
            <a:r>
              <a:rPr dirty="0" lang="en-US" smtClean="0"/>
              <a:t>In this case the patient presented</a:t>
            </a:r>
            <a:r>
              <a:rPr baseline="0" dirty="0" lang="en-US" smtClean="0"/>
              <a:t> to us with a </a:t>
            </a:r>
            <a:r>
              <a:rPr baseline="0" dirty="0" lang="en-US" err="1" smtClean="0"/>
              <a:t>proptosis</a:t>
            </a:r>
            <a:r>
              <a:rPr baseline="0" dirty="0" lang="en-US" smtClean="0"/>
              <a:t> and decreased vision that was progressive.</a:t>
            </a:r>
          </a:p>
          <a:p>
            <a:pPr algn="l" defTabSz="914400" eaLnBrk="1" fontAlgn="auto" hangingPunct="1" indent="0" latinLnBrk="0" lvl="0" marL="0" marR="0" rtl="0">
              <a:lnSpc>
                <a:spcPct val="100000"/>
              </a:lnSpc>
              <a:spcBef>
                <a:spcPts val="0"/>
              </a:spcBef>
              <a:spcAft>
                <a:spcPts val="0"/>
              </a:spcAft>
              <a:buClrTx/>
              <a:buSzTx/>
              <a:buFontTx/>
              <a:buNone/>
            </a:pPr>
            <a:r>
              <a:rPr baseline="0" b="0" cap="none" dirty="0" sz="1200" i="0" kern="1200" kumimoji="0" lang="en-US" noProof="0" normalizeH="0" spc="0" strike="noStrike" u="none" smtClean="0">
                <a:ln>
                  <a:noFill/>
                </a:ln>
                <a:solidFill>
                  <a:prstClr val="black"/>
                </a:solidFill>
                <a:effectLst/>
                <a:uLnTx/>
                <a:uFillTx/>
                <a:latin typeface="+mn-lt"/>
                <a:ea typeface="+mn-ea"/>
                <a:cs typeface="+mn-cs"/>
              </a:rPr>
              <a:t>The CT scan showed a well-defined, lobulated or nodular, homogeneous masses of relatively high density and sharp margins. The Mass molded itself to preexisting structures without eroding the bone</a:t>
            </a:r>
          </a:p>
          <a:p>
            <a:r>
              <a:rPr dirty="0" lang="en-US" smtClean="0"/>
              <a:t>Diagnosis is often based on obtaining an intraocular biopsy specimen so we scheduled the patient for this. </a:t>
            </a:r>
          </a:p>
          <a:p>
            <a:r>
              <a:rPr dirty="0" lang="en-US" smtClean="0"/>
              <a:t>Optimal management is not yet realized. </a:t>
            </a:r>
          </a:p>
          <a:p>
            <a:r>
              <a:rPr dirty="0" lang="en-US" smtClean="0"/>
              <a:t>We scheduled the patient for </a:t>
            </a:r>
            <a:r>
              <a:rPr dirty="0" lang="en-US" err="1" smtClean="0"/>
              <a:t>Chemoradiation</a:t>
            </a:r>
            <a:r>
              <a:rPr dirty="0" lang="en-US" smtClean="0"/>
              <a:t> which is the most effective treatment, but significant ocular and cerebral morbidity is associated with its use.</a:t>
            </a:r>
          </a:p>
          <a:p>
            <a:r>
              <a:rPr dirty="0" lang="en-US" smtClean="0"/>
              <a:t>It is however important to note that ocular lymphoma can be either intraocular or orbital and adnexal.</a:t>
            </a:r>
          </a:p>
        </p:txBody>
      </p:sp>
      <p:sp>
        <p:nvSpPr>
          <p:cNvPr id="1048722" name="Slide Number Placeholder 3"/>
          <p:cNvSpPr>
            <a:spLocks noGrp="1"/>
          </p:cNvSpPr>
          <p:nvPr>
            <p:ph type="sldNum" sz="quarter" idx="10"/>
          </p:nvPr>
        </p:nvSpPr>
        <p:spPr/>
        <p:txBody>
          <a:bodyPr/>
          <a:p>
            <a:fld id="{CC951768-C6C5-4644-9178-86334BE6C0A3}"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61" name=""/>
        <p:cNvGrpSpPr/>
        <p:nvPr/>
      </p:nvGrpSpPr>
      <p:grpSpPr>
        <a:xfrm>
          <a:off x="0" y="0"/>
          <a:ext cx="0" cy="0"/>
          <a:chOff x="0" y="0"/>
          <a:chExt cx="0" cy="0"/>
        </a:xfrm>
      </p:grpSpPr>
      <p:sp>
        <p:nvSpPr>
          <p:cNvPr id="1048598" name="Slide Image Placeholder 1"/>
          <p:cNvSpPr>
            <a:spLocks noChangeAspect="1" noRot="1" noGrp="1"/>
          </p:cNvSpPr>
          <p:nvPr>
            <p:ph type="sldImg"/>
          </p:nvPr>
        </p:nvSpPr>
        <p:spPr/>
      </p:sp>
      <p:sp>
        <p:nvSpPr>
          <p:cNvPr id="1048599" name="Notes Placeholder 2"/>
          <p:cNvSpPr>
            <a:spLocks noGrp="1"/>
          </p:cNvSpPr>
          <p:nvPr>
            <p:ph type="body" idx="1"/>
          </p:nvPr>
        </p:nvSpPr>
        <p:spPr/>
        <p:txBody>
          <a:bodyPr/>
          <a:p>
            <a:r>
              <a:rPr dirty="0" lang="en-US" smtClean="0"/>
              <a:t>By the end</a:t>
            </a:r>
            <a:r>
              <a:rPr baseline="0" dirty="0" lang="en-US" smtClean="0"/>
              <a:t> of this lecture you should be able</a:t>
            </a:r>
            <a:endParaRPr dirty="0" lang="en-US"/>
          </a:p>
        </p:txBody>
      </p:sp>
      <p:sp>
        <p:nvSpPr>
          <p:cNvPr id="1048600" name="Slide Number Placeholder 3"/>
          <p:cNvSpPr>
            <a:spLocks noGrp="1"/>
          </p:cNvSpPr>
          <p:nvPr>
            <p:ph type="sldNum" sz="quarter" idx="10"/>
          </p:nvPr>
        </p:nvSpPr>
        <p:spPr/>
        <p:txBody>
          <a:bodyPr/>
          <a:p>
            <a:fld id="{CC951768-C6C5-4644-9178-86334BE6C0A3}"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18" name=""/>
        <p:cNvGrpSpPr/>
        <p:nvPr/>
      </p:nvGrpSpPr>
      <p:grpSpPr>
        <a:xfrm>
          <a:off x="0" y="0"/>
          <a:ext cx="0" cy="0"/>
          <a:chOff x="0" y="0"/>
          <a:chExt cx="0" cy="0"/>
        </a:xfrm>
      </p:grpSpPr>
      <p:sp>
        <p:nvSpPr>
          <p:cNvPr id="1048726" name="Slide Image Placeholder 1"/>
          <p:cNvSpPr>
            <a:spLocks noChangeAspect="1" noRot="1" noGrp="1"/>
          </p:cNvSpPr>
          <p:nvPr>
            <p:ph type="sldImg"/>
          </p:nvPr>
        </p:nvSpPr>
        <p:spPr/>
      </p:sp>
      <p:sp>
        <p:nvSpPr>
          <p:cNvPr id="1048727" name="Notes Placeholder 2"/>
          <p:cNvSpPr>
            <a:spLocks noGrp="1"/>
          </p:cNvSpPr>
          <p:nvPr>
            <p:ph type="body" idx="1"/>
          </p:nvPr>
        </p:nvSpPr>
        <p:spPr/>
        <p:txBody>
          <a:bodyPr/>
          <a:p>
            <a:r>
              <a:rPr dirty="0" lang="en-US" smtClean="0"/>
              <a:t>Collectively</a:t>
            </a:r>
            <a:r>
              <a:rPr baseline="0" dirty="0" lang="en-US" smtClean="0"/>
              <a:t>, anterior segment disease makes the most common ocular manifestations.</a:t>
            </a:r>
            <a:endParaRPr dirty="0" lang="en-US"/>
          </a:p>
        </p:txBody>
      </p:sp>
      <p:sp>
        <p:nvSpPr>
          <p:cNvPr id="1048728" name="Slide Number Placeholder 3"/>
          <p:cNvSpPr>
            <a:spLocks noGrp="1"/>
          </p:cNvSpPr>
          <p:nvPr>
            <p:ph type="sldNum" sz="quarter" idx="10"/>
          </p:nvPr>
        </p:nvSpPr>
        <p:spPr/>
        <p:txBody>
          <a:bodyPr/>
          <a:p>
            <a:fld id="{CC951768-C6C5-4644-9178-86334BE6C0A3}" type="slidenum">
              <a:rPr 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21" name=""/>
        <p:cNvGrpSpPr/>
        <p:nvPr/>
      </p:nvGrpSpPr>
      <p:grpSpPr>
        <a:xfrm>
          <a:off x="0" y="0"/>
          <a:ext cx="0" cy="0"/>
          <a:chOff x="0" y="0"/>
          <a:chExt cx="0" cy="0"/>
        </a:xfrm>
      </p:grpSpPr>
      <p:sp>
        <p:nvSpPr>
          <p:cNvPr id="1048731" name="Slide Image Placeholder 1"/>
          <p:cNvSpPr>
            <a:spLocks noChangeAspect="1" noRot="1" noGrp="1"/>
          </p:cNvSpPr>
          <p:nvPr>
            <p:ph type="sldImg"/>
          </p:nvPr>
        </p:nvSpPr>
        <p:spPr/>
      </p:sp>
      <p:sp>
        <p:nvSpPr>
          <p:cNvPr id="1048732" name="Notes Placeholder 2"/>
          <p:cNvSpPr>
            <a:spLocks noGrp="1"/>
          </p:cNvSpPr>
          <p:nvPr>
            <p:ph type="body" idx="1"/>
          </p:nvPr>
        </p:nvSpPr>
        <p:spPr/>
        <p:txBody>
          <a:bodyPr/>
          <a:p>
            <a:r>
              <a:rPr dirty="0" lang="en-US" smtClean="0"/>
              <a:t>Both</a:t>
            </a:r>
            <a:r>
              <a:rPr baseline="0" dirty="0" lang="en-US" smtClean="0"/>
              <a:t> people with </a:t>
            </a:r>
            <a:r>
              <a:rPr baseline="0" dirty="0" lang="en-US" err="1" smtClean="0"/>
              <a:t>HiV</a:t>
            </a:r>
            <a:r>
              <a:rPr baseline="0" dirty="0" lang="en-US" smtClean="0"/>
              <a:t> and no HIV experience HSV keratitis.</a:t>
            </a:r>
          </a:p>
          <a:p>
            <a:r>
              <a:rPr dirty="0" lang="en-US" smtClean="0"/>
              <a:t>In AIDS the course of disease is longer and there</a:t>
            </a:r>
            <a:r>
              <a:rPr baseline="0" dirty="0" lang="en-US" smtClean="0"/>
              <a:t> is an </a:t>
            </a:r>
            <a:r>
              <a:rPr dirty="0" lang="en-US" smtClean="0"/>
              <a:t>increased rate of recurrences.</a:t>
            </a:r>
          </a:p>
          <a:p>
            <a:r>
              <a:rPr dirty="0" lang="en-US" smtClean="0"/>
              <a:t>Treat with topical acyclovir, oral acyclovir</a:t>
            </a:r>
          </a:p>
          <a:p>
            <a:endParaRPr dirty="0" lang="en-US"/>
          </a:p>
        </p:txBody>
      </p:sp>
      <p:sp>
        <p:nvSpPr>
          <p:cNvPr id="1048733" name="Slide Number Placeholder 3"/>
          <p:cNvSpPr>
            <a:spLocks noGrp="1"/>
          </p:cNvSpPr>
          <p:nvPr>
            <p:ph type="sldNum" sz="quarter" idx="10"/>
          </p:nvPr>
        </p:nvSpPr>
        <p:spPr/>
        <p:txBody>
          <a:bodyPr/>
          <a:p>
            <a:fld id="{CC951768-C6C5-4644-9178-86334BE6C0A3}" type="slidenum">
              <a:rPr lang="en-US" smtClean="0"/>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24" name=""/>
        <p:cNvGrpSpPr/>
        <p:nvPr/>
      </p:nvGrpSpPr>
      <p:grpSpPr>
        <a:xfrm>
          <a:off x="0" y="0"/>
          <a:ext cx="0" cy="0"/>
          <a:chOff x="0" y="0"/>
          <a:chExt cx="0" cy="0"/>
        </a:xfrm>
      </p:grpSpPr>
      <p:sp>
        <p:nvSpPr>
          <p:cNvPr id="1048736" name="Slide Image Placeholder 1"/>
          <p:cNvSpPr>
            <a:spLocks noChangeAspect="1" noRot="1" noGrp="1"/>
          </p:cNvSpPr>
          <p:nvPr>
            <p:ph type="sldImg"/>
          </p:nvPr>
        </p:nvSpPr>
        <p:spPr/>
      </p:sp>
      <p:sp>
        <p:nvSpPr>
          <p:cNvPr id="1048737" name="Notes Placeholder 2"/>
          <p:cNvSpPr>
            <a:spLocks noGrp="1"/>
          </p:cNvSpPr>
          <p:nvPr>
            <p:ph type="body" idx="1"/>
          </p:nvPr>
        </p:nvSpPr>
        <p:spPr/>
        <p:txBody>
          <a:bodyPr/>
          <a:p>
            <a:r>
              <a:rPr dirty="0" lang="en-US" smtClean="0"/>
              <a:t>The occurrence of bacterial and fungal keratitis are</a:t>
            </a:r>
            <a:r>
              <a:rPr baseline="0" dirty="0" lang="en-US" smtClean="0"/>
              <a:t> generally more severe in HIV infected patients.</a:t>
            </a:r>
          </a:p>
          <a:p>
            <a:r>
              <a:rPr dirty="0" lang="en-US" smtClean="0"/>
              <a:t>The same applies to bacterial and fungal keratitis only there are more spontaneous cases of fungal keratitis compared to the general population</a:t>
            </a:r>
            <a:endParaRPr dirty="0" lang="en-US"/>
          </a:p>
        </p:txBody>
      </p:sp>
      <p:sp>
        <p:nvSpPr>
          <p:cNvPr id="1048738" name="Slide Number Placeholder 3"/>
          <p:cNvSpPr>
            <a:spLocks noGrp="1"/>
          </p:cNvSpPr>
          <p:nvPr>
            <p:ph type="sldNum" sz="quarter" idx="10"/>
          </p:nvPr>
        </p:nvSpPr>
        <p:spPr/>
        <p:txBody>
          <a:bodyPr/>
          <a:p>
            <a:fld id="{CC951768-C6C5-4644-9178-86334BE6C0A3}" type="slidenum">
              <a:rPr lang="en-US" smtClean="0"/>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27" name=""/>
        <p:cNvGrpSpPr/>
        <p:nvPr/>
      </p:nvGrpSpPr>
      <p:grpSpPr>
        <a:xfrm>
          <a:off x="0" y="0"/>
          <a:ext cx="0" cy="0"/>
          <a:chOff x="0" y="0"/>
          <a:chExt cx="0" cy="0"/>
        </a:xfrm>
      </p:grpSpPr>
      <p:sp>
        <p:nvSpPr>
          <p:cNvPr id="1048741" name="Slide Image Placeholder 1"/>
          <p:cNvSpPr>
            <a:spLocks noChangeAspect="1" noRot="1" noGrp="1"/>
          </p:cNvSpPr>
          <p:nvPr>
            <p:ph type="sldImg"/>
          </p:nvPr>
        </p:nvSpPr>
        <p:spPr/>
      </p:sp>
      <p:sp>
        <p:nvSpPr>
          <p:cNvPr id="1048742" name="Notes Placeholder 2"/>
          <p:cNvSpPr>
            <a:spLocks noGrp="1"/>
          </p:cNvSpPr>
          <p:nvPr>
            <p:ph type="body" idx="1"/>
          </p:nvPr>
        </p:nvSpPr>
        <p:spPr/>
        <p:txBody>
          <a:bodyPr/>
          <a:p>
            <a:endParaRPr dirty="0" lang="en-US"/>
          </a:p>
        </p:txBody>
      </p:sp>
      <p:sp>
        <p:nvSpPr>
          <p:cNvPr id="1048743" name="Slide Number Placeholder 3"/>
          <p:cNvSpPr>
            <a:spLocks noGrp="1"/>
          </p:cNvSpPr>
          <p:nvPr>
            <p:ph type="sldNum" sz="quarter" idx="10"/>
          </p:nvPr>
        </p:nvSpPr>
        <p:spPr/>
        <p:txBody>
          <a:bodyPr/>
          <a:p>
            <a:fld id="{CC951768-C6C5-4644-9178-86334BE6C0A3}" type="slidenum">
              <a:rPr lang="en-US" smtClean="0"/>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30" name=""/>
        <p:cNvGrpSpPr/>
        <p:nvPr/>
      </p:nvGrpSpPr>
      <p:grpSpPr>
        <a:xfrm>
          <a:off x="0" y="0"/>
          <a:ext cx="0" cy="0"/>
          <a:chOff x="0" y="0"/>
          <a:chExt cx="0" cy="0"/>
        </a:xfrm>
      </p:grpSpPr>
      <p:sp>
        <p:nvSpPr>
          <p:cNvPr id="1048747" name="Slide Image Placeholder 1"/>
          <p:cNvSpPr>
            <a:spLocks noChangeAspect="1" noRot="1" noGrp="1"/>
          </p:cNvSpPr>
          <p:nvPr>
            <p:ph type="sldImg"/>
          </p:nvPr>
        </p:nvSpPr>
        <p:spPr/>
      </p:sp>
      <p:sp>
        <p:nvSpPr>
          <p:cNvPr id="1048748" name="Notes Placeholder 2"/>
          <p:cNvSpPr>
            <a:spLocks noGrp="1"/>
          </p:cNvSpPr>
          <p:nvPr>
            <p:ph type="body" idx="1"/>
          </p:nvPr>
        </p:nvSpPr>
        <p:spPr/>
        <p:txBody>
          <a:bodyPr/>
          <a:p>
            <a:r>
              <a:rPr dirty="0" lang="en-US" smtClean="0"/>
              <a:t>Inflammation of the uvea tract.</a:t>
            </a:r>
          </a:p>
          <a:p>
            <a:r>
              <a:rPr dirty="0" lang="en-US" smtClean="0"/>
              <a:t>Every</a:t>
            </a:r>
            <a:r>
              <a:rPr baseline="0" dirty="0" lang="en-US" smtClean="0"/>
              <a:t> week, I get a patient in the general clinical with a painful red eye who has HIV.</a:t>
            </a:r>
          </a:p>
          <a:p>
            <a:r>
              <a:rPr baseline="0" dirty="0" lang="en-US" smtClean="0"/>
              <a:t>Please refer such patients as they may get severe ocular complications from the </a:t>
            </a:r>
            <a:r>
              <a:rPr baseline="0" dirty="0" lang="en-US" err="1" smtClean="0"/>
              <a:t>uveatis</a:t>
            </a:r>
            <a:r>
              <a:rPr baseline="0" dirty="0" lang="en-US" smtClean="0"/>
              <a:t>.</a:t>
            </a:r>
          </a:p>
          <a:p>
            <a:r>
              <a:rPr baseline="0" dirty="0" lang="en-US" smtClean="0"/>
              <a:t>This diagnosis is more difficult to diagnose and treat</a:t>
            </a:r>
          </a:p>
          <a:p>
            <a:r>
              <a:rPr baseline="0" dirty="0" lang="en-US" smtClean="0"/>
              <a:t>The causes of </a:t>
            </a:r>
            <a:r>
              <a:rPr baseline="0" dirty="0" lang="en-US" err="1" smtClean="0"/>
              <a:t>uveatis</a:t>
            </a:r>
            <a:r>
              <a:rPr baseline="0" dirty="0" lang="en-US" smtClean="0"/>
              <a:t> could be idiopathic, infectious, </a:t>
            </a:r>
            <a:r>
              <a:rPr baseline="0" dirty="0" lang="en-US" err="1" smtClean="0"/>
              <a:t>mecications</a:t>
            </a:r>
            <a:r>
              <a:rPr baseline="0" dirty="0" lang="en-US" smtClean="0"/>
              <a:t>, immune recovery </a:t>
            </a:r>
            <a:r>
              <a:rPr baseline="0" dirty="0" lang="en-US" err="1" smtClean="0"/>
              <a:t>uveatis</a:t>
            </a:r>
            <a:endParaRPr dirty="0" lang="en-US" smtClean="0"/>
          </a:p>
          <a:p>
            <a:r>
              <a:rPr dirty="0" lang="en-US" smtClean="0"/>
              <a:t>Reiter`s syndrome, which is defined by the classic triad of arthritis, urethritis, and conjunctivitis</a:t>
            </a:r>
            <a:r>
              <a:rPr baseline="0" dirty="0" lang="en-US" smtClean="0"/>
              <a:t> is  more common in HIV</a:t>
            </a:r>
            <a:endParaRPr dirty="0" lang="en-US"/>
          </a:p>
        </p:txBody>
      </p:sp>
      <p:sp>
        <p:nvSpPr>
          <p:cNvPr id="1048749" name="Slide Number Placeholder 3"/>
          <p:cNvSpPr>
            <a:spLocks noGrp="1"/>
          </p:cNvSpPr>
          <p:nvPr>
            <p:ph type="sldNum" sz="quarter" idx="10"/>
          </p:nvPr>
        </p:nvSpPr>
        <p:spPr/>
        <p:txBody>
          <a:bodyPr/>
          <a:p>
            <a:fld id="{CC951768-C6C5-4644-9178-86334BE6C0A3}" type="slidenum">
              <a:rPr lang="en-US" smtClean="0"/>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33" name=""/>
        <p:cNvGrpSpPr/>
        <p:nvPr/>
      </p:nvGrpSpPr>
      <p:grpSpPr>
        <a:xfrm>
          <a:off x="0" y="0"/>
          <a:ext cx="0" cy="0"/>
          <a:chOff x="0" y="0"/>
          <a:chExt cx="0" cy="0"/>
        </a:xfrm>
      </p:grpSpPr>
      <p:sp>
        <p:nvSpPr>
          <p:cNvPr id="1048752" name="Slide Image Placeholder 1"/>
          <p:cNvSpPr>
            <a:spLocks noChangeAspect="1" noRot="1" noGrp="1"/>
          </p:cNvSpPr>
          <p:nvPr>
            <p:ph type="sldImg"/>
          </p:nvPr>
        </p:nvSpPr>
        <p:spPr/>
      </p:sp>
      <p:sp>
        <p:nvSpPr>
          <p:cNvPr id="1048753" name="Notes Placeholder 2"/>
          <p:cNvSpPr>
            <a:spLocks noGrp="1"/>
          </p:cNvSpPr>
          <p:nvPr>
            <p:ph type="body" idx="1"/>
          </p:nvPr>
        </p:nvSpPr>
        <p:spPr/>
        <p:txBody>
          <a:bodyPr/>
          <a:p>
            <a:r>
              <a:rPr dirty="0" lang="en-US" err="1" smtClean="0"/>
              <a:t>Microvascular</a:t>
            </a:r>
            <a:r>
              <a:rPr dirty="0" lang="en-US" smtClean="0"/>
              <a:t> changes in the retina are the most common retinal manifestations of HIV infection. </a:t>
            </a:r>
          </a:p>
          <a:p>
            <a:r>
              <a:rPr dirty="0" lang="en-US" smtClean="0"/>
              <a:t>They</a:t>
            </a:r>
            <a:r>
              <a:rPr baseline="0" dirty="0" lang="en-US" smtClean="0"/>
              <a:t> are usually</a:t>
            </a:r>
            <a:r>
              <a:rPr dirty="0" lang="en-US" smtClean="0"/>
              <a:t> asymptomatic and transient and </a:t>
            </a:r>
            <a:r>
              <a:rPr b="0" dirty="0" lang="en-US" smtClean="0"/>
              <a:t>occur in up to 70% of AIDS patients at some point of the disease. </a:t>
            </a:r>
          </a:p>
          <a:p>
            <a:r>
              <a:rPr b="0" dirty="0" lang="en-US" smtClean="0"/>
              <a:t>The patients present with HIV retinopathy may have cotton-wool </a:t>
            </a:r>
            <a:r>
              <a:rPr dirty="0" lang="en-US" smtClean="0"/>
              <a:t>spots (CWS) in the retina, </a:t>
            </a:r>
            <a:r>
              <a:rPr dirty="0" lang="en-US" err="1" smtClean="0"/>
              <a:t>intraretinal</a:t>
            </a:r>
            <a:r>
              <a:rPr dirty="0" lang="en-US" smtClean="0"/>
              <a:t> hemorrhages, and retinal </a:t>
            </a:r>
            <a:r>
              <a:rPr dirty="0" lang="en-US" err="1" smtClean="0"/>
              <a:t>microaneurysms</a:t>
            </a:r>
            <a:r>
              <a:rPr dirty="0" lang="en-US" smtClean="0"/>
              <a:t>, especially when CD4+ T lymphocyte count is below 100 cells/mm3</a:t>
            </a:r>
            <a:r>
              <a:rPr lang="en-US" smtClean="0"/>
              <a:t>. </a:t>
            </a:r>
          </a:p>
          <a:p>
            <a:r>
              <a:rPr lang="en-US" smtClean="0"/>
              <a:t>Forty </a:t>
            </a:r>
            <a:r>
              <a:rPr dirty="0" lang="en-US" smtClean="0"/>
              <a:t>five percent of the patients with HIV related retinopathy have CD+ cell counts below 50 cells/mm3.</a:t>
            </a:r>
            <a:endParaRPr dirty="0" lang="en-US"/>
          </a:p>
        </p:txBody>
      </p:sp>
      <p:sp>
        <p:nvSpPr>
          <p:cNvPr id="1048754" name="Slide Number Placeholder 3"/>
          <p:cNvSpPr>
            <a:spLocks noGrp="1"/>
          </p:cNvSpPr>
          <p:nvPr>
            <p:ph type="sldNum" sz="quarter" idx="10"/>
          </p:nvPr>
        </p:nvSpPr>
        <p:spPr/>
        <p:txBody>
          <a:bodyPr/>
          <a:p>
            <a:fld id="{CC951768-C6C5-4644-9178-86334BE6C0A3}" type="slidenum">
              <a:rPr lang="en-US" smtClean="0"/>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36" name=""/>
        <p:cNvGrpSpPr/>
        <p:nvPr/>
      </p:nvGrpSpPr>
      <p:grpSpPr>
        <a:xfrm>
          <a:off x="0" y="0"/>
          <a:ext cx="0" cy="0"/>
          <a:chOff x="0" y="0"/>
          <a:chExt cx="0" cy="0"/>
        </a:xfrm>
      </p:grpSpPr>
      <p:sp>
        <p:nvSpPr>
          <p:cNvPr id="1048757" name="Slide Image Placeholder 1"/>
          <p:cNvSpPr>
            <a:spLocks noChangeAspect="1" noRot="1" noGrp="1"/>
          </p:cNvSpPr>
          <p:nvPr>
            <p:ph type="sldImg"/>
          </p:nvPr>
        </p:nvSpPr>
        <p:spPr/>
      </p:sp>
      <p:sp>
        <p:nvSpPr>
          <p:cNvPr id="1048758" name="Notes Placeholder 2"/>
          <p:cNvSpPr>
            <a:spLocks noGrp="1"/>
          </p:cNvSpPr>
          <p:nvPr>
            <p:ph type="body" idx="1"/>
          </p:nvPr>
        </p:nvSpPr>
        <p:spPr/>
        <p:txBody>
          <a:bodyPr/>
          <a:p>
            <a:r>
              <a:rPr dirty="0" lang="en-US" smtClean="0"/>
              <a:t>CWS, however, tend to be smaller, do not progress, are not characteristically associated with retinal hemorrhage and resolve over weeks to months</a:t>
            </a:r>
          </a:p>
          <a:p>
            <a:r>
              <a:rPr dirty="0" lang="en-US" smtClean="0"/>
              <a:t>AIDS patients with CWS should have close follow up.</a:t>
            </a:r>
          </a:p>
          <a:p>
            <a:r>
              <a:rPr dirty="0" lang="en-US" smtClean="0"/>
              <a:t>Branch retinal artery and retinal vein obstructions have been seen in HIV infected patients. </a:t>
            </a:r>
            <a:endParaRPr dirty="0" lang="en-US"/>
          </a:p>
        </p:txBody>
      </p:sp>
      <p:sp>
        <p:nvSpPr>
          <p:cNvPr id="1048759" name="Slide Number Placeholder 3"/>
          <p:cNvSpPr>
            <a:spLocks noGrp="1"/>
          </p:cNvSpPr>
          <p:nvPr>
            <p:ph type="sldNum" sz="quarter" idx="10"/>
          </p:nvPr>
        </p:nvSpPr>
        <p:spPr/>
        <p:txBody>
          <a:bodyPr/>
          <a:p>
            <a:fld id="{CC951768-C6C5-4644-9178-86334BE6C0A3}" type="slidenum">
              <a:rPr lang="en-US" smtClean="0"/>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39" name=""/>
        <p:cNvGrpSpPr/>
        <p:nvPr/>
      </p:nvGrpSpPr>
      <p:grpSpPr>
        <a:xfrm>
          <a:off x="0" y="0"/>
          <a:ext cx="0" cy="0"/>
          <a:chOff x="0" y="0"/>
          <a:chExt cx="0" cy="0"/>
        </a:xfrm>
      </p:grpSpPr>
      <p:sp>
        <p:nvSpPr>
          <p:cNvPr id="1048762" name="Slide Image Placeholder 1"/>
          <p:cNvSpPr>
            <a:spLocks noChangeAspect="1" noRot="1" noGrp="1"/>
          </p:cNvSpPr>
          <p:nvPr>
            <p:ph type="sldImg"/>
          </p:nvPr>
        </p:nvSpPr>
        <p:spPr/>
      </p:sp>
      <p:sp>
        <p:nvSpPr>
          <p:cNvPr id="1048763" name="Notes Placeholder 2"/>
          <p:cNvSpPr>
            <a:spLocks noGrp="1"/>
          </p:cNvSpPr>
          <p:nvPr>
            <p:ph type="body" idx="1"/>
          </p:nvPr>
        </p:nvSpPr>
        <p:spPr/>
        <p:txBody>
          <a:bodyPr/>
          <a:p>
            <a:r>
              <a:rPr dirty="0" lang="en-US" smtClean="0"/>
              <a:t>Syphilis, candida, varicella-zoster, toxoplasmosis, herpes simplex and cytomegalovirus retinitis are among the most common infectious</a:t>
            </a:r>
            <a:r>
              <a:rPr baseline="0" dirty="0" lang="en-US" smtClean="0"/>
              <a:t> agents</a:t>
            </a:r>
            <a:r>
              <a:rPr dirty="0" lang="en-US" smtClean="0"/>
              <a:t>.</a:t>
            </a:r>
          </a:p>
          <a:p>
            <a:r>
              <a:rPr dirty="0" lang="en-US" smtClean="0"/>
              <a:t>Although these infectious may also occur in </a:t>
            </a:r>
            <a:r>
              <a:rPr dirty="0" lang="en-US" err="1" smtClean="0"/>
              <a:t>immunocompetent</a:t>
            </a:r>
            <a:r>
              <a:rPr dirty="0" lang="en-US" smtClean="0"/>
              <a:t> hosts, the course tends to be longer in AIDS patients, and the rate of recurrences is also higher.</a:t>
            </a:r>
            <a:endParaRPr dirty="0" lang="en-US"/>
          </a:p>
        </p:txBody>
      </p:sp>
      <p:sp>
        <p:nvSpPr>
          <p:cNvPr id="1048764" name="Slide Number Placeholder 3"/>
          <p:cNvSpPr>
            <a:spLocks noGrp="1"/>
          </p:cNvSpPr>
          <p:nvPr>
            <p:ph type="sldNum" sz="quarter" idx="10"/>
          </p:nvPr>
        </p:nvSpPr>
        <p:spPr/>
        <p:txBody>
          <a:bodyPr/>
          <a:p>
            <a:fld id="{CC951768-C6C5-4644-9178-86334BE6C0A3}" type="slidenum">
              <a:rPr lang="en-US" smtClean="0"/>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43" name=""/>
        <p:cNvGrpSpPr/>
        <p:nvPr/>
      </p:nvGrpSpPr>
      <p:grpSpPr>
        <a:xfrm>
          <a:off x="0" y="0"/>
          <a:ext cx="0" cy="0"/>
          <a:chOff x="0" y="0"/>
          <a:chExt cx="0" cy="0"/>
        </a:xfrm>
      </p:grpSpPr>
      <p:sp>
        <p:nvSpPr>
          <p:cNvPr id="1048769" name="Slide Image Placeholder 1"/>
          <p:cNvSpPr>
            <a:spLocks noChangeAspect="1" noRot="1" noGrp="1"/>
          </p:cNvSpPr>
          <p:nvPr>
            <p:ph type="sldImg"/>
          </p:nvPr>
        </p:nvSpPr>
        <p:spPr/>
      </p:sp>
      <p:sp>
        <p:nvSpPr>
          <p:cNvPr id="1048770" name="Notes Placeholder 2"/>
          <p:cNvSpPr>
            <a:spLocks noGrp="1"/>
          </p:cNvSpPr>
          <p:nvPr>
            <p:ph type="body" idx="1"/>
          </p:nvPr>
        </p:nvSpPr>
        <p:spPr/>
        <p:txBody>
          <a:bodyPr/>
          <a:p>
            <a:r>
              <a:rPr dirty="0" lang="en-US" smtClean="0"/>
              <a:t>Varicella zoster virus has been associated with acute retinal necrosis, which affects 1–4% of HIV infected patients. It is characterized by peripheral retinal whitening, often accompanied by </a:t>
            </a:r>
            <a:r>
              <a:rPr dirty="0" lang="en-US" err="1" smtClean="0"/>
              <a:t>intraretinal</a:t>
            </a:r>
            <a:r>
              <a:rPr dirty="0" lang="en-US" smtClean="0"/>
              <a:t> hemorrhages associated with rapidly progressing necrosis over several days. Multifocal lesions are commonly seen. Retinal detachment with proliferative </a:t>
            </a:r>
            <a:r>
              <a:rPr dirty="0" lang="en-US" err="1" smtClean="0"/>
              <a:t>vitreoretinopathy</a:t>
            </a:r>
            <a:r>
              <a:rPr dirty="0" lang="en-US" smtClean="0"/>
              <a:t> as well as the involvement of the other eye may also occur.(58, 59) </a:t>
            </a:r>
            <a:endParaRPr dirty="0" lang="en-US"/>
          </a:p>
        </p:txBody>
      </p:sp>
      <p:sp>
        <p:nvSpPr>
          <p:cNvPr id="1048771" name="Slide Number Placeholder 3"/>
          <p:cNvSpPr>
            <a:spLocks noGrp="1"/>
          </p:cNvSpPr>
          <p:nvPr>
            <p:ph type="sldNum" sz="quarter" idx="10"/>
          </p:nvPr>
        </p:nvSpPr>
        <p:spPr/>
        <p:txBody>
          <a:bodyPr/>
          <a:p>
            <a:fld id="{CC951768-C6C5-4644-9178-86334BE6C0A3}" type="slidenum">
              <a:rPr lang="en-US" smtClean="0"/>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46" name=""/>
        <p:cNvGrpSpPr/>
        <p:nvPr/>
      </p:nvGrpSpPr>
      <p:grpSpPr>
        <a:xfrm>
          <a:off x="0" y="0"/>
          <a:ext cx="0" cy="0"/>
          <a:chOff x="0" y="0"/>
          <a:chExt cx="0" cy="0"/>
        </a:xfrm>
      </p:grpSpPr>
      <p:sp>
        <p:nvSpPr>
          <p:cNvPr id="1048775" name="Slide Image Placeholder 1"/>
          <p:cNvSpPr>
            <a:spLocks noChangeAspect="1" noRot="1" noGrp="1"/>
          </p:cNvSpPr>
          <p:nvPr>
            <p:ph type="sldImg"/>
          </p:nvPr>
        </p:nvSpPr>
        <p:spPr/>
      </p:sp>
      <p:sp>
        <p:nvSpPr>
          <p:cNvPr id="1048776" name="Notes Placeholder 2"/>
          <p:cNvSpPr>
            <a:spLocks noGrp="1"/>
          </p:cNvSpPr>
          <p:nvPr>
            <p:ph type="body" idx="1"/>
          </p:nvPr>
        </p:nvSpPr>
        <p:spPr/>
        <p:txBody>
          <a:bodyPr/>
          <a:p>
            <a:r>
              <a:rPr dirty="0" lang="en-US" smtClean="0"/>
              <a:t>Cytomegalovirus (CMV) retinitis is the most common intraocular infection related to HIV infection</a:t>
            </a:r>
          </a:p>
          <a:p>
            <a:r>
              <a:rPr dirty="0" lang="en-US" smtClean="0"/>
              <a:t>Infection with CMV is usually subclinical in </a:t>
            </a:r>
            <a:r>
              <a:rPr dirty="0" lang="en-US" err="1" smtClean="0"/>
              <a:t>immunocompetent</a:t>
            </a:r>
            <a:r>
              <a:rPr dirty="0" lang="en-US" smtClean="0"/>
              <a:t> hosts but may lead to complications in HIV patients.</a:t>
            </a:r>
          </a:p>
          <a:p>
            <a:r>
              <a:rPr dirty="0" lang="en-US" smtClean="0"/>
              <a:t>The</a:t>
            </a:r>
            <a:r>
              <a:rPr baseline="0" dirty="0" lang="en-US" smtClean="0"/>
              <a:t>y may present with</a:t>
            </a:r>
            <a:r>
              <a:rPr dirty="0" lang="en-US" smtClean="0"/>
              <a:t> progressive loss of vision and blindness</a:t>
            </a:r>
            <a:endParaRPr dirty="0" lang="en-US"/>
          </a:p>
        </p:txBody>
      </p:sp>
      <p:sp>
        <p:nvSpPr>
          <p:cNvPr id="1048777" name="Slide Number Placeholder 3"/>
          <p:cNvSpPr>
            <a:spLocks noGrp="1"/>
          </p:cNvSpPr>
          <p:nvPr>
            <p:ph type="sldNum" sz="quarter" idx="10"/>
          </p:nvPr>
        </p:nvSpPr>
        <p:spPr/>
        <p:txBody>
          <a:bodyPr/>
          <a:p>
            <a:fld id="{CC951768-C6C5-4644-9178-86334BE6C0A3}"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64" name=""/>
        <p:cNvGrpSpPr/>
        <p:nvPr/>
      </p:nvGrpSpPr>
      <p:grpSpPr>
        <a:xfrm>
          <a:off x="0" y="0"/>
          <a:ext cx="0" cy="0"/>
          <a:chOff x="0" y="0"/>
          <a:chExt cx="0" cy="0"/>
        </a:xfrm>
      </p:grpSpPr>
      <p:sp>
        <p:nvSpPr>
          <p:cNvPr id="1048603" name="Slide Image Placeholder 1"/>
          <p:cNvSpPr>
            <a:spLocks noChangeAspect="1" noRot="1" noGrp="1"/>
          </p:cNvSpPr>
          <p:nvPr>
            <p:ph type="sldImg"/>
          </p:nvPr>
        </p:nvSpPr>
        <p:spPr/>
      </p:sp>
      <p:sp>
        <p:nvSpPr>
          <p:cNvPr id="1048604" name="Notes Placeholder 2"/>
          <p:cNvSpPr>
            <a:spLocks noGrp="1"/>
          </p:cNvSpPr>
          <p:nvPr>
            <p:ph type="body" idx="1"/>
          </p:nvPr>
        </p:nvSpPr>
        <p:spPr/>
        <p:txBody>
          <a:bodyPr/>
          <a:p>
            <a:r>
              <a:rPr dirty="0" lang="en-US" smtClean="0"/>
              <a:t>I suggest a systemic approach to a PHIVA.</a:t>
            </a:r>
          </a:p>
          <a:p>
            <a:r>
              <a:rPr dirty="0" lang="en-US" smtClean="0"/>
              <a:t>Avoid</a:t>
            </a:r>
            <a:r>
              <a:rPr baseline="0" dirty="0" lang="en-US" smtClean="0"/>
              <a:t> compartmentalizing a patient depending on the department you are rotating and look at a patient as a whole. </a:t>
            </a:r>
          </a:p>
          <a:p>
            <a:endParaRPr dirty="0" lang="en-US"/>
          </a:p>
        </p:txBody>
      </p:sp>
      <p:sp>
        <p:nvSpPr>
          <p:cNvPr id="1048605" name="Slide Number Placeholder 3"/>
          <p:cNvSpPr>
            <a:spLocks noGrp="1"/>
          </p:cNvSpPr>
          <p:nvPr>
            <p:ph type="sldNum" sz="quarter" idx="10"/>
          </p:nvPr>
        </p:nvSpPr>
        <p:spPr/>
        <p:txBody>
          <a:bodyPr/>
          <a:p>
            <a:fld id="{CC951768-C6C5-4644-9178-86334BE6C0A3}" type="slidenum">
              <a:rPr lang="en-US" smtClean="0"/>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51" name=""/>
        <p:cNvGrpSpPr/>
        <p:nvPr/>
      </p:nvGrpSpPr>
      <p:grpSpPr>
        <a:xfrm>
          <a:off x="0" y="0"/>
          <a:ext cx="0" cy="0"/>
          <a:chOff x="0" y="0"/>
          <a:chExt cx="0" cy="0"/>
        </a:xfrm>
      </p:grpSpPr>
      <p:sp>
        <p:nvSpPr>
          <p:cNvPr id="1048787" name="Slide Image Placeholder 1"/>
          <p:cNvSpPr>
            <a:spLocks noChangeAspect="1" noRot="1" noGrp="1"/>
          </p:cNvSpPr>
          <p:nvPr>
            <p:ph type="sldImg"/>
          </p:nvPr>
        </p:nvSpPr>
        <p:spPr/>
      </p:sp>
      <p:sp>
        <p:nvSpPr>
          <p:cNvPr id="1048788" name="Notes Placeholder 2"/>
          <p:cNvSpPr>
            <a:spLocks noGrp="1"/>
          </p:cNvSpPr>
          <p:nvPr>
            <p:ph type="body" idx="1"/>
          </p:nvPr>
        </p:nvSpPr>
        <p:spPr/>
        <p:txBody>
          <a:bodyPr/>
          <a:p>
            <a:endParaRPr dirty="0" lang="en-US"/>
          </a:p>
        </p:txBody>
      </p:sp>
      <p:sp>
        <p:nvSpPr>
          <p:cNvPr id="1048789" name="Slide Number Placeholder 3"/>
          <p:cNvSpPr>
            <a:spLocks noGrp="1"/>
          </p:cNvSpPr>
          <p:nvPr>
            <p:ph type="sldNum" sz="quarter" idx="10"/>
          </p:nvPr>
        </p:nvSpPr>
        <p:spPr/>
        <p:txBody>
          <a:bodyPr/>
          <a:p>
            <a:fld id="{CC951768-C6C5-4644-9178-86334BE6C0A3}" type="slidenum">
              <a:rPr lang="en-US" smtClean="0"/>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54" name=""/>
        <p:cNvGrpSpPr/>
        <p:nvPr/>
      </p:nvGrpSpPr>
      <p:grpSpPr>
        <a:xfrm>
          <a:off x="0" y="0"/>
          <a:ext cx="0" cy="0"/>
          <a:chOff x="0" y="0"/>
          <a:chExt cx="0" cy="0"/>
        </a:xfrm>
      </p:grpSpPr>
      <p:sp>
        <p:nvSpPr>
          <p:cNvPr id="1048793" name="Slide Image Placeholder 1"/>
          <p:cNvSpPr>
            <a:spLocks noChangeAspect="1" noRot="1" noGrp="1"/>
          </p:cNvSpPr>
          <p:nvPr>
            <p:ph type="sldImg"/>
          </p:nvPr>
        </p:nvSpPr>
        <p:spPr/>
      </p:sp>
      <p:sp>
        <p:nvSpPr>
          <p:cNvPr id="1048794" name="Notes Placeholder 2"/>
          <p:cNvSpPr>
            <a:spLocks noGrp="1"/>
          </p:cNvSpPr>
          <p:nvPr>
            <p:ph type="body" idx="1"/>
          </p:nvPr>
        </p:nvSpPr>
        <p:spPr/>
        <p:txBody>
          <a:bodyPr/>
          <a:p>
            <a:pPr algn="l" defTabSz="914400" eaLnBrk="1" fontAlgn="auto" hangingPunct="1" indent="0" latinLnBrk="0" marL="0" marR="0" rtl="0">
              <a:lnSpc>
                <a:spcPct val="100000"/>
              </a:lnSpc>
              <a:spcBef>
                <a:spcPts val="0"/>
              </a:spcBef>
              <a:spcAft>
                <a:spcPts val="0"/>
              </a:spcAft>
              <a:buClrTx/>
              <a:buSzTx/>
              <a:buFontTx/>
              <a:buNone/>
            </a:pPr>
            <a:r>
              <a:rPr dirty="0" lang="en-US" smtClean="0"/>
              <a:t>The neurologic complications may include optic neuropathies, Nerve palsies, optic neuritis, homonymous hemianopia and </a:t>
            </a:r>
            <a:r>
              <a:rPr dirty="0" lang="en-US" err="1" smtClean="0"/>
              <a:t>nystagmus</a:t>
            </a:r>
            <a:r>
              <a:rPr dirty="0" lang="en-US" smtClean="0"/>
              <a:t>, </a:t>
            </a:r>
            <a:r>
              <a:rPr dirty="0" lang="en-US" err="1" smtClean="0"/>
              <a:t>papilloedema</a:t>
            </a:r>
            <a:endParaRPr dirty="0" lang="en-US" smtClean="0"/>
          </a:p>
          <a:p>
            <a:r>
              <a:rPr dirty="0" lang="en-US" smtClean="0"/>
              <a:t>Depending</a:t>
            </a:r>
            <a:r>
              <a:rPr baseline="0" dirty="0" lang="en-US" smtClean="0"/>
              <a:t> on where the lesion is.</a:t>
            </a:r>
          </a:p>
          <a:p>
            <a:r>
              <a:rPr baseline="0" dirty="0" lang="en-US" smtClean="0"/>
              <a:t>Point is, </a:t>
            </a:r>
            <a:r>
              <a:rPr baseline="0" dirty="0" lang="en-US" err="1" smtClean="0"/>
              <a:t>fundoscopy</a:t>
            </a:r>
            <a:r>
              <a:rPr baseline="0" dirty="0" lang="en-US" smtClean="0"/>
              <a:t> is </a:t>
            </a:r>
            <a:r>
              <a:rPr baseline="0" dirty="0" lang="en-US" err="1" smtClean="0"/>
              <a:t>aninvaluable</a:t>
            </a:r>
            <a:r>
              <a:rPr baseline="0" dirty="0" lang="en-US" smtClean="0"/>
              <a:t> work up for a patient with neurological manifestations of HIV</a:t>
            </a:r>
            <a:endParaRPr dirty="0" lang="en-US"/>
          </a:p>
        </p:txBody>
      </p:sp>
      <p:sp>
        <p:nvSpPr>
          <p:cNvPr id="1048795" name="Slide Number Placeholder 3"/>
          <p:cNvSpPr>
            <a:spLocks noGrp="1"/>
          </p:cNvSpPr>
          <p:nvPr>
            <p:ph type="sldNum" sz="quarter" idx="10"/>
          </p:nvPr>
        </p:nvSpPr>
        <p:spPr/>
        <p:txBody>
          <a:bodyPr/>
          <a:p>
            <a:fld id="{CC951768-C6C5-4644-9178-86334BE6C0A3}" type="slidenum">
              <a:rPr lang="en-US" smtClean="0"/>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57" name=""/>
        <p:cNvGrpSpPr/>
        <p:nvPr/>
      </p:nvGrpSpPr>
      <p:grpSpPr>
        <a:xfrm>
          <a:off x="0" y="0"/>
          <a:ext cx="0" cy="0"/>
          <a:chOff x="0" y="0"/>
          <a:chExt cx="0" cy="0"/>
        </a:xfrm>
      </p:grpSpPr>
      <p:sp>
        <p:nvSpPr>
          <p:cNvPr id="1048798" name="Slide Image Placeholder 1"/>
          <p:cNvSpPr>
            <a:spLocks noChangeAspect="1" noRot="1" noGrp="1"/>
          </p:cNvSpPr>
          <p:nvPr>
            <p:ph type="sldImg"/>
          </p:nvPr>
        </p:nvSpPr>
        <p:spPr/>
      </p:sp>
      <p:sp>
        <p:nvSpPr>
          <p:cNvPr id="1048799" name="Notes Placeholder 2"/>
          <p:cNvSpPr>
            <a:spLocks noGrp="1"/>
          </p:cNvSpPr>
          <p:nvPr>
            <p:ph type="body" idx="1"/>
          </p:nvPr>
        </p:nvSpPr>
        <p:spPr/>
        <p:txBody>
          <a:bodyPr/>
          <a:p>
            <a:r>
              <a:rPr dirty="0" lang="en-US" smtClean="0"/>
              <a:t>HAART</a:t>
            </a:r>
            <a:r>
              <a:rPr baseline="0" dirty="0" lang="en-US" smtClean="0"/>
              <a:t> has become or available, however, we are living in the part of the world where compared to other regions it still remains relatively inaccessible.</a:t>
            </a:r>
          </a:p>
          <a:p>
            <a:r>
              <a:rPr baseline="0" dirty="0" lang="en-US" smtClean="0"/>
              <a:t>However, it has </a:t>
            </a:r>
            <a:r>
              <a:rPr dirty="0" lang="en-US" smtClean="0"/>
              <a:t>dramatically improved the prognosis of HIV infection.</a:t>
            </a:r>
          </a:p>
          <a:p>
            <a:endParaRPr dirty="0" lang="en-US"/>
          </a:p>
        </p:txBody>
      </p:sp>
      <p:sp>
        <p:nvSpPr>
          <p:cNvPr id="1048800" name="Slide Number Placeholder 3"/>
          <p:cNvSpPr>
            <a:spLocks noGrp="1"/>
          </p:cNvSpPr>
          <p:nvPr>
            <p:ph type="sldNum" sz="quarter" idx="10"/>
          </p:nvPr>
        </p:nvSpPr>
        <p:spPr/>
        <p:txBody>
          <a:bodyPr/>
          <a:p>
            <a:fld id="{CC951768-C6C5-4644-9178-86334BE6C0A3}"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67" name=""/>
        <p:cNvGrpSpPr/>
        <p:nvPr/>
      </p:nvGrpSpPr>
      <p:grpSpPr>
        <a:xfrm>
          <a:off x="0" y="0"/>
          <a:ext cx="0" cy="0"/>
          <a:chOff x="0" y="0"/>
          <a:chExt cx="0" cy="0"/>
        </a:xfrm>
      </p:grpSpPr>
      <p:sp>
        <p:nvSpPr>
          <p:cNvPr id="1048608" name="Slide Image Placeholder 1"/>
          <p:cNvSpPr>
            <a:spLocks noChangeAspect="1" noRot="1" noGrp="1"/>
          </p:cNvSpPr>
          <p:nvPr>
            <p:ph type="sldImg"/>
          </p:nvPr>
        </p:nvSpPr>
        <p:spPr/>
      </p:sp>
      <p:sp>
        <p:nvSpPr>
          <p:cNvPr id="1048609" name="Notes Placeholder 2"/>
          <p:cNvSpPr>
            <a:spLocks noGrp="1"/>
          </p:cNvSpPr>
          <p:nvPr>
            <p:ph type="body" idx="1"/>
          </p:nvPr>
        </p:nvSpPr>
        <p:spPr/>
        <p:txBody>
          <a:bodyPr/>
          <a:p>
            <a:r>
              <a:rPr dirty="0" lang="en-US" smtClean="0"/>
              <a:t>As</a:t>
            </a:r>
            <a:r>
              <a:rPr baseline="0" dirty="0" lang="en-US" smtClean="0"/>
              <a:t> I was preparing this lecture I was going through one of my best sites for anything in medicine, </a:t>
            </a:r>
            <a:r>
              <a:rPr baseline="0" dirty="0" lang="en-US" err="1" smtClean="0"/>
              <a:t>emedicine</a:t>
            </a:r>
            <a:r>
              <a:rPr baseline="0" dirty="0" lang="en-US" smtClean="0"/>
              <a:t> and I came across this.</a:t>
            </a:r>
          </a:p>
          <a:p>
            <a:r>
              <a:rPr baseline="0" dirty="0" lang="en-US" smtClean="0"/>
              <a:t>One of the baseline investigations is an ophthalmologic exam for patients in the west.</a:t>
            </a:r>
          </a:p>
          <a:p>
            <a:r>
              <a:rPr baseline="0" dirty="0" lang="en-US" smtClean="0"/>
              <a:t>And I thought how far are we from achieving this?</a:t>
            </a:r>
          </a:p>
          <a:p>
            <a:r>
              <a:rPr baseline="0" dirty="0" lang="en-US" smtClean="0"/>
              <a:t>I felt challenged as an ophthalmologist, not in a bid to increase my consultation fee but to improve care.</a:t>
            </a:r>
            <a:endParaRPr dirty="0" lang="en-US"/>
          </a:p>
        </p:txBody>
      </p:sp>
      <p:sp>
        <p:nvSpPr>
          <p:cNvPr id="1048610" name="Slide Number Placeholder 3"/>
          <p:cNvSpPr>
            <a:spLocks noGrp="1"/>
          </p:cNvSpPr>
          <p:nvPr>
            <p:ph type="sldNum" sz="quarter" idx="10"/>
          </p:nvPr>
        </p:nvSpPr>
        <p:spPr/>
        <p:txBody>
          <a:bodyPr/>
          <a:p>
            <a:fld id="{CC951768-C6C5-4644-9178-86334BE6C0A3}"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70" name=""/>
        <p:cNvGrpSpPr/>
        <p:nvPr/>
      </p:nvGrpSpPr>
      <p:grpSpPr>
        <a:xfrm>
          <a:off x="0" y="0"/>
          <a:ext cx="0" cy="0"/>
          <a:chOff x="0" y="0"/>
          <a:chExt cx="0" cy="0"/>
        </a:xfrm>
      </p:grpSpPr>
      <p:sp>
        <p:nvSpPr>
          <p:cNvPr id="1048612" name="Slide Image Placeholder 1"/>
          <p:cNvSpPr>
            <a:spLocks noChangeAspect="1" noRot="1" noGrp="1"/>
          </p:cNvSpPr>
          <p:nvPr>
            <p:ph type="sldImg"/>
          </p:nvPr>
        </p:nvSpPr>
        <p:spPr/>
      </p:sp>
      <p:sp>
        <p:nvSpPr>
          <p:cNvPr id="1048613" name="Notes Placeholder 2"/>
          <p:cNvSpPr>
            <a:spLocks noGrp="1"/>
          </p:cNvSpPr>
          <p:nvPr>
            <p:ph type="body" idx="1"/>
          </p:nvPr>
        </p:nvSpPr>
        <p:spPr/>
        <p:txBody>
          <a:bodyPr/>
          <a:p>
            <a:r>
              <a:rPr dirty="0" lang="en-US" smtClean="0"/>
              <a:t>HIV and</a:t>
            </a:r>
            <a:r>
              <a:rPr baseline="0" dirty="0" lang="en-US" smtClean="0"/>
              <a:t> AIDS is a condition regardless of the discipline you pursue in medicine you have to know well. </a:t>
            </a:r>
          </a:p>
          <a:p>
            <a:r>
              <a:rPr baseline="0" dirty="0" lang="en-US" smtClean="0"/>
              <a:t>Most of the people infected with HIV live in our part of the world.</a:t>
            </a:r>
          </a:p>
          <a:p>
            <a:r>
              <a:rPr baseline="0" dirty="0" lang="en-US" smtClean="0"/>
              <a:t>And most deaths do occur in SSA as well.</a:t>
            </a:r>
            <a:endParaRPr dirty="0" lang="en-US" smtClean="0"/>
          </a:p>
          <a:p>
            <a:r>
              <a:rPr dirty="0" lang="en-US" smtClean="0"/>
              <a:t>In 2007, there were 33 million people worldwide with HIV/AIDS, 2.7 million people newly infected with HIV, 2 million death. Ninety-five per cent of infections and deaths occurred in developing countries.</a:t>
            </a:r>
            <a:endParaRPr dirty="0" lang="en-US"/>
          </a:p>
        </p:txBody>
      </p:sp>
      <p:sp>
        <p:nvSpPr>
          <p:cNvPr id="1048614" name="Slide Number Placeholder 3"/>
          <p:cNvSpPr>
            <a:spLocks noGrp="1"/>
          </p:cNvSpPr>
          <p:nvPr>
            <p:ph type="sldNum" sz="quarter" idx="10"/>
          </p:nvPr>
        </p:nvSpPr>
        <p:spPr/>
        <p:txBody>
          <a:bodyPr/>
          <a:p>
            <a:fld id="{CC951768-C6C5-4644-9178-86334BE6C0A3}"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73" name=""/>
        <p:cNvGrpSpPr/>
        <p:nvPr/>
      </p:nvGrpSpPr>
      <p:grpSpPr>
        <a:xfrm>
          <a:off x="0" y="0"/>
          <a:ext cx="0" cy="0"/>
          <a:chOff x="0" y="0"/>
          <a:chExt cx="0" cy="0"/>
        </a:xfrm>
      </p:grpSpPr>
      <p:sp>
        <p:nvSpPr>
          <p:cNvPr id="1048617" name="Slide Image Placeholder 1"/>
          <p:cNvSpPr>
            <a:spLocks noChangeAspect="1" noRot="1" noGrp="1"/>
          </p:cNvSpPr>
          <p:nvPr>
            <p:ph type="sldImg"/>
          </p:nvPr>
        </p:nvSpPr>
        <p:spPr/>
      </p:sp>
      <p:sp>
        <p:nvSpPr>
          <p:cNvPr id="1048618" name="Notes Placeholder 2"/>
          <p:cNvSpPr>
            <a:spLocks noGrp="1"/>
          </p:cNvSpPr>
          <p:nvPr>
            <p:ph type="body" idx="1"/>
          </p:nvPr>
        </p:nvSpPr>
        <p:spPr/>
        <p:txBody>
          <a:bodyPr/>
          <a:p>
            <a:r>
              <a:rPr dirty="0" lang="en-US" smtClean="0"/>
              <a:t>The eye fits into this equation in</a:t>
            </a:r>
            <a:r>
              <a:rPr baseline="0" dirty="0" lang="en-US" smtClean="0"/>
              <a:t> that at any one time, a PLHIV has a 70% chance of developing an ocular complication of HIV in their lifetime.</a:t>
            </a:r>
          </a:p>
          <a:p>
            <a:r>
              <a:rPr baseline="0" dirty="0" lang="en-US" smtClean="0"/>
              <a:t>A cross-sectional study done by </a:t>
            </a:r>
            <a:r>
              <a:rPr baseline="0" dirty="0" lang="en-US" err="1" smtClean="0"/>
              <a:t>Remezo</a:t>
            </a:r>
            <a:r>
              <a:rPr baseline="0" dirty="0" lang="en-US" smtClean="0"/>
              <a:t> et al in the HIV clinic in Burundi found a 30% of the patients attending the HIV clinic had an ocular complication some of which were blinding.</a:t>
            </a:r>
          </a:p>
          <a:p>
            <a:r>
              <a:rPr baseline="0" dirty="0" lang="en-US" smtClean="0"/>
              <a:t>It is therefore wise that when you will be working in the CCC, then, you should make sure the patients are screened for eye disease.</a:t>
            </a:r>
          </a:p>
          <a:p>
            <a:r>
              <a:rPr baseline="0" dirty="0" lang="en-US" smtClean="0"/>
              <a:t>There is a move to make this part of the guidelines if it is not.</a:t>
            </a:r>
          </a:p>
          <a:p>
            <a:r>
              <a:rPr baseline="0" dirty="0" lang="en-US" smtClean="0"/>
              <a:t>The classic papers of the ocular manifestation were written before the era of HAART.</a:t>
            </a:r>
          </a:p>
          <a:p>
            <a:r>
              <a:rPr baseline="0" dirty="0" lang="en-US" smtClean="0"/>
              <a:t>As much as HAART has become more available, compared to other parts of the world, </a:t>
            </a:r>
            <a:r>
              <a:rPr baseline="0" dirty="0" lang="en-US" err="1" smtClean="0"/>
              <a:t>westill</a:t>
            </a:r>
            <a:r>
              <a:rPr baseline="0" dirty="0" lang="en-US" smtClean="0"/>
              <a:t> have the greatest burden of patients not on HAART.</a:t>
            </a:r>
            <a:endParaRPr dirty="0" lang="en-US"/>
          </a:p>
        </p:txBody>
      </p:sp>
      <p:sp>
        <p:nvSpPr>
          <p:cNvPr id="1048619" name="Slide Number Placeholder 3"/>
          <p:cNvSpPr>
            <a:spLocks noGrp="1"/>
          </p:cNvSpPr>
          <p:nvPr>
            <p:ph type="sldNum" sz="quarter" idx="10"/>
          </p:nvPr>
        </p:nvSpPr>
        <p:spPr/>
        <p:txBody>
          <a:bodyPr/>
          <a:p>
            <a:fld id="{CC951768-C6C5-4644-9178-86334BE6C0A3}"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76" name=""/>
        <p:cNvGrpSpPr/>
        <p:nvPr/>
      </p:nvGrpSpPr>
      <p:grpSpPr>
        <a:xfrm>
          <a:off x="0" y="0"/>
          <a:ext cx="0" cy="0"/>
          <a:chOff x="0" y="0"/>
          <a:chExt cx="0" cy="0"/>
        </a:xfrm>
      </p:grpSpPr>
      <p:sp>
        <p:nvSpPr>
          <p:cNvPr id="1048622" name="Slide Image Placeholder 1"/>
          <p:cNvSpPr>
            <a:spLocks noChangeAspect="1" noRot="1" noGrp="1"/>
          </p:cNvSpPr>
          <p:nvPr>
            <p:ph type="sldImg"/>
          </p:nvPr>
        </p:nvSpPr>
        <p:spPr/>
      </p:sp>
      <p:sp>
        <p:nvSpPr>
          <p:cNvPr id="1048623" name="Notes Placeholder 2"/>
          <p:cNvSpPr>
            <a:spLocks noGrp="1"/>
          </p:cNvSpPr>
          <p:nvPr>
            <p:ph type="body" idx="1"/>
          </p:nvPr>
        </p:nvSpPr>
        <p:spPr/>
        <p:txBody>
          <a:bodyPr/>
          <a:p>
            <a:r>
              <a:rPr dirty="0" lang="en-US" smtClean="0"/>
              <a:t>Ocular involvement of</a:t>
            </a:r>
            <a:r>
              <a:rPr baseline="0" dirty="0" lang="en-US" smtClean="0"/>
              <a:t> HIV and AIDS can be visually devastating and even life threatening.</a:t>
            </a:r>
          </a:p>
          <a:p>
            <a:r>
              <a:rPr baseline="0" dirty="0" lang="en-US" smtClean="0"/>
              <a:t>During my last year of residency, there was a young woman of 33 who was battling with CMV retinitis, a visually debilitating condition we will discuss in this lecture series. She was working as a clerk, was a the family’s sole bread winner and single mother. One eye was blind and the other severely impaired and we battled for months trying to save that one eye from becoming blind. Unfortunately we lost that battle and I shudder to think of what happened to her.</a:t>
            </a:r>
            <a:endParaRPr dirty="0" lang="en-US"/>
          </a:p>
        </p:txBody>
      </p:sp>
      <p:sp>
        <p:nvSpPr>
          <p:cNvPr id="1048624" name="Slide Number Placeholder 3"/>
          <p:cNvSpPr>
            <a:spLocks noGrp="1"/>
          </p:cNvSpPr>
          <p:nvPr>
            <p:ph type="sldNum" sz="quarter" idx="10"/>
          </p:nvPr>
        </p:nvSpPr>
        <p:spPr/>
        <p:txBody>
          <a:bodyPr/>
          <a:p>
            <a:fld id="{CC951768-C6C5-4644-9178-86334BE6C0A3}"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79" name=""/>
        <p:cNvGrpSpPr/>
        <p:nvPr/>
      </p:nvGrpSpPr>
      <p:grpSpPr>
        <a:xfrm>
          <a:off x="0" y="0"/>
          <a:ext cx="0" cy="0"/>
          <a:chOff x="0" y="0"/>
          <a:chExt cx="0" cy="0"/>
        </a:xfrm>
      </p:grpSpPr>
      <p:sp>
        <p:nvSpPr>
          <p:cNvPr id="1048627" name="Slide Image Placeholder 1"/>
          <p:cNvSpPr>
            <a:spLocks noChangeAspect="1" noRot="1" noGrp="1"/>
          </p:cNvSpPr>
          <p:nvPr>
            <p:ph type="sldImg"/>
          </p:nvPr>
        </p:nvSpPr>
        <p:spPr/>
      </p:sp>
      <p:sp>
        <p:nvSpPr>
          <p:cNvPr id="1048628" name="Notes Placeholder 2"/>
          <p:cNvSpPr>
            <a:spLocks noGrp="1"/>
          </p:cNvSpPr>
          <p:nvPr>
            <p:ph type="body" idx="1"/>
          </p:nvPr>
        </p:nvSpPr>
        <p:spPr/>
        <p:txBody>
          <a:bodyPr/>
          <a:p>
            <a:r>
              <a:rPr baseline="0" dirty="0" lang="en-US" smtClean="0"/>
              <a:t>You have to know and practice HIV medicine well.</a:t>
            </a:r>
          </a:p>
          <a:p>
            <a:r>
              <a:rPr baseline="0" dirty="0" lang="en-US" smtClean="0"/>
              <a:t>M</a:t>
            </a:r>
            <a:r>
              <a:rPr dirty="0" lang="en-US" smtClean="0"/>
              <a:t>any of the ocular manifestations are closely related to the CD4</a:t>
            </a:r>
            <a:r>
              <a:rPr baseline="0" dirty="0" lang="en-US" smtClean="0"/>
              <a:t> T cell count.</a:t>
            </a:r>
          </a:p>
          <a:p>
            <a:r>
              <a:rPr baseline="0" dirty="0" lang="en-US" smtClean="0"/>
              <a:t>Most manifestations occur with lower CD4 </a:t>
            </a:r>
            <a:r>
              <a:rPr baseline="0" dirty="0" lang="en-US" err="1" smtClean="0"/>
              <a:t>Tcell</a:t>
            </a:r>
            <a:r>
              <a:rPr baseline="0" dirty="0" lang="en-US" smtClean="0"/>
              <a:t> counts.</a:t>
            </a:r>
          </a:p>
          <a:p>
            <a:r>
              <a:rPr baseline="0" dirty="0" lang="en-US" smtClean="0"/>
              <a:t>The HIV guidelines and the CCC approach is aimed at keeping CD4 T cells as high as possible and reducing viral load as it saves the patient manifesting the complications of HIV/AIDS </a:t>
            </a:r>
            <a:endParaRPr dirty="0" lang="en-US"/>
          </a:p>
        </p:txBody>
      </p:sp>
      <p:sp>
        <p:nvSpPr>
          <p:cNvPr id="1048629" name="Slide Number Placeholder 3"/>
          <p:cNvSpPr>
            <a:spLocks noGrp="1"/>
          </p:cNvSpPr>
          <p:nvPr>
            <p:ph type="sldNum" sz="quarter" idx="10"/>
          </p:nvPr>
        </p:nvSpPr>
        <p:spPr/>
        <p:txBody>
          <a:bodyPr/>
          <a:p>
            <a:fld id="{CC951768-C6C5-4644-9178-86334BE6C0A3}"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83" name=""/>
        <p:cNvGrpSpPr/>
        <p:nvPr/>
      </p:nvGrpSpPr>
      <p:grpSpPr>
        <a:xfrm>
          <a:off x="0" y="0"/>
          <a:ext cx="0" cy="0"/>
          <a:chOff x="0" y="0"/>
          <a:chExt cx="0" cy="0"/>
        </a:xfrm>
      </p:grpSpPr>
      <p:sp>
        <p:nvSpPr>
          <p:cNvPr id="1048639" name="Slide Image Placeholder 1"/>
          <p:cNvSpPr>
            <a:spLocks noChangeAspect="1" noRot="1" noGrp="1"/>
          </p:cNvSpPr>
          <p:nvPr>
            <p:ph type="sldImg"/>
          </p:nvPr>
        </p:nvSpPr>
        <p:spPr/>
      </p:sp>
      <p:sp>
        <p:nvSpPr>
          <p:cNvPr id="1048640" name="Notes Placeholder 2"/>
          <p:cNvSpPr>
            <a:spLocks noGrp="1"/>
          </p:cNvSpPr>
          <p:nvPr>
            <p:ph type="body" idx="1"/>
          </p:nvPr>
        </p:nvSpPr>
        <p:spPr/>
        <p:txBody>
          <a:bodyPr/>
          <a:p>
            <a:r>
              <a:rPr baseline="0" dirty="0" lang="en-US" smtClean="0"/>
              <a:t>With low CD4 </a:t>
            </a:r>
            <a:r>
              <a:rPr baseline="0" dirty="0" lang="en-US" err="1" smtClean="0"/>
              <a:t>tcell</a:t>
            </a:r>
            <a:r>
              <a:rPr baseline="0" dirty="0" lang="en-US" smtClean="0"/>
              <a:t> counts ocular manifestations also have </a:t>
            </a:r>
            <a:r>
              <a:rPr baseline="0" dirty="0" lang="en-US" err="1" smtClean="0"/>
              <a:t>neorological</a:t>
            </a:r>
            <a:r>
              <a:rPr baseline="0" dirty="0" lang="en-US" smtClean="0"/>
              <a:t> complications.</a:t>
            </a:r>
            <a:endParaRPr dirty="0" lang="en-US"/>
          </a:p>
        </p:txBody>
      </p:sp>
      <p:sp>
        <p:nvSpPr>
          <p:cNvPr id="1048641" name="Slide Number Placeholder 3"/>
          <p:cNvSpPr>
            <a:spLocks noGrp="1"/>
          </p:cNvSpPr>
          <p:nvPr>
            <p:ph type="sldNum" sz="quarter" idx="10"/>
          </p:nvPr>
        </p:nvSpPr>
        <p:spPr/>
        <p:txBody>
          <a:bodyPr/>
          <a:p>
            <a:fld id="{CC951768-C6C5-4644-9178-86334BE6C0A3}"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title">
  <p:cSld name="Title Slide">
    <p:spTree>
      <p:nvGrpSpPr>
        <p:cNvPr id="25" name=""/>
        <p:cNvGrpSpPr/>
        <p:nvPr/>
      </p:nvGrpSpPr>
      <p:grpSpPr>
        <a:xfrm>
          <a:off x="0" y="0"/>
          <a:ext cx="0" cy="0"/>
          <a:chOff x="0" y="0"/>
          <a:chExt cx="0" cy="0"/>
        </a:xfrm>
      </p:grpSpPr>
      <p:sp>
        <p:nvSpPr>
          <p:cNvPr id="1048581" name="Title 1"/>
          <p:cNvSpPr>
            <a:spLocks noGrp="1"/>
          </p:cNvSpPr>
          <p:nvPr>
            <p:ph type="ctrTitle"/>
          </p:nvPr>
        </p:nvSpPr>
        <p:spPr>
          <a:xfrm>
            <a:off x="685800" y="2130425"/>
            <a:ext cx="7772400" cy="1470025"/>
          </a:xfrm>
        </p:spPr>
        <p:txBody>
          <a:bodyPr/>
          <a:p>
            <a:r>
              <a:rPr lang="en-US" smtClean="0"/>
              <a:t>Click to edit Master title style</a:t>
            </a:r>
            <a:endParaRPr lang="en-US"/>
          </a:p>
        </p:txBody>
      </p:sp>
      <p:sp>
        <p:nvSpPr>
          <p:cNvPr id="1048582" name="Subtitle 2"/>
          <p:cNvSpPr>
            <a:spLocks noGrp="1"/>
          </p:cNvSpPr>
          <p:nvPr>
            <p:ph type="subTitle" idx="1"/>
          </p:nvPr>
        </p:nvSpPr>
        <p:spPr>
          <a:xfrm>
            <a:off x="1371600" y="3886200"/>
            <a:ext cx="6400800" cy="1752600"/>
          </a:xfrm>
        </p:spPr>
        <p:txBody>
          <a:bodyPr/>
          <a:lstStyle>
            <a:lvl1pPr algn="ctr" indent="0" marL="0">
              <a:buNone/>
              <a:defRPr>
                <a:solidFill>
                  <a:schemeClr val="tx1">
                    <a:tint val="75000"/>
                  </a:schemeClr>
                </a:solidFill>
              </a:defRPr>
            </a:lvl1pPr>
            <a:lvl2pPr algn="ctr" indent="0" marL="457200">
              <a:buNone/>
              <a:defRPr>
                <a:solidFill>
                  <a:schemeClr val="tx1">
                    <a:tint val="75000"/>
                  </a:schemeClr>
                </a:solidFill>
              </a:defRPr>
            </a:lvl2pPr>
            <a:lvl3pPr algn="ctr" indent="0" marL="914400">
              <a:buNone/>
              <a:defRPr>
                <a:solidFill>
                  <a:schemeClr val="tx1">
                    <a:tint val="75000"/>
                  </a:schemeClr>
                </a:solidFill>
              </a:defRPr>
            </a:lvl3pPr>
            <a:lvl4pPr algn="ctr" indent="0" marL="1371600">
              <a:buNone/>
              <a:defRPr>
                <a:solidFill>
                  <a:schemeClr val="tx1">
                    <a:tint val="75000"/>
                  </a:schemeClr>
                </a:solidFill>
              </a:defRPr>
            </a:lvl4pPr>
            <a:lvl5pPr algn="ctr" indent="0" marL="1828800">
              <a:buNone/>
              <a:defRPr>
                <a:solidFill>
                  <a:schemeClr val="tx1">
                    <a:tint val="75000"/>
                  </a:schemeClr>
                </a:solidFill>
              </a:defRPr>
            </a:lvl5pPr>
            <a:lvl6pPr algn="ctr" indent="0" marL="2286000">
              <a:buNone/>
              <a:defRPr>
                <a:solidFill>
                  <a:schemeClr val="tx1">
                    <a:tint val="75000"/>
                  </a:schemeClr>
                </a:solidFill>
              </a:defRPr>
            </a:lvl6pPr>
            <a:lvl7pPr algn="ctr" indent="0" marL="2743200">
              <a:buNone/>
              <a:defRPr>
                <a:solidFill>
                  <a:schemeClr val="tx1">
                    <a:tint val="75000"/>
                  </a:schemeClr>
                </a:solidFill>
              </a:defRPr>
            </a:lvl7pPr>
            <a:lvl8pPr algn="ctr" indent="0" marL="3200400">
              <a:buNone/>
              <a:defRPr>
                <a:solidFill>
                  <a:schemeClr val="tx1">
                    <a:tint val="75000"/>
                  </a:schemeClr>
                </a:solidFill>
              </a:defRPr>
            </a:lvl8pPr>
            <a:lvl9pPr algn="ctr" indent="0" marL="3657600">
              <a:buNone/>
              <a:defRPr>
                <a:solidFill>
                  <a:schemeClr val="tx1">
                    <a:tint val="75000"/>
                  </a:schemeClr>
                </a:solidFill>
              </a:defRPr>
            </a:lvl9pPr>
          </a:lstStyle>
          <a:p>
            <a:r>
              <a:rPr lang="en-US" smtClean="0"/>
              <a:t>Click to edit Master subtitle style</a:t>
            </a:r>
            <a:endParaRPr lang="en-US"/>
          </a:p>
        </p:txBody>
      </p:sp>
      <p:sp>
        <p:nvSpPr>
          <p:cNvPr id="1048583" name="Date Placeholder 3"/>
          <p:cNvSpPr>
            <a:spLocks noGrp="1"/>
          </p:cNvSpPr>
          <p:nvPr>
            <p:ph type="dt" sz="half" idx="10"/>
          </p:nvPr>
        </p:nvSpPr>
        <p:spPr/>
        <p:txBody>
          <a:bodyPr/>
          <a:p>
            <a:fld id="{B6287C75-7074-4CAF-AB9B-5EA20003C9E2}" type="datetimeFigureOut">
              <a:rPr lang="en-US" smtClean="0"/>
            </a:fld>
            <a:endParaRPr lang="en-US"/>
          </a:p>
        </p:txBody>
      </p:sp>
      <p:sp>
        <p:nvSpPr>
          <p:cNvPr id="1048584" name="Footer Placeholder 4"/>
          <p:cNvSpPr>
            <a:spLocks noGrp="1"/>
          </p:cNvSpPr>
          <p:nvPr>
            <p:ph type="ftr" sz="quarter" idx="11"/>
          </p:nvPr>
        </p:nvSpPr>
        <p:spPr/>
        <p:txBody>
          <a:bodyPr/>
          <a:p>
            <a:endParaRPr lang="en-US"/>
          </a:p>
        </p:txBody>
      </p:sp>
      <p:sp>
        <p:nvSpPr>
          <p:cNvPr id="1048585" name="Slide Number Placeholder 5"/>
          <p:cNvSpPr>
            <a:spLocks noGrp="1"/>
          </p:cNvSpPr>
          <p:nvPr>
            <p:ph type="sldNum" sz="quarter" idx="12"/>
          </p:nvPr>
        </p:nvSpPr>
        <p:spPr/>
        <p:txBody>
          <a:bodyPr/>
          <a:p>
            <a:fld id="{1360E723-DC40-4854-9060-A795B5E326D8}"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167" name=""/>
        <p:cNvGrpSpPr/>
        <p:nvPr/>
      </p:nvGrpSpPr>
      <p:grpSpPr>
        <a:xfrm>
          <a:off x="0" y="0"/>
          <a:ext cx="0" cy="0"/>
          <a:chOff x="0" y="0"/>
          <a:chExt cx="0" cy="0"/>
        </a:xfrm>
      </p:grpSpPr>
      <p:sp>
        <p:nvSpPr>
          <p:cNvPr id="1048836" name="Title 1"/>
          <p:cNvSpPr>
            <a:spLocks noGrp="1"/>
          </p:cNvSpPr>
          <p:nvPr>
            <p:ph type="title"/>
          </p:nvPr>
        </p:nvSpPr>
        <p:spPr/>
        <p:txBody>
          <a:bodyPr/>
          <a:p>
            <a:r>
              <a:rPr lang="en-US" smtClean="0"/>
              <a:t>Click to edit Master title style</a:t>
            </a:r>
            <a:endParaRPr lang="en-US"/>
          </a:p>
        </p:txBody>
      </p:sp>
      <p:sp>
        <p:nvSpPr>
          <p:cNvPr id="1048837" name="Vertical Text Placeholder 2"/>
          <p:cNvSpPr>
            <a:spLocks noGrp="1"/>
          </p:cNvSpPr>
          <p:nvPr>
            <p:ph type="body" orient="vert" idx="1"/>
          </p:nvPr>
        </p:nvSpPr>
        <p:spPr/>
        <p:txBody>
          <a:bodyPr vert="eaVert"/>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838" name="Date Placeholder 3"/>
          <p:cNvSpPr>
            <a:spLocks noGrp="1"/>
          </p:cNvSpPr>
          <p:nvPr>
            <p:ph type="dt" sz="half" idx="10"/>
          </p:nvPr>
        </p:nvSpPr>
        <p:spPr/>
        <p:txBody>
          <a:bodyPr/>
          <a:p>
            <a:fld id="{B6287C75-7074-4CAF-AB9B-5EA20003C9E2}" type="datetimeFigureOut">
              <a:rPr lang="en-US" smtClean="0"/>
            </a:fld>
            <a:endParaRPr lang="en-US"/>
          </a:p>
        </p:txBody>
      </p:sp>
      <p:sp>
        <p:nvSpPr>
          <p:cNvPr id="1048839" name="Footer Placeholder 4"/>
          <p:cNvSpPr>
            <a:spLocks noGrp="1"/>
          </p:cNvSpPr>
          <p:nvPr>
            <p:ph type="ftr" sz="quarter" idx="11"/>
          </p:nvPr>
        </p:nvSpPr>
        <p:spPr/>
        <p:txBody>
          <a:bodyPr/>
          <a:p>
            <a:endParaRPr lang="en-US"/>
          </a:p>
        </p:txBody>
      </p:sp>
      <p:sp>
        <p:nvSpPr>
          <p:cNvPr id="1048840" name="Slide Number Placeholder 5"/>
          <p:cNvSpPr>
            <a:spLocks noGrp="1"/>
          </p:cNvSpPr>
          <p:nvPr>
            <p:ph type="sldNum" sz="quarter" idx="12"/>
          </p:nvPr>
        </p:nvSpPr>
        <p:spPr/>
        <p:txBody>
          <a:bodyPr/>
          <a:p>
            <a:fld id="{1360E723-DC40-4854-9060-A795B5E326D8}"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163" name=""/>
        <p:cNvGrpSpPr/>
        <p:nvPr/>
      </p:nvGrpSpPr>
      <p:grpSpPr>
        <a:xfrm>
          <a:off x="0" y="0"/>
          <a:ext cx="0" cy="0"/>
          <a:chOff x="0" y="0"/>
          <a:chExt cx="0" cy="0"/>
        </a:xfrm>
      </p:grpSpPr>
      <p:sp>
        <p:nvSpPr>
          <p:cNvPr id="1048817" name="Vertical Title 1"/>
          <p:cNvSpPr>
            <a:spLocks noGrp="1"/>
          </p:cNvSpPr>
          <p:nvPr>
            <p:ph type="title" orient="vert"/>
          </p:nvPr>
        </p:nvSpPr>
        <p:spPr>
          <a:xfrm>
            <a:off x="6629400" y="274638"/>
            <a:ext cx="2057400" cy="5851525"/>
          </a:xfrm>
        </p:spPr>
        <p:txBody>
          <a:bodyPr vert="eaVert"/>
          <a:p>
            <a:r>
              <a:rPr lang="en-US" smtClean="0"/>
              <a:t>Click to edit Master title style</a:t>
            </a:r>
            <a:endParaRPr lang="en-US"/>
          </a:p>
        </p:txBody>
      </p:sp>
      <p:sp>
        <p:nvSpPr>
          <p:cNvPr id="1048818" name="Vertical Text Placeholder 2"/>
          <p:cNvSpPr>
            <a:spLocks noGrp="1"/>
          </p:cNvSpPr>
          <p:nvPr>
            <p:ph type="body" orient="vert" idx="1"/>
          </p:nvPr>
        </p:nvSpPr>
        <p:spPr>
          <a:xfrm>
            <a:off x="457200" y="274638"/>
            <a:ext cx="6019800" cy="5851525"/>
          </a:xfrm>
        </p:spPr>
        <p:txBody>
          <a:bodyPr vert="eaVert"/>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819" name="Date Placeholder 3"/>
          <p:cNvSpPr>
            <a:spLocks noGrp="1"/>
          </p:cNvSpPr>
          <p:nvPr>
            <p:ph type="dt" sz="half" idx="10"/>
          </p:nvPr>
        </p:nvSpPr>
        <p:spPr/>
        <p:txBody>
          <a:bodyPr/>
          <a:p>
            <a:fld id="{B6287C75-7074-4CAF-AB9B-5EA20003C9E2}" type="datetimeFigureOut">
              <a:rPr lang="en-US" smtClean="0"/>
            </a:fld>
            <a:endParaRPr lang="en-US"/>
          </a:p>
        </p:txBody>
      </p:sp>
      <p:sp>
        <p:nvSpPr>
          <p:cNvPr id="1048820" name="Footer Placeholder 4"/>
          <p:cNvSpPr>
            <a:spLocks noGrp="1"/>
          </p:cNvSpPr>
          <p:nvPr>
            <p:ph type="ftr" sz="quarter" idx="11"/>
          </p:nvPr>
        </p:nvSpPr>
        <p:spPr/>
        <p:txBody>
          <a:bodyPr/>
          <a:p>
            <a:endParaRPr lang="en-US"/>
          </a:p>
        </p:txBody>
      </p:sp>
      <p:sp>
        <p:nvSpPr>
          <p:cNvPr id="1048821" name="Slide Number Placeholder 5"/>
          <p:cNvSpPr>
            <a:spLocks noGrp="1"/>
          </p:cNvSpPr>
          <p:nvPr>
            <p:ph type="sldNum" sz="quarter" idx="12"/>
          </p:nvPr>
        </p:nvSpPr>
        <p:spPr/>
        <p:txBody>
          <a:bodyPr/>
          <a:p>
            <a:fld id="{1360E723-DC40-4854-9060-A795B5E326D8}"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62" name=""/>
        <p:cNvGrpSpPr/>
        <p:nvPr/>
      </p:nvGrpSpPr>
      <p:grpSpPr>
        <a:xfrm>
          <a:off x="0" y="0"/>
          <a:ext cx="0" cy="0"/>
          <a:chOff x="0" y="0"/>
          <a:chExt cx="0" cy="0"/>
        </a:xfrm>
      </p:grpSpPr>
      <p:sp>
        <p:nvSpPr>
          <p:cNvPr id="1048811" name="Title 1"/>
          <p:cNvSpPr>
            <a:spLocks noGrp="1"/>
          </p:cNvSpPr>
          <p:nvPr>
            <p:ph type="title"/>
          </p:nvPr>
        </p:nvSpPr>
        <p:spPr>
          <a:xfrm>
            <a:off x="685800" y="609600"/>
            <a:ext cx="7772400" cy="1143000"/>
          </a:xfrm>
        </p:spPr>
        <p:txBody>
          <a:bodyPr/>
          <a:p>
            <a:r>
              <a:rPr lang="en-US" smtClean="0"/>
              <a:t>Click to edit Master title style</a:t>
            </a:r>
            <a:endParaRPr lang="en-US"/>
          </a:p>
        </p:txBody>
      </p:sp>
      <p:sp>
        <p:nvSpPr>
          <p:cNvPr id="1048812" name="Content Placeholder 2"/>
          <p:cNvSpPr>
            <a:spLocks noGrp="1"/>
          </p:cNvSpPr>
          <p:nvPr>
            <p:ph sz="half" idx="1"/>
          </p:nvPr>
        </p:nvSpPr>
        <p:spPr>
          <a:xfrm>
            <a:off x="685800" y="1981200"/>
            <a:ext cx="3810000" cy="4114800"/>
          </a:xfrm>
        </p:spPr>
        <p:txBody>
          <a:bodyPr/>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813" name="Text Placeholder 3"/>
          <p:cNvSpPr>
            <a:spLocks noGrp="1"/>
          </p:cNvSpPr>
          <p:nvPr>
            <p:ph type="body" sz="half" idx="2"/>
          </p:nvPr>
        </p:nvSpPr>
        <p:spPr>
          <a:xfrm>
            <a:off x="4648200" y="1981200"/>
            <a:ext cx="3810000" cy="4114800"/>
          </a:xfrm>
        </p:spPr>
        <p:txBody>
          <a:bodyPr/>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814" name="Rectangle 4"/>
          <p:cNvSpPr>
            <a:spLocks noGrp="1" noChangeArrowheads="1"/>
          </p:cNvSpPr>
          <p:nvPr>
            <p:ph type="dt" sz="half" idx="10"/>
          </p:nvPr>
        </p:nvSpPr>
        <p:spPr/>
        <p:txBody>
          <a:bodyPr/>
          <a:p>
            <a:endParaRPr lang="de-DE"/>
          </a:p>
        </p:txBody>
      </p:sp>
      <p:sp>
        <p:nvSpPr>
          <p:cNvPr id="1048815" name="Rectangle 5"/>
          <p:cNvSpPr>
            <a:spLocks noGrp="1" noChangeArrowheads="1"/>
          </p:cNvSpPr>
          <p:nvPr>
            <p:ph type="ftr" sz="quarter" idx="11"/>
          </p:nvPr>
        </p:nvSpPr>
        <p:spPr/>
        <p:txBody>
          <a:bodyPr/>
          <a:p>
            <a:endParaRPr lang="de-DE"/>
          </a:p>
        </p:txBody>
      </p:sp>
      <p:sp>
        <p:nvSpPr>
          <p:cNvPr id="1048816" name="Rectangle 6"/>
          <p:cNvSpPr>
            <a:spLocks noGrp="1" noChangeArrowheads="1"/>
          </p:cNvSpPr>
          <p:nvPr>
            <p:ph type="sldNum" sz="quarter" idx="12"/>
          </p:nvPr>
        </p:nvSpPr>
        <p:spPr/>
        <p:txBody>
          <a:bodyPr/>
          <a:p>
            <a:fld id="{1F806E69-9746-4B53-8C8E-218B33CBC365}" type="slidenum">
              <a:rPr lang="de-DE"/>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58" name=""/>
        <p:cNvGrpSpPr/>
        <p:nvPr/>
      </p:nvGrpSpPr>
      <p:grpSpPr>
        <a:xfrm>
          <a:off x="0" y="0"/>
          <a:ext cx="0" cy="0"/>
          <a:chOff x="0" y="0"/>
          <a:chExt cx="0" cy="0"/>
        </a:xfrm>
      </p:grpSpPr>
      <p:sp>
        <p:nvSpPr>
          <p:cNvPr id="1048591" name="Title 1"/>
          <p:cNvSpPr>
            <a:spLocks noGrp="1"/>
          </p:cNvSpPr>
          <p:nvPr>
            <p:ph type="title"/>
          </p:nvPr>
        </p:nvSpPr>
        <p:spPr/>
        <p:txBody>
          <a:bodyPr/>
          <a:p>
            <a:r>
              <a:rPr lang="en-US" smtClean="0"/>
              <a:t>Click to edit Master title style</a:t>
            </a:r>
            <a:endParaRPr lang="en-US"/>
          </a:p>
        </p:txBody>
      </p:sp>
      <p:sp>
        <p:nvSpPr>
          <p:cNvPr id="1048592" name="Content Placeholder 2"/>
          <p:cNvSpPr>
            <a:spLocks noGrp="1"/>
          </p:cNvSpPr>
          <p:nvPr>
            <p:ph idx="1"/>
          </p:nvPr>
        </p:nvSpPr>
        <p:spPr/>
        <p:txBody>
          <a:bodyPr/>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593" name="Date Placeholder 3"/>
          <p:cNvSpPr>
            <a:spLocks noGrp="1"/>
          </p:cNvSpPr>
          <p:nvPr>
            <p:ph type="dt" sz="half" idx="10"/>
          </p:nvPr>
        </p:nvSpPr>
        <p:spPr/>
        <p:txBody>
          <a:bodyPr/>
          <a:p>
            <a:fld id="{B6287C75-7074-4CAF-AB9B-5EA20003C9E2}" type="datetimeFigureOut">
              <a:rPr lang="en-US" smtClean="0"/>
            </a:fld>
            <a:endParaRPr lang="en-US"/>
          </a:p>
        </p:txBody>
      </p:sp>
      <p:sp>
        <p:nvSpPr>
          <p:cNvPr id="1048594" name="Footer Placeholder 4"/>
          <p:cNvSpPr>
            <a:spLocks noGrp="1"/>
          </p:cNvSpPr>
          <p:nvPr>
            <p:ph type="ftr" sz="quarter" idx="11"/>
          </p:nvPr>
        </p:nvSpPr>
        <p:spPr/>
        <p:txBody>
          <a:bodyPr/>
          <a:p>
            <a:endParaRPr lang="en-US"/>
          </a:p>
        </p:txBody>
      </p:sp>
      <p:sp>
        <p:nvSpPr>
          <p:cNvPr id="1048595" name="Slide Number Placeholder 5"/>
          <p:cNvSpPr>
            <a:spLocks noGrp="1"/>
          </p:cNvSpPr>
          <p:nvPr>
            <p:ph type="sldNum" sz="quarter" idx="12"/>
          </p:nvPr>
        </p:nvSpPr>
        <p:spPr/>
        <p:txBody>
          <a:bodyPr/>
          <a:p>
            <a:fld id="{1360E723-DC40-4854-9060-A795B5E326D8}"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Section Header">
    <p:spTree>
      <p:nvGrpSpPr>
        <p:cNvPr id="166" name=""/>
        <p:cNvGrpSpPr/>
        <p:nvPr/>
      </p:nvGrpSpPr>
      <p:grpSpPr>
        <a:xfrm>
          <a:off x="0" y="0"/>
          <a:ext cx="0" cy="0"/>
          <a:chOff x="0" y="0"/>
          <a:chExt cx="0" cy="0"/>
        </a:xfrm>
      </p:grpSpPr>
      <p:sp>
        <p:nvSpPr>
          <p:cNvPr id="1048831" name="Title 1"/>
          <p:cNvSpPr>
            <a:spLocks noGrp="1"/>
          </p:cNvSpPr>
          <p:nvPr>
            <p:ph type="title"/>
          </p:nvPr>
        </p:nvSpPr>
        <p:spPr>
          <a:xfrm>
            <a:off x="722313" y="4406900"/>
            <a:ext cx="7772400" cy="1362075"/>
          </a:xfrm>
        </p:spPr>
        <p:txBody>
          <a:bodyPr anchor="t"/>
          <a:lstStyle>
            <a:lvl1pPr algn="l">
              <a:defRPr b="1" cap="all" sz="4000"/>
            </a:lvl1pPr>
          </a:lstStyle>
          <a:p>
            <a:r>
              <a:rPr lang="en-US" smtClean="0"/>
              <a:t>Click to edit Master title style</a:t>
            </a:r>
            <a:endParaRPr lang="en-US"/>
          </a:p>
        </p:txBody>
      </p:sp>
      <p:sp>
        <p:nvSpPr>
          <p:cNvPr id="1048832" name="Text Placeholder 2"/>
          <p:cNvSpPr>
            <a:spLocks noGrp="1"/>
          </p:cNvSpPr>
          <p:nvPr>
            <p:ph type="body" idx="1"/>
          </p:nvPr>
        </p:nvSpPr>
        <p:spPr>
          <a:xfrm>
            <a:off x="722313" y="2906713"/>
            <a:ext cx="7772400" cy="1500187"/>
          </a:xfrm>
        </p:spPr>
        <p:txBody>
          <a:bodyPr anchor="b"/>
          <a:lstStyle>
            <a:lvl1pPr indent="0" marL="0">
              <a:buNone/>
              <a:defRPr sz="2000">
                <a:solidFill>
                  <a:schemeClr val="tx1">
                    <a:tint val="75000"/>
                  </a:schemeClr>
                </a:solidFill>
              </a:defRPr>
            </a:lvl1pPr>
            <a:lvl2pPr indent="0" marL="457200">
              <a:buNone/>
              <a:defRPr sz="1800">
                <a:solidFill>
                  <a:schemeClr val="tx1">
                    <a:tint val="75000"/>
                  </a:schemeClr>
                </a:solidFill>
              </a:defRPr>
            </a:lvl2pPr>
            <a:lvl3pPr indent="0" marL="914400">
              <a:buNone/>
              <a:defRPr sz="1600">
                <a:solidFill>
                  <a:schemeClr val="tx1">
                    <a:tint val="75000"/>
                  </a:schemeClr>
                </a:solidFill>
              </a:defRPr>
            </a:lvl3pPr>
            <a:lvl4pPr indent="0" marL="1371600">
              <a:buNone/>
              <a:defRPr sz="1400">
                <a:solidFill>
                  <a:schemeClr val="tx1">
                    <a:tint val="75000"/>
                  </a:schemeClr>
                </a:solidFill>
              </a:defRPr>
            </a:lvl4pPr>
            <a:lvl5pPr indent="0" marL="1828800">
              <a:buNone/>
              <a:defRPr sz="1400">
                <a:solidFill>
                  <a:schemeClr val="tx1">
                    <a:tint val="75000"/>
                  </a:schemeClr>
                </a:solidFill>
              </a:defRPr>
            </a:lvl5pPr>
            <a:lvl6pPr indent="0" marL="2286000">
              <a:buNone/>
              <a:defRPr sz="1400">
                <a:solidFill>
                  <a:schemeClr val="tx1">
                    <a:tint val="75000"/>
                  </a:schemeClr>
                </a:solidFill>
              </a:defRPr>
            </a:lvl6pPr>
            <a:lvl7pPr indent="0" marL="2743200">
              <a:buNone/>
              <a:defRPr sz="1400">
                <a:solidFill>
                  <a:schemeClr val="tx1">
                    <a:tint val="75000"/>
                  </a:schemeClr>
                </a:solidFill>
              </a:defRPr>
            </a:lvl7pPr>
            <a:lvl8pPr indent="0" marL="3200400">
              <a:buNone/>
              <a:defRPr sz="1400">
                <a:solidFill>
                  <a:schemeClr val="tx1">
                    <a:tint val="75000"/>
                  </a:schemeClr>
                </a:solidFill>
              </a:defRPr>
            </a:lvl8pPr>
            <a:lvl9pPr indent="0" marL="3657600">
              <a:buNone/>
              <a:defRPr sz="1400">
                <a:solidFill>
                  <a:schemeClr val="tx1">
                    <a:tint val="75000"/>
                  </a:schemeClr>
                </a:solidFill>
              </a:defRPr>
            </a:lvl9pPr>
          </a:lstStyle>
          <a:p>
            <a:pPr lvl="0"/>
            <a:r>
              <a:rPr lang="en-US" smtClean="0"/>
              <a:t>Click to edit Master text styles</a:t>
            </a:r>
          </a:p>
        </p:txBody>
      </p:sp>
      <p:sp>
        <p:nvSpPr>
          <p:cNvPr id="1048833" name="Date Placeholder 3"/>
          <p:cNvSpPr>
            <a:spLocks noGrp="1"/>
          </p:cNvSpPr>
          <p:nvPr>
            <p:ph type="dt" sz="half" idx="10"/>
          </p:nvPr>
        </p:nvSpPr>
        <p:spPr/>
        <p:txBody>
          <a:bodyPr/>
          <a:p>
            <a:fld id="{B6287C75-7074-4CAF-AB9B-5EA20003C9E2}" type="datetimeFigureOut">
              <a:rPr lang="en-US" smtClean="0"/>
            </a:fld>
            <a:endParaRPr lang="en-US"/>
          </a:p>
        </p:txBody>
      </p:sp>
      <p:sp>
        <p:nvSpPr>
          <p:cNvPr id="1048834" name="Footer Placeholder 4"/>
          <p:cNvSpPr>
            <a:spLocks noGrp="1"/>
          </p:cNvSpPr>
          <p:nvPr>
            <p:ph type="ftr" sz="quarter" idx="11"/>
          </p:nvPr>
        </p:nvSpPr>
        <p:spPr/>
        <p:txBody>
          <a:bodyPr/>
          <a:p>
            <a:endParaRPr lang="en-US"/>
          </a:p>
        </p:txBody>
      </p:sp>
      <p:sp>
        <p:nvSpPr>
          <p:cNvPr id="1048835" name="Slide Number Placeholder 5"/>
          <p:cNvSpPr>
            <a:spLocks noGrp="1"/>
          </p:cNvSpPr>
          <p:nvPr>
            <p:ph type="sldNum" sz="quarter" idx="12"/>
          </p:nvPr>
        </p:nvSpPr>
        <p:spPr/>
        <p:txBody>
          <a:bodyPr/>
          <a:p>
            <a:fld id="{1360E723-DC40-4854-9060-A795B5E326D8}"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Two Content">
    <p:spTree>
      <p:nvGrpSpPr>
        <p:cNvPr id="80" name=""/>
        <p:cNvGrpSpPr/>
        <p:nvPr/>
      </p:nvGrpSpPr>
      <p:grpSpPr>
        <a:xfrm>
          <a:off x="0" y="0"/>
          <a:ext cx="0" cy="0"/>
          <a:chOff x="0" y="0"/>
          <a:chExt cx="0" cy="0"/>
        </a:xfrm>
      </p:grpSpPr>
      <p:sp>
        <p:nvSpPr>
          <p:cNvPr id="1048630" name="Title 1"/>
          <p:cNvSpPr>
            <a:spLocks noGrp="1"/>
          </p:cNvSpPr>
          <p:nvPr>
            <p:ph type="title"/>
          </p:nvPr>
        </p:nvSpPr>
        <p:spPr/>
        <p:txBody>
          <a:bodyPr/>
          <a:p>
            <a:r>
              <a:rPr lang="en-US" smtClean="0"/>
              <a:t>Click to edit Master title style</a:t>
            </a:r>
            <a:endParaRPr lang="en-US"/>
          </a:p>
        </p:txBody>
      </p:sp>
      <p:sp>
        <p:nvSpPr>
          <p:cNvPr id="1048631"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632"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633" name="Date Placeholder 4"/>
          <p:cNvSpPr>
            <a:spLocks noGrp="1"/>
          </p:cNvSpPr>
          <p:nvPr>
            <p:ph type="dt" sz="half" idx="10"/>
          </p:nvPr>
        </p:nvSpPr>
        <p:spPr/>
        <p:txBody>
          <a:bodyPr/>
          <a:p>
            <a:fld id="{B6287C75-7074-4CAF-AB9B-5EA20003C9E2}" type="datetimeFigureOut">
              <a:rPr lang="en-US" smtClean="0"/>
            </a:fld>
            <a:endParaRPr lang="en-US"/>
          </a:p>
        </p:txBody>
      </p:sp>
      <p:sp>
        <p:nvSpPr>
          <p:cNvPr id="1048634" name="Footer Placeholder 5"/>
          <p:cNvSpPr>
            <a:spLocks noGrp="1"/>
          </p:cNvSpPr>
          <p:nvPr>
            <p:ph type="ftr" sz="quarter" idx="11"/>
          </p:nvPr>
        </p:nvSpPr>
        <p:spPr/>
        <p:txBody>
          <a:bodyPr/>
          <a:p>
            <a:endParaRPr lang="en-US"/>
          </a:p>
        </p:txBody>
      </p:sp>
      <p:sp>
        <p:nvSpPr>
          <p:cNvPr id="1048635" name="Slide Number Placeholder 6"/>
          <p:cNvSpPr>
            <a:spLocks noGrp="1"/>
          </p:cNvSpPr>
          <p:nvPr>
            <p:ph type="sldNum" sz="quarter" idx="12"/>
          </p:nvPr>
        </p:nvSpPr>
        <p:spPr/>
        <p:txBody>
          <a:bodyPr/>
          <a:p>
            <a:fld id="{1360E723-DC40-4854-9060-A795B5E326D8}"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Comparison">
    <p:spTree>
      <p:nvGrpSpPr>
        <p:cNvPr id="87" name=""/>
        <p:cNvGrpSpPr/>
        <p:nvPr/>
      </p:nvGrpSpPr>
      <p:grpSpPr>
        <a:xfrm>
          <a:off x="0" y="0"/>
          <a:ext cx="0" cy="0"/>
          <a:chOff x="0" y="0"/>
          <a:chExt cx="0" cy="0"/>
        </a:xfrm>
      </p:grpSpPr>
      <p:sp>
        <p:nvSpPr>
          <p:cNvPr id="1048647" name="Title 1"/>
          <p:cNvSpPr>
            <a:spLocks noGrp="1"/>
          </p:cNvSpPr>
          <p:nvPr>
            <p:ph type="title"/>
          </p:nvPr>
        </p:nvSpPr>
        <p:spPr/>
        <p:txBody>
          <a:bodyPr/>
          <a:p>
            <a:r>
              <a:rPr lang="en-US" smtClean="0"/>
              <a:t>Click to edit Master title style</a:t>
            </a:r>
            <a:endParaRPr lang="en-US"/>
          </a:p>
        </p:txBody>
      </p:sp>
      <p:sp>
        <p:nvSpPr>
          <p:cNvPr id="1048648" name="Text Placeholder 2"/>
          <p:cNvSpPr>
            <a:spLocks noGrp="1"/>
          </p:cNvSpPr>
          <p:nvPr>
            <p:ph type="body" idx="1"/>
          </p:nvPr>
        </p:nvSpPr>
        <p:spPr>
          <a:xfrm>
            <a:off x="457200" y="1535113"/>
            <a:ext cx="4040188" cy="639762"/>
          </a:xfrm>
        </p:spPr>
        <p:txBody>
          <a:bodyPr anchor="b"/>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smtClean="0"/>
              <a:t>Click to edit Master text styles</a:t>
            </a:r>
          </a:p>
        </p:txBody>
      </p:sp>
      <p:sp>
        <p:nvSpPr>
          <p:cNvPr id="1048649"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650" name="Text Placeholder 4"/>
          <p:cNvSpPr>
            <a:spLocks noGrp="1"/>
          </p:cNvSpPr>
          <p:nvPr>
            <p:ph type="body" sz="quarter" idx="3"/>
          </p:nvPr>
        </p:nvSpPr>
        <p:spPr>
          <a:xfrm>
            <a:off x="4645025" y="1535113"/>
            <a:ext cx="4041775" cy="639762"/>
          </a:xfrm>
        </p:spPr>
        <p:txBody>
          <a:bodyPr anchor="b"/>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smtClean="0"/>
              <a:t>Click to edit Master text styles</a:t>
            </a:r>
          </a:p>
        </p:txBody>
      </p:sp>
      <p:sp>
        <p:nvSpPr>
          <p:cNvPr id="1048651"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652" name="Date Placeholder 6"/>
          <p:cNvSpPr>
            <a:spLocks noGrp="1"/>
          </p:cNvSpPr>
          <p:nvPr>
            <p:ph type="dt" sz="half" idx="10"/>
          </p:nvPr>
        </p:nvSpPr>
        <p:spPr/>
        <p:txBody>
          <a:bodyPr/>
          <a:p>
            <a:fld id="{B6287C75-7074-4CAF-AB9B-5EA20003C9E2}" type="datetimeFigureOut">
              <a:rPr lang="en-US" smtClean="0"/>
            </a:fld>
            <a:endParaRPr lang="en-US"/>
          </a:p>
        </p:txBody>
      </p:sp>
      <p:sp>
        <p:nvSpPr>
          <p:cNvPr id="1048653" name="Footer Placeholder 7"/>
          <p:cNvSpPr>
            <a:spLocks noGrp="1"/>
          </p:cNvSpPr>
          <p:nvPr>
            <p:ph type="ftr" sz="quarter" idx="11"/>
          </p:nvPr>
        </p:nvSpPr>
        <p:spPr/>
        <p:txBody>
          <a:bodyPr/>
          <a:p>
            <a:endParaRPr lang="en-US"/>
          </a:p>
        </p:txBody>
      </p:sp>
      <p:sp>
        <p:nvSpPr>
          <p:cNvPr id="1048654" name="Slide Number Placeholder 8"/>
          <p:cNvSpPr>
            <a:spLocks noGrp="1"/>
          </p:cNvSpPr>
          <p:nvPr>
            <p:ph type="sldNum" sz="quarter" idx="12"/>
          </p:nvPr>
        </p:nvSpPr>
        <p:spPr/>
        <p:txBody>
          <a:bodyPr/>
          <a:p>
            <a:fld id="{1360E723-DC40-4854-9060-A795B5E326D8}"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Title Only">
    <p:spTree>
      <p:nvGrpSpPr>
        <p:cNvPr id="161" name=""/>
        <p:cNvGrpSpPr/>
        <p:nvPr/>
      </p:nvGrpSpPr>
      <p:grpSpPr>
        <a:xfrm>
          <a:off x="0" y="0"/>
          <a:ext cx="0" cy="0"/>
          <a:chOff x="0" y="0"/>
          <a:chExt cx="0" cy="0"/>
        </a:xfrm>
      </p:grpSpPr>
      <p:sp>
        <p:nvSpPr>
          <p:cNvPr id="1048807" name="Title 1"/>
          <p:cNvSpPr>
            <a:spLocks noGrp="1"/>
          </p:cNvSpPr>
          <p:nvPr>
            <p:ph type="title"/>
          </p:nvPr>
        </p:nvSpPr>
        <p:spPr/>
        <p:txBody>
          <a:bodyPr/>
          <a:p>
            <a:r>
              <a:rPr lang="en-US" smtClean="0"/>
              <a:t>Click to edit Master title style</a:t>
            </a:r>
            <a:endParaRPr lang="en-US"/>
          </a:p>
        </p:txBody>
      </p:sp>
      <p:sp>
        <p:nvSpPr>
          <p:cNvPr id="1048808" name="Date Placeholder 2"/>
          <p:cNvSpPr>
            <a:spLocks noGrp="1"/>
          </p:cNvSpPr>
          <p:nvPr>
            <p:ph type="dt" sz="half" idx="10"/>
          </p:nvPr>
        </p:nvSpPr>
        <p:spPr/>
        <p:txBody>
          <a:bodyPr/>
          <a:p>
            <a:fld id="{B6287C75-7074-4CAF-AB9B-5EA20003C9E2}" type="datetimeFigureOut">
              <a:rPr lang="en-US" smtClean="0"/>
            </a:fld>
            <a:endParaRPr lang="en-US"/>
          </a:p>
        </p:txBody>
      </p:sp>
      <p:sp>
        <p:nvSpPr>
          <p:cNvPr id="1048809" name="Footer Placeholder 3"/>
          <p:cNvSpPr>
            <a:spLocks noGrp="1"/>
          </p:cNvSpPr>
          <p:nvPr>
            <p:ph type="ftr" sz="quarter" idx="11"/>
          </p:nvPr>
        </p:nvSpPr>
        <p:spPr/>
        <p:txBody>
          <a:bodyPr/>
          <a:p>
            <a:endParaRPr lang="en-US"/>
          </a:p>
        </p:txBody>
      </p:sp>
      <p:sp>
        <p:nvSpPr>
          <p:cNvPr id="1048810" name="Slide Number Placeholder 4"/>
          <p:cNvSpPr>
            <a:spLocks noGrp="1"/>
          </p:cNvSpPr>
          <p:nvPr>
            <p:ph type="sldNum" sz="quarter" idx="12"/>
          </p:nvPr>
        </p:nvSpPr>
        <p:spPr/>
        <p:txBody>
          <a:bodyPr/>
          <a:p>
            <a:fld id="{1360E723-DC40-4854-9060-A795B5E326D8}"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Blank">
    <p:spTree>
      <p:nvGrpSpPr>
        <p:cNvPr id="164" name=""/>
        <p:cNvGrpSpPr/>
        <p:nvPr/>
      </p:nvGrpSpPr>
      <p:grpSpPr>
        <a:xfrm>
          <a:off x="0" y="0"/>
          <a:ext cx="0" cy="0"/>
          <a:chOff x="0" y="0"/>
          <a:chExt cx="0" cy="0"/>
        </a:xfrm>
      </p:grpSpPr>
      <p:sp>
        <p:nvSpPr>
          <p:cNvPr id="1048822" name="Date Placeholder 1"/>
          <p:cNvSpPr>
            <a:spLocks noGrp="1"/>
          </p:cNvSpPr>
          <p:nvPr>
            <p:ph type="dt" sz="half" idx="10"/>
          </p:nvPr>
        </p:nvSpPr>
        <p:spPr/>
        <p:txBody>
          <a:bodyPr/>
          <a:p>
            <a:fld id="{B6287C75-7074-4CAF-AB9B-5EA20003C9E2}" type="datetimeFigureOut">
              <a:rPr lang="en-US" smtClean="0"/>
            </a:fld>
            <a:endParaRPr lang="en-US"/>
          </a:p>
        </p:txBody>
      </p:sp>
      <p:sp>
        <p:nvSpPr>
          <p:cNvPr id="1048823" name="Footer Placeholder 2"/>
          <p:cNvSpPr>
            <a:spLocks noGrp="1"/>
          </p:cNvSpPr>
          <p:nvPr>
            <p:ph type="ftr" sz="quarter" idx="11"/>
          </p:nvPr>
        </p:nvSpPr>
        <p:spPr/>
        <p:txBody>
          <a:bodyPr/>
          <a:p>
            <a:endParaRPr lang="en-US"/>
          </a:p>
        </p:txBody>
      </p:sp>
      <p:sp>
        <p:nvSpPr>
          <p:cNvPr id="1048824" name="Slide Number Placeholder 3"/>
          <p:cNvSpPr>
            <a:spLocks noGrp="1"/>
          </p:cNvSpPr>
          <p:nvPr>
            <p:ph type="sldNum" sz="quarter" idx="12"/>
          </p:nvPr>
        </p:nvSpPr>
        <p:spPr/>
        <p:txBody>
          <a:bodyPr/>
          <a:p>
            <a:fld id="{1360E723-DC40-4854-9060-A795B5E326D8}"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type="objTx">
  <p:cSld name="Content with Caption">
    <p:spTree>
      <p:nvGrpSpPr>
        <p:cNvPr id="168" name=""/>
        <p:cNvGrpSpPr/>
        <p:nvPr/>
      </p:nvGrpSpPr>
      <p:grpSpPr>
        <a:xfrm>
          <a:off x="0" y="0"/>
          <a:ext cx="0" cy="0"/>
          <a:chOff x="0" y="0"/>
          <a:chExt cx="0" cy="0"/>
        </a:xfrm>
      </p:grpSpPr>
      <p:sp>
        <p:nvSpPr>
          <p:cNvPr id="1048841" name="Title 1"/>
          <p:cNvSpPr>
            <a:spLocks noGrp="1"/>
          </p:cNvSpPr>
          <p:nvPr>
            <p:ph type="title"/>
          </p:nvPr>
        </p:nvSpPr>
        <p:spPr>
          <a:xfrm>
            <a:off x="457200" y="273050"/>
            <a:ext cx="3008313" cy="1162050"/>
          </a:xfrm>
        </p:spPr>
        <p:txBody>
          <a:bodyPr anchor="b"/>
          <a:lstStyle>
            <a:lvl1pPr algn="l">
              <a:defRPr b="1" sz="2000"/>
            </a:lvl1pPr>
          </a:lstStyle>
          <a:p>
            <a:r>
              <a:rPr lang="en-US" smtClean="0"/>
              <a:t>Click to edit Master title style</a:t>
            </a:r>
            <a:endParaRPr lang="en-US"/>
          </a:p>
        </p:txBody>
      </p:sp>
      <p:sp>
        <p:nvSpPr>
          <p:cNvPr id="1048842"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843" name="Text Placeholder 3"/>
          <p:cNvSpPr>
            <a:spLocks noGrp="1"/>
          </p:cNvSpPr>
          <p:nvPr>
            <p:ph type="body" sz="half" idx="2"/>
          </p:nvPr>
        </p:nvSpPr>
        <p:spPr>
          <a:xfrm>
            <a:off x="457200" y="1435100"/>
            <a:ext cx="3008313" cy="4691063"/>
          </a:xfrm>
        </p:spPr>
        <p:txBody>
          <a:bodyPr/>
          <a:lstStyle>
            <a:lvl1pPr indent="0" marL="0">
              <a:buNone/>
              <a:defRPr sz="1400"/>
            </a:lvl1pPr>
            <a:lvl2pPr indent="0" marL="457200">
              <a:buNone/>
              <a:defRPr sz="1200"/>
            </a:lvl2pPr>
            <a:lvl3pPr indent="0" marL="914400">
              <a:buNone/>
              <a:defRPr sz="1000"/>
            </a:lvl3pPr>
            <a:lvl4pPr indent="0" marL="1371600">
              <a:buNone/>
              <a:defRPr sz="900"/>
            </a:lvl4pPr>
            <a:lvl5pPr indent="0" marL="1828800">
              <a:buNone/>
              <a:defRPr sz="900"/>
            </a:lvl5pPr>
            <a:lvl6pPr indent="0" marL="2286000">
              <a:buNone/>
              <a:defRPr sz="900"/>
            </a:lvl6pPr>
            <a:lvl7pPr indent="0" marL="2743200">
              <a:buNone/>
              <a:defRPr sz="900"/>
            </a:lvl7pPr>
            <a:lvl8pPr indent="0" marL="3200400">
              <a:buNone/>
              <a:defRPr sz="900"/>
            </a:lvl8pPr>
            <a:lvl9pPr indent="0" marL="3657600">
              <a:buNone/>
              <a:defRPr sz="900"/>
            </a:lvl9pPr>
          </a:lstStyle>
          <a:p>
            <a:pPr lvl="0"/>
            <a:r>
              <a:rPr lang="en-US" smtClean="0"/>
              <a:t>Click to edit Master text styles</a:t>
            </a:r>
          </a:p>
        </p:txBody>
      </p:sp>
      <p:sp>
        <p:nvSpPr>
          <p:cNvPr id="1048844" name="Date Placeholder 4"/>
          <p:cNvSpPr>
            <a:spLocks noGrp="1"/>
          </p:cNvSpPr>
          <p:nvPr>
            <p:ph type="dt" sz="half" idx="10"/>
          </p:nvPr>
        </p:nvSpPr>
        <p:spPr/>
        <p:txBody>
          <a:bodyPr/>
          <a:p>
            <a:fld id="{B6287C75-7074-4CAF-AB9B-5EA20003C9E2}" type="datetimeFigureOut">
              <a:rPr lang="en-US" smtClean="0"/>
            </a:fld>
            <a:endParaRPr lang="en-US"/>
          </a:p>
        </p:txBody>
      </p:sp>
      <p:sp>
        <p:nvSpPr>
          <p:cNvPr id="1048845" name="Footer Placeholder 5"/>
          <p:cNvSpPr>
            <a:spLocks noGrp="1"/>
          </p:cNvSpPr>
          <p:nvPr>
            <p:ph type="ftr" sz="quarter" idx="11"/>
          </p:nvPr>
        </p:nvSpPr>
        <p:spPr/>
        <p:txBody>
          <a:bodyPr/>
          <a:p>
            <a:endParaRPr lang="en-US"/>
          </a:p>
        </p:txBody>
      </p:sp>
      <p:sp>
        <p:nvSpPr>
          <p:cNvPr id="1048846" name="Slide Number Placeholder 6"/>
          <p:cNvSpPr>
            <a:spLocks noGrp="1"/>
          </p:cNvSpPr>
          <p:nvPr>
            <p:ph type="sldNum" sz="quarter" idx="12"/>
          </p:nvPr>
        </p:nvSpPr>
        <p:spPr/>
        <p:txBody>
          <a:bodyPr/>
          <a:p>
            <a:fld id="{1360E723-DC40-4854-9060-A795B5E326D8}"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picTx">
  <p:cSld name="Picture with Caption">
    <p:spTree>
      <p:nvGrpSpPr>
        <p:cNvPr id="165" name=""/>
        <p:cNvGrpSpPr/>
        <p:nvPr/>
      </p:nvGrpSpPr>
      <p:grpSpPr>
        <a:xfrm>
          <a:off x="0" y="0"/>
          <a:ext cx="0" cy="0"/>
          <a:chOff x="0" y="0"/>
          <a:chExt cx="0" cy="0"/>
        </a:xfrm>
      </p:grpSpPr>
      <p:sp>
        <p:nvSpPr>
          <p:cNvPr id="1048825" name="Title 1"/>
          <p:cNvSpPr>
            <a:spLocks noGrp="1"/>
          </p:cNvSpPr>
          <p:nvPr>
            <p:ph type="title"/>
          </p:nvPr>
        </p:nvSpPr>
        <p:spPr>
          <a:xfrm>
            <a:off x="1792288" y="4800600"/>
            <a:ext cx="5486400" cy="566738"/>
          </a:xfrm>
        </p:spPr>
        <p:txBody>
          <a:bodyPr anchor="b"/>
          <a:lstStyle>
            <a:lvl1pPr algn="l">
              <a:defRPr b="1" sz="2000"/>
            </a:lvl1pPr>
          </a:lstStyle>
          <a:p>
            <a:r>
              <a:rPr lang="en-US" smtClean="0"/>
              <a:t>Click to edit Master title style</a:t>
            </a:r>
            <a:endParaRPr lang="en-US"/>
          </a:p>
        </p:txBody>
      </p:sp>
      <p:sp>
        <p:nvSpPr>
          <p:cNvPr id="1048826" name="Picture Placeholder 2"/>
          <p:cNvSpPr>
            <a:spLocks noGrp="1"/>
          </p:cNvSpPr>
          <p:nvPr>
            <p:ph type="pic" idx="1"/>
          </p:nvPr>
        </p:nvSpPr>
        <p:spPr>
          <a:xfrm>
            <a:off x="1792288" y="612775"/>
            <a:ext cx="5486400" cy="4114800"/>
          </a:xfrm>
        </p:spPr>
        <p:txBody>
          <a:bodyPr/>
          <a:lstStyle>
            <a:lvl1pPr indent="0" marL="0">
              <a:buNone/>
              <a:defRPr sz="3200"/>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endParaRPr lang="en-US"/>
          </a:p>
        </p:txBody>
      </p:sp>
      <p:sp>
        <p:nvSpPr>
          <p:cNvPr id="1048827" name="Text Placeholder 3"/>
          <p:cNvSpPr>
            <a:spLocks noGrp="1"/>
          </p:cNvSpPr>
          <p:nvPr>
            <p:ph type="body" sz="half" idx="2"/>
          </p:nvPr>
        </p:nvSpPr>
        <p:spPr>
          <a:xfrm>
            <a:off x="1792288" y="5367338"/>
            <a:ext cx="5486400" cy="804862"/>
          </a:xfrm>
        </p:spPr>
        <p:txBody>
          <a:bodyPr/>
          <a:lstStyle>
            <a:lvl1pPr indent="0" marL="0">
              <a:buNone/>
              <a:defRPr sz="1400"/>
            </a:lvl1pPr>
            <a:lvl2pPr indent="0" marL="457200">
              <a:buNone/>
              <a:defRPr sz="1200"/>
            </a:lvl2pPr>
            <a:lvl3pPr indent="0" marL="914400">
              <a:buNone/>
              <a:defRPr sz="1000"/>
            </a:lvl3pPr>
            <a:lvl4pPr indent="0" marL="1371600">
              <a:buNone/>
              <a:defRPr sz="900"/>
            </a:lvl4pPr>
            <a:lvl5pPr indent="0" marL="1828800">
              <a:buNone/>
              <a:defRPr sz="900"/>
            </a:lvl5pPr>
            <a:lvl6pPr indent="0" marL="2286000">
              <a:buNone/>
              <a:defRPr sz="900"/>
            </a:lvl6pPr>
            <a:lvl7pPr indent="0" marL="2743200">
              <a:buNone/>
              <a:defRPr sz="900"/>
            </a:lvl7pPr>
            <a:lvl8pPr indent="0" marL="3200400">
              <a:buNone/>
              <a:defRPr sz="900"/>
            </a:lvl8pPr>
            <a:lvl9pPr indent="0" marL="3657600">
              <a:buNone/>
              <a:defRPr sz="900"/>
            </a:lvl9pPr>
          </a:lstStyle>
          <a:p>
            <a:pPr lvl="0"/>
            <a:r>
              <a:rPr lang="en-US" smtClean="0"/>
              <a:t>Click to edit Master text styles</a:t>
            </a:r>
          </a:p>
        </p:txBody>
      </p:sp>
      <p:sp>
        <p:nvSpPr>
          <p:cNvPr id="1048828" name="Date Placeholder 4"/>
          <p:cNvSpPr>
            <a:spLocks noGrp="1"/>
          </p:cNvSpPr>
          <p:nvPr>
            <p:ph type="dt" sz="half" idx="10"/>
          </p:nvPr>
        </p:nvSpPr>
        <p:spPr/>
        <p:txBody>
          <a:bodyPr/>
          <a:p>
            <a:fld id="{B6287C75-7074-4CAF-AB9B-5EA20003C9E2}" type="datetimeFigureOut">
              <a:rPr lang="en-US" smtClean="0"/>
            </a:fld>
            <a:endParaRPr lang="en-US"/>
          </a:p>
        </p:txBody>
      </p:sp>
      <p:sp>
        <p:nvSpPr>
          <p:cNvPr id="1048829" name="Footer Placeholder 5"/>
          <p:cNvSpPr>
            <a:spLocks noGrp="1"/>
          </p:cNvSpPr>
          <p:nvPr>
            <p:ph type="ftr" sz="quarter" idx="11"/>
          </p:nvPr>
        </p:nvSpPr>
        <p:spPr/>
        <p:txBody>
          <a:bodyPr/>
          <a:p>
            <a:endParaRPr lang="en-US"/>
          </a:p>
        </p:txBody>
      </p:sp>
      <p:sp>
        <p:nvSpPr>
          <p:cNvPr id="1048830" name="Slide Number Placeholder 6"/>
          <p:cNvSpPr>
            <a:spLocks noGrp="1"/>
          </p:cNvSpPr>
          <p:nvPr>
            <p:ph type="sldNum" sz="quarter" idx="12"/>
          </p:nvPr>
        </p:nvSpPr>
        <p:spPr/>
        <p:txBody>
          <a:bodyPr/>
          <a:p>
            <a:fld id="{1360E723-DC40-4854-9060-A795B5E326D8}"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2" name=""/>
        <p:cNvGrpSpPr/>
        <p:nvPr/>
      </p:nvGrpSpPr>
      <p:grpSpPr>
        <a:xfrm>
          <a:off x="0" y="0"/>
          <a:ext cx="0" cy="0"/>
          <a:chOff x="0" y="0"/>
          <a:chExt cx="0" cy="0"/>
        </a:xfrm>
      </p:grpSpPr>
      <p:sp>
        <p:nvSpPr>
          <p:cNvPr id="1048576" name="Title Placeholder 1"/>
          <p:cNvSpPr>
            <a:spLocks noGrp="1"/>
          </p:cNvSpPr>
          <p:nvPr>
            <p:ph type="title"/>
          </p:nvPr>
        </p:nvSpPr>
        <p:spPr>
          <a:xfrm>
            <a:off x="457200" y="274638"/>
            <a:ext cx="8229600" cy="1143000"/>
          </a:xfrm>
          <a:prstGeom prst="rect"/>
        </p:spPr>
        <p:txBody>
          <a:bodyPr anchor="ctr" bIns="45720" lIns="91440" rIns="91440" rtlCol="0" tIns="45720" vert="horz">
            <a:normAutofit/>
          </a:bodyPr>
          <a:p>
            <a:r>
              <a:rPr lang="en-US" smtClean="0"/>
              <a:t>Click to edit Master title style</a:t>
            </a:r>
            <a:endParaRPr lang="en-US"/>
          </a:p>
        </p:txBody>
      </p:sp>
      <p:sp>
        <p:nvSpPr>
          <p:cNvPr id="1048577" name="Text Placeholder 2"/>
          <p:cNvSpPr>
            <a:spLocks noGrp="1"/>
          </p:cNvSpPr>
          <p:nvPr>
            <p:ph type="body" idx="1"/>
          </p:nvPr>
        </p:nvSpPr>
        <p:spPr>
          <a:xfrm>
            <a:off x="457200" y="1600200"/>
            <a:ext cx="8229600" cy="4525963"/>
          </a:xfrm>
          <a:prstGeom prst="rect"/>
        </p:spPr>
        <p:txBody>
          <a:bodyPr bIns="45720" lIns="91440" rIns="91440" rtlCol="0" tIns="45720" vert="horz">
            <a:normAutofit/>
          </a:bodyPr>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48578" name="Date Placeholder 3"/>
          <p:cNvSpPr>
            <a:spLocks noGrp="1"/>
          </p:cNvSpPr>
          <p:nvPr>
            <p:ph type="dt" sz="half" idx="2"/>
          </p:nvPr>
        </p:nvSpPr>
        <p:spPr>
          <a:xfrm>
            <a:off x="457200" y="6356350"/>
            <a:ext cx="2133600" cy="365125"/>
          </a:xfrm>
          <a:prstGeom prst="rect"/>
        </p:spPr>
        <p:txBody>
          <a:bodyPr anchor="ctr" bIns="45720" lIns="91440" rIns="91440" rtlCol="0" tIns="45720" vert="horz"/>
          <a:lstStyle>
            <a:lvl1pPr algn="l">
              <a:defRPr sz="1200">
                <a:solidFill>
                  <a:schemeClr val="tx1">
                    <a:tint val="75000"/>
                  </a:schemeClr>
                </a:solidFill>
              </a:defRPr>
            </a:lvl1pPr>
          </a:lstStyle>
          <a:p>
            <a:fld id="{B6287C75-7074-4CAF-AB9B-5EA20003C9E2}" type="datetimeFigureOut">
              <a:rPr lang="en-US" smtClean="0"/>
            </a:fld>
            <a:endParaRPr lang="en-US"/>
          </a:p>
        </p:txBody>
      </p:sp>
      <p:sp>
        <p:nvSpPr>
          <p:cNvPr id="1048579" name="Footer Placeholder 4"/>
          <p:cNvSpPr>
            <a:spLocks noGrp="1"/>
          </p:cNvSpPr>
          <p:nvPr>
            <p:ph type="ftr" sz="quarter" idx="3"/>
          </p:nvPr>
        </p:nvSpPr>
        <p:spPr>
          <a:xfrm>
            <a:off x="3124200" y="6356350"/>
            <a:ext cx="2895600" cy="365125"/>
          </a:xfrm>
          <a:prstGeom prst="rect"/>
        </p:spPr>
        <p:txBody>
          <a:bodyPr anchor="ctr" bIns="45720" lIns="91440" rIns="91440" rtlCol="0" tIns="45720" vert="horz"/>
          <a:lstStyle>
            <a:lvl1pPr algn="ctr">
              <a:defRPr sz="1200">
                <a:solidFill>
                  <a:schemeClr val="tx1">
                    <a:tint val="75000"/>
                  </a:schemeClr>
                </a:solidFill>
              </a:defRPr>
            </a:lvl1pPr>
          </a:lstStyle>
          <a:p>
            <a:endParaRPr lang="en-US"/>
          </a:p>
        </p:txBody>
      </p:sp>
      <p:sp>
        <p:nvSpPr>
          <p:cNvPr id="1048580" name="Slide Number Placeholder 5"/>
          <p:cNvSpPr>
            <a:spLocks noGrp="1"/>
          </p:cNvSpPr>
          <p:nvPr>
            <p:ph type="sldNum" sz="quarter" idx="4"/>
          </p:nvPr>
        </p:nvSpPr>
        <p:spPr>
          <a:xfrm>
            <a:off x="6553200" y="6356350"/>
            <a:ext cx="2133600" cy="365125"/>
          </a:xfrm>
          <a:prstGeom prst="rect"/>
        </p:spPr>
        <p:txBody>
          <a:bodyPr anchor="ctr" bIns="45720" lIns="91440" rIns="91440" rtlCol="0" tIns="45720" vert="horz"/>
          <a:lstStyle>
            <a:lvl1pPr algn="r">
              <a:defRPr sz="1200">
                <a:solidFill>
                  <a:schemeClr val="tx1">
                    <a:tint val="75000"/>
                  </a:schemeClr>
                </a:solidFill>
              </a:defRPr>
            </a:lvl1pPr>
          </a:lstStyle>
          <a:p>
            <a:fld id="{1360E723-DC40-4854-9060-A795B5E326D8}" type="slidenum">
              <a:rPr lang="en-US" smtClean="0"/>
            </a:fld>
            <a:endParaRPr lang="en-US"/>
          </a:p>
        </p:txBody>
      </p:sp>
    </p:spTree>
  </p:cSld>
  <p:clrMap accent1="accent1" accent2="accent2" accent3="accent3" accent4="accent4" accent5="accent5" accent6="accent6" bg1="lt1" bg2="lt2" tx1="dk1" tx2="dk2"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eaLnBrk="1" hangingPunct="1" latinLnBrk="0" rtl="0">
        <a:spcBef>
          <a:spcPct val="0"/>
        </a:spcBef>
        <a:buNone/>
        <a:defRPr sz="4400" kern="1200">
          <a:solidFill>
            <a:schemeClr val="tx1"/>
          </a:solidFill>
          <a:latin typeface="+mj-lt"/>
          <a:ea typeface="+mj-ea"/>
          <a:cs typeface="+mj-cs"/>
        </a:defRPr>
      </a:lvl1pPr>
    </p:titleStyle>
    <p:bodyStyle>
      <a:lvl1pPr algn="l" defTabSz="914400" eaLnBrk="1" hangingPunct="1" indent="-342900" latinLnBrk="0" marL="342900" rtl="0">
        <a:spcBef>
          <a:spcPct val="20000"/>
        </a:spcBef>
        <a:buFont typeface="Arial" pitchFamily="34" charset="0"/>
        <a:buChar char="•"/>
        <a:defRPr sz="3200" kern="1200">
          <a:solidFill>
            <a:schemeClr val="tx1"/>
          </a:solidFill>
          <a:latin typeface="+mn-lt"/>
          <a:ea typeface="+mn-ea"/>
          <a:cs typeface="+mn-cs"/>
        </a:defRPr>
      </a:lvl1pPr>
      <a:lvl2pPr algn="l" defTabSz="914400" eaLnBrk="1" hangingPunct="1" indent="-285750" latinLnBrk="0" marL="742950" rtl="0">
        <a:spcBef>
          <a:spcPct val="20000"/>
        </a:spcBef>
        <a:buFont typeface="Arial" pitchFamily="34" charset="0"/>
        <a:buChar char="–"/>
        <a:defRPr sz="2800" kern="1200">
          <a:solidFill>
            <a:schemeClr val="tx1"/>
          </a:solidFill>
          <a:latin typeface="+mn-lt"/>
          <a:ea typeface="+mn-ea"/>
          <a:cs typeface="+mn-cs"/>
        </a:defRPr>
      </a:lvl2pPr>
      <a:lvl3pPr algn="l" defTabSz="914400" eaLnBrk="1" hangingPunct="1" indent="-228600" latinLnBrk="0" marL="1143000" rtl="0">
        <a:spcBef>
          <a:spcPct val="20000"/>
        </a:spcBef>
        <a:buFont typeface="Arial" pitchFamily="34" charset="0"/>
        <a:buChar char="•"/>
        <a:defRPr sz="2400" kern="1200">
          <a:solidFill>
            <a:schemeClr val="tx1"/>
          </a:solidFill>
          <a:latin typeface="+mn-lt"/>
          <a:ea typeface="+mn-ea"/>
          <a:cs typeface="+mn-cs"/>
        </a:defRPr>
      </a:lvl3pPr>
      <a:lvl4pPr algn="l" defTabSz="914400" eaLnBrk="1" hangingPunct="1" indent="-228600" latinLnBrk="0" marL="1600200" rtl="0">
        <a:spcBef>
          <a:spcPct val="20000"/>
        </a:spcBef>
        <a:buFont typeface="Arial" pitchFamily="34" charset="0"/>
        <a:buChar char="–"/>
        <a:defRPr sz="2000" kern="1200">
          <a:solidFill>
            <a:schemeClr val="tx1"/>
          </a:solidFill>
          <a:latin typeface="+mn-lt"/>
          <a:ea typeface="+mn-ea"/>
          <a:cs typeface="+mn-cs"/>
        </a:defRPr>
      </a:lvl4pPr>
      <a:lvl5pPr algn="l" defTabSz="914400" eaLnBrk="1" hangingPunct="1" indent="-228600" latinLnBrk="0" marL="2057400" rtl="0">
        <a:spcBef>
          <a:spcPct val="20000"/>
        </a:spcBef>
        <a:buFont typeface="Arial" pitchFamily="34" charset="0"/>
        <a:buChar char="»"/>
        <a:defRPr sz="2000" kern="1200">
          <a:solidFill>
            <a:schemeClr val="tx1"/>
          </a:solidFill>
          <a:latin typeface="+mn-lt"/>
          <a:ea typeface="+mn-ea"/>
          <a:cs typeface="+mn-cs"/>
        </a:defRPr>
      </a:lvl5pPr>
      <a:lvl6pPr algn="l" defTabSz="914400" eaLnBrk="1" hangingPunct="1" indent="-228600" latinLnBrk="0" marL="2514600" rtl="0">
        <a:spcBef>
          <a:spcPct val="20000"/>
        </a:spcBef>
        <a:buFont typeface="Arial" pitchFamily="34" charset="0"/>
        <a:buChar char="•"/>
        <a:defRPr sz="2000" kern="1200">
          <a:solidFill>
            <a:schemeClr val="tx1"/>
          </a:solidFill>
          <a:latin typeface="+mn-lt"/>
          <a:ea typeface="+mn-ea"/>
          <a:cs typeface="+mn-cs"/>
        </a:defRPr>
      </a:lvl6pPr>
      <a:lvl7pPr algn="l" defTabSz="914400" eaLnBrk="1" hangingPunct="1" indent="-228600" latinLnBrk="0" marL="2971800" rtl="0">
        <a:spcBef>
          <a:spcPct val="20000"/>
        </a:spcBef>
        <a:buFont typeface="Arial" pitchFamily="34" charset="0"/>
        <a:buChar char="•"/>
        <a:defRPr sz="2000" kern="1200">
          <a:solidFill>
            <a:schemeClr val="tx1"/>
          </a:solidFill>
          <a:latin typeface="+mn-lt"/>
          <a:ea typeface="+mn-ea"/>
          <a:cs typeface="+mn-cs"/>
        </a:defRPr>
      </a:lvl7pPr>
      <a:lvl8pPr algn="l" defTabSz="914400" eaLnBrk="1" hangingPunct="1" indent="-228600" latinLnBrk="0" marL="3429000" rtl="0">
        <a:spcBef>
          <a:spcPct val="20000"/>
        </a:spcBef>
        <a:buFont typeface="Arial" pitchFamily="34" charset="0"/>
        <a:buChar char="•"/>
        <a:defRPr sz="2000" kern="1200">
          <a:solidFill>
            <a:schemeClr val="tx1"/>
          </a:solidFill>
          <a:latin typeface="+mn-lt"/>
          <a:ea typeface="+mn-ea"/>
          <a:cs typeface="+mn-cs"/>
        </a:defRPr>
      </a:lvl8pPr>
      <a:lvl9pPr algn="l" defTabSz="914400" eaLnBrk="1" hangingPunct="1" indent="-228600" latinLnBrk="0" marL="3886200" rtl="0">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5.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5.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5.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5.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5.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5.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5.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4.xml"/><Relationship Id="rId3"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14.jpeg"/><Relationship Id="rId2" Type="http://schemas.openxmlformats.org/officeDocument/2006/relationships/image" Target="../media/image15.png"/><Relationship Id="rId3" Type="http://schemas.openxmlformats.org/officeDocument/2006/relationships/slideLayout" Target="../slideLayouts/slideLayout4.xml"/><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4.xml"/><Relationship Id="rId3"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4.xml"/><Relationship Id="rId3"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4.xml"/><Relationship Id="rId3"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4.xml"/><Relationship Id="rId3"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4.xml"/><Relationship Id="rId3"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2.xml"/><Relationship Id="rId3"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4.xml"/><Relationship Id="rId3"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4.xml"/><Relationship Id="rId3"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4.xml"/><Relationship Id="rId3"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hyperlink" Target="http://www.djo.harvard.edu/site.php?url=/physicians/oa/674" TargetMode="Externa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2.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2.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4.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26" name=""/>
        <p:cNvGrpSpPr/>
        <p:nvPr/>
      </p:nvGrpSpPr>
      <p:grpSpPr>
        <a:xfrm>
          <a:off x="0" y="0"/>
          <a:ext cx="0" cy="0"/>
          <a:chOff x="0" y="0"/>
          <a:chExt cx="0" cy="0"/>
        </a:xfrm>
      </p:grpSpPr>
      <p:sp>
        <p:nvSpPr>
          <p:cNvPr id="1048586" name="Title 1"/>
          <p:cNvSpPr>
            <a:spLocks noGrp="1"/>
          </p:cNvSpPr>
          <p:nvPr>
            <p:ph type="ctrTitle"/>
          </p:nvPr>
        </p:nvSpPr>
        <p:spPr/>
        <p:txBody>
          <a:bodyPr/>
          <a:p>
            <a:r>
              <a:rPr dirty="0" lang="en-US" smtClean="0"/>
              <a:t>Ocular manifestations in HIV</a:t>
            </a:r>
            <a:endParaRPr dirty="0" lang="en-US"/>
          </a:p>
        </p:txBody>
      </p:sp>
      <p:sp>
        <p:nvSpPr>
          <p:cNvPr id="1048587" name="Subtitle 2"/>
          <p:cNvSpPr>
            <a:spLocks noGrp="1"/>
          </p:cNvSpPr>
          <p:nvPr>
            <p:ph type="subTitle" idx="1"/>
          </p:nvPr>
        </p:nvSpPr>
        <p:spPr/>
        <p:txBody>
          <a:bodyPr/>
          <a:p>
            <a:r>
              <a:rPr dirty="0" lang="en-US" smtClean="0"/>
              <a:t>Lily </a:t>
            </a:r>
            <a:r>
              <a:rPr dirty="0" lang="en-US" err="1" smtClean="0"/>
              <a:t>Nyamai-Kanyata</a:t>
            </a:r>
            <a:endParaRPr dirty="0" lang="en-US" smtClean="0"/>
          </a:p>
          <a:p>
            <a:r>
              <a:rPr dirty="0" lang="en-US" smtClean="0"/>
              <a:t>(</a:t>
            </a:r>
            <a:r>
              <a:rPr dirty="0" lang="en-US" err="1" smtClean="0"/>
              <a:t>MBChB,Mmed,FEACO</a:t>
            </a:r>
            <a:r>
              <a:rPr dirty="0" lang="en-US" smtClean="0"/>
              <a:t>)</a:t>
            </a:r>
            <a:endParaRPr dirty="0"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84" name=""/>
        <p:cNvGrpSpPr/>
        <p:nvPr/>
      </p:nvGrpSpPr>
      <p:grpSpPr>
        <a:xfrm>
          <a:off x="0" y="0"/>
          <a:ext cx="0" cy="0"/>
          <a:chOff x="0" y="0"/>
          <a:chExt cx="0" cy="0"/>
        </a:xfrm>
      </p:grpSpPr>
      <p:sp>
        <p:nvSpPr>
          <p:cNvPr id="1048642" name="Title 1"/>
          <p:cNvSpPr>
            <a:spLocks noGrp="1"/>
          </p:cNvSpPr>
          <p:nvPr>
            <p:ph type="title"/>
          </p:nvPr>
        </p:nvSpPr>
        <p:spPr/>
        <p:txBody>
          <a:bodyPr>
            <a:normAutofit fontScale="90000"/>
          </a:bodyPr>
          <a:p>
            <a:r>
              <a:rPr dirty="0" lang="en-US"/>
              <a:t>Anatomic Categorization of Ocular Manifestations</a:t>
            </a:r>
            <a:r>
              <a:rPr b="1" dirty="0" lang="en-US"/>
              <a:t/>
            </a:r>
            <a:br>
              <a:rPr b="1" dirty="0" lang="en-US"/>
            </a:br>
            <a:endParaRPr dirty="0" lang="en-US"/>
          </a:p>
        </p:txBody>
      </p:sp>
      <p:sp>
        <p:nvSpPr>
          <p:cNvPr id="1048643" name="Content Placeholder 2"/>
          <p:cNvSpPr>
            <a:spLocks noGrp="1"/>
          </p:cNvSpPr>
          <p:nvPr>
            <p:ph idx="1"/>
          </p:nvPr>
        </p:nvSpPr>
        <p:spPr>
          <a:xfrm>
            <a:off x="457200" y="1143000"/>
            <a:ext cx="8229600" cy="4983163"/>
          </a:xfrm>
        </p:spPr>
        <p:txBody>
          <a:bodyPr>
            <a:normAutofit fontScale="90625" lnSpcReduction="20000"/>
          </a:bodyPr>
          <a:p>
            <a:r>
              <a:rPr b="1" dirty="0" lang="en-US"/>
              <a:t>Orbital and adnexal </a:t>
            </a:r>
            <a:r>
              <a:rPr b="1" dirty="0" lang="en-US" smtClean="0"/>
              <a:t>findings:</a:t>
            </a:r>
            <a:r>
              <a:rPr dirty="0" lang="en-US" smtClean="0"/>
              <a:t> </a:t>
            </a:r>
            <a:r>
              <a:rPr dirty="0" lang="en-US"/>
              <a:t>include tumors of the </a:t>
            </a:r>
            <a:r>
              <a:rPr dirty="0" lang="en-US" err="1"/>
              <a:t>periocular</a:t>
            </a:r>
            <a:r>
              <a:rPr dirty="0" lang="en-US"/>
              <a:t> tissues and </a:t>
            </a:r>
            <a:r>
              <a:rPr dirty="0" lang="en-US" smtClean="0"/>
              <a:t>external infections.</a:t>
            </a:r>
          </a:p>
          <a:p>
            <a:r>
              <a:rPr b="1" dirty="0" lang="en-US"/>
              <a:t>Anterior segment manifestations </a:t>
            </a:r>
            <a:r>
              <a:rPr dirty="0" lang="en-US"/>
              <a:t>consist of keratitis, </a:t>
            </a:r>
            <a:r>
              <a:rPr dirty="0" lang="en-US" err="1"/>
              <a:t>keratoconjunctivitis</a:t>
            </a:r>
            <a:r>
              <a:rPr dirty="0" lang="en-US"/>
              <a:t> </a:t>
            </a:r>
            <a:r>
              <a:rPr dirty="0" lang="en-US" err="1"/>
              <a:t>sicca</a:t>
            </a:r>
            <a:r>
              <a:rPr dirty="0" lang="en-US"/>
              <a:t>, </a:t>
            </a:r>
            <a:r>
              <a:rPr dirty="0" lang="en-US" err="1"/>
              <a:t>iridocyclitis</a:t>
            </a:r>
            <a:r>
              <a:rPr dirty="0" lang="en-US"/>
              <a:t>, and other complications</a:t>
            </a:r>
            <a:r>
              <a:rPr dirty="0" lang="en-US" smtClean="0"/>
              <a:t>.</a:t>
            </a:r>
          </a:p>
          <a:p>
            <a:r>
              <a:rPr b="1" dirty="0" lang="en-US"/>
              <a:t>Posterior segment findings </a:t>
            </a:r>
            <a:r>
              <a:rPr dirty="0" lang="en-US"/>
              <a:t>include a HIV associated retinopathy and a number of opportunistic infections (OI) of the retina and choroid. </a:t>
            </a:r>
            <a:endParaRPr dirty="0" lang="en-US" smtClean="0"/>
          </a:p>
          <a:p>
            <a:r>
              <a:rPr b="1" dirty="0" lang="en-US" err="1"/>
              <a:t>neuro</a:t>
            </a:r>
            <a:r>
              <a:rPr b="1" dirty="0" lang="en-US"/>
              <a:t>-ophthalmic manifestations</a:t>
            </a:r>
            <a:r>
              <a:rPr dirty="0" lang="en-US"/>
              <a:t>, such as visual field defects, papilledema, and diplopia. </a:t>
            </a:r>
            <a:endParaRPr dirty="0" lang="en-US" smtClean="0"/>
          </a:p>
          <a:p>
            <a:r>
              <a:rPr dirty="0" lang="en-US" smtClean="0"/>
              <a:t>Involving more than one region</a:t>
            </a:r>
          </a:p>
          <a:p>
            <a:endParaRPr dirty="0"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88" name=""/>
        <p:cNvGrpSpPr/>
        <p:nvPr/>
      </p:nvGrpSpPr>
      <p:grpSpPr>
        <a:xfrm>
          <a:off x="0" y="0"/>
          <a:ext cx="0" cy="0"/>
          <a:chOff x="0" y="0"/>
          <a:chExt cx="0" cy="0"/>
        </a:xfrm>
      </p:grpSpPr>
      <p:sp>
        <p:nvSpPr>
          <p:cNvPr id="1048655" name="Title 1"/>
          <p:cNvSpPr>
            <a:spLocks noGrp="1"/>
          </p:cNvSpPr>
          <p:nvPr>
            <p:ph type="title"/>
          </p:nvPr>
        </p:nvSpPr>
        <p:spPr/>
        <p:txBody>
          <a:bodyPr>
            <a:normAutofit fontScale="90000"/>
          </a:bodyPr>
          <a:p>
            <a:r>
              <a:rPr dirty="0" lang="en-US" smtClean="0"/>
              <a:t>Adnexal Manifestations(eyelid, the conjunctiva, and the lacrimal drainage system)</a:t>
            </a:r>
            <a:endParaRPr dirty="0" lang="en-US"/>
          </a:p>
        </p:txBody>
      </p:sp>
      <p:sp>
        <p:nvSpPr>
          <p:cNvPr id="1048656" name="Text Placeholder 5"/>
          <p:cNvSpPr>
            <a:spLocks noGrp="1"/>
          </p:cNvSpPr>
          <p:nvPr>
            <p:ph type="body" idx="1"/>
          </p:nvPr>
        </p:nvSpPr>
        <p:spPr/>
        <p:txBody>
          <a:bodyPr/>
          <a:p>
            <a:r>
              <a:rPr dirty="0" lang="en-US"/>
              <a:t>Kaposi`s sarcoma</a:t>
            </a:r>
          </a:p>
        </p:txBody>
      </p:sp>
      <p:sp>
        <p:nvSpPr>
          <p:cNvPr id="1048657" name="Content Placeholder 6"/>
          <p:cNvSpPr>
            <a:spLocks noGrp="1"/>
          </p:cNvSpPr>
          <p:nvPr>
            <p:ph sz="half" idx="2"/>
          </p:nvPr>
        </p:nvSpPr>
        <p:spPr/>
        <p:txBody>
          <a:bodyPr/>
          <a:p>
            <a:r>
              <a:rPr dirty="0" lang="en-US"/>
              <a:t>Kaposi sarcoma is a spindle-cell tumor thought to be derived from endothelial cell lineage</a:t>
            </a:r>
            <a:r>
              <a:rPr dirty="0" lang="en-US" smtClean="0"/>
              <a:t>.</a:t>
            </a:r>
          </a:p>
          <a:p>
            <a:r>
              <a:rPr dirty="0" lang="en-US" smtClean="0"/>
              <a:t>most </a:t>
            </a:r>
            <a:r>
              <a:rPr dirty="0" lang="en-US"/>
              <a:t>common malignancy seen in HIV-infected </a:t>
            </a:r>
            <a:r>
              <a:rPr dirty="0" lang="en-US" smtClean="0"/>
              <a:t>patients</a:t>
            </a:r>
          </a:p>
          <a:p>
            <a:r>
              <a:rPr dirty="0" lang="en-US" smtClean="0"/>
              <a:t>CD4 </a:t>
            </a:r>
            <a:r>
              <a:rPr dirty="0" lang="en-US" err="1" smtClean="0"/>
              <a:t>tcell</a:t>
            </a:r>
            <a:r>
              <a:rPr dirty="0" lang="en-US" smtClean="0"/>
              <a:t>&lt;500/ml</a:t>
            </a:r>
            <a:endParaRPr dirty="0" lang="en-US"/>
          </a:p>
        </p:txBody>
      </p:sp>
      <p:sp>
        <p:nvSpPr>
          <p:cNvPr id="1048658" name="Text Placeholder 7"/>
          <p:cNvSpPr>
            <a:spLocks noGrp="1"/>
          </p:cNvSpPr>
          <p:nvPr>
            <p:ph type="body" sz="quarter" idx="3"/>
          </p:nvPr>
        </p:nvSpPr>
        <p:spPr/>
        <p:txBody>
          <a:bodyPr/>
          <a:p>
            <a:endParaRPr lang="en-US"/>
          </a:p>
        </p:txBody>
      </p:sp>
      <p:sp>
        <p:nvSpPr>
          <p:cNvPr id="1048659" name="Content Placeholder 8"/>
          <p:cNvSpPr>
            <a:spLocks noGrp="1"/>
          </p:cNvSpPr>
          <p:nvPr>
            <p:ph sz="quarter" idx="4"/>
          </p:nvPr>
        </p:nvSpPr>
        <p:spPr/>
        <p:txBody>
          <a:bodyPr/>
          <a:p>
            <a:endParaRPr dirty="0" lang="en-US"/>
          </a:p>
        </p:txBody>
      </p:sp>
      <p:pic>
        <p:nvPicPr>
          <p:cNvPr id="2097156" name="Picture 2"/>
          <p:cNvPicPr>
            <a:picLocks noChangeAspect="1" noChangeArrowheads="1"/>
          </p:cNvPicPr>
          <p:nvPr/>
        </p:nvPicPr>
        <p:blipFill rotWithShape="1">
          <a:blip xmlns:r="http://schemas.openxmlformats.org/officeDocument/2006/relationships" r:embed="rId1"/>
          <a:srcRect b="6425"/>
          <a:stretch>
            <a:fillRect/>
          </a:stretch>
        </p:blipFill>
        <p:spPr bwMode="auto">
          <a:xfrm>
            <a:off x="5410200" y="1287379"/>
            <a:ext cx="3352800" cy="5570621"/>
          </a:xfrm>
          <a:prstGeom prst="rect"/>
          <a:noFill/>
          <a:ln>
            <a:noFill/>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91" name=""/>
        <p:cNvGrpSpPr/>
        <p:nvPr/>
      </p:nvGrpSpPr>
      <p:grpSpPr>
        <a:xfrm>
          <a:off x="0" y="0"/>
          <a:ext cx="0" cy="0"/>
          <a:chOff x="0" y="0"/>
          <a:chExt cx="0" cy="0"/>
        </a:xfrm>
      </p:grpSpPr>
      <p:sp>
        <p:nvSpPr>
          <p:cNvPr id="1048663" name="Title 1"/>
          <p:cNvSpPr>
            <a:spLocks noGrp="1"/>
          </p:cNvSpPr>
          <p:nvPr>
            <p:ph type="title"/>
          </p:nvPr>
        </p:nvSpPr>
        <p:spPr/>
        <p:txBody>
          <a:bodyPr>
            <a:normAutofit fontScale="90000"/>
          </a:bodyPr>
          <a:p>
            <a:r>
              <a:rPr dirty="0" lang="en-US"/>
              <a:t>Adnexal </a:t>
            </a:r>
            <a:r>
              <a:rPr dirty="0" lang="en-US" smtClean="0"/>
              <a:t>Manifestations- Kaposi Sarcoma</a:t>
            </a:r>
            <a:endParaRPr dirty="0" lang="en-US"/>
          </a:p>
        </p:txBody>
      </p:sp>
      <p:sp>
        <p:nvSpPr>
          <p:cNvPr id="1048664" name="Text Placeholder 2"/>
          <p:cNvSpPr>
            <a:spLocks noGrp="1"/>
          </p:cNvSpPr>
          <p:nvPr>
            <p:ph type="body" idx="1"/>
          </p:nvPr>
        </p:nvSpPr>
        <p:spPr/>
        <p:txBody>
          <a:bodyPr/>
          <a:p>
            <a:endParaRPr dirty="0" lang="en-US"/>
          </a:p>
        </p:txBody>
      </p:sp>
      <p:sp>
        <p:nvSpPr>
          <p:cNvPr id="1048665" name="Content Placeholder 3"/>
          <p:cNvSpPr>
            <a:spLocks noGrp="1"/>
          </p:cNvSpPr>
          <p:nvPr>
            <p:ph sz="half" idx="2"/>
          </p:nvPr>
        </p:nvSpPr>
        <p:spPr/>
        <p:txBody>
          <a:bodyPr/>
          <a:p>
            <a:r>
              <a:rPr dirty="0" lang="en-US" smtClean="0"/>
              <a:t>Treatment options</a:t>
            </a:r>
          </a:p>
          <a:p>
            <a:r>
              <a:rPr dirty="0" lang="en-US" smtClean="0"/>
              <a:t>Regression in patients on HAART</a:t>
            </a:r>
          </a:p>
          <a:p>
            <a:r>
              <a:rPr dirty="0" lang="en-US" smtClean="0"/>
              <a:t>Chemotherapy –systemic and intra-</a:t>
            </a:r>
            <a:r>
              <a:rPr dirty="0" lang="en-US" err="1" smtClean="0"/>
              <a:t>leision</a:t>
            </a:r>
            <a:endParaRPr dirty="0" lang="en-US" smtClean="0"/>
          </a:p>
          <a:p>
            <a:r>
              <a:rPr dirty="0" lang="en-US" smtClean="0"/>
              <a:t>Radiation</a:t>
            </a:r>
          </a:p>
          <a:p>
            <a:r>
              <a:rPr dirty="0" lang="en-US" smtClean="0"/>
              <a:t>Excision </a:t>
            </a:r>
          </a:p>
          <a:p>
            <a:endParaRPr dirty="0" lang="en-US"/>
          </a:p>
        </p:txBody>
      </p:sp>
      <p:sp>
        <p:nvSpPr>
          <p:cNvPr id="1048666" name="Text Placeholder 4"/>
          <p:cNvSpPr>
            <a:spLocks noGrp="1"/>
          </p:cNvSpPr>
          <p:nvPr>
            <p:ph type="body" sz="quarter" idx="3"/>
          </p:nvPr>
        </p:nvSpPr>
        <p:spPr/>
        <p:txBody>
          <a:bodyPr/>
          <a:p>
            <a:endParaRPr lang="en-US"/>
          </a:p>
        </p:txBody>
      </p:sp>
      <p:pic>
        <p:nvPicPr>
          <p:cNvPr id="2097157" name="Picture 2"/>
          <p:cNvPicPr>
            <a:picLocks noChangeAspect="1" noGrp="1" noChangeArrowheads="1"/>
          </p:cNvPicPr>
          <p:nvPr>
            <p:ph sz="quarter" idx="4"/>
          </p:nvPr>
        </p:nvPicPr>
        <p:blipFill>
          <a:blip xmlns:r="http://schemas.openxmlformats.org/officeDocument/2006/relationships" r:embed="rId1"/>
          <a:srcRect/>
          <a:stretch>
            <a:fillRect/>
          </a:stretch>
        </p:blipFill>
        <p:spPr bwMode="auto">
          <a:xfrm>
            <a:off x="5105400" y="1172062"/>
            <a:ext cx="3352800" cy="4954101"/>
          </a:xfrm>
          <a:prstGeom prst="rect"/>
          <a:noFill/>
          <a:ln>
            <a:noFill/>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94" name=""/>
        <p:cNvGrpSpPr/>
        <p:nvPr/>
      </p:nvGrpSpPr>
      <p:grpSpPr>
        <a:xfrm>
          <a:off x="0" y="0"/>
          <a:ext cx="0" cy="0"/>
          <a:chOff x="0" y="0"/>
          <a:chExt cx="0" cy="0"/>
        </a:xfrm>
      </p:grpSpPr>
      <p:sp>
        <p:nvSpPr>
          <p:cNvPr id="1048670" name="Title 1"/>
          <p:cNvSpPr>
            <a:spLocks noGrp="1"/>
          </p:cNvSpPr>
          <p:nvPr>
            <p:ph type="title"/>
          </p:nvPr>
        </p:nvSpPr>
        <p:spPr/>
        <p:txBody>
          <a:bodyPr>
            <a:normAutofit fontScale="90000"/>
          </a:bodyPr>
          <a:p>
            <a:r>
              <a:rPr dirty="0" sz="4000" lang="en-US">
                <a:solidFill>
                  <a:prstClr val="black"/>
                </a:solidFill>
              </a:rPr>
              <a:t>Adnexal Manifestations(eyelid, the conjunctiva, and the lacrimal drainage system)</a:t>
            </a:r>
            <a:endParaRPr dirty="0" lang="en-US"/>
          </a:p>
        </p:txBody>
      </p:sp>
      <p:sp>
        <p:nvSpPr>
          <p:cNvPr id="1048671" name="Text Placeholder 2"/>
          <p:cNvSpPr>
            <a:spLocks noGrp="1"/>
          </p:cNvSpPr>
          <p:nvPr>
            <p:ph type="body" idx="1"/>
          </p:nvPr>
        </p:nvSpPr>
        <p:spPr/>
        <p:txBody>
          <a:bodyPr>
            <a:normAutofit fontScale="95833" lnSpcReduction="20000"/>
          </a:bodyPr>
          <a:p>
            <a:r>
              <a:rPr dirty="0" lang="en-US" smtClean="0"/>
              <a:t>Herpes Zoster </a:t>
            </a:r>
            <a:r>
              <a:rPr dirty="0" lang="en-US" err="1" smtClean="0"/>
              <a:t>Ophthalmicus</a:t>
            </a:r>
            <a:endParaRPr dirty="0" lang="en-US"/>
          </a:p>
        </p:txBody>
      </p:sp>
      <p:sp>
        <p:nvSpPr>
          <p:cNvPr id="1048672" name="Text Placeholder 4"/>
          <p:cNvSpPr>
            <a:spLocks noGrp="1"/>
          </p:cNvSpPr>
          <p:nvPr>
            <p:ph type="body" sz="quarter" idx="3"/>
          </p:nvPr>
        </p:nvSpPr>
        <p:spPr/>
        <p:txBody>
          <a:bodyPr/>
          <a:p>
            <a:endParaRPr lang="en-US"/>
          </a:p>
        </p:txBody>
      </p:sp>
      <p:sp>
        <p:nvSpPr>
          <p:cNvPr id="1048673" name="Content Placeholder 5"/>
          <p:cNvSpPr>
            <a:spLocks noGrp="1"/>
          </p:cNvSpPr>
          <p:nvPr>
            <p:ph sz="quarter" idx="4"/>
          </p:nvPr>
        </p:nvSpPr>
        <p:spPr>
          <a:xfrm>
            <a:off x="4645025" y="1524000"/>
            <a:ext cx="4041775" cy="4602163"/>
          </a:xfrm>
        </p:spPr>
        <p:txBody>
          <a:bodyPr/>
          <a:p>
            <a:r>
              <a:rPr dirty="0" lang="en-US"/>
              <a:t>Reactivation of latent varicella zoster virus in the ophthalmic division of the trigeminal nerve </a:t>
            </a:r>
            <a:endParaRPr dirty="0" lang="en-US" smtClean="0"/>
          </a:p>
          <a:p>
            <a:r>
              <a:rPr dirty="0" lang="en-US" smtClean="0"/>
              <a:t>Unilateral painful skin rash in a </a:t>
            </a:r>
            <a:r>
              <a:rPr dirty="0" lang="en-US" err="1" smtClean="0"/>
              <a:t>dermatomal</a:t>
            </a:r>
            <a:r>
              <a:rPr dirty="0" lang="en-US" smtClean="0"/>
              <a:t> distribution </a:t>
            </a:r>
          </a:p>
          <a:p>
            <a:endParaRPr dirty="0" lang="en-US" smtClean="0"/>
          </a:p>
          <a:p>
            <a:endParaRPr dirty="0" lang="en-US"/>
          </a:p>
        </p:txBody>
      </p:sp>
      <p:pic>
        <p:nvPicPr>
          <p:cNvPr id="2097158" name="Picture 3"/>
          <p:cNvPicPr>
            <a:picLocks noChangeAspect="1" noGrp="1" noChangeArrowheads="1"/>
          </p:cNvPicPr>
          <p:nvPr>
            <p:ph sz="half" idx="2"/>
          </p:nvPr>
        </p:nvPicPr>
        <p:blipFill>
          <a:blip xmlns:r="http://schemas.openxmlformats.org/officeDocument/2006/relationships" r:embed="rId1" cstate="print"/>
          <a:srcRect/>
          <a:stretch>
            <a:fillRect/>
          </a:stretch>
        </p:blipFill>
        <p:spPr bwMode="auto">
          <a:xfrm>
            <a:off x="457200" y="2969709"/>
            <a:ext cx="4040188" cy="2361620"/>
          </a:xfrm>
          <a:prstGeom prst="rect"/>
          <a:noFill/>
          <a:ln>
            <a:noFill/>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97" name=""/>
        <p:cNvGrpSpPr/>
        <p:nvPr/>
      </p:nvGrpSpPr>
      <p:grpSpPr>
        <a:xfrm>
          <a:off x="0" y="0"/>
          <a:ext cx="0" cy="0"/>
          <a:chOff x="0" y="0"/>
          <a:chExt cx="0" cy="0"/>
        </a:xfrm>
      </p:grpSpPr>
      <p:sp>
        <p:nvSpPr>
          <p:cNvPr id="1048677" name="Title 1"/>
          <p:cNvSpPr>
            <a:spLocks noGrp="1"/>
          </p:cNvSpPr>
          <p:nvPr>
            <p:ph type="title"/>
          </p:nvPr>
        </p:nvSpPr>
        <p:spPr/>
        <p:txBody>
          <a:bodyPr/>
          <a:p>
            <a:r>
              <a:rPr dirty="0" lang="en-US" smtClean="0"/>
              <a:t>Herpes Zoster </a:t>
            </a:r>
            <a:r>
              <a:rPr dirty="0" lang="en-US" err="1" smtClean="0"/>
              <a:t>Ophthalmicus</a:t>
            </a:r>
            <a:endParaRPr dirty="0" lang="en-US"/>
          </a:p>
        </p:txBody>
      </p:sp>
      <p:sp>
        <p:nvSpPr>
          <p:cNvPr id="1048678" name="Text Placeholder 2"/>
          <p:cNvSpPr>
            <a:spLocks noGrp="1"/>
          </p:cNvSpPr>
          <p:nvPr>
            <p:ph type="body" idx="1"/>
          </p:nvPr>
        </p:nvSpPr>
        <p:spPr/>
        <p:txBody>
          <a:bodyPr/>
          <a:p>
            <a:r>
              <a:rPr dirty="0" lang="en-US" smtClean="0"/>
              <a:t>Herpes zoster </a:t>
            </a:r>
            <a:r>
              <a:rPr dirty="0" lang="en-US" err="1" smtClean="0"/>
              <a:t>Ophthalmicus</a:t>
            </a:r>
            <a:r>
              <a:rPr dirty="0" lang="en-US" smtClean="0"/>
              <a:t> </a:t>
            </a:r>
            <a:endParaRPr dirty="0" lang="en-US"/>
          </a:p>
        </p:txBody>
      </p:sp>
      <p:sp>
        <p:nvSpPr>
          <p:cNvPr id="1048679" name="Content Placeholder 3"/>
          <p:cNvSpPr>
            <a:spLocks noGrp="1"/>
          </p:cNvSpPr>
          <p:nvPr>
            <p:ph sz="half" idx="2"/>
          </p:nvPr>
        </p:nvSpPr>
        <p:spPr/>
        <p:txBody>
          <a:bodyPr/>
          <a:p>
            <a:r>
              <a:rPr dirty="0" lang="en-US" smtClean="0"/>
              <a:t>Ophthalmic division: lacrimal, </a:t>
            </a:r>
            <a:r>
              <a:rPr dirty="0" lang="en-US" err="1" smtClean="0"/>
              <a:t>nasociliary</a:t>
            </a:r>
            <a:r>
              <a:rPr dirty="0" lang="en-US" smtClean="0"/>
              <a:t> and frontal</a:t>
            </a:r>
          </a:p>
          <a:p>
            <a:r>
              <a:rPr dirty="0" lang="en-US" smtClean="0"/>
              <a:t>Hutchinson’s sign- </a:t>
            </a:r>
            <a:r>
              <a:rPr dirty="0" lang="en-US" err="1" smtClean="0"/>
              <a:t>nasociliary</a:t>
            </a:r>
            <a:r>
              <a:rPr dirty="0" lang="en-US" smtClean="0"/>
              <a:t> branch involved</a:t>
            </a:r>
          </a:p>
          <a:p>
            <a:r>
              <a:rPr dirty="0" lang="en-US" smtClean="0"/>
              <a:t>Vesicles at the tip of the nose, look for corneal epithelial defects</a:t>
            </a:r>
          </a:p>
          <a:p>
            <a:r>
              <a:rPr dirty="0" lang="en-US" smtClean="0"/>
              <a:t>Treatment: acyclovir</a:t>
            </a:r>
          </a:p>
          <a:p>
            <a:endParaRPr dirty="0" lang="en-US"/>
          </a:p>
        </p:txBody>
      </p:sp>
      <p:sp>
        <p:nvSpPr>
          <p:cNvPr id="1048680" name="Text Placeholder 4"/>
          <p:cNvSpPr>
            <a:spLocks noGrp="1"/>
          </p:cNvSpPr>
          <p:nvPr>
            <p:ph type="body" sz="quarter" idx="3"/>
          </p:nvPr>
        </p:nvSpPr>
        <p:spPr/>
        <p:txBody>
          <a:bodyPr>
            <a:normAutofit fontScale="95833" lnSpcReduction="20000"/>
          </a:bodyPr>
          <a:p>
            <a:r>
              <a:rPr dirty="0" lang="en-US" err="1" smtClean="0"/>
              <a:t>Dentritic</a:t>
            </a:r>
            <a:r>
              <a:rPr dirty="0" lang="en-US" smtClean="0"/>
              <a:t> corneal ulcer in </a:t>
            </a:r>
            <a:r>
              <a:rPr dirty="0" lang="en-US" err="1" smtClean="0"/>
              <a:t>Nasociliary</a:t>
            </a:r>
            <a:r>
              <a:rPr dirty="0" lang="en-US" smtClean="0"/>
              <a:t> </a:t>
            </a:r>
            <a:r>
              <a:rPr dirty="0" lang="en-US" err="1" smtClean="0"/>
              <a:t>involvment</a:t>
            </a:r>
            <a:r>
              <a:rPr dirty="0" lang="en-US" smtClean="0"/>
              <a:t> </a:t>
            </a:r>
            <a:endParaRPr dirty="0" lang="en-US"/>
          </a:p>
        </p:txBody>
      </p:sp>
      <p:pic>
        <p:nvPicPr>
          <p:cNvPr id="2097159" name="Picture 2"/>
          <p:cNvPicPr>
            <a:picLocks noChangeAspect="1" noChangeArrowheads="1"/>
          </p:cNvPicPr>
          <p:nvPr/>
        </p:nvPicPr>
        <p:blipFill rotWithShape="1">
          <a:blip xmlns:r="http://schemas.openxmlformats.org/officeDocument/2006/relationships" r:embed="rId1"/>
          <a:srcRect l="55977" t="35862" b="13870"/>
          <a:stretch>
            <a:fillRect/>
          </a:stretch>
        </p:blipFill>
        <p:spPr bwMode="auto">
          <a:xfrm>
            <a:off x="5118538" y="2459421"/>
            <a:ext cx="4025462" cy="3447394"/>
          </a:xfrm>
          <a:prstGeom prst="rect"/>
          <a:noFill/>
          <a:ln>
            <a:noFill/>
          </a:ln>
          <a:effectLst/>
        </p:spPr>
      </p:pic>
      <p:sp>
        <p:nvSpPr>
          <p:cNvPr id="1048681" name="Content Placeholder 5"/>
          <p:cNvSpPr>
            <a:spLocks noGrp="1"/>
          </p:cNvSpPr>
          <p:nvPr>
            <p:ph sz="quarter" idx="4"/>
          </p:nvPr>
        </p:nvSpPr>
        <p:spPr/>
        <p:txBody>
          <a:bodyPr/>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00" name=""/>
        <p:cNvGrpSpPr/>
        <p:nvPr/>
      </p:nvGrpSpPr>
      <p:grpSpPr>
        <a:xfrm>
          <a:off x="0" y="0"/>
          <a:ext cx="0" cy="0"/>
          <a:chOff x="0" y="0"/>
          <a:chExt cx="0" cy="0"/>
        </a:xfrm>
      </p:grpSpPr>
      <p:sp>
        <p:nvSpPr>
          <p:cNvPr id="1048685" name="Text Placeholder 2"/>
          <p:cNvSpPr>
            <a:spLocks noGrp="1"/>
          </p:cNvSpPr>
          <p:nvPr>
            <p:ph type="body" idx="1"/>
          </p:nvPr>
        </p:nvSpPr>
        <p:spPr/>
        <p:txBody>
          <a:bodyPr/>
          <a:p>
            <a:r>
              <a:rPr dirty="0" lang="en-US" err="1" smtClean="0"/>
              <a:t>Moluscum</a:t>
            </a:r>
            <a:r>
              <a:rPr dirty="0" lang="en-US" smtClean="0"/>
              <a:t> </a:t>
            </a:r>
            <a:r>
              <a:rPr dirty="0" lang="en-US" err="1" smtClean="0"/>
              <a:t>Contagiosum</a:t>
            </a:r>
            <a:endParaRPr dirty="0" lang="en-US"/>
          </a:p>
        </p:txBody>
      </p:sp>
      <p:sp>
        <p:nvSpPr>
          <p:cNvPr id="1048686" name="Content Placeholder 3"/>
          <p:cNvSpPr>
            <a:spLocks noGrp="1"/>
          </p:cNvSpPr>
          <p:nvPr>
            <p:ph sz="half" idx="2"/>
          </p:nvPr>
        </p:nvSpPr>
        <p:spPr>
          <a:xfrm>
            <a:off x="228600" y="2133600"/>
            <a:ext cx="4268788" cy="4343400"/>
          </a:xfrm>
        </p:spPr>
        <p:txBody>
          <a:bodyPr>
            <a:normAutofit fontScale="87500" lnSpcReduction="20000"/>
          </a:bodyPr>
          <a:p>
            <a:r>
              <a:rPr dirty="0" lang="en-US" smtClean="0"/>
              <a:t>Cause: DNA </a:t>
            </a:r>
            <a:r>
              <a:rPr dirty="0" lang="en-US"/>
              <a:t>poxvirus </a:t>
            </a:r>
            <a:r>
              <a:rPr dirty="0" lang="en-US" smtClean="0"/>
              <a:t>,</a:t>
            </a:r>
            <a:r>
              <a:rPr dirty="0" lang="en-US" err="1" smtClean="0"/>
              <a:t>molluscum</a:t>
            </a:r>
            <a:r>
              <a:rPr dirty="0" lang="en-US" smtClean="0"/>
              <a:t> </a:t>
            </a:r>
            <a:r>
              <a:rPr dirty="0" lang="en-US" err="1"/>
              <a:t>contagiosum</a:t>
            </a:r>
            <a:r>
              <a:rPr dirty="0" lang="en-US"/>
              <a:t> virus (MCV</a:t>
            </a:r>
            <a:r>
              <a:rPr dirty="0" lang="en-US" smtClean="0"/>
              <a:t>).</a:t>
            </a:r>
          </a:p>
          <a:p>
            <a:r>
              <a:rPr dirty="0" lang="en-US"/>
              <a:t>HIV </a:t>
            </a:r>
            <a:r>
              <a:rPr dirty="0" lang="en-US" smtClean="0"/>
              <a:t>patients: common, large </a:t>
            </a:r>
            <a:r>
              <a:rPr dirty="0" lang="en-US" err="1" smtClean="0"/>
              <a:t>leisions</a:t>
            </a:r>
            <a:r>
              <a:rPr dirty="0" lang="en-US" smtClean="0"/>
              <a:t> ,numerous </a:t>
            </a:r>
            <a:r>
              <a:rPr dirty="0" lang="en-US"/>
              <a:t>and more rapidly growing. </a:t>
            </a:r>
          </a:p>
          <a:p>
            <a:r>
              <a:rPr dirty="0" lang="en-US"/>
              <a:t>Pearly dome shaped </a:t>
            </a:r>
            <a:r>
              <a:rPr dirty="0" lang="en-US" err="1"/>
              <a:t>umbilicated</a:t>
            </a:r>
            <a:r>
              <a:rPr dirty="0" lang="en-US"/>
              <a:t> skin </a:t>
            </a:r>
            <a:r>
              <a:rPr dirty="0" lang="en-US" err="1"/>
              <a:t>leisons</a:t>
            </a:r>
            <a:r>
              <a:rPr dirty="0" lang="en-US"/>
              <a:t> </a:t>
            </a:r>
          </a:p>
          <a:p>
            <a:r>
              <a:rPr dirty="0" lang="en-US" smtClean="0"/>
              <a:t>self </a:t>
            </a:r>
            <a:r>
              <a:rPr dirty="0" lang="en-US"/>
              <a:t>limited but may require treatment if numerous and </a:t>
            </a:r>
            <a:r>
              <a:rPr dirty="0" lang="en-US" smtClean="0"/>
              <a:t>symptomatic </a:t>
            </a:r>
            <a:r>
              <a:rPr dirty="0" lang="en-US"/>
              <a:t>(</a:t>
            </a:r>
            <a:r>
              <a:rPr dirty="0" lang="en-US" err="1" smtClean="0"/>
              <a:t>e.g</a:t>
            </a:r>
            <a:r>
              <a:rPr dirty="0" lang="en-US" smtClean="0"/>
              <a:t> conjunctivitis </a:t>
            </a:r>
            <a:r>
              <a:rPr dirty="0" lang="en-US"/>
              <a:t>)</a:t>
            </a:r>
          </a:p>
          <a:p>
            <a:r>
              <a:rPr dirty="0" lang="en-US" smtClean="0"/>
              <a:t>Treatment options: </a:t>
            </a:r>
            <a:r>
              <a:rPr dirty="0" lang="en-US" err="1"/>
              <a:t>curretage</a:t>
            </a:r>
            <a:r>
              <a:rPr dirty="0" lang="en-US"/>
              <a:t> (</a:t>
            </a:r>
            <a:r>
              <a:rPr dirty="0" lang="en-US" err="1"/>
              <a:t>scapping</a:t>
            </a:r>
            <a:r>
              <a:rPr dirty="0" lang="en-US"/>
              <a:t> off) and </a:t>
            </a:r>
            <a:r>
              <a:rPr dirty="0" lang="en-US" smtClean="0"/>
              <a:t>cauterizing </a:t>
            </a:r>
            <a:r>
              <a:rPr dirty="0" lang="en-US"/>
              <a:t>with </a:t>
            </a:r>
            <a:r>
              <a:rPr dirty="0" lang="en-US" smtClean="0"/>
              <a:t>phenol, </a:t>
            </a:r>
            <a:r>
              <a:rPr dirty="0" lang="en-US" err="1" smtClean="0"/>
              <a:t>cryotherapy</a:t>
            </a:r>
            <a:r>
              <a:rPr dirty="0" lang="en-US" smtClean="0"/>
              <a:t>, medical therapy(salicylic acid), </a:t>
            </a:r>
            <a:r>
              <a:rPr dirty="0" lang="en-US" err="1" smtClean="0"/>
              <a:t>immonotherapy</a:t>
            </a:r>
            <a:r>
              <a:rPr dirty="0" lang="en-US" smtClean="0"/>
              <a:t> and </a:t>
            </a:r>
            <a:r>
              <a:rPr dirty="0" lang="en-US"/>
              <a:t>laser</a:t>
            </a:r>
          </a:p>
          <a:p>
            <a:endParaRPr dirty="0" lang="en-US"/>
          </a:p>
        </p:txBody>
      </p:sp>
      <p:sp>
        <p:nvSpPr>
          <p:cNvPr id="1048687" name="Text Placeholder 4"/>
          <p:cNvSpPr>
            <a:spLocks noGrp="1"/>
          </p:cNvSpPr>
          <p:nvPr>
            <p:ph type="body" sz="quarter" idx="3"/>
          </p:nvPr>
        </p:nvSpPr>
        <p:spPr/>
        <p:txBody>
          <a:bodyPr/>
          <a:p>
            <a:endParaRPr lang="en-US"/>
          </a:p>
        </p:txBody>
      </p:sp>
      <p:sp>
        <p:nvSpPr>
          <p:cNvPr id="1048688" name="Content Placeholder 5"/>
          <p:cNvSpPr>
            <a:spLocks noGrp="1"/>
          </p:cNvSpPr>
          <p:nvPr>
            <p:ph sz="quarter" idx="4"/>
          </p:nvPr>
        </p:nvSpPr>
        <p:spPr/>
        <p:txBody>
          <a:bodyPr/>
          <a:p>
            <a:endParaRPr lang="en-US"/>
          </a:p>
        </p:txBody>
      </p:sp>
      <p:sp>
        <p:nvSpPr>
          <p:cNvPr id="1048689" name="Title 1"/>
          <p:cNvSpPr>
            <a:spLocks noGrp="1"/>
          </p:cNvSpPr>
          <p:nvPr>
            <p:ph type="title"/>
          </p:nvPr>
        </p:nvSpPr>
        <p:spPr/>
        <p:txBody>
          <a:bodyPr>
            <a:normAutofit fontScale="90000"/>
          </a:bodyPr>
          <a:p>
            <a:r>
              <a:rPr dirty="0" lang="en-US" smtClean="0"/>
              <a:t>Adnexal Manifestations(eyelid, the conjunctiva, and the lacrimal drainage system)</a:t>
            </a:r>
            <a:endParaRPr dirty="0" lang="en-US"/>
          </a:p>
        </p:txBody>
      </p:sp>
      <p:pic>
        <p:nvPicPr>
          <p:cNvPr id="2097160" name="Picture 3"/>
          <p:cNvPicPr>
            <a:picLocks noChangeAspect="1" noChangeArrowheads="1"/>
          </p:cNvPicPr>
          <p:nvPr/>
        </p:nvPicPr>
        <p:blipFill rotWithShape="1">
          <a:blip xmlns:r="http://schemas.openxmlformats.org/officeDocument/2006/relationships" r:embed="rId1"/>
          <a:srcRect l="16472" r="29194"/>
          <a:stretch>
            <a:fillRect/>
          </a:stretch>
        </p:blipFill>
        <p:spPr bwMode="auto">
          <a:xfrm>
            <a:off x="4038600" y="1696453"/>
            <a:ext cx="5005137" cy="5181600"/>
          </a:xfrm>
          <a:prstGeom prst="rect"/>
          <a:noFill/>
          <a:ln>
            <a:noFill/>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03" name=""/>
        <p:cNvGrpSpPr/>
        <p:nvPr/>
      </p:nvGrpSpPr>
      <p:grpSpPr>
        <a:xfrm>
          <a:off x="0" y="0"/>
          <a:ext cx="0" cy="0"/>
          <a:chOff x="0" y="0"/>
          <a:chExt cx="0" cy="0"/>
        </a:xfrm>
      </p:grpSpPr>
      <p:sp>
        <p:nvSpPr>
          <p:cNvPr id="1048693" name="Title 1"/>
          <p:cNvSpPr>
            <a:spLocks noGrp="1"/>
          </p:cNvSpPr>
          <p:nvPr>
            <p:ph type="title"/>
          </p:nvPr>
        </p:nvSpPr>
        <p:spPr/>
        <p:txBody>
          <a:bodyPr/>
          <a:p>
            <a:r>
              <a:rPr dirty="0" lang="en-US" smtClean="0"/>
              <a:t>Adnexal Manifestations </a:t>
            </a:r>
            <a:endParaRPr dirty="0" lang="en-US"/>
          </a:p>
        </p:txBody>
      </p:sp>
      <p:sp>
        <p:nvSpPr>
          <p:cNvPr id="1048694" name="Text Placeholder 2"/>
          <p:cNvSpPr>
            <a:spLocks noGrp="1"/>
          </p:cNvSpPr>
          <p:nvPr>
            <p:ph type="body" idx="1"/>
          </p:nvPr>
        </p:nvSpPr>
        <p:spPr/>
        <p:txBody>
          <a:bodyPr>
            <a:normAutofit fontScale="95833" lnSpcReduction="20000"/>
          </a:bodyPr>
          <a:p>
            <a:r>
              <a:rPr dirty="0" lang="en-US" err="1"/>
              <a:t>Conjunctival</a:t>
            </a:r>
            <a:r>
              <a:rPr dirty="0" lang="en-US"/>
              <a:t> squamous-cell carcinoma</a:t>
            </a:r>
          </a:p>
        </p:txBody>
      </p:sp>
      <p:sp>
        <p:nvSpPr>
          <p:cNvPr id="1048695" name="Content Placeholder 3"/>
          <p:cNvSpPr>
            <a:spLocks noGrp="1"/>
          </p:cNvSpPr>
          <p:nvPr>
            <p:ph sz="half" idx="2"/>
          </p:nvPr>
        </p:nvSpPr>
        <p:spPr/>
        <p:txBody>
          <a:bodyPr/>
          <a:p>
            <a:endParaRPr dirty="0" lang="en-US"/>
          </a:p>
        </p:txBody>
      </p:sp>
      <p:sp>
        <p:nvSpPr>
          <p:cNvPr id="1048696" name="Text Placeholder 4"/>
          <p:cNvSpPr>
            <a:spLocks noGrp="1"/>
          </p:cNvSpPr>
          <p:nvPr>
            <p:ph type="body" sz="quarter" idx="3"/>
          </p:nvPr>
        </p:nvSpPr>
        <p:spPr/>
        <p:txBody>
          <a:bodyPr/>
          <a:p>
            <a:endParaRPr lang="en-US"/>
          </a:p>
        </p:txBody>
      </p:sp>
      <p:sp>
        <p:nvSpPr>
          <p:cNvPr id="1048697" name="Content Placeholder 5"/>
          <p:cNvSpPr>
            <a:spLocks noGrp="1"/>
          </p:cNvSpPr>
          <p:nvPr>
            <p:ph sz="quarter" idx="4"/>
          </p:nvPr>
        </p:nvSpPr>
        <p:spPr/>
        <p:txBody>
          <a:bodyPr/>
          <a:p>
            <a:r>
              <a:rPr dirty="0" lang="en-US" smtClean="0"/>
              <a:t>Thought to be a rare </a:t>
            </a:r>
            <a:r>
              <a:rPr dirty="0" lang="en-US" err="1" smtClean="0"/>
              <a:t>tumour</a:t>
            </a:r>
            <a:endParaRPr dirty="0" lang="en-US" smtClean="0"/>
          </a:p>
          <a:p>
            <a:r>
              <a:rPr dirty="0" lang="en-US" smtClean="0"/>
              <a:t>Early presentation is an inter-palpebral mass: </a:t>
            </a:r>
            <a:r>
              <a:rPr dirty="0" lang="en-US" err="1" smtClean="0"/>
              <a:t>gelatinous,fungating</a:t>
            </a:r>
            <a:r>
              <a:rPr dirty="0" lang="en-US" smtClean="0"/>
              <a:t>, </a:t>
            </a:r>
            <a:r>
              <a:rPr dirty="0" lang="en-US" err="1" smtClean="0"/>
              <a:t>leucoplakic</a:t>
            </a:r>
            <a:r>
              <a:rPr dirty="0" lang="en-US" smtClean="0"/>
              <a:t>, pigmented</a:t>
            </a:r>
          </a:p>
          <a:p>
            <a:r>
              <a:rPr dirty="0" lang="en-US" smtClean="0"/>
              <a:t>Feeder vessel</a:t>
            </a:r>
            <a:endParaRPr dirty="0" lang="en-US"/>
          </a:p>
        </p:txBody>
      </p:sp>
      <p:pic>
        <p:nvPicPr>
          <p:cNvPr id="2097161" name="Picture 2"/>
          <p:cNvPicPr>
            <a:picLocks noChangeAspect="1" noChangeArrowheads="1"/>
          </p:cNvPicPr>
          <p:nvPr/>
        </p:nvPicPr>
        <p:blipFill>
          <a:blip xmlns:r="http://schemas.openxmlformats.org/officeDocument/2006/relationships" r:embed="rId1"/>
          <a:srcRect/>
          <a:stretch>
            <a:fillRect/>
          </a:stretch>
        </p:blipFill>
        <p:spPr bwMode="auto">
          <a:xfrm>
            <a:off x="-20663" y="2743200"/>
            <a:ext cx="4884779" cy="2747963"/>
          </a:xfrm>
          <a:prstGeom prst="rect"/>
          <a:noFill/>
          <a:ln>
            <a:noFill/>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06" name=""/>
        <p:cNvGrpSpPr/>
        <p:nvPr/>
      </p:nvGrpSpPr>
      <p:grpSpPr>
        <a:xfrm>
          <a:off x="0" y="0"/>
          <a:ext cx="0" cy="0"/>
          <a:chOff x="0" y="0"/>
          <a:chExt cx="0" cy="0"/>
        </a:xfrm>
      </p:grpSpPr>
      <p:sp>
        <p:nvSpPr>
          <p:cNvPr id="1048701" name="Title 1"/>
          <p:cNvSpPr>
            <a:spLocks noGrp="1"/>
          </p:cNvSpPr>
          <p:nvPr>
            <p:ph type="title"/>
          </p:nvPr>
        </p:nvSpPr>
        <p:spPr/>
        <p:txBody>
          <a:bodyPr/>
          <a:p>
            <a:r>
              <a:rPr dirty="0" lang="en-US" smtClean="0"/>
              <a:t>Adnexal Manifestations</a:t>
            </a:r>
            <a:endParaRPr dirty="0" lang="en-US"/>
          </a:p>
        </p:txBody>
      </p:sp>
      <p:sp>
        <p:nvSpPr>
          <p:cNvPr id="1048702" name="Text Placeholder 2"/>
          <p:cNvSpPr>
            <a:spLocks noGrp="1"/>
          </p:cNvSpPr>
          <p:nvPr>
            <p:ph type="body" idx="1"/>
          </p:nvPr>
        </p:nvSpPr>
        <p:spPr/>
        <p:txBody>
          <a:bodyPr>
            <a:normAutofit fontScale="95833" lnSpcReduction="20000"/>
          </a:bodyPr>
          <a:p>
            <a:r>
              <a:rPr dirty="0" lang="en-US" err="1" smtClean="0"/>
              <a:t>Conjunctival</a:t>
            </a:r>
            <a:r>
              <a:rPr dirty="0" lang="en-US" smtClean="0"/>
              <a:t> Squamous Cell Carcinoma</a:t>
            </a:r>
            <a:endParaRPr dirty="0" lang="en-US"/>
          </a:p>
        </p:txBody>
      </p:sp>
      <p:sp>
        <p:nvSpPr>
          <p:cNvPr id="1048703" name="Content Placeholder 3"/>
          <p:cNvSpPr>
            <a:spLocks noGrp="1"/>
          </p:cNvSpPr>
          <p:nvPr>
            <p:ph sz="half" idx="2"/>
          </p:nvPr>
        </p:nvSpPr>
        <p:spPr/>
        <p:txBody>
          <a:bodyPr/>
          <a:p>
            <a:r>
              <a:rPr dirty="0" lang="en-US" smtClean="0"/>
              <a:t>Diagnosis: preferably excision biopsy with margin for histology</a:t>
            </a:r>
          </a:p>
          <a:p>
            <a:r>
              <a:rPr dirty="0" lang="en-US" smtClean="0"/>
              <a:t>Treatment mainly surgical </a:t>
            </a:r>
          </a:p>
          <a:p>
            <a:endParaRPr dirty="0" lang="en-US" smtClean="0"/>
          </a:p>
          <a:p>
            <a:endParaRPr dirty="0" lang="en-US" smtClean="0"/>
          </a:p>
          <a:p>
            <a:endParaRPr dirty="0" lang="en-US"/>
          </a:p>
        </p:txBody>
      </p:sp>
      <p:sp>
        <p:nvSpPr>
          <p:cNvPr id="1048704" name="Text Placeholder 4"/>
          <p:cNvSpPr>
            <a:spLocks noGrp="1"/>
          </p:cNvSpPr>
          <p:nvPr>
            <p:ph type="body" sz="quarter" idx="3"/>
          </p:nvPr>
        </p:nvSpPr>
        <p:spPr/>
        <p:txBody>
          <a:bodyPr/>
          <a:p>
            <a:endParaRPr lang="en-US"/>
          </a:p>
        </p:txBody>
      </p:sp>
      <p:sp>
        <p:nvSpPr>
          <p:cNvPr id="1048705" name="Content Placeholder 5"/>
          <p:cNvSpPr>
            <a:spLocks noGrp="1"/>
          </p:cNvSpPr>
          <p:nvPr>
            <p:ph sz="quarter" idx="4"/>
          </p:nvPr>
        </p:nvSpPr>
        <p:spPr/>
        <p:txBody>
          <a:bodyPr/>
          <a:p>
            <a:endParaRPr lang="en-US"/>
          </a:p>
        </p:txBody>
      </p:sp>
      <p:pic>
        <p:nvPicPr>
          <p:cNvPr id="2097162" name="Picture 2"/>
          <p:cNvPicPr>
            <a:picLocks noChangeAspect="1" noChangeArrowheads="1"/>
          </p:cNvPicPr>
          <p:nvPr/>
        </p:nvPicPr>
        <p:blipFill rotWithShape="1">
          <a:blip xmlns:r="http://schemas.openxmlformats.org/officeDocument/2006/relationships" r:embed="rId1"/>
          <a:srcRect l="20259" t="5417" r="31997" b="17002"/>
          <a:stretch>
            <a:fillRect/>
          </a:stretch>
        </p:blipFill>
        <p:spPr bwMode="auto">
          <a:xfrm>
            <a:off x="4215539" y="1524000"/>
            <a:ext cx="5052448" cy="4618496"/>
          </a:xfrm>
          <a:prstGeom prst="rect"/>
          <a:noFill/>
          <a:ln>
            <a:noFill/>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09" name=""/>
        <p:cNvGrpSpPr/>
        <p:nvPr/>
      </p:nvGrpSpPr>
      <p:grpSpPr>
        <a:xfrm>
          <a:off x="0" y="0"/>
          <a:ext cx="0" cy="0"/>
          <a:chOff x="0" y="0"/>
          <a:chExt cx="0" cy="0"/>
        </a:xfrm>
      </p:grpSpPr>
      <p:sp>
        <p:nvSpPr>
          <p:cNvPr id="1048709" name="Rectangle 2"/>
          <p:cNvSpPr>
            <a:spLocks noGrp="1" noChangeArrowheads="1"/>
          </p:cNvSpPr>
          <p:nvPr>
            <p:ph type="title"/>
          </p:nvPr>
        </p:nvSpPr>
        <p:spPr>
          <a:effectLst>
            <a:outerShdw algn="ctr" dir="2700000" dist="35921" rotWithShape="0">
              <a:schemeClr val="bg2"/>
            </a:outerShdw>
          </a:effectLst>
        </p:spPr>
        <p:txBody>
          <a:bodyPr>
            <a:normAutofit fontScale="90000"/>
          </a:bodyPr>
          <a:p>
            <a:r>
              <a:rPr dirty="0" lang="en-US" smtClean="0"/>
              <a:t>Adnexal Manifestations- </a:t>
            </a:r>
            <a:r>
              <a:rPr dirty="0" lang="en-US" err="1" smtClean="0"/>
              <a:t>Conjunctival</a:t>
            </a:r>
            <a:r>
              <a:rPr dirty="0" lang="en-US" smtClean="0"/>
              <a:t> </a:t>
            </a:r>
            <a:r>
              <a:rPr dirty="0" lang="en-US" err="1"/>
              <a:t>Microvasculopathy</a:t>
            </a:r>
            <a:r>
              <a:rPr dirty="0" lang="en-US"/>
              <a:t/>
            </a:r>
            <a:br>
              <a:rPr dirty="0" lang="en-US"/>
            </a:br>
            <a:endParaRPr b="1" dirty="0" lang="en-GB" smtClean="0">
              <a:solidFill>
                <a:srgbClr val="FFFF00"/>
              </a:solidFill>
            </a:endParaRPr>
          </a:p>
        </p:txBody>
      </p:sp>
      <p:sp>
        <p:nvSpPr>
          <p:cNvPr id="1048710" name="Rectangle 4"/>
          <p:cNvSpPr>
            <a:spLocks noGrp="1" noChangeArrowheads="1"/>
          </p:cNvSpPr>
          <p:nvPr>
            <p:ph sz="half" idx="1"/>
          </p:nvPr>
        </p:nvSpPr>
        <p:spPr/>
        <p:txBody>
          <a:bodyPr>
            <a:normAutofit/>
          </a:bodyPr>
          <a:p>
            <a:pPr eaLnBrk="1" hangingPunct="1">
              <a:buFontTx/>
              <a:buNone/>
            </a:pPr>
            <a:r>
              <a:rPr b="1" dirty="0" sz="2400" lang="en-GB" smtClean="0">
                <a:solidFill>
                  <a:schemeClr val="accent1"/>
                </a:solidFill>
              </a:rPr>
              <a:t>Common (HIV / AIDS) </a:t>
            </a:r>
          </a:p>
          <a:p>
            <a:pPr eaLnBrk="1" hangingPunct="1">
              <a:buFontTx/>
              <a:buNone/>
            </a:pPr>
            <a:r>
              <a:rPr b="1" dirty="0" sz="2400" lang="en-GB" smtClean="0">
                <a:solidFill>
                  <a:schemeClr val="accent1"/>
                </a:solidFill>
              </a:rPr>
              <a:t>No known adverse effects? </a:t>
            </a:r>
          </a:p>
          <a:p>
            <a:pPr eaLnBrk="1" hangingPunct="1">
              <a:buFontTx/>
              <a:buNone/>
            </a:pPr>
            <a:endParaRPr b="1" dirty="0" sz="1000" lang="en-GB" smtClean="0">
              <a:solidFill>
                <a:schemeClr val="accent1"/>
              </a:solidFill>
            </a:endParaRPr>
          </a:p>
          <a:p>
            <a:pPr eaLnBrk="1" hangingPunct="1">
              <a:buFontTx/>
              <a:buNone/>
            </a:pPr>
            <a:endParaRPr b="1" dirty="0" sz="2000" lang="en-GB" smtClean="0">
              <a:solidFill>
                <a:schemeClr val="accent1"/>
              </a:solidFill>
            </a:endParaRPr>
          </a:p>
          <a:p>
            <a:pPr eaLnBrk="1" hangingPunct="1">
              <a:buFontTx/>
              <a:buNone/>
            </a:pPr>
            <a:endParaRPr b="1" dirty="0" sz="2000" lang="en-GB" smtClean="0">
              <a:solidFill>
                <a:schemeClr val="accent1"/>
              </a:solidFill>
            </a:endParaRPr>
          </a:p>
          <a:p>
            <a:pPr eaLnBrk="1" hangingPunct="1"/>
            <a:r>
              <a:rPr b="1" dirty="0" sz="2400" lang="en-GB" smtClean="0">
                <a:solidFill>
                  <a:schemeClr val="bg1"/>
                </a:solidFill>
              </a:rPr>
              <a:t>segmental dilation</a:t>
            </a:r>
          </a:p>
          <a:p>
            <a:pPr eaLnBrk="1" hangingPunct="1"/>
            <a:r>
              <a:rPr b="1" dirty="0" sz="2400" lang="en-GB" err="1" smtClean="0">
                <a:solidFill>
                  <a:schemeClr val="bg1"/>
                </a:solidFill>
              </a:rPr>
              <a:t>microaneurysms</a:t>
            </a:r>
            <a:endParaRPr b="1" dirty="0" sz="2400" lang="en-GB" smtClean="0">
              <a:solidFill>
                <a:schemeClr val="bg1"/>
              </a:solidFill>
            </a:endParaRPr>
          </a:p>
          <a:p>
            <a:pPr eaLnBrk="1" hangingPunct="1"/>
            <a:r>
              <a:rPr b="1" dirty="0" sz="2400" lang="en-GB" err="1" smtClean="0">
                <a:solidFill>
                  <a:schemeClr val="bg1"/>
                </a:solidFill>
              </a:rPr>
              <a:t>sludging</a:t>
            </a:r>
            <a:endParaRPr b="1" dirty="0" sz="2400" lang="en-GB" smtClean="0">
              <a:solidFill>
                <a:schemeClr val="bg1"/>
              </a:solidFill>
            </a:endParaRPr>
          </a:p>
          <a:p>
            <a:pPr eaLnBrk="1" hangingPunct="1"/>
            <a:r>
              <a:rPr b="1" dirty="0" sz="2400" lang="en-GB" smtClean="0">
                <a:solidFill>
                  <a:schemeClr val="bg1"/>
                </a:solidFill>
              </a:rPr>
              <a:t>comma-shaped fragments </a:t>
            </a:r>
          </a:p>
        </p:txBody>
      </p:sp>
      <p:sp>
        <p:nvSpPr>
          <p:cNvPr id="1048711" name="Content Placeholder 4"/>
          <p:cNvSpPr>
            <a:spLocks noGrp="1"/>
          </p:cNvSpPr>
          <p:nvPr>
            <p:ph sz="half" idx="2"/>
          </p:nvPr>
        </p:nvSpPr>
        <p:spPr/>
        <p:txBody>
          <a:bodyPr>
            <a:normAutofit fontScale="96429" lnSpcReduction="20000"/>
          </a:bodyPr>
          <a:p>
            <a:r>
              <a:rPr dirty="0" lang="en-US"/>
              <a:t>asymptomatic </a:t>
            </a:r>
            <a:r>
              <a:rPr dirty="0" lang="en-US" err="1"/>
              <a:t>microvascular</a:t>
            </a:r>
            <a:r>
              <a:rPr dirty="0" lang="en-US"/>
              <a:t> </a:t>
            </a:r>
            <a:r>
              <a:rPr dirty="0" lang="en-US" smtClean="0"/>
              <a:t>changes correlated </a:t>
            </a:r>
            <a:r>
              <a:rPr dirty="0" lang="en-US"/>
              <a:t>with retinal </a:t>
            </a:r>
            <a:r>
              <a:rPr dirty="0" lang="en-US" err="1" smtClean="0"/>
              <a:t>microvasculopathy</a:t>
            </a:r>
            <a:endParaRPr dirty="0" lang="en-US" smtClean="0"/>
          </a:p>
          <a:p>
            <a:r>
              <a:rPr dirty="0" lang="en-US" err="1" smtClean="0"/>
              <a:t>Cause?deposition</a:t>
            </a:r>
            <a:r>
              <a:rPr dirty="0" lang="en-US" smtClean="0"/>
              <a:t> </a:t>
            </a:r>
            <a:r>
              <a:rPr dirty="0" lang="en-US"/>
              <a:t>of immune complexes related to HIV or the direct infection of HIV in the </a:t>
            </a:r>
            <a:r>
              <a:rPr dirty="0" lang="en-US" err="1"/>
              <a:t>conjunctival</a:t>
            </a:r>
            <a:r>
              <a:rPr dirty="0" lang="en-US"/>
              <a:t> vascular endothelium.</a:t>
            </a:r>
          </a:p>
        </p:txBody>
      </p:sp>
      <p:pic>
        <p:nvPicPr>
          <p:cNvPr id="2097163" name="Picture 5" descr="HIVbinde"/>
          <p:cNvPicPr>
            <a:picLocks noChangeAspect="1" noChangeArrowheads="1"/>
          </p:cNvPicPr>
          <p:nvPr/>
        </p:nvPicPr>
        <p:blipFill>
          <a:blip xmlns:r="http://schemas.openxmlformats.org/officeDocument/2006/relationships" r:embed="rId1"/>
          <a:srcRect/>
          <a:stretch>
            <a:fillRect/>
          </a:stretch>
        </p:blipFill>
        <p:spPr bwMode="auto">
          <a:xfrm>
            <a:off x="-21956" y="2438400"/>
            <a:ext cx="4953000" cy="3983038"/>
          </a:xfrm>
          <a:prstGeom prst="rect"/>
          <a:noFill/>
          <a:ln w="9525">
            <a:solidFill>
              <a:schemeClr val="tx1"/>
            </a:solidFill>
            <a:miter lim="800000"/>
            <a:headEnd/>
            <a:tailEnd/>
          </a:ln>
        </p:spPr>
      </p:pic>
    </p:spTree>
  </p:cSld>
  <p:clrMapOvr>
    <a:masterClrMapping/>
  </p:clrMapOvr>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10" name=""/>
        <p:cNvGrpSpPr/>
        <p:nvPr/>
      </p:nvGrpSpPr>
      <p:grpSpPr>
        <a:xfrm>
          <a:off x="0" y="0"/>
          <a:ext cx="0" cy="0"/>
          <a:chOff x="0" y="0"/>
          <a:chExt cx="0" cy="0"/>
        </a:xfrm>
      </p:grpSpPr>
      <p:sp>
        <p:nvSpPr>
          <p:cNvPr id="1048712" name="Title 1"/>
          <p:cNvSpPr>
            <a:spLocks noGrp="1"/>
          </p:cNvSpPr>
          <p:nvPr>
            <p:ph type="title"/>
          </p:nvPr>
        </p:nvSpPr>
        <p:spPr/>
        <p:txBody>
          <a:bodyPr>
            <a:normAutofit fontScale="90000"/>
          </a:bodyPr>
          <a:p>
            <a:r>
              <a:rPr dirty="0" lang="en-US"/>
              <a:t>Orbital </a:t>
            </a:r>
            <a:r>
              <a:rPr dirty="0" lang="en-US" smtClean="0"/>
              <a:t>Manifestations- Orbital cellulitis</a:t>
            </a:r>
            <a:endParaRPr dirty="0" lang="en-US"/>
          </a:p>
        </p:txBody>
      </p:sp>
      <p:sp>
        <p:nvSpPr>
          <p:cNvPr id="1048713" name="Content Placeholder 3"/>
          <p:cNvSpPr>
            <a:spLocks noGrp="1"/>
          </p:cNvSpPr>
          <p:nvPr>
            <p:ph sz="half" idx="1"/>
          </p:nvPr>
        </p:nvSpPr>
        <p:spPr/>
        <p:txBody>
          <a:bodyPr/>
          <a:p>
            <a:r>
              <a:rPr b="1" dirty="0" lang="en-US" smtClean="0"/>
              <a:t>Orbital cellulitis </a:t>
            </a:r>
          </a:p>
          <a:p>
            <a:r>
              <a:rPr dirty="0" lang="en-US" smtClean="0"/>
              <a:t>Organisms: </a:t>
            </a:r>
            <a:r>
              <a:rPr dirty="0" lang="en-US" err="1" smtClean="0"/>
              <a:t>Aspergillus</a:t>
            </a:r>
            <a:r>
              <a:rPr dirty="0" lang="en-US" smtClean="0"/>
              <a:t>, </a:t>
            </a:r>
            <a:r>
              <a:rPr dirty="0" lang="en-US" err="1" smtClean="0"/>
              <a:t>Rhizopus</a:t>
            </a:r>
            <a:r>
              <a:rPr dirty="0" lang="en-US" smtClean="0"/>
              <a:t> </a:t>
            </a:r>
            <a:r>
              <a:rPr dirty="0" lang="en-US" err="1"/>
              <a:t>arrhizus</a:t>
            </a:r>
            <a:r>
              <a:rPr dirty="0" lang="en-US"/>
              <a:t>, Toxoplasma </a:t>
            </a:r>
            <a:r>
              <a:rPr dirty="0" lang="en-US" err="1" smtClean="0"/>
              <a:t>gondii</a:t>
            </a:r>
            <a:r>
              <a:rPr dirty="0" lang="en-US" smtClean="0"/>
              <a:t> </a:t>
            </a:r>
            <a:r>
              <a:rPr dirty="0" lang="en-US"/>
              <a:t>and Pneumocystis </a:t>
            </a:r>
            <a:r>
              <a:rPr dirty="0" lang="en-US" err="1"/>
              <a:t>carinii</a:t>
            </a:r>
            <a:r>
              <a:rPr dirty="0" lang="en-US"/>
              <a:t>. </a:t>
            </a:r>
            <a:endParaRPr dirty="0" lang="en-US" smtClean="0"/>
          </a:p>
          <a:p>
            <a:r>
              <a:rPr dirty="0" lang="en-US"/>
              <a:t>Children may present with recurrent episodes of orbital/</a:t>
            </a:r>
            <a:r>
              <a:rPr dirty="0" lang="en-US" err="1"/>
              <a:t>peri</a:t>
            </a:r>
            <a:r>
              <a:rPr dirty="0" lang="en-US"/>
              <a:t>-orbital cellulitis</a:t>
            </a:r>
          </a:p>
        </p:txBody>
      </p:sp>
      <p:sp>
        <p:nvSpPr>
          <p:cNvPr id="1048714" name="Content Placeholder 4"/>
          <p:cNvSpPr>
            <a:spLocks noGrp="1"/>
          </p:cNvSpPr>
          <p:nvPr>
            <p:ph sz="half" idx="2"/>
          </p:nvPr>
        </p:nvSpPr>
        <p:spPr/>
        <p:txBody>
          <a:bodyPr/>
          <a:p>
            <a:endParaRPr dirty="0" lang="en-US"/>
          </a:p>
        </p:txBody>
      </p:sp>
      <p:pic>
        <p:nvPicPr>
          <p:cNvPr id="2097164" name="Picture 2"/>
          <p:cNvPicPr>
            <a:picLocks noChangeAspect="1" noChangeArrowheads="1"/>
          </p:cNvPicPr>
          <p:nvPr/>
        </p:nvPicPr>
        <p:blipFill rotWithShape="1">
          <a:blip xmlns:r="http://schemas.openxmlformats.org/officeDocument/2006/relationships" r:embed="rId1"/>
          <a:srcRect l="32959" t="32721" b="31983"/>
          <a:stretch>
            <a:fillRect/>
          </a:stretch>
        </p:blipFill>
        <p:spPr bwMode="auto">
          <a:xfrm>
            <a:off x="4455042" y="1676400"/>
            <a:ext cx="4307958" cy="3484179"/>
          </a:xfrm>
          <a:prstGeom prst="rect"/>
          <a:noFill/>
          <a:ln>
            <a:noFill/>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59" name=""/>
        <p:cNvGrpSpPr/>
        <p:nvPr/>
      </p:nvGrpSpPr>
      <p:grpSpPr>
        <a:xfrm>
          <a:off x="0" y="0"/>
          <a:ext cx="0" cy="0"/>
          <a:chOff x="0" y="0"/>
          <a:chExt cx="0" cy="0"/>
        </a:xfrm>
      </p:grpSpPr>
      <p:sp>
        <p:nvSpPr>
          <p:cNvPr id="1048596" name="Title 1"/>
          <p:cNvSpPr>
            <a:spLocks noGrp="1"/>
          </p:cNvSpPr>
          <p:nvPr>
            <p:ph type="title"/>
          </p:nvPr>
        </p:nvSpPr>
        <p:spPr/>
        <p:txBody>
          <a:bodyPr/>
          <a:p>
            <a:r>
              <a:rPr dirty="0" lang="en-US" smtClean="0"/>
              <a:t>Overview </a:t>
            </a:r>
            <a:endParaRPr dirty="0" lang="en-US"/>
          </a:p>
        </p:txBody>
      </p:sp>
      <p:sp>
        <p:nvSpPr>
          <p:cNvPr id="1048597" name="Content Placeholder 2"/>
          <p:cNvSpPr>
            <a:spLocks noGrp="1"/>
          </p:cNvSpPr>
          <p:nvPr>
            <p:ph idx="1"/>
          </p:nvPr>
        </p:nvSpPr>
        <p:spPr/>
        <p:txBody>
          <a:bodyPr/>
          <a:p>
            <a:r>
              <a:rPr dirty="0" lang="en-US" smtClean="0"/>
              <a:t>Why is it important to know about manifestations of HIV in the eye</a:t>
            </a:r>
          </a:p>
          <a:p>
            <a:r>
              <a:rPr dirty="0" lang="en-US" smtClean="0"/>
              <a:t>What are the common manifestations of HIV</a:t>
            </a:r>
          </a:p>
          <a:p>
            <a:r>
              <a:rPr dirty="0" lang="en-US" smtClean="0"/>
              <a:t>What to do with HIV patients to minimize eye disease </a:t>
            </a:r>
          </a:p>
          <a:p>
            <a:r>
              <a:rPr dirty="0" lang="en-US" smtClean="0"/>
              <a:t>Importance of an eye evaluation for every PLHIVA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13" name=""/>
        <p:cNvGrpSpPr/>
        <p:nvPr/>
      </p:nvGrpSpPr>
      <p:grpSpPr>
        <a:xfrm>
          <a:off x="0" y="0"/>
          <a:ext cx="0" cy="0"/>
          <a:chOff x="0" y="0"/>
          <a:chExt cx="0" cy="0"/>
        </a:xfrm>
      </p:grpSpPr>
      <p:sp>
        <p:nvSpPr>
          <p:cNvPr id="1048718" name="Title 1"/>
          <p:cNvSpPr>
            <a:spLocks noGrp="1"/>
          </p:cNvSpPr>
          <p:nvPr>
            <p:ph type="title"/>
          </p:nvPr>
        </p:nvSpPr>
        <p:spPr/>
        <p:txBody>
          <a:bodyPr/>
          <a:p>
            <a:r>
              <a:rPr dirty="0" lang="en-US" smtClean="0"/>
              <a:t>Orbital Manifestations- Tumors</a:t>
            </a:r>
            <a:endParaRPr dirty="0" lang="en-US"/>
          </a:p>
        </p:txBody>
      </p:sp>
      <p:sp>
        <p:nvSpPr>
          <p:cNvPr id="1048719" name="Content Placeholder 2"/>
          <p:cNvSpPr>
            <a:spLocks noGrp="1"/>
          </p:cNvSpPr>
          <p:nvPr>
            <p:ph sz="half" idx="1"/>
          </p:nvPr>
        </p:nvSpPr>
        <p:spPr/>
        <p:txBody>
          <a:bodyPr/>
          <a:p>
            <a:r>
              <a:rPr dirty="0" lang="en-US"/>
              <a:t>Primary non-Hodgkin`s lymphoma (NHL) of the orbit and ocular </a:t>
            </a:r>
            <a:r>
              <a:rPr dirty="0" lang="en-US" smtClean="0"/>
              <a:t>adnexa </a:t>
            </a:r>
          </a:p>
          <a:p>
            <a:r>
              <a:rPr dirty="0" lang="en-US"/>
              <a:t>R</a:t>
            </a:r>
            <a:r>
              <a:rPr dirty="0" lang="en-US" smtClean="0"/>
              <a:t>are </a:t>
            </a:r>
            <a:r>
              <a:rPr dirty="0" lang="en-US"/>
              <a:t>disease</a:t>
            </a:r>
            <a:r>
              <a:rPr dirty="0" lang="en-US" smtClean="0"/>
              <a:t>.</a:t>
            </a:r>
          </a:p>
          <a:p>
            <a:r>
              <a:rPr dirty="0" lang="en-US"/>
              <a:t>Homogeneous </a:t>
            </a:r>
            <a:r>
              <a:rPr dirty="0" lang="en-US" err="1"/>
              <a:t>isodense</a:t>
            </a:r>
            <a:r>
              <a:rPr dirty="0" lang="en-US"/>
              <a:t> orbital mass molding around the lateral ocular </a:t>
            </a:r>
            <a:r>
              <a:rPr dirty="0" lang="en-US" smtClean="0"/>
              <a:t>surface</a:t>
            </a:r>
          </a:p>
          <a:p>
            <a:r>
              <a:rPr dirty="0" lang="en-US" smtClean="0"/>
              <a:t>Mold, no bone erosion</a:t>
            </a:r>
            <a:endParaRPr dirty="0" lang="en-US"/>
          </a:p>
        </p:txBody>
      </p:sp>
      <p:pic>
        <p:nvPicPr>
          <p:cNvPr id="2097165" name="Picture 2" descr="C:\Users\Ruth\AppData\Local\Temp\20160715_080740.jpg"/>
          <p:cNvPicPr>
            <a:picLocks noChangeAspect="1" noGrp="1" noChangeArrowheads="1"/>
          </p:cNvPicPr>
          <p:nvPr>
            <p:ph sz="half" idx="2"/>
          </p:nvPr>
        </p:nvPicPr>
        <p:blipFill>
          <a:blip xmlns:r="http://schemas.openxmlformats.org/officeDocument/2006/relationships" r:embed="rId1" cstate="print"/>
          <a:srcRect/>
          <a:stretch>
            <a:fillRect/>
          </a:stretch>
        </p:blipFill>
        <p:spPr bwMode="auto">
          <a:xfrm>
            <a:off x="4876800" y="1219200"/>
            <a:ext cx="4038600" cy="2271712"/>
          </a:xfrm>
          <a:prstGeom prst="rect"/>
          <a:noFill/>
        </p:spPr>
      </p:pic>
      <p:pic>
        <p:nvPicPr>
          <p:cNvPr id="2097166" name="Picture 3"/>
          <p:cNvPicPr>
            <a:picLocks noChangeAspect="1" noChangeArrowheads="1"/>
          </p:cNvPicPr>
          <p:nvPr/>
        </p:nvPicPr>
        <p:blipFill>
          <a:blip xmlns:r="http://schemas.openxmlformats.org/officeDocument/2006/relationships" r:embed="rId2"/>
          <a:srcRect/>
          <a:stretch>
            <a:fillRect/>
          </a:stretch>
        </p:blipFill>
        <p:spPr bwMode="auto">
          <a:xfrm>
            <a:off x="4724400" y="3790689"/>
            <a:ext cx="4648200" cy="2614874"/>
          </a:xfrm>
          <a:prstGeom prst="rect"/>
          <a:noFill/>
          <a:ln>
            <a:noFill/>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16" name=""/>
        <p:cNvGrpSpPr/>
        <p:nvPr/>
      </p:nvGrpSpPr>
      <p:grpSpPr>
        <a:xfrm>
          <a:off x="0" y="0"/>
          <a:ext cx="0" cy="0"/>
          <a:chOff x="0" y="0"/>
          <a:chExt cx="0" cy="0"/>
        </a:xfrm>
      </p:grpSpPr>
      <p:sp>
        <p:nvSpPr>
          <p:cNvPr id="1048723" name="Title 1"/>
          <p:cNvSpPr>
            <a:spLocks noGrp="1"/>
          </p:cNvSpPr>
          <p:nvPr>
            <p:ph type="title"/>
          </p:nvPr>
        </p:nvSpPr>
        <p:spPr/>
        <p:txBody>
          <a:bodyPr>
            <a:normAutofit/>
          </a:bodyPr>
          <a:p>
            <a:r>
              <a:rPr dirty="0" lang="en-US"/>
              <a:t>Anterior Segment </a:t>
            </a:r>
            <a:r>
              <a:rPr dirty="0" lang="en-US" smtClean="0"/>
              <a:t>Disease</a:t>
            </a:r>
            <a:endParaRPr dirty="0" lang="en-US"/>
          </a:p>
        </p:txBody>
      </p:sp>
      <p:sp>
        <p:nvSpPr>
          <p:cNvPr id="1048724" name="Content Placeholder 2"/>
          <p:cNvSpPr>
            <a:spLocks noGrp="1"/>
          </p:cNvSpPr>
          <p:nvPr>
            <p:ph sz="half" idx="1"/>
          </p:nvPr>
        </p:nvSpPr>
        <p:spPr/>
        <p:txBody>
          <a:bodyPr/>
          <a:p>
            <a:r>
              <a:rPr dirty="0" lang="en-US"/>
              <a:t>more than 50% of HIV infected patients have anterior segment </a:t>
            </a:r>
            <a:r>
              <a:rPr dirty="0" lang="en-US" smtClean="0"/>
              <a:t>manifestations.</a:t>
            </a:r>
          </a:p>
          <a:p>
            <a:r>
              <a:rPr dirty="0" lang="en-US" smtClean="0"/>
              <a:t>Keratitis</a:t>
            </a:r>
            <a:r>
              <a:rPr dirty="0" lang="en-US"/>
              <a:t>, </a:t>
            </a:r>
            <a:r>
              <a:rPr dirty="0" lang="en-US" err="1"/>
              <a:t>keratoconjunctivitis</a:t>
            </a:r>
            <a:r>
              <a:rPr dirty="0" lang="en-US"/>
              <a:t> </a:t>
            </a:r>
            <a:r>
              <a:rPr dirty="0" lang="en-US" err="1"/>
              <a:t>sicca</a:t>
            </a:r>
            <a:r>
              <a:rPr dirty="0" lang="en-US"/>
              <a:t> and </a:t>
            </a:r>
            <a:r>
              <a:rPr dirty="0" lang="en-US" err="1" smtClean="0"/>
              <a:t>iridocyclitis</a:t>
            </a:r>
            <a:r>
              <a:rPr dirty="0" lang="en-US" smtClean="0"/>
              <a:t>, most common complications of ant </a:t>
            </a:r>
            <a:r>
              <a:rPr dirty="0" lang="en-US" err="1" smtClean="0"/>
              <a:t>seg</a:t>
            </a:r>
            <a:r>
              <a:rPr dirty="0" lang="en-US" smtClean="0"/>
              <a:t> disease</a:t>
            </a:r>
            <a:endParaRPr dirty="0" lang="en-US"/>
          </a:p>
        </p:txBody>
      </p:sp>
      <p:sp>
        <p:nvSpPr>
          <p:cNvPr id="1048725" name="Content Placeholder 3"/>
          <p:cNvSpPr>
            <a:spLocks noGrp="1"/>
          </p:cNvSpPr>
          <p:nvPr>
            <p:ph sz="half" idx="2"/>
          </p:nvPr>
        </p:nvSpPr>
        <p:spPr/>
        <p:txBody>
          <a:bodyPr/>
          <a:p>
            <a:endParaRPr dirty="0" lang="en-US"/>
          </a:p>
        </p:txBody>
      </p:sp>
      <p:pic>
        <p:nvPicPr>
          <p:cNvPr id="2097167" name="Picture 2"/>
          <p:cNvPicPr>
            <a:picLocks noChangeAspect="1" noChangeArrowheads="1"/>
          </p:cNvPicPr>
          <p:nvPr/>
        </p:nvPicPr>
        <p:blipFill rotWithShape="1">
          <a:blip xmlns:r="http://schemas.openxmlformats.org/officeDocument/2006/relationships" r:embed="rId1"/>
          <a:srcRect t="23546" b="31866"/>
          <a:stretch>
            <a:fillRect/>
          </a:stretch>
        </p:blipFill>
        <p:spPr bwMode="auto">
          <a:xfrm>
            <a:off x="4572000" y="1600200"/>
            <a:ext cx="4267200" cy="3200400"/>
          </a:xfrm>
          <a:prstGeom prst="rect"/>
          <a:noFill/>
          <a:ln>
            <a:noFill/>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19" name=""/>
        <p:cNvGrpSpPr/>
        <p:nvPr/>
      </p:nvGrpSpPr>
      <p:grpSpPr>
        <a:xfrm>
          <a:off x="0" y="0"/>
          <a:ext cx="0" cy="0"/>
          <a:chOff x="0" y="0"/>
          <a:chExt cx="0" cy="0"/>
        </a:xfrm>
      </p:grpSpPr>
      <p:sp>
        <p:nvSpPr>
          <p:cNvPr id="1048729" name="Title 1"/>
          <p:cNvSpPr>
            <a:spLocks noGrp="1"/>
          </p:cNvSpPr>
          <p:nvPr>
            <p:ph type="title"/>
          </p:nvPr>
        </p:nvSpPr>
        <p:spPr/>
        <p:txBody>
          <a:bodyPr>
            <a:normAutofit fontScale="90000"/>
          </a:bodyPr>
          <a:p>
            <a:r>
              <a:rPr dirty="0" lang="en-US" smtClean="0"/>
              <a:t>Anterior Segment Disease-Herpes </a:t>
            </a:r>
            <a:r>
              <a:rPr dirty="0" lang="en-US"/>
              <a:t>Simplex Keratitis</a:t>
            </a:r>
          </a:p>
        </p:txBody>
      </p:sp>
      <p:sp>
        <p:nvSpPr>
          <p:cNvPr id="1048730" name="Content Placeholder 2"/>
          <p:cNvSpPr>
            <a:spLocks noGrp="1"/>
          </p:cNvSpPr>
          <p:nvPr>
            <p:ph sz="half" idx="1"/>
          </p:nvPr>
        </p:nvSpPr>
        <p:spPr/>
        <p:txBody>
          <a:bodyPr/>
          <a:p>
            <a:r>
              <a:rPr dirty="0" lang="en-US" smtClean="0"/>
              <a:t>In AIDS Longer course of disease </a:t>
            </a:r>
            <a:r>
              <a:rPr dirty="0" lang="en-US"/>
              <a:t>and </a:t>
            </a:r>
            <a:r>
              <a:rPr dirty="0" lang="en-US" smtClean="0"/>
              <a:t>increased rate </a:t>
            </a:r>
            <a:r>
              <a:rPr dirty="0" lang="en-US"/>
              <a:t>of </a:t>
            </a:r>
            <a:r>
              <a:rPr dirty="0" lang="en-US" smtClean="0"/>
              <a:t>recurrences.</a:t>
            </a:r>
          </a:p>
          <a:p>
            <a:r>
              <a:rPr dirty="0" lang="en-US" smtClean="0"/>
              <a:t>Treat with topical acyclovir, oral acyclovir</a:t>
            </a:r>
            <a:endParaRPr dirty="0" lang="en-US"/>
          </a:p>
        </p:txBody>
      </p:sp>
      <p:pic>
        <p:nvPicPr>
          <p:cNvPr id="2097168" name="Picture 2"/>
          <p:cNvPicPr>
            <a:picLocks noChangeAspect="1" noGrp="1" noChangeArrowheads="1"/>
          </p:cNvPicPr>
          <p:nvPr>
            <p:ph sz="half" idx="2"/>
          </p:nvPr>
        </p:nvPicPr>
        <p:blipFill>
          <a:blip xmlns:r="http://schemas.openxmlformats.org/officeDocument/2006/relationships" r:embed="rId1"/>
          <a:srcRect/>
          <a:stretch>
            <a:fillRect/>
          </a:stretch>
        </p:blipFill>
        <p:spPr bwMode="auto">
          <a:xfrm>
            <a:off x="4648200" y="2194289"/>
            <a:ext cx="4038600" cy="3337784"/>
          </a:xfrm>
          <a:prstGeom prst="rect"/>
          <a:noFill/>
          <a:ln>
            <a:noFill/>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22" name=""/>
        <p:cNvGrpSpPr/>
        <p:nvPr/>
      </p:nvGrpSpPr>
      <p:grpSpPr>
        <a:xfrm>
          <a:off x="0" y="0"/>
          <a:ext cx="0" cy="0"/>
          <a:chOff x="0" y="0"/>
          <a:chExt cx="0" cy="0"/>
        </a:xfrm>
      </p:grpSpPr>
      <p:sp>
        <p:nvSpPr>
          <p:cNvPr id="1048734" name="Title 1"/>
          <p:cNvSpPr>
            <a:spLocks noGrp="1"/>
          </p:cNvSpPr>
          <p:nvPr>
            <p:ph type="title"/>
          </p:nvPr>
        </p:nvSpPr>
        <p:spPr/>
        <p:txBody>
          <a:bodyPr>
            <a:normAutofit fontScale="90000"/>
          </a:bodyPr>
          <a:p>
            <a:r>
              <a:rPr dirty="0" lang="en-US"/>
              <a:t>Bacterial and Fungal Corneal Infections</a:t>
            </a:r>
          </a:p>
        </p:txBody>
      </p:sp>
      <p:sp>
        <p:nvSpPr>
          <p:cNvPr id="1048735" name="Content Placeholder 2"/>
          <p:cNvSpPr>
            <a:spLocks noGrp="1"/>
          </p:cNvSpPr>
          <p:nvPr>
            <p:ph sz="half" idx="1"/>
          </p:nvPr>
        </p:nvSpPr>
        <p:spPr/>
        <p:txBody>
          <a:bodyPr/>
          <a:p>
            <a:r>
              <a:rPr dirty="0" lang="en-US"/>
              <a:t>Bacterial and fungal infections are generally </a:t>
            </a:r>
            <a:r>
              <a:rPr dirty="0" lang="en-US" smtClean="0"/>
              <a:t>more severe </a:t>
            </a:r>
            <a:r>
              <a:rPr dirty="0" lang="en-US"/>
              <a:t>in HIV infected </a:t>
            </a:r>
            <a:r>
              <a:rPr dirty="0" lang="en-US" smtClean="0"/>
              <a:t>patients</a:t>
            </a:r>
          </a:p>
          <a:p>
            <a:r>
              <a:rPr dirty="0" lang="en-US">
                <a:solidFill>
                  <a:prstClr val="black"/>
                </a:solidFill>
              </a:rPr>
              <a:t>Spontaneous </a:t>
            </a:r>
            <a:r>
              <a:rPr dirty="0" lang="en-US" smtClean="0">
                <a:solidFill>
                  <a:prstClr val="black"/>
                </a:solidFill>
              </a:rPr>
              <a:t>fungal keratitis</a:t>
            </a:r>
            <a:endParaRPr dirty="0" lang="en-US"/>
          </a:p>
        </p:txBody>
      </p:sp>
      <p:pic>
        <p:nvPicPr>
          <p:cNvPr id="2097169" name="Picture 2"/>
          <p:cNvPicPr>
            <a:picLocks noChangeAspect="1" noGrp="1" noChangeArrowheads="1"/>
          </p:cNvPicPr>
          <p:nvPr>
            <p:ph sz="half" idx="2"/>
          </p:nvPr>
        </p:nvPicPr>
        <p:blipFill>
          <a:blip xmlns:r="http://schemas.openxmlformats.org/officeDocument/2006/relationships" r:embed="rId1"/>
          <a:srcRect/>
          <a:stretch>
            <a:fillRect/>
          </a:stretch>
        </p:blipFill>
        <p:spPr bwMode="auto">
          <a:xfrm>
            <a:off x="4724400" y="1676400"/>
            <a:ext cx="4038600" cy="3028949"/>
          </a:xfrm>
          <a:prstGeom prst="rect"/>
          <a:noFill/>
          <a:ln>
            <a:noFill/>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25" name=""/>
        <p:cNvGrpSpPr/>
        <p:nvPr/>
      </p:nvGrpSpPr>
      <p:grpSpPr>
        <a:xfrm>
          <a:off x="0" y="0"/>
          <a:ext cx="0" cy="0"/>
          <a:chOff x="0" y="0"/>
          <a:chExt cx="0" cy="0"/>
        </a:xfrm>
      </p:grpSpPr>
      <p:sp>
        <p:nvSpPr>
          <p:cNvPr id="1048739" name="Title 1"/>
          <p:cNvSpPr>
            <a:spLocks noGrp="1"/>
          </p:cNvSpPr>
          <p:nvPr>
            <p:ph type="title"/>
          </p:nvPr>
        </p:nvSpPr>
        <p:spPr/>
        <p:txBody>
          <a:bodyPr/>
          <a:p>
            <a:r>
              <a:rPr dirty="0" lang="en-US" err="1"/>
              <a:t>Keratoconjuctivitis</a:t>
            </a:r>
            <a:r>
              <a:rPr dirty="0" lang="en-US"/>
              <a:t> </a:t>
            </a:r>
            <a:r>
              <a:rPr dirty="0" lang="en-US" err="1"/>
              <a:t>Sicca</a:t>
            </a:r>
            <a:endParaRPr dirty="0" lang="en-US"/>
          </a:p>
        </p:txBody>
      </p:sp>
      <p:sp>
        <p:nvSpPr>
          <p:cNvPr id="1048740" name="Content Placeholder 2"/>
          <p:cNvSpPr>
            <a:spLocks noGrp="1"/>
          </p:cNvSpPr>
          <p:nvPr>
            <p:ph idx="1"/>
          </p:nvPr>
        </p:nvSpPr>
        <p:spPr/>
        <p:txBody>
          <a:bodyPr>
            <a:normAutofit fontScale="96875" lnSpcReduction="10000"/>
          </a:bodyPr>
          <a:p>
            <a:r>
              <a:rPr dirty="0" lang="en-US" err="1" smtClean="0"/>
              <a:t>A.k.a</a:t>
            </a:r>
            <a:r>
              <a:rPr dirty="0" lang="en-US" smtClean="0"/>
              <a:t> </a:t>
            </a:r>
            <a:r>
              <a:rPr dirty="0" lang="en-US"/>
              <a:t>dry eye syndrome, which results from deficiency of any of the tear film </a:t>
            </a:r>
            <a:r>
              <a:rPr dirty="0" lang="en-US" smtClean="0"/>
              <a:t>layers</a:t>
            </a:r>
          </a:p>
          <a:p>
            <a:r>
              <a:rPr dirty="0" lang="en-US" smtClean="0"/>
              <a:t>A case control study done in KNH in 2015 showed 30.2% of PLHIVA in KNH had DES</a:t>
            </a:r>
          </a:p>
          <a:p>
            <a:r>
              <a:rPr dirty="0" lang="en-US" smtClean="0"/>
              <a:t>Symptoms: foreign </a:t>
            </a:r>
            <a:r>
              <a:rPr dirty="0" lang="en-US"/>
              <a:t>body sensations, photophobia and decreased visual acuity. </a:t>
            </a:r>
            <a:endParaRPr dirty="0" lang="en-US" smtClean="0"/>
          </a:p>
          <a:p>
            <a:r>
              <a:rPr dirty="0" lang="en-US" err="1" smtClean="0"/>
              <a:t>Cause:destruction</a:t>
            </a:r>
            <a:r>
              <a:rPr dirty="0" lang="en-US" smtClean="0"/>
              <a:t> of lacrimal </a:t>
            </a:r>
            <a:r>
              <a:rPr dirty="0" lang="en-US"/>
              <a:t>glands and inflammation mediated by the HIV virus. </a:t>
            </a:r>
          </a:p>
          <a:p>
            <a:r>
              <a:rPr dirty="0" lang="en-US" smtClean="0"/>
              <a:t>Treatment is lubricants</a:t>
            </a:r>
          </a:p>
          <a:p>
            <a:pPr indent="0" marL="0">
              <a:buNone/>
            </a:pPr>
            <a:endParaRPr dirty="0"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28" name=""/>
        <p:cNvGrpSpPr/>
        <p:nvPr/>
      </p:nvGrpSpPr>
      <p:grpSpPr>
        <a:xfrm>
          <a:off x="0" y="0"/>
          <a:ext cx="0" cy="0"/>
          <a:chOff x="0" y="0"/>
          <a:chExt cx="0" cy="0"/>
        </a:xfrm>
      </p:grpSpPr>
      <p:sp>
        <p:nvSpPr>
          <p:cNvPr id="1048744" name="Title 1"/>
          <p:cNvSpPr>
            <a:spLocks noGrp="1"/>
          </p:cNvSpPr>
          <p:nvPr>
            <p:ph type="title"/>
          </p:nvPr>
        </p:nvSpPr>
        <p:spPr/>
        <p:txBody>
          <a:bodyPr/>
          <a:p>
            <a:r>
              <a:rPr dirty="0" lang="en-US" err="1" smtClean="0"/>
              <a:t>Iridocyclitis</a:t>
            </a:r>
            <a:r>
              <a:rPr dirty="0" lang="en-US" smtClean="0"/>
              <a:t>/</a:t>
            </a:r>
            <a:r>
              <a:rPr dirty="0" lang="en-US" err="1" smtClean="0"/>
              <a:t>uveatis</a:t>
            </a:r>
            <a:endParaRPr dirty="0" lang="en-US"/>
          </a:p>
        </p:txBody>
      </p:sp>
      <p:sp>
        <p:nvSpPr>
          <p:cNvPr id="1048745" name="Content Placeholder 2"/>
          <p:cNvSpPr>
            <a:spLocks noGrp="1"/>
          </p:cNvSpPr>
          <p:nvPr>
            <p:ph sz="half" idx="1"/>
          </p:nvPr>
        </p:nvSpPr>
        <p:spPr/>
        <p:txBody>
          <a:bodyPr>
            <a:normAutofit fontScale="82143" lnSpcReduction="20000"/>
          </a:bodyPr>
          <a:p>
            <a:r>
              <a:rPr dirty="0" lang="en-US"/>
              <a:t>photophobia and red </a:t>
            </a:r>
            <a:r>
              <a:rPr dirty="0" lang="en-US" smtClean="0"/>
              <a:t>eye. </a:t>
            </a:r>
          </a:p>
          <a:p>
            <a:r>
              <a:rPr dirty="0" lang="en-US" smtClean="0"/>
              <a:t>Same symptoms manifest in anterior or posterior segment disease.</a:t>
            </a:r>
          </a:p>
          <a:p>
            <a:r>
              <a:rPr dirty="0" lang="en-US" smtClean="0"/>
              <a:t>Proper eye examination</a:t>
            </a:r>
          </a:p>
          <a:p>
            <a:r>
              <a:rPr dirty="0" lang="en-US" smtClean="0"/>
              <a:t>Infections: syphilis, toxoplasmosis</a:t>
            </a:r>
          </a:p>
          <a:p>
            <a:r>
              <a:rPr dirty="0" lang="en-US"/>
              <a:t>Medications: </a:t>
            </a:r>
            <a:r>
              <a:rPr dirty="0" lang="en-US" err="1"/>
              <a:t>rifabutin</a:t>
            </a:r>
            <a:r>
              <a:rPr dirty="0" lang="en-US"/>
              <a:t> and </a:t>
            </a:r>
            <a:r>
              <a:rPr dirty="0" lang="en-US" err="1" smtClean="0"/>
              <a:t>cidofovir</a:t>
            </a:r>
            <a:endParaRPr dirty="0" lang="en-US" smtClean="0"/>
          </a:p>
          <a:p>
            <a:r>
              <a:rPr dirty="0" lang="en-US" smtClean="0"/>
              <a:t>Immune recovery </a:t>
            </a:r>
            <a:r>
              <a:rPr dirty="0" lang="en-US" err="1" smtClean="0"/>
              <a:t>uveatis</a:t>
            </a:r>
            <a:endParaRPr dirty="0" lang="en-US" smtClean="0"/>
          </a:p>
          <a:p>
            <a:r>
              <a:rPr dirty="0" lang="en-US"/>
              <a:t>Reiter`s syndrome, </a:t>
            </a:r>
            <a:r>
              <a:rPr dirty="0" lang="en-US" smtClean="0"/>
              <a:t>classic </a:t>
            </a:r>
            <a:r>
              <a:rPr dirty="0" lang="en-US"/>
              <a:t>triad of arthritis, urethritis, and conjunctivitis</a:t>
            </a:r>
            <a:r>
              <a:rPr dirty="0" lang="en-US" smtClean="0"/>
              <a:t>.</a:t>
            </a:r>
          </a:p>
          <a:p>
            <a:r>
              <a:rPr dirty="0" lang="en-US" smtClean="0"/>
              <a:t>Treat cause , steroids</a:t>
            </a:r>
            <a:endParaRPr dirty="0" lang="en-US"/>
          </a:p>
        </p:txBody>
      </p:sp>
      <p:sp>
        <p:nvSpPr>
          <p:cNvPr id="1048746" name="Content Placeholder 3"/>
          <p:cNvSpPr>
            <a:spLocks noGrp="1"/>
          </p:cNvSpPr>
          <p:nvPr>
            <p:ph sz="half" idx="2"/>
          </p:nvPr>
        </p:nvSpPr>
        <p:spPr/>
        <p:txBody>
          <a:bodyPr>
            <a:normAutofit/>
          </a:bodyPr>
          <a:p>
            <a:endParaRPr dirty="0" lang="en-US"/>
          </a:p>
        </p:txBody>
      </p:sp>
      <p:pic>
        <p:nvPicPr>
          <p:cNvPr id="2097170" name="Picture 2"/>
          <p:cNvPicPr>
            <a:picLocks noChangeAspect="1" noChangeArrowheads="1"/>
          </p:cNvPicPr>
          <p:nvPr/>
        </p:nvPicPr>
        <p:blipFill>
          <a:blip xmlns:r="http://schemas.openxmlformats.org/officeDocument/2006/relationships" r:embed="rId1"/>
          <a:srcRect/>
          <a:stretch>
            <a:fillRect/>
          </a:stretch>
        </p:blipFill>
        <p:spPr bwMode="auto">
          <a:xfrm>
            <a:off x="4208763" y="2286000"/>
            <a:ext cx="4979795" cy="3314700"/>
          </a:xfrm>
          <a:prstGeom prst="rect"/>
          <a:noFill/>
          <a:ln>
            <a:noFill/>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31" name=""/>
        <p:cNvGrpSpPr/>
        <p:nvPr/>
      </p:nvGrpSpPr>
      <p:grpSpPr>
        <a:xfrm>
          <a:off x="0" y="0"/>
          <a:ext cx="0" cy="0"/>
          <a:chOff x="0" y="0"/>
          <a:chExt cx="0" cy="0"/>
        </a:xfrm>
      </p:grpSpPr>
      <p:sp>
        <p:nvSpPr>
          <p:cNvPr id="1048750" name="Title 1"/>
          <p:cNvSpPr>
            <a:spLocks noGrp="1"/>
          </p:cNvSpPr>
          <p:nvPr>
            <p:ph type="title"/>
          </p:nvPr>
        </p:nvSpPr>
        <p:spPr/>
        <p:txBody>
          <a:bodyPr/>
          <a:p>
            <a:r>
              <a:rPr dirty="0" lang="en-US"/>
              <a:t>Retinal </a:t>
            </a:r>
            <a:r>
              <a:rPr dirty="0" lang="en-US" err="1"/>
              <a:t>Microvasculopathy</a:t>
            </a:r>
            <a:endParaRPr dirty="0" lang="en-US"/>
          </a:p>
        </p:txBody>
      </p:sp>
      <p:sp>
        <p:nvSpPr>
          <p:cNvPr id="1048751" name="Content Placeholder 2"/>
          <p:cNvSpPr>
            <a:spLocks noGrp="1"/>
          </p:cNvSpPr>
          <p:nvPr>
            <p:ph idx="1"/>
          </p:nvPr>
        </p:nvSpPr>
        <p:spPr/>
        <p:txBody>
          <a:bodyPr>
            <a:normAutofit fontScale="82143" lnSpcReduction="10000"/>
          </a:bodyPr>
          <a:p>
            <a:pPr>
              <a:lnSpc>
                <a:spcPct val="80000"/>
              </a:lnSpc>
            </a:pPr>
            <a:r>
              <a:rPr dirty="0" lang="en-GB"/>
              <a:t>Most common ocular manifestation (AIDS</a:t>
            </a:r>
            <a:r>
              <a:rPr dirty="0" lang="en-GB" smtClean="0"/>
              <a:t>)-70%</a:t>
            </a:r>
            <a:endParaRPr dirty="0" lang="en-GB"/>
          </a:p>
          <a:p>
            <a:pPr>
              <a:lnSpc>
                <a:spcPct val="80000"/>
              </a:lnSpc>
            </a:pPr>
            <a:r>
              <a:rPr dirty="0" lang="en-GB" err="1"/>
              <a:t>Patho</a:t>
            </a:r>
            <a:r>
              <a:rPr dirty="0" lang="en-GB"/>
              <a:t>-mechanism:</a:t>
            </a:r>
          </a:p>
          <a:p>
            <a:pPr>
              <a:lnSpc>
                <a:spcPct val="80000"/>
              </a:lnSpc>
              <a:buNone/>
            </a:pPr>
            <a:r>
              <a:rPr dirty="0" sz="2800" lang="en-GB"/>
              <a:t>		- </a:t>
            </a:r>
            <a:r>
              <a:rPr dirty="0" lang="en-GB"/>
              <a:t>deposition (HIV-related immune complexes)</a:t>
            </a:r>
          </a:p>
          <a:p>
            <a:pPr>
              <a:lnSpc>
                <a:spcPct val="80000"/>
              </a:lnSpc>
              <a:buNone/>
            </a:pPr>
            <a:r>
              <a:rPr dirty="0" lang="en-GB"/>
              <a:t>		- direct infection (vascular endothelium)</a:t>
            </a:r>
          </a:p>
          <a:p>
            <a:pPr>
              <a:lnSpc>
                <a:spcPct val="80000"/>
              </a:lnSpc>
              <a:buNone/>
            </a:pPr>
            <a:r>
              <a:rPr dirty="0" lang="en-GB"/>
              <a:t>		- increased plasma viscosity</a:t>
            </a:r>
          </a:p>
          <a:p>
            <a:pPr>
              <a:lnSpc>
                <a:spcPct val="80000"/>
              </a:lnSpc>
              <a:buNone/>
            </a:pPr>
            <a:r>
              <a:rPr dirty="0" lang="en-GB"/>
              <a:t>		- combination?</a:t>
            </a:r>
          </a:p>
          <a:p>
            <a:pPr>
              <a:lnSpc>
                <a:spcPct val="80000"/>
              </a:lnSpc>
            </a:pPr>
            <a:r>
              <a:rPr dirty="0" lang="en-GB" err="1" smtClean="0"/>
              <a:t>Presentaton</a:t>
            </a:r>
            <a:r>
              <a:rPr dirty="0" lang="en-GB" smtClean="0"/>
              <a:t>: </a:t>
            </a:r>
            <a:r>
              <a:rPr dirty="0" lang="en-GB" err="1" smtClean="0"/>
              <a:t>Assymptomatic,Cotton</a:t>
            </a:r>
            <a:r>
              <a:rPr dirty="0" lang="en-GB" smtClean="0"/>
              <a:t> wool spots, </a:t>
            </a:r>
            <a:r>
              <a:rPr dirty="0" lang="en-GB" err="1" smtClean="0"/>
              <a:t>intraretinal</a:t>
            </a:r>
            <a:r>
              <a:rPr dirty="0" lang="en-GB" smtClean="0"/>
              <a:t> haemorrhages, retinal </a:t>
            </a:r>
            <a:r>
              <a:rPr dirty="0" lang="en-GB" err="1" smtClean="0"/>
              <a:t>microaneurysms</a:t>
            </a:r>
            <a:r>
              <a:rPr dirty="0" lang="en-GB" smtClean="0"/>
              <a:t> </a:t>
            </a:r>
          </a:p>
          <a:p>
            <a:pPr>
              <a:lnSpc>
                <a:spcPct val="80000"/>
              </a:lnSpc>
            </a:pPr>
            <a:r>
              <a:rPr dirty="0" lang="en-GB" smtClean="0"/>
              <a:t>Marker for severely compromised immune status: </a:t>
            </a:r>
          </a:p>
          <a:p>
            <a:pPr>
              <a:lnSpc>
                <a:spcPct val="80000"/>
              </a:lnSpc>
              <a:buNone/>
            </a:pPr>
            <a:r>
              <a:rPr dirty="0" sz="2800" lang="en-GB" smtClean="0"/>
              <a:t>		</a:t>
            </a:r>
            <a:r>
              <a:rPr dirty="0" lang="en-GB" smtClean="0"/>
              <a:t>- inversely related to CD4+ cell count </a:t>
            </a:r>
          </a:p>
          <a:p>
            <a:pPr>
              <a:lnSpc>
                <a:spcPct val="80000"/>
              </a:lnSpc>
              <a:buNone/>
            </a:pPr>
            <a:r>
              <a:rPr dirty="0" lang="en-GB" smtClean="0"/>
              <a:t>		 (</a:t>
            </a:r>
            <a:r>
              <a:rPr dirty="0" lang="en-GB" smtClean="0">
                <a:cs typeface="Times New Roman" charset="0"/>
              </a:rPr>
              <a:t>≈</a:t>
            </a:r>
            <a:r>
              <a:rPr dirty="0" lang="en-GB" smtClean="0"/>
              <a:t> 50% of patients with CD4+  </a:t>
            </a:r>
            <a:r>
              <a:rPr dirty="0" lang="en-GB" smtClean="0">
                <a:cs typeface="Times New Roman" charset="0"/>
              </a:rPr>
              <a:t>≤ 50 cells/µl)</a:t>
            </a:r>
          </a:p>
          <a:p>
            <a:pPr>
              <a:lnSpc>
                <a:spcPct val="80000"/>
              </a:lnSpc>
              <a:buNone/>
            </a:pPr>
            <a:r>
              <a:rPr dirty="0" lang="en-GB" smtClean="0">
                <a:cs typeface="Times New Roman" charset="0"/>
              </a:rPr>
              <a:t>		- risk of opportunistic infections, 3/12 follow up! </a:t>
            </a:r>
          </a:p>
          <a:p>
            <a:pPr>
              <a:lnSpc>
                <a:spcPct val="80000"/>
              </a:lnSpc>
              <a:buNone/>
            </a:pPr>
            <a:endParaRPr dirty="0" sz="2800" lang="en-GB" smtClean="0">
              <a:cs typeface="Times New Roman"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34" name=""/>
        <p:cNvGrpSpPr/>
        <p:nvPr/>
      </p:nvGrpSpPr>
      <p:grpSpPr>
        <a:xfrm>
          <a:off x="0" y="0"/>
          <a:ext cx="0" cy="0"/>
          <a:chOff x="0" y="0"/>
          <a:chExt cx="0" cy="0"/>
        </a:xfrm>
      </p:grpSpPr>
      <p:sp>
        <p:nvSpPr>
          <p:cNvPr id="1048755" name="Title 1"/>
          <p:cNvSpPr>
            <a:spLocks noGrp="1"/>
          </p:cNvSpPr>
          <p:nvPr>
            <p:ph type="title"/>
          </p:nvPr>
        </p:nvSpPr>
        <p:spPr/>
        <p:txBody>
          <a:bodyPr/>
          <a:p>
            <a:r>
              <a:rPr dirty="0" lang="en-US"/>
              <a:t>Retinal </a:t>
            </a:r>
            <a:r>
              <a:rPr dirty="0" lang="en-US" err="1"/>
              <a:t>Microvasculopathy</a:t>
            </a:r>
            <a:endParaRPr dirty="0" lang="en-US"/>
          </a:p>
        </p:txBody>
      </p:sp>
      <p:sp>
        <p:nvSpPr>
          <p:cNvPr id="1048756" name="Content Placeholder 2"/>
          <p:cNvSpPr>
            <a:spLocks noGrp="1"/>
          </p:cNvSpPr>
          <p:nvPr>
            <p:ph sz="half" idx="1"/>
          </p:nvPr>
        </p:nvSpPr>
        <p:spPr/>
        <p:txBody>
          <a:bodyPr/>
          <a:p>
            <a:r>
              <a:rPr dirty="0" lang="en-US" smtClean="0"/>
              <a:t>Different from CMV: </a:t>
            </a:r>
            <a:r>
              <a:rPr dirty="0" lang="pt-BR"/>
              <a:t>do no affect visual </a:t>
            </a:r>
            <a:r>
              <a:rPr dirty="0" lang="pt-BR" smtClean="0"/>
              <a:t>acuity, </a:t>
            </a:r>
            <a:r>
              <a:rPr dirty="0" lang="en-US" smtClean="0"/>
              <a:t>CWS are </a:t>
            </a:r>
            <a:r>
              <a:rPr dirty="0" lang="en-US"/>
              <a:t>smaller, do not </a:t>
            </a:r>
            <a:r>
              <a:rPr dirty="0" lang="en-US" smtClean="0"/>
              <a:t>progress and </a:t>
            </a:r>
            <a:r>
              <a:rPr dirty="0" lang="en-US"/>
              <a:t>resolve </a:t>
            </a:r>
            <a:endParaRPr dirty="0" lang="en-US" smtClean="0"/>
          </a:p>
          <a:p>
            <a:r>
              <a:rPr dirty="0" lang="en-US" smtClean="0"/>
              <a:t>AIDS </a:t>
            </a:r>
            <a:r>
              <a:rPr dirty="0" lang="en-US"/>
              <a:t>patients with CWS should have close follow up</a:t>
            </a:r>
            <a:r>
              <a:rPr dirty="0" lang="en-US" smtClean="0"/>
              <a:t>.</a:t>
            </a:r>
            <a:endParaRPr dirty="0" lang="en-US"/>
          </a:p>
        </p:txBody>
      </p:sp>
      <p:pic>
        <p:nvPicPr>
          <p:cNvPr id="2097171" name="Picture 2"/>
          <p:cNvPicPr>
            <a:picLocks noChangeAspect="1" noGrp="1" noChangeArrowheads="1"/>
          </p:cNvPicPr>
          <p:nvPr>
            <p:ph sz="half" idx="2"/>
          </p:nvPr>
        </p:nvPicPr>
        <p:blipFill>
          <a:blip xmlns:r="http://schemas.openxmlformats.org/officeDocument/2006/relationships" r:embed="rId1"/>
          <a:srcRect/>
          <a:stretch>
            <a:fillRect/>
          </a:stretch>
        </p:blipFill>
        <p:spPr bwMode="auto">
          <a:xfrm>
            <a:off x="4648200" y="1912289"/>
            <a:ext cx="4038600" cy="3901784"/>
          </a:xfrm>
          <a:prstGeom prst="rect"/>
          <a:noFill/>
          <a:ln>
            <a:noFill/>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37" name=""/>
        <p:cNvGrpSpPr/>
        <p:nvPr/>
      </p:nvGrpSpPr>
      <p:grpSpPr>
        <a:xfrm>
          <a:off x="0" y="0"/>
          <a:ext cx="0" cy="0"/>
          <a:chOff x="0" y="0"/>
          <a:chExt cx="0" cy="0"/>
        </a:xfrm>
      </p:grpSpPr>
      <p:sp>
        <p:nvSpPr>
          <p:cNvPr id="1048760" name="Title 1"/>
          <p:cNvSpPr>
            <a:spLocks noGrp="1"/>
          </p:cNvSpPr>
          <p:nvPr>
            <p:ph type="title"/>
          </p:nvPr>
        </p:nvSpPr>
        <p:spPr/>
        <p:txBody>
          <a:bodyPr/>
          <a:p>
            <a:r>
              <a:rPr dirty="0" lang="en-US"/>
              <a:t>Infectious Retinitis</a:t>
            </a:r>
          </a:p>
        </p:txBody>
      </p:sp>
      <p:sp>
        <p:nvSpPr>
          <p:cNvPr id="1048761" name="Content Placeholder 2"/>
          <p:cNvSpPr>
            <a:spLocks noGrp="1"/>
          </p:cNvSpPr>
          <p:nvPr>
            <p:ph idx="1"/>
          </p:nvPr>
        </p:nvSpPr>
        <p:spPr/>
        <p:txBody>
          <a:bodyPr/>
          <a:p>
            <a:r>
              <a:rPr dirty="0" lang="en-US" smtClean="0"/>
              <a:t>Most common: Syphilis</a:t>
            </a:r>
            <a:r>
              <a:rPr dirty="0" lang="en-US"/>
              <a:t>, candida, varicella-zoster, toxoplasmosis, herpes simplex and </a:t>
            </a:r>
            <a:r>
              <a:rPr dirty="0" lang="en-US" smtClean="0"/>
              <a:t>cytomegalovirus (CMV) </a:t>
            </a:r>
            <a:r>
              <a:rPr dirty="0" lang="en-US"/>
              <a:t>retinitis </a:t>
            </a:r>
            <a:r>
              <a:rPr dirty="0" lang="en-US" smtClean="0"/>
              <a:t>are </a:t>
            </a:r>
            <a:r>
              <a:rPr dirty="0" lang="en-US"/>
              <a:t>most common ones. </a:t>
            </a:r>
            <a:endParaRPr dirty="0" lang="en-US" smtClean="0"/>
          </a:p>
          <a:p>
            <a:r>
              <a:rPr dirty="0" lang="en-US" smtClean="0"/>
              <a:t>Course of disease is longer </a:t>
            </a:r>
            <a:r>
              <a:rPr dirty="0" lang="en-US"/>
              <a:t>in AIDS patients, </a:t>
            </a:r>
            <a:r>
              <a:rPr dirty="0" lang="en-US" smtClean="0"/>
              <a:t>and higher </a:t>
            </a:r>
            <a:r>
              <a:rPr dirty="0" lang="en-US"/>
              <a:t>rate of </a:t>
            </a:r>
            <a:r>
              <a:rPr dirty="0" lang="en-US" smtClean="0"/>
              <a:t>recurrences.</a:t>
            </a:r>
            <a:endParaRPr dirty="0"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40" name=""/>
        <p:cNvGrpSpPr/>
        <p:nvPr/>
      </p:nvGrpSpPr>
      <p:grpSpPr>
        <a:xfrm>
          <a:off x="0" y="0"/>
          <a:ext cx="0" cy="0"/>
          <a:chOff x="0" y="0"/>
          <a:chExt cx="0" cy="0"/>
        </a:xfrm>
      </p:grpSpPr>
      <p:sp>
        <p:nvSpPr>
          <p:cNvPr id="1048765" name="Rectangle 2"/>
          <p:cNvSpPr>
            <a:spLocks noGrp="1" noChangeArrowheads="1"/>
          </p:cNvSpPr>
          <p:nvPr>
            <p:ph type="title"/>
          </p:nvPr>
        </p:nvSpPr>
        <p:spPr>
          <a:xfrm>
            <a:off x="323850" y="333375"/>
            <a:ext cx="8642350" cy="1143000"/>
          </a:xfrm>
          <a:effectLst>
            <a:outerShdw algn="ctr" dir="2700000" dist="35921" rotWithShape="0">
              <a:schemeClr val="bg2"/>
            </a:outerShdw>
          </a:effectLst>
        </p:spPr>
        <p:txBody>
          <a:bodyPr>
            <a:normAutofit fontScale="90000"/>
          </a:bodyPr>
          <a:p>
            <a:pPr eaLnBrk="1" hangingPunct="1"/>
            <a:r>
              <a:rPr b="1" lang="en-GB" smtClean="0">
                <a:solidFill>
                  <a:srgbClr val="FF0000"/>
                </a:solidFill>
              </a:rPr>
              <a:t>OPPORTUNISTIC INFECTIONS</a:t>
            </a:r>
            <a:r>
              <a:rPr b="1" sz="4000" lang="en-GB" smtClean="0">
                <a:solidFill>
                  <a:srgbClr val="FF0000"/>
                </a:solidFill>
              </a:rPr>
              <a:t/>
            </a:r>
            <a:br>
              <a:rPr b="1" sz="4000" lang="en-GB" smtClean="0">
                <a:solidFill>
                  <a:srgbClr val="FF0000"/>
                </a:solidFill>
              </a:rPr>
            </a:br>
            <a:r>
              <a:rPr b="1" sz="4000" lang="en-GB" smtClean="0">
                <a:solidFill>
                  <a:srgbClr val="FFFF00"/>
                </a:solidFill>
              </a:rPr>
              <a:t>(RETINA)</a:t>
            </a:r>
            <a:endParaRPr b="1" sz="4000" lang="en-GB" smtClean="0">
              <a:solidFill>
                <a:srgbClr val="FF0000"/>
              </a:solidFill>
            </a:endParaRPr>
          </a:p>
        </p:txBody>
      </p:sp>
      <p:sp>
        <p:nvSpPr>
          <p:cNvPr id="1048766" name="Rectangle 3"/>
          <p:cNvSpPr>
            <a:spLocks noGrp="1" noChangeArrowheads="1"/>
          </p:cNvSpPr>
          <p:nvPr>
            <p:ph type="body" idx="1"/>
          </p:nvPr>
        </p:nvSpPr>
        <p:spPr>
          <a:xfrm>
            <a:off x="762000" y="1752600"/>
            <a:ext cx="7772400" cy="4464050"/>
          </a:xfrm>
        </p:spPr>
        <p:txBody>
          <a:bodyPr/>
          <a:p>
            <a:pPr eaLnBrk="1" hangingPunct="1">
              <a:lnSpc>
                <a:spcPct val="90000"/>
              </a:lnSpc>
            </a:pPr>
            <a:r>
              <a:rPr dirty="0" sz="2400" lang="en-GB" smtClean="0"/>
              <a:t>Cytomegalovirus  			(HCMV retinitis)</a:t>
            </a:r>
          </a:p>
          <a:p>
            <a:pPr eaLnBrk="1" hangingPunct="1">
              <a:lnSpc>
                <a:spcPct val="90000"/>
              </a:lnSpc>
              <a:buFontTx/>
              <a:buNone/>
            </a:pPr>
            <a:endParaRPr dirty="0" sz="2400" lang="en-GB" smtClean="0"/>
          </a:p>
          <a:p>
            <a:pPr eaLnBrk="1" hangingPunct="1">
              <a:lnSpc>
                <a:spcPct val="90000"/>
              </a:lnSpc>
            </a:pPr>
            <a:r>
              <a:rPr dirty="0" sz="2400" lang="en-GB" smtClean="0"/>
              <a:t>Herpes simplex virus  		(ARN)</a:t>
            </a:r>
          </a:p>
          <a:p>
            <a:pPr eaLnBrk="1" hangingPunct="1">
              <a:lnSpc>
                <a:spcPct val="90000"/>
              </a:lnSpc>
              <a:buFontTx/>
              <a:buNone/>
            </a:pPr>
            <a:endParaRPr dirty="0" sz="2400" lang="en-GB" smtClean="0"/>
          </a:p>
          <a:p>
            <a:pPr eaLnBrk="1" hangingPunct="1">
              <a:lnSpc>
                <a:spcPct val="90000"/>
              </a:lnSpc>
            </a:pPr>
            <a:r>
              <a:rPr dirty="0" sz="2400" lang="en-GB" err="1" smtClean="0"/>
              <a:t>Varizella</a:t>
            </a:r>
            <a:r>
              <a:rPr dirty="0" sz="2400" lang="en-GB" smtClean="0"/>
              <a:t> zoster virus  		(ARN, PORN)</a:t>
            </a:r>
          </a:p>
          <a:p>
            <a:pPr eaLnBrk="1" hangingPunct="1">
              <a:lnSpc>
                <a:spcPct val="90000"/>
              </a:lnSpc>
              <a:buFontTx/>
              <a:buNone/>
            </a:pPr>
            <a:endParaRPr dirty="0" sz="2400" lang="en-GB" smtClean="0"/>
          </a:p>
          <a:p>
            <a:pPr eaLnBrk="1" hangingPunct="1">
              <a:lnSpc>
                <a:spcPct val="90000"/>
              </a:lnSpc>
            </a:pPr>
            <a:r>
              <a:rPr dirty="0" sz="2400" lang="en-GB" err="1" smtClean="0"/>
              <a:t>Treponema</a:t>
            </a:r>
            <a:r>
              <a:rPr dirty="0" sz="2400" lang="en-GB" smtClean="0"/>
              <a:t> </a:t>
            </a:r>
            <a:r>
              <a:rPr dirty="0" sz="2400" lang="en-GB" err="1" smtClean="0"/>
              <a:t>pallidum</a:t>
            </a:r>
            <a:r>
              <a:rPr dirty="0" sz="2400" lang="en-GB" smtClean="0"/>
              <a:t>  		(</a:t>
            </a:r>
            <a:r>
              <a:rPr dirty="0" sz="2400" lang="en-GB" err="1" smtClean="0"/>
              <a:t>chorio</a:t>
            </a:r>
            <a:r>
              <a:rPr dirty="0" sz="2400" lang="en-GB" smtClean="0"/>
              <a:t>-retinitis)</a:t>
            </a:r>
          </a:p>
          <a:p>
            <a:pPr eaLnBrk="1" hangingPunct="1">
              <a:lnSpc>
                <a:spcPct val="90000"/>
              </a:lnSpc>
              <a:buFontTx/>
              <a:buNone/>
            </a:pPr>
            <a:endParaRPr dirty="0" sz="2400" lang="en-GB" smtClean="0"/>
          </a:p>
          <a:p>
            <a:pPr eaLnBrk="1" hangingPunct="1">
              <a:lnSpc>
                <a:spcPct val="90000"/>
              </a:lnSpc>
            </a:pPr>
            <a:r>
              <a:rPr dirty="0" sz="2400" lang="en-GB" smtClean="0"/>
              <a:t>Candida </a:t>
            </a:r>
            <a:r>
              <a:rPr dirty="0" sz="2400" lang="en-GB" err="1" smtClean="0"/>
              <a:t>albicans</a:t>
            </a:r>
            <a:r>
              <a:rPr dirty="0" sz="2400" lang="en-GB" smtClean="0"/>
              <a:t>  		(</a:t>
            </a:r>
            <a:r>
              <a:rPr dirty="0" sz="2400" lang="en-GB" err="1" smtClean="0"/>
              <a:t>endophthalmitis</a:t>
            </a:r>
            <a:r>
              <a:rPr dirty="0" sz="2400" lang="en-GB" smtClean="0"/>
              <a:t>)</a:t>
            </a:r>
          </a:p>
          <a:p>
            <a:pPr eaLnBrk="1" hangingPunct="1">
              <a:lnSpc>
                <a:spcPct val="90000"/>
              </a:lnSpc>
              <a:buFontTx/>
              <a:buNone/>
            </a:pPr>
            <a:endParaRPr dirty="0" sz="2400" lang="en-GB" smtClean="0"/>
          </a:p>
          <a:p>
            <a:pPr eaLnBrk="1" hangingPunct="1">
              <a:lnSpc>
                <a:spcPct val="90000"/>
              </a:lnSpc>
            </a:pPr>
            <a:r>
              <a:rPr dirty="0" sz="2400" lang="en-GB" smtClean="0"/>
              <a:t>Staph. </a:t>
            </a:r>
            <a:r>
              <a:rPr dirty="0" sz="2400" lang="en-GB" err="1" smtClean="0"/>
              <a:t>aureus</a:t>
            </a:r>
            <a:r>
              <a:rPr dirty="0" sz="2400" lang="en-GB" smtClean="0"/>
              <a:t> … 			(</a:t>
            </a:r>
            <a:r>
              <a:rPr dirty="0" sz="2400" lang="en-GB" err="1" smtClean="0"/>
              <a:t>endophthalmitis</a:t>
            </a:r>
            <a:r>
              <a:rPr dirty="0" sz="2400" lang="en-GB" smtClean="0"/>
              <a:t>)</a:t>
            </a:r>
          </a:p>
          <a:p>
            <a:pPr eaLnBrk="1" hangingPunct="1">
              <a:lnSpc>
                <a:spcPct val="90000"/>
              </a:lnSpc>
              <a:buFontTx/>
              <a:buNone/>
            </a:pPr>
            <a:endParaRPr dirty="0" sz="2400" lang="en-GB" smtClean="0"/>
          </a:p>
        </p:txBody>
      </p:sp>
    </p:spTree>
  </p:cSld>
  <p:clrMapOvr>
    <a:masterClrMapping/>
  </p:clrMapOvr>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62" name=""/>
        <p:cNvGrpSpPr/>
        <p:nvPr/>
      </p:nvGrpSpPr>
      <p:grpSpPr>
        <a:xfrm>
          <a:off x="0" y="0"/>
          <a:ext cx="0" cy="0"/>
          <a:chOff x="0" y="0"/>
          <a:chExt cx="0" cy="0"/>
        </a:xfrm>
      </p:grpSpPr>
      <p:sp>
        <p:nvSpPr>
          <p:cNvPr id="1048601" name="Title 1"/>
          <p:cNvSpPr>
            <a:spLocks noGrp="1"/>
          </p:cNvSpPr>
          <p:nvPr>
            <p:ph type="title"/>
          </p:nvPr>
        </p:nvSpPr>
        <p:spPr/>
        <p:txBody>
          <a:bodyPr>
            <a:normAutofit fontScale="90000"/>
          </a:bodyPr>
          <a:p>
            <a:r>
              <a:rPr dirty="0" lang="en-US" smtClean="0"/>
              <a:t>Holistic and Systematic Approach</a:t>
            </a:r>
            <a:endParaRPr dirty="0" lang="en-US"/>
          </a:p>
        </p:txBody>
      </p:sp>
      <p:sp>
        <p:nvSpPr>
          <p:cNvPr id="1048602" name="Content Placeholder 2"/>
          <p:cNvSpPr>
            <a:spLocks noGrp="1"/>
          </p:cNvSpPr>
          <p:nvPr>
            <p:ph idx="1"/>
          </p:nvPr>
        </p:nvSpPr>
        <p:spPr/>
        <p:txBody>
          <a:bodyPr/>
          <a:p>
            <a:r>
              <a:rPr dirty="0" lang="en-US" smtClean="0"/>
              <a:t>Holistic approach</a:t>
            </a:r>
          </a:p>
        </p:txBody>
      </p:sp>
      <p:pic>
        <p:nvPicPr>
          <p:cNvPr id="2097152" name="Picture 2"/>
          <p:cNvPicPr>
            <a:picLocks noChangeAspect="1" noChangeArrowheads="1"/>
          </p:cNvPicPr>
          <p:nvPr/>
        </p:nvPicPr>
        <p:blipFill>
          <a:blip xmlns:r="http://schemas.openxmlformats.org/officeDocument/2006/relationships" r:embed="rId1"/>
          <a:srcRect/>
          <a:stretch>
            <a:fillRect/>
          </a:stretch>
        </p:blipFill>
        <p:spPr bwMode="auto">
          <a:xfrm>
            <a:off x="990599" y="2286000"/>
            <a:ext cx="7396941" cy="3988547"/>
          </a:xfrm>
          <a:prstGeom prst="rect"/>
          <a:noFill/>
          <a:ln>
            <a:noFill/>
          </a:ln>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41" name=""/>
        <p:cNvGrpSpPr/>
        <p:nvPr/>
      </p:nvGrpSpPr>
      <p:grpSpPr>
        <a:xfrm>
          <a:off x="0" y="0"/>
          <a:ext cx="0" cy="0"/>
          <a:chOff x="0" y="0"/>
          <a:chExt cx="0" cy="0"/>
        </a:xfrm>
      </p:grpSpPr>
      <p:sp>
        <p:nvSpPr>
          <p:cNvPr id="1048767" name="Title 1"/>
          <p:cNvSpPr>
            <a:spLocks noGrp="1"/>
          </p:cNvSpPr>
          <p:nvPr>
            <p:ph type="title"/>
          </p:nvPr>
        </p:nvSpPr>
        <p:spPr/>
        <p:txBody>
          <a:bodyPr>
            <a:normAutofit fontScale="90000"/>
          </a:bodyPr>
          <a:p>
            <a:r>
              <a:rPr dirty="0" lang="en-US"/>
              <a:t>Varicella Zoster </a:t>
            </a:r>
            <a:r>
              <a:rPr dirty="0" lang="en-US" smtClean="0"/>
              <a:t>Virus</a:t>
            </a:r>
            <a:r>
              <a:rPr dirty="0" lang="en-US"/>
              <a:t/>
            </a:r>
            <a:br>
              <a:rPr dirty="0" lang="en-US"/>
            </a:br>
            <a:endParaRPr dirty="0" lang="en-US"/>
          </a:p>
        </p:txBody>
      </p:sp>
      <p:sp>
        <p:nvSpPr>
          <p:cNvPr id="1048768" name="Content Placeholder 2"/>
          <p:cNvSpPr>
            <a:spLocks noGrp="1"/>
          </p:cNvSpPr>
          <p:nvPr>
            <p:ph sz="half" idx="1"/>
          </p:nvPr>
        </p:nvSpPr>
        <p:spPr>
          <a:xfrm>
            <a:off x="457200" y="762000"/>
            <a:ext cx="4038600" cy="5364163"/>
          </a:xfrm>
        </p:spPr>
        <p:txBody>
          <a:bodyPr>
            <a:normAutofit fontScale="96429" lnSpcReduction="20000"/>
          </a:bodyPr>
          <a:p>
            <a:r>
              <a:rPr dirty="0" lang="en-US"/>
              <a:t>Varicella zoster </a:t>
            </a:r>
            <a:r>
              <a:rPr dirty="0" lang="en-US" smtClean="0"/>
              <a:t>virus  </a:t>
            </a:r>
            <a:r>
              <a:rPr dirty="0" lang="en-US"/>
              <a:t>associated with </a:t>
            </a:r>
            <a:r>
              <a:rPr b="1" dirty="0" lang="en-US"/>
              <a:t>acute retinal </a:t>
            </a:r>
            <a:r>
              <a:rPr b="1" dirty="0" lang="en-US" smtClean="0"/>
              <a:t>necrosis</a:t>
            </a:r>
            <a:r>
              <a:rPr b="1" dirty="0" lang="en-US"/>
              <a:t> </a:t>
            </a:r>
            <a:r>
              <a:rPr b="1" dirty="0" lang="en-US" smtClean="0"/>
              <a:t>(ARN)</a:t>
            </a:r>
          </a:p>
          <a:p>
            <a:r>
              <a:rPr dirty="0" lang="en-US" smtClean="0"/>
              <a:t>Presentation: </a:t>
            </a:r>
            <a:r>
              <a:rPr dirty="0" lang="en-US"/>
              <a:t>peripheral retinal whitening, </a:t>
            </a:r>
            <a:r>
              <a:rPr dirty="0" lang="en-US" err="1" smtClean="0"/>
              <a:t>intraretinal</a:t>
            </a:r>
            <a:r>
              <a:rPr dirty="0" lang="en-US" smtClean="0"/>
              <a:t> hemorrhages, rapidly </a:t>
            </a:r>
            <a:r>
              <a:rPr dirty="0" lang="en-US"/>
              <a:t>progressing </a:t>
            </a:r>
            <a:r>
              <a:rPr dirty="0" lang="en-US" smtClean="0"/>
              <a:t>necrosis, </a:t>
            </a:r>
          </a:p>
          <a:p>
            <a:r>
              <a:rPr dirty="0" lang="en-US" err="1" smtClean="0"/>
              <a:t>Complication:Retinal</a:t>
            </a:r>
            <a:r>
              <a:rPr dirty="0" lang="en-US" smtClean="0"/>
              <a:t> </a:t>
            </a:r>
            <a:r>
              <a:rPr dirty="0" lang="en-US"/>
              <a:t>detachment with proliferative </a:t>
            </a:r>
            <a:r>
              <a:rPr dirty="0" lang="en-US" err="1" smtClean="0"/>
              <a:t>vitreoretinopathy</a:t>
            </a:r>
            <a:r>
              <a:rPr dirty="0" lang="en-US" smtClean="0"/>
              <a:t>,</a:t>
            </a:r>
          </a:p>
          <a:p>
            <a:r>
              <a:rPr dirty="0" lang="en-US" smtClean="0"/>
              <a:t>involvement </a:t>
            </a:r>
            <a:r>
              <a:rPr dirty="0" lang="en-US"/>
              <a:t>of the other eye may also occur.(58, 59) </a:t>
            </a:r>
          </a:p>
        </p:txBody>
      </p:sp>
      <p:pic>
        <p:nvPicPr>
          <p:cNvPr id="2097172" name="Picture 2"/>
          <p:cNvPicPr>
            <a:picLocks noChangeAspect="1" noGrp="1" noChangeArrowheads="1"/>
          </p:cNvPicPr>
          <p:nvPr>
            <p:ph sz="half" idx="2"/>
          </p:nvPr>
        </p:nvPicPr>
        <p:blipFill>
          <a:blip xmlns:r="http://schemas.openxmlformats.org/officeDocument/2006/relationships" r:embed="rId1"/>
          <a:srcRect/>
          <a:stretch>
            <a:fillRect/>
          </a:stretch>
        </p:blipFill>
        <p:spPr bwMode="auto">
          <a:xfrm>
            <a:off x="4648200" y="1840959"/>
            <a:ext cx="4038600" cy="4044445"/>
          </a:xfrm>
          <a:prstGeom prst="rect"/>
          <a:noFill/>
          <a:ln>
            <a:noFill/>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44" name=""/>
        <p:cNvGrpSpPr/>
        <p:nvPr/>
      </p:nvGrpSpPr>
      <p:grpSpPr>
        <a:xfrm>
          <a:off x="0" y="0"/>
          <a:ext cx="0" cy="0"/>
          <a:chOff x="0" y="0"/>
          <a:chExt cx="0" cy="0"/>
        </a:xfrm>
      </p:grpSpPr>
      <p:sp>
        <p:nvSpPr>
          <p:cNvPr id="1048772" name="Title 1"/>
          <p:cNvSpPr>
            <a:spLocks noGrp="1"/>
          </p:cNvSpPr>
          <p:nvPr>
            <p:ph type="title"/>
          </p:nvPr>
        </p:nvSpPr>
        <p:spPr/>
        <p:txBody>
          <a:bodyPr>
            <a:normAutofit fontScale="90000"/>
          </a:bodyPr>
          <a:p>
            <a:r>
              <a:rPr dirty="0" lang="en-US" smtClean="0"/>
              <a:t>Cytomegalovirus(CMV) </a:t>
            </a:r>
            <a:r>
              <a:rPr dirty="0" lang="en-US"/>
              <a:t>Retinitis</a:t>
            </a:r>
            <a:br>
              <a:rPr dirty="0" lang="en-US"/>
            </a:br>
            <a:endParaRPr dirty="0" lang="en-US"/>
          </a:p>
        </p:txBody>
      </p:sp>
      <p:sp>
        <p:nvSpPr>
          <p:cNvPr id="1048773" name="Content Placeholder 2"/>
          <p:cNvSpPr>
            <a:spLocks noGrp="1"/>
          </p:cNvSpPr>
          <p:nvPr>
            <p:ph sz="half" idx="1"/>
          </p:nvPr>
        </p:nvSpPr>
        <p:spPr/>
        <p:txBody>
          <a:bodyPr>
            <a:normAutofit fontScale="89286" lnSpcReduction="20000"/>
          </a:bodyPr>
          <a:p>
            <a:r>
              <a:rPr dirty="0" lang="en-US" smtClean="0"/>
              <a:t>CMV </a:t>
            </a:r>
            <a:r>
              <a:rPr dirty="0" lang="en-US"/>
              <a:t>retinitis is the most common intraocular infection related to HIV infection</a:t>
            </a:r>
          </a:p>
          <a:p>
            <a:r>
              <a:rPr dirty="0" lang="en-US" smtClean="0"/>
              <a:t>beta </a:t>
            </a:r>
            <a:r>
              <a:rPr dirty="0" lang="en-US"/>
              <a:t>subgroup of herpes viruses (Herpes </a:t>
            </a:r>
            <a:r>
              <a:rPr dirty="0" lang="en-US" err="1"/>
              <a:t>viridae</a:t>
            </a:r>
            <a:r>
              <a:rPr dirty="0" lang="en-US" smtClean="0"/>
              <a:t>)</a:t>
            </a:r>
          </a:p>
          <a:p>
            <a:r>
              <a:rPr dirty="0" lang="en-US" smtClean="0"/>
              <a:t>CD4 </a:t>
            </a:r>
            <a:r>
              <a:rPr dirty="0" lang="en-US" err="1" smtClean="0"/>
              <a:t>tcell</a:t>
            </a:r>
            <a:r>
              <a:rPr dirty="0" lang="en-US" smtClean="0"/>
              <a:t> count 50 less</a:t>
            </a:r>
          </a:p>
          <a:p>
            <a:r>
              <a:rPr dirty="0" lang="en-US" smtClean="0"/>
              <a:t>Infection is </a:t>
            </a:r>
            <a:r>
              <a:rPr dirty="0" lang="en-US"/>
              <a:t>usually subclinical in </a:t>
            </a:r>
            <a:r>
              <a:rPr dirty="0" lang="en-US" err="1"/>
              <a:t>immunocompetent</a:t>
            </a:r>
            <a:r>
              <a:rPr dirty="0" lang="en-US"/>
              <a:t> </a:t>
            </a:r>
            <a:r>
              <a:rPr dirty="0" lang="en-US" smtClean="0"/>
              <a:t>hosts</a:t>
            </a:r>
          </a:p>
          <a:p>
            <a:r>
              <a:rPr dirty="0" lang="en-US" smtClean="0"/>
              <a:t>In PLHIVA, </a:t>
            </a:r>
            <a:r>
              <a:rPr dirty="0" lang="en-US"/>
              <a:t>CMV may lead to several </a:t>
            </a:r>
            <a:r>
              <a:rPr dirty="0" lang="en-US" smtClean="0"/>
              <a:t>complications</a:t>
            </a:r>
            <a:endParaRPr dirty="0" lang="en-US"/>
          </a:p>
        </p:txBody>
      </p:sp>
      <p:sp>
        <p:nvSpPr>
          <p:cNvPr id="1048774" name="Content Placeholder 3"/>
          <p:cNvSpPr>
            <a:spLocks noGrp="1"/>
          </p:cNvSpPr>
          <p:nvPr>
            <p:ph sz="half" idx="2"/>
          </p:nvPr>
        </p:nvSpPr>
        <p:spPr/>
        <p:txBody>
          <a:bodyPr>
            <a:normAutofit/>
          </a:bodyPr>
          <a:p>
            <a:endParaRPr dirty="0" lang="en-US"/>
          </a:p>
        </p:txBody>
      </p:sp>
      <p:pic>
        <p:nvPicPr>
          <p:cNvPr id="2097173" name="Picture 2"/>
          <p:cNvPicPr>
            <a:picLocks noChangeAspect="1" noChangeArrowheads="1"/>
          </p:cNvPicPr>
          <p:nvPr/>
        </p:nvPicPr>
        <p:blipFill>
          <a:blip xmlns:r="http://schemas.openxmlformats.org/officeDocument/2006/relationships" r:embed="rId1"/>
          <a:srcRect/>
          <a:stretch>
            <a:fillRect/>
          </a:stretch>
        </p:blipFill>
        <p:spPr bwMode="auto">
          <a:xfrm>
            <a:off x="4088001" y="1568477"/>
            <a:ext cx="5048250" cy="3762375"/>
          </a:xfrm>
          <a:prstGeom prst="rect"/>
          <a:noFill/>
          <a:ln>
            <a:noFill/>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47" name=""/>
        <p:cNvGrpSpPr/>
        <p:nvPr/>
      </p:nvGrpSpPr>
      <p:grpSpPr>
        <a:xfrm>
          <a:off x="0" y="0"/>
          <a:ext cx="0" cy="0"/>
          <a:chOff x="0" y="0"/>
          <a:chExt cx="0" cy="0"/>
        </a:xfrm>
      </p:grpSpPr>
      <p:sp>
        <p:nvSpPr>
          <p:cNvPr id="1048778" name="Title 1"/>
          <p:cNvSpPr>
            <a:spLocks noGrp="1"/>
          </p:cNvSpPr>
          <p:nvPr>
            <p:ph type="title"/>
          </p:nvPr>
        </p:nvSpPr>
        <p:spPr/>
        <p:txBody>
          <a:bodyPr/>
          <a:p>
            <a:r>
              <a:rPr dirty="0" lang="en-US" smtClean="0"/>
              <a:t>CMV retinitis</a:t>
            </a:r>
            <a:endParaRPr dirty="0" lang="en-US"/>
          </a:p>
        </p:txBody>
      </p:sp>
      <p:sp>
        <p:nvSpPr>
          <p:cNvPr id="1048779" name="Content Placeholder 2"/>
          <p:cNvSpPr>
            <a:spLocks noGrp="1"/>
          </p:cNvSpPr>
          <p:nvPr>
            <p:ph sz="half" idx="1"/>
          </p:nvPr>
        </p:nvSpPr>
        <p:spPr/>
        <p:txBody>
          <a:bodyPr>
            <a:normAutofit lnSpcReduction="10000"/>
          </a:bodyPr>
          <a:p>
            <a:r>
              <a:rPr dirty="0" lang="en-US" smtClean="0"/>
              <a:t>Symptoms: reduced V.V, floaters, </a:t>
            </a:r>
            <a:r>
              <a:rPr dirty="0" lang="en-US" err="1" smtClean="0"/>
              <a:t>scotoma</a:t>
            </a:r>
            <a:endParaRPr dirty="0" lang="en-US" smtClean="0"/>
          </a:p>
          <a:p>
            <a:r>
              <a:rPr dirty="0" lang="en-US" err="1"/>
              <a:t>Signs:yellow</a:t>
            </a:r>
            <a:r>
              <a:rPr dirty="0" lang="en-US"/>
              <a:t> white retinal lesions, retinal </a:t>
            </a:r>
            <a:r>
              <a:rPr dirty="0" lang="en-US" smtClean="0"/>
              <a:t>hemorrhages</a:t>
            </a:r>
          </a:p>
          <a:p>
            <a:r>
              <a:rPr dirty="0" lang="en-US" smtClean="0"/>
              <a:t>Complications: retinal detachment</a:t>
            </a:r>
          </a:p>
          <a:p>
            <a:r>
              <a:rPr dirty="0" lang="en-US" smtClean="0"/>
              <a:t>intravenous </a:t>
            </a:r>
            <a:r>
              <a:rPr dirty="0" lang="en-US"/>
              <a:t>(IV), oral, and </a:t>
            </a:r>
            <a:r>
              <a:rPr dirty="0" lang="en-US" err="1"/>
              <a:t>intravitreal</a:t>
            </a:r>
            <a:r>
              <a:rPr dirty="0" lang="en-US"/>
              <a:t> medications</a:t>
            </a:r>
          </a:p>
        </p:txBody>
      </p:sp>
      <p:sp>
        <p:nvSpPr>
          <p:cNvPr id="1048780" name="Content Placeholder 3"/>
          <p:cNvSpPr>
            <a:spLocks noGrp="1"/>
          </p:cNvSpPr>
          <p:nvPr>
            <p:ph sz="half" idx="2"/>
          </p:nvPr>
        </p:nvSpPr>
        <p:spPr/>
        <p:txBody>
          <a:bodyPr>
            <a:normAutofit lnSpcReduction="10000"/>
          </a:bodyPr>
          <a:p>
            <a:endParaRPr dirty="0" lang="en-US"/>
          </a:p>
        </p:txBody>
      </p:sp>
      <p:pic>
        <p:nvPicPr>
          <p:cNvPr id="2097174" name="Picture 2"/>
          <p:cNvPicPr>
            <a:picLocks noChangeAspect="1" noChangeArrowheads="1"/>
          </p:cNvPicPr>
          <p:nvPr/>
        </p:nvPicPr>
        <p:blipFill>
          <a:blip xmlns:r="http://schemas.openxmlformats.org/officeDocument/2006/relationships" r:embed="rId1"/>
          <a:srcRect/>
          <a:stretch>
            <a:fillRect/>
          </a:stretch>
        </p:blipFill>
        <p:spPr bwMode="auto">
          <a:xfrm>
            <a:off x="4125455" y="1752600"/>
            <a:ext cx="5048250" cy="3762375"/>
          </a:xfrm>
          <a:prstGeom prst="rect"/>
          <a:noFill/>
          <a:ln>
            <a:noFill/>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48" name=""/>
        <p:cNvGrpSpPr/>
        <p:nvPr/>
      </p:nvGrpSpPr>
      <p:grpSpPr>
        <a:xfrm>
          <a:off x="0" y="0"/>
          <a:ext cx="0" cy="0"/>
          <a:chOff x="0" y="0"/>
          <a:chExt cx="0" cy="0"/>
        </a:xfrm>
      </p:grpSpPr>
      <p:sp>
        <p:nvSpPr>
          <p:cNvPr id="1048781" name="Title 1"/>
          <p:cNvSpPr>
            <a:spLocks noGrp="1"/>
          </p:cNvSpPr>
          <p:nvPr>
            <p:ph type="title"/>
          </p:nvPr>
        </p:nvSpPr>
        <p:spPr/>
        <p:txBody>
          <a:bodyPr/>
          <a:p>
            <a:r>
              <a:rPr dirty="0" lang="en-US" smtClean="0"/>
              <a:t>CMV Retinitis</a:t>
            </a:r>
            <a:endParaRPr dirty="0" lang="en-US"/>
          </a:p>
        </p:txBody>
      </p:sp>
      <p:sp>
        <p:nvSpPr>
          <p:cNvPr id="1048782" name="Content Placeholder 2"/>
          <p:cNvSpPr>
            <a:spLocks noGrp="1"/>
          </p:cNvSpPr>
          <p:nvPr>
            <p:ph sz="half" idx="1"/>
          </p:nvPr>
        </p:nvSpPr>
        <p:spPr/>
        <p:txBody>
          <a:bodyPr>
            <a:normAutofit fontScale="96429" lnSpcReduction="20000"/>
          </a:bodyPr>
          <a:p>
            <a:pPr indent="0" marL="0">
              <a:buNone/>
            </a:pPr>
            <a:r>
              <a:rPr dirty="0" lang="en-US" smtClean="0"/>
              <a:t>Intravenous </a:t>
            </a:r>
            <a:r>
              <a:rPr dirty="0" lang="en-US"/>
              <a:t>(IV), oral, and </a:t>
            </a:r>
            <a:r>
              <a:rPr dirty="0" lang="en-US" err="1"/>
              <a:t>intravitreal</a:t>
            </a:r>
            <a:r>
              <a:rPr dirty="0" lang="en-US"/>
              <a:t> medications.</a:t>
            </a:r>
          </a:p>
          <a:p>
            <a:r>
              <a:rPr dirty="0" lang="en-US" smtClean="0"/>
              <a:t>1</a:t>
            </a:r>
            <a:r>
              <a:rPr dirty="0" lang="en-US"/>
              <a:t>. Oral </a:t>
            </a:r>
            <a:r>
              <a:rPr dirty="0" lang="en-US" err="1"/>
              <a:t>valganciclovir</a:t>
            </a:r>
            <a:r>
              <a:rPr dirty="0" lang="en-US"/>
              <a:t> </a:t>
            </a:r>
          </a:p>
          <a:p>
            <a:r>
              <a:rPr dirty="0" lang="en-US"/>
              <a:t>2. Intravenous </a:t>
            </a:r>
            <a:r>
              <a:rPr dirty="0" lang="en-US" err="1"/>
              <a:t>ganciclovir</a:t>
            </a:r>
            <a:r>
              <a:rPr dirty="0" lang="en-US"/>
              <a:t> </a:t>
            </a:r>
          </a:p>
          <a:p>
            <a:r>
              <a:rPr dirty="0" lang="en-US"/>
              <a:t>3. Intravenous </a:t>
            </a:r>
            <a:r>
              <a:rPr dirty="0" lang="en-US" err="1"/>
              <a:t>foscarnet</a:t>
            </a:r>
            <a:r>
              <a:rPr dirty="0" lang="en-US"/>
              <a:t> </a:t>
            </a:r>
          </a:p>
          <a:p>
            <a:r>
              <a:rPr dirty="0" lang="en-US"/>
              <a:t>4. Intravenous </a:t>
            </a:r>
            <a:r>
              <a:rPr dirty="0" lang="en-US" err="1"/>
              <a:t>Cidofovir</a:t>
            </a:r>
            <a:r>
              <a:rPr dirty="0" lang="en-US"/>
              <a:t> </a:t>
            </a:r>
          </a:p>
          <a:p>
            <a:r>
              <a:rPr dirty="0" lang="en-US"/>
              <a:t>5. Intraocular </a:t>
            </a:r>
            <a:r>
              <a:rPr dirty="0" lang="en-US" err="1"/>
              <a:t>ganciclovir</a:t>
            </a:r>
            <a:r>
              <a:rPr dirty="0" lang="en-US"/>
              <a:t> device</a:t>
            </a:r>
          </a:p>
          <a:p>
            <a:endParaRPr dirty="0" lang="en-US"/>
          </a:p>
        </p:txBody>
      </p:sp>
      <p:sp>
        <p:nvSpPr>
          <p:cNvPr id="1048783" name="Content Placeholder 3"/>
          <p:cNvSpPr>
            <a:spLocks noGrp="1"/>
          </p:cNvSpPr>
          <p:nvPr>
            <p:ph sz="half" idx="2"/>
          </p:nvPr>
        </p:nvSpPr>
        <p:spPr/>
        <p:txBody>
          <a:bodyPr>
            <a:normAutofit/>
          </a:bodyPr>
          <a:p>
            <a:endParaRPr dirty="0" lang="en-US"/>
          </a:p>
        </p:txBody>
      </p:sp>
      <p:pic>
        <p:nvPicPr>
          <p:cNvPr id="2097175" name="Picture 2"/>
          <p:cNvPicPr>
            <a:picLocks noChangeAspect="1" noChangeArrowheads="1"/>
          </p:cNvPicPr>
          <p:nvPr/>
        </p:nvPicPr>
        <p:blipFill>
          <a:blip xmlns:r="http://schemas.openxmlformats.org/officeDocument/2006/relationships" r:embed="rId1"/>
          <a:srcRect/>
          <a:stretch>
            <a:fillRect/>
          </a:stretch>
        </p:blipFill>
        <p:spPr bwMode="auto">
          <a:xfrm>
            <a:off x="4095750" y="1676400"/>
            <a:ext cx="5048250" cy="3762375"/>
          </a:xfrm>
          <a:prstGeom prst="rect"/>
          <a:noFill/>
          <a:ln>
            <a:noFill/>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49" name=""/>
        <p:cNvGrpSpPr/>
        <p:nvPr/>
      </p:nvGrpSpPr>
      <p:grpSpPr>
        <a:xfrm>
          <a:off x="0" y="0"/>
          <a:ext cx="0" cy="0"/>
          <a:chOff x="0" y="0"/>
          <a:chExt cx="0" cy="0"/>
        </a:xfrm>
      </p:grpSpPr>
      <p:sp>
        <p:nvSpPr>
          <p:cNvPr id="1048784" name="Title 1"/>
          <p:cNvSpPr>
            <a:spLocks noGrp="1"/>
          </p:cNvSpPr>
          <p:nvPr>
            <p:ph type="title"/>
          </p:nvPr>
        </p:nvSpPr>
        <p:spPr/>
        <p:txBody>
          <a:bodyPr/>
          <a:p>
            <a:r>
              <a:rPr dirty="0" lang="en-US" smtClean="0"/>
              <a:t>CMV retinitis</a:t>
            </a:r>
            <a:endParaRPr dirty="0" lang="en-US"/>
          </a:p>
        </p:txBody>
      </p:sp>
      <p:sp>
        <p:nvSpPr>
          <p:cNvPr id="1048785" name="Content Placeholder 2"/>
          <p:cNvSpPr>
            <a:spLocks noGrp="1"/>
          </p:cNvSpPr>
          <p:nvPr>
            <p:ph sz="half" idx="1"/>
          </p:nvPr>
        </p:nvSpPr>
        <p:spPr>
          <a:xfrm>
            <a:off x="72916" y="1524000"/>
            <a:ext cx="4038600" cy="4525963"/>
          </a:xfrm>
        </p:spPr>
        <p:txBody>
          <a:bodyPr>
            <a:normAutofit fontScale="92857" lnSpcReduction="20000"/>
          </a:bodyPr>
          <a:p>
            <a:r>
              <a:rPr dirty="0" lang="en-US" smtClean="0"/>
              <a:t>The game changer HAART</a:t>
            </a:r>
          </a:p>
          <a:p>
            <a:r>
              <a:rPr dirty="0" lang="en-US"/>
              <a:t>decrease in the incidence and prevalence of CMV retinitis after the advent of HAART</a:t>
            </a:r>
            <a:r>
              <a:rPr dirty="0" lang="en-US" smtClean="0"/>
              <a:t>.</a:t>
            </a:r>
          </a:p>
          <a:p>
            <a:r>
              <a:rPr dirty="0" lang="en-US" smtClean="0"/>
              <a:t>Fewer relapses</a:t>
            </a:r>
          </a:p>
          <a:p>
            <a:r>
              <a:rPr dirty="0" lang="en-US" smtClean="0"/>
              <a:t>Decreased progression, increased remission,</a:t>
            </a:r>
          </a:p>
          <a:p>
            <a:r>
              <a:rPr dirty="0" lang="en-US" smtClean="0"/>
              <a:t>Close </a:t>
            </a:r>
            <a:r>
              <a:rPr dirty="0" lang="en-US" err="1" smtClean="0"/>
              <a:t>followup</a:t>
            </a:r>
            <a:r>
              <a:rPr dirty="0" lang="en-US" smtClean="0"/>
              <a:t> because relapse may occur. </a:t>
            </a:r>
            <a:endParaRPr dirty="0" lang="en-US"/>
          </a:p>
        </p:txBody>
      </p:sp>
      <p:sp>
        <p:nvSpPr>
          <p:cNvPr id="1048786" name="Content Placeholder 3"/>
          <p:cNvSpPr>
            <a:spLocks noGrp="1"/>
          </p:cNvSpPr>
          <p:nvPr>
            <p:ph sz="half" idx="2"/>
          </p:nvPr>
        </p:nvSpPr>
        <p:spPr/>
        <p:txBody>
          <a:bodyPr>
            <a:normAutofit/>
          </a:bodyPr>
          <a:p>
            <a:endParaRPr dirty="0" lang="en-US"/>
          </a:p>
        </p:txBody>
      </p:sp>
      <p:pic>
        <p:nvPicPr>
          <p:cNvPr id="2097176" name="Picture 2"/>
          <p:cNvPicPr>
            <a:picLocks noChangeAspect="1" noChangeArrowheads="1"/>
          </p:cNvPicPr>
          <p:nvPr/>
        </p:nvPicPr>
        <p:blipFill>
          <a:blip xmlns:r="http://schemas.openxmlformats.org/officeDocument/2006/relationships" r:embed="rId1"/>
          <a:srcRect/>
          <a:stretch>
            <a:fillRect/>
          </a:stretch>
        </p:blipFill>
        <p:spPr bwMode="auto">
          <a:xfrm>
            <a:off x="4095750" y="1216572"/>
            <a:ext cx="5048250" cy="3760788"/>
          </a:xfrm>
          <a:prstGeom prst="rect"/>
          <a:noFill/>
          <a:ln>
            <a:noFill/>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52" name=""/>
        <p:cNvGrpSpPr/>
        <p:nvPr/>
      </p:nvGrpSpPr>
      <p:grpSpPr>
        <a:xfrm>
          <a:off x="0" y="0"/>
          <a:ext cx="0" cy="0"/>
          <a:chOff x="0" y="0"/>
          <a:chExt cx="0" cy="0"/>
        </a:xfrm>
      </p:grpSpPr>
      <p:sp>
        <p:nvSpPr>
          <p:cNvPr id="1048790" name="Title 1"/>
          <p:cNvSpPr>
            <a:spLocks noGrp="1"/>
          </p:cNvSpPr>
          <p:nvPr>
            <p:ph type="title"/>
          </p:nvPr>
        </p:nvSpPr>
        <p:spPr/>
        <p:txBody>
          <a:bodyPr>
            <a:normAutofit fontScale="90000"/>
          </a:bodyPr>
          <a:p>
            <a:r>
              <a:rPr dirty="0" lang="en-US" err="1"/>
              <a:t>Neuro</a:t>
            </a:r>
            <a:r>
              <a:rPr dirty="0" lang="en-US"/>
              <a:t>-Ophthalmic Manifestations of HIV Infection</a:t>
            </a:r>
          </a:p>
        </p:txBody>
      </p:sp>
      <p:sp>
        <p:nvSpPr>
          <p:cNvPr id="1048791" name="Content Placeholder 2"/>
          <p:cNvSpPr>
            <a:spLocks noGrp="1"/>
          </p:cNvSpPr>
          <p:nvPr>
            <p:ph sz="half" idx="1"/>
          </p:nvPr>
        </p:nvSpPr>
        <p:spPr/>
        <p:txBody>
          <a:bodyPr>
            <a:normAutofit fontScale="82143" lnSpcReduction="10000"/>
          </a:bodyPr>
          <a:p>
            <a:r>
              <a:rPr dirty="0" lang="en-US" smtClean="0"/>
              <a:t>Include: optic neuropathies, Nerve palsies, </a:t>
            </a:r>
            <a:r>
              <a:rPr dirty="0" lang="en-US"/>
              <a:t>optic neuritis, homonymous hemianopia and </a:t>
            </a:r>
            <a:r>
              <a:rPr dirty="0" lang="en-US" err="1" smtClean="0"/>
              <a:t>nystagmus</a:t>
            </a:r>
            <a:r>
              <a:rPr dirty="0" lang="en-US" smtClean="0"/>
              <a:t>, </a:t>
            </a:r>
            <a:r>
              <a:rPr dirty="0" lang="en-US" err="1" smtClean="0"/>
              <a:t>papilloedema</a:t>
            </a:r>
            <a:endParaRPr dirty="0" lang="en-US" smtClean="0"/>
          </a:p>
          <a:p>
            <a:r>
              <a:rPr dirty="0" lang="en-US" smtClean="0"/>
              <a:t>Optic neuropathies related   </a:t>
            </a:r>
            <a:r>
              <a:rPr dirty="0" lang="en-US" err="1" smtClean="0"/>
              <a:t>compression,infiltration</a:t>
            </a:r>
            <a:r>
              <a:rPr dirty="0" lang="en-US" smtClean="0"/>
              <a:t>, infection, </a:t>
            </a:r>
            <a:r>
              <a:rPr dirty="0" lang="en-US" err="1" smtClean="0"/>
              <a:t>vaso</a:t>
            </a:r>
            <a:r>
              <a:rPr dirty="0" lang="en-US" smtClean="0"/>
              <a:t> occlusion or inflammation.</a:t>
            </a:r>
          </a:p>
          <a:p>
            <a:r>
              <a:rPr dirty="0" lang="en-US" smtClean="0"/>
              <a:t>Nerve </a:t>
            </a:r>
            <a:r>
              <a:rPr dirty="0" lang="en-US"/>
              <a:t>palsies</a:t>
            </a:r>
            <a:r>
              <a:rPr dirty="0" lang="en-US" smtClean="0"/>
              <a:t>: </a:t>
            </a:r>
            <a:r>
              <a:rPr dirty="0" lang="en-US" err="1" smtClean="0"/>
              <a:t>Cryptococcal</a:t>
            </a:r>
            <a:r>
              <a:rPr dirty="0" lang="en-US" smtClean="0"/>
              <a:t> </a:t>
            </a:r>
            <a:r>
              <a:rPr dirty="0" lang="en-US"/>
              <a:t>meningitis and </a:t>
            </a:r>
            <a:r>
              <a:rPr dirty="0" lang="en-US" err="1"/>
              <a:t>intracerebral</a:t>
            </a:r>
            <a:r>
              <a:rPr dirty="0" lang="en-US"/>
              <a:t> toxoplasma cysts</a:t>
            </a:r>
          </a:p>
        </p:txBody>
      </p:sp>
      <p:sp>
        <p:nvSpPr>
          <p:cNvPr id="1048792" name="Content Placeholder 3"/>
          <p:cNvSpPr>
            <a:spLocks noGrp="1"/>
          </p:cNvSpPr>
          <p:nvPr>
            <p:ph sz="half" idx="2"/>
          </p:nvPr>
        </p:nvSpPr>
        <p:spPr/>
        <p:txBody>
          <a:bodyPr>
            <a:normAutofit fontScale="82143" lnSpcReduction="10000"/>
          </a:bodyPr>
          <a:p>
            <a:r>
              <a:rPr dirty="0" lang="en-US" smtClean="0"/>
              <a:t>Multiple Sclerosis: optic neuritis </a:t>
            </a:r>
          </a:p>
          <a:p>
            <a:r>
              <a:rPr dirty="0" lang="en-US" smtClean="0"/>
              <a:t>SOL ,Progressive multifocal </a:t>
            </a:r>
            <a:r>
              <a:rPr dirty="0" lang="en-US" err="1" smtClean="0"/>
              <a:t>leukoencephalopathy</a:t>
            </a:r>
            <a:r>
              <a:rPr dirty="0" lang="en-US"/>
              <a:t>- homonymous hemianopia and </a:t>
            </a:r>
            <a:r>
              <a:rPr dirty="0" lang="en-US" err="1" smtClean="0"/>
              <a:t>nystagmus</a:t>
            </a:r>
            <a:endParaRPr dirty="0" lang="en-US" smtClean="0"/>
          </a:p>
          <a:p>
            <a:r>
              <a:rPr dirty="0" lang="en-US"/>
              <a:t>Herpes virus may present with papilledema and </a:t>
            </a:r>
            <a:r>
              <a:rPr dirty="0" lang="en-US" err="1"/>
              <a:t>extraocular</a:t>
            </a:r>
            <a:r>
              <a:rPr dirty="0" lang="en-US"/>
              <a:t> muscle palsies</a:t>
            </a:r>
            <a:r>
              <a:rPr dirty="0" lang="en-US" smtClean="0"/>
              <a:t>.</a:t>
            </a:r>
          </a:p>
          <a:p>
            <a:r>
              <a:rPr dirty="0" lang="en-US" err="1" smtClean="0"/>
              <a:t>Inv</a:t>
            </a:r>
            <a:r>
              <a:rPr dirty="0" lang="en-US" smtClean="0"/>
              <a:t>: Lumbar puncture, MRI</a:t>
            </a:r>
            <a:endParaRPr dirty="0"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55" name=""/>
        <p:cNvGrpSpPr/>
        <p:nvPr/>
      </p:nvGrpSpPr>
      <p:grpSpPr>
        <a:xfrm>
          <a:off x="0" y="0"/>
          <a:ext cx="0" cy="0"/>
          <a:chOff x="0" y="0"/>
          <a:chExt cx="0" cy="0"/>
        </a:xfrm>
      </p:grpSpPr>
      <p:sp>
        <p:nvSpPr>
          <p:cNvPr id="1048796" name="Title 1"/>
          <p:cNvSpPr>
            <a:spLocks noGrp="1"/>
          </p:cNvSpPr>
          <p:nvPr>
            <p:ph type="title"/>
          </p:nvPr>
        </p:nvSpPr>
        <p:spPr/>
        <p:txBody>
          <a:bodyPr>
            <a:normAutofit fontScale="90000"/>
          </a:bodyPr>
          <a:p>
            <a:r>
              <a:rPr dirty="0" lang="en-US"/>
              <a:t>Role of highly active antiretroviral therapy (HAART),</a:t>
            </a:r>
          </a:p>
        </p:txBody>
      </p:sp>
      <p:sp>
        <p:nvSpPr>
          <p:cNvPr id="1048797" name="Content Placeholder 2"/>
          <p:cNvSpPr>
            <a:spLocks noGrp="1"/>
          </p:cNvSpPr>
          <p:nvPr>
            <p:ph idx="1"/>
          </p:nvPr>
        </p:nvSpPr>
        <p:spPr/>
        <p:txBody>
          <a:bodyPr/>
          <a:p>
            <a:r>
              <a:rPr dirty="0" lang="en-US" smtClean="0"/>
              <a:t>dramatically </a:t>
            </a:r>
            <a:r>
              <a:rPr dirty="0" lang="en-US"/>
              <a:t>improved the prognosis of HIV infection</a:t>
            </a:r>
            <a:r>
              <a:rPr dirty="0" lang="en-US" smtClean="0"/>
              <a:t>.</a:t>
            </a:r>
          </a:p>
          <a:p>
            <a:r>
              <a:rPr dirty="0" lang="en-US" err="1" smtClean="0"/>
              <a:t>Spontaneus</a:t>
            </a:r>
            <a:r>
              <a:rPr dirty="0" lang="en-US" smtClean="0"/>
              <a:t> resolution</a:t>
            </a:r>
          </a:p>
          <a:p>
            <a:r>
              <a:rPr dirty="0" lang="en-US"/>
              <a:t>substantial intraocular inflammation in patients with healed cytomegalovirus retinitis receiving HAART has been reported, which is known as </a:t>
            </a:r>
            <a:r>
              <a:rPr b="1" dirty="0" lang="en-US"/>
              <a:t>immune recovery uveitis</a:t>
            </a:r>
            <a:r>
              <a:rPr dirty="0" lang="en-US"/>
              <a: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58" name=""/>
        <p:cNvGrpSpPr/>
        <p:nvPr/>
      </p:nvGrpSpPr>
      <p:grpSpPr>
        <a:xfrm>
          <a:off x="0" y="0"/>
          <a:ext cx="0" cy="0"/>
          <a:chOff x="0" y="0"/>
          <a:chExt cx="0" cy="0"/>
        </a:xfrm>
      </p:grpSpPr>
      <p:sp>
        <p:nvSpPr>
          <p:cNvPr id="1048801" name="Title 1"/>
          <p:cNvSpPr>
            <a:spLocks noGrp="1"/>
          </p:cNvSpPr>
          <p:nvPr>
            <p:ph type="title"/>
          </p:nvPr>
        </p:nvSpPr>
        <p:spPr/>
        <p:txBody>
          <a:bodyPr/>
          <a:p>
            <a:r>
              <a:rPr dirty="0" lang="en-US" smtClean="0"/>
              <a:t>Summary </a:t>
            </a:r>
            <a:endParaRPr dirty="0" lang="en-US"/>
          </a:p>
        </p:txBody>
      </p:sp>
      <p:sp>
        <p:nvSpPr>
          <p:cNvPr id="1048802" name="Content Placeholder 2"/>
          <p:cNvSpPr>
            <a:spLocks noGrp="1"/>
          </p:cNvSpPr>
          <p:nvPr>
            <p:ph idx="1"/>
          </p:nvPr>
        </p:nvSpPr>
        <p:spPr/>
        <p:txBody>
          <a:bodyPr/>
          <a:p>
            <a:r>
              <a:rPr dirty="0" lang="en-US" smtClean="0"/>
              <a:t>PLHIVA deserve an </a:t>
            </a:r>
            <a:r>
              <a:rPr dirty="0" lang="en-US" err="1" smtClean="0"/>
              <a:t>opthalmologic</a:t>
            </a:r>
            <a:r>
              <a:rPr dirty="0" lang="en-US" smtClean="0"/>
              <a:t> review</a:t>
            </a:r>
          </a:p>
          <a:p>
            <a:r>
              <a:rPr dirty="0" lang="en-US" smtClean="0"/>
              <a:t>Know and practice your HIV medicine well</a:t>
            </a:r>
          </a:p>
          <a:p>
            <a:r>
              <a:rPr dirty="0" lang="en-US" smtClean="0"/>
              <a:t>If in doubt refer or call the ophthalmologist</a:t>
            </a:r>
            <a:endParaRPr dirty="0"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59" name=""/>
        <p:cNvGrpSpPr/>
        <p:nvPr/>
      </p:nvGrpSpPr>
      <p:grpSpPr>
        <a:xfrm>
          <a:off x="0" y="0"/>
          <a:ext cx="0" cy="0"/>
          <a:chOff x="0" y="0"/>
          <a:chExt cx="0" cy="0"/>
        </a:xfrm>
      </p:grpSpPr>
      <p:sp>
        <p:nvSpPr>
          <p:cNvPr id="1048803" name="Title 1"/>
          <p:cNvSpPr>
            <a:spLocks noGrp="1"/>
          </p:cNvSpPr>
          <p:nvPr>
            <p:ph type="title"/>
          </p:nvPr>
        </p:nvSpPr>
        <p:spPr/>
        <p:txBody>
          <a:bodyPr/>
          <a:p>
            <a:r>
              <a:rPr dirty="0" lang="en-US" smtClean="0"/>
              <a:t>References </a:t>
            </a:r>
            <a:endParaRPr dirty="0" lang="en-US"/>
          </a:p>
        </p:txBody>
      </p:sp>
      <p:sp>
        <p:nvSpPr>
          <p:cNvPr id="1048804" name="Content Placeholder 2"/>
          <p:cNvSpPr>
            <a:spLocks noGrp="1"/>
          </p:cNvSpPr>
          <p:nvPr>
            <p:ph idx="1"/>
          </p:nvPr>
        </p:nvSpPr>
        <p:spPr/>
        <p:txBody>
          <a:bodyPr/>
          <a:p>
            <a:r>
              <a:rPr dirty="0" lang="en-US">
                <a:hlinkClick r:id="rId1"/>
              </a:rPr>
              <a:t>http://www.djo.harvard.edu/site.php?url=/physicians/oa/674</a:t>
            </a:r>
            <a:endParaRPr dirty="0"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60" name=""/>
        <p:cNvGrpSpPr/>
        <p:nvPr/>
      </p:nvGrpSpPr>
      <p:grpSpPr>
        <a:xfrm>
          <a:off x="0" y="0"/>
          <a:ext cx="0" cy="0"/>
          <a:chOff x="0" y="0"/>
          <a:chExt cx="0" cy="0"/>
        </a:xfrm>
      </p:grpSpPr>
      <p:sp>
        <p:nvSpPr>
          <p:cNvPr id="1048805" name="Title 1"/>
          <p:cNvSpPr>
            <a:spLocks noGrp="1"/>
          </p:cNvSpPr>
          <p:nvPr>
            <p:ph type="title"/>
          </p:nvPr>
        </p:nvSpPr>
        <p:spPr/>
        <p:txBody>
          <a:bodyPr>
            <a:normAutofit fontScale="90000"/>
          </a:bodyPr>
          <a:p>
            <a:r>
              <a:rPr dirty="0" lang="en-US" smtClean="0"/>
              <a:t>Thank you for being such a wonderful audience</a:t>
            </a:r>
            <a:endParaRPr dirty="0" lang="en-US"/>
          </a:p>
        </p:txBody>
      </p:sp>
      <p:sp>
        <p:nvSpPr>
          <p:cNvPr id="1048806" name="Content Placeholder 2"/>
          <p:cNvSpPr>
            <a:spLocks noGrp="1"/>
          </p:cNvSpPr>
          <p:nvPr>
            <p:ph idx="1"/>
          </p:nvPr>
        </p:nvSpPr>
        <p:spPr/>
        <p:txBody>
          <a:bodyPr/>
          <a:p>
            <a:endParaRPr dirty="0"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65" name=""/>
        <p:cNvGrpSpPr/>
        <p:nvPr/>
      </p:nvGrpSpPr>
      <p:grpSpPr>
        <a:xfrm>
          <a:off x="0" y="0"/>
          <a:ext cx="0" cy="0"/>
          <a:chOff x="0" y="0"/>
          <a:chExt cx="0" cy="0"/>
        </a:xfrm>
      </p:grpSpPr>
      <p:sp>
        <p:nvSpPr>
          <p:cNvPr id="1048606" name="Title 1"/>
          <p:cNvSpPr>
            <a:spLocks noGrp="1"/>
          </p:cNvSpPr>
          <p:nvPr>
            <p:ph type="title"/>
          </p:nvPr>
        </p:nvSpPr>
        <p:spPr/>
        <p:txBody>
          <a:bodyPr/>
          <a:p>
            <a:r>
              <a:rPr dirty="0" lang="en-US" smtClean="0"/>
              <a:t>Push In the right direction</a:t>
            </a:r>
            <a:endParaRPr dirty="0" lang="en-US"/>
          </a:p>
        </p:txBody>
      </p:sp>
      <p:sp>
        <p:nvSpPr>
          <p:cNvPr id="1048607" name="Content Placeholder 2"/>
          <p:cNvSpPr>
            <a:spLocks noGrp="1"/>
          </p:cNvSpPr>
          <p:nvPr>
            <p:ph idx="1"/>
          </p:nvPr>
        </p:nvSpPr>
        <p:spPr/>
        <p:txBody>
          <a:bodyPr/>
          <a:p>
            <a:endParaRPr dirty="0" lang="en-US"/>
          </a:p>
        </p:txBody>
      </p:sp>
      <p:pic>
        <p:nvPicPr>
          <p:cNvPr id="2097153" name="Picture 2"/>
          <p:cNvPicPr>
            <a:picLocks noChangeAspect="1" noChangeArrowheads="1"/>
          </p:cNvPicPr>
          <p:nvPr/>
        </p:nvPicPr>
        <p:blipFill rotWithShape="1">
          <a:blip xmlns:r="http://schemas.openxmlformats.org/officeDocument/2006/relationships" r:embed="rId1"/>
          <a:srcRect l="22533" t="21230" r="22024" b="17857"/>
          <a:stretch>
            <a:fillRect/>
          </a:stretch>
        </p:blipFill>
        <p:spPr bwMode="auto">
          <a:xfrm>
            <a:off x="609600" y="1567542"/>
            <a:ext cx="7213600" cy="4455885"/>
          </a:xfrm>
          <a:prstGeom prst="rect"/>
          <a:noFill/>
          <a:ln>
            <a:noFill/>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68" name=""/>
        <p:cNvGrpSpPr/>
        <p:nvPr/>
      </p:nvGrpSpPr>
      <p:grpSpPr>
        <a:xfrm>
          <a:off x="0" y="0"/>
          <a:ext cx="0" cy="0"/>
          <a:chOff x="0" y="0"/>
          <a:chExt cx="0" cy="0"/>
        </a:xfrm>
      </p:grpSpPr>
      <p:sp>
        <p:nvSpPr>
          <p:cNvPr id="1048611" name="Title 1"/>
          <p:cNvSpPr>
            <a:spLocks noGrp="1"/>
          </p:cNvSpPr>
          <p:nvPr>
            <p:ph type="title"/>
          </p:nvPr>
        </p:nvSpPr>
        <p:spPr/>
        <p:txBody>
          <a:bodyPr/>
          <a:p>
            <a:r>
              <a:rPr dirty="0" lang="en-US" smtClean="0"/>
              <a:t>What is the magnitude?</a:t>
            </a:r>
            <a:endParaRPr dirty="0" lang="en-US"/>
          </a:p>
        </p:txBody>
      </p:sp>
      <p:pic>
        <p:nvPicPr>
          <p:cNvPr id="2097154" name="Picture 2"/>
          <p:cNvPicPr>
            <a:picLocks noChangeAspect="1" noGrp="1" noChangeArrowheads="1"/>
          </p:cNvPicPr>
          <p:nvPr>
            <p:ph idx="1"/>
          </p:nvPr>
        </p:nvPicPr>
        <p:blipFill>
          <a:blip xmlns:r="http://schemas.openxmlformats.org/officeDocument/2006/relationships" r:embed="rId1"/>
          <a:srcRect/>
          <a:stretch>
            <a:fillRect/>
          </a:stretch>
        </p:blipFill>
        <p:spPr bwMode="auto">
          <a:xfrm>
            <a:off x="467438" y="1524000"/>
            <a:ext cx="8209123" cy="4525963"/>
          </a:xfrm>
          <a:prstGeom prst="rect"/>
          <a:noFill/>
          <a:ln>
            <a:noFill/>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71" name=""/>
        <p:cNvGrpSpPr/>
        <p:nvPr/>
      </p:nvGrpSpPr>
      <p:grpSpPr>
        <a:xfrm>
          <a:off x="0" y="0"/>
          <a:ext cx="0" cy="0"/>
          <a:chOff x="0" y="0"/>
          <a:chExt cx="0" cy="0"/>
        </a:xfrm>
      </p:grpSpPr>
      <p:sp>
        <p:nvSpPr>
          <p:cNvPr id="1048615" name="Title 1"/>
          <p:cNvSpPr>
            <a:spLocks noGrp="1"/>
          </p:cNvSpPr>
          <p:nvPr>
            <p:ph type="title"/>
          </p:nvPr>
        </p:nvSpPr>
        <p:spPr/>
        <p:txBody>
          <a:bodyPr/>
          <a:p>
            <a:r>
              <a:rPr dirty="0" lang="en-US" smtClean="0"/>
              <a:t>What is the magnitude?</a:t>
            </a:r>
            <a:endParaRPr dirty="0" lang="en-US"/>
          </a:p>
        </p:txBody>
      </p:sp>
      <p:sp>
        <p:nvSpPr>
          <p:cNvPr id="1048616" name="Content Placeholder 2"/>
          <p:cNvSpPr>
            <a:spLocks noGrp="1"/>
          </p:cNvSpPr>
          <p:nvPr>
            <p:ph idx="1"/>
          </p:nvPr>
        </p:nvSpPr>
        <p:spPr/>
        <p:txBody>
          <a:bodyPr/>
          <a:p>
            <a:r>
              <a:rPr dirty="0" lang="en-US" smtClean="0"/>
              <a:t>It is estimated that more than 70% of adult AIDS patients will experience an ocular complication at some point of the disease.</a:t>
            </a:r>
          </a:p>
          <a:p>
            <a:r>
              <a:rPr dirty="0" lang="en-US" smtClean="0"/>
              <a:t>31% prevalence in ocular manifestations(</a:t>
            </a:r>
            <a:r>
              <a:rPr dirty="0" lang="en-US" err="1" smtClean="0"/>
              <a:t>Remezo</a:t>
            </a:r>
            <a:r>
              <a:rPr dirty="0" lang="en-US" smtClean="0"/>
              <a:t> et al, dissertation 2016)</a:t>
            </a:r>
          </a:p>
          <a:p>
            <a:r>
              <a:rPr dirty="0" lang="en-US" smtClean="0"/>
              <a:t>SSA still has a great burden of patients not on HAART</a:t>
            </a:r>
            <a:endParaRPr dirty="0"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74" name=""/>
        <p:cNvGrpSpPr/>
        <p:nvPr/>
      </p:nvGrpSpPr>
      <p:grpSpPr>
        <a:xfrm>
          <a:off x="0" y="0"/>
          <a:ext cx="0" cy="0"/>
          <a:chOff x="0" y="0"/>
          <a:chExt cx="0" cy="0"/>
        </a:xfrm>
      </p:grpSpPr>
      <p:sp>
        <p:nvSpPr>
          <p:cNvPr id="1048620" name="Title 1"/>
          <p:cNvSpPr>
            <a:spLocks noGrp="1"/>
          </p:cNvSpPr>
          <p:nvPr>
            <p:ph type="title"/>
          </p:nvPr>
        </p:nvSpPr>
        <p:spPr/>
        <p:txBody>
          <a:bodyPr>
            <a:normAutofit fontScale="90000"/>
          </a:bodyPr>
          <a:p>
            <a:r>
              <a:rPr dirty="0" lang="en-US"/>
              <a:t>Why should </a:t>
            </a:r>
            <a:r>
              <a:rPr dirty="0" lang="en-US" smtClean="0"/>
              <a:t>PHIVA undergo </a:t>
            </a:r>
            <a:r>
              <a:rPr dirty="0" lang="en-US"/>
              <a:t>routine ophthalmologic </a:t>
            </a:r>
            <a:r>
              <a:rPr dirty="0" lang="en-US" smtClean="0"/>
              <a:t>examinations?</a:t>
            </a:r>
            <a:endParaRPr dirty="0" lang="en-US"/>
          </a:p>
        </p:txBody>
      </p:sp>
      <p:sp>
        <p:nvSpPr>
          <p:cNvPr id="1048621" name="Content Placeholder 2"/>
          <p:cNvSpPr>
            <a:spLocks noGrp="1"/>
          </p:cNvSpPr>
          <p:nvPr>
            <p:ph idx="1"/>
          </p:nvPr>
        </p:nvSpPr>
        <p:spPr/>
        <p:txBody>
          <a:bodyPr/>
          <a:p>
            <a:r>
              <a:rPr dirty="0" lang="en-US" smtClean="0"/>
              <a:t>Proper </a:t>
            </a:r>
            <a:r>
              <a:rPr dirty="0" lang="en-US"/>
              <a:t>diagnosis and treatment may help to maintain vision and prolong life</a:t>
            </a:r>
          </a:p>
          <a:p>
            <a:r>
              <a:rPr dirty="0" lang="en-US" smtClean="0"/>
              <a:t>Some </a:t>
            </a:r>
            <a:r>
              <a:rPr dirty="0" lang="en-US"/>
              <a:t>retinal OI may have a rapid and devastating course.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77" name=""/>
        <p:cNvGrpSpPr/>
        <p:nvPr/>
      </p:nvGrpSpPr>
      <p:grpSpPr>
        <a:xfrm>
          <a:off x="0" y="0"/>
          <a:ext cx="0" cy="0"/>
          <a:chOff x="0" y="0"/>
          <a:chExt cx="0" cy="0"/>
        </a:xfrm>
      </p:grpSpPr>
      <p:sp>
        <p:nvSpPr>
          <p:cNvPr id="1048625" name="Title 1"/>
          <p:cNvSpPr>
            <a:spLocks noGrp="1"/>
          </p:cNvSpPr>
          <p:nvPr>
            <p:ph type="title"/>
          </p:nvPr>
        </p:nvSpPr>
        <p:spPr/>
        <p:txBody>
          <a:bodyPr>
            <a:normAutofit fontScale="90000"/>
          </a:bodyPr>
          <a:p>
            <a:r>
              <a:rPr dirty="0" lang="en-US" smtClean="0"/>
              <a:t>CD 4 T-cell categorization of ocular manifestations</a:t>
            </a:r>
            <a:endParaRPr dirty="0" lang="en-US"/>
          </a:p>
        </p:txBody>
      </p:sp>
      <p:sp>
        <p:nvSpPr>
          <p:cNvPr id="1048626" name="Content Placeholder 2"/>
          <p:cNvSpPr>
            <a:spLocks noGrp="1"/>
          </p:cNvSpPr>
          <p:nvPr>
            <p:ph idx="1"/>
          </p:nvPr>
        </p:nvSpPr>
        <p:spPr/>
        <p:txBody>
          <a:bodyPr/>
          <a:p>
            <a:r>
              <a:rPr dirty="0" lang="en-US"/>
              <a:t>CD4</a:t>
            </a:r>
            <a:r>
              <a:rPr baseline="30000" dirty="0" lang="en-US"/>
              <a:t>+</a:t>
            </a:r>
            <a:r>
              <a:rPr dirty="0" lang="en-US"/>
              <a:t> T-cell count below 500/mL is associated with Kaposi sarcoma, lymphoma, and </a:t>
            </a:r>
            <a:r>
              <a:rPr dirty="0" lang="en-US" smtClean="0"/>
              <a:t>tuberculosis</a:t>
            </a:r>
          </a:p>
          <a:p>
            <a:r>
              <a:rPr dirty="0" lang="en-US"/>
              <a:t>CD4</a:t>
            </a:r>
            <a:r>
              <a:rPr baseline="30000" dirty="0" lang="en-US"/>
              <a:t>+</a:t>
            </a:r>
            <a:r>
              <a:rPr dirty="0" lang="en-US"/>
              <a:t> T-cell count below 250/mL is associated with </a:t>
            </a:r>
            <a:r>
              <a:rPr dirty="0" lang="en-US" err="1"/>
              <a:t>pneumocystosis</a:t>
            </a:r>
            <a:r>
              <a:rPr dirty="0" lang="en-US"/>
              <a:t> and toxoplasmosis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81" name=""/>
        <p:cNvGrpSpPr/>
        <p:nvPr/>
      </p:nvGrpSpPr>
      <p:grpSpPr>
        <a:xfrm>
          <a:off x="0" y="0"/>
          <a:ext cx="0" cy="0"/>
          <a:chOff x="0" y="0"/>
          <a:chExt cx="0" cy="0"/>
        </a:xfrm>
      </p:grpSpPr>
      <p:sp>
        <p:nvSpPr>
          <p:cNvPr id="1048636" name="Title 1"/>
          <p:cNvSpPr>
            <a:spLocks noGrp="1"/>
          </p:cNvSpPr>
          <p:nvPr>
            <p:ph type="title"/>
          </p:nvPr>
        </p:nvSpPr>
        <p:spPr/>
        <p:txBody>
          <a:bodyPr>
            <a:normAutofit fontScale="90000"/>
          </a:bodyPr>
          <a:p>
            <a:r>
              <a:rPr dirty="0" lang="en-US"/>
              <a:t>CD4</a:t>
            </a:r>
            <a:r>
              <a:rPr baseline="30000" dirty="0" lang="en-US"/>
              <a:t>+</a:t>
            </a:r>
            <a:r>
              <a:rPr dirty="0" lang="en-US"/>
              <a:t> T-cell </a:t>
            </a:r>
            <a:r>
              <a:rPr dirty="0" lang="en-US" smtClean="0"/>
              <a:t>categorization of ocular manifestations</a:t>
            </a:r>
            <a:endParaRPr dirty="0" lang="en-US"/>
          </a:p>
        </p:txBody>
      </p:sp>
      <p:sp>
        <p:nvSpPr>
          <p:cNvPr id="1048637" name="Content Placeholder 2"/>
          <p:cNvSpPr>
            <a:spLocks noGrp="1"/>
          </p:cNvSpPr>
          <p:nvPr>
            <p:ph sz="half" idx="1"/>
          </p:nvPr>
        </p:nvSpPr>
        <p:spPr>
          <a:xfrm>
            <a:off x="457200" y="1600200"/>
            <a:ext cx="6248400" cy="4525963"/>
          </a:xfrm>
        </p:spPr>
        <p:txBody>
          <a:bodyPr>
            <a:normAutofit fontScale="85714" lnSpcReduction="10000"/>
          </a:bodyPr>
          <a:p>
            <a:pPr indent="0" marL="0">
              <a:buNone/>
            </a:pPr>
            <a:r>
              <a:rPr dirty="0" lang="en-US"/>
              <a:t>CD4</a:t>
            </a:r>
            <a:r>
              <a:rPr baseline="30000" dirty="0" lang="en-US"/>
              <a:t>+</a:t>
            </a:r>
            <a:r>
              <a:rPr dirty="0" lang="en-US"/>
              <a:t> T-cell count less than 100/mL is associated with the following</a:t>
            </a:r>
            <a:r>
              <a:rPr dirty="0" lang="en-US" smtClean="0"/>
              <a:t>: Same suspects in neurological complications</a:t>
            </a:r>
            <a:endParaRPr dirty="0" lang="en-US"/>
          </a:p>
          <a:p>
            <a:r>
              <a:rPr dirty="0" lang="en-US"/>
              <a:t>Retinal or </a:t>
            </a:r>
            <a:r>
              <a:rPr dirty="0" lang="en-US" err="1"/>
              <a:t>conjunctival</a:t>
            </a:r>
            <a:r>
              <a:rPr dirty="0" lang="en-US"/>
              <a:t> </a:t>
            </a:r>
            <a:r>
              <a:rPr dirty="0" lang="en-US" err="1"/>
              <a:t>microvasculopathy</a:t>
            </a:r>
            <a:r>
              <a:rPr dirty="0" lang="en-US"/>
              <a:t> </a:t>
            </a:r>
          </a:p>
          <a:p>
            <a:r>
              <a:rPr dirty="0" lang="en-US"/>
              <a:t>Cytomegalovirus (CMV) retinitis </a:t>
            </a:r>
          </a:p>
          <a:p>
            <a:r>
              <a:rPr dirty="0" lang="en-US"/>
              <a:t>Varicella-zoster virus (VZV) retinitis </a:t>
            </a:r>
          </a:p>
          <a:p>
            <a:r>
              <a:rPr dirty="0" i="1" lang="en-US"/>
              <a:t>Mycobacterium </a:t>
            </a:r>
            <a:r>
              <a:rPr dirty="0" i="1" lang="en-US" err="1"/>
              <a:t>avium</a:t>
            </a:r>
            <a:r>
              <a:rPr dirty="0" lang="en-US"/>
              <a:t> complex infection </a:t>
            </a:r>
          </a:p>
          <a:p>
            <a:r>
              <a:rPr dirty="0" lang="en-US" err="1"/>
              <a:t>Cryptococcosis</a:t>
            </a:r>
            <a:r>
              <a:rPr dirty="0" lang="en-US"/>
              <a:t> </a:t>
            </a:r>
          </a:p>
          <a:p>
            <a:r>
              <a:rPr dirty="0" lang="en-US" err="1"/>
              <a:t>Microsporidiosis</a:t>
            </a:r>
            <a:r>
              <a:rPr dirty="0" lang="en-US"/>
              <a:t> </a:t>
            </a:r>
          </a:p>
          <a:p>
            <a:r>
              <a:rPr dirty="0" lang="en-US"/>
              <a:t>HIV encephalopathy </a:t>
            </a:r>
          </a:p>
          <a:p>
            <a:r>
              <a:rPr dirty="0" lang="en-US"/>
              <a:t>Progressive multifocal </a:t>
            </a:r>
            <a:r>
              <a:rPr dirty="0" lang="en-US" err="1"/>
              <a:t>leukoencephalopathy</a:t>
            </a:r>
            <a:r>
              <a:rPr dirty="0" lang="en-US"/>
              <a:t> </a:t>
            </a:r>
          </a:p>
          <a:p>
            <a:endParaRPr dirty="0" lang="en-US"/>
          </a:p>
        </p:txBody>
      </p:sp>
      <p:sp>
        <p:nvSpPr>
          <p:cNvPr id="1048638" name="Content Placeholder 6"/>
          <p:cNvSpPr>
            <a:spLocks noGrp="1"/>
          </p:cNvSpPr>
          <p:nvPr>
            <p:ph sz="half" idx="2"/>
          </p:nvPr>
        </p:nvSpPr>
        <p:spPr/>
        <p:txBody>
          <a:bodyPr>
            <a:normAutofit/>
          </a:bodyPr>
          <a:p>
            <a:endParaRPr dirty="0" lang="en-US"/>
          </a:p>
        </p:txBody>
      </p:sp>
      <p:pic>
        <p:nvPicPr>
          <p:cNvPr id="2097155" name="Picture 2"/>
          <p:cNvPicPr>
            <a:picLocks noChangeAspect="1" noChangeArrowheads="1"/>
          </p:cNvPicPr>
          <p:nvPr/>
        </p:nvPicPr>
        <p:blipFill>
          <a:blip xmlns:r="http://schemas.openxmlformats.org/officeDocument/2006/relationships" r:embed="rId1"/>
          <a:srcRect/>
          <a:stretch>
            <a:fillRect/>
          </a:stretch>
        </p:blipFill>
        <p:spPr bwMode="auto">
          <a:xfrm>
            <a:off x="6705601" y="2514600"/>
            <a:ext cx="2164638" cy="3276600"/>
          </a:xfrm>
          <a:prstGeom prst="rect"/>
          <a:noFill/>
          <a:ln>
            <a:noFill/>
          </a:ln>
          <a:effectLst/>
        </p:spPr>
      </p:pic>
    </p:spTree>
  </p:cSld>
  <p:clrMapOvr>
    <a:masterClrMapping/>
  </p:clrMapOvr>
</p:sld>
</file>

<file path=ppt/theme/theme1.xml><?xml version="1.0" encoding="utf-8"?>
<a:theme xmlns:a="http://schemas.openxmlformats.org/drawingml/2006/main" name="Office Theme">
  <a:themeElements>
    <a:clrScheme name="Office">
      <a:dk1>
        <a:sysClr lastClr="000000" val="windowText"/>
      </a:dk1>
      <a:lt1>
        <a:sysClr lastClr="FFFFFF" val="window"/>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lastClr="000000" val="windowText"/>
      </a:dk1>
      <a:lt1>
        <a:sysClr lastClr="FFFFFF" val="window"/>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Application>Microsoft Macintosh PowerPoint</Application>
  <ScaleCrop>0</ScaleCrop>
  <LinksUpToDate>0</LinksUpToDate>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itle>PowerPoint Presentation</dc:title>
  <dc:creator>Ruth</dc:creator>
  <cp:lastModifiedBy>Stephen Gichuru</cp:lastModifiedBy>
  <dcterms:created xsi:type="dcterms:W3CDTF">2016-11-09T05:12:29Z</dcterms:created>
  <dcterms:modified xsi:type="dcterms:W3CDTF">2016-11-15T17:30:46Z</dcterms:modified>
</cp:coreProperties>
</file>