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Lst>
  <p:notesMasterIdLst>
    <p:notesMasterId r:id="rId75"/>
  </p:notesMasterIdLst>
  <p:sldIdLst>
    <p:sldId id="331" r:id="rId2"/>
    <p:sldId id="329" r:id="rId3"/>
    <p:sldId id="377" r:id="rId4"/>
    <p:sldId id="378" r:id="rId5"/>
    <p:sldId id="442" r:id="rId6"/>
    <p:sldId id="443" r:id="rId7"/>
    <p:sldId id="444" r:id="rId8"/>
    <p:sldId id="379" r:id="rId9"/>
    <p:sldId id="445" r:id="rId10"/>
    <p:sldId id="446" r:id="rId11"/>
    <p:sldId id="362" r:id="rId12"/>
    <p:sldId id="376" r:id="rId13"/>
    <p:sldId id="332" r:id="rId14"/>
    <p:sldId id="439" r:id="rId15"/>
    <p:sldId id="347" r:id="rId16"/>
    <p:sldId id="346" r:id="rId17"/>
    <p:sldId id="340" r:id="rId18"/>
    <p:sldId id="343" r:id="rId19"/>
    <p:sldId id="440" r:id="rId20"/>
    <p:sldId id="364" r:id="rId21"/>
    <p:sldId id="341" r:id="rId22"/>
    <p:sldId id="354" r:id="rId23"/>
    <p:sldId id="334" r:id="rId24"/>
    <p:sldId id="299" r:id="rId25"/>
    <p:sldId id="353" r:id="rId26"/>
    <p:sldId id="373" r:id="rId27"/>
    <p:sldId id="380" r:id="rId28"/>
    <p:sldId id="348" r:id="rId29"/>
    <p:sldId id="301" r:id="rId30"/>
    <p:sldId id="336" r:id="rId31"/>
    <p:sldId id="375" r:id="rId32"/>
    <p:sldId id="306" r:id="rId33"/>
    <p:sldId id="356" r:id="rId34"/>
    <p:sldId id="383" r:id="rId35"/>
    <p:sldId id="384" r:id="rId36"/>
    <p:sldId id="386" r:id="rId37"/>
    <p:sldId id="388" r:id="rId38"/>
    <p:sldId id="390" r:id="rId39"/>
    <p:sldId id="391" r:id="rId40"/>
    <p:sldId id="392" r:id="rId41"/>
    <p:sldId id="394" r:id="rId42"/>
    <p:sldId id="396" r:id="rId43"/>
    <p:sldId id="397" r:id="rId44"/>
    <p:sldId id="398" r:id="rId45"/>
    <p:sldId id="399" r:id="rId46"/>
    <p:sldId id="400" r:id="rId47"/>
    <p:sldId id="401" r:id="rId48"/>
    <p:sldId id="402" r:id="rId49"/>
    <p:sldId id="403" r:id="rId50"/>
    <p:sldId id="404" r:id="rId51"/>
    <p:sldId id="405" r:id="rId52"/>
    <p:sldId id="406" r:id="rId53"/>
    <p:sldId id="407" r:id="rId54"/>
    <p:sldId id="408" r:id="rId55"/>
    <p:sldId id="410" r:id="rId56"/>
    <p:sldId id="411" r:id="rId57"/>
    <p:sldId id="412" r:id="rId58"/>
    <p:sldId id="413" r:id="rId59"/>
    <p:sldId id="441" r:id="rId60"/>
    <p:sldId id="414" r:id="rId61"/>
    <p:sldId id="415" r:id="rId62"/>
    <p:sldId id="417" r:id="rId63"/>
    <p:sldId id="419" r:id="rId64"/>
    <p:sldId id="420" r:id="rId65"/>
    <p:sldId id="421" r:id="rId66"/>
    <p:sldId id="422" r:id="rId67"/>
    <p:sldId id="423" r:id="rId68"/>
    <p:sldId id="430" r:id="rId69"/>
    <p:sldId id="431" r:id="rId70"/>
    <p:sldId id="433" r:id="rId71"/>
    <p:sldId id="435" r:id="rId72"/>
    <p:sldId id="436" r:id="rId73"/>
    <p:sldId id="437" r:id="rId7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66"/>
    <a:srgbClr val="FFFF00"/>
    <a:srgbClr val="49DF2B"/>
    <a:srgbClr val="B7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76" autoAdjust="0"/>
    <p:restoredTop sz="86894" autoAdjust="0"/>
  </p:normalViewPr>
  <p:slideViewPr>
    <p:cSldViewPr>
      <p:cViewPr varScale="1">
        <p:scale>
          <a:sx n="65" d="100"/>
          <a:sy n="65" d="100"/>
        </p:scale>
        <p:origin x="120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1003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003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p>
        </p:txBody>
      </p:sp>
      <p:sp>
        <p:nvSpPr>
          <p:cNvPr id="1003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837A92F-9FA6-47E6-ADD1-73AC05381D86}" type="slidenum">
              <a:rPr lang="de-DE"/>
              <a:pPr>
                <a:defRPr/>
              </a:pPr>
              <a:t>‹#›</a:t>
            </a:fld>
            <a:endParaRPr lang="de-DE"/>
          </a:p>
        </p:txBody>
      </p:sp>
    </p:spTree>
    <p:extLst>
      <p:ext uri="{BB962C8B-B14F-4D97-AF65-F5344CB8AC3E}">
        <p14:creationId xmlns:p14="http://schemas.microsoft.com/office/powerpoint/2010/main" val="2436517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039975E-28D8-4E92-B052-9F0292874690}" type="slidenum">
              <a:rPr lang="en-GB" smtClean="0"/>
              <a:pPr/>
              <a:t>9</a:t>
            </a:fld>
            <a:endParaRPr lang="en-GB"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96823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837A92F-9FA6-47E6-ADD1-73AC05381D86}" type="slidenum">
              <a:rPr lang="de-DE" smtClean="0"/>
              <a:pPr>
                <a:defRPr/>
              </a:pPr>
              <a:t>12</a:t>
            </a:fld>
            <a:endParaRPr lang="de-DE"/>
          </a:p>
        </p:txBody>
      </p:sp>
    </p:spTree>
    <p:extLst>
      <p:ext uri="{BB962C8B-B14F-4D97-AF65-F5344CB8AC3E}">
        <p14:creationId xmlns:p14="http://schemas.microsoft.com/office/powerpoint/2010/main" val="70208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6A974FB-2EB4-453F-8706-3848FEE8AE51}" type="slidenum">
              <a:rPr lang="de-DE" smtClean="0"/>
              <a:pPr/>
              <a:t>18</a:t>
            </a:fld>
            <a:endParaRPr lang="de-DE"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243732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C6461E4-C1B9-47C2-8D37-C52568788661}" type="slidenum">
              <a:rPr lang="en-GB" smtClean="0"/>
              <a:pPr>
                <a:defRPr/>
              </a:pPr>
              <a:t>42</a:t>
            </a:fld>
            <a:endParaRPr lang="en-GB" dirty="0"/>
          </a:p>
        </p:txBody>
      </p:sp>
    </p:spTree>
    <p:extLst>
      <p:ext uri="{BB962C8B-B14F-4D97-AF65-F5344CB8AC3E}">
        <p14:creationId xmlns:p14="http://schemas.microsoft.com/office/powerpoint/2010/main" val="201843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C6461E4-C1B9-47C2-8D37-C52568788661}" type="slidenum">
              <a:rPr lang="en-GB" smtClean="0"/>
              <a:pPr>
                <a:defRPr/>
              </a:pPr>
              <a:t>57</a:t>
            </a:fld>
            <a:endParaRPr lang="en-GB" dirty="0"/>
          </a:p>
        </p:txBody>
      </p:sp>
    </p:spTree>
    <p:extLst>
      <p:ext uri="{BB962C8B-B14F-4D97-AF65-F5344CB8AC3E}">
        <p14:creationId xmlns:p14="http://schemas.microsoft.com/office/powerpoint/2010/main" val="200549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8C6461E4-C1B9-47C2-8D37-C52568788661}" type="slidenum">
              <a:rPr lang="en-GB" smtClean="0"/>
              <a:pPr>
                <a:defRPr/>
              </a:pPr>
              <a:t>60</a:t>
            </a:fld>
            <a:endParaRPr lang="en-GB" dirty="0"/>
          </a:p>
        </p:txBody>
      </p:sp>
    </p:spTree>
    <p:extLst>
      <p:ext uri="{BB962C8B-B14F-4D97-AF65-F5344CB8AC3E}">
        <p14:creationId xmlns:p14="http://schemas.microsoft.com/office/powerpoint/2010/main" val="222294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A2A5C-EB8C-4CA9-ACC4-D04192D248BC}" type="slidenum">
              <a:rPr lang="en-US"/>
              <a:pPr/>
              <a:t>67</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369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1B3BD7A-E6A5-468A-95A4-D68CB2523800}" type="slidenum">
              <a:rPr lang="en-GB" smtClean="0"/>
              <a:pPr>
                <a:defRPr/>
              </a:pPr>
              <a:t>‹#›</a:t>
            </a:fld>
            <a:endParaRPr lang="en-GB"/>
          </a:p>
        </p:txBody>
      </p:sp>
    </p:spTree>
    <p:extLst>
      <p:ext uri="{BB962C8B-B14F-4D97-AF65-F5344CB8AC3E}">
        <p14:creationId xmlns:p14="http://schemas.microsoft.com/office/powerpoint/2010/main" val="49891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C299BE5-5F39-4231-A6A6-ECD1BDE95CFA}" type="slidenum">
              <a:rPr lang="en-GB" smtClean="0"/>
              <a:pPr>
                <a:defRPr/>
              </a:pPr>
              <a:t>‹#›</a:t>
            </a:fld>
            <a:endParaRPr lang="en-GB"/>
          </a:p>
        </p:txBody>
      </p:sp>
    </p:spTree>
    <p:extLst>
      <p:ext uri="{BB962C8B-B14F-4D97-AF65-F5344CB8AC3E}">
        <p14:creationId xmlns:p14="http://schemas.microsoft.com/office/powerpoint/2010/main" val="134047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CCFCD12-8EEE-46E6-979A-99B787427925}" type="slidenum">
              <a:rPr lang="en-GB" smtClean="0"/>
              <a:pPr>
                <a:defRPr/>
              </a:pPr>
              <a:t>‹#›</a:t>
            </a:fld>
            <a:endParaRPr lang="en-GB"/>
          </a:p>
        </p:txBody>
      </p:sp>
    </p:spTree>
    <p:extLst>
      <p:ext uri="{BB962C8B-B14F-4D97-AF65-F5344CB8AC3E}">
        <p14:creationId xmlns:p14="http://schemas.microsoft.com/office/powerpoint/2010/main" val="2398978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145088" y="2017713"/>
            <a:ext cx="3810000" cy="4114800"/>
          </a:xfrm>
        </p:spPr>
        <p:txBody>
          <a:bodyPr rtlCol="0">
            <a:normAutofit/>
          </a:bodyPr>
          <a:lstStyle/>
          <a:p>
            <a:pPr lvl="0"/>
            <a:endParaRPr lang="en-GB" noProof="0" smtClean="0"/>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845DD575-C84D-4D87-9027-0FFB08BCA727}" type="slidenum">
              <a:rPr lang="en-GB"/>
              <a:pPr>
                <a:defRPr/>
              </a:pPr>
              <a:t>‹#›</a:t>
            </a:fld>
            <a:endParaRPr lang="en-GB"/>
          </a:p>
        </p:txBody>
      </p:sp>
    </p:spTree>
    <p:extLst>
      <p:ext uri="{BB962C8B-B14F-4D97-AF65-F5344CB8AC3E}">
        <p14:creationId xmlns:p14="http://schemas.microsoft.com/office/powerpoint/2010/main" val="84575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12E87112-A8BB-4B28-8BCD-F4A64D860EED}" type="slidenum">
              <a:rPr lang="en-GB"/>
              <a:pPr>
                <a:defRPr/>
              </a:pPr>
              <a:t>‹#›</a:t>
            </a:fld>
            <a:endParaRPr lang="en-GB" dirty="0"/>
          </a:p>
        </p:txBody>
      </p:sp>
    </p:spTree>
    <p:extLst>
      <p:ext uri="{BB962C8B-B14F-4D97-AF65-F5344CB8AC3E}">
        <p14:creationId xmlns:p14="http://schemas.microsoft.com/office/powerpoint/2010/main" val="217918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14" y="4313"/>
            <a:ext cx="9128185" cy="1143000"/>
          </a:xfrm>
        </p:spPr>
        <p:txBody>
          <a:bodyPr/>
          <a:lstStyle>
            <a:lvl1pPr>
              <a:defRPr b="1" u="sng"/>
            </a:lvl1pPr>
          </a:lstStyle>
          <a:p>
            <a:r>
              <a:rPr lang="en-US" smtClean="0"/>
              <a:t>Click to edit Master title style</a:t>
            </a:r>
            <a:endParaRPr lang="en-US" dirty="0"/>
          </a:p>
        </p:txBody>
      </p:sp>
      <p:sp>
        <p:nvSpPr>
          <p:cNvPr id="3" name="Content Placeholder 2"/>
          <p:cNvSpPr>
            <a:spLocks noGrp="1"/>
          </p:cNvSpPr>
          <p:nvPr>
            <p:ph idx="1"/>
          </p:nvPr>
        </p:nvSpPr>
        <p:spPr>
          <a:xfrm>
            <a:off x="33066" y="1174630"/>
            <a:ext cx="9110933" cy="5683370"/>
          </a:xfrm>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29FC580-C220-4AF8-9EE2-32E78F7EFD5B}" type="slidenum">
              <a:rPr lang="en-GB" smtClean="0"/>
              <a:pPr>
                <a:defRPr/>
              </a:pPr>
              <a:t>‹#›</a:t>
            </a:fld>
            <a:endParaRPr lang="en-GB"/>
          </a:p>
        </p:txBody>
      </p:sp>
    </p:spTree>
    <p:extLst>
      <p:ext uri="{BB962C8B-B14F-4D97-AF65-F5344CB8AC3E}">
        <p14:creationId xmlns:p14="http://schemas.microsoft.com/office/powerpoint/2010/main" val="138332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3F69F5C-DEB3-4719-BBC3-C63708736929}" type="slidenum">
              <a:rPr lang="en-GB" smtClean="0"/>
              <a:pPr>
                <a:defRPr/>
              </a:pPr>
              <a:t>‹#›</a:t>
            </a:fld>
            <a:endParaRPr lang="en-GB"/>
          </a:p>
        </p:txBody>
      </p:sp>
    </p:spTree>
    <p:extLst>
      <p:ext uri="{BB962C8B-B14F-4D97-AF65-F5344CB8AC3E}">
        <p14:creationId xmlns:p14="http://schemas.microsoft.com/office/powerpoint/2010/main" val="6727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870438A-81AA-4383-A193-75D2216D5545}" type="slidenum">
              <a:rPr lang="en-GB" smtClean="0"/>
              <a:pPr>
                <a:defRPr/>
              </a:pPr>
              <a:t>‹#›</a:t>
            </a:fld>
            <a:endParaRPr lang="en-GB"/>
          </a:p>
        </p:txBody>
      </p:sp>
    </p:spTree>
    <p:extLst>
      <p:ext uri="{BB962C8B-B14F-4D97-AF65-F5344CB8AC3E}">
        <p14:creationId xmlns:p14="http://schemas.microsoft.com/office/powerpoint/2010/main" val="126564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CB5DB52-4763-4D53-AC5F-450497A8B015}" type="slidenum">
              <a:rPr lang="en-GB" smtClean="0"/>
              <a:pPr>
                <a:defRPr/>
              </a:pPr>
              <a:t>‹#›</a:t>
            </a:fld>
            <a:endParaRPr lang="en-GB"/>
          </a:p>
        </p:txBody>
      </p:sp>
    </p:spTree>
    <p:extLst>
      <p:ext uri="{BB962C8B-B14F-4D97-AF65-F5344CB8AC3E}">
        <p14:creationId xmlns:p14="http://schemas.microsoft.com/office/powerpoint/2010/main" val="296178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F860E1C-7BF5-4D10-867C-02D10D4C55E2}" type="slidenum">
              <a:rPr lang="en-GB" smtClean="0"/>
              <a:pPr>
                <a:defRPr/>
              </a:pPr>
              <a:t>‹#›</a:t>
            </a:fld>
            <a:endParaRPr lang="en-GB"/>
          </a:p>
        </p:txBody>
      </p:sp>
    </p:spTree>
    <p:extLst>
      <p:ext uri="{BB962C8B-B14F-4D97-AF65-F5344CB8AC3E}">
        <p14:creationId xmlns:p14="http://schemas.microsoft.com/office/powerpoint/2010/main" val="373917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EC95AA0-9CF2-448A-8776-D95A86FFE872}" type="slidenum">
              <a:rPr lang="en-GB" smtClean="0"/>
              <a:pPr>
                <a:defRPr/>
              </a:pPr>
              <a:t>‹#›</a:t>
            </a:fld>
            <a:endParaRPr lang="en-GB"/>
          </a:p>
        </p:txBody>
      </p:sp>
    </p:spTree>
    <p:extLst>
      <p:ext uri="{BB962C8B-B14F-4D97-AF65-F5344CB8AC3E}">
        <p14:creationId xmlns:p14="http://schemas.microsoft.com/office/powerpoint/2010/main" val="2721718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F488C1C-6DBA-44A2-B53E-0615E08BA70D}" type="slidenum">
              <a:rPr lang="en-GB" smtClean="0"/>
              <a:pPr>
                <a:defRPr/>
              </a:pPr>
              <a:t>‹#›</a:t>
            </a:fld>
            <a:endParaRPr lang="en-GB"/>
          </a:p>
        </p:txBody>
      </p:sp>
    </p:spTree>
    <p:extLst>
      <p:ext uri="{BB962C8B-B14F-4D97-AF65-F5344CB8AC3E}">
        <p14:creationId xmlns:p14="http://schemas.microsoft.com/office/powerpoint/2010/main" val="382740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8A3AC0D-C2CB-42F5-A894-613B7B540E56}" type="slidenum">
              <a:rPr lang="en-GB" smtClean="0"/>
              <a:pPr>
                <a:defRPr/>
              </a:pPr>
              <a:t>‹#›</a:t>
            </a:fld>
            <a:endParaRPr lang="en-GB"/>
          </a:p>
        </p:txBody>
      </p:sp>
    </p:spTree>
    <p:extLst>
      <p:ext uri="{BB962C8B-B14F-4D97-AF65-F5344CB8AC3E}">
        <p14:creationId xmlns:p14="http://schemas.microsoft.com/office/powerpoint/2010/main" val="330272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imes New Roman" panose="02020603050405020304" pitchFamily="18" charset="0"/>
              </a:defRPr>
            </a:lvl1pPr>
          </a:lstStyle>
          <a:p>
            <a:pPr>
              <a:defRPr/>
            </a:pPr>
            <a:fld id="{5852A118-5490-449F-BDD0-D99E9F19D89F}" type="slidenum">
              <a:rPr lang="en-GB" smtClean="0"/>
              <a:pPr>
                <a:defRPr/>
              </a:pPr>
              <a:t>‹#›</a:t>
            </a:fld>
            <a:endParaRPr lang="en-GB"/>
          </a:p>
        </p:txBody>
      </p:sp>
    </p:spTree>
    <p:extLst>
      <p:ext uri="{BB962C8B-B14F-4D97-AF65-F5344CB8AC3E}">
        <p14:creationId xmlns:p14="http://schemas.microsoft.com/office/powerpoint/2010/main" val="90610227"/>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anose="020B0604020202020204" pitchFamily="34" charset="0"/>
        </a:defRPr>
      </a:lvl2pPr>
      <a:lvl3pPr algn="ctr" rtl="0" eaLnBrk="1" fontAlgn="base" hangingPunct="1">
        <a:spcBef>
          <a:spcPct val="0"/>
        </a:spcBef>
        <a:spcAft>
          <a:spcPct val="0"/>
        </a:spcAft>
        <a:defRPr sz="4400">
          <a:solidFill>
            <a:schemeClr val="tx1"/>
          </a:solidFill>
          <a:latin typeface="Arial" panose="020B0604020202020204" pitchFamily="34" charset="0"/>
        </a:defRPr>
      </a:lvl3pPr>
      <a:lvl4pPr algn="ctr" rtl="0" eaLnBrk="1" fontAlgn="base" hangingPunct="1">
        <a:spcBef>
          <a:spcPct val="0"/>
        </a:spcBef>
        <a:spcAft>
          <a:spcPct val="0"/>
        </a:spcAft>
        <a:defRPr sz="4400">
          <a:solidFill>
            <a:schemeClr val="tx1"/>
          </a:solidFill>
          <a:latin typeface="Arial" panose="020B0604020202020204" pitchFamily="34" charset="0"/>
        </a:defRPr>
      </a:lvl4pPr>
      <a:lvl5pPr algn="ctr" rtl="0" eaLnBrk="1" fontAlgn="base" hangingPunct="1">
        <a:spcBef>
          <a:spcPct val="0"/>
        </a:spcBef>
        <a:spcAft>
          <a:spcPct val="0"/>
        </a:spcAft>
        <a:defRPr sz="4400">
          <a:solidFill>
            <a:schemeClr val="tx1"/>
          </a:solidFill>
          <a:latin typeface="Arial" panose="020B0604020202020204" pitchFamily="34" charset="0"/>
        </a:defRPr>
      </a:lvl5pPr>
      <a:lvl6pPr marL="457200" algn="ctr" rtl="0" eaLnBrk="1" fontAlgn="base" hangingPunct="1">
        <a:spcBef>
          <a:spcPct val="0"/>
        </a:spcBef>
        <a:spcAft>
          <a:spcPct val="0"/>
        </a:spcAft>
        <a:defRPr sz="4400">
          <a:solidFill>
            <a:schemeClr val="tx1"/>
          </a:solidFill>
          <a:latin typeface="Arial" panose="020B0604020202020204" pitchFamily="34" charset="0"/>
        </a:defRPr>
      </a:lvl6pPr>
      <a:lvl7pPr marL="914400" algn="ctr" rtl="0" eaLnBrk="1" fontAlgn="base" hangingPunct="1">
        <a:spcBef>
          <a:spcPct val="0"/>
        </a:spcBef>
        <a:spcAft>
          <a:spcPct val="0"/>
        </a:spcAft>
        <a:defRPr sz="4400">
          <a:solidFill>
            <a:schemeClr val="tx1"/>
          </a:solidFill>
          <a:latin typeface="Arial" panose="020B0604020202020204" pitchFamily="34" charset="0"/>
        </a:defRPr>
      </a:lvl7pPr>
      <a:lvl8pPr marL="1371600" algn="ctr" rtl="0" eaLnBrk="1" fontAlgn="base" hangingPunct="1">
        <a:spcBef>
          <a:spcPct val="0"/>
        </a:spcBef>
        <a:spcAft>
          <a:spcPct val="0"/>
        </a:spcAft>
        <a:defRPr sz="4400">
          <a:solidFill>
            <a:schemeClr val="tx1"/>
          </a:solidFill>
          <a:latin typeface="Arial" panose="020B0604020202020204" pitchFamily="34" charset="0"/>
        </a:defRPr>
      </a:lvl8pPr>
      <a:lvl9pPr marL="1828800" algn="ctr" rtl="0" eaLnBrk="1" fontAlgn="base" hangingPunct="1">
        <a:spcBef>
          <a:spcPct val="0"/>
        </a:spcBef>
        <a:spcAft>
          <a:spcPct val="0"/>
        </a:spcAft>
        <a:defRPr sz="44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3"/>
          <p:cNvSpPr>
            <a:spLocks noGrp="1" noChangeArrowheads="1"/>
          </p:cNvSpPr>
          <p:nvPr>
            <p:ph type="subTitle" idx="1"/>
          </p:nvPr>
        </p:nvSpPr>
        <p:spPr>
          <a:xfrm>
            <a:off x="0" y="1556792"/>
            <a:ext cx="9144000" cy="3284984"/>
          </a:xfrm>
        </p:spPr>
        <p:txBody>
          <a:bodyPr/>
          <a:lstStyle/>
          <a:p>
            <a:pPr marR="0" algn="ctr" eaLnBrk="1" hangingPunct="1">
              <a:buFont typeface="Arial" charset="0"/>
              <a:buNone/>
            </a:pPr>
            <a:r>
              <a:rPr lang="en-US" sz="6600" b="1" dirty="0" smtClean="0">
                <a:solidFill>
                  <a:schemeClr val="folHlink"/>
                </a:solidFill>
              </a:rPr>
              <a:t>BASIC OCULAR ANATOMY </a:t>
            </a:r>
            <a:r>
              <a:rPr lang="en-US" sz="6600" b="1" dirty="0" smtClean="0">
                <a:solidFill>
                  <a:schemeClr val="folHlink"/>
                </a:solidFill>
              </a:rPr>
              <a:t>AND PHYSIOLOGY</a:t>
            </a:r>
          </a:p>
        </p:txBody>
      </p:sp>
    </p:spTree>
  </p:cSld>
  <p:clrMapOvr>
    <a:masterClrMapping/>
  </p:clrMapOvr>
  <p:transition advTm="739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mso1306D"/>
          <p:cNvPicPr>
            <a:picLocks noChangeAspect="1" noChangeArrowheads="1"/>
          </p:cNvPicPr>
          <p:nvPr/>
        </p:nvPicPr>
        <p:blipFill>
          <a:blip r:embed="rId2"/>
          <a:srcRect/>
          <a:stretch>
            <a:fillRect/>
          </a:stretch>
        </p:blipFill>
        <p:spPr bwMode="auto">
          <a:xfrm>
            <a:off x="0" y="22103"/>
            <a:ext cx="9144000" cy="6835897"/>
          </a:xfrm>
          <a:prstGeom prst="rect">
            <a:avLst/>
          </a:prstGeom>
          <a:noFill/>
          <a:ln w="9525">
            <a:noFill/>
            <a:miter lim="800000"/>
            <a:headEnd/>
            <a:tailEnd/>
          </a:ln>
        </p:spPr>
      </p:pic>
    </p:spTree>
    <p:extLst>
      <p:ext uri="{BB962C8B-B14F-4D97-AF65-F5344CB8AC3E}">
        <p14:creationId xmlns:p14="http://schemas.microsoft.com/office/powerpoint/2010/main" val="3534011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GB" sz="4400" dirty="0" smtClean="0">
                <a:solidFill>
                  <a:schemeClr val="folHlink"/>
                </a:solidFill>
                <a:effectLst>
                  <a:outerShdw blurRad="38100" dist="38100" dir="2700000" algn="tl">
                    <a:srgbClr val="000000">
                      <a:alpha val="43137"/>
                    </a:srgbClr>
                  </a:outerShdw>
                </a:effectLst>
                <a:latin typeface="Calibri" pitchFamily="34" charset="0"/>
              </a:rPr>
              <a:t>OCULAR ADNEXA</a:t>
            </a:r>
            <a:endParaRPr lang="en-GB" sz="4400" dirty="0">
              <a:effectLst>
                <a:outerShdw blurRad="38100" dist="38100" dir="2700000" algn="tl">
                  <a:srgbClr val="000000">
                    <a:alpha val="43137"/>
                  </a:srgbClr>
                </a:outerShdw>
              </a:effectLst>
              <a:latin typeface="Calibri" pitchFamily="34" charset="0"/>
            </a:endParaRPr>
          </a:p>
        </p:txBody>
      </p:sp>
      <p:sp>
        <p:nvSpPr>
          <p:cNvPr id="3" name="Content Placeholder 2"/>
          <p:cNvSpPr>
            <a:spLocks noGrp="1"/>
          </p:cNvSpPr>
          <p:nvPr>
            <p:ph idx="1"/>
          </p:nvPr>
        </p:nvSpPr>
        <p:spPr>
          <a:xfrm>
            <a:off x="34640" y="1412776"/>
            <a:ext cx="3686172" cy="4525963"/>
          </a:xfrm>
        </p:spPr>
        <p:txBody>
          <a:bodyPr>
            <a:normAutofit/>
          </a:bodyPr>
          <a:lstStyle/>
          <a:p>
            <a:pPr marL="624078" indent="-514350" eaLnBrk="1" fontAlgn="auto" hangingPunct="1">
              <a:spcAft>
                <a:spcPts val="0"/>
              </a:spcAft>
              <a:buFont typeface="+mj-lt"/>
              <a:buAutoNum type="arabicPeriod"/>
              <a:defRPr/>
            </a:pPr>
            <a:r>
              <a:rPr lang="en-GB" sz="3200" dirty="0" smtClean="0">
                <a:effectLst>
                  <a:outerShdw blurRad="38100" dist="38100" dir="2700000" algn="tl">
                    <a:srgbClr val="C0C0C0"/>
                  </a:outerShdw>
                </a:effectLst>
                <a:latin typeface="Calibri" pitchFamily="34" charset="0"/>
              </a:rPr>
              <a:t>Eyebrows</a:t>
            </a:r>
          </a:p>
          <a:p>
            <a:pPr marL="624078" indent="-514350" eaLnBrk="1" fontAlgn="auto" hangingPunct="1">
              <a:spcAft>
                <a:spcPts val="0"/>
              </a:spcAft>
              <a:buFont typeface="+mj-lt"/>
              <a:buAutoNum type="arabicPeriod"/>
              <a:defRPr/>
            </a:pPr>
            <a:r>
              <a:rPr lang="en-GB" sz="3200" dirty="0" smtClean="0">
                <a:effectLst>
                  <a:outerShdw blurRad="38100" dist="38100" dir="2700000" algn="tl">
                    <a:srgbClr val="C0C0C0"/>
                  </a:outerShdw>
                </a:effectLst>
                <a:latin typeface="Calibri" pitchFamily="34" charset="0"/>
              </a:rPr>
              <a:t>Eyelids</a:t>
            </a:r>
          </a:p>
          <a:p>
            <a:pPr marL="624078" indent="-514350" eaLnBrk="1" fontAlgn="auto" hangingPunct="1">
              <a:spcAft>
                <a:spcPts val="0"/>
              </a:spcAft>
              <a:buFont typeface="+mj-lt"/>
              <a:buAutoNum type="arabicPeriod"/>
              <a:defRPr/>
            </a:pPr>
            <a:r>
              <a:rPr lang="en-GB" sz="3200" dirty="0" smtClean="0">
                <a:effectLst>
                  <a:outerShdw blurRad="38100" dist="38100" dir="2700000" algn="tl">
                    <a:srgbClr val="C0C0C0"/>
                  </a:outerShdw>
                </a:effectLst>
                <a:latin typeface="Calibri" pitchFamily="34" charset="0"/>
              </a:rPr>
              <a:t>Lateral &amp; medial </a:t>
            </a:r>
            <a:r>
              <a:rPr lang="en-GB" sz="3200" dirty="0" err="1" smtClean="0">
                <a:effectLst>
                  <a:outerShdw blurRad="38100" dist="38100" dir="2700000" algn="tl">
                    <a:srgbClr val="C0C0C0"/>
                  </a:outerShdw>
                </a:effectLst>
                <a:latin typeface="Calibri" pitchFamily="34" charset="0"/>
              </a:rPr>
              <a:t>canthus</a:t>
            </a:r>
            <a:endParaRPr lang="en-GB" sz="3200" dirty="0" smtClean="0">
              <a:effectLst>
                <a:outerShdw blurRad="38100" dist="38100" dir="2700000" algn="tl">
                  <a:srgbClr val="C0C0C0"/>
                </a:outerShdw>
              </a:effectLst>
              <a:latin typeface="Calibri" pitchFamily="34" charset="0"/>
            </a:endParaRPr>
          </a:p>
          <a:p>
            <a:pPr marL="624078" indent="-514350" eaLnBrk="1" fontAlgn="auto" hangingPunct="1">
              <a:spcAft>
                <a:spcPts val="0"/>
              </a:spcAft>
              <a:buFont typeface="+mj-lt"/>
              <a:buAutoNum type="arabicPeriod"/>
              <a:defRPr/>
            </a:pPr>
            <a:r>
              <a:rPr lang="en-GB" sz="3200" dirty="0" smtClean="0">
                <a:effectLst>
                  <a:outerShdw blurRad="38100" dist="38100" dir="2700000" algn="tl">
                    <a:srgbClr val="C0C0C0"/>
                  </a:outerShdw>
                </a:effectLst>
                <a:latin typeface="Calibri" pitchFamily="34" charset="0"/>
              </a:rPr>
              <a:t>Conjunctiva</a:t>
            </a:r>
          </a:p>
          <a:p>
            <a:pPr marL="624078" indent="-514350" eaLnBrk="1" fontAlgn="auto" hangingPunct="1">
              <a:spcAft>
                <a:spcPts val="0"/>
              </a:spcAft>
              <a:buFont typeface="+mj-lt"/>
              <a:buAutoNum type="arabicPeriod"/>
              <a:defRPr/>
            </a:pPr>
            <a:r>
              <a:rPr lang="en-GB" sz="3200" dirty="0" err="1" smtClean="0">
                <a:effectLst>
                  <a:outerShdw blurRad="38100" dist="38100" dir="2700000" algn="tl">
                    <a:srgbClr val="C0C0C0"/>
                  </a:outerShdw>
                </a:effectLst>
                <a:latin typeface="Calibri" pitchFamily="34" charset="0"/>
              </a:rPr>
              <a:t>Caruncle</a:t>
            </a:r>
            <a:endParaRPr lang="en-GB" sz="3200" dirty="0" smtClean="0">
              <a:effectLst>
                <a:outerShdw blurRad="38100" dist="38100" dir="2700000" algn="tl">
                  <a:srgbClr val="C0C0C0"/>
                </a:outerShdw>
              </a:effectLst>
              <a:latin typeface="Calibri" pitchFamily="34" charset="0"/>
            </a:endParaRPr>
          </a:p>
          <a:p>
            <a:pPr marL="624078" indent="-514350" eaLnBrk="1" fontAlgn="auto" hangingPunct="1">
              <a:spcAft>
                <a:spcPts val="0"/>
              </a:spcAft>
              <a:buFont typeface="+mj-lt"/>
              <a:buAutoNum type="arabicPeriod"/>
              <a:defRPr/>
            </a:pPr>
            <a:r>
              <a:rPr lang="en-GB" sz="3200" dirty="0" err="1" smtClean="0">
                <a:effectLst>
                  <a:outerShdw blurRad="38100" dist="38100" dir="2700000" algn="tl">
                    <a:srgbClr val="C0C0C0"/>
                  </a:outerShdw>
                </a:effectLst>
                <a:latin typeface="Calibri" pitchFamily="34" charset="0"/>
              </a:rPr>
              <a:t>Lacrimal</a:t>
            </a:r>
            <a:r>
              <a:rPr lang="en-GB" sz="3200" dirty="0" smtClean="0">
                <a:effectLst>
                  <a:outerShdw blurRad="38100" dist="38100" dir="2700000" algn="tl">
                    <a:srgbClr val="C0C0C0"/>
                  </a:outerShdw>
                </a:effectLst>
                <a:latin typeface="Calibri" pitchFamily="34" charset="0"/>
              </a:rPr>
              <a:t> System</a:t>
            </a:r>
            <a:endParaRPr lang="en-GB" sz="3200" dirty="0">
              <a:effectLst>
                <a:outerShdw blurRad="38100" dist="38100" dir="2700000" algn="tl">
                  <a:srgbClr val="C0C0C0"/>
                </a:outerShdw>
              </a:effectLst>
              <a:latin typeface="Calibri" pitchFamily="34" charset="0"/>
            </a:endParaRPr>
          </a:p>
        </p:txBody>
      </p:sp>
      <p:pic>
        <p:nvPicPr>
          <p:cNvPr id="4" name="Picture 5" descr="2134_dry_eye_label_v4_450_noredeye"/>
          <p:cNvPicPr>
            <a:picLocks noChangeAspect="1" noChangeArrowheads="1"/>
          </p:cNvPicPr>
          <p:nvPr/>
        </p:nvPicPr>
        <p:blipFill>
          <a:blip r:embed="rId2"/>
          <a:srcRect/>
          <a:stretch>
            <a:fillRect/>
          </a:stretch>
        </p:blipFill>
        <p:spPr bwMode="auto">
          <a:xfrm>
            <a:off x="4572000" y="1643050"/>
            <a:ext cx="4413258" cy="3736195"/>
          </a:xfrm>
          <a:prstGeom prst="rect">
            <a:avLst/>
          </a:prstGeom>
          <a:noFill/>
          <a:ln w="9525">
            <a:noFill/>
            <a:miter lim="800000"/>
            <a:headEnd/>
            <a:tailEnd/>
          </a:ln>
        </p:spPr>
      </p:pic>
    </p:spTree>
  </p:cSld>
  <p:clrMapOvr>
    <a:masterClrMapping/>
  </p:clrMapOvr>
  <p:transition advTm="20342"/>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sz="4000" dirty="0" smtClean="0">
                <a:solidFill>
                  <a:schemeClr val="accent1"/>
                </a:solidFill>
                <a:latin typeface="Calibri" pitchFamily="34" charset="0"/>
              </a:rPr>
              <a:t>ANATOMY OF </a:t>
            </a:r>
            <a:r>
              <a:rPr lang="de-DE" sz="4000" dirty="0" smtClean="0">
                <a:solidFill>
                  <a:schemeClr val="accent1"/>
                </a:solidFill>
                <a:latin typeface="Calibri" pitchFamily="34" charset="0"/>
              </a:rPr>
              <a:t>EYELIDS/ TARSAL PLATES</a:t>
            </a:r>
            <a:endParaRPr lang="en-GB" dirty="0"/>
          </a:p>
        </p:txBody>
      </p:sp>
      <p:pic>
        <p:nvPicPr>
          <p:cNvPr id="4" name="Picture 4" descr="K:\Undergrad lectures\eyelashes.gif"/>
          <p:cNvPicPr>
            <a:picLocks noGrp="1" noChangeAspect="1" noChangeArrowheads="1"/>
          </p:cNvPicPr>
          <p:nvPr>
            <p:ph idx="1"/>
          </p:nvPr>
        </p:nvPicPr>
        <p:blipFill>
          <a:blip r:embed="rId3"/>
          <a:srcRect b="7500"/>
          <a:stretch>
            <a:fillRect/>
          </a:stretch>
        </p:blipFill>
        <p:spPr bwMode="auto">
          <a:xfrm>
            <a:off x="4571648" y="1204690"/>
            <a:ext cx="4572351" cy="5653310"/>
          </a:xfrm>
          <a:prstGeom prst="rect">
            <a:avLst/>
          </a:prstGeom>
          <a:noFill/>
          <a:ln w="9525">
            <a:noFill/>
            <a:miter lim="800000"/>
            <a:headEnd/>
            <a:tailEnd/>
          </a:ln>
        </p:spPr>
      </p:pic>
      <p:sp>
        <p:nvSpPr>
          <p:cNvPr id="6" name="Rectangle 5"/>
          <p:cNvSpPr/>
          <p:nvPr/>
        </p:nvSpPr>
        <p:spPr>
          <a:xfrm>
            <a:off x="15814" y="1202552"/>
            <a:ext cx="4555834" cy="3785652"/>
          </a:xfrm>
          <a:prstGeom prst="rect">
            <a:avLst/>
          </a:prstGeom>
        </p:spPr>
        <p:txBody>
          <a:bodyPr wrap="square">
            <a:spAutoFit/>
          </a:bodyPr>
          <a:lstStyle/>
          <a:p>
            <a:pPr marL="566928" indent="-457200" eaLnBrk="1" fontAlgn="auto" hangingPunct="1">
              <a:spcAft>
                <a:spcPts val="0"/>
              </a:spcAft>
              <a:buFont typeface="Arial" panose="020B0604020202020204" pitchFamily="34" charset="0"/>
              <a:buChar char="•"/>
              <a:defRPr/>
            </a:pPr>
            <a:r>
              <a:rPr lang="de-DE" sz="2000" dirty="0" smtClean="0">
                <a:latin typeface="Calibri" pitchFamily="34" charset="0"/>
              </a:rPr>
              <a:t>4 BASIC LAYERS</a:t>
            </a:r>
          </a:p>
          <a:p>
            <a:pPr marL="624078" indent="-514350" fontAlgn="auto">
              <a:spcAft>
                <a:spcPts val="0"/>
              </a:spcAft>
              <a:buFont typeface="+mj-lt"/>
              <a:buAutoNum type="arabicPeriod"/>
              <a:defRPr/>
            </a:pPr>
            <a:r>
              <a:rPr lang="de-DE" sz="2000" b="1" dirty="0" smtClean="0">
                <a:latin typeface="Calibri" pitchFamily="34" charset="0"/>
              </a:rPr>
              <a:t>Skin </a:t>
            </a:r>
            <a:r>
              <a:rPr lang="de-DE" sz="2000" dirty="0" smtClean="0">
                <a:latin typeface="Calibri" pitchFamily="34" charset="0"/>
              </a:rPr>
              <a:t>(thinnest</a:t>
            </a:r>
            <a:r>
              <a:rPr lang="de-DE" sz="2000" dirty="0" smtClean="0">
                <a:latin typeface="Calibri" pitchFamily="34" charset="0"/>
              </a:rPr>
              <a:t>) </a:t>
            </a:r>
            <a:r>
              <a:rPr lang="de-DE" sz="2000" dirty="0" smtClean="0">
                <a:latin typeface="Calibri" pitchFamily="34" charset="0"/>
                <a:sym typeface="Wingdings" panose="05000000000000000000" pitchFamily="2" charset="2"/>
              </a:rPr>
              <a:t> anteriorly</a:t>
            </a:r>
            <a:endParaRPr lang="de-DE" sz="2000" dirty="0" smtClean="0">
              <a:latin typeface="Calibri" pitchFamily="34" charset="0"/>
            </a:endParaRPr>
          </a:p>
          <a:p>
            <a:pPr marL="624078" indent="-514350" fontAlgn="auto">
              <a:spcAft>
                <a:spcPts val="0"/>
              </a:spcAft>
              <a:buFont typeface="+mj-lt"/>
              <a:buAutoNum type="arabicPeriod"/>
              <a:defRPr/>
            </a:pPr>
            <a:r>
              <a:rPr lang="de-DE" sz="2000" b="1" dirty="0" smtClean="0">
                <a:latin typeface="Calibri" pitchFamily="34" charset="0"/>
              </a:rPr>
              <a:t>Muscles:</a:t>
            </a:r>
          </a:p>
          <a:p>
            <a:pPr marL="772668" lvl="1" indent="-571500">
              <a:buFont typeface="Arial" panose="020B0604020202020204" pitchFamily="34" charset="0"/>
              <a:buChar char="•"/>
              <a:defRPr/>
            </a:pPr>
            <a:r>
              <a:rPr lang="de-DE" sz="2000" dirty="0" smtClean="0">
                <a:latin typeface="Calibri" pitchFamily="34" charset="0"/>
              </a:rPr>
              <a:t>Orbicularis </a:t>
            </a:r>
            <a:r>
              <a:rPr lang="de-DE" sz="2000" dirty="0" smtClean="0">
                <a:latin typeface="Calibri" pitchFamily="34" charset="0"/>
              </a:rPr>
              <a:t>Oculi</a:t>
            </a:r>
            <a:r>
              <a:rPr lang="de-DE" sz="2000" dirty="0" smtClean="0">
                <a:latin typeface="Calibri" pitchFamily="34" charset="0"/>
                <a:sym typeface="Wingdings" panose="05000000000000000000" pitchFamily="2" charset="2"/>
              </a:rPr>
              <a:t> </a:t>
            </a:r>
          </a:p>
          <a:p>
            <a:pPr marL="772668" lvl="1" indent="-571500">
              <a:buFont typeface="Arial" panose="020B0604020202020204" pitchFamily="34" charset="0"/>
              <a:buChar char="•"/>
              <a:defRPr/>
            </a:pPr>
            <a:r>
              <a:rPr lang="de-DE" sz="2000" dirty="0" smtClean="0">
                <a:latin typeface="Calibri" pitchFamily="34" charset="0"/>
              </a:rPr>
              <a:t>Levator </a:t>
            </a:r>
            <a:r>
              <a:rPr lang="de-DE" sz="2000" dirty="0" smtClean="0">
                <a:latin typeface="Calibri" pitchFamily="34" charset="0"/>
              </a:rPr>
              <a:t>Palpebrae Superioris (</a:t>
            </a:r>
            <a:r>
              <a:rPr lang="de-DE" sz="2000" dirty="0" smtClean="0">
                <a:latin typeface="Calibri" pitchFamily="34" charset="0"/>
              </a:rPr>
              <a:t>LPS)</a:t>
            </a:r>
          </a:p>
          <a:p>
            <a:pPr marL="772668" lvl="1" indent="-571500">
              <a:buFont typeface="Arial" panose="020B0604020202020204" pitchFamily="34" charset="0"/>
              <a:buChar char="•"/>
              <a:defRPr/>
            </a:pPr>
            <a:r>
              <a:rPr lang="de-DE" sz="2000" dirty="0" smtClean="0">
                <a:latin typeface="Calibri" pitchFamily="34" charset="0"/>
              </a:rPr>
              <a:t>Muller‘s muscle</a:t>
            </a:r>
          </a:p>
          <a:p>
            <a:pPr marL="624078" indent="-514350" fontAlgn="auto">
              <a:spcAft>
                <a:spcPts val="0"/>
              </a:spcAft>
              <a:buFont typeface="+mj-lt"/>
              <a:buAutoNum type="arabicPeriod"/>
              <a:defRPr/>
            </a:pPr>
            <a:r>
              <a:rPr lang="de-DE" sz="2000" b="1" dirty="0" smtClean="0">
                <a:latin typeface="Calibri" pitchFamily="34" charset="0"/>
              </a:rPr>
              <a:t>Tarsal plate </a:t>
            </a:r>
            <a:r>
              <a:rPr lang="de-DE" sz="2000" b="1" dirty="0" smtClean="0">
                <a:latin typeface="Calibri" pitchFamily="34" charset="0"/>
                <a:sym typeface="Wingdings" panose="05000000000000000000" pitchFamily="2" charset="2"/>
              </a:rPr>
              <a:t> </a:t>
            </a:r>
            <a:r>
              <a:rPr lang="de-DE" sz="2000" dirty="0" smtClean="0">
                <a:latin typeface="Calibri" pitchFamily="34" charset="0"/>
              </a:rPr>
              <a:t>tough collagenous layer that houses the meibomian gland</a:t>
            </a:r>
          </a:p>
          <a:p>
            <a:pPr marL="624078" indent="-514350" fontAlgn="auto">
              <a:spcAft>
                <a:spcPts val="0"/>
              </a:spcAft>
              <a:buFont typeface="+mj-lt"/>
              <a:buAutoNum type="arabicPeriod"/>
              <a:defRPr/>
            </a:pPr>
            <a:r>
              <a:rPr lang="de-DE" sz="2000" b="1" dirty="0" smtClean="0">
                <a:latin typeface="Calibri" pitchFamily="34" charset="0"/>
              </a:rPr>
              <a:t>Tarsal conjuctiva</a:t>
            </a:r>
            <a:r>
              <a:rPr lang="de-DE" sz="2000" dirty="0" smtClean="0">
                <a:latin typeface="Calibri" pitchFamily="34" charset="0"/>
              </a:rPr>
              <a:t> </a:t>
            </a:r>
            <a:r>
              <a:rPr lang="de-DE" sz="2000" dirty="0" smtClean="0">
                <a:latin typeface="Calibri" pitchFamily="34" charset="0"/>
                <a:sym typeface="Wingdings" panose="05000000000000000000" pitchFamily="2" charset="2"/>
              </a:rPr>
              <a:t> epithelial lining that is reflected on the globe via the fornices.</a:t>
            </a:r>
            <a:endParaRPr lang="de-DE" sz="2000" b="1" dirty="0" smtClean="0">
              <a:latin typeface="Calibri" pitchFamily="34" charset="0"/>
            </a:endParaRPr>
          </a:p>
        </p:txBody>
      </p:sp>
    </p:spTree>
  </p:cSld>
  <p:clrMapOvr>
    <a:masterClrMapping/>
  </p:clrMapOvr>
  <p:transition advTm="3109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fontAlgn="auto" hangingPunct="1">
              <a:spcAft>
                <a:spcPts val="0"/>
              </a:spcAft>
              <a:defRPr/>
            </a:pPr>
            <a:r>
              <a:rPr lang="en-GB" sz="4400" dirty="0" smtClean="0">
                <a:solidFill>
                  <a:schemeClr val="folHlink"/>
                </a:solidFill>
                <a:latin typeface="Calibri" pitchFamily="34" charset="0"/>
              </a:rPr>
              <a:t>FUNCTIONS OF  THE EYELIDS</a:t>
            </a:r>
          </a:p>
        </p:txBody>
      </p:sp>
      <p:sp>
        <p:nvSpPr>
          <p:cNvPr id="22530" name="Rectangle 3"/>
          <p:cNvSpPr>
            <a:spLocks noGrp="1" noChangeArrowheads="1"/>
          </p:cNvSpPr>
          <p:nvPr>
            <p:ph idx="1"/>
          </p:nvPr>
        </p:nvSpPr>
        <p:spPr>
          <a:xfrm>
            <a:off x="15814" y="1147314"/>
            <a:ext cx="9128185" cy="4950262"/>
          </a:xfrm>
        </p:spPr>
        <p:txBody>
          <a:bodyPr>
            <a:normAutofit/>
          </a:bodyPr>
          <a:lstStyle/>
          <a:p>
            <a:pPr eaLnBrk="1" hangingPunct="1">
              <a:buFont typeface="Arial" pitchFamily="34" charset="0"/>
              <a:buChar char="•"/>
            </a:pPr>
            <a:r>
              <a:rPr lang="en-GB" b="1" dirty="0" smtClean="0">
                <a:latin typeface="Calibri" pitchFamily="34" charset="0"/>
              </a:rPr>
              <a:t>Mechanical protection </a:t>
            </a:r>
            <a:r>
              <a:rPr lang="en-GB" dirty="0" smtClean="0">
                <a:latin typeface="Calibri" pitchFamily="34" charset="0"/>
              </a:rPr>
              <a:t>to the anterior globe.</a:t>
            </a:r>
          </a:p>
          <a:p>
            <a:pPr eaLnBrk="1" hangingPunct="1">
              <a:buFont typeface="Arial" pitchFamily="34" charset="0"/>
              <a:buChar char="•"/>
            </a:pPr>
            <a:r>
              <a:rPr lang="en-GB" b="1" dirty="0" smtClean="0">
                <a:latin typeface="Calibri" pitchFamily="34" charset="0"/>
              </a:rPr>
              <a:t>Spread of the tear film </a:t>
            </a:r>
            <a:r>
              <a:rPr lang="en-GB" dirty="0" smtClean="0">
                <a:latin typeface="Calibri" pitchFamily="34" charset="0"/>
              </a:rPr>
              <a:t>ove</a:t>
            </a:r>
            <a:r>
              <a:rPr lang="en-GB" dirty="0" smtClean="0">
                <a:latin typeface="Calibri" pitchFamily="34" charset="0"/>
              </a:rPr>
              <a:t>r the conjunctiva and cornea with each blink.</a:t>
            </a:r>
          </a:p>
          <a:p>
            <a:pPr eaLnBrk="1" hangingPunct="1">
              <a:buFont typeface="Arial" pitchFamily="34" charset="0"/>
              <a:buChar char="•"/>
            </a:pPr>
            <a:r>
              <a:rPr lang="en-GB" dirty="0" smtClean="0">
                <a:latin typeface="Calibri" pitchFamily="34" charset="0"/>
              </a:rPr>
              <a:t>Contains the </a:t>
            </a:r>
            <a:r>
              <a:rPr lang="en-GB" b="1" dirty="0" err="1" smtClean="0">
                <a:latin typeface="Calibri" pitchFamily="34" charset="0"/>
              </a:rPr>
              <a:t>meibomian</a:t>
            </a:r>
            <a:r>
              <a:rPr lang="en-GB" b="1" dirty="0" smtClean="0">
                <a:latin typeface="Calibri" pitchFamily="34" charset="0"/>
              </a:rPr>
              <a:t> oil glands, </a:t>
            </a:r>
            <a:r>
              <a:rPr lang="en-GB" dirty="0" smtClean="0">
                <a:latin typeface="Calibri" pitchFamily="34" charset="0"/>
              </a:rPr>
              <a:t>which provide the lipid component of the tear film </a:t>
            </a:r>
            <a:r>
              <a:rPr lang="en-GB" dirty="0" smtClean="0">
                <a:latin typeface="Calibri" pitchFamily="34" charset="0"/>
                <a:sym typeface="Wingdings" panose="05000000000000000000" pitchFamily="2" charset="2"/>
              </a:rPr>
              <a:t> lubrication </a:t>
            </a:r>
            <a:endParaRPr lang="en-GB" dirty="0" smtClean="0">
              <a:latin typeface="Calibri" pitchFamily="34" charset="0"/>
            </a:endParaRPr>
          </a:p>
          <a:p>
            <a:pPr eaLnBrk="1" hangingPunct="1">
              <a:buFont typeface="Arial" pitchFamily="34" charset="0"/>
              <a:buChar char="•"/>
            </a:pPr>
            <a:r>
              <a:rPr lang="en-GB" b="1" dirty="0" smtClean="0">
                <a:latin typeface="Calibri" pitchFamily="34" charset="0"/>
              </a:rPr>
              <a:t>Prevent drying </a:t>
            </a:r>
            <a:r>
              <a:rPr lang="en-GB" dirty="0" smtClean="0">
                <a:latin typeface="Calibri" pitchFamily="34" charset="0"/>
              </a:rPr>
              <a:t>of the eyes</a:t>
            </a:r>
          </a:p>
          <a:p>
            <a:pPr eaLnBrk="1" hangingPunct="1">
              <a:buFont typeface="Arial" pitchFamily="34" charset="0"/>
              <a:buChar char="•"/>
            </a:pPr>
            <a:r>
              <a:rPr lang="en-GB" dirty="0" smtClean="0">
                <a:latin typeface="Calibri" pitchFamily="34" charset="0"/>
              </a:rPr>
              <a:t>Contain the </a:t>
            </a:r>
            <a:r>
              <a:rPr lang="en-GB" b="1" dirty="0" err="1" smtClean="0">
                <a:latin typeface="Calibri" pitchFamily="34" charset="0"/>
              </a:rPr>
              <a:t>puncta</a:t>
            </a:r>
            <a:r>
              <a:rPr lang="en-GB" dirty="0" smtClean="0">
                <a:latin typeface="Calibri" pitchFamily="34" charset="0"/>
              </a:rPr>
              <a:t> through which the tears flow into the lacrimal drainage system.</a:t>
            </a:r>
          </a:p>
          <a:p>
            <a:pPr eaLnBrk="1" hangingPunct="1">
              <a:buFont typeface="Arial" pitchFamily="34" charset="0"/>
              <a:buChar char="•"/>
            </a:pPr>
            <a:r>
              <a:rPr lang="en-GB" dirty="0" smtClean="0">
                <a:latin typeface="Calibri" pitchFamily="34" charset="0"/>
              </a:rPr>
              <a:t>Cleaning </a:t>
            </a:r>
            <a:r>
              <a:rPr lang="en-GB" dirty="0" smtClean="0">
                <a:latin typeface="Calibri" pitchFamily="34" charset="0"/>
              </a:rPr>
              <a:t>away debris</a:t>
            </a:r>
          </a:p>
          <a:p>
            <a:pPr eaLnBrk="1" hangingPunct="1">
              <a:buFont typeface="Arial" pitchFamily="34" charset="0"/>
              <a:buChar char="•"/>
            </a:pPr>
            <a:r>
              <a:rPr lang="en-GB" dirty="0" err="1" smtClean="0">
                <a:latin typeface="Calibri" pitchFamily="34" charset="0"/>
              </a:rPr>
              <a:t>Cosmesis</a:t>
            </a:r>
            <a:endParaRPr lang="en-GB" dirty="0" smtClean="0">
              <a:latin typeface="Calibri" pitchFamily="34" charset="0"/>
            </a:endParaRPr>
          </a:p>
        </p:txBody>
      </p:sp>
    </p:spTree>
  </p:cSld>
  <p:clrMapOvr>
    <a:masterClrMapping/>
  </p:clrMapOvr>
  <p:transition advTm="1467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bg2">
                    <a:lumMod val="50000"/>
                  </a:schemeClr>
                </a:solidFill>
              </a:rPr>
              <a:t>CONT.</a:t>
            </a:r>
            <a:endParaRPr lang="en-US" dirty="0">
              <a:solidFill>
                <a:schemeClr val="bg2">
                  <a:lumMod val="50000"/>
                </a:schemeClr>
              </a:solidFill>
            </a:endParaRPr>
          </a:p>
        </p:txBody>
      </p:sp>
      <p:sp>
        <p:nvSpPr>
          <p:cNvPr id="2" name="Content Placeholder 1"/>
          <p:cNvSpPr>
            <a:spLocks noGrp="1"/>
          </p:cNvSpPr>
          <p:nvPr>
            <p:ph idx="1"/>
          </p:nvPr>
        </p:nvSpPr>
        <p:spPr/>
        <p:txBody>
          <a:bodyPr>
            <a:normAutofit/>
          </a:bodyPr>
          <a:lstStyle/>
          <a:p>
            <a:pPr marL="342900" lvl="1" indent="-342900">
              <a:buFont typeface="Arial" panose="020B0604020202020204" pitchFamily="34" charset="0"/>
              <a:buChar char="•"/>
            </a:pPr>
            <a:r>
              <a:rPr lang="en-GB" b="1" dirty="0" smtClean="0">
                <a:latin typeface="Calibri" panose="020F0502020204030204" pitchFamily="34" charset="0"/>
              </a:rPr>
              <a:t>LPS</a:t>
            </a:r>
            <a:r>
              <a:rPr lang="en-GB" dirty="0" smtClean="0">
                <a:latin typeface="Calibri" panose="020F0502020204030204" pitchFamily="34" charset="0"/>
              </a:rPr>
              <a:t> </a:t>
            </a:r>
            <a:r>
              <a:rPr lang="en-GB" dirty="0" smtClean="0">
                <a:latin typeface="Calibri" panose="020F0502020204030204" pitchFamily="34" charset="0"/>
                <a:sym typeface="Wingdings" panose="05000000000000000000" pitchFamily="2" charset="2"/>
              </a:rPr>
              <a:t></a:t>
            </a:r>
            <a:r>
              <a:rPr lang="en-GB" dirty="0" smtClean="0">
                <a:latin typeface="Calibri" panose="020F0502020204030204" pitchFamily="34" charset="0"/>
              </a:rPr>
              <a:t> </a:t>
            </a:r>
            <a:r>
              <a:rPr lang="en-GB" dirty="0">
                <a:latin typeface="Calibri" panose="020F0502020204030204" pitchFamily="34" charset="0"/>
              </a:rPr>
              <a:t>elevates upper </a:t>
            </a:r>
            <a:r>
              <a:rPr lang="en-GB" dirty="0" smtClean="0">
                <a:latin typeface="Calibri" panose="020F0502020204030204" pitchFamily="34" charset="0"/>
              </a:rPr>
              <a:t>lid; innervation </a:t>
            </a:r>
            <a:r>
              <a:rPr lang="en-GB" b="1" dirty="0" err="1">
                <a:latin typeface="Calibri" panose="020F0502020204030204" pitchFamily="34" charset="0"/>
              </a:rPr>
              <a:t>oculomotor</a:t>
            </a:r>
            <a:r>
              <a:rPr lang="en-GB" b="1" dirty="0">
                <a:latin typeface="Calibri" panose="020F0502020204030204" pitchFamily="34" charset="0"/>
              </a:rPr>
              <a:t> </a:t>
            </a:r>
            <a:r>
              <a:rPr lang="en-GB" b="1" dirty="0" smtClean="0">
                <a:latin typeface="Calibri" panose="020F0502020204030204" pitchFamily="34" charset="0"/>
              </a:rPr>
              <a:t>nerve</a:t>
            </a:r>
            <a:r>
              <a:rPr lang="en-GB" dirty="0" smtClean="0">
                <a:latin typeface="Calibri" panose="020F0502020204030204" pitchFamily="34" charset="0"/>
              </a:rPr>
              <a:t>; </a:t>
            </a:r>
            <a:r>
              <a:rPr lang="de-DE" dirty="0">
                <a:latin typeface="Calibri" pitchFamily="34" charset="0"/>
                <a:sym typeface="Wingdings" panose="05000000000000000000" pitchFamily="2" charset="2"/>
              </a:rPr>
              <a:t>damage or weakening results in </a:t>
            </a:r>
            <a:r>
              <a:rPr lang="de-DE" dirty="0" smtClean="0">
                <a:latin typeface="Calibri" pitchFamily="34" charset="0"/>
                <a:sym typeface="Wingdings" panose="05000000000000000000" pitchFamily="2" charset="2"/>
              </a:rPr>
              <a:t>ptosis.</a:t>
            </a:r>
            <a:endParaRPr lang="en-GB" dirty="0" smtClean="0">
              <a:latin typeface="Calibri" panose="020F0502020204030204" pitchFamily="34" charset="0"/>
            </a:endParaRPr>
          </a:p>
          <a:p>
            <a:r>
              <a:rPr lang="en-GB" b="1" dirty="0" err="1" smtClean="0">
                <a:latin typeface="Calibri" panose="020F0502020204030204" pitchFamily="34" charset="0"/>
              </a:rPr>
              <a:t>Mullers</a:t>
            </a:r>
            <a:r>
              <a:rPr lang="en-GB" dirty="0" smtClean="0">
                <a:latin typeface="Calibri" panose="020F0502020204030204" pitchFamily="34" charset="0"/>
              </a:rPr>
              <a:t> </a:t>
            </a:r>
            <a:r>
              <a:rPr lang="en-GB" dirty="0" smtClean="0">
                <a:latin typeface="Calibri" panose="020F0502020204030204" pitchFamily="34" charset="0"/>
                <a:sym typeface="Wingdings" panose="05000000000000000000" pitchFamily="2" charset="2"/>
              </a:rPr>
              <a:t> </a:t>
            </a:r>
            <a:r>
              <a:rPr lang="en-GB" dirty="0" smtClean="0">
                <a:latin typeface="Calibri" panose="020F0502020204030204" pitchFamily="34" charset="0"/>
              </a:rPr>
              <a:t>support</a:t>
            </a:r>
            <a:r>
              <a:rPr lang="en-GB" dirty="0">
                <a:latin typeface="Calibri" panose="020F0502020204030204" pitchFamily="34" charset="0"/>
              </a:rPr>
              <a:t>, elevation to upper </a:t>
            </a:r>
            <a:r>
              <a:rPr lang="en-GB" dirty="0" smtClean="0">
                <a:latin typeface="Calibri" panose="020F0502020204030204" pitchFamily="34" charset="0"/>
              </a:rPr>
              <a:t>lid; </a:t>
            </a:r>
            <a:r>
              <a:rPr lang="en-GB" b="1" dirty="0" smtClean="0">
                <a:latin typeface="Calibri" panose="020F0502020204030204" pitchFamily="34" charset="0"/>
              </a:rPr>
              <a:t>sympathetic innervation</a:t>
            </a:r>
          </a:p>
          <a:p>
            <a:r>
              <a:rPr lang="en-GB" b="1" dirty="0" smtClean="0">
                <a:latin typeface="Calibri" panose="020F0502020204030204" pitchFamily="34" charset="0"/>
              </a:rPr>
              <a:t>Orbicularis</a:t>
            </a:r>
            <a:r>
              <a:rPr lang="en-GB" dirty="0" smtClean="0">
                <a:latin typeface="Calibri" panose="020F0502020204030204" pitchFamily="34" charset="0"/>
              </a:rPr>
              <a:t> </a:t>
            </a:r>
            <a:r>
              <a:rPr lang="en-GB" dirty="0" smtClean="0">
                <a:latin typeface="Calibri" panose="020F0502020204030204" pitchFamily="34" charset="0"/>
                <a:sym typeface="Wingdings" panose="05000000000000000000" pitchFamily="2" charset="2"/>
              </a:rPr>
              <a:t> </a:t>
            </a:r>
            <a:r>
              <a:rPr lang="en-GB" dirty="0" smtClean="0">
                <a:latin typeface="Calibri" panose="020F0502020204030204" pitchFamily="34" charset="0"/>
              </a:rPr>
              <a:t>closure </a:t>
            </a:r>
            <a:r>
              <a:rPr lang="en-GB" dirty="0">
                <a:latin typeface="Calibri" panose="020F0502020204030204" pitchFamily="34" charset="0"/>
              </a:rPr>
              <a:t>of </a:t>
            </a:r>
            <a:r>
              <a:rPr lang="en-GB" dirty="0" smtClean="0">
                <a:latin typeface="Calibri" panose="020F0502020204030204" pitchFamily="34" charset="0"/>
              </a:rPr>
              <a:t>eyelids; </a:t>
            </a:r>
            <a:r>
              <a:rPr lang="en-GB" b="1" dirty="0" smtClean="0">
                <a:latin typeface="Calibri" panose="020F0502020204030204" pitchFamily="34" charset="0"/>
              </a:rPr>
              <a:t>facial nerve</a:t>
            </a:r>
            <a:endParaRPr lang="en-GB" b="1" dirty="0">
              <a:latin typeface="Calibri" panose="020F0502020204030204" pitchFamily="34" charset="0"/>
            </a:endParaRPr>
          </a:p>
          <a:p>
            <a:r>
              <a:rPr lang="en-GB" b="1" dirty="0" smtClean="0">
                <a:latin typeface="Calibri" panose="020F0502020204030204" pitchFamily="34" charset="0"/>
              </a:rPr>
              <a:t>Tarsus</a:t>
            </a:r>
            <a:r>
              <a:rPr lang="en-GB" dirty="0" smtClean="0">
                <a:latin typeface="Calibri" panose="020F0502020204030204" pitchFamily="34" charset="0"/>
              </a:rPr>
              <a:t> </a:t>
            </a:r>
            <a:r>
              <a:rPr lang="en-GB" dirty="0" smtClean="0">
                <a:latin typeface="Calibri" panose="020F0502020204030204" pitchFamily="34" charset="0"/>
                <a:sym typeface="Wingdings" panose="05000000000000000000" pitchFamily="2" charset="2"/>
              </a:rPr>
              <a:t></a:t>
            </a:r>
            <a:r>
              <a:rPr lang="en-GB" dirty="0" smtClean="0">
                <a:latin typeface="Calibri" panose="020F0502020204030204" pitchFamily="34" charset="0"/>
              </a:rPr>
              <a:t> </a:t>
            </a:r>
            <a:r>
              <a:rPr lang="en-GB" dirty="0">
                <a:latin typeface="Calibri" panose="020F0502020204030204" pitchFamily="34" charset="0"/>
              </a:rPr>
              <a:t>fibrous </a:t>
            </a:r>
            <a:r>
              <a:rPr lang="en-GB" dirty="0" smtClean="0">
                <a:latin typeface="Calibri" panose="020F0502020204030204" pitchFamily="34" charset="0"/>
              </a:rPr>
              <a:t>tissue; form </a:t>
            </a:r>
            <a:r>
              <a:rPr lang="en-GB" dirty="0">
                <a:latin typeface="Calibri" panose="020F0502020204030204" pitchFamily="34" charset="0"/>
              </a:rPr>
              <a:t>and stability to upper </a:t>
            </a:r>
            <a:r>
              <a:rPr lang="en-GB" dirty="0" smtClean="0">
                <a:latin typeface="Calibri" panose="020F0502020204030204" pitchFamily="34" charset="0"/>
              </a:rPr>
              <a:t>lid (orbital septum)</a:t>
            </a:r>
            <a:endParaRPr lang="en-GB" dirty="0">
              <a:latin typeface="Calibri" panose="020F0502020204030204" pitchFamily="34" charset="0"/>
            </a:endParaRPr>
          </a:p>
          <a:p>
            <a:r>
              <a:rPr lang="en-GB" b="1" dirty="0" smtClean="0">
                <a:latin typeface="Calibri" panose="020F0502020204030204" pitchFamily="34" charset="0"/>
              </a:rPr>
              <a:t>Eyelashes</a:t>
            </a:r>
            <a:r>
              <a:rPr lang="en-GB" dirty="0" smtClean="0">
                <a:latin typeface="Calibri" panose="020F0502020204030204" pitchFamily="34" charset="0"/>
              </a:rPr>
              <a:t> </a:t>
            </a:r>
            <a:r>
              <a:rPr lang="en-GB" dirty="0" smtClean="0">
                <a:latin typeface="Calibri" panose="020F0502020204030204" pitchFamily="34" charset="0"/>
                <a:sym typeface="Wingdings" panose="05000000000000000000" pitchFamily="2" charset="2"/>
              </a:rPr>
              <a:t> </a:t>
            </a:r>
            <a:r>
              <a:rPr lang="en-GB" dirty="0" smtClean="0">
                <a:latin typeface="Calibri" panose="020F0502020204030204" pitchFamily="34" charset="0"/>
              </a:rPr>
              <a:t>protect </a:t>
            </a:r>
            <a:r>
              <a:rPr lang="en-GB" dirty="0">
                <a:latin typeface="Calibri" panose="020F0502020204030204" pitchFamily="34" charset="0"/>
              </a:rPr>
              <a:t>eyes from small foreign objects</a:t>
            </a:r>
          </a:p>
          <a:p>
            <a:r>
              <a:rPr lang="en-GB" b="1" dirty="0" smtClean="0">
                <a:latin typeface="Calibri" panose="020F0502020204030204" pitchFamily="34" charset="0"/>
              </a:rPr>
              <a:t>Glands</a:t>
            </a:r>
            <a:r>
              <a:rPr lang="en-GB" dirty="0" smtClean="0">
                <a:latin typeface="Calibri" panose="020F0502020204030204" pitchFamily="34" charset="0"/>
                <a:sym typeface="Wingdings" panose="05000000000000000000" pitchFamily="2" charset="2"/>
              </a:rPr>
              <a:t></a:t>
            </a:r>
            <a:r>
              <a:rPr lang="en-GB" dirty="0" smtClean="0">
                <a:latin typeface="Calibri" panose="020F0502020204030204" pitchFamily="34" charset="0"/>
              </a:rPr>
              <a:t> </a:t>
            </a:r>
            <a:r>
              <a:rPr lang="en-GB" dirty="0">
                <a:latin typeface="Calibri" panose="020F0502020204030204" pitchFamily="34" charset="0"/>
              </a:rPr>
              <a:t>contribute to the tear </a:t>
            </a:r>
            <a:r>
              <a:rPr lang="en-GB" dirty="0" smtClean="0">
                <a:latin typeface="Calibri" panose="020F0502020204030204" pitchFamily="34" charset="0"/>
              </a:rPr>
              <a:t>film; </a:t>
            </a:r>
            <a:r>
              <a:rPr lang="en-GB" dirty="0">
                <a:latin typeface="Calibri" panose="020F0502020204030204" pitchFamily="34" charset="0"/>
              </a:rPr>
              <a:t>protects &amp; </a:t>
            </a:r>
            <a:r>
              <a:rPr lang="en-GB" dirty="0" smtClean="0">
                <a:latin typeface="Calibri" panose="020F0502020204030204" pitchFamily="34" charset="0"/>
              </a:rPr>
              <a:t>lubricates</a:t>
            </a:r>
            <a:endParaRPr lang="en-GB" dirty="0">
              <a:latin typeface="Calibri" panose="020F0502020204030204" pitchFamily="34" charset="0"/>
            </a:endParaRPr>
          </a:p>
        </p:txBody>
      </p:sp>
    </p:spTree>
    <p:extLst>
      <p:ext uri="{BB962C8B-B14F-4D97-AF65-F5344CB8AC3E}">
        <p14:creationId xmlns:p14="http://schemas.microsoft.com/office/powerpoint/2010/main" val="233684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fontAlgn="auto" hangingPunct="1">
              <a:spcAft>
                <a:spcPts val="0"/>
              </a:spcAft>
              <a:defRPr/>
            </a:pPr>
            <a:r>
              <a:rPr lang="en-GB" sz="4400" dirty="0" smtClean="0">
                <a:solidFill>
                  <a:schemeClr val="accent1"/>
                </a:solidFill>
                <a:effectLst>
                  <a:outerShdw blurRad="38100" dist="38100" dir="2700000" algn="tl">
                    <a:srgbClr val="000000">
                      <a:alpha val="43137"/>
                    </a:srgbClr>
                  </a:outerShdw>
                </a:effectLst>
                <a:latin typeface="Calibri" pitchFamily="34" charset="0"/>
              </a:rPr>
              <a:t>EYELID MARGIN </a:t>
            </a:r>
          </a:p>
        </p:txBody>
      </p:sp>
      <p:sp>
        <p:nvSpPr>
          <p:cNvPr id="19458" name="Rectangle 3"/>
          <p:cNvSpPr>
            <a:spLocks noGrp="1" noChangeArrowheads="1"/>
          </p:cNvSpPr>
          <p:nvPr>
            <p:ph idx="1"/>
          </p:nvPr>
        </p:nvSpPr>
        <p:spPr>
          <a:xfrm>
            <a:off x="-1" y="1340768"/>
            <a:ext cx="4031543" cy="4517123"/>
          </a:xfrm>
        </p:spPr>
        <p:txBody>
          <a:bodyPr>
            <a:normAutofit/>
          </a:bodyPr>
          <a:lstStyle/>
          <a:p>
            <a:pPr eaLnBrk="1" hangingPunct="1">
              <a:buFont typeface="Arial" pitchFamily="34" charset="0"/>
              <a:buChar char="•"/>
            </a:pPr>
            <a:r>
              <a:rPr lang="en-GB" dirty="0" smtClean="0">
                <a:latin typeface="Calibri" pitchFamily="34" charset="0"/>
              </a:rPr>
              <a:t>Eyelashes</a:t>
            </a:r>
            <a:r>
              <a:rPr lang="en-GB" dirty="0" smtClean="0">
                <a:latin typeface="Calibri" pitchFamily="34" charset="0"/>
              </a:rPr>
              <a:t>:</a:t>
            </a:r>
          </a:p>
          <a:p>
            <a:pPr lvl="1">
              <a:buFont typeface="Calibri" pitchFamily="34" charset="0"/>
              <a:buChar char="₋"/>
            </a:pPr>
            <a:r>
              <a:rPr lang="en-GB" dirty="0" smtClean="0">
                <a:latin typeface="Calibri" pitchFamily="34" charset="0"/>
              </a:rPr>
              <a:t>2 to 3 rows</a:t>
            </a:r>
          </a:p>
          <a:p>
            <a:pPr lvl="1">
              <a:buFont typeface="Calibri" pitchFamily="34" charset="0"/>
              <a:buChar char="₋"/>
            </a:pPr>
            <a:r>
              <a:rPr lang="en-GB" dirty="0" smtClean="0">
                <a:latin typeface="Calibri" pitchFamily="34" charset="0"/>
              </a:rPr>
              <a:t>Direction?</a:t>
            </a:r>
            <a:endParaRPr lang="en-GB" dirty="0" smtClean="0">
              <a:latin typeface="Calibri" pitchFamily="34" charset="0"/>
            </a:endParaRPr>
          </a:p>
          <a:p>
            <a:pPr lvl="1">
              <a:buFont typeface="Calibri" pitchFamily="34" charset="0"/>
              <a:buChar char="₋"/>
            </a:pPr>
            <a:r>
              <a:rPr lang="en-GB" dirty="0" smtClean="0">
                <a:latin typeface="Calibri" pitchFamily="34" charset="0"/>
              </a:rPr>
              <a:t>Protection?</a:t>
            </a:r>
            <a:endParaRPr lang="en-GB" dirty="0" smtClean="0">
              <a:latin typeface="Calibri" pitchFamily="34" charset="0"/>
            </a:endParaRPr>
          </a:p>
          <a:p>
            <a:pPr>
              <a:buFont typeface="Arial" pitchFamily="34" charset="0"/>
              <a:buChar char="•"/>
            </a:pPr>
            <a:r>
              <a:rPr lang="en-GB" b="1" dirty="0" smtClean="0">
                <a:latin typeface="Calibri" pitchFamily="34" charset="0"/>
              </a:rPr>
              <a:t>Glands of </a:t>
            </a:r>
            <a:r>
              <a:rPr lang="en-GB" b="1" dirty="0" smtClean="0">
                <a:latin typeface="Calibri" pitchFamily="34" charset="0"/>
              </a:rPr>
              <a:t>Zeiss</a:t>
            </a:r>
            <a:r>
              <a:rPr lang="en-GB" b="1" dirty="0">
                <a:latin typeface="Calibri" pitchFamily="34" charset="0"/>
              </a:rPr>
              <a:t> </a:t>
            </a:r>
            <a:r>
              <a:rPr lang="en-GB" b="1" dirty="0" smtClean="0">
                <a:latin typeface="Calibri" pitchFamily="34" charset="0"/>
                <a:sym typeface="Wingdings" panose="05000000000000000000" pitchFamily="2" charset="2"/>
              </a:rPr>
              <a:t></a:t>
            </a:r>
            <a:r>
              <a:rPr lang="en-GB" b="1" dirty="0" smtClean="0">
                <a:latin typeface="Calibri" pitchFamily="34" charset="0"/>
              </a:rPr>
              <a:t> </a:t>
            </a:r>
            <a:r>
              <a:rPr lang="en-GB" dirty="0" smtClean="0">
                <a:latin typeface="Calibri" pitchFamily="34" charset="0"/>
              </a:rPr>
              <a:t>Modified sebaceous glands</a:t>
            </a:r>
          </a:p>
          <a:p>
            <a:pPr>
              <a:buFont typeface="Arial" pitchFamily="34" charset="0"/>
              <a:buChar char="•"/>
            </a:pPr>
            <a:r>
              <a:rPr lang="en-GB" b="1" dirty="0" smtClean="0">
                <a:latin typeface="Calibri" pitchFamily="34" charset="0"/>
              </a:rPr>
              <a:t>Glands of </a:t>
            </a:r>
            <a:r>
              <a:rPr lang="en-GB" b="1" dirty="0" smtClean="0">
                <a:latin typeface="Calibri" pitchFamily="34" charset="0"/>
              </a:rPr>
              <a:t>Moll</a:t>
            </a:r>
            <a:r>
              <a:rPr lang="en-GB" dirty="0">
                <a:latin typeface="Calibri" pitchFamily="34" charset="0"/>
              </a:rPr>
              <a:t> </a:t>
            </a:r>
            <a:r>
              <a:rPr lang="en-GB" dirty="0" smtClean="0">
                <a:latin typeface="Calibri" pitchFamily="34" charset="0"/>
                <a:sym typeface="Wingdings" panose="05000000000000000000" pitchFamily="2" charset="2"/>
              </a:rPr>
              <a:t></a:t>
            </a:r>
            <a:r>
              <a:rPr lang="en-GB" dirty="0" smtClean="0">
                <a:latin typeface="Calibri" pitchFamily="34" charset="0"/>
              </a:rPr>
              <a:t> </a:t>
            </a:r>
            <a:r>
              <a:rPr lang="en-GB" dirty="0" smtClean="0">
                <a:latin typeface="Calibri" pitchFamily="34" charset="0"/>
              </a:rPr>
              <a:t>Apocrine sweat glands</a:t>
            </a:r>
          </a:p>
        </p:txBody>
      </p:sp>
      <p:pic>
        <p:nvPicPr>
          <p:cNvPr id="19460" name="Picture 4" descr="K:\Undergrad lectures\eyelashes.gif"/>
          <p:cNvPicPr>
            <a:picLocks noChangeAspect="1" noChangeArrowheads="1"/>
          </p:cNvPicPr>
          <p:nvPr/>
        </p:nvPicPr>
        <p:blipFill>
          <a:blip r:embed="rId2"/>
          <a:srcRect b="7500"/>
          <a:stretch>
            <a:fillRect/>
          </a:stretch>
        </p:blipFill>
        <p:spPr bwMode="auto">
          <a:xfrm>
            <a:off x="4031543" y="1481328"/>
            <a:ext cx="5112456" cy="3152378"/>
          </a:xfrm>
          <a:prstGeom prst="rect">
            <a:avLst/>
          </a:prstGeom>
          <a:noFill/>
          <a:ln w="9525">
            <a:noFill/>
            <a:miter lim="800000"/>
            <a:headEnd/>
            <a:tailEnd/>
          </a:ln>
        </p:spPr>
      </p:pic>
    </p:spTree>
  </p:cSld>
  <p:clrMapOvr>
    <a:masterClrMapping/>
  </p:clrMapOvr>
  <p:transition advTm="3984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8625" y="0"/>
            <a:ext cx="8229600" cy="928670"/>
          </a:xfrm>
        </p:spPr>
        <p:txBody>
          <a:bodyPr>
            <a:normAutofit/>
          </a:bodyPr>
          <a:lstStyle/>
          <a:p>
            <a:pPr eaLnBrk="1" fontAlgn="auto" hangingPunct="1">
              <a:spcAft>
                <a:spcPts val="0"/>
              </a:spcAft>
              <a:defRPr/>
            </a:pPr>
            <a:r>
              <a:rPr lang="en-GB" sz="4400" dirty="0" smtClean="0">
                <a:solidFill>
                  <a:schemeClr val="accent1"/>
                </a:solidFill>
                <a:latin typeface="Calibri" pitchFamily="34" charset="0"/>
              </a:rPr>
              <a:t>GLANDS OF THE EYE AND ADNEXA</a:t>
            </a:r>
          </a:p>
        </p:txBody>
      </p:sp>
      <p:sp>
        <p:nvSpPr>
          <p:cNvPr id="20482" name="Rectangle 4"/>
          <p:cNvSpPr>
            <a:spLocks noGrp="1" noChangeArrowheads="1"/>
          </p:cNvSpPr>
          <p:nvPr>
            <p:ph idx="1"/>
          </p:nvPr>
        </p:nvSpPr>
        <p:spPr>
          <a:xfrm>
            <a:off x="11953" y="1214421"/>
            <a:ext cx="4589524" cy="5643579"/>
          </a:xfrm>
        </p:spPr>
        <p:txBody>
          <a:bodyPr>
            <a:normAutofit/>
          </a:bodyPr>
          <a:lstStyle/>
          <a:p>
            <a:pPr eaLnBrk="1" hangingPunct="1">
              <a:buFont typeface="Arial" pitchFamily="34" charset="0"/>
              <a:buChar char="•"/>
            </a:pPr>
            <a:r>
              <a:rPr lang="de-DE" sz="3200" dirty="0" smtClean="0">
                <a:latin typeface="Calibri" pitchFamily="34" charset="0"/>
              </a:rPr>
              <a:t>Lacrimal gland</a:t>
            </a:r>
          </a:p>
          <a:p>
            <a:pPr eaLnBrk="1" hangingPunct="1">
              <a:buFont typeface="Arial" pitchFamily="34" charset="0"/>
              <a:buChar char="•"/>
            </a:pPr>
            <a:r>
              <a:rPr lang="de-DE" sz="3200" dirty="0" smtClean="0">
                <a:latin typeface="Calibri" pitchFamily="34" charset="0"/>
              </a:rPr>
              <a:t>Accesory lacrimal </a:t>
            </a:r>
            <a:r>
              <a:rPr lang="de-DE" sz="3200" dirty="0" smtClean="0">
                <a:latin typeface="Calibri" pitchFamily="34" charset="0"/>
              </a:rPr>
              <a:t>glands </a:t>
            </a:r>
            <a:r>
              <a:rPr lang="de-DE" sz="3200" dirty="0" smtClean="0">
                <a:latin typeface="Calibri" pitchFamily="34" charset="0"/>
                <a:sym typeface="Wingdings" panose="05000000000000000000" pitchFamily="2" charset="2"/>
              </a:rPr>
              <a:t></a:t>
            </a:r>
            <a:r>
              <a:rPr lang="de-DE" sz="3200" dirty="0" smtClean="0">
                <a:latin typeface="Calibri" pitchFamily="34" charset="0"/>
              </a:rPr>
              <a:t> Glands </a:t>
            </a:r>
            <a:r>
              <a:rPr lang="de-DE" sz="3200" dirty="0" smtClean="0">
                <a:latin typeface="Calibri" pitchFamily="34" charset="0"/>
              </a:rPr>
              <a:t>of Krause &amp; </a:t>
            </a:r>
            <a:r>
              <a:rPr lang="de-DE" sz="3200" dirty="0" smtClean="0">
                <a:latin typeface="Calibri" pitchFamily="34" charset="0"/>
              </a:rPr>
              <a:t>Wolfring </a:t>
            </a:r>
            <a:endParaRPr lang="de-DE" sz="3200" dirty="0" smtClean="0">
              <a:latin typeface="Calibri" pitchFamily="34" charset="0"/>
            </a:endParaRPr>
          </a:p>
          <a:p>
            <a:pPr eaLnBrk="1" hangingPunct="1">
              <a:buFont typeface="Arial" pitchFamily="34" charset="0"/>
              <a:buChar char="•"/>
            </a:pPr>
            <a:r>
              <a:rPr lang="de-DE" sz="3200" dirty="0" smtClean="0">
                <a:latin typeface="Calibri" pitchFamily="34" charset="0"/>
              </a:rPr>
              <a:t>Goblet cells &amp; Glands of Henle‘</a:t>
            </a:r>
          </a:p>
          <a:p>
            <a:pPr eaLnBrk="1" hangingPunct="1">
              <a:buFont typeface="Arial" pitchFamily="34" charset="0"/>
              <a:buChar char="•"/>
            </a:pPr>
            <a:r>
              <a:rPr lang="de-DE" sz="3200" dirty="0" smtClean="0">
                <a:latin typeface="Calibri" pitchFamily="34" charset="0"/>
              </a:rPr>
              <a:t>Glands of moll and zeiss</a:t>
            </a:r>
          </a:p>
          <a:p>
            <a:pPr eaLnBrk="1" hangingPunct="1">
              <a:buFont typeface="Arial" pitchFamily="34" charset="0"/>
              <a:buChar char="•"/>
            </a:pPr>
            <a:r>
              <a:rPr lang="de-DE" sz="3200" dirty="0" smtClean="0">
                <a:latin typeface="Calibri" pitchFamily="34" charset="0"/>
              </a:rPr>
              <a:t>Meibomian </a:t>
            </a:r>
            <a:r>
              <a:rPr lang="de-DE" sz="3200" dirty="0" smtClean="0">
                <a:latin typeface="Calibri" pitchFamily="34" charset="0"/>
              </a:rPr>
              <a:t>glands</a:t>
            </a:r>
            <a:endParaRPr lang="de-DE" sz="3200" dirty="0" smtClean="0">
              <a:latin typeface="Calibri" pitchFamily="34" charset="0"/>
            </a:endParaRPr>
          </a:p>
        </p:txBody>
      </p:sp>
      <p:pic>
        <p:nvPicPr>
          <p:cNvPr id="20484" name="Picture 4" descr="K:\Undergrad lectures\accessory glands.jpg"/>
          <p:cNvPicPr>
            <a:picLocks noChangeAspect="1" noChangeArrowheads="1"/>
          </p:cNvPicPr>
          <p:nvPr/>
        </p:nvPicPr>
        <p:blipFill>
          <a:blip r:embed="rId2"/>
          <a:srcRect/>
          <a:stretch>
            <a:fillRect/>
          </a:stretch>
        </p:blipFill>
        <p:spPr bwMode="auto">
          <a:xfrm>
            <a:off x="4601477" y="1214421"/>
            <a:ext cx="4256773" cy="5292741"/>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0" y="0"/>
            <a:ext cx="9144000" cy="819173"/>
          </a:xfrm>
          <a:effectLst>
            <a:outerShdw dist="35921" dir="2700000" algn="ctr" rotWithShape="0">
              <a:schemeClr val="bg2"/>
            </a:outerShdw>
          </a:effectLst>
        </p:spPr>
        <p:txBody>
          <a:bodyPr rtlCol="0">
            <a:normAutofit/>
          </a:bodyPr>
          <a:lstStyle/>
          <a:p>
            <a:pPr eaLnBrk="1" fontAlgn="auto" hangingPunct="1">
              <a:spcAft>
                <a:spcPts val="0"/>
              </a:spcAft>
              <a:defRPr/>
            </a:pPr>
            <a:r>
              <a:rPr lang="de-DE" sz="4400" b="1" u="sng" dirty="0" smtClean="0">
                <a:solidFill>
                  <a:schemeClr val="folHlink"/>
                </a:solidFill>
                <a:latin typeface="Calibri" pitchFamily="34" charset="0"/>
              </a:rPr>
              <a:t>LACRIMAL SYSTEM</a:t>
            </a:r>
          </a:p>
        </p:txBody>
      </p:sp>
      <p:sp>
        <p:nvSpPr>
          <p:cNvPr id="13315" name="Rectangle 3"/>
          <p:cNvSpPr>
            <a:spLocks noGrp="1" noChangeArrowheads="1"/>
          </p:cNvSpPr>
          <p:nvPr>
            <p:ph type="body" sz="half" idx="1"/>
          </p:nvPr>
        </p:nvSpPr>
        <p:spPr>
          <a:xfrm>
            <a:off x="0" y="1052737"/>
            <a:ext cx="5000628" cy="4519404"/>
          </a:xfrm>
        </p:spPr>
        <p:txBody>
          <a:bodyPr rtlCol="0">
            <a:normAutofit/>
          </a:bodyPr>
          <a:lstStyle/>
          <a:p>
            <a:pPr marL="365760" indent="-256032" eaLnBrk="1" fontAlgn="auto" hangingPunct="1">
              <a:lnSpc>
                <a:spcPct val="80000"/>
              </a:lnSpc>
              <a:spcAft>
                <a:spcPts val="0"/>
              </a:spcAft>
              <a:buFont typeface="Arial" pitchFamily="34" charset="0"/>
              <a:buChar char="•"/>
              <a:defRPr/>
            </a:pPr>
            <a:r>
              <a:rPr lang="de-DE" sz="2400" dirty="0" smtClean="0">
                <a:latin typeface="Calibri" pitchFamily="34" charset="0"/>
              </a:rPr>
              <a:t>Main </a:t>
            </a:r>
            <a:r>
              <a:rPr lang="de-DE" sz="2400" dirty="0" smtClean="0">
                <a:latin typeface="Calibri" pitchFamily="34" charset="0"/>
              </a:rPr>
              <a:t>Lacrimal gland </a:t>
            </a:r>
            <a:r>
              <a:rPr lang="de-DE" sz="2400" dirty="0" smtClean="0">
                <a:latin typeface="Calibri" pitchFamily="34" charset="0"/>
                <a:sym typeface="Wingdings" panose="05000000000000000000" pitchFamily="2" charset="2"/>
              </a:rPr>
              <a:t></a:t>
            </a:r>
            <a:r>
              <a:rPr lang="de-DE" sz="2400" dirty="0" smtClean="0">
                <a:latin typeface="Calibri" pitchFamily="34" charset="0"/>
              </a:rPr>
              <a:t> </a:t>
            </a:r>
            <a:r>
              <a:rPr lang="de-DE" sz="2400" b="1" dirty="0" smtClean="0">
                <a:latin typeface="Calibri" pitchFamily="34" charset="0"/>
              </a:rPr>
              <a:t>reflex </a:t>
            </a:r>
            <a:r>
              <a:rPr lang="de-DE" sz="2400" dirty="0" smtClean="0">
                <a:latin typeface="Calibri" pitchFamily="34" charset="0"/>
              </a:rPr>
              <a:t>tearing</a:t>
            </a:r>
          </a:p>
          <a:p>
            <a:pPr marL="365760" indent="-256032" eaLnBrk="1" fontAlgn="auto" hangingPunct="1">
              <a:lnSpc>
                <a:spcPct val="80000"/>
              </a:lnSpc>
              <a:spcAft>
                <a:spcPts val="0"/>
              </a:spcAft>
              <a:buFont typeface="Wingdings" pitchFamily="2" charset="2"/>
              <a:buNone/>
              <a:defRPr/>
            </a:pPr>
            <a:endParaRPr lang="de-DE" sz="2400" dirty="0" smtClean="0">
              <a:latin typeface="Calibri" pitchFamily="34" charset="0"/>
            </a:endParaRPr>
          </a:p>
          <a:p>
            <a:pPr marL="365760" indent="-256032" eaLnBrk="1" fontAlgn="auto" hangingPunct="1">
              <a:lnSpc>
                <a:spcPct val="80000"/>
              </a:lnSpc>
              <a:spcAft>
                <a:spcPts val="0"/>
              </a:spcAft>
              <a:buFont typeface="Arial" pitchFamily="34" charset="0"/>
              <a:buChar char="•"/>
              <a:defRPr/>
            </a:pPr>
            <a:r>
              <a:rPr lang="de-DE" sz="2400" dirty="0" smtClean="0">
                <a:latin typeface="Calibri" pitchFamily="34" charset="0"/>
              </a:rPr>
              <a:t>Accessory lacrimal glands </a:t>
            </a:r>
            <a:r>
              <a:rPr lang="de-DE" sz="2400" dirty="0" smtClean="0">
                <a:latin typeface="Calibri" pitchFamily="34" charset="0"/>
                <a:sym typeface="Wingdings" panose="05000000000000000000" pitchFamily="2" charset="2"/>
              </a:rPr>
              <a:t> </a:t>
            </a:r>
            <a:r>
              <a:rPr lang="de-DE" sz="2400" b="1" dirty="0" smtClean="0">
                <a:latin typeface="Calibri" pitchFamily="34" charset="0"/>
              </a:rPr>
              <a:t>basal</a:t>
            </a:r>
            <a:r>
              <a:rPr lang="de-DE" sz="2400" dirty="0" smtClean="0">
                <a:latin typeface="Calibri" pitchFamily="34" charset="0"/>
              </a:rPr>
              <a:t> </a:t>
            </a:r>
            <a:r>
              <a:rPr lang="de-DE" sz="2400" dirty="0" smtClean="0">
                <a:latin typeface="Calibri" pitchFamily="34" charset="0"/>
              </a:rPr>
              <a:t>tear </a:t>
            </a:r>
            <a:r>
              <a:rPr lang="de-DE" sz="2400" dirty="0" smtClean="0">
                <a:latin typeface="Calibri" pitchFamily="34" charset="0"/>
              </a:rPr>
              <a:t>secretion</a:t>
            </a:r>
            <a:endParaRPr lang="de-DE" sz="2400" dirty="0" smtClean="0"/>
          </a:p>
          <a:p>
            <a:pPr marL="365760" indent="-256032" eaLnBrk="1" fontAlgn="auto" hangingPunct="1">
              <a:lnSpc>
                <a:spcPct val="80000"/>
              </a:lnSpc>
              <a:spcAft>
                <a:spcPts val="0"/>
              </a:spcAft>
              <a:buFont typeface="Wingdings" pitchFamily="2" charset="2"/>
              <a:buNone/>
              <a:defRPr/>
            </a:pPr>
            <a:r>
              <a:rPr lang="de-DE" sz="2400" b="1" dirty="0" smtClean="0"/>
              <a:t>	</a:t>
            </a:r>
          </a:p>
        </p:txBody>
      </p:sp>
      <p:pic>
        <p:nvPicPr>
          <p:cNvPr id="23556" name="Picture 5" descr="K:\Undergrad lectures\lacrimal.jpg"/>
          <p:cNvPicPr>
            <a:picLocks noChangeAspect="1" noChangeArrowheads="1"/>
          </p:cNvPicPr>
          <p:nvPr/>
        </p:nvPicPr>
        <p:blipFill>
          <a:blip r:embed="rId2"/>
          <a:srcRect/>
          <a:stretch>
            <a:fillRect/>
          </a:stretch>
        </p:blipFill>
        <p:spPr bwMode="auto">
          <a:xfrm>
            <a:off x="5072066" y="928670"/>
            <a:ext cx="3774056" cy="3571882"/>
          </a:xfrm>
          <a:prstGeom prst="rect">
            <a:avLst/>
          </a:prstGeom>
          <a:noFill/>
          <a:ln w="9525">
            <a:noFill/>
            <a:miter lim="800000"/>
            <a:headEnd/>
            <a:tailEnd/>
          </a:ln>
        </p:spPr>
      </p:pic>
      <p:pic>
        <p:nvPicPr>
          <p:cNvPr id="23557" name="Picture 4" descr="K:\Undergrad lectures\accessory glands.jpg"/>
          <p:cNvPicPr>
            <a:picLocks noChangeAspect="1" noChangeArrowheads="1"/>
          </p:cNvPicPr>
          <p:nvPr/>
        </p:nvPicPr>
        <p:blipFill>
          <a:blip r:embed="rId3"/>
          <a:srcRect l="9091" r="7576" b="62270"/>
          <a:stretch>
            <a:fillRect/>
          </a:stretch>
        </p:blipFill>
        <p:spPr bwMode="auto">
          <a:xfrm>
            <a:off x="5000628" y="4429132"/>
            <a:ext cx="3929062" cy="2078038"/>
          </a:xfrm>
          <a:prstGeom prst="rect">
            <a:avLst/>
          </a:prstGeom>
          <a:noFill/>
          <a:ln w="9525">
            <a:noFill/>
            <a:miter lim="800000"/>
            <a:headEnd/>
            <a:tailEnd/>
          </a:ln>
        </p:spPr>
      </p:pic>
    </p:spTree>
  </p:cSld>
  <p:clrMapOvr>
    <a:masterClrMapping/>
  </p:clrMapOvr>
  <p:transition advTm="46052"/>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0" y="32853"/>
            <a:ext cx="9144000" cy="642938"/>
          </a:xfrm>
          <a:effectLst>
            <a:outerShdw dist="35921" dir="2700000" algn="ctr" rotWithShape="0">
              <a:schemeClr val="bg2"/>
            </a:outerShdw>
          </a:effectLst>
        </p:spPr>
        <p:txBody>
          <a:bodyPr rtlCol="0">
            <a:normAutofit fontScale="90000"/>
          </a:bodyPr>
          <a:lstStyle/>
          <a:p>
            <a:pPr eaLnBrk="1" fontAlgn="auto" hangingPunct="1">
              <a:spcAft>
                <a:spcPts val="0"/>
              </a:spcAft>
              <a:defRPr/>
            </a:pPr>
            <a:r>
              <a:rPr lang="de-DE" sz="4900" b="1" dirty="0" smtClean="0">
                <a:solidFill>
                  <a:schemeClr val="folHlink"/>
                </a:solidFill>
                <a:latin typeface="Calibri" pitchFamily="34" charset="0"/>
              </a:rPr>
              <a:t>TEAR FILM</a:t>
            </a:r>
          </a:p>
        </p:txBody>
      </p:sp>
      <p:sp>
        <p:nvSpPr>
          <p:cNvPr id="25603" name="Rectangle 3"/>
          <p:cNvSpPr>
            <a:spLocks noGrp="1" noChangeArrowheads="1"/>
          </p:cNvSpPr>
          <p:nvPr>
            <p:ph type="body" sz="half" idx="1"/>
          </p:nvPr>
        </p:nvSpPr>
        <p:spPr>
          <a:xfrm>
            <a:off x="0" y="836712"/>
            <a:ext cx="4918040" cy="6021288"/>
          </a:xfrm>
        </p:spPr>
        <p:txBody>
          <a:bodyPr>
            <a:normAutofit/>
          </a:bodyPr>
          <a:lstStyle/>
          <a:p>
            <a:r>
              <a:rPr lang="de-DE" sz="2400" dirty="0" smtClean="0">
                <a:latin typeface="Calibri" pitchFamily="34" charset="0"/>
              </a:rPr>
              <a:t>Tears form a film over the </a:t>
            </a:r>
            <a:r>
              <a:rPr lang="de-DE" sz="2400" dirty="0" smtClean="0">
                <a:latin typeface="Calibri" pitchFamily="34" charset="0"/>
              </a:rPr>
              <a:t>eyeball that:</a:t>
            </a:r>
          </a:p>
          <a:p>
            <a:pPr lvl="1"/>
            <a:r>
              <a:rPr lang="de-DE" sz="2400" dirty="0" smtClean="0">
                <a:latin typeface="Calibri" pitchFamily="34" charset="0"/>
              </a:rPr>
              <a:t>Keeps the </a:t>
            </a:r>
            <a:r>
              <a:rPr lang="de-DE" sz="2400" dirty="0" smtClean="0">
                <a:latin typeface="Calibri" pitchFamily="34" charset="0"/>
              </a:rPr>
              <a:t>cornea and conjunctiva </a:t>
            </a:r>
            <a:r>
              <a:rPr lang="de-DE" sz="2400" b="1" dirty="0" smtClean="0">
                <a:latin typeface="Calibri" pitchFamily="34" charset="0"/>
              </a:rPr>
              <a:t>moist</a:t>
            </a:r>
            <a:r>
              <a:rPr lang="de-DE" sz="2400" dirty="0" smtClean="0">
                <a:latin typeface="Calibri" pitchFamily="34" charset="0"/>
              </a:rPr>
              <a:t> &amp; </a:t>
            </a:r>
            <a:r>
              <a:rPr lang="de-DE" sz="2400" dirty="0" smtClean="0">
                <a:latin typeface="Calibri" pitchFamily="34" charset="0"/>
              </a:rPr>
              <a:t>lubricated</a:t>
            </a:r>
          </a:p>
          <a:p>
            <a:pPr lvl="1"/>
            <a:r>
              <a:rPr lang="de-DE" sz="2400" dirty="0" smtClean="0">
                <a:latin typeface="Calibri" pitchFamily="34" charset="0"/>
              </a:rPr>
              <a:t>Produces </a:t>
            </a:r>
            <a:r>
              <a:rPr lang="de-DE" sz="2400" dirty="0" smtClean="0">
                <a:latin typeface="Calibri" pitchFamily="34" charset="0"/>
              </a:rPr>
              <a:t>a </a:t>
            </a:r>
            <a:r>
              <a:rPr lang="de-DE" sz="2400" b="1" dirty="0" smtClean="0">
                <a:latin typeface="Calibri" pitchFamily="34" charset="0"/>
              </a:rPr>
              <a:t>smooth</a:t>
            </a:r>
            <a:r>
              <a:rPr lang="de-DE" sz="2400" dirty="0" smtClean="0">
                <a:latin typeface="Calibri" pitchFamily="34" charset="0"/>
              </a:rPr>
              <a:t> optical </a:t>
            </a:r>
            <a:r>
              <a:rPr lang="de-DE" sz="2400" dirty="0" smtClean="0">
                <a:latin typeface="Calibri" pitchFamily="34" charset="0"/>
              </a:rPr>
              <a:t>surface</a:t>
            </a:r>
          </a:p>
          <a:p>
            <a:pPr lvl="1"/>
            <a:r>
              <a:rPr lang="de-DE" sz="2400" dirty="0" smtClean="0">
                <a:latin typeface="Calibri" pitchFamily="34" charset="0"/>
              </a:rPr>
              <a:t>Provides </a:t>
            </a:r>
            <a:r>
              <a:rPr lang="de-DE" sz="2400" b="1" dirty="0" smtClean="0">
                <a:latin typeface="Calibri" pitchFamily="34" charset="0"/>
              </a:rPr>
              <a:t>oxygen and other </a:t>
            </a:r>
            <a:r>
              <a:rPr lang="de-DE" sz="2400" b="1" dirty="0" smtClean="0">
                <a:latin typeface="Calibri" pitchFamily="34" charset="0"/>
              </a:rPr>
              <a:t>nutrients</a:t>
            </a:r>
          </a:p>
          <a:p>
            <a:pPr lvl="1"/>
            <a:r>
              <a:rPr lang="de-DE" sz="2400" b="1" dirty="0" smtClean="0">
                <a:latin typeface="Calibri" pitchFamily="34" charset="0"/>
              </a:rPr>
              <a:t>Protects </a:t>
            </a:r>
            <a:r>
              <a:rPr lang="de-DE" sz="2400" b="1" dirty="0" smtClean="0">
                <a:latin typeface="Calibri" pitchFamily="34" charset="0"/>
                <a:sym typeface="Wingdings" panose="05000000000000000000" pitchFamily="2" charset="2"/>
              </a:rPr>
              <a:t> </a:t>
            </a:r>
            <a:r>
              <a:rPr lang="de-DE" sz="2400" dirty="0" smtClean="0">
                <a:latin typeface="Calibri" pitchFamily="34" charset="0"/>
              </a:rPr>
              <a:t>immunoglobulins</a:t>
            </a:r>
            <a:r>
              <a:rPr lang="de-DE" sz="2400" dirty="0" smtClean="0">
                <a:latin typeface="Calibri" pitchFamily="34" charset="0"/>
              </a:rPr>
              <a:t>, lactoferrin, lysozymes</a:t>
            </a:r>
          </a:p>
        </p:txBody>
      </p:sp>
      <p:pic>
        <p:nvPicPr>
          <p:cNvPr id="25604" name="Picture 4" descr="K:\Undergrad lectures\tear film.jpg"/>
          <p:cNvPicPr>
            <a:picLocks noChangeAspect="1" noChangeArrowheads="1"/>
          </p:cNvPicPr>
          <p:nvPr/>
        </p:nvPicPr>
        <p:blipFill>
          <a:blip r:embed="rId3"/>
          <a:srcRect/>
          <a:stretch>
            <a:fillRect/>
          </a:stretch>
        </p:blipFill>
        <p:spPr bwMode="auto">
          <a:xfrm>
            <a:off x="4918040" y="1142985"/>
            <a:ext cx="3964023" cy="3643338"/>
          </a:xfrm>
          <a:prstGeom prst="rect">
            <a:avLst/>
          </a:prstGeom>
          <a:noFill/>
          <a:ln w="9525">
            <a:noFill/>
            <a:miter lim="800000"/>
            <a:headEnd/>
            <a:tailEnd/>
          </a:ln>
        </p:spPr>
      </p:pic>
    </p:spTree>
  </p:cSld>
  <p:clrMapOvr>
    <a:masterClrMapping/>
  </p:clrMapOvr>
  <p:transition advTm="46847"/>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t>
            </a:r>
            <a:endParaRPr lang="en-US" dirty="0"/>
          </a:p>
        </p:txBody>
      </p:sp>
      <p:sp>
        <p:nvSpPr>
          <p:cNvPr id="2" name="Content Placeholder 1"/>
          <p:cNvSpPr>
            <a:spLocks noGrp="1"/>
          </p:cNvSpPr>
          <p:nvPr>
            <p:ph idx="1"/>
          </p:nvPr>
        </p:nvSpPr>
        <p:spPr/>
        <p:txBody>
          <a:bodyPr/>
          <a:lstStyle/>
          <a:p>
            <a:r>
              <a:rPr lang="en-GB" dirty="0" smtClean="0">
                <a:latin typeface="Calibri" panose="020F0502020204030204" pitchFamily="34" charset="0"/>
              </a:rPr>
              <a:t>Layers of the tear film:</a:t>
            </a:r>
          </a:p>
          <a:p>
            <a:pPr lvl="1"/>
            <a:r>
              <a:rPr lang="en-GB" b="1" dirty="0" smtClean="0">
                <a:latin typeface="Calibri" panose="020F0502020204030204" pitchFamily="34" charset="0"/>
              </a:rPr>
              <a:t>Oily layer: </a:t>
            </a:r>
            <a:r>
              <a:rPr lang="en-GB" dirty="0">
                <a:latin typeface="Calibri" panose="020F0502020204030204" pitchFamily="34" charset="0"/>
              </a:rPr>
              <a:t>stabilizes tear </a:t>
            </a:r>
            <a:r>
              <a:rPr lang="en-GB" dirty="0" smtClean="0">
                <a:latin typeface="Calibri" panose="020F0502020204030204" pitchFamily="34" charset="0"/>
              </a:rPr>
              <a:t>film (from </a:t>
            </a:r>
            <a:r>
              <a:rPr lang="en-GB" b="1" dirty="0" err="1">
                <a:latin typeface="Calibri" panose="020F0502020204030204" pitchFamily="34" charset="0"/>
              </a:rPr>
              <a:t>meibomian</a:t>
            </a:r>
            <a:r>
              <a:rPr lang="en-GB" b="1" dirty="0">
                <a:latin typeface="Calibri" panose="020F0502020204030204" pitchFamily="34" charset="0"/>
              </a:rPr>
              <a:t> </a:t>
            </a:r>
            <a:r>
              <a:rPr lang="en-GB" b="1" dirty="0" smtClean="0">
                <a:latin typeface="Calibri" panose="020F0502020204030204" pitchFamily="34" charset="0"/>
              </a:rPr>
              <a:t>gland</a:t>
            </a:r>
            <a:r>
              <a:rPr lang="en-GB" dirty="0" smtClean="0">
                <a:latin typeface="Calibri" panose="020F0502020204030204" pitchFamily="34" charset="0"/>
              </a:rPr>
              <a:t>)</a:t>
            </a:r>
            <a:endParaRPr lang="en-GB" dirty="0">
              <a:latin typeface="Calibri" panose="020F0502020204030204" pitchFamily="34" charset="0"/>
            </a:endParaRPr>
          </a:p>
          <a:p>
            <a:pPr lvl="1"/>
            <a:r>
              <a:rPr lang="en-GB" b="1" dirty="0">
                <a:latin typeface="Calibri" panose="020F0502020204030204" pitchFamily="34" charset="0"/>
              </a:rPr>
              <a:t>Aqueous </a:t>
            </a:r>
            <a:r>
              <a:rPr lang="en-GB" b="1" dirty="0" smtClean="0">
                <a:latin typeface="Calibri" panose="020F0502020204030204" pitchFamily="34" charset="0"/>
              </a:rPr>
              <a:t>layer:</a:t>
            </a:r>
            <a:r>
              <a:rPr lang="en-GB" dirty="0" smtClean="0">
                <a:latin typeface="Calibri" panose="020F0502020204030204" pitchFamily="34" charset="0"/>
              </a:rPr>
              <a:t> provides moisture </a:t>
            </a:r>
            <a:r>
              <a:rPr lang="en-GB" dirty="0">
                <a:latin typeface="Calibri" panose="020F0502020204030204" pitchFamily="34" charset="0"/>
              </a:rPr>
              <a:t>and nutrition </a:t>
            </a:r>
            <a:r>
              <a:rPr lang="en-GB" dirty="0" smtClean="0">
                <a:latin typeface="Calibri" panose="020F0502020204030204" pitchFamily="34" charset="0"/>
              </a:rPr>
              <a:t>for the </a:t>
            </a:r>
            <a:r>
              <a:rPr lang="en-GB" dirty="0">
                <a:latin typeface="Calibri" panose="020F0502020204030204" pitchFamily="34" charset="0"/>
              </a:rPr>
              <a:t>cornea and protective elements </a:t>
            </a:r>
            <a:r>
              <a:rPr lang="en-GB" dirty="0" smtClean="0">
                <a:latin typeface="Calibri" panose="020F0502020204030204" pitchFamily="34" charset="0"/>
              </a:rPr>
              <a:t>(from </a:t>
            </a:r>
            <a:r>
              <a:rPr lang="en-GB" b="1" dirty="0">
                <a:latin typeface="Calibri" panose="020F0502020204030204" pitchFamily="34" charset="0"/>
              </a:rPr>
              <a:t>accessory lacrimal </a:t>
            </a:r>
            <a:r>
              <a:rPr lang="en-GB" b="1" dirty="0" smtClean="0">
                <a:latin typeface="Calibri" panose="020F0502020204030204" pitchFamily="34" charset="0"/>
              </a:rPr>
              <a:t>glands</a:t>
            </a:r>
            <a:r>
              <a:rPr lang="en-GB" dirty="0" smtClean="0">
                <a:latin typeface="Calibri" panose="020F0502020204030204" pitchFamily="34" charset="0"/>
              </a:rPr>
              <a:t>)</a:t>
            </a:r>
            <a:endParaRPr lang="en-GB" dirty="0">
              <a:latin typeface="Calibri" panose="020F0502020204030204" pitchFamily="34" charset="0"/>
            </a:endParaRPr>
          </a:p>
          <a:p>
            <a:pPr lvl="1"/>
            <a:r>
              <a:rPr lang="en-GB" b="1" dirty="0" err="1">
                <a:latin typeface="Calibri" panose="020F0502020204030204" pitchFamily="34" charset="0"/>
              </a:rPr>
              <a:t>Mucin</a:t>
            </a:r>
            <a:r>
              <a:rPr lang="en-GB" b="1" dirty="0">
                <a:latin typeface="Calibri" panose="020F0502020204030204" pitchFamily="34" charset="0"/>
              </a:rPr>
              <a:t> </a:t>
            </a:r>
            <a:r>
              <a:rPr lang="en-GB" b="1" dirty="0" smtClean="0">
                <a:latin typeface="Calibri" panose="020F0502020204030204" pitchFamily="34" charset="0"/>
              </a:rPr>
              <a:t>layer: </a:t>
            </a:r>
            <a:r>
              <a:rPr lang="en-GB" dirty="0" smtClean="0">
                <a:latin typeface="Calibri" panose="020F0502020204030204" pitchFamily="34" charset="0"/>
              </a:rPr>
              <a:t>surfactant (from </a:t>
            </a:r>
            <a:r>
              <a:rPr lang="en-GB" b="1" dirty="0" smtClean="0">
                <a:latin typeface="Calibri" panose="020F0502020204030204" pitchFamily="34" charset="0"/>
              </a:rPr>
              <a:t>goblet cells in the conjunctiva</a:t>
            </a:r>
            <a:r>
              <a:rPr lang="en-GB" dirty="0" smtClean="0">
                <a:latin typeface="Calibri" panose="020F0502020204030204" pitchFamily="34" charset="0"/>
              </a:rPr>
              <a:t>)</a:t>
            </a:r>
            <a:endParaRPr lang="en-GB" dirty="0">
              <a:latin typeface="Calibri" panose="020F0502020204030204" pitchFamily="34" charset="0"/>
            </a:endParaRPr>
          </a:p>
          <a:p>
            <a:r>
              <a:rPr lang="en-GB" dirty="0">
                <a:latin typeface="Calibri" panose="020F0502020204030204" pitchFamily="34" charset="0"/>
              </a:rPr>
              <a:t>Tear film </a:t>
            </a:r>
            <a:r>
              <a:rPr lang="en-GB" dirty="0" smtClean="0">
                <a:latin typeface="Calibri" panose="020F0502020204030204" pitchFamily="34" charset="0"/>
              </a:rPr>
              <a:t>is renewed </a:t>
            </a:r>
            <a:r>
              <a:rPr lang="en-GB" dirty="0">
                <a:latin typeface="Calibri" panose="020F0502020204030204" pitchFamily="34" charset="0"/>
              </a:rPr>
              <a:t>by each blink</a:t>
            </a:r>
          </a:p>
          <a:p>
            <a:r>
              <a:rPr lang="en-GB" dirty="0">
                <a:latin typeface="Calibri" panose="020F0502020204030204" pitchFamily="34" charset="0"/>
              </a:rPr>
              <a:t>Deficient </a:t>
            </a:r>
            <a:r>
              <a:rPr lang="en-GB" dirty="0" smtClean="0">
                <a:latin typeface="Calibri" panose="020F0502020204030204" pitchFamily="34" charset="0"/>
              </a:rPr>
              <a:t>tear film </a:t>
            </a:r>
            <a:r>
              <a:rPr lang="en-GB" dirty="0" smtClean="0">
                <a:latin typeface="Calibri" panose="020F0502020204030204" pitchFamily="34" charset="0"/>
                <a:sym typeface="Wingdings" panose="05000000000000000000" pitchFamily="2" charset="2"/>
              </a:rPr>
              <a:t></a:t>
            </a:r>
            <a:r>
              <a:rPr lang="en-GB" dirty="0" smtClean="0">
                <a:latin typeface="Calibri" panose="020F0502020204030204" pitchFamily="34" charset="0"/>
              </a:rPr>
              <a:t> </a:t>
            </a:r>
            <a:r>
              <a:rPr lang="en-GB" dirty="0">
                <a:latin typeface="Calibri" panose="020F0502020204030204" pitchFamily="34" charset="0"/>
              </a:rPr>
              <a:t>drying of </a:t>
            </a:r>
            <a:r>
              <a:rPr lang="en-GB" dirty="0" smtClean="0">
                <a:latin typeface="Calibri" panose="020F0502020204030204" pitchFamily="34" charset="0"/>
              </a:rPr>
              <a:t>cornea</a:t>
            </a:r>
            <a:endParaRPr lang="en-GB" dirty="0">
              <a:latin typeface="Calibri" panose="020F0502020204030204" pitchFamily="34" charset="0"/>
            </a:endParaRPr>
          </a:p>
        </p:txBody>
      </p:sp>
    </p:spTree>
    <p:extLst>
      <p:ext uri="{BB962C8B-B14F-4D97-AF65-F5344CB8AC3E}">
        <p14:creationId xmlns:p14="http://schemas.microsoft.com/office/powerpoint/2010/main" val="2703782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en-GB" sz="4400" dirty="0" smtClean="0">
                <a:solidFill>
                  <a:schemeClr val="folHlink"/>
                </a:solidFill>
                <a:latin typeface="Calibri" pitchFamily="34" charset="0"/>
              </a:rPr>
              <a:t>TOPICS</a:t>
            </a:r>
          </a:p>
        </p:txBody>
      </p:sp>
      <p:sp>
        <p:nvSpPr>
          <p:cNvPr id="13314" name="Rectangle 3"/>
          <p:cNvSpPr>
            <a:spLocks noGrp="1" noChangeArrowheads="1"/>
          </p:cNvSpPr>
          <p:nvPr>
            <p:ph idx="1"/>
          </p:nvPr>
        </p:nvSpPr>
        <p:spPr/>
        <p:txBody>
          <a:bodyPr/>
          <a:lstStyle/>
          <a:p>
            <a:r>
              <a:rPr lang="en-GB" sz="3200" dirty="0" smtClean="0">
                <a:latin typeface="Calibri" pitchFamily="34" charset="0"/>
              </a:rPr>
              <a:t>ORBIT</a:t>
            </a:r>
          </a:p>
          <a:p>
            <a:r>
              <a:rPr lang="en-GB" sz="3200" dirty="0" smtClean="0">
                <a:latin typeface="Calibri" pitchFamily="34" charset="0"/>
              </a:rPr>
              <a:t>EXTRA-OCULAR MUSCLES (EOMS)</a:t>
            </a:r>
          </a:p>
          <a:p>
            <a:pPr eaLnBrk="1" hangingPunct="1"/>
            <a:r>
              <a:rPr lang="en-GB" sz="3200" dirty="0" smtClean="0">
                <a:latin typeface="Calibri" pitchFamily="34" charset="0"/>
              </a:rPr>
              <a:t>OCULAR ADNEXA</a:t>
            </a:r>
          </a:p>
          <a:p>
            <a:r>
              <a:rPr lang="en-GB" sz="3200" dirty="0" smtClean="0">
                <a:latin typeface="Calibri" pitchFamily="34" charset="0"/>
              </a:rPr>
              <a:t>LACRIMAL SYSTEM AND TEAR FILM</a:t>
            </a:r>
          </a:p>
          <a:p>
            <a:pPr eaLnBrk="1" hangingPunct="1"/>
            <a:r>
              <a:rPr lang="en-GB" sz="3200" dirty="0" smtClean="0">
                <a:latin typeface="Calibri" pitchFamily="34" charset="0"/>
              </a:rPr>
              <a:t>EXTERNAL ANATOMY     </a:t>
            </a:r>
          </a:p>
          <a:p>
            <a:pPr eaLnBrk="1" hangingPunct="1"/>
            <a:r>
              <a:rPr lang="en-GB" sz="3200" dirty="0" smtClean="0">
                <a:latin typeface="Calibri" pitchFamily="34" charset="0"/>
              </a:rPr>
              <a:t>INTERNAL ANATOMY</a:t>
            </a:r>
            <a:endParaRPr lang="en-GB" sz="3200" dirty="0" smtClean="0">
              <a:latin typeface="Calibri" pitchFamily="34" charset="0"/>
            </a:endParaRPr>
          </a:p>
        </p:txBody>
      </p:sp>
    </p:spTree>
  </p:cSld>
  <p:clrMapOvr>
    <a:masterClrMapping/>
  </p:clrMapOvr>
  <p:transition advTm="1263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MUCHAI\Documents\Dept Ophthal\Undergrad Lectures\New Pics\Goblet cells histology.JPG"/>
          <p:cNvPicPr>
            <a:picLocks noGrp="1" noChangeAspect="1" noChangeArrowheads="1"/>
          </p:cNvPicPr>
          <p:nvPr>
            <p:ph idx="1"/>
          </p:nvPr>
        </p:nvPicPr>
        <p:blipFill>
          <a:blip r:embed="rId2"/>
          <a:srcRect/>
          <a:stretch>
            <a:fillRect/>
          </a:stretch>
        </p:blipFill>
        <p:spPr>
          <a:xfrm>
            <a:off x="0" y="0"/>
            <a:ext cx="4143375" cy="6858000"/>
          </a:xfrm>
          <a:noFill/>
        </p:spPr>
      </p:pic>
      <p:pic>
        <p:nvPicPr>
          <p:cNvPr id="21508" name="Picture 3" descr="C:\Users\MUCHAI\Documents\Dept Ophthal\Undergrad Lectures\New Pics\Crypts of Henle.jpg"/>
          <p:cNvPicPr>
            <a:picLocks noChangeAspect="1" noChangeArrowheads="1"/>
          </p:cNvPicPr>
          <p:nvPr/>
        </p:nvPicPr>
        <p:blipFill>
          <a:blip r:embed="rId3"/>
          <a:srcRect l="5634" r="4225" b="8498"/>
          <a:stretch>
            <a:fillRect/>
          </a:stretch>
        </p:blipFill>
        <p:spPr bwMode="auto">
          <a:xfrm>
            <a:off x="4644008" y="1"/>
            <a:ext cx="4499992" cy="6858000"/>
          </a:xfrm>
          <a:prstGeom prst="rect">
            <a:avLst/>
          </a:prstGeom>
          <a:noFill/>
          <a:ln w="9525">
            <a:noFill/>
            <a:miter lim="800000"/>
            <a:headEnd/>
            <a:tailEnd/>
          </a:ln>
        </p:spPr>
      </p:pic>
      <p:cxnSp>
        <p:nvCxnSpPr>
          <p:cNvPr id="9" name="Straight Connector 8"/>
          <p:cNvCxnSpPr/>
          <p:nvPr/>
        </p:nvCxnSpPr>
        <p:spPr>
          <a:xfrm>
            <a:off x="7643813" y="5072063"/>
            <a:ext cx="1214437" cy="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6318"/>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42875"/>
            <a:ext cx="8229600" cy="642938"/>
          </a:xfrm>
        </p:spPr>
        <p:txBody>
          <a:bodyPr>
            <a:noAutofit/>
          </a:bodyPr>
          <a:lstStyle/>
          <a:p>
            <a:pPr eaLnBrk="1" fontAlgn="auto" hangingPunct="1">
              <a:spcAft>
                <a:spcPts val="0"/>
              </a:spcAft>
              <a:defRPr/>
            </a:pPr>
            <a:r>
              <a:rPr lang="en-GB" sz="4400" dirty="0" smtClean="0">
                <a:solidFill>
                  <a:schemeClr val="folHlink"/>
                </a:solidFill>
                <a:latin typeface="Calibri" pitchFamily="34" charset="0"/>
              </a:rPr>
              <a:t>THE LACRIMAL DRAINAGE SYSTEM</a:t>
            </a:r>
            <a:endParaRPr lang="en-GB" sz="4400" dirty="0" smtClean="0">
              <a:solidFill>
                <a:schemeClr val="folHlink"/>
              </a:solidFill>
              <a:latin typeface="Calibri" pitchFamily="34" charset="0"/>
            </a:endParaRPr>
          </a:p>
        </p:txBody>
      </p:sp>
      <p:sp>
        <p:nvSpPr>
          <p:cNvPr id="24578" name="Rectangle 3"/>
          <p:cNvSpPr>
            <a:spLocks noGrp="1" noChangeArrowheads="1"/>
          </p:cNvSpPr>
          <p:nvPr>
            <p:ph idx="1"/>
          </p:nvPr>
        </p:nvSpPr>
        <p:spPr>
          <a:xfrm>
            <a:off x="142875" y="1285875"/>
            <a:ext cx="3911600" cy="4643438"/>
          </a:xfrm>
        </p:spPr>
        <p:txBody>
          <a:bodyPr/>
          <a:lstStyle/>
          <a:p>
            <a:pPr eaLnBrk="1" hangingPunct="1">
              <a:lnSpc>
                <a:spcPct val="80000"/>
              </a:lnSpc>
              <a:buFont typeface="Arial" pitchFamily="34" charset="0"/>
              <a:buChar char="•"/>
            </a:pPr>
            <a:r>
              <a:rPr lang="de-DE" dirty="0" smtClean="0">
                <a:latin typeface="Calibri" pitchFamily="34" charset="0"/>
              </a:rPr>
              <a:t>Tears drain into the </a:t>
            </a:r>
            <a:r>
              <a:rPr lang="de-DE" b="1" dirty="0" smtClean="0">
                <a:latin typeface="Calibri" pitchFamily="34" charset="0"/>
              </a:rPr>
              <a:t>upper and lower puncta</a:t>
            </a:r>
            <a:r>
              <a:rPr lang="de-DE" dirty="0" smtClean="0">
                <a:latin typeface="Calibri" pitchFamily="34" charset="0"/>
              </a:rPr>
              <a:t> </a:t>
            </a:r>
            <a:r>
              <a:rPr lang="de-DE" dirty="0" smtClean="0">
                <a:latin typeface="Calibri" pitchFamily="34" charset="0"/>
                <a:sym typeface="Wingdings" panose="05000000000000000000" pitchFamily="2" charset="2"/>
              </a:rPr>
              <a:t> </a:t>
            </a:r>
            <a:r>
              <a:rPr lang="de-DE" b="1" dirty="0" smtClean="0">
                <a:latin typeface="Calibri" pitchFamily="34" charset="0"/>
                <a:sym typeface="Wingdings" panose="05000000000000000000" pitchFamily="2" charset="2"/>
              </a:rPr>
              <a:t>lacrimal sac </a:t>
            </a:r>
            <a:r>
              <a:rPr lang="de-DE" dirty="0" smtClean="0">
                <a:latin typeface="Calibri" pitchFamily="34" charset="0"/>
                <a:sym typeface="Wingdings" panose="05000000000000000000" pitchFamily="2" charset="2"/>
              </a:rPr>
              <a:t>via the </a:t>
            </a:r>
            <a:r>
              <a:rPr lang="de-DE" b="1" dirty="0" smtClean="0">
                <a:latin typeface="Calibri" pitchFamily="34" charset="0"/>
                <a:sym typeface="Wingdings" panose="05000000000000000000" pitchFamily="2" charset="2"/>
              </a:rPr>
              <a:t>upper and lower cancaliculi</a:t>
            </a:r>
          </a:p>
          <a:p>
            <a:pPr eaLnBrk="1" hangingPunct="1">
              <a:lnSpc>
                <a:spcPct val="80000"/>
              </a:lnSpc>
              <a:buFont typeface="Arial" pitchFamily="34" charset="0"/>
              <a:buChar char="•"/>
            </a:pPr>
            <a:r>
              <a:rPr lang="de-DE" dirty="0" smtClean="0">
                <a:latin typeface="Calibri" pitchFamily="34" charset="0"/>
                <a:sym typeface="Wingdings" panose="05000000000000000000" pitchFamily="2" charset="2"/>
              </a:rPr>
              <a:t>They form a </a:t>
            </a:r>
            <a:r>
              <a:rPr lang="de-DE" b="1" dirty="0" smtClean="0">
                <a:latin typeface="Calibri" pitchFamily="34" charset="0"/>
                <a:sym typeface="Wingdings" panose="05000000000000000000" pitchFamily="2" charset="2"/>
              </a:rPr>
              <a:t>common canaliculus </a:t>
            </a:r>
            <a:r>
              <a:rPr lang="de-DE" dirty="0" smtClean="0">
                <a:latin typeface="Calibri" pitchFamily="34" charset="0"/>
                <a:sym typeface="Wingdings" panose="05000000000000000000" pitchFamily="2" charset="2"/>
              </a:rPr>
              <a:t>before entering the </a:t>
            </a:r>
            <a:r>
              <a:rPr lang="de-DE" b="1" dirty="0" smtClean="0">
                <a:latin typeface="Calibri" pitchFamily="34" charset="0"/>
                <a:sym typeface="Wingdings" panose="05000000000000000000" pitchFamily="2" charset="2"/>
              </a:rPr>
              <a:t>lacrimal sac</a:t>
            </a:r>
            <a:r>
              <a:rPr lang="de-DE" dirty="0" smtClean="0">
                <a:latin typeface="Calibri" pitchFamily="34" charset="0"/>
                <a:sym typeface="Wingdings" panose="05000000000000000000" pitchFamily="2" charset="2"/>
              </a:rPr>
              <a:t>.</a:t>
            </a:r>
          </a:p>
          <a:p>
            <a:pPr eaLnBrk="1" hangingPunct="1">
              <a:lnSpc>
                <a:spcPct val="80000"/>
              </a:lnSpc>
              <a:buFont typeface="Arial" pitchFamily="34" charset="0"/>
              <a:buChar char="•"/>
            </a:pPr>
            <a:r>
              <a:rPr lang="de-DE" dirty="0" smtClean="0">
                <a:latin typeface="Calibri" pitchFamily="34" charset="0"/>
                <a:sym typeface="Wingdings" panose="05000000000000000000" pitchFamily="2" charset="2"/>
              </a:rPr>
              <a:t>The </a:t>
            </a:r>
            <a:r>
              <a:rPr lang="de-DE" b="1" dirty="0" smtClean="0">
                <a:latin typeface="Calibri" pitchFamily="34" charset="0"/>
                <a:sym typeface="Wingdings" panose="05000000000000000000" pitchFamily="2" charset="2"/>
              </a:rPr>
              <a:t>nasolacrimal duct </a:t>
            </a:r>
            <a:r>
              <a:rPr lang="de-DE" dirty="0" smtClean="0">
                <a:latin typeface="Calibri" pitchFamily="34" charset="0"/>
                <a:sym typeface="Wingdings" panose="05000000000000000000" pitchFamily="2" charset="2"/>
              </a:rPr>
              <a:t>passes from the sac to the </a:t>
            </a:r>
            <a:r>
              <a:rPr lang="de-DE" b="1" dirty="0" smtClean="0">
                <a:latin typeface="Calibri" pitchFamily="34" charset="0"/>
                <a:sym typeface="Wingdings" panose="05000000000000000000" pitchFamily="2" charset="2"/>
              </a:rPr>
              <a:t>nose</a:t>
            </a:r>
            <a:r>
              <a:rPr lang="de-DE" dirty="0" smtClean="0">
                <a:latin typeface="Calibri" pitchFamily="34" charset="0"/>
                <a:sym typeface="Wingdings" panose="05000000000000000000" pitchFamily="2" charset="2"/>
              </a:rPr>
              <a:t>.</a:t>
            </a:r>
            <a:endParaRPr lang="de-DE" dirty="0" smtClean="0">
              <a:latin typeface="Calibri" pitchFamily="34" charset="0"/>
            </a:endParaRPr>
          </a:p>
          <a:p>
            <a:pPr eaLnBrk="1" hangingPunct="1">
              <a:lnSpc>
                <a:spcPct val="80000"/>
              </a:lnSpc>
              <a:buFont typeface="Arial" pitchFamily="34" charset="0"/>
              <a:buChar char="•"/>
            </a:pPr>
            <a:r>
              <a:rPr lang="de-DE" b="1" dirty="0" smtClean="0">
                <a:latin typeface="Calibri" pitchFamily="34" charset="0"/>
              </a:rPr>
              <a:t>Orbicularis </a:t>
            </a:r>
            <a:r>
              <a:rPr lang="de-DE" b="1" dirty="0" smtClean="0">
                <a:latin typeface="Calibri" pitchFamily="34" charset="0"/>
              </a:rPr>
              <a:t>oculi </a:t>
            </a:r>
            <a:r>
              <a:rPr lang="de-DE" dirty="0" smtClean="0">
                <a:latin typeface="Calibri" pitchFamily="34" charset="0"/>
              </a:rPr>
              <a:t>muscle </a:t>
            </a:r>
            <a:r>
              <a:rPr lang="de-DE" dirty="0" smtClean="0">
                <a:latin typeface="Calibri" pitchFamily="34" charset="0"/>
                <a:sym typeface="Wingdings" panose="05000000000000000000" pitchFamily="2" charset="2"/>
              </a:rPr>
              <a:t> </a:t>
            </a:r>
            <a:r>
              <a:rPr lang="de-DE" dirty="0" smtClean="0">
                <a:latin typeface="Calibri" pitchFamily="34" charset="0"/>
              </a:rPr>
              <a:t>pump mechanism</a:t>
            </a:r>
            <a:endParaRPr lang="de-DE" dirty="0" smtClean="0">
              <a:latin typeface="Calibri" pitchFamily="34" charset="0"/>
            </a:endParaRPr>
          </a:p>
        </p:txBody>
      </p:sp>
      <p:pic>
        <p:nvPicPr>
          <p:cNvPr id="24580" name="Picture 5" descr="http://www.eyesurgery.com.au/images/watering_eye_fig1.gif"/>
          <p:cNvPicPr>
            <a:picLocks noChangeAspect="1" noChangeArrowheads="1"/>
          </p:cNvPicPr>
          <p:nvPr/>
        </p:nvPicPr>
        <p:blipFill>
          <a:blip r:embed="rId2"/>
          <a:srcRect/>
          <a:stretch>
            <a:fillRect/>
          </a:stretch>
        </p:blipFill>
        <p:spPr bwMode="auto">
          <a:xfrm>
            <a:off x="4054475" y="1285875"/>
            <a:ext cx="5000251" cy="4000512"/>
          </a:xfrm>
          <a:prstGeom prst="rect">
            <a:avLst/>
          </a:prstGeom>
          <a:noFill/>
          <a:ln w="9525">
            <a:noFill/>
            <a:miter lim="800000"/>
            <a:headEnd/>
            <a:tailEnd/>
          </a:ln>
        </p:spPr>
      </p:pic>
    </p:spTree>
  </p:cSld>
  <p:clrMapOvr>
    <a:masterClrMapping/>
  </p:clrMapOvr>
  <p:transition advTm="69046"/>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57158" y="214290"/>
            <a:ext cx="8229600" cy="928710"/>
          </a:xfrm>
        </p:spPr>
        <p:txBody>
          <a:bodyPr>
            <a:normAutofit/>
          </a:bodyPr>
          <a:lstStyle/>
          <a:p>
            <a:pPr eaLnBrk="1" fontAlgn="auto" hangingPunct="1">
              <a:spcAft>
                <a:spcPts val="0"/>
              </a:spcAft>
              <a:defRPr/>
            </a:pPr>
            <a:r>
              <a:rPr lang="en-GB" sz="4400" dirty="0" smtClean="0">
                <a:solidFill>
                  <a:schemeClr val="bg2">
                    <a:lumMod val="50000"/>
                  </a:schemeClr>
                </a:solidFill>
                <a:effectLst>
                  <a:outerShdw blurRad="38100" dist="38100" dir="2700000" algn="tl">
                    <a:srgbClr val="000000">
                      <a:alpha val="43137"/>
                    </a:srgbClr>
                  </a:outerShdw>
                </a:effectLst>
                <a:latin typeface="Calibri" pitchFamily="34" charset="0"/>
              </a:rPr>
              <a:t>CONJUNCTIVA</a:t>
            </a:r>
          </a:p>
        </p:txBody>
      </p:sp>
      <p:pic>
        <p:nvPicPr>
          <p:cNvPr id="5" name="Picture 5" descr="h9991343_005"/>
          <p:cNvPicPr>
            <a:picLocks noGrp="1" noChangeAspect="1" noChangeArrowheads="1"/>
          </p:cNvPicPr>
          <p:nvPr>
            <p:ph idx="1"/>
          </p:nvPr>
        </p:nvPicPr>
        <p:blipFill>
          <a:blip r:embed="rId2"/>
          <a:stretch>
            <a:fillRect/>
          </a:stretch>
        </p:blipFill>
        <p:spPr bwMode="auto">
          <a:xfrm>
            <a:off x="2397919" y="2587625"/>
            <a:ext cx="4381500" cy="2857500"/>
          </a:xfrm>
          <a:prstGeom prst="rect">
            <a:avLst/>
          </a:prstGeom>
          <a:noFill/>
          <a:ln w="9525">
            <a:noFill/>
            <a:miter lim="800000"/>
            <a:headEnd/>
            <a:tailEnd/>
          </a:ln>
        </p:spPr>
      </p:pic>
    </p:spTree>
  </p:cSld>
  <p:clrMapOvr>
    <a:masterClrMapping/>
  </p:clrMapOvr>
  <p:transition advTm="1318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14282" y="214290"/>
            <a:ext cx="7793037" cy="642936"/>
          </a:xfrm>
          <a:effectLst>
            <a:outerShdw dist="35921" dir="2700000" algn="ctr" rotWithShape="0">
              <a:schemeClr val="bg2"/>
            </a:outerShdw>
          </a:effectLst>
        </p:spPr>
        <p:txBody>
          <a:bodyPr rtlCol="0">
            <a:noAutofit/>
          </a:bodyPr>
          <a:lstStyle/>
          <a:p>
            <a:pPr eaLnBrk="1" fontAlgn="auto" hangingPunct="1">
              <a:spcAft>
                <a:spcPts val="0"/>
              </a:spcAft>
              <a:defRPr/>
            </a:pPr>
            <a:r>
              <a:rPr lang="de-DE" sz="4400" dirty="0" smtClean="0">
                <a:solidFill>
                  <a:schemeClr val="folHlink"/>
                </a:solidFill>
                <a:latin typeface="Calibri" pitchFamily="34" charset="0"/>
              </a:rPr>
              <a:t>CONJUNCTIVA</a:t>
            </a:r>
          </a:p>
        </p:txBody>
      </p:sp>
      <p:sp>
        <p:nvSpPr>
          <p:cNvPr id="26627" name="Rectangle 3"/>
          <p:cNvSpPr>
            <a:spLocks noGrp="1" noChangeArrowheads="1"/>
          </p:cNvSpPr>
          <p:nvPr>
            <p:ph type="body" sz="half" idx="1"/>
          </p:nvPr>
        </p:nvSpPr>
        <p:spPr>
          <a:xfrm>
            <a:off x="0" y="928670"/>
            <a:ext cx="4643438" cy="5929330"/>
          </a:xfrm>
        </p:spPr>
        <p:txBody>
          <a:bodyPr>
            <a:noAutofit/>
          </a:bodyPr>
          <a:lstStyle/>
          <a:p>
            <a:pPr eaLnBrk="1" hangingPunct="1">
              <a:buFont typeface="Arial" pitchFamily="34" charset="0"/>
              <a:buChar char="•"/>
            </a:pPr>
            <a:r>
              <a:rPr lang="de-DE" sz="2800" b="1" dirty="0" smtClean="0">
                <a:latin typeface="Calibri" pitchFamily="34" charset="0"/>
              </a:rPr>
              <a:t>3 Geographical zones:</a:t>
            </a:r>
          </a:p>
          <a:p>
            <a:pPr lvl="1">
              <a:buFont typeface="Calibri" pitchFamily="34" charset="0"/>
              <a:buChar char="-"/>
            </a:pPr>
            <a:r>
              <a:rPr lang="de-DE" b="1" dirty="0" smtClean="0">
                <a:latin typeface="Calibri" pitchFamily="34" charset="0"/>
              </a:rPr>
              <a:t>Bulbar - </a:t>
            </a:r>
            <a:r>
              <a:rPr lang="de-DE" dirty="0" smtClean="0">
                <a:latin typeface="Calibri" pitchFamily="34" charset="0"/>
              </a:rPr>
              <a:t>overlies sclera anteriorly</a:t>
            </a:r>
          </a:p>
          <a:p>
            <a:pPr lvl="1">
              <a:buNone/>
            </a:pPr>
            <a:r>
              <a:rPr lang="de-DE" dirty="0" smtClean="0">
                <a:latin typeface="Calibri" pitchFamily="34" charset="0"/>
              </a:rPr>
              <a:t>	inserts at limbus  </a:t>
            </a:r>
          </a:p>
          <a:p>
            <a:pPr lvl="1">
              <a:buFont typeface="Calibri" pitchFamily="34" charset="0"/>
              <a:buChar char="-"/>
            </a:pPr>
            <a:r>
              <a:rPr lang="de-DE" b="1" dirty="0" smtClean="0">
                <a:latin typeface="Calibri" pitchFamily="34" charset="0"/>
              </a:rPr>
              <a:t>Tarsal – </a:t>
            </a:r>
            <a:r>
              <a:rPr lang="de-DE" dirty="0" smtClean="0">
                <a:latin typeface="Calibri" pitchFamily="34" charset="0"/>
              </a:rPr>
              <a:t>lines posterior surface of eyelids</a:t>
            </a:r>
          </a:p>
          <a:p>
            <a:pPr lvl="1">
              <a:buFont typeface="Calibri" pitchFamily="34" charset="0"/>
              <a:buChar char="-"/>
            </a:pPr>
            <a:r>
              <a:rPr lang="de-DE" b="1" dirty="0" smtClean="0">
                <a:latin typeface="Calibri" pitchFamily="34" charset="0"/>
              </a:rPr>
              <a:t>Fornices – </a:t>
            </a:r>
            <a:r>
              <a:rPr lang="de-DE" dirty="0" smtClean="0">
                <a:latin typeface="Calibri" pitchFamily="34" charset="0"/>
              </a:rPr>
              <a:t>lid recesses</a:t>
            </a:r>
          </a:p>
          <a:p>
            <a:pPr lvl="1">
              <a:buFont typeface="Calibri" pitchFamily="34" charset="0"/>
              <a:buChar char="-"/>
            </a:pPr>
            <a:endParaRPr lang="de-DE" dirty="0" smtClean="0">
              <a:latin typeface="Calibri" pitchFamily="34" charset="0"/>
            </a:endParaRPr>
          </a:p>
          <a:p>
            <a:pPr eaLnBrk="1" hangingPunct="1">
              <a:buFont typeface="Arial" pitchFamily="34" charset="0"/>
              <a:buChar char="•"/>
            </a:pPr>
            <a:r>
              <a:rPr lang="de-DE" sz="2800" b="1" dirty="0" smtClean="0">
                <a:latin typeface="Calibri" pitchFamily="34" charset="0"/>
              </a:rPr>
              <a:t>Functions:</a:t>
            </a:r>
          </a:p>
          <a:p>
            <a:pPr eaLnBrk="1" hangingPunct="1">
              <a:buFont typeface="Lucida Sans Unicode" pitchFamily="34" charset="0"/>
              <a:buChar char="⁻"/>
            </a:pPr>
            <a:r>
              <a:rPr lang="de-DE" sz="2800" dirty="0" smtClean="0">
                <a:latin typeface="Calibri" pitchFamily="34" charset="0"/>
              </a:rPr>
              <a:t>Motility </a:t>
            </a:r>
          </a:p>
          <a:p>
            <a:pPr eaLnBrk="1" hangingPunct="1">
              <a:buFont typeface="Lucida Sans Unicode" pitchFamily="34" charset="0"/>
              <a:buChar char="⁻"/>
            </a:pPr>
            <a:r>
              <a:rPr lang="de-DE" sz="2800" dirty="0" smtClean="0">
                <a:latin typeface="Calibri" pitchFamily="34" charset="0"/>
              </a:rPr>
              <a:t>Lubrication </a:t>
            </a:r>
          </a:p>
          <a:p>
            <a:pPr eaLnBrk="1" hangingPunct="1">
              <a:buFont typeface="Lucida Sans Unicode" pitchFamily="34" charset="0"/>
              <a:buChar char="⁻"/>
            </a:pPr>
            <a:r>
              <a:rPr lang="de-DE" sz="2800" dirty="0" smtClean="0">
                <a:latin typeface="Calibri" pitchFamily="34" charset="0"/>
              </a:rPr>
              <a:t>Protection </a:t>
            </a:r>
          </a:p>
        </p:txBody>
      </p:sp>
      <p:pic>
        <p:nvPicPr>
          <p:cNvPr id="4" name="Picture 2" descr="conjunctiva1"/>
          <p:cNvPicPr>
            <a:picLocks noChangeAspect="1" noChangeArrowheads="1"/>
          </p:cNvPicPr>
          <p:nvPr/>
        </p:nvPicPr>
        <p:blipFill>
          <a:blip r:embed="rId2" cstate="print"/>
          <a:srcRect/>
          <a:stretch>
            <a:fillRect/>
          </a:stretch>
        </p:blipFill>
        <p:spPr bwMode="auto">
          <a:xfrm>
            <a:off x="4716016" y="1428736"/>
            <a:ext cx="4282700" cy="4512446"/>
          </a:xfrm>
          <a:prstGeom prst="rect">
            <a:avLst/>
          </a:prstGeom>
          <a:noFill/>
          <a:ln w="9525">
            <a:noFill/>
            <a:miter lim="800000"/>
            <a:headEnd/>
            <a:tailEnd/>
          </a:ln>
        </p:spPr>
      </p:pic>
    </p:spTree>
  </p:cSld>
  <p:clrMapOvr>
    <a:masterClrMapping/>
  </p:clrMapOvr>
  <p:transition advTm="38407"/>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fontAlgn="auto" hangingPunct="1">
              <a:spcAft>
                <a:spcPts val="0"/>
              </a:spcAft>
              <a:defRPr/>
            </a:pPr>
            <a:r>
              <a:rPr lang="en-GB" sz="4400" dirty="0" smtClean="0">
                <a:solidFill>
                  <a:schemeClr val="folHlink"/>
                </a:solidFill>
                <a:effectLst>
                  <a:outerShdw blurRad="38100" dist="38100" dir="2700000" algn="tl">
                    <a:srgbClr val="000000">
                      <a:alpha val="43137"/>
                    </a:srgbClr>
                  </a:outerShdw>
                </a:effectLst>
                <a:latin typeface="Calibri" pitchFamily="34" charset="0"/>
              </a:rPr>
              <a:t>EXTERNAL ANATOMY OF EYEBALL</a:t>
            </a:r>
          </a:p>
        </p:txBody>
      </p:sp>
      <p:sp>
        <p:nvSpPr>
          <p:cNvPr id="29698" name="Rectangle 3"/>
          <p:cNvSpPr>
            <a:spLocks noGrp="1" noChangeArrowheads="1"/>
          </p:cNvSpPr>
          <p:nvPr>
            <p:ph idx="1"/>
          </p:nvPr>
        </p:nvSpPr>
        <p:spPr>
          <a:xfrm>
            <a:off x="0" y="1714488"/>
            <a:ext cx="5214907" cy="3186113"/>
          </a:xfrm>
        </p:spPr>
        <p:txBody>
          <a:bodyPr>
            <a:normAutofit/>
          </a:bodyPr>
          <a:lstStyle/>
          <a:p>
            <a:pPr eaLnBrk="1" hangingPunct="1">
              <a:lnSpc>
                <a:spcPct val="90000"/>
              </a:lnSpc>
              <a:buFont typeface="Arial" pitchFamily="34" charset="0"/>
              <a:buChar char="•"/>
            </a:pPr>
            <a:r>
              <a:rPr lang="en-GB" sz="3200" dirty="0" smtClean="0">
                <a:latin typeface="Calibri" pitchFamily="34" charset="0"/>
              </a:rPr>
              <a:t>Roughly </a:t>
            </a:r>
            <a:r>
              <a:rPr lang="en-GB" sz="3200" dirty="0" smtClean="0">
                <a:latin typeface="Calibri" pitchFamily="34" charset="0"/>
              </a:rPr>
              <a:t>a sphere</a:t>
            </a:r>
          </a:p>
          <a:p>
            <a:pPr eaLnBrk="1" hangingPunct="1">
              <a:lnSpc>
                <a:spcPct val="90000"/>
              </a:lnSpc>
              <a:buFont typeface="Arial" pitchFamily="34" charset="0"/>
              <a:buChar char="•"/>
            </a:pPr>
            <a:r>
              <a:rPr lang="en-GB" sz="3200" b="1" dirty="0" smtClean="0">
                <a:latin typeface="Calibri" pitchFamily="34" charset="0"/>
              </a:rPr>
              <a:t>2.5 cm </a:t>
            </a:r>
            <a:r>
              <a:rPr lang="en-GB" sz="3200" dirty="0" smtClean="0">
                <a:latin typeface="Calibri" pitchFamily="34" charset="0"/>
              </a:rPr>
              <a:t>in diameter</a:t>
            </a:r>
          </a:p>
          <a:p>
            <a:pPr eaLnBrk="1" hangingPunct="1">
              <a:lnSpc>
                <a:spcPct val="90000"/>
              </a:lnSpc>
              <a:buFont typeface="Arial" pitchFamily="34" charset="0"/>
              <a:buChar char="•"/>
            </a:pPr>
            <a:r>
              <a:rPr lang="en-GB" sz="3200" b="1" dirty="0" smtClean="0">
                <a:latin typeface="Calibri" pitchFamily="34" charset="0"/>
              </a:rPr>
              <a:t>6.0 cc </a:t>
            </a:r>
            <a:r>
              <a:rPr lang="en-GB" sz="3200" dirty="0" smtClean="0">
                <a:latin typeface="Calibri" pitchFamily="34" charset="0"/>
              </a:rPr>
              <a:t>in volume</a:t>
            </a:r>
          </a:p>
          <a:p>
            <a:pPr eaLnBrk="1" hangingPunct="1">
              <a:lnSpc>
                <a:spcPct val="90000"/>
              </a:lnSpc>
              <a:buFont typeface="Arial" pitchFamily="34" charset="0"/>
              <a:buChar char="•"/>
            </a:pPr>
            <a:r>
              <a:rPr lang="en-GB" sz="3200" dirty="0" smtClean="0">
                <a:latin typeface="Calibri" pitchFamily="34" charset="0"/>
              </a:rPr>
              <a:t>Location </a:t>
            </a:r>
            <a:r>
              <a:rPr lang="en-GB" sz="3200" dirty="0" smtClean="0">
                <a:latin typeface="Calibri" pitchFamily="34" charset="0"/>
                <a:sym typeface="Wingdings" panose="05000000000000000000" pitchFamily="2" charset="2"/>
              </a:rPr>
              <a:t></a:t>
            </a:r>
            <a:r>
              <a:rPr lang="en-GB" sz="3200" dirty="0" smtClean="0">
                <a:latin typeface="Calibri" pitchFamily="34" charset="0"/>
              </a:rPr>
              <a:t> </a:t>
            </a:r>
            <a:r>
              <a:rPr lang="en-GB" sz="3200" dirty="0" smtClean="0">
                <a:latin typeface="Calibri" pitchFamily="34" charset="0"/>
              </a:rPr>
              <a:t>Anterior bony orbit</a:t>
            </a:r>
          </a:p>
          <a:p>
            <a:pPr eaLnBrk="1" hangingPunct="1">
              <a:lnSpc>
                <a:spcPct val="90000"/>
              </a:lnSpc>
              <a:buFont typeface="Arial" pitchFamily="34" charset="0"/>
              <a:buChar char="•"/>
            </a:pPr>
            <a:r>
              <a:rPr lang="en-GB" sz="3200" dirty="0" smtClean="0">
                <a:latin typeface="Calibri" pitchFamily="34" charset="0"/>
              </a:rPr>
              <a:t>Support </a:t>
            </a:r>
            <a:r>
              <a:rPr lang="en-GB" sz="3200" dirty="0" smtClean="0">
                <a:latin typeface="Calibri" pitchFamily="34" charset="0"/>
                <a:sym typeface="Wingdings" panose="05000000000000000000" pitchFamily="2" charset="2"/>
              </a:rPr>
              <a:t></a:t>
            </a:r>
            <a:r>
              <a:rPr lang="en-GB" sz="3200" dirty="0" smtClean="0">
                <a:latin typeface="Calibri" pitchFamily="34" charset="0"/>
              </a:rPr>
              <a:t> </a:t>
            </a:r>
            <a:r>
              <a:rPr lang="en-GB" sz="3200" b="1" dirty="0" smtClean="0">
                <a:latin typeface="Calibri" pitchFamily="34" charset="0"/>
              </a:rPr>
              <a:t>Tenon’s capsule</a:t>
            </a:r>
          </a:p>
          <a:p>
            <a:pPr eaLnBrk="1" hangingPunct="1">
              <a:lnSpc>
                <a:spcPct val="90000"/>
              </a:lnSpc>
              <a:buFont typeface="Wingdings" pitchFamily="2" charset="2"/>
              <a:buNone/>
            </a:pPr>
            <a:endParaRPr lang="en-GB" dirty="0" smtClean="0"/>
          </a:p>
        </p:txBody>
      </p:sp>
      <p:pic>
        <p:nvPicPr>
          <p:cNvPr id="29700" name="Picture 4" descr="K:\Undergrad lectures\eye_bone_socket.jpg"/>
          <p:cNvPicPr>
            <a:picLocks noChangeAspect="1" noChangeArrowheads="1"/>
          </p:cNvPicPr>
          <p:nvPr/>
        </p:nvPicPr>
        <p:blipFill>
          <a:blip r:embed="rId2"/>
          <a:srcRect/>
          <a:stretch>
            <a:fillRect/>
          </a:stretch>
        </p:blipFill>
        <p:spPr bwMode="auto">
          <a:xfrm>
            <a:off x="5143504" y="1357298"/>
            <a:ext cx="3738562" cy="3743325"/>
          </a:xfrm>
          <a:prstGeom prst="rect">
            <a:avLst/>
          </a:prstGeom>
          <a:noFill/>
          <a:ln w="9525">
            <a:noFill/>
            <a:miter lim="800000"/>
            <a:headEnd/>
            <a:tailEnd/>
          </a:ln>
        </p:spPr>
      </p:pic>
    </p:spTree>
  </p:cSld>
  <p:clrMapOvr>
    <a:masterClrMapping/>
  </p:clrMapOvr>
  <p:transition advTm="32339"/>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28596" y="214290"/>
            <a:ext cx="8229600" cy="1000132"/>
          </a:xfrm>
        </p:spPr>
        <p:txBody>
          <a:bodyPr>
            <a:noAutofit/>
          </a:bodyPr>
          <a:lstStyle/>
          <a:p>
            <a:pPr eaLnBrk="1" fontAlgn="auto" hangingPunct="1">
              <a:spcAft>
                <a:spcPts val="0"/>
              </a:spcAft>
              <a:defRPr/>
            </a:pPr>
            <a:r>
              <a:rPr lang="en-GB" sz="4400" dirty="0" smtClean="0">
                <a:solidFill>
                  <a:schemeClr val="accent1"/>
                </a:solidFill>
                <a:effectLst>
                  <a:outerShdw blurRad="38100" dist="38100" dir="2700000" algn="tl">
                    <a:srgbClr val="000000">
                      <a:alpha val="43137"/>
                    </a:srgbClr>
                  </a:outerShdw>
                </a:effectLst>
                <a:latin typeface="Calibri" pitchFamily="34" charset="0"/>
              </a:rPr>
              <a:t>ANTERIOR/POSTERIOR SEGMENT</a:t>
            </a:r>
          </a:p>
        </p:txBody>
      </p:sp>
      <p:pic>
        <p:nvPicPr>
          <p:cNvPr id="7" name="Picture 5" descr="anatomy3"/>
          <p:cNvPicPr>
            <a:picLocks noGrp="1" noChangeAspect="1" noChangeArrowheads="1"/>
          </p:cNvPicPr>
          <p:nvPr>
            <p:ph idx="1"/>
          </p:nvPr>
        </p:nvPicPr>
        <p:blipFill>
          <a:blip r:embed="rId2"/>
          <a:stretch>
            <a:fillRect/>
          </a:stretch>
        </p:blipFill>
        <p:spPr bwMode="auto">
          <a:xfrm>
            <a:off x="2788444" y="2635250"/>
            <a:ext cx="3600450" cy="2762250"/>
          </a:xfrm>
          <a:prstGeom prst="rect">
            <a:avLst/>
          </a:prstGeom>
          <a:noFill/>
          <a:ln w="9525">
            <a:noFill/>
            <a:miter lim="800000"/>
            <a:headEnd/>
            <a:tailEnd/>
          </a:ln>
        </p:spPr>
      </p:pic>
      <p:cxnSp>
        <p:nvCxnSpPr>
          <p:cNvPr id="6" name="Straight Connector 5"/>
          <p:cNvCxnSpPr/>
          <p:nvPr/>
        </p:nvCxnSpPr>
        <p:spPr>
          <a:xfrm rot="10800000">
            <a:off x="2143125" y="3000375"/>
            <a:ext cx="51435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4414" y="2857496"/>
            <a:ext cx="6858048" cy="7143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2712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dirty="0" smtClean="0">
                <a:solidFill>
                  <a:schemeClr val="accent1"/>
                </a:solidFill>
                <a:effectLst>
                  <a:outerShdw blurRad="38100" dist="38100" dir="2700000" algn="tl">
                    <a:srgbClr val="000000">
                      <a:alpha val="43137"/>
                    </a:srgbClr>
                  </a:outerShdw>
                </a:effectLst>
                <a:latin typeface="Calibri" pitchFamily="34" charset="0"/>
              </a:rPr>
              <a:t>SEGMENTS OF THE EYE</a:t>
            </a:r>
            <a:endParaRPr lang="en-GB" sz="4400" dirty="0"/>
          </a:p>
        </p:txBody>
      </p:sp>
      <p:sp>
        <p:nvSpPr>
          <p:cNvPr id="2" name="Content Placeholder 1"/>
          <p:cNvSpPr>
            <a:spLocks noGrp="1"/>
          </p:cNvSpPr>
          <p:nvPr>
            <p:ph idx="1"/>
          </p:nvPr>
        </p:nvSpPr>
        <p:spPr>
          <a:xfrm>
            <a:off x="15814" y="1147313"/>
            <a:ext cx="3971924" cy="4525963"/>
          </a:xfrm>
        </p:spPr>
        <p:txBody>
          <a:bodyPr/>
          <a:lstStyle/>
          <a:p>
            <a:pPr>
              <a:buNone/>
            </a:pPr>
            <a:r>
              <a:rPr lang="en-GB" sz="3200" b="1" u="sng" dirty="0" smtClean="0">
                <a:latin typeface="Calibri" pitchFamily="34" charset="0"/>
              </a:rPr>
              <a:t>Anterior Segment:</a:t>
            </a:r>
          </a:p>
          <a:p>
            <a:pPr>
              <a:lnSpc>
                <a:spcPct val="90000"/>
              </a:lnSpc>
              <a:buFont typeface="Calibri" pitchFamily="34" charset="0"/>
              <a:buChar char="-"/>
            </a:pPr>
            <a:r>
              <a:rPr lang="en-GB" sz="2800" dirty="0" smtClean="0">
                <a:latin typeface="Calibri" pitchFamily="34" charset="0"/>
              </a:rPr>
              <a:t>Conjunctiva</a:t>
            </a:r>
          </a:p>
          <a:p>
            <a:pPr>
              <a:lnSpc>
                <a:spcPct val="90000"/>
              </a:lnSpc>
              <a:buFont typeface="Calibri" pitchFamily="34" charset="0"/>
              <a:buChar char="-"/>
            </a:pPr>
            <a:r>
              <a:rPr lang="en-GB" sz="2800" dirty="0" smtClean="0">
                <a:latin typeface="Calibri" pitchFamily="34" charset="0"/>
              </a:rPr>
              <a:t>Cornea</a:t>
            </a:r>
          </a:p>
          <a:p>
            <a:pPr>
              <a:lnSpc>
                <a:spcPct val="90000"/>
              </a:lnSpc>
              <a:buFont typeface="Calibri" pitchFamily="34" charset="0"/>
              <a:buChar char="-"/>
            </a:pPr>
            <a:r>
              <a:rPr lang="en-GB" sz="2800" dirty="0" smtClean="0">
                <a:latin typeface="Calibri" pitchFamily="34" charset="0"/>
              </a:rPr>
              <a:t>Sclera</a:t>
            </a:r>
          </a:p>
          <a:p>
            <a:pPr>
              <a:lnSpc>
                <a:spcPct val="90000"/>
              </a:lnSpc>
              <a:buFont typeface="Calibri" pitchFamily="34" charset="0"/>
              <a:buChar char="-"/>
            </a:pPr>
            <a:r>
              <a:rPr lang="en-GB" sz="2800" dirty="0" smtClean="0">
                <a:latin typeface="Calibri" pitchFamily="34" charset="0"/>
              </a:rPr>
              <a:t>Anterior </a:t>
            </a:r>
            <a:r>
              <a:rPr lang="en-GB" sz="2800" dirty="0" smtClean="0">
                <a:latin typeface="Calibri" pitchFamily="34" charset="0"/>
              </a:rPr>
              <a:t>chamber</a:t>
            </a:r>
            <a:endParaRPr lang="en-GB" sz="2800" dirty="0" smtClean="0">
              <a:latin typeface="Calibri" pitchFamily="34" charset="0"/>
            </a:endParaRPr>
          </a:p>
          <a:p>
            <a:pPr>
              <a:lnSpc>
                <a:spcPct val="90000"/>
              </a:lnSpc>
              <a:buFont typeface="Calibri" pitchFamily="34" charset="0"/>
              <a:buChar char="-"/>
            </a:pPr>
            <a:r>
              <a:rPr lang="en-GB" sz="2800" dirty="0" smtClean="0">
                <a:latin typeface="Calibri" pitchFamily="34" charset="0"/>
              </a:rPr>
              <a:t>Iris</a:t>
            </a:r>
          </a:p>
          <a:p>
            <a:pPr>
              <a:lnSpc>
                <a:spcPct val="90000"/>
              </a:lnSpc>
              <a:buFont typeface="Calibri" pitchFamily="34" charset="0"/>
              <a:buChar char="-"/>
            </a:pPr>
            <a:r>
              <a:rPr lang="en-GB" sz="2800" dirty="0" smtClean="0">
                <a:latin typeface="Calibri" pitchFamily="34" charset="0"/>
              </a:rPr>
              <a:t>Pupil</a:t>
            </a:r>
          </a:p>
          <a:p>
            <a:pPr>
              <a:lnSpc>
                <a:spcPct val="90000"/>
              </a:lnSpc>
              <a:buFont typeface="Calibri" pitchFamily="34" charset="0"/>
              <a:buChar char="-"/>
            </a:pPr>
            <a:r>
              <a:rPr lang="en-GB" sz="2800" dirty="0" smtClean="0">
                <a:latin typeface="Calibri" pitchFamily="34" charset="0"/>
              </a:rPr>
              <a:t>Lens</a:t>
            </a:r>
            <a:endParaRPr lang="en-GB" dirty="0"/>
          </a:p>
        </p:txBody>
      </p:sp>
      <p:sp>
        <p:nvSpPr>
          <p:cNvPr id="4" name="Content Placeholder 6"/>
          <p:cNvSpPr txBox="1">
            <a:spLocks/>
          </p:cNvSpPr>
          <p:nvPr/>
        </p:nvSpPr>
        <p:spPr>
          <a:xfrm>
            <a:off x="4645025" y="1340768"/>
            <a:ext cx="4498974" cy="5517232"/>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3200" b="1" i="0" u="sng" strike="noStrike" kern="1200" cap="none" spc="0" normalizeH="0" baseline="0" noProof="0" dirty="0" smtClean="0">
                <a:ln>
                  <a:noFill/>
                </a:ln>
                <a:solidFill>
                  <a:schemeClr val="tx1"/>
                </a:solidFill>
                <a:effectLst/>
                <a:uLnTx/>
                <a:uFillTx/>
                <a:latin typeface="Calibri" pitchFamily="34" charset="0"/>
                <a:ea typeface="+mn-ea"/>
                <a:cs typeface="+mn-cs"/>
              </a:rPr>
              <a:t>Posterior Segment</a:t>
            </a:r>
            <a:r>
              <a:rPr kumimoji="0" lang="en-GB" sz="3200" b="0" i="0" u="none" strike="noStrike" kern="1200" cap="none" spc="0" normalizeH="0" baseline="0" noProof="0" dirty="0" smtClean="0">
                <a:ln>
                  <a:noFill/>
                </a:ln>
                <a:solidFill>
                  <a:schemeClr val="tx1"/>
                </a:solidFill>
                <a:effectLst/>
                <a:uLnTx/>
                <a:uFillTx/>
                <a:latin typeface="Calibri" pitchFamily="34" charset="0"/>
                <a:ea typeface="+mn-ea"/>
                <a:cs typeface="+mn-cs"/>
              </a:rPr>
              <a:t>:</a:t>
            </a:r>
          </a:p>
          <a:p>
            <a:pPr indent="-347472" fontAlgn="auto">
              <a:spcBef>
                <a:spcPts val="0"/>
              </a:spcBef>
              <a:spcAft>
                <a:spcPts val="0"/>
              </a:spcAft>
              <a:buClr>
                <a:schemeClr val="accent1"/>
              </a:buClr>
              <a:buSzPct val="68000"/>
              <a:buFont typeface="Calibri" pitchFamily="34" charset="0"/>
              <a:buChar char="-"/>
              <a:defRPr/>
            </a:pPr>
            <a:r>
              <a:rPr kumimoji="0" lang="en-GB" sz="2800" b="0" i="0" u="none" strike="noStrike" kern="1200" cap="none" spc="0" normalizeH="0" baseline="0" noProof="0" dirty="0" smtClean="0">
                <a:ln>
                  <a:noFill/>
                </a:ln>
                <a:solidFill>
                  <a:schemeClr val="tx1"/>
                </a:solidFill>
                <a:effectLst/>
                <a:uLnTx/>
                <a:uFillTx/>
                <a:latin typeface="Calibri" pitchFamily="34" charset="0"/>
                <a:ea typeface="+mn-ea"/>
                <a:cs typeface="+mn-cs"/>
              </a:rPr>
              <a:t>Vitreous chamber</a:t>
            </a:r>
            <a:endParaRPr kumimoji="0" lang="en-GB" sz="2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indent="-347472" fontAlgn="auto">
              <a:spcBef>
                <a:spcPts val="0"/>
              </a:spcBef>
              <a:spcAft>
                <a:spcPts val="0"/>
              </a:spcAft>
              <a:buClr>
                <a:schemeClr val="accent1"/>
              </a:buClr>
              <a:buSzPct val="68000"/>
              <a:buFont typeface="Calibri" pitchFamily="34" charset="0"/>
              <a:buChar char="-"/>
              <a:defRPr/>
            </a:pPr>
            <a:r>
              <a:rPr kumimoji="0" lang="en-GB" sz="2800" b="0" i="0" u="none" strike="noStrike" kern="1200" cap="none" spc="0" normalizeH="0" baseline="0" noProof="0" dirty="0" smtClean="0">
                <a:ln>
                  <a:noFill/>
                </a:ln>
                <a:solidFill>
                  <a:schemeClr val="tx1"/>
                </a:solidFill>
                <a:effectLst/>
                <a:uLnTx/>
                <a:uFillTx/>
                <a:latin typeface="Calibri" pitchFamily="34" charset="0"/>
                <a:ea typeface="+mn-ea"/>
                <a:cs typeface="+mn-cs"/>
              </a:rPr>
              <a:t>Retina</a:t>
            </a:r>
            <a:endParaRPr kumimoji="0" lang="en-GB" sz="2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indent="-347472" fontAlgn="auto">
              <a:spcBef>
                <a:spcPts val="0"/>
              </a:spcBef>
              <a:spcAft>
                <a:spcPts val="0"/>
              </a:spcAft>
              <a:buClr>
                <a:schemeClr val="accent1"/>
              </a:buClr>
              <a:buSzPct val="68000"/>
              <a:buFont typeface="Calibri" pitchFamily="34" charset="0"/>
              <a:buChar char="-"/>
              <a:defRPr/>
            </a:pPr>
            <a:r>
              <a:rPr kumimoji="0" lang="en-GB" sz="2800" b="0" i="0" u="none" strike="noStrike" kern="1200" cap="none" spc="0" normalizeH="0" baseline="0" noProof="0" dirty="0" smtClean="0">
                <a:ln>
                  <a:noFill/>
                </a:ln>
                <a:solidFill>
                  <a:schemeClr val="tx1"/>
                </a:solidFill>
                <a:effectLst/>
                <a:uLnTx/>
                <a:uFillTx/>
                <a:latin typeface="Calibri" pitchFamily="34" charset="0"/>
                <a:ea typeface="+mn-ea"/>
                <a:cs typeface="+mn-cs"/>
              </a:rPr>
              <a:t>Choroid</a:t>
            </a:r>
          </a:p>
          <a:p>
            <a:pPr indent="-347472" fontAlgn="auto">
              <a:spcBef>
                <a:spcPts val="0"/>
              </a:spcBef>
              <a:spcAft>
                <a:spcPts val="0"/>
              </a:spcAft>
              <a:buClr>
                <a:schemeClr val="accent1"/>
              </a:buClr>
              <a:buSzPct val="68000"/>
              <a:buFont typeface="Calibri" pitchFamily="34" charset="0"/>
              <a:buChar char="-"/>
              <a:defRPr/>
            </a:pPr>
            <a:r>
              <a:rPr kumimoji="0" lang="en-GB" sz="2800" b="0" i="0" u="none" strike="noStrike" kern="1200" cap="none" spc="0" normalizeH="0" baseline="0" noProof="0" dirty="0" smtClean="0">
                <a:ln>
                  <a:noFill/>
                </a:ln>
                <a:solidFill>
                  <a:schemeClr val="tx1"/>
                </a:solidFill>
                <a:effectLst/>
                <a:uLnTx/>
                <a:uFillTx/>
                <a:latin typeface="Calibri" pitchFamily="34" charset="0"/>
                <a:ea typeface="+mn-ea"/>
                <a:cs typeface="+mn-cs"/>
              </a:rPr>
              <a:t>Optic nerve head</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GB"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Tm="2122"/>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0"/>
            <a:ext cx="8229600" cy="928670"/>
          </a:xfrm>
        </p:spPr>
        <p:txBody>
          <a:bodyPr/>
          <a:lstStyle/>
          <a:p>
            <a:r>
              <a:rPr lang="en-GB" sz="4000" dirty="0" smtClean="0">
                <a:solidFill>
                  <a:schemeClr val="folHlink"/>
                </a:solidFill>
                <a:effectLst>
                  <a:outerShdw blurRad="38100" dist="38100" dir="2700000" algn="tl">
                    <a:srgbClr val="000000">
                      <a:alpha val="43137"/>
                    </a:srgbClr>
                  </a:outerShdw>
                </a:effectLst>
                <a:latin typeface="Calibri" pitchFamily="34" charset="0"/>
              </a:rPr>
              <a:t>CORNEA</a:t>
            </a:r>
            <a:endParaRPr lang="en-GB" dirty="0"/>
          </a:p>
        </p:txBody>
      </p:sp>
      <p:pic>
        <p:nvPicPr>
          <p:cNvPr id="4" name="Picture 2" descr="PC050072"/>
          <p:cNvPicPr>
            <a:picLocks noGrp="1" noChangeAspect="1" noChangeArrowheads="1"/>
          </p:cNvPicPr>
          <p:nvPr>
            <p:ph idx="1"/>
          </p:nvPr>
        </p:nvPicPr>
        <p:blipFill>
          <a:blip r:embed="rId2" cstate="print"/>
          <a:srcRect l="10385" t="7120" r="6294" b="28563"/>
          <a:stretch>
            <a:fillRect/>
          </a:stretch>
        </p:blipFill>
        <p:spPr bwMode="auto">
          <a:xfrm>
            <a:off x="5652120" y="4584094"/>
            <a:ext cx="3339451" cy="2139603"/>
          </a:xfrm>
          <a:prstGeom prst="rect">
            <a:avLst/>
          </a:prstGeom>
          <a:noFill/>
        </p:spPr>
      </p:pic>
      <p:sp>
        <p:nvSpPr>
          <p:cNvPr id="5" name="Rectangle 4"/>
          <p:cNvSpPr/>
          <p:nvPr/>
        </p:nvSpPr>
        <p:spPr>
          <a:xfrm>
            <a:off x="0" y="1214422"/>
            <a:ext cx="9144000" cy="2751522"/>
          </a:xfrm>
          <a:prstGeom prst="rect">
            <a:avLst/>
          </a:prstGeom>
        </p:spPr>
        <p:txBody>
          <a:bodyPr wrap="square">
            <a:spAutoFit/>
          </a:bodyPr>
          <a:lstStyle/>
          <a:p>
            <a:pPr marL="342900" indent="-342900" eaLnBrk="1" hangingPunct="1">
              <a:lnSpc>
                <a:spcPct val="90000"/>
              </a:lnSpc>
              <a:buClr>
                <a:schemeClr val="accent1"/>
              </a:buClr>
              <a:buFont typeface="Arial" panose="020B0604020202020204" pitchFamily="34" charset="0"/>
              <a:buChar char="•"/>
            </a:pPr>
            <a:r>
              <a:rPr lang="en-GB" sz="2400" dirty="0" smtClean="0">
                <a:latin typeface="Calibri" pitchFamily="34" charset="0"/>
              </a:rPr>
              <a:t>Clear</a:t>
            </a:r>
            <a:r>
              <a:rPr lang="en-GB" sz="2400" dirty="0" smtClean="0">
                <a:latin typeface="Calibri" pitchFamily="34" charset="0"/>
              </a:rPr>
              <a:t>, transparent, smooth, curved</a:t>
            </a:r>
          </a:p>
          <a:p>
            <a:pPr marL="342900" indent="-342900" eaLnBrk="1" hangingPunct="1">
              <a:lnSpc>
                <a:spcPct val="90000"/>
              </a:lnSpc>
              <a:buClr>
                <a:schemeClr val="accent1"/>
              </a:buClr>
              <a:buFont typeface="Arial" panose="020B0604020202020204" pitchFamily="34" charset="0"/>
              <a:buChar char="•"/>
            </a:pPr>
            <a:r>
              <a:rPr lang="en-GB" sz="2400" dirty="0" smtClean="0">
                <a:latin typeface="Calibri" pitchFamily="34" charset="0"/>
              </a:rPr>
              <a:t> </a:t>
            </a:r>
            <a:r>
              <a:rPr lang="en-GB" sz="2400" b="1" dirty="0" smtClean="0">
                <a:latin typeface="Calibri" pitchFamily="34" charset="0"/>
              </a:rPr>
              <a:t>11-12 mm </a:t>
            </a:r>
            <a:r>
              <a:rPr lang="en-GB" sz="2400" dirty="0" smtClean="0">
                <a:latin typeface="Calibri" pitchFamily="34" charset="0"/>
              </a:rPr>
              <a:t>diameter</a:t>
            </a:r>
          </a:p>
          <a:p>
            <a:pPr marL="342900" indent="-342900" eaLnBrk="1" hangingPunct="1">
              <a:lnSpc>
                <a:spcPct val="90000"/>
              </a:lnSpc>
              <a:buClr>
                <a:schemeClr val="accent1"/>
              </a:buClr>
              <a:buFont typeface="Arial" panose="020B0604020202020204" pitchFamily="34" charset="0"/>
              <a:buChar char="•"/>
            </a:pPr>
            <a:r>
              <a:rPr lang="en-GB" sz="2400" dirty="0" smtClean="0">
                <a:latin typeface="Calibri" pitchFamily="34" charset="0"/>
              </a:rPr>
              <a:t> 0.5mm thick centrally, 1.0mm </a:t>
            </a:r>
            <a:r>
              <a:rPr lang="en-GB" sz="2400" dirty="0" smtClean="0">
                <a:latin typeface="Calibri" pitchFamily="34" charset="0"/>
              </a:rPr>
              <a:t>peripherally</a:t>
            </a:r>
          </a:p>
          <a:p>
            <a:pPr marL="342900" indent="-342900" eaLnBrk="1" hangingPunct="1">
              <a:lnSpc>
                <a:spcPct val="90000"/>
              </a:lnSpc>
              <a:buClr>
                <a:schemeClr val="accent1"/>
              </a:buClr>
              <a:buFont typeface="Arial" panose="020B0604020202020204" pitchFamily="34" charset="0"/>
              <a:buChar char="•"/>
            </a:pPr>
            <a:endParaRPr lang="en-GB" sz="2400" dirty="0" smtClean="0">
              <a:latin typeface="Calibri" pitchFamily="34" charset="0"/>
            </a:endParaRPr>
          </a:p>
          <a:p>
            <a:pPr marL="342900" indent="-342900" eaLnBrk="1" hangingPunct="1">
              <a:lnSpc>
                <a:spcPct val="90000"/>
              </a:lnSpc>
              <a:buClr>
                <a:schemeClr val="accent1"/>
              </a:buClr>
              <a:buFont typeface="Arial" panose="020B0604020202020204" pitchFamily="34" charset="0"/>
              <a:buChar char="•"/>
            </a:pPr>
            <a:r>
              <a:rPr lang="en-GB" sz="2400" dirty="0" smtClean="0">
                <a:latin typeface="Calibri" pitchFamily="34" charset="0"/>
              </a:rPr>
              <a:t> </a:t>
            </a:r>
            <a:r>
              <a:rPr lang="en-GB" sz="2400" b="1" u="sng" dirty="0" smtClean="0">
                <a:latin typeface="Calibri" pitchFamily="34" charset="0"/>
              </a:rPr>
              <a:t>Functions:</a:t>
            </a:r>
          </a:p>
          <a:p>
            <a:pPr marL="800100" lvl="1" indent="-342900">
              <a:lnSpc>
                <a:spcPct val="90000"/>
              </a:lnSpc>
              <a:buClr>
                <a:schemeClr val="accent1"/>
              </a:buClr>
              <a:buFont typeface="Arial" panose="020B0604020202020204" pitchFamily="34" charset="0"/>
              <a:buChar char="•"/>
            </a:pPr>
            <a:r>
              <a:rPr lang="en-GB" sz="2400" dirty="0" smtClean="0">
                <a:latin typeface="Calibri" pitchFamily="34" charset="0"/>
              </a:rPr>
              <a:t>Refractive </a:t>
            </a:r>
            <a:r>
              <a:rPr lang="en-GB" sz="2400" dirty="0" smtClean="0">
                <a:latin typeface="Calibri" pitchFamily="34" charset="0"/>
              </a:rPr>
              <a:t>surface- main refractive element of the eye </a:t>
            </a:r>
            <a:endParaRPr lang="en-GB" sz="2400" dirty="0" smtClean="0">
              <a:latin typeface="Calibri" pitchFamily="34" charset="0"/>
            </a:endParaRPr>
          </a:p>
          <a:p>
            <a:pPr marL="800100" lvl="1" indent="-342900">
              <a:lnSpc>
                <a:spcPct val="90000"/>
              </a:lnSpc>
              <a:buClr>
                <a:schemeClr val="accent1"/>
              </a:buClr>
              <a:buFont typeface="Arial" panose="020B0604020202020204" pitchFamily="34" charset="0"/>
              <a:buChar char="•"/>
            </a:pPr>
            <a:r>
              <a:rPr lang="en-US" sz="2400" dirty="0" smtClean="0">
                <a:latin typeface="Calibri" pitchFamily="34" charset="0"/>
              </a:rPr>
              <a:t>Protective </a:t>
            </a:r>
            <a:r>
              <a:rPr lang="en-US" sz="2400" dirty="0" smtClean="0">
                <a:latin typeface="Calibri" pitchFamily="34" charset="0"/>
              </a:rPr>
              <a:t>interface </a:t>
            </a:r>
            <a:endParaRPr lang="en-US" sz="2400" dirty="0" smtClean="0">
              <a:latin typeface="Calibri" pitchFamily="34" charset="0"/>
            </a:endParaRPr>
          </a:p>
          <a:p>
            <a:pPr marL="800100" lvl="1" indent="-342900">
              <a:lnSpc>
                <a:spcPct val="90000"/>
              </a:lnSpc>
              <a:buClr>
                <a:schemeClr val="accent1"/>
              </a:buClr>
              <a:buFont typeface="Arial" panose="020B0604020202020204" pitchFamily="34" charset="0"/>
              <a:buChar char="•"/>
            </a:pPr>
            <a:r>
              <a:rPr lang="en-US" sz="2400" dirty="0" smtClean="0">
                <a:latin typeface="Calibri" pitchFamily="34" charset="0"/>
              </a:rPr>
              <a:t>Contain </a:t>
            </a:r>
            <a:r>
              <a:rPr lang="en-US" sz="2400" dirty="0" smtClean="0">
                <a:latin typeface="Calibri" pitchFamily="34" charset="0"/>
              </a:rPr>
              <a:t>intraocular pressure</a:t>
            </a:r>
            <a:endParaRPr lang="en-GB" sz="2400" dirty="0" smtClean="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fontAlgn="auto" hangingPunct="1">
              <a:spcAft>
                <a:spcPts val="0"/>
              </a:spcAft>
              <a:defRPr/>
            </a:pPr>
            <a:r>
              <a:rPr lang="en-GB" sz="4400" dirty="0" smtClean="0">
                <a:solidFill>
                  <a:schemeClr val="accent1"/>
                </a:solidFill>
                <a:effectLst>
                  <a:outerShdw blurRad="38100" dist="38100" dir="2700000" algn="tl">
                    <a:srgbClr val="000000">
                      <a:alpha val="43137"/>
                    </a:srgbClr>
                  </a:outerShdw>
                </a:effectLst>
                <a:latin typeface="Calibri" pitchFamily="34" charset="0"/>
              </a:rPr>
              <a:t>LAYERS OF THE CORNEA</a:t>
            </a:r>
          </a:p>
        </p:txBody>
      </p:sp>
      <p:sp>
        <p:nvSpPr>
          <p:cNvPr id="24579" name="Rectangle 3"/>
          <p:cNvSpPr>
            <a:spLocks noGrp="1" noChangeArrowheads="1"/>
          </p:cNvSpPr>
          <p:nvPr>
            <p:ph idx="1"/>
          </p:nvPr>
        </p:nvSpPr>
        <p:spPr>
          <a:xfrm>
            <a:off x="15814" y="1412776"/>
            <a:ext cx="3984686" cy="4659430"/>
          </a:xfrm>
        </p:spPr>
        <p:txBody>
          <a:bodyPr>
            <a:noAutofit/>
          </a:bodyPr>
          <a:lstStyle/>
          <a:p>
            <a:pPr marL="624078" indent="-514350" eaLnBrk="1" fontAlgn="auto" hangingPunct="1">
              <a:spcAft>
                <a:spcPts val="0"/>
              </a:spcAft>
              <a:buFont typeface="+mj-lt"/>
              <a:buAutoNum type="arabicPeriod"/>
              <a:defRPr/>
            </a:pPr>
            <a:r>
              <a:rPr lang="en-GB" sz="2800" dirty="0" smtClean="0">
                <a:latin typeface="Calibri" pitchFamily="34" charset="0"/>
              </a:rPr>
              <a:t>Epithelium</a:t>
            </a:r>
            <a:endParaRPr lang="en-GB" sz="2800" dirty="0" smtClean="0">
              <a:latin typeface="Calibri" pitchFamily="34" charset="0"/>
            </a:endParaRPr>
          </a:p>
          <a:p>
            <a:pPr marL="624078" indent="-514350" eaLnBrk="1" fontAlgn="auto" hangingPunct="1">
              <a:spcAft>
                <a:spcPts val="0"/>
              </a:spcAft>
              <a:buFont typeface="+mj-lt"/>
              <a:buAutoNum type="arabicPeriod"/>
              <a:defRPr/>
            </a:pPr>
            <a:r>
              <a:rPr lang="en-GB" sz="2800" dirty="0" smtClean="0">
                <a:latin typeface="Calibri" pitchFamily="34" charset="0"/>
              </a:rPr>
              <a:t>Bowman’s membrane</a:t>
            </a:r>
          </a:p>
          <a:p>
            <a:pPr marL="624078" indent="-514350" eaLnBrk="1" fontAlgn="auto" hangingPunct="1">
              <a:spcAft>
                <a:spcPts val="0"/>
              </a:spcAft>
              <a:buFont typeface="+mj-lt"/>
              <a:buAutoNum type="arabicPeriod"/>
              <a:defRPr/>
            </a:pPr>
            <a:r>
              <a:rPr lang="en-GB" sz="2800" dirty="0" err="1" smtClean="0">
                <a:latin typeface="Calibri" pitchFamily="34" charset="0"/>
              </a:rPr>
              <a:t>Stroma</a:t>
            </a:r>
            <a:endParaRPr lang="en-GB" sz="2800" dirty="0" smtClean="0">
              <a:latin typeface="Calibri" pitchFamily="34" charset="0"/>
            </a:endParaRPr>
          </a:p>
          <a:p>
            <a:pPr marL="624078" indent="-514350" eaLnBrk="1" fontAlgn="auto" hangingPunct="1">
              <a:spcAft>
                <a:spcPts val="0"/>
              </a:spcAft>
              <a:buFont typeface="+mj-lt"/>
              <a:buAutoNum type="arabicPeriod"/>
              <a:defRPr/>
            </a:pPr>
            <a:r>
              <a:rPr lang="en-GB" sz="2800" dirty="0" err="1" smtClean="0">
                <a:solidFill>
                  <a:srgbClr val="FF0000"/>
                </a:solidFill>
                <a:latin typeface="Calibri" pitchFamily="34" charset="0"/>
              </a:rPr>
              <a:t>Dua’s</a:t>
            </a:r>
            <a:r>
              <a:rPr lang="en-GB" sz="2800" dirty="0" smtClean="0">
                <a:solidFill>
                  <a:srgbClr val="FF0000"/>
                </a:solidFill>
                <a:latin typeface="Calibri" pitchFamily="34" charset="0"/>
              </a:rPr>
              <a:t> layer</a:t>
            </a:r>
          </a:p>
          <a:p>
            <a:pPr marL="624078" indent="-514350" eaLnBrk="1" fontAlgn="auto" hangingPunct="1">
              <a:spcAft>
                <a:spcPts val="0"/>
              </a:spcAft>
              <a:buFont typeface="+mj-lt"/>
              <a:buAutoNum type="arabicPeriod"/>
              <a:defRPr/>
            </a:pPr>
            <a:r>
              <a:rPr lang="en-GB" sz="2800" dirty="0" err="1" smtClean="0">
                <a:latin typeface="Calibri" pitchFamily="34" charset="0"/>
              </a:rPr>
              <a:t>Descemet’s</a:t>
            </a:r>
            <a:r>
              <a:rPr lang="en-GB" sz="2800" dirty="0" smtClean="0">
                <a:latin typeface="Calibri" pitchFamily="34" charset="0"/>
              </a:rPr>
              <a:t> </a:t>
            </a:r>
            <a:r>
              <a:rPr lang="en-GB" sz="2800" dirty="0" smtClean="0">
                <a:latin typeface="Calibri" pitchFamily="34" charset="0"/>
              </a:rPr>
              <a:t>membrane</a:t>
            </a:r>
          </a:p>
          <a:p>
            <a:pPr marL="624078" indent="-514350" eaLnBrk="1" fontAlgn="auto" hangingPunct="1">
              <a:spcAft>
                <a:spcPts val="0"/>
              </a:spcAft>
              <a:buFont typeface="+mj-lt"/>
              <a:buAutoNum type="arabicPeriod"/>
              <a:defRPr/>
            </a:pPr>
            <a:r>
              <a:rPr lang="en-GB" sz="2800" dirty="0" smtClean="0">
                <a:latin typeface="Calibri" pitchFamily="34" charset="0"/>
              </a:rPr>
              <a:t>Endothelium</a:t>
            </a:r>
            <a:endParaRPr lang="en-GB" sz="2800" dirty="0" smtClean="0">
              <a:latin typeface="Calibri" pitchFamily="34" charset="0"/>
            </a:endParaRPr>
          </a:p>
        </p:txBody>
      </p:sp>
      <p:pic>
        <p:nvPicPr>
          <p:cNvPr id="33796" name="Picture 4" descr="K:\Undergrad lectures\cornea layers.gif"/>
          <p:cNvPicPr>
            <a:picLocks noChangeAspect="1" noChangeArrowheads="1"/>
          </p:cNvPicPr>
          <p:nvPr/>
        </p:nvPicPr>
        <p:blipFill>
          <a:blip r:embed="rId2"/>
          <a:srcRect/>
          <a:stretch>
            <a:fillRect/>
          </a:stretch>
        </p:blipFill>
        <p:spPr bwMode="auto">
          <a:xfrm>
            <a:off x="4143375" y="1571625"/>
            <a:ext cx="4856163"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00034" y="214290"/>
            <a:ext cx="8229600" cy="928710"/>
          </a:xfrm>
        </p:spPr>
        <p:txBody>
          <a:bodyPr>
            <a:normAutofit/>
          </a:bodyPr>
          <a:lstStyle/>
          <a:p>
            <a:pPr eaLnBrk="1" fontAlgn="auto" hangingPunct="1">
              <a:spcAft>
                <a:spcPts val="0"/>
              </a:spcAft>
              <a:defRPr/>
            </a:pPr>
            <a:r>
              <a:rPr lang="en-GB" sz="4400" dirty="0" smtClean="0">
                <a:solidFill>
                  <a:schemeClr val="folHlink"/>
                </a:solidFill>
                <a:latin typeface="Calibri" pitchFamily="34" charset="0"/>
              </a:rPr>
              <a:t>SCLERA</a:t>
            </a:r>
            <a:r>
              <a:rPr lang="en-GB" sz="4400" dirty="0" smtClean="0">
                <a:latin typeface="Calibri" pitchFamily="34" charset="0"/>
              </a:rPr>
              <a:t> </a:t>
            </a:r>
          </a:p>
        </p:txBody>
      </p:sp>
      <p:sp>
        <p:nvSpPr>
          <p:cNvPr id="25603" name="Rectangle 3"/>
          <p:cNvSpPr>
            <a:spLocks noGrp="1" noChangeArrowheads="1"/>
          </p:cNvSpPr>
          <p:nvPr>
            <p:ph idx="1"/>
          </p:nvPr>
        </p:nvSpPr>
        <p:spPr>
          <a:xfrm>
            <a:off x="0" y="1142984"/>
            <a:ext cx="5004048" cy="5715016"/>
          </a:xfrm>
        </p:spPr>
        <p:txBody>
          <a:bodyPr>
            <a:normAutofit/>
          </a:bodyPr>
          <a:lstStyle/>
          <a:p>
            <a:pPr marL="365760" indent="-256032" eaLnBrk="1" fontAlgn="auto" hangingPunct="1">
              <a:lnSpc>
                <a:spcPct val="80000"/>
              </a:lnSpc>
              <a:spcAft>
                <a:spcPts val="0"/>
              </a:spcAft>
              <a:buFont typeface="Arial" pitchFamily="34" charset="0"/>
              <a:buChar char="•"/>
              <a:defRPr/>
            </a:pPr>
            <a:r>
              <a:rPr lang="en-GB" dirty="0" smtClean="0">
                <a:latin typeface="Calibri" pitchFamily="34" charset="0"/>
              </a:rPr>
              <a:t>White</a:t>
            </a:r>
            <a:r>
              <a:rPr lang="en-GB" dirty="0" smtClean="0">
                <a:latin typeface="Calibri" pitchFamily="34" charset="0"/>
              </a:rPr>
              <a:t>, firm fibrous </a:t>
            </a:r>
            <a:r>
              <a:rPr lang="en-GB" b="1" dirty="0" smtClean="0">
                <a:latin typeface="Calibri" pitchFamily="34" charset="0"/>
              </a:rPr>
              <a:t>supporting </a:t>
            </a:r>
            <a:r>
              <a:rPr lang="en-GB" b="1" dirty="0" smtClean="0">
                <a:latin typeface="Calibri" pitchFamily="34" charset="0"/>
              </a:rPr>
              <a:t>tissue.</a:t>
            </a:r>
            <a:endParaRPr lang="en-GB" b="1" dirty="0" smtClean="0">
              <a:latin typeface="Calibri" pitchFamily="34" charset="0"/>
            </a:endParaRPr>
          </a:p>
          <a:p>
            <a:pPr marL="365760" indent="-256032" eaLnBrk="1" fontAlgn="auto" hangingPunct="1">
              <a:lnSpc>
                <a:spcPct val="80000"/>
              </a:lnSpc>
              <a:spcAft>
                <a:spcPts val="0"/>
              </a:spcAft>
              <a:buFont typeface="Arial" pitchFamily="34" charset="0"/>
              <a:buChar char="•"/>
              <a:defRPr/>
            </a:pPr>
            <a:endParaRPr lang="en-GB" dirty="0" smtClean="0">
              <a:latin typeface="Calibri" pitchFamily="34" charset="0"/>
            </a:endParaRPr>
          </a:p>
          <a:p>
            <a:pPr marL="365760" indent="-256032" eaLnBrk="1" fontAlgn="auto" hangingPunct="1">
              <a:lnSpc>
                <a:spcPct val="80000"/>
              </a:lnSpc>
              <a:spcAft>
                <a:spcPts val="0"/>
              </a:spcAft>
              <a:buFont typeface="Arial" pitchFamily="34" charset="0"/>
              <a:buChar char="•"/>
              <a:defRPr/>
            </a:pPr>
            <a:r>
              <a:rPr lang="en-GB" dirty="0" smtClean="0">
                <a:latin typeface="Calibri" pitchFamily="34" charset="0"/>
              </a:rPr>
              <a:t>Covers the </a:t>
            </a:r>
            <a:r>
              <a:rPr lang="en-GB" b="1" dirty="0" smtClean="0">
                <a:latin typeface="Calibri" pitchFamily="34" charset="0"/>
              </a:rPr>
              <a:t>posterior four fifths </a:t>
            </a:r>
            <a:r>
              <a:rPr lang="en-GB" dirty="0" smtClean="0">
                <a:latin typeface="Calibri" pitchFamily="34" charset="0"/>
              </a:rPr>
              <a:t>of the surface of the globe</a:t>
            </a:r>
          </a:p>
          <a:p>
            <a:pPr marL="365760" indent="-256032" eaLnBrk="1" fontAlgn="auto" hangingPunct="1">
              <a:lnSpc>
                <a:spcPct val="80000"/>
              </a:lnSpc>
              <a:spcAft>
                <a:spcPts val="0"/>
              </a:spcAft>
              <a:buFont typeface="Arial" pitchFamily="34" charset="0"/>
              <a:buChar char="•"/>
              <a:defRPr/>
            </a:pPr>
            <a:endParaRPr lang="en-GB" dirty="0" smtClean="0">
              <a:latin typeface="Calibri" pitchFamily="34" charset="0"/>
            </a:endParaRPr>
          </a:p>
          <a:p>
            <a:pPr marL="365760" indent="-256032" eaLnBrk="1" fontAlgn="auto" hangingPunct="1">
              <a:lnSpc>
                <a:spcPct val="80000"/>
              </a:lnSpc>
              <a:spcAft>
                <a:spcPts val="0"/>
              </a:spcAft>
              <a:buFont typeface="Arial" pitchFamily="34" charset="0"/>
              <a:buChar char="•"/>
              <a:defRPr/>
            </a:pPr>
            <a:r>
              <a:rPr lang="en-GB" dirty="0" smtClean="0">
                <a:latin typeface="Calibri" pitchFamily="34" charset="0"/>
              </a:rPr>
              <a:t>Thickness varies ( 0.3-1mm)</a:t>
            </a:r>
          </a:p>
          <a:p>
            <a:pPr marL="365760" indent="-256032" eaLnBrk="1" fontAlgn="auto" hangingPunct="1">
              <a:lnSpc>
                <a:spcPct val="80000"/>
              </a:lnSpc>
              <a:spcAft>
                <a:spcPts val="0"/>
              </a:spcAft>
              <a:buFont typeface="Arial" pitchFamily="34" charset="0"/>
              <a:buChar char="•"/>
              <a:defRPr/>
            </a:pPr>
            <a:endParaRPr lang="en-GB" dirty="0" smtClean="0">
              <a:latin typeface="Calibri" pitchFamily="34" charset="0"/>
            </a:endParaRPr>
          </a:p>
          <a:p>
            <a:pPr marL="365760" indent="-256032" eaLnBrk="1" fontAlgn="auto" hangingPunct="1">
              <a:lnSpc>
                <a:spcPct val="80000"/>
              </a:lnSpc>
              <a:spcAft>
                <a:spcPts val="0"/>
              </a:spcAft>
              <a:buFont typeface="Arial" pitchFamily="34" charset="0"/>
              <a:buChar char="•"/>
              <a:defRPr/>
            </a:pPr>
            <a:r>
              <a:rPr lang="en-GB" dirty="0" smtClean="0">
                <a:latin typeface="Calibri" pitchFamily="34" charset="0"/>
              </a:rPr>
              <a:t>Apertures </a:t>
            </a:r>
            <a:r>
              <a:rPr lang="en-GB" dirty="0" err="1" smtClean="0">
                <a:latin typeface="Calibri" pitchFamily="34" charset="0"/>
              </a:rPr>
              <a:t>posteriorly</a:t>
            </a:r>
            <a:r>
              <a:rPr lang="en-GB" dirty="0" smtClean="0">
                <a:latin typeface="Calibri" pitchFamily="34" charset="0"/>
              </a:rPr>
              <a:t> to allow nerves and blood vessels</a:t>
            </a:r>
          </a:p>
          <a:p>
            <a:pPr marL="365760" indent="-256032" eaLnBrk="1" fontAlgn="auto" hangingPunct="1">
              <a:lnSpc>
                <a:spcPct val="80000"/>
              </a:lnSpc>
              <a:spcAft>
                <a:spcPts val="0"/>
              </a:spcAft>
              <a:buFont typeface="Arial" pitchFamily="34" charset="0"/>
              <a:buChar char="•"/>
              <a:defRPr/>
            </a:pPr>
            <a:endParaRPr lang="en-GB" dirty="0" smtClean="0">
              <a:latin typeface="Calibri" pitchFamily="34" charset="0"/>
            </a:endParaRPr>
          </a:p>
          <a:p>
            <a:pPr marL="365760" indent="-256032" eaLnBrk="1" fontAlgn="auto" hangingPunct="1">
              <a:lnSpc>
                <a:spcPct val="80000"/>
              </a:lnSpc>
              <a:spcAft>
                <a:spcPts val="0"/>
              </a:spcAft>
              <a:buFont typeface="Arial" pitchFamily="34" charset="0"/>
              <a:buChar char="•"/>
              <a:defRPr/>
            </a:pPr>
            <a:r>
              <a:rPr lang="en-GB" b="1" dirty="0" smtClean="0">
                <a:latin typeface="Calibri" pitchFamily="34" charset="0"/>
              </a:rPr>
              <a:t>Protects intraocular </a:t>
            </a:r>
            <a:r>
              <a:rPr lang="en-GB" b="1" dirty="0" smtClean="0">
                <a:latin typeface="Calibri" pitchFamily="34" charset="0"/>
              </a:rPr>
              <a:t>contents</a:t>
            </a:r>
            <a:endParaRPr lang="en-GB" b="1" dirty="0" smtClean="0">
              <a:latin typeface="Calibri" pitchFamily="34" charset="0"/>
            </a:endParaRPr>
          </a:p>
        </p:txBody>
      </p:sp>
      <p:pic>
        <p:nvPicPr>
          <p:cNvPr id="35844" name="Picture 4" descr="K:\Undergrad lectures\eye_bone_socket.jpg"/>
          <p:cNvPicPr>
            <a:picLocks noChangeAspect="1" noChangeArrowheads="1"/>
          </p:cNvPicPr>
          <p:nvPr/>
        </p:nvPicPr>
        <p:blipFill>
          <a:blip r:embed="rId2"/>
          <a:srcRect l="21249" t="28625" r="37500" b="35114"/>
          <a:stretch>
            <a:fillRect/>
          </a:stretch>
        </p:blipFill>
        <p:spPr bwMode="auto">
          <a:xfrm>
            <a:off x="5143504" y="2143116"/>
            <a:ext cx="3722687" cy="321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400" dirty="0" smtClean="0">
                <a:solidFill>
                  <a:schemeClr val="accent1"/>
                </a:solidFill>
                <a:effectLst>
                  <a:outerShdw blurRad="38100" dist="38100" dir="2700000" algn="tl">
                    <a:srgbClr val="000000">
                      <a:alpha val="43137"/>
                    </a:srgbClr>
                  </a:outerShdw>
                </a:effectLst>
              </a:rPr>
              <a:t>ORBIT</a:t>
            </a:r>
            <a:endParaRPr lang="en-GB" sz="4400" dirty="0">
              <a:solidFill>
                <a:schemeClr val="accent1"/>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15814" y="0"/>
            <a:ext cx="3201088" cy="6858000"/>
          </a:xfrm>
        </p:spPr>
        <p:txBody>
          <a:bodyPr>
            <a:normAutofit/>
          </a:bodyPr>
          <a:lstStyle/>
          <a:p>
            <a:pPr marL="0" indent="0">
              <a:buNone/>
            </a:pPr>
            <a:r>
              <a:rPr lang="en-US" sz="3200" b="1" u="sng" dirty="0" smtClean="0">
                <a:latin typeface="Calibri" pitchFamily="34" charset="0"/>
              </a:rPr>
              <a:t>ORBIT</a:t>
            </a:r>
          </a:p>
          <a:p>
            <a:pPr>
              <a:buFont typeface="Arial" pitchFamily="34" charset="0"/>
              <a:buChar char="•"/>
            </a:pPr>
            <a:r>
              <a:rPr lang="en-US" sz="3200" dirty="0" smtClean="0">
                <a:latin typeface="Calibri" pitchFamily="34" charset="0"/>
              </a:rPr>
              <a:t>Volume </a:t>
            </a:r>
            <a:r>
              <a:rPr lang="en-US" sz="3200" b="1" dirty="0" smtClean="0">
                <a:latin typeface="Calibri" pitchFamily="34" charset="0"/>
              </a:rPr>
              <a:t>30cm</a:t>
            </a:r>
            <a:r>
              <a:rPr lang="en-US" sz="3200" b="1" baseline="30000" dirty="0" smtClean="0">
                <a:latin typeface="Calibri" pitchFamily="34" charset="0"/>
              </a:rPr>
              <a:t>3</a:t>
            </a:r>
          </a:p>
          <a:p>
            <a:pPr>
              <a:buFont typeface="Arial" pitchFamily="34" charset="0"/>
              <a:buChar char="•"/>
            </a:pPr>
            <a:r>
              <a:rPr lang="en-US" sz="3200" dirty="0" smtClean="0">
                <a:latin typeface="Calibri" pitchFamily="34" charset="0"/>
              </a:rPr>
              <a:t>4 Walls</a:t>
            </a:r>
          </a:p>
          <a:p>
            <a:pPr>
              <a:buFont typeface="Arial" pitchFamily="34" charset="0"/>
              <a:buChar char="•"/>
            </a:pPr>
            <a:r>
              <a:rPr lang="en-US" sz="3200" dirty="0" smtClean="0">
                <a:latin typeface="Calibri" pitchFamily="34" charset="0"/>
              </a:rPr>
              <a:t>7 Bones:</a:t>
            </a:r>
          </a:p>
          <a:p>
            <a:pPr marL="971550" lvl="1" indent="-514350">
              <a:buFont typeface="+mj-lt"/>
              <a:buAutoNum type="arabicPeriod"/>
            </a:pPr>
            <a:r>
              <a:rPr lang="en-US" sz="2800" dirty="0" smtClean="0">
                <a:latin typeface="Calibri" pitchFamily="34" charset="0"/>
              </a:rPr>
              <a:t>Frontal</a:t>
            </a:r>
          </a:p>
          <a:p>
            <a:pPr marL="971550" lvl="1" indent="-514350">
              <a:buFont typeface="+mj-lt"/>
              <a:buAutoNum type="arabicPeriod"/>
            </a:pPr>
            <a:r>
              <a:rPr lang="en-US" sz="2800" dirty="0" err="1" smtClean="0">
                <a:latin typeface="Calibri" pitchFamily="34" charset="0"/>
              </a:rPr>
              <a:t>Ethmoid</a:t>
            </a:r>
            <a:endParaRPr lang="en-US" sz="2800" dirty="0" smtClean="0">
              <a:latin typeface="Calibri" pitchFamily="34" charset="0"/>
            </a:endParaRPr>
          </a:p>
          <a:p>
            <a:pPr marL="971550" lvl="1" indent="-514350">
              <a:buFont typeface="+mj-lt"/>
              <a:buAutoNum type="arabicPeriod"/>
            </a:pPr>
            <a:r>
              <a:rPr lang="en-US" sz="2800" dirty="0" err="1" smtClean="0">
                <a:latin typeface="Calibri" pitchFamily="34" charset="0"/>
              </a:rPr>
              <a:t>Lacrimal</a:t>
            </a:r>
            <a:r>
              <a:rPr lang="en-US" sz="2800" dirty="0" smtClean="0">
                <a:latin typeface="Calibri" pitchFamily="34" charset="0"/>
              </a:rPr>
              <a:t> </a:t>
            </a:r>
          </a:p>
          <a:p>
            <a:pPr marL="971550" lvl="1" indent="-514350">
              <a:buFont typeface="+mj-lt"/>
              <a:buAutoNum type="arabicPeriod"/>
            </a:pPr>
            <a:r>
              <a:rPr lang="en-US" sz="2800" dirty="0" smtClean="0">
                <a:latin typeface="Calibri" pitchFamily="34" charset="0"/>
              </a:rPr>
              <a:t>Palatine</a:t>
            </a:r>
          </a:p>
          <a:p>
            <a:pPr marL="971550" lvl="1" indent="-514350">
              <a:buFont typeface="+mj-lt"/>
              <a:buAutoNum type="arabicPeriod"/>
            </a:pPr>
            <a:r>
              <a:rPr lang="en-US" sz="2800" dirty="0" smtClean="0">
                <a:latin typeface="Calibri" pitchFamily="34" charset="0"/>
              </a:rPr>
              <a:t>Maxillary</a:t>
            </a:r>
          </a:p>
          <a:p>
            <a:pPr marL="971550" lvl="1" indent="-514350">
              <a:buFont typeface="+mj-lt"/>
              <a:buAutoNum type="arabicPeriod"/>
            </a:pPr>
            <a:r>
              <a:rPr lang="en-US" sz="2800" dirty="0" err="1" smtClean="0">
                <a:latin typeface="Calibri" pitchFamily="34" charset="0"/>
              </a:rPr>
              <a:t>Zygomatic</a:t>
            </a:r>
            <a:endParaRPr lang="en-US" sz="2800" dirty="0" smtClean="0">
              <a:latin typeface="Calibri" pitchFamily="34" charset="0"/>
            </a:endParaRPr>
          </a:p>
          <a:p>
            <a:pPr marL="971550" lvl="1" indent="-514350">
              <a:buFont typeface="+mj-lt"/>
              <a:buAutoNum type="arabicPeriod"/>
            </a:pPr>
            <a:r>
              <a:rPr lang="en-US" sz="2800" dirty="0" smtClean="0">
                <a:latin typeface="Calibri" pitchFamily="34" charset="0"/>
              </a:rPr>
              <a:t>Sphenoid</a:t>
            </a:r>
            <a:endParaRPr lang="en-GB" sz="2800" dirty="0">
              <a:latin typeface="Calibri" pitchFamily="34" charset="0"/>
            </a:endParaRPr>
          </a:p>
        </p:txBody>
      </p:sp>
      <p:pic>
        <p:nvPicPr>
          <p:cNvPr id="8" name="Picture 4" descr="Picture 002"/>
          <p:cNvPicPr>
            <a:picLocks noChangeAspect="1" noChangeArrowheads="1"/>
          </p:cNvPicPr>
          <p:nvPr/>
        </p:nvPicPr>
        <p:blipFill>
          <a:blip r:embed="rId2" cstate="print"/>
          <a:srcRect l="1131" t="12881" r="4678" b="16713"/>
          <a:stretch>
            <a:fillRect/>
          </a:stretch>
        </p:blipFill>
        <p:spPr>
          <a:xfrm>
            <a:off x="3131841" y="0"/>
            <a:ext cx="5944704" cy="6858000"/>
          </a:xfrm>
          <a:prstGeom prst="rect">
            <a:avLst/>
          </a:prstGeom>
          <a:noFill/>
          <a:ln/>
        </p:spPr>
      </p:pic>
    </p:spTree>
  </p:cSld>
  <p:clrMapOvr>
    <a:masterClrMapping/>
  </p:clrMapOvr>
  <p:transition advTm="28845"/>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fontAlgn="auto" hangingPunct="1">
              <a:spcAft>
                <a:spcPts val="0"/>
              </a:spcAft>
              <a:defRPr/>
            </a:pPr>
            <a:r>
              <a:rPr lang="en-GB" sz="4400" dirty="0" smtClean="0">
                <a:solidFill>
                  <a:schemeClr val="folHlink"/>
                </a:solidFill>
                <a:latin typeface="Calibri" pitchFamily="34" charset="0"/>
              </a:rPr>
              <a:t>INTERNAL ANATOMY OF EYEBALL</a:t>
            </a:r>
          </a:p>
        </p:txBody>
      </p:sp>
      <p:sp>
        <p:nvSpPr>
          <p:cNvPr id="36866" name="Rectangle 3"/>
          <p:cNvSpPr>
            <a:spLocks noGrp="1" noChangeArrowheads="1"/>
          </p:cNvSpPr>
          <p:nvPr>
            <p:ph idx="1"/>
          </p:nvPr>
        </p:nvSpPr>
        <p:spPr/>
        <p:txBody>
          <a:bodyPr/>
          <a:lstStyle/>
          <a:p>
            <a:pPr eaLnBrk="1" hangingPunct="1">
              <a:buFont typeface="Arial" pitchFamily="34" charset="0"/>
              <a:buChar char="•"/>
            </a:pPr>
            <a:r>
              <a:rPr lang="en-GB" sz="2800" dirty="0" smtClean="0">
                <a:latin typeface="Calibri" pitchFamily="34" charset="0"/>
              </a:rPr>
              <a:t>Anterior chamber </a:t>
            </a:r>
          </a:p>
          <a:p>
            <a:pPr>
              <a:buFont typeface="Arial" pitchFamily="34" charset="0"/>
              <a:buChar char="•"/>
            </a:pPr>
            <a:r>
              <a:rPr lang="en-GB" sz="2800" dirty="0" err="1" smtClean="0">
                <a:latin typeface="Calibri" pitchFamily="34" charset="0"/>
              </a:rPr>
              <a:t>Uveal</a:t>
            </a:r>
            <a:r>
              <a:rPr lang="en-GB" sz="2800" dirty="0" smtClean="0">
                <a:latin typeface="Calibri" pitchFamily="34" charset="0"/>
              </a:rPr>
              <a:t> tract</a:t>
            </a:r>
          </a:p>
          <a:p>
            <a:pPr eaLnBrk="1" hangingPunct="1">
              <a:buFont typeface="Arial" pitchFamily="34" charset="0"/>
              <a:buChar char="•"/>
            </a:pPr>
            <a:r>
              <a:rPr lang="en-GB" sz="2800" dirty="0" smtClean="0">
                <a:latin typeface="Calibri" pitchFamily="34" charset="0"/>
              </a:rPr>
              <a:t>Lens</a:t>
            </a:r>
          </a:p>
          <a:p>
            <a:pPr eaLnBrk="1" hangingPunct="1">
              <a:buFont typeface="Arial" pitchFamily="34" charset="0"/>
              <a:buChar char="•"/>
            </a:pPr>
            <a:r>
              <a:rPr lang="en-GB" sz="2800" dirty="0" smtClean="0">
                <a:latin typeface="Calibri" pitchFamily="34" charset="0"/>
              </a:rPr>
              <a:t>Vitreous</a:t>
            </a:r>
          </a:p>
          <a:p>
            <a:pPr eaLnBrk="1" hangingPunct="1">
              <a:buFont typeface="Arial" pitchFamily="34" charset="0"/>
              <a:buChar char="•"/>
            </a:pPr>
            <a:r>
              <a:rPr lang="en-GB" sz="2800" dirty="0" smtClean="0">
                <a:latin typeface="Calibri" pitchFamily="34" charset="0"/>
              </a:rPr>
              <a:t>Retina</a:t>
            </a:r>
          </a:p>
        </p:txBody>
      </p:sp>
      <p:pic>
        <p:nvPicPr>
          <p:cNvPr id="36868" name="Picture 4" descr="K:\Undergrad lectures\uveal tract.gif"/>
          <p:cNvPicPr>
            <a:picLocks noChangeAspect="1" noChangeArrowheads="1"/>
          </p:cNvPicPr>
          <p:nvPr/>
        </p:nvPicPr>
        <p:blipFill>
          <a:blip r:embed="rId2"/>
          <a:srcRect/>
          <a:stretch>
            <a:fillRect/>
          </a:stretch>
        </p:blipFill>
        <p:spPr bwMode="auto">
          <a:xfrm>
            <a:off x="3143250" y="2214563"/>
            <a:ext cx="5572125"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28596" y="214290"/>
            <a:ext cx="8229600" cy="928710"/>
          </a:xfrm>
        </p:spPr>
        <p:txBody>
          <a:bodyPr>
            <a:normAutofit/>
          </a:bodyPr>
          <a:lstStyle/>
          <a:p>
            <a:pPr>
              <a:defRPr/>
            </a:pPr>
            <a:r>
              <a:rPr lang="en-GB" sz="4400" dirty="0" smtClean="0">
                <a:solidFill>
                  <a:schemeClr val="folHlink"/>
                </a:solidFill>
                <a:latin typeface="Calibri" pitchFamily="34" charset="0"/>
              </a:rPr>
              <a:t>ANTERIOR CHAMBER</a:t>
            </a:r>
            <a:endParaRPr lang="en-GB" sz="4400" dirty="0" smtClean="0">
              <a:latin typeface="Calibri" pitchFamily="34" charset="0"/>
            </a:endParaRPr>
          </a:p>
        </p:txBody>
      </p:sp>
      <p:sp>
        <p:nvSpPr>
          <p:cNvPr id="38914" name="Rectangle 3"/>
          <p:cNvSpPr>
            <a:spLocks noGrp="1" noChangeArrowheads="1"/>
          </p:cNvSpPr>
          <p:nvPr>
            <p:ph idx="1"/>
          </p:nvPr>
        </p:nvSpPr>
        <p:spPr>
          <a:xfrm>
            <a:off x="29609" y="1143000"/>
            <a:ext cx="5028409" cy="5143536"/>
          </a:xfrm>
        </p:spPr>
        <p:txBody>
          <a:bodyPr>
            <a:normAutofit/>
          </a:bodyPr>
          <a:lstStyle/>
          <a:p>
            <a:pPr>
              <a:lnSpc>
                <a:spcPct val="90000"/>
              </a:lnSpc>
              <a:buFont typeface="Arial" pitchFamily="34" charset="0"/>
              <a:buChar char="•"/>
            </a:pPr>
            <a:r>
              <a:rPr lang="en-GB" dirty="0" smtClean="0">
                <a:latin typeface="Calibri" pitchFamily="34" charset="0"/>
              </a:rPr>
              <a:t>Space </a:t>
            </a:r>
            <a:r>
              <a:rPr lang="en-GB" b="1" dirty="0" smtClean="0">
                <a:latin typeface="Calibri" pitchFamily="34" charset="0"/>
              </a:rPr>
              <a:t>posterior to cornea and anterior to </a:t>
            </a:r>
            <a:r>
              <a:rPr lang="en-GB" b="1" dirty="0" smtClean="0">
                <a:latin typeface="Calibri" pitchFamily="34" charset="0"/>
              </a:rPr>
              <a:t>iris</a:t>
            </a:r>
            <a:r>
              <a:rPr lang="en-GB" dirty="0" smtClean="0">
                <a:latin typeface="Calibri" pitchFamily="34" charset="0"/>
              </a:rPr>
              <a:t>. </a:t>
            </a:r>
            <a:endParaRPr lang="en-GB" dirty="0" smtClean="0">
              <a:latin typeface="Calibri" pitchFamily="34" charset="0"/>
            </a:endParaRPr>
          </a:p>
          <a:p>
            <a:pPr>
              <a:lnSpc>
                <a:spcPct val="90000"/>
              </a:lnSpc>
              <a:buFont typeface="Arial" pitchFamily="34" charset="0"/>
              <a:buChar char="•"/>
            </a:pPr>
            <a:r>
              <a:rPr lang="en-GB" dirty="0" smtClean="0">
                <a:latin typeface="Calibri" pitchFamily="34" charset="0"/>
              </a:rPr>
              <a:t>Contains aqueous fluid: </a:t>
            </a:r>
          </a:p>
          <a:p>
            <a:pPr lvl="1">
              <a:lnSpc>
                <a:spcPct val="90000"/>
              </a:lnSpc>
              <a:buFont typeface="Calibri" pitchFamily="34" charset="0"/>
              <a:buChar char="-"/>
            </a:pPr>
            <a:r>
              <a:rPr lang="en-GB" dirty="0">
                <a:latin typeface="Calibri" pitchFamily="34" charset="0"/>
              </a:rPr>
              <a:t>P</a:t>
            </a:r>
            <a:r>
              <a:rPr lang="en-GB" dirty="0" smtClean="0">
                <a:latin typeface="Calibri" pitchFamily="34" charset="0"/>
              </a:rPr>
              <a:t>roduced </a:t>
            </a:r>
            <a:r>
              <a:rPr lang="en-GB" dirty="0" smtClean="0">
                <a:latin typeface="Calibri" pitchFamily="34" charset="0"/>
              </a:rPr>
              <a:t>by </a:t>
            </a:r>
            <a:r>
              <a:rPr lang="en-GB" b="1" dirty="0" err="1" smtClean="0">
                <a:latin typeface="Calibri" pitchFamily="34" charset="0"/>
              </a:rPr>
              <a:t>ciliary</a:t>
            </a:r>
            <a:r>
              <a:rPr lang="en-GB" b="1" dirty="0" smtClean="0">
                <a:latin typeface="Calibri" pitchFamily="34" charset="0"/>
              </a:rPr>
              <a:t> body </a:t>
            </a:r>
          </a:p>
          <a:p>
            <a:pPr lvl="1">
              <a:lnSpc>
                <a:spcPct val="90000"/>
              </a:lnSpc>
              <a:buFont typeface="Calibri" pitchFamily="34" charset="0"/>
              <a:buChar char="-"/>
            </a:pPr>
            <a:r>
              <a:rPr lang="en-GB" dirty="0" smtClean="0">
                <a:latin typeface="Calibri" pitchFamily="34" charset="0"/>
              </a:rPr>
              <a:t>Drains </a:t>
            </a:r>
            <a:r>
              <a:rPr lang="en-GB" dirty="0" smtClean="0">
                <a:latin typeface="Calibri" pitchFamily="34" charset="0"/>
              </a:rPr>
              <a:t>through the </a:t>
            </a:r>
            <a:r>
              <a:rPr lang="en-GB" b="1" dirty="0" smtClean="0">
                <a:latin typeface="Calibri" pitchFamily="34" charset="0"/>
              </a:rPr>
              <a:t>trabecular meshwork </a:t>
            </a:r>
          </a:p>
          <a:p>
            <a:pPr lvl="1">
              <a:lnSpc>
                <a:spcPct val="90000"/>
              </a:lnSpc>
              <a:buFont typeface="Calibri" pitchFamily="34" charset="0"/>
              <a:buChar char="-"/>
            </a:pPr>
            <a:r>
              <a:rPr lang="en-GB" dirty="0" smtClean="0">
                <a:latin typeface="Calibri" pitchFamily="34" charset="0"/>
              </a:rPr>
              <a:t>Optically </a:t>
            </a:r>
            <a:r>
              <a:rPr lang="en-GB" dirty="0" smtClean="0">
                <a:latin typeface="Calibri" pitchFamily="34" charset="0"/>
              </a:rPr>
              <a:t>clear</a:t>
            </a:r>
          </a:p>
          <a:p>
            <a:pPr>
              <a:lnSpc>
                <a:spcPct val="90000"/>
              </a:lnSpc>
              <a:buFont typeface="Arial" pitchFamily="34" charset="0"/>
              <a:buChar char="•"/>
            </a:pPr>
            <a:r>
              <a:rPr lang="en-GB" dirty="0" smtClean="0">
                <a:latin typeface="Calibri" pitchFamily="34" charset="0"/>
              </a:rPr>
              <a:t>Functions</a:t>
            </a:r>
            <a:r>
              <a:rPr lang="en-GB" dirty="0" smtClean="0">
                <a:latin typeface="Calibri" pitchFamily="34" charset="0"/>
              </a:rPr>
              <a:t>:  </a:t>
            </a:r>
          </a:p>
          <a:p>
            <a:pPr lvl="1">
              <a:lnSpc>
                <a:spcPct val="90000"/>
              </a:lnSpc>
              <a:buFont typeface="Calibri" pitchFamily="34" charset="0"/>
              <a:buChar char="-"/>
            </a:pPr>
            <a:r>
              <a:rPr lang="en-GB" dirty="0" smtClean="0">
                <a:latin typeface="Calibri" pitchFamily="34" charset="0"/>
              </a:rPr>
              <a:t>Maintenance of </a:t>
            </a:r>
            <a:r>
              <a:rPr lang="en-GB" b="1" dirty="0" smtClean="0">
                <a:latin typeface="Calibri" pitchFamily="34" charset="0"/>
              </a:rPr>
              <a:t>IOP</a:t>
            </a:r>
          </a:p>
          <a:p>
            <a:pPr lvl="1">
              <a:lnSpc>
                <a:spcPct val="90000"/>
              </a:lnSpc>
              <a:buFont typeface="Calibri" pitchFamily="34" charset="0"/>
              <a:buChar char="-"/>
            </a:pPr>
            <a:r>
              <a:rPr lang="en-GB" b="1" dirty="0" smtClean="0">
                <a:latin typeface="Calibri" pitchFamily="34" charset="0"/>
              </a:rPr>
              <a:t>Nutrition</a:t>
            </a:r>
            <a:r>
              <a:rPr lang="en-GB" dirty="0" smtClean="0">
                <a:latin typeface="Calibri" pitchFamily="34" charset="0"/>
              </a:rPr>
              <a:t>  to cornea and lens</a:t>
            </a:r>
          </a:p>
          <a:p>
            <a:pPr lvl="1">
              <a:lnSpc>
                <a:spcPct val="90000"/>
              </a:lnSpc>
              <a:buFont typeface="Calibri" pitchFamily="34" charset="0"/>
              <a:buChar char="-"/>
            </a:pPr>
            <a:r>
              <a:rPr lang="en-GB" b="1" dirty="0" smtClean="0">
                <a:latin typeface="Calibri" pitchFamily="34" charset="0"/>
              </a:rPr>
              <a:t>Lymphatic</a:t>
            </a:r>
            <a:r>
              <a:rPr lang="en-GB" dirty="0" smtClean="0">
                <a:latin typeface="Calibri" pitchFamily="34" charset="0"/>
              </a:rPr>
              <a:t> drainage</a:t>
            </a:r>
            <a:endParaRPr lang="en-GB" dirty="0" smtClean="0"/>
          </a:p>
        </p:txBody>
      </p:sp>
      <p:pic>
        <p:nvPicPr>
          <p:cNvPr id="38916" name="Picture 5" descr="anatomy_of_eye_border"/>
          <p:cNvPicPr>
            <a:picLocks noChangeAspect="1" noChangeArrowheads="1"/>
          </p:cNvPicPr>
          <p:nvPr/>
        </p:nvPicPr>
        <p:blipFill>
          <a:blip r:embed="rId2"/>
          <a:srcRect l="6136" t="7445" r="29886" b="4700"/>
          <a:stretch>
            <a:fillRect/>
          </a:stretch>
        </p:blipFill>
        <p:spPr bwMode="auto">
          <a:xfrm>
            <a:off x="5058019" y="1412776"/>
            <a:ext cx="4090028" cy="3857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normAutofit/>
          </a:bodyPr>
          <a:lstStyle/>
          <a:p>
            <a:pPr eaLnBrk="1" fontAlgn="auto" hangingPunct="1">
              <a:spcAft>
                <a:spcPts val="0"/>
              </a:spcAft>
              <a:defRPr/>
            </a:pPr>
            <a:r>
              <a:rPr lang="en-GB" sz="4400" dirty="0" smtClean="0">
                <a:solidFill>
                  <a:schemeClr val="folHlink"/>
                </a:solidFill>
                <a:latin typeface="Calibri" pitchFamily="34" charset="0"/>
              </a:rPr>
              <a:t>LENS</a:t>
            </a:r>
          </a:p>
        </p:txBody>
      </p:sp>
      <p:sp>
        <p:nvSpPr>
          <p:cNvPr id="39938" name="Rectangle 1027"/>
          <p:cNvSpPr>
            <a:spLocks noGrp="1" noChangeArrowheads="1"/>
          </p:cNvSpPr>
          <p:nvPr>
            <p:ph idx="1"/>
          </p:nvPr>
        </p:nvSpPr>
        <p:spPr/>
        <p:txBody>
          <a:bodyPr>
            <a:noAutofit/>
          </a:bodyPr>
          <a:lstStyle/>
          <a:p>
            <a:pPr eaLnBrk="1" hangingPunct="1">
              <a:buFont typeface="Arial" pitchFamily="34" charset="0"/>
              <a:buChar char="•"/>
            </a:pPr>
            <a:r>
              <a:rPr lang="en-GB" sz="2800" dirty="0" smtClean="0">
                <a:latin typeface="Calibri" pitchFamily="34" charset="0"/>
              </a:rPr>
              <a:t>Clear, transparent crystalline like tissue </a:t>
            </a:r>
          </a:p>
          <a:p>
            <a:pPr eaLnBrk="1" hangingPunct="1">
              <a:buFont typeface="Arial" pitchFamily="34" charset="0"/>
              <a:buChar char="•"/>
            </a:pPr>
            <a:r>
              <a:rPr lang="en-GB" sz="2800" dirty="0" smtClean="0">
                <a:latin typeface="Calibri" pitchFamily="34" charset="0"/>
              </a:rPr>
              <a:t>Posterior to pupil and iris, anterior to vitreous</a:t>
            </a:r>
          </a:p>
          <a:p>
            <a:pPr eaLnBrk="1" hangingPunct="1">
              <a:buFont typeface="Arial" pitchFamily="34" charset="0"/>
              <a:buChar char="•"/>
            </a:pPr>
            <a:r>
              <a:rPr lang="en-GB" sz="2800" dirty="0" smtClean="0">
                <a:latin typeface="Calibri" pitchFamily="34" charset="0"/>
              </a:rPr>
              <a:t>Suspended by </a:t>
            </a:r>
            <a:r>
              <a:rPr lang="en-GB" sz="2800" b="1" dirty="0" err="1" smtClean="0">
                <a:latin typeface="Calibri" pitchFamily="34" charset="0"/>
              </a:rPr>
              <a:t>zonules</a:t>
            </a:r>
            <a:r>
              <a:rPr lang="en-GB" sz="2800" dirty="0" smtClean="0">
                <a:latin typeface="Calibri" pitchFamily="34" charset="0"/>
              </a:rPr>
              <a:t> from </a:t>
            </a:r>
            <a:r>
              <a:rPr lang="en-GB" sz="2800" dirty="0" err="1" smtClean="0">
                <a:latin typeface="Calibri" pitchFamily="34" charset="0"/>
              </a:rPr>
              <a:t>ciliary</a:t>
            </a:r>
            <a:r>
              <a:rPr lang="en-GB" sz="2800" dirty="0" smtClean="0">
                <a:latin typeface="Calibri" pitchFamily="34" charset="0"/>
              </a:rPr>
              <a:t> body</a:t>
            </a:r>
          </a:p>
          <a:p>
            <a:pPr eaLnBrk="1" hangingPunct="1">
              <a:buFont typeface="Arial" pitchFamily="34" charset="0"/>
              <a:buChar char="•"/>
            </a:pPr>
            <a:r>
              <a:rPr lang="en-GB" sz="2800" b="1" dirty="0" err="1" smtClean="0">
                <a:latin typeface="Calibri" pitchFamily="34" charset="0"/>
              </a:rPr>
              <a:t>Avascular</a:t>
            </a:r>
            <a:endParaRPr lang="en-GB" sz="2800" b="1" dirty="0" smtClean="0">
              <a:latin typeface="Calibri" pitchFamily="34" charset="0"/>
            </a:endParaRPr>
          </a:p>
          <a:p>
            <a:pPr eaLnBrk="1" hangingPunct="1">
              <a:buFont typeface="Arial" pitchFamily="34" charset="0"/>
              <a:buChar char="•"/>
            </a:pPr>
            <a:r>
              <a:rPr lang="en-GB" sz="2800" dirty="0" smtClean="0">
                <a:latin typeface="Calibri" pitchFamily="34" charset="0"/>
              </a:rPr>
              <a:t>Provides </a:t>
            </a:r>
            <a:r>
              <a:rPr lang="en-GB" sz="2800" b="1" dirty="0" smtClean="0">
                <a:latin typeface="Calibri" pitchFamily="34" charset="0"/>
              </a:rPr>
              <a:t>adjustable part of eye’s refractive power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GB" smtClean="0"/>
              <a:t>`</a:t>
            </a:r>
          </a:p>
        </p:txBody>
      </p:sp>
      <p:pic>
        <p:nvPicPr>
          <p:cNvPr id="40963" name="Picture 5" descr="K:\Undergrad lectures\lens.png"/>
          <p:cNvPicPr>
            <a:picLocks noChangeAspect="1" noChangeArrowheads="1"/>
          </p:cNvPicPr>
          <p:nvPr/>
        </p:nvPicPr>
        <p:blipFill>
          <a:blip r:embed="rId2"/>
          <a:srcRect/>
          <a:stretch>
            <a:fillRect/>
          </a:stretch>
        </p:blipFill>
        <p:spPr bwMode="auto">
          <a:xfrm>
            <a:off x="1928813" y="0"/>
            <a:ext cx="5072062" cy="3814763"/>
          </a:xfrm>
          <a:prstGeom prst="rect">
            <a:avLst/>
          </a:prstGeom>
          <a:noFill/>
          <a:ln w="9525">
            <a:noFill/>
            <a:miter lim="800000"/>
            <a:headEnd/>
            <a:tailEnd/>
          </a:ln>
        </p:spPr>
      </p:pic>
      <p:pic>
        <p:nvPicPr>
          <p:cNvPr id="40964" name="Picture 6" descr="K:\Undergrad lectures\cataract.jpg"/>
          <p:cNvPicPr>
            <a:picLocks noChangeAspect="1" noChangeArrowheads="1"/>
          </p:cNvPicPr>
          <p:nvPr/>
        </p:nvPicPr>
        <p:blipFill>
          <a:blip r:embed="rId3"/>
          <a:srcRect/>
          <a:stretch>
            <a:fillRect/>
          </a:stretch>
        </p:blipFill>
        <p:spPr bwMode="auto">
          <a:xfrm>
            <a:off x="2285984" y="3786190"/>
            <a:ext cx="471487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28596" y="642918"/>
            <a:ext cx="8229600" cy="785818"/>
          </a:xfrm>
        </p:spPr>
        <p:txBody>
          <a:bodyPr>
            <a:noAutofit/>
          </a:bodyPr>
          <a:lstStyle/>
          <a:p>
            <a:pPr eaLnBrk="1" fontAlgn="auto" hangingPunct="1">
              <a:spcAft>
                <a:spcPts val="0"/>
              </a:spcAft>
              <a:defRPr/>
            </a:pPr>
            <a:r>
              <a:rPr lang="en-GB" sz="4400" dirty="0" smtClean="0">
                <a:effectLst>
                  <a:outerShdw blurRad="38100" dist="38100" dir="2700000" algn="tl">
                    <a:srgbClr val="000000">
                      <a:alpha val="43137"/>
                    </a:srgbClr>
                  </a:outerShdw>
                </a:effectLst>
                <a:latin typeface="Calibri" pitchFamily="34" charset="0"/>
              </a:rPr>
              <a:t>POSTERIOR SEGMENT</a:t>
            </a:r>
            <a:endParaRPr lang="en-GB" sz="4400" dirty="0" smtClean="0">
              <a:effectLst>
                <a:outerShdw blurRad="38100" dist="38100" dir="2700000" algn="tl">
                  <a:srgbClr val="000000">
                    <a:alpha val="43137"/>
                  </a:srgbClr>
                </a:outerShdw>
              </a:effectLst>
              <a:latin typeface="Calibri" pitchFamily="34" charset="0"/>
            </a:endParaRPr>
          </a:p>
        </p:txBody>
      </p:sp>
      <p:pic>
        <p:nvPicPr>
          <p:cNvPr id="7" name="Picture 5" descr="anatomy3"/>
          <p:cNvPicPr>
            <a:picLocks noGrp="1" noChangeAspect="1" noChangeArrowheads="1"/>
          </p:cNvPicPr>
          <p:nvPr>
            <p:ph idx="1"/>
          </p:nvPr>
        </p:nvPicPr>
        <p:blipFill>
          <a:blip r:embed="rId2"/>
          <a:stretch>
            <a:fillRect/>
          </a:stretch>
        </p:blipFill>
        <p:spPr bwMode="auto">
          <a:xfrm>
            <a:off x="2788444" y="2635250"/>
            <a:ext cx="3600450" cy="2762250"/>
          </a:xfrm>
          <a:prstGeom prst="rect">
            <a:avLst/>
          </a:prstGeom>
          <a:noFill/>
          <a:ln w="9525">
            <a:noFill/>
            <a:miter lim="800000"/>
            <a:headEnd/>
            <a:tailEnd/>
          </a:ln>
        </p:spPr>
      </p:pic>
      <p:cxnSp>
        <p:nvCxnSpPr>
          <p:cNvPr id="6" name="Straight Connector 5"/>
          <p:cNvCxnSpPr/>
          <p:nvPr/>
        </p:nvCxnSpPr>
        <p:spPr>
          <a:xfrm rot="10800000">
            <a:off x="2143125" y="3000375"/>
            <a:ext cx="51435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43042" y="3143248"/>
            <a:ext cx="6858048" cy="7143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157479"/>
      </p:ext>
    </p:extLst>
  </p:cSld>
  <p:clrMapOvr>
    <a:masterClrMapping/>
  </p:clrMapOvr>
  <p:transition advTm="27129"/>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28596" y="571480"/>
            <a:ext cx="8229600" cy="857248"/>
          </a:xfrm>
        </p:spPr>
        <p:txBody>
          <a:bodyPr>
            <a:normAutofit/>
          </a:bodyPr>
          <a:lstStyle/>
          <a:p>
            <a:pPr algn="l" eaLnBrk="1" hangingPunct="1"/>
            <a:r>
              <a:rPr lang="en-GB" sz="4400" dirty="0" smtClean="0">
                <a:effectLst>
                  <a:outerShdw blurRad="38100" dist="38100" dir="2700000" algn="tl">
                    <a:srgbClr val="000000">
                      <a:alpha val="43137"/>
                    </a:srgbClr>
                  </a:outerShdw>
                </a:effectLst>
                <a:latin typeface="Calibri" pitchFamily="34" charset="0"/>
              </a:rPr>
              <a:t>UVEA (UVEAL TRACT)</a:t>
            </a:r>
            <a:endParaRPr lang="en-GB" sz="4400" dirty="0" smtClean="0">
              <a:effectLst>
                <a:outerShdw blurRad="38100" dist="38100" dir="2700000" algn="tl">
                  <a:srgbClr val="000000">
                    <a:alpha val="43137"/>
                  </a:srgbClr>
                </a:outerShdw>
              </a:effectLst>
              <a:latin typeface="Calibri" pitchFamily="34" charset="0"/>
            </a:endParaRPr>
          </a:p>
        </p:txBody>
      </p:sp>
      <p:sp>
        <p:nvSpPr>
          <p:cNvPr id="5123" name="Rectangle 3"/>
          <p:cNvSpPr>
            <a:spLocks noGrp="1" noChangeArrowheads="1"/>
          </p:cNvSpPr>
          <p:nvPr>
            <p:ph idx="1"/>
          </p:nvPr>
        </p:nvSpPr>
        <p:spPr>
          <a:xfrm>
            <a:off x="0" y="1435924"/>
            <a:ext cx="4000500" cy="4614882"/>
          </a:xfrm>
        </p:spPr>
        <p:txBody>
          <a:bodyPr/>
          <a:lstStyle/>
          <a:p>
            <a:pPr eaLnBrk="1" hangingPunct="1">
              <a:buClr>
                <a:schemeClr val="tx2"/>
              </a:buClr>
              <a:buFont typeface="Arial" pitchFamily="34" charset="0"/>
              <a:buChar char="•"/>
            </a:pPr>
            <a:r>
              <a:rPr lang="en-GB" sz="3200" dirty="0" smtClean="0">
                <a:latin typeface="Calibri" pitchFamily="34" charset="0"/>
              </a:rPr>
              <a:t>Three </a:t>
            </a:r>
            <a:r>
              <a:rPr lang="en-GB" sz="3200" dirty="0" smtClean="0">
                <a:latin typeface="Calibri" pitchFamily="34" charset="0"/>
              </a:rPr>
              <a:t>structures:</a:t>
            </a:r>
            <a:endParaRPr lang="en-GB" sz="3200" dirty="0" smtClean="0">
              <a:latin typeface="Calibri" pitchFamily="34" charset="0"/>
            </a:endParaRPr>
          </a:p>
          <a:p>
            <a:pPr marL="914400" lvl="1" indent="-457200" eaLnBrk="1" hangingPunct="1">
              <a:buClr>
                <a:schemeClr val="tx2"/>
              </a:buClr>
              <a:buFont typeface="+mj-lt"/>
              <a:buAutoNum type="arabicPeriod"/>
            </a:pPr>
            <a:r>
              <a:rPr lang="en-GB" sz="3200" dirty="0" smtClean="0">
                <a:latin typeface="Calibri" pitchFamily="34" charset="0"/>
              </a:rPr>
              <a:t>Iris </a:t>
            </a:r>
          </a:p>
          <a:p>
            <a:pPr marL="914400" lvl="1" indent="-457200" eaLnBrk="1" hangingPunct="1">
              <a:buClr>
                <a:schemeClr val="tx2"/>
              </a:buClr>
              <a:buFont typeface="+mj-lt"/>
              <a:buAutoNum type="arabicPeriod"/>
            </a:pPr>
            <a:r>
              <a:rPr lang="en-GB" sz="3200" dirty="0" err="1" smtClean="0">
                <a:latin typeface="Calibri" pitchFamily="34" charset="0"/>
              </a:rPr>
              <a:t>Ciliary</a:t>
            </a:r>
            <a:r>
              <a:rPr lang="en-GB" sz="3200" dirty="0" smtClean="0">
                <a:latin typeface="Calibri" pitchFamily="34" charset="0"/>
              </a:rPr>
              <a:t> body</a:t>
            </a:r>
          </a:p>
          <a:p>
            <a:pPr marL="914400" lvl="1" indent="-457200" eaLnBrk="1" hangingPunct="1">
              <a:buClr>
                <a:schemeClr val="tx2"/>
              </a:buClr>
              <a:buFont typeface="+mj-lt"/>
              <a:buAutoNum type="arabicPeriod"/>
            </a:pPr>
            <a:r>
              <a:rPr lang="en-GB" sz="3200" dirty="0" smtClean="0">
                <a:latin typeface="Calibri" pitchFamily="34" charset="0"/>
              </a:rPr>
              <a:t>Choroid</a:t>
            </a:r>
          </a:p>
          <a:p>
            <a:pPr eaLnBrk="1" hangingPunct="1">
              <a:buClr>
                <a:schemeClr val="tx2"/>
              </a:buClr>
              <a:buFont typeface="Arial" pitchFamily="34" charset="0"/>
              <a:buChar char="•"/>
            </a:pPr>
            <a:r>
              <a:rPr lang="en-GB" sz="3200" dirty="0" smtClean="0">
                <a:latin typeface="Calibri" pitchFamily="34" charset="0"/>
              </a:rPr>
              <a:t>Contains </a:t>
            </a:r>
            <a:r>
              <a:rPr lang="en-GB" sz="3200" b="1" dirty="0" smtClean="0">
                <a:latin typeface="Calibri" pitchFamily="34" charset="0"/>
              </a:rPr>
              <a:t>melanin.</a:t>
            </a:r>
            <a:endParaRPr lang="en-GB" sz="3200" b="1" dirty="0" smtClean="0">
              <a:latin typeface="Calibri" pitchFamily="34" charset="0"/>
            </a:endParaRPr>
          </a:p>
        </p:txBody>
      </p:sp>
      <p:pic>
        <p:nvPicPr>
          <p:cNvPr id="5124" name="Picture 5" descr="K:\Undergrad lectures\uvea.jpg"/>
          <p:cNvPicPr>
            <a:picLocks noChangeAspect="1" noChangeArrowheads="1"/>
          </p:cNvPicPr>
          <p:nvPr/>
        </p:nvPicPr>
        <p:blipFill>
          <a:blip r:embed="rId2"/>
          <a:srcRect l="1306" r="4675"/>
          <a:stretch>
            <a:fillRect/>
          </a:stretch>
        </p:blipFill>
        <p:spPr bwMode="auto">
          <a:xfrm>
            <a:off x="4000500" y="1714488"/>
            <a:ext cx="5143500" cy="3357563"/>
          </a:xfrm>
          <a:prstGeom prst="rect">
            <a:avLst/>
          </a:prstGeom>
          <a:noFill/>
          <a:ln w="9525">
            <a:noFill/>
            <a:miter lim="800000"/>
            <a:headEnd/>
            <a:tailEnd/>
          </a:ln>
        </p:spPr>
      </p:pic>
    </p:spTree>
    <p:extLst>
      <p:ext uri="{BB962C8B-B14F-4D97-AF65-F5344CB8AC3E}">
        <p14:creationId xmlns:p14="http://schemas.microsoft.com/office/powerpoint/2010/main" val="2813306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8" y="0"/>
            <a:ext cx="9157428" cy="785818"/>
          </a:xfrm>
        </p:spPr>
        <p:txBody>
          <a:bodyPr>
            <a:normAutofit/>
          </a:bodyPr>
          <a:lstStyle/>
          <a:p>
            <a:r>
              <a:rPr lang="en-GB" b="1" dirty="0" smtClean="0">
                <a:effectLst>
                  <a:outerShdw blurRad="38100" dist="38100" dir="2700000" algn="tl">
                    <a:srgbClr val="000000">
                      <a:alpha val="43137"/>
                    </a:srgbClr>
                  </a:outerShdw>
                </a:effectLst>
                <a:latin typeface="Calibri" pitchFamily="34" charset="0"/>
              </a:rPr>
              <a:t>IRIS</a:t>
            </a:r>
            <a:endParaRPr lang="en-GB" b="1" dirty="0">
              <a:effectLst>
                <a:outerShdw blurRad="38100" dist="38100" dir="2700000" algn="tl">
                  <a:srgbClr val="000000">
                    <a:alpha val="43137"/>
                  </a:srgbClr>
                </a:outerShdw>
              </a:effectLst>
              <a:latin typeface="Calibri" pitchFamily="34" charset="0"/>
            </a:endParaRPr>
          </a:p>
        </p:txBody>
      </p:sp>
      <p:sp>
        <p:nvSpPr>
          <p:cNvPr id="3" name="Content Placeholder 2"/>
          <p:cNvSpPr>
            <a:spLocks noGrp="1"/>
          </p:cNvSpPr>
          <p:nvPr>
            <p:ph sz="half" idx="1"/>
          </p:nvPr>
        </p:nvSpPr>
        <p:spPr>
          <a:xfrm>
            <a:off x="-1" y="1285860"/>
            <a:ext cx="5502511" cy="5572140"/>
          </a:xfrm>
        </p:spPr>
        <p:txBody>
          <a:bodyPr/>
          <a:lstStyle/>
          <a:p>
            <a:r>
              <a:rPr lang="en-GB" sz="2400" dirty="0" smtClean="0">
                <a:latin typeface="Calibri" pitchFamily="34" charset="0"/>
              </a:rPr>
              <a:t>Diaphragm </a:t>
            </a:r>
            <a:r>
              <a:rPr lang="en-GB" sz="2400" dirty="0" smtClean="0">
                <a:latin typeface="Calibri" pitchFamily="34" charset="0"/>
              </a:rPr>
              <a:t>between anterior and posterior chamber with a central </a:t>
            </a:r>
            <a:r>
              <a:rPr lang="en-GB" sz="2400" dirty="0" smtClean="0">
                <a:latin typeface="Calibri" pitchFamily="34" charset="0"/>
              </a:rPr>
              <a:t>hole </a:t>
            </a:r>
            <a:r>
              <a:rPr lang="en-GB" sz="2400" dirty="0" smtClean="0">
                <a:latin typeface="Calibri" pitchFamily="34" charset="0"/>
                <a:sym typeface="Wingdings" panose="05000000000000000000" pitchFamily="2" charset="2"/>
              </a:rPr>
              <a:t> </a:t>
            </a:r>
            <a:r>
              <a:rPr lang="en-GB" sz="2400" dirty="0" smtClean="0">
                <a:latin typeface="Calibri" pitchFamily="34" charset="0"/>
              </a:rPr>
              <a:t>pupil</a:t>
            </a:r>
            <a:endParaRPr lang="en-GB" sz="2400" dirty="0" smtClean="0">
              <a:latin typeface="Calibri" pitchFamily="34" charset="0"/>
            </a:endParaRPr>
          </a:p>
          <a:p>
            <a:r>
              <a:rPr lang="en-GB" sz="2400" dirty="0">
                <a:latin typeface="Calibri" pitchFamily="34" charset="0"/>
              </a:rPr>
              <a:t>Muscles:</a:t>
            </a:r>
          </a:p>
          <a:p>
            <a:pPr lvl="1">
              <a:buFont typeface="Arial" pitchFamily="34" charset="0"/>
              <a:buChar char="-"/>
            </a:pPr>
            <a:r>
              <a:rPr lang="en-GB" b="1" dirty="0">
                <a:latin typeface="Calibri" pitchFamily="34" charset="0"/>
              </a:rPr>
              <a:t>Sphincter </a:t>
            </a:r>
            <a:r>
              <a:rPr lang="en-GB" b="1" dirty="0" err="1">
                <a:latin typeface="Calibri" pitchFamily="34" charset="0"/>
              </a:rPr>
              <a:t>pupillae</a:t>
            </a:r>
            <a:r>
              <a:rPr lang="en-GB" dirty="0">
                <a:latin typeface="Calibri" pitchFamily="34" charset="0"/>
              </a:rPr>
              <a:t>: </a:t>
            </a:r>
            <a:r>
              <a:rPr lang="en-GB" dirty="0" smtClean="0">
                <a:latin typeface="Calibri" pitchFamily="34" charset="0"/>
              </a:rPr>
              <a:t>Parasympathetic </a:t>
            </a:r>
            <a:r>
              <a:rPr lang="en-GB" dirty="0" err="1" smtClean="0">
                <a:latin typeface="Calibri" pitchFamily="34" charset="0"/>
              </a:rPr>
              <a:t>innervaton</a:t>
            </a:r>
            <a:r>
              <a:rPr lang="en-GB" dirty="0" smtClean="0">
                <a:latin typeface="Calibri" pitchFamily="34" charset="0"/>
              </a:rPr>
              <a:t>; constricts the pupil </a:t>
            </a:r>
            <a:r>
              <a:rPr lang="en-GB" dirty="0" smtClean="0">
                <a:latin typeface="Calibri" pitchFamily="34" charset="0"/>
                <a:sym typeface="Wingdings" panose="05000000000000000000" pitchFamily="2" charset="2"/>
              </a:rPr>
              <a:t> </a:t>
            </a:r>
            <a:r>
              <a:rPr lang="en-GB" dirty="0" err="1" smtClean="0">
                <a:latin typeface="Calibri" pitchFamily="34" charset="0"/>
                <a:sym typeface="Wingdings" panose="05000000000000000000" pitchFamily="2" charset="2"/>
              </a:rPr>
              <a:t>miosis</a:t>
            </a:r>
            <a:endParaRPr lang="en-GB" dirty="0">
              <a:latin typeface="Calibri" pitchFamily="34" charset="0"/>
            </a:endParaRPr>
          </a:p>
          <a:p>
            <a:pPr lvl="1">
              <a:buFont typeface="Arial" pitchFamily="34" charset="0"/>
              <a:buChar char="-"/>
            </a:pPr>
            <a:r>
              <a:rPr lang="en-GB" b="1" dirty="0">
                <a:latin typeface="Calibri" pitchFamily="34" charset="0"/>
              </a:rPr>
              <a:t>Dilator </a:t>
            </a:r>
            <a:r>
              <a:rPr lang="en-GB" b="1" dirty="0" err="1">
                <a:latin typeface="Calibri" pitchFamily="34" charset="0"/>
              </a:rPr>
              <a:t>pupillae</a:t>
            </a:r>
            <a:r>
              <a:rPr lang="en-GB" dirty="0">
                <a:latin typeface="Calibri" pitchFamily="34" charset="0"/>
              </a:rPr>
              <a:t>: </a:t>
            </a:r>
            <a:r>
              <a:rPr lang="en-GB" dirty="0" smtClean="0">
                <a:latin typeface="Calibri" pitchFamily="34" charset="0"/>
              </a:rPr>
              <a:t>Sympathetic innervation; dilates the pupil </a:t>
            </a:r>
            <a:r>
              <a:rPr lang="en-GB" dirty="0" smtClean="0">
                <a:latin typeface="Calibri" pitchFamily="34" charset="0"/>
                <a:sym typeface="Wingdings" panose="05000000000000000000" pitchFamily="2" charset="2"/>
              </a:rPr>
              <a:t> </a:t>
            </a:r>
            <a:r>
              <a:rPr lang="en-GB" dirty="0" err="1" smtClean="0">
                <a:latin typeface="Calibri" pitchFamily="34" charset="0"/>
                <a:sym typeface="Wingdings" panose="05000000000000000000" pitchFamily="2" charset="2"/>
              </a:rPr>
              <a:t>mydriasis</a:t>
            </a:r>
            <a:endParaRPr lang="en-GB" dirty="0">
              <a:latin typeface="Calibri" pitchFamily="34" charset="0"/>
            </a:endParaRPr>
          </a:p>
          <a:p>
            <a:r>
              <a:rPr lang="en-GB" sz="2400" dirty="0" smtClean="0">
                <a:latin typeface="Calibri" pitchFamily="34" charset="0"/>
              </a:rPr>
              <a:t>Regulates </a:t>
            </a:r>
            <a:r>
              <a:rPr lang="en-GB" sz="2400" dirty="0">
                <a:latin typeface="Calibri" pitchFamily="34" charset="0"/>
              </a:rPr>
              <a:t>amount of </a:t>
            </a:r>
            <a:r>
              <a:rPr lang="en-GB" sz="2400" dirty="0" smtClean="0">
                <a:latin typeface="Calibri" pitchFamily="34" charset="0"/>
              </a:rPr>
              <a:t>light that gets into the eye. </a:t>
            </a:r>
            <a:endParaRPr lang="en-GB" sz="2400" dirty="0">
              <a:latin typeface="Calibri" pitchFamily="34" charset="0"/>
            </a:endParaRPr>
          </a:p>
        </p:txBody>
      </p:sp>
      <p:pic>
        <p:nvPicPr>
          <p:cNvPr id="10" name="Content Placeholder 9" descr="K:\Undergrad lectures\posterior chamber.png"/>
          <p:cNvPicPr>
            <a:picLocks noGrp="1" noChangeAspect="1" noChangeArrowheads="1"/>
          </p:cNvPicPr>
          <p:nvPr>
            <p:ph sz="half" idx="2"/>
          </p:nvPr>
        </p:nvPicPr>
        <p:blipFill>
          <a:blip r:embed="rId2"/>
          <a:stretch>
            <a:fillRect/>
          </a:stretch>
        </p:blipFill>
        <p:spPr bwMode="auto">
          <a:xfrm>
            <a:off x="5513732" y="3196200"/>
            <a:ext cx="3619049" cy="3643338"/>
          </a:xfrm>
          <a:prstGeom prst="rect">
            <a:avLst/>
          </a:prstGeom>
          <a:noFill/>
          <a:ln w="9525">
            <a:noFill/>
            <a:miter lim="800000"/>
            <a:headEnd/>
            <a:tailEnd/>
          </a:ln>
        </p:spPr>
      </p:pic>
      <p:pic>
        <p:nvPicPr>
          <p:cNvPr id="5" name="Content Placeholder 7" descr="Iris_of_the_Human_Eye.jpg"/>
          <p:cNvPicPr>
            <a:picLocks noChangeAspect="1"/>
          </p:cNvPicPr>
          <p:nvPr/>
        </p:nvPicPr>
        <p:blipFill>
          <a:blip r:embed="rId3" cstate="print"/>
          <a:stretch>
            <a:fillRect/>
          </a:stretch>
        </p:blipFill>
        <p:spPr bwMode="auto">
          <a:xfrm>
            <a:off x="5605573" y="29176"/>
            <a:ext cx="3435365" cy="311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297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 y="58912"/>
            <a:ext cx="9140875" cy="928694"/>
          </a:xfrm>
        </p:spPr>
        <p:txBody>
          <a:bodyPr>
            <a:normAutofit/>
          </a:bodyPr>
          <a:lstStyle/>
          <a:p>
            <a:pPr algn="l"/>
            <a:r>
              <a:rPr lang="en-GB" sz="4400" dirty="0" smtClean="0">
                <a:effectLst>
                  <a:outerShdw blurRad="38100" dist="38100" dir="2700000" algn="tl">
                    <a:srgbClr val="000000">
                      <a:alpha val="43137"/>
                    </a:srgbClr>
                  </a:outerShdw>
                </a:effectLst>
                <a:latin typeface="Calibri" pitchFamily="34" charset="0"/>
              </a:rPr>
              <a:t>CILIARY BODY</a:t>
            </a:r>
            <a:endParaRPr lang="en-GB" sz="4400" dirty="0">
              <a:effectLst>
                <a:outerShdw blurRad="38100" dist="38100" dir="2700000" algn="tl">
                  <a:srgbClr val="000000">
                    <a:alpha val="43137"/>
                  </a:srgbClr>
                </a:outerShdw>
              </a:effectLst>
              <a:latin typeface="Calibri" pitchFamily="34" charset="0"/>
            </a:endParaRPr>
          </a:p>
        </p:txBody>
      </p:sp>
      <p:sp>
        <p:nvSpPr>
          <p:cNvPr id="3" name="Content Placeholder 2"/>
          <p:cNvSpPr>
            <a:spLocks noGrp="1"/>
          </p:cNvSpPr>
          <p:nvPr>
            <p:ph sz="half" idx="1"/>
          </p:nvPr>
        </p:nvSpPr>
        <p:spPr>
          <a:xfrm>
            <a:off x="0" y="987606"/>
            <a:ext cx="4672762" cy="5870394"/>
          </a:xfrm>
        </p:spPr>
        <p:txBody>
          <a:bodyPr/>
          <a:lstStyle/>
          <a:p>
            <a:pPr>
              <a:buClr>
                <a:schemeClr val="tx2"/>
              </a:buClr>
            </a:pPr>
            <a:r>
              <a:rPr lang="en-GB" sz="2400" dirty="0" smtClean="0">
                <a:latin typeface="Calibri" pitchFamily="34" charset="0"/>
              </a:rPr>
              <a:t>A </a:t>
            </a:r>
            <a:r>
              <a:rPr lang="en-GB" sz="2400" dirty="0" smtClean="0">
                <a:latin typeface="Calibri" pitchFamily="34" charset="0"/>
              </a:rPr>
              <a:t>circumferential, ring-like structure </a:t>
            </a:r>
          </a:p>
          <a:p>
            <a:pPr>
              <a:buClr>
                <a:schemeClr val="tx2"/>
              </a:buClr>
            </a:pPr>
            <a:r>
              <a:rPr lang="en-GB" sz="2400" dirty="0" smtClean="0">
                <a:latin typeface="Calibri" pitchFamily="34" charset="0"/>
              </a:rPr>
              <a:t>Lines </a:t>
            </a:r>
            <a:r>
              <a:rPr lang="en-GB" sz="2400" b="1" dirty="0" smtClean="0">
                <a:latin typeface="Calibri" pitchFamily="34" charset="0"/>
              </a:rPr>
              <a:t>interior surface  of sclera </a:t>
            </a:r>
            <a:r>
              <a:rPr lang="en-GB" sz="2400" dirty="0" smtClean="0">
                <a:latin typeface="Calibri" pitchFamily="34" charset="0"/>
              </a:rPr>
              <a:t>just behind </a:t>
            </a:r>
            <a:r>
              <a:rPr lang="en-GB" sz="2400" b="1" dirty="0" err="1" smtClean="0">
                <a:latin typeface="Calibri" pitchFamily="34" charset="0"/>
              </a:rPr>
              <a:t>limbus</a:t>
            </a:r>
            <a:endParaRPr lang="en-GB" sz="2400" b="1" dirty="0" smtClean="0">
              <a:latin typeface="Calibri" pitchFamily="34" charset="0"/>
            </a:endParaRPr>
          </a:p>
          <a:p>
            <a:pPr>
              <a:buClr>
                <a:schemeClr val="tx2"/>
              </a:buClr>
            </a:pPr>
            <a:r>
              <a:rPr lang="en-GB" sz="2400" dirty="0" smtClean="0">
                <a:latin typeface="Calibri" pitchFamily="34" charset="0"/>
              </a:rPr>
              <a:t>Functions:</a:t>
            </a:r>
          </a:p>
          <a:p>
            <a:pPr lvl="1">
              <a:buClr>
                <a:schemeClr val="tx2"/>
              </a:buClr>
              <a:buFont typeface="Arial" pitchFamily="34" charset="0"/>
              <a:buChar char="-"/>
            </a:pPr>
            <a:r>
              <a:rPr lang="en-GB" dirty="0" smtClean="0">
                <a:latin typeface="Calibri" pitchFamily="34" charset="0"/>
              </a:rPr>
              <a:t>Accommodation</a:t>
            </a:r>
            <a:endParaRPr lang="en-GB" dirty="0" smtClean="0">
              <a:latin typeface="Calibri" pitchFamily="34" charset="0"/>
            </a:endParaRPr>
          </a:p>
          <a:p>
            <a:pPr lvl="1">
              <a:buClr>
                <a:schemeClr val="tx2"/>
              </a:buClr>
              <a:buFont typeface="Arial" pitchFamily="34" charset="0"/>
              <a:buChar char="-"/>
            </a:pPr>
            <a:r>
              <a:rPr lang="en-GB" dirty="0">
                <a:latin typeface="Calibri" pitchFamily="34" charset="0"/>
              </a:rPr>
              <a:t>A</a:t>
            </a:r>
            <a:r>
              <a:rPr lang="en-GB" dirty="0" smtClean="0">
                <a:latin typeface="Calibri" pitchFamily="34" charset="0"/>
              </a:rPr>
              <a:t>queous </a:t>
            </a:r>
            <a:r>
              <a:rPr lang="en-GB" dirty="0" smtClean="0">
                <a:latin typeface="Calibri" pitchFamily="34" charset="0"/>
              </a:rPr>
              <a:t>humour production</a:t>
            </a:r>
          </a:p>
        </p:txBody>
      </p:sp>
      <p:pic>
        <p:nvPicPr>
          <p:cNvPr id="5" name="Picture 3" descr="K:\Undergrad lectures\limbus.jpg"/>
          <p:cNvPicPr>
            <a:picLocks noGrp="1" noChangeAspect="1" noChangeArrowheads="1"/>
          </p:cNvPicPr>
          <p:nvPr>
            <p:ph sz="half" idx="2"/>
          </p:nvPr>
        </p:nvPicPr>
        <p:blipFill>
          <a:blip r:embed="rId2"/>
          <a:srcRect/>
          <a:stretch>
            <a:fillRect/>
          </a:stretch>
        </p:blipFill>
        <p:spPr bwMode="auto">
          <a:xfrm>
            <a:off x="4689409" y="1021563"/>
            <a:ext cx="2714644" cy="1832385"/>
          </a:xfrm>
          <a:prstGeom prst="rect">
            <a:avLst/>
          </a:prstGeom>
          <a:noFill/>
          <a:ln w="9525">
            <a:noFill/>
            <a:miter lim="800000"/>
            <a:headEnd/>
            <a:tailEnd/>
          </a:ln>
        </p:spPr>
      </p:pic>
      <p:pic>
        <p:nvPicPr>
          <p:cNvPr id="6" name="Picture 2" descr="K:\Undergrad lectures\ciliary body.jpg"/>
          <p:cNvPicPr>
            <a:picLocks noChangeAspect="1" noChangeArrowheads="1"/>
          </p:cNvPicPr>
          <p:nvPr/>
        </p:nvPicPr>
        <p:blipFill>
          <a:blip r:embed="rId3"/>
          <a:srcRect/>
          <a:stretch>
            <a:fillRect/>
          </a:stretch>
        </p:blipFill>
        <p:spPr bwMode="auto">
          <a:xfrm>
            <a:off x="4672762" y="3357563"/>
            <a:ext cx="4471238" cy="2928957"/>
          </a:xfrm>
          <a:prstGeom prst="rect">
            <a:avLst/>
          </a:prstGeom>
          <a:noFill/>
          <a:ln w="9525">
            <a:noFill/>
            <a:miter lim="800000"/>
            <a:headEnd/>
            <a:tailEnd/>
          </a:ln>
        </p:spPr>
      </p:pic>
      <p:pic>
        <p:nvPicPr>
          <p:cNvPr id="7" name="Content Placeholder 3" descr="Gross uvea.jpg"/>
          <p:cNvPicPr>
            <a:picLocks noChangeAspect="1"/>
          </p:cNvPicPr>
          <p:nvPr/>
        </p:nvPicPr>
        <p:blipFill>
          <a:blip r:embed="rId4"/>
          <a:stretch>
            <a:fillRect/>
          </a:stretch>
        </p:blipFill>
        <p:spPr bwMode="auto">
          <a:xfrm>
            <a:off x="0" y="4143395"/>
            <a:ext cx="457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762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0" y="18139"/>
            <a:ext cx="9144000" cy="775542"/>
          </a:xfrm>
        </p:spPr>
        <p:txBody>
          <a:bodyPr>
            <a:normAutofit/>
          </a:bodyPr>
          <a:lstStyle/>
          <a:p>
            <a:pPr eaLnBrk="1" hangingPunct="1"/>
            <a:r>
              <a:rPr lang="en-GB" sz="4400" b="1" dirty="0" smtClean="0">
                <a:effectLst>
                  <a:outerShdw blurRad="38100" dist="38100" dir="2700000" algn="tl">
                    <a:srgbClr val="000000">
                      <a:alpha val="43137"/>
                    </a:srgbClr>
                  </a:outerShdw>
                </a:effectLst>
                <a:latin typeface="Calibri" pitchFamily="34" charset="0"/>
              </a:rPr>
              <a:t>MECHANISM OF ACCOMMODATION</a:t>
            </a:r>
            <a:endParaRPr lang="en-GB" sz="4400" b="1" dirty="0" smtClean="0">
              <a:effectLst>
                <a:outerShdw blurRad="38100" dist="38100" dir="2700000" algn="tl">
                  <a:srgbClr val="000000">
                    <a:alpha val="43137"/>
                  </a:srgbClr>
                </a:outerShdw>
              </a:effectLst>
              <a:latin typeface="Calibri" pitchFamily="34" charset="0"/>
            </a:endParaRPr>
          </a:p>
        </p:txBody>
      </p:sp>
      <p:sp>
        <p:nvSpPr>
          <p:cNvPr id="11267" name="Content Placeholder 5"/>
          <p:cNvSpPr>
            <a:spLocks noGrp="1"/>
          </p:cNvSpPr>
          <p:nvPr>
            <p:ph sz="half" idx="1"/>
          </p:nvPr>
        </p:nvSpPr>
        <p:spPr>
          <a:xfrm>
            <a:off x="-29798" y="806762"/>
            <a:ext cx="4143372" cy="6051238"/>
          </a:xfrm>
        </p:spPr>
        <p:txBody>
          <a:bodyPr/>
          <a:lstStyle/>
          <a:p>
            <a:pPr marL="514350" indent="-514350" eaLnBrk="1" hangingPunct="1">
              <a:buClr>
                <a:schemeClr val="tx2"/>
              </a:buClr>
              <a:buFont typeface="Arial" pitchFamily="34" charset="0"/>
              <a:buChar char="•"/>
            </a:pPr>
            <a:r>
              <a:rPr lang="en-GB" sz="2400" dirty="0" err="1" smtClean="0">
                <a:latin typeface="Calibri" pitchFamily="34" charset="0"/>
              </a:rPr>
              <a:t>Ciliary</a:t>
            </a:r>
            <a:r>
              <a:rPr lang="en-GB" sz="2400" dirty="0" smtClean="0">
                <a:latin typeface="Calibri" pitchFamily="34" charset="0"/>
              </a:rPr>
              <a:t> muscle contraction </a:t>
            </a:r>
            <a:r>
              <a:rPr lang="en-GB" sz="2400" dirty="0" smtClean="0">
                <a:latin typeface="Calibri" pitchFamily="34" charset="0"/>
                <a:sym typeface="Wingdings" panose="05000000000000000000" pitchFamily="2" charset="2"/>
              </a:rPr>
              <a:t>(</a:t>
            </a:r>
            <a:r>
              <a:rPr lang="en-GB" sz="2400" dirty="0" smtClean="0">
                <a:latin typeface="Calibri" pitchFamily="34" charset="0"/>
              </a:rPr>
              <a:t>Parasympathetic) </a:t>
            </a:r>
            <a:r>
              <a:rPr lang="en-GB" sz="2400" dirty="0" smtClean="0">
                <a:latin typeface="Calibri" pitchFamily="34" charset="0"/>
                <a:sym typeface="Wingdings" panose="05000000000000000000" pitchFamily="2" charset="2"/>
              </a:rPr>
              <a:t></a:t>
            </a:r>
          </a:p>
          <a:p>
            <a:pPr marL="514350" indent="-514350" eaLnBrk="1" hangingPunct="1">
              <a:buClr>
                <a:schemeClr val="tx2"/>
              </a:buClr>
              <a:buFont typeface="Arial" pitchFamily="34" charset="0"/>
              <a:buChar char="•"/>
            </a:pPr>
            <a:r>
              <a:rPr lang="en-GB" sz="2400" dirty="0" smtClean="0">
                <a:latin typeface="Calibri" pitchFamily="34" charset="0"/>
              </a:rPr>
              <a:t>Slackening </a:t>
            </a:r>
            <a:r>
              <a:rPr lang="en-GB" sz="2400" dirty="0" smtClean="0">
                <a:latin typeface="Calibri" pitchFamily="34" charset="0"/>
              </a:rPr>
              <a:t>of </a:t>
            </a:r>
            <a:r>
              <a:rPr lang="en-GB" sz="2400" dirty="0" err="1" smtClean="0">
                <a:latin typeface="Calibri" pitchFamily="34" charset="0"/>
              </a:rPr>
              <a:t>zonules</a:t>
            </a:r>
            <a:r>
              <a:rPr lang="en-GB" sz="2400" dirty="0" smtClean="0">
                <a:latin typeface="Calibri" pitchFamily="34" charset="0"/>
              </a:rPr>
              <a:t> </a:t>
            </a:r>
            <a:r>
              <a:rPr lang="en-GB" sz="2400" dirty="0" smtClean="0">
                <a:latin typeface="Calibri" pitchFamily="34" charset="0"/>
                <a:sym typeface="Wingdings" panose="05000000000000000000" pitchFamily="2" charset="2"/>
              </a:rPr>
              <a:t> </a:t>
            </a:r>
            <a:r>
              <a:rPr lang="en-GB" sz="2400" dirty="0" smtClean="0">
                <a:latin typeface="Calibri" pitchFamily="34" charset="0"/>
              </a:rPr>
              <a:t>Changes </a:t>
            </a:r>
            <a:r>
              <a:rPr lang="en-GB" sz="2400" dirty="0" smtClean="0">
                <a:latin typeface="Calibri" pitchFamily="34" charset="0"/>
              </a:rPr>
              <a:t>in lens surface </a:t>
            </a:r>
            <a:r>
              <a:rPr lang="en-GB" sz="2400" dirty="0" smtClean="0">
                <a:latin typeface="Calibri" pitchFamily="34" charset="0"/>
              </a:rPr>
              <a:t>curvature </a:t>
            </a:r>
            <a:r>
              <a:rPr lang="en-GB" sz="2400" dirty="0" smtClean="0">
                <a:latin typeface="Calibri" pitchFamily="34" charset="0"/>
                <a:sym typeface="Wingdings" panose="05000000000000000000" pitchFamily="2" charset="2"/>
              </a:rPr>
              <a:t> </a:t>
            </a:r>
          </a:p>
          <a:p>
            <a:pPr marL="514350" indent="-514350" eaLnBrk="1" hangingPunct="1">
              <a:buClr>
                <a:schemeClr val="tx2"/>
              </a:buClr>
              <a:buFont typeface="Arial" pitchFamily="34" charset="0"/>
              <a:buChar char="•"/>
            </a:pPr>
            <a:r>
              <a:rPr lang="en-GB" sz="2400" dirty="0" smtClean="0">
                <a:latin typeface="Calibri" pitchFamily="34" charset="0"/>
              </a:rPr>
              <a:t>Lens </a:t>
            </a:r>
            <a:r>
              <a:rPr lang="en-GB" sz="2400" dirty="0" smtClean="0">
                <a:latin typeface="Calibri" pitchFamily="34" charset="0"/>
              </a:rPr>
              <a:t>thickness </a:t>
            </a:r>
            <a:r>
              <a:rPr lang="en-GB" sz="2400" dirty="0" smtClean="0">
                <a:latin typeface="Calibri" pitchFamily="34" charset="0"/>
              </a:rPr>
              <a:t>↑ </a:t>
            </a:r>
            <a:r>
              <a:rPr lang="en-GB" sz="2400" dirty="0" smtClean="0">
                <a:latin typeface="Calibri" pitchFamily="34" charset="0"/>
                <a:sym typeface="Wingdings" panose="05000000000000000000" pitchFamily="2" charset="2"/>
              </a:rPr>
              <a:t> </a:t>
            </a:r>
          </a:p>
          <a:p>
            <a:pPr marL="514350" indent="-514350" eaLnBrk="1" hangingPunct="1">
              <a:buClr>
                <a:schemeClr val="tx2"/>
              </a:buClr>
              <a:buFont typeface="Arial" pitchFamily="34" charset="0"/>
              <a:buChar char="•"/>
            </a:pPr>
            <a:r>
              <a:rPr lang="en-GB" sz="2400" dirty="0">
                <a:latin typeface="Calibri" pitchFamily="34" charset="0"/>
                <a:sym typeface="Wingdings" panose="05000000000000000000" pitchFamily="2" charset="2"/>
              </a:rPr>
              <a:t>P</a:t>
            </a:r>
            <a:r>
              <a:rPr lang="en-GB" sz="2400" dirty="0" smtClean="0">
                <a:latin typeface="Calibri" pitchFamily="34" charset="0"/>
              </a:rPr>
              <a:t>upillary </a:t>
            </a:r>
            <a:r>
              <a:rPr lang="en-GB" sz="2400" dirty="0" smtClean="0">
                <a:latin typeface="Calibri" pitchFamily="34" charset="0"/>
              </a:rPr>
              <a:t>constriction&amp; convergence</a:t>
            </a:r>
          </a:p>
          <a:p>
            <a:pPr marL="0" indent="0" eaLnBrk="1" hangingPunct="1">
              <a:buNone/>
            </a:pPr>
            <a:endParaRPr lang="en-GB" sz="2400" dirty="0" smtClean="0">
              <a:latin typeface="Calibri" pitchFamily="34" charset="0"/>
            </a:endParaRPr>
          </a:p>
        </p:txBody>
      </p:sp>
      <p:pic>
        <p:nvPicPr>
          <p:cNvPr id="5" name="Content Placeholder 4" descr="AccAnim"/>
          <p:cNvPicPr>
            <a:picLocks noGrp="1" noChangeAspect="1" noChangeArrowheads="1" noCrop="1"/>
          </p:cNvPicPr>
          <p:nvPr>
            <p:ph sz="half" idx="2"/>
          </p:nvPr>
        </p:nvPicPr>
        <p:blipFill>
          <a:blip r:embed="rId2"/>
          <a:srcRect/>
          <a:stretch>
            <a:fillRect/>
          </a:stretch>
        </p:blipFill>
        <p:spPr bwMode="auto">
          <a:xfrm>
            <a:off x="4259289" y="2500306"/>
            <a:ext cx="4662355" cy="2428892"/>
          </a:xfrm>
          <a:prstGeom prst="rect">
            <a:avLst/>
          </a:prstGeom>
          <a:noFill/>
          <a:ln w="9525">
            <a:noFill/>
            <a:miter lim="800000"/>
            <a:headEnd/>
            <a:tailEnd/>
          </a:ln>
        </p:spPr>
      </p:pic>
    </p:spTree>
    <p:extLst>
      <p:ext uri="{BB962C8B-B14F-4D97-AF65-F5344CB8AC3E}">
        <p14:creationId xmlns:p14="http://schemas.microsoft.com/office/powerpoint/2010/main" val="505146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 y="3148"/>
            <a:ext cx="9143999" cy="775542"/>
          </a:xfrm>
        </p:spPr>
        <p:txBody>
          <a:bodyPr>
            <a:normAutofit/>
          </a:bodyPr>
          <a:lstStyle/>
          <a:p>
            <a:pPr eaLnBrk="1" hangingPunct="1"/>
            <a:r>
              <a:rPr lang="en-GB" sz="4400" dirty="0" smtClean="0">
                <a:effectLst>
                  <a:outerShdw blurRad="38100" dist="38100" dir="2700000" algn="tl">
                    <a:srgbClr val="000000">
                      <a:alpha val="43137"/>
                    </a:srgbClr>
                  </a:outerShdw>
                </a:effectLst>
                <a:latin typeface="Calibri" pitchFamily="34" charset="0"/>
              </a:rPr>
              <a:t>PRESBYOPIA</a:t>
            </a:r>
            <a:endParaRPr lang="en-GB" sz="4400" dirty="0" smtClean="0">
              <a:effectLst>
                <a:outerShdw blurRad="38100" dist="38100" dir="2700000" algn="tl">
                  <a:srgbClr val="000000">
                    <a:alpha val="43137"/>
                  </a:srgbClr>
                </a:outerShdw>
              </a:effectLst>
              <a:latin typeface="Calibri" pitchFamily="34" charset="0"/>
            </a:endParaRPr>
          </a:p>
        </p:txBody>
      </p:sp>
      <p:sp>
        <p:nvSpPr>
          <p:cNvPr id="20483" name="Content Placeholder 2"/>
          <p:cNvSpPr>
            <a:spLocks noGrp="1"/>
          </p:cNvSpPr>
          <p:nvPr>
            <p:ph idx="1"/>
          </p:nvPr>
        </p:nvSpPr>
        <p:spPr>
          <a:xfrm>
            <a:off x="33066" y="980728"/>
            <a:ext cx="9110933" cy="5877272"/>
          </a:xfrm>
        </p:spPr>
        <p:txBody>
          <a:bodyPr>
            <a:normAutofit/>
          </a:bodyPr>
          <a:lstStyle/>
          <a:p>
            <a:pPr eaLnBrk="1" hangingPunct="1">
              <a:buClr>
                <a:schemeClr val="tx2"/>
              </a:buClr>
              <a:buFont typeface="Arial" pitchFamily="34" charset="0"/>
              <a:buChar char="•"/>
            </a:pPr>
            <a:r>
              <a:rPr lang="en-GB" sz="2800" dirty="0" smtClean="0">
                <a:latin typeface="Calibri" pitchFamily="34" charset="0"/>
              </a:rPr>
              <a:t> </a:t>
            </a:r>
            <a:r>
              <a:rPr lang="en-GB" sz="2800" b="1" dirty="0" smtClean="0">
                <a:latin typeface="Calibri" pitchFamily="34" charset="0"/>
              </a:rPr>
              <a:t>Ag- </a:t>
            </a:r>
            <a:r>
              <a:rPr lang="en-GB" sz="2800" b="1" dirty="0" smtClean="0">
                <a:latin typeface="Calibri" pitchFamily="34" charset="0"/>
              </a:rPr>
              <a:t>related loss in accommodative ability </a:t>
            </a:r>
            <a:r>
              <a:rPr lang="en-GB" sz="2800" dirty="0" smtClean="0">
                <a:latin typeface="Calibri" pitchFamily="34" charset="0"/>
              </a:rPr>
              <a:t>which results in a complete loss in accommodative ability by about 50 years of age.</a:t>
            </a:r>
          </a:p>
        </p:txBody>
      </p:sp>
    </p:spTree>
    <p:extLst>
      <p:ext uri="{BB962C8B-B14F-4D97-AF65-F5344CB8AC3E}">
        <p14:creationId xmlns:p14="http://schemas.microsoft.com/office/powerpoint/2010/main" val="1325482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214290"/>
            <a:ext cx="8229600" cy="928710"/>
          </a:xfrm>
        </p:spPr>
        <p:txBody>
          <a:bodyPr>
            <a:normAutofit/>
          </a:bodyPr>
          <a:lstStyle/>
          <a:p>
            <a:r>
              <a:rPr lang="en-GB" sz="4400" dirty="0" smtClean="0">
                <a:solidFill>
                  <a:schemeClr val="accent1"/>
                </a:solidFill>
                <a:latin typeface="Calibri" pitchFamily="34" charset="0"/>
              </a:rPr>
              <a:t>BLUNT TRAUMA TO THE ORBIT</a:t>
            </a:r>
            <a:endParaRPr lang="en-GB" sz="4400" dirty="0">
              <a:solidFill>
                <a:schemeClr val="accent1"/>
              </a:solidFill>
              <a:latin typeface="Calibri" pitchFamily="34" charset="0"/>
            </a:endParaRPr>
          </a:p>
        </p:txBody>
      </p:sp>
      <p:pic>
        <p:nvPicPr>
          <p:cNvPr id="5" name="Content Placeholder 4" descr="Picture 002"/>
          <p:cNvPicPr>
            <a:picLocks noGrp="1" noChangeAspect="1" noChangeArrowheads="1"/>
          </p:cNvPicPr>
          <p:nvPr>
            <p:ph idx="1"/>
          </p:nvPr>
        </p:nvPicPr>
        <p:blipFill>
          <a:blip r:embed="rId2" cstate="print"/>
          <a:stretch>
            <a:fillRect/>
          </a:stretch>
        </p:blipFill>
        <p:spPr>
          <a:xfrm>
            <a:off x="0" y="1308668"/>
            <a:ext cx="9144000" cy="5519651"/>
          </a:xfrm>
          <a:noFill/>
          <a:ln/>
        </p:spPr>
      </p:pic>
    </p:spTree>
  </p:cSld>
  <p:clrMapOvr>
    <a:masterClrMapping/>
  </p:clrMapOvr>
  <p:transition advTm="9813"/>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2" y="27243"/>
            <a:ext cx="9156141" cy="857248"/>
          </a:xfrm>
        </p:spPr>
        <p:txBody>
          <a:bodyPr>
            <a:normAutofit/>
          </a:bodyPr>
          <a:lstStyle/>
          <a:p>
            <a:r>
              <a:rPr lang="en-GB" sz="4400" b="1" u="sng" dirty="0" smtClean="0">
                <a:effectLst>
                  <a:outerShdw blurRad="38100" dist="38100" dir="2700000" algn="tl">
                    <a:srgbClr val="000000">
                      <a:alpha val="43137"/>
                    </a:srgbClr>
                  </a:outerShdw>
                </a:effectLst>
              </a:rPr>
              <a:t>CHOROID</a:t>
            </a:r>
            <a:endParaRPr lang="en-GB" sz="4400" b="1" u="sng"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12142" y="1183284"/>
            <a:ext cx="4655580" cy="5674715"/>
          </a:xfrm>
        </p:spPr>
        <p:txBody>
          <a:bodyPr/>
          <a:lstStyle/>
          <a:p>
            <a:pPr eaLnBrk="1" hangingPunct="1">
              <a:buClr>
                <a:schemeClr val="tx2"/>
              </a:buClr>
              <a:buFont typeface="Arial" pitchFamily="34" charset="0"/>
              <a:buChar char="•"/>
            </a:pPr>
            <a:r>
              <a:rPr lang="en-GB" sz="2200" b="1" dirty="0" smtClean="0">
                <a:latin typeface="Calibri" pitchFamily="34" charset="0"/>
              </a:rPr>
              <a:t>Vascular layer </a:t>
            </a:r>
            <a:r>
              <a:rPr lang="en-GB" sz="2200" dirty="0" smtClean="0">
                <a:latin typeface="Calibri" pitchFamily="34" charset="0"/>
              </a:rPr>
              <a:t>between retina &amp; sclera</a:t>
            </a:r>
          </a:p>
          <a:p>
            <a:pPr eaLnBrk="1" hangingPunct="1">
              <a:buClr>
                <a:schemeClr val="tx2"/>
              </a:buClr>
              <a:buFont typeface="Arial" pitchFamily="34" charset="0"/>
              <a:buChar char="•"/>
            </a:pPr>
            <a:r>
              <a:rPr lang="en-GB" sz="2200" dirty="0" smtClean="0">
                <a:latin typeface="Calibri" pitchFamily="34" charset="0"/>
              </a:rPr>
              <a:t>Meshwork of blood </a:t>
            </a:r>
            <a:r>
              <a:rPr lang="en-GB" sz="2200" dirty="0" smtClean="0">
                <a:latin typeface="Calibri" pitchFamily="34" charset="0"/>
              </a:rPr>
              <a:t>vessels </a:t>
            </a:r>
            <a:r>
              <a:rPr lang="en-GB" sz="2200" dirty="0" smtClean="0">
                <a:latin typeface="Calibri" pitchFamily="34" charset="0"/>
                <a:sym typeface="Wingdings" panose="05000000000000000000" pitchFamily="2" charset="2"/>
              </a:rPr>
              <a:t></a:t>
            </a:r>
            <a:r>
              <a:rPr lang="en-GB" sz="2200" dirty="0" smtClean="0">
                <a:latin typeface="Calibri" pitchFamily="34" charset="0"/>
              </a:rPr>
              <a:t> </a:t>
            </a:r>
            <a:r>
              <a:rPr lang="en-GB" sz="2200" dirty="0" smtClean="0">
                <a:latin typeface="Calibri" pitchFamily="34" charset="0"/>
              </a:rPr>
              <a:t>outer arteries &amp; </a:t>
            </a:r>
            <a:r>
              <a:rPr lang="en-GB" sz="2200" dirty="0" smtClean="0">
                <a:latin typeface="Calibri" pitchFamily="34" charset="0"/>
              </a:rPr>
              <a:t>veins; inner </a:t>
            </a:r>
            <a:r>
              <a:rPr lang="en-GB" sz="2200" dirty="0" err="1" smtClean="0">
                <a:latin typeface="Calibri" pitchFamily="34" charset="0"/>
              </a:rPr>
              <a:t>choriocapillaries</a:t>
            </a:r>
            <a:endParaRPr lang="en-GB" sz="2200" dirty="0" smtClean="0">
              <a:latin typeface="Calibri" pitchFamily="34" charset="0"/>
            </a:endParaRPr>
          </a:p>
          <a:p>
            <a:pPr eaLnBrk="1" hangingPunct="1">
              <a:buClr>
                <a:schemeClr val="tx2"/>
              </a:buClr>
              <a:buFont typeface="Arial" pitchFamily="34" charset="0"/>
              <a:buChar char="•"/>
            </a:pPr>
            <a:r>
              <a:rPr lang="en-GB" sz="2200" dirty="0" smtClean="0">
                <a:latin typeface="Calibri" pitchFamily="34" charset="0"/>
              </a:rPr>
              <a:t>Blood from </a:t>
            </a:r>
            <a:r>
              <a:rPr lang="en-GB" sz="2200" dirty="0" err="1" smtClean="0">
                <a:latin typeface="Calibri" pitchFamily="34" charset="0"/>
              </a:rPr>
              <a:t>ciliary</a:t>
            </a:r>
            <a:r>
              <a:rPr lang="en-GB" sz="2200" dirty="0" smtClean="0">
                <a:latin typeface="Calibri" pitchFamily="34" charset="0"/>
              </a:rPr>
              <a:t> arteries – branches of </a:t>
            </a:r>
            <a:r>
              <a:rPr lang="en-GB" sz="2200" b="1" dirty="0" smtClean="0">
                <a:latin typeface="Calibri" pitchFamily="34" charset="0"/>
              </a:rPr>
              <a:t>Ophthalmic </a:t>
            </a:r>
            <a:r>
              <a:rPr lang="en-GB" sz="2200" b="1" dirty="0" smtClean="0">
                <a:latin typeface="Calibri" pitchFamily="34" charset="0"/>
              </a:rPr>
              <a:t>Artery</a:t>
            </a:r>
          </a:p>
          <a:p>
            <a:pPr>
              <a:buClr>
                <a:schemeClr val="tx2"/>
              </a:buClr>
            </a:pPr>
            <a:r>
              <a:rPr lang="cy-GB" sz="2200" dirty="0">
                <a:latin typeface="Calibri" pitchFamily="34" charset="0"/>
              </a:rPr>
              <a:t>Main functions:</a:t>
            </a:r>
          </a:p>
          <a:p>
            <a:pPr lvl="1">
              <a:buClr>
                <a:schemeClr val="tx2"/>
              </a:buClr>
              <a:buFont typeface="Calibri" pitchFamily="34" charset="0"/>
              <a:buChar char="-"/>
            </a:pPr>
            <a:r>
              <a:rPr lang="en-GB" sz="2200" dirty="0">
                <a:latin typeface="Calibri" pitchFamily="34" charset="0"/>
              </a:rPr>
              <a:t>Blood supply to outer layers of retina, </a:t>
            </a:r>
            <a:r>
              <a:rPr lang="en-GB" sz="2200" b="1" dirty="0">
                <a:latin typeface="Calibri" pitchFamily="34" charset="0"/>
              </a:rPr>
              <a:t>sole supply to fovea</a:t>
            </a:r>
          </a:p>
          <a:p>
            <a:pPr lvl="1">
              <a:buClr>
                <a:schemeClr val="tx2"/>
              </a:buClr>
              <a:buFont typeface="Calibri" pitchFamily="34" charset="0"/>
              <a:buChar char="-"/>
            </a:pPr>
            <a:r>
              <a:rPr lang="cy-GB" sz="2200" dirty="0">
                <a:latin typeface="Calibri" pitchFamily="34" charset="0"/>
              </a:rPr>
              <a:t>Nutrition</a:t>
            </a:r>
          </a:p>
          <a:p>
            <a:pPr lvl="1">
              <a:buClr>
                <a:schemeClr val="tx2"/>
              </a:buClr>
              <a:buFont typeface="Calibri" pitchFamily="34" charset="0"/>
              <a:buChar char="-"/>
            </a:pPr>
            <a:r>
              <a:rPr lang="cy-GB" sz="2200" dirty="0">
                <a:latin typeface="Calibri" pitchFamily="34" charset="0"/>
              </a:rPr>
              <a:t>Thermoregulation</a:t>
            </a:r>
          </a:p>
          <a:p>
            <a:pPr>
              <a:buClr>
                <a:schemeClr val="tx2"/>
              </a:buClr>
            </a:pPr>
            <a:r>
              <a:rPr lang="cy-GB" sz="2200" dirty="0">
                <a:latin typeface="Calibri" pitchFamily="34" charset="0"/>
              </a:rPr>
              <a:t>Common site of occular </a:t>
            </a:r>
            <a:r>
              <a:rPr lang="cy-GB" sz="2200" dirty="0" smtClean="0">
                <a:latin typeface="Calibri" pitchFamily="34" charset="0"/>
              </a:rPr>
              <a:t>metastasis</a:t>
            </a:r>
            <a:endParaRPr lang="cy-GB" sz="2200" dirty="0">
              <a:latin typeface="Calibri" pitchFamily="34" charset="0"/>
            </a:endParaRPr>
          </a:p>
        </p:txBody>
      </p:sp>
      <p:pic>
        <p:nvPicPr>
          <p:cNvPr id="7" name="Content Placeholder 6" descr="choroid.png"/>
          <p:cNvPicPr>
            <a:picLocks noGrp="1" noChangeAspect="1"/>
          </p:cNvPicPr>
          <p:nvPr>
            <p:ph sz="half" idx="2"/>
          </p:nvPr>
        </p:nvPicPr>
        <p:blipFill>
          <a:blip r:embed="rId2"/>
          <a:stretch>
            <a:fillRect/>
          </a:stretch>
        </p:blipFill>
        <p:spPr>
          <a:xfrm>
            <a:off x="4643438" y="862811"/>
            <a:ext cx="4487503" cy="2638198"/>
          </a:xfrm>
        </p:spPr>
      </p:pic>
      <p:pic>
        <p:nvPicPr>
          <p:cNvPr id="5" name="Picture 2" descr="K:\Undergrad lectures\choriocapillaris.jpg"/>
          <p:cNvPicPr>
            <a:picLocks noChangeAspect="1" noChangeArrowheads="1"/>
          </p:cNvPicPr>
          <p:nvPr/>
        </p:nvPicPr>
        <p:blipFill>
          <a:blip r:embed="rId3"/>
          <a:stretch>
            <a:fillRect/>
          </a:stretch>
        </p:blipFill>
        <p:spPr bwMode="auto">
          <a:xfrm>
            <a:off x="4643438" y="3645023"/>
            <a:ext cx="4500562" cy="3212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10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795"/>
            <a:ext cx="9144000" cy="775542"/>
          </a:xfrm>
        </p:spPr>
        <p:txBody>
          <a:bodyPr>
            <a:normAutofit/>
          </a:bodyPr>
          <a:lstStyle/>
          <a:p>
            <a:r>
              <a:rPr lang="en-GB" sz="4400" u="sng" dirty="0" smtClean="0">
                <a:effectLst>
                  <a:outerShdw blurRad="38100" dist="38100" dir="2700000" algn="tl">
                    <a:srgbClr val="000000">
                      <a:alpha val="43137"/>
                    </a:srgbClr>
                  </a:outerShdw>
                </a:effectLst>
                <a:latin typeface="Calibri" pitchFamily="34" charset="0"/>
              </a:rPr>
              <a:t>RETINA AND OPTIC NERVE HEAD</a:t>
            </a:r>
            <a:endParaRPr lang="en-GB" sz="4400" u="sng" dirty="0">
              <a:effectLst>
                <a:outerShdw blurRad="38100" dist="38100" dir="2700000" algn="tl">
                  <a:srgbClr val="000000">
                    <a:alpha val="43137"/>
                  </a:srgbClr>
                </a:outerShdw>
              </a:effectLst>
              <a:latin typeface="Calibri" pitchFamily="34" charset="0"/>
            </a:endParaRPr>
          </a:p>
        </p:txBody>
      </p:sp>
      <p:sp>
        <p:nvSpPr>
          <p:cNvPr id="3" name="Content Placeholder 2"/>
          <p:cNvSpPr>
            <a:spLocks noGrp="1"/>
          </p:cNvSpPr>
          <p:nvPr>
            <p:ph sz="half" idx="1"/>
          </p:nvPr>
        </p:nvSpPr>
        <p:spPr>
          <a:xfrm>
            <a:off x="0" y="767677"/>
            <a:ext cx="5508104" cy="5877272"/>
          </a:xfrm>
        </p:spPr>
        <p:txBody>
          <a:bodyPr/>
          <a:lstStyle/>
          <a:p>
            <a:pPr>
              <a:buClr>
                <a:schemeClr val="tx2"/>
              </a:buClr>
              <a:buFont typeface="Arial" pitchFamily="34" charset="0"/>
              <a:buChar char="•"/>
            </a:pPr>
            <a:r>
              <a:rPr lang="en-US" sz="2200" dirty="0" smtClean="0">
                <a:latin typeface="Calibri" pitchFamily="34" charset="0"/>
              </a:rPr>
              <a:t>Retina &amp; optic nerve originate as </a:t>
            </a:r>
            <a:r>
              <a:rPr lang="en-US" sz="2200" b="1" dirty="0" smtClean="0">
                <a:latin typeface="Calibri" pitchFamily="34" charset="0"/>
              </a:rPr>
              <a:t>outgrowths of the developing brain</a:t>
            </a:r>
            <a:r>
              <a:rPr lang="en-US" sz="2200" dirty="0" smtClean="0">
                <a:latin typeface="Calibri" pitchFamily="34" charset="0"/>
              </a:rPr>
              <a:t>.</a:t>
            </a:r>
          </a:p>
          <a:p>
            <a:pPr>
              <a:buClr>
                <a:schemeClr val="tx2"/>
              </a:buClr>
              <a:buFont typeface="Arial" pitchFamily="34" charset="0"/>
              <a:buChar char="•"/>
            </a:pPr>
            <a:r>
              <a:rPr lang="en-US" sz="2200" dirty="0" smtClean="0">
                <a:latin typeface="Calibri" pitchFamily="34" charset="0"/>
              </a:rPr>
              <a:t>Retina:</a:t>
            </a:r>
          </a:p>
          <a:p>
            <a:pPr lvl="1">
              <a:buFont typeface="Calibri" pitchFamily="34" charset="0"/>
              <a:buChar char="-"/>
            </a:pPr>
            <a:r>
              <a:rPr lang="en-US" sz="2200" dirty="0">
                <a:latin typeface="Calibri" pitchFamily="34" charset="0"/>
              </a:rPr>
              <a:t>C</a:t>
            </a:r>
            <a:r>
              <a:rPr lang="en-US" sz="2200" dirty="0" smtClean="0">
                <a:latin typeface="Calibri" pitchFamily="34" charset="0"/>
              </a:rPr>
              <a:t>onsidered </a:t>
            </a:r>
            <a:r>
              <a:rPr lang="en-US" sz="2200" dirty="0" smtClean="0">
                <a:latin typeface="Calibri" pitchFamily="34" charset="0"/>
              </a:rPr>
              <a:t>part of the CNS and is actually </a:t>
            </a:r>
            <a:r>
              <a:rPr lang="en-US" sz="2200" b="1" dirty="0" smtClean="0">
                <a:latin typeface="Calibri" pitchFamily="34" charset="0"/>
              </a:rPr>
              <a:t>brain tissue</a:t>
            </a:r>
            <a:r>
              <a:rPr lang="en-US" sz="2200" dirty="0" smtClean="0">
                <a:latin typeface="Calibri" pitchFamily="34" charset="0"/>
              </a:rPr>
              <a:t>.</a:t>
            </a:r>
            <a:endParaRPr lang="en-US" sz="2200" baseline="30000" dirty="0" smtClean="0">
              <a:latin typeface="Calibri" pitchFamily="34" charset="0"/>
            </a:endParaRPr>
          </a:p>
          <a:p>
            <a:pPr lvl="1">
              <a:buFont typeface="Calibri" pitchFamily="34" charset="0"/>
              <a:buChar char="-"/>
            </a:pPr>
            <a:r>
              <a:rPr lang="en-US" sz="2200" dirty="0" smtClean="0">
                <a:latin typeface="Calibri" pitchFamily="34" charset="0"/>
              </a:rPr>
              <a:t>It is the only part of the CNS that can be visualized non-invasively</a:t>
            </a:r>
            <a:r>
              <a:rPr lang="en-US" sz="2200" dirty="0" smtClean="0">
                <a:latin typeface="Calibri" pitchFamily="34" charset="0"/>
              </a:rPr>
              <a:t>.</a:t>
            </a:r>
          </a:p>
          <a:p>
            <a:pPr>
              <a:lnSpc>
                <a:spcPct val="90000"/>
              </a:lnSpc>
              <a:buClr>
                <a:schemeClr val="tx2"/>
              </a:buClr>
            </a:pPr>
            <a:r>
              <a:rPr lang="en-GB" sz="2200" dirty="0">
                <a:latin typeface="Calibri" pitchFamily="34" charset="0"/>
              </a:rPr>
              <a:t>Innermost layer.</a:t>
            </a:r>
          </a:p>
          <a:p>
            <a:pPr>
              <a:lnSpc>
                <a:spcPct val="90000"/>
              </a:lnSpc>
              <a:buClr>
                <a:schemeClr val="tx2"/>
              </a:buClr>
            </a:pPr>
            <a:r>
              <a:rPr lang="en-GB" sz="2200" dirty="0">
                <a:latin typeface="Calibri" pitchFamily="34" charset="0"/>
              </a:rPr>
              <a:t>Highly specialised tissue: Transforms light energy into electrical energy</a:t>
            </a:r>
          </a:p>
          <a:p>
            <a:pPr>
              <a:lnSpc>
                <a:spcPct val="90000"/>
              </a:lnSpc>
              <a:buClr>
                <a:schemeClr val="tx2"/>
              </a:buClr>
            </a:pPr>
            <a:r>
              <a:rPr lang="en-GB" sz="2200" dirty="0">
                <a:latin typeface="Calibri" pitchFamily="34" charset="0"/>
              </a:rPr>
              <a:t>Blood </a:t>
            </a:r>
            <a:r>
              <a:rPr lang="en-GB" sz="2200" dirty="0" smtClean="0">
                <a:latin typeface="Calibri" pitchFamily="34" charset="0"/>
              </a:rPr>
              <a:t>supply:</a:t>
            </a:r>
            <a:endParaRPr lang="en-GB" sz="2200" dirty="0">
              <a:latin typeface="Calibri" pitchFamily="34" charset="0"/>
            </a:endParaRPr>
          </a:p>
          <a:p>
            <a:pPr lvl="1">
              <a:lnSpc>
                <a:spcPct val="90000"/>
              </a:lnSpc>
              <a:buFont typeface="Calibri" pitchFamily="34" charset="0"/>
              <a:buChar char="-"/>
            </a:pPr>
            <a:r>
              <a:rPr lang="en-GB" sz="2200" dirty="0">
                <a:latin typeface="Calibri" pitchFamily="34" charset="0"/>
              </a:rPr>
              <a:t>Outer layers (RPE, rods &amp; cones) </a:t>
            </a:r>
            <a:r>
              <a:rPr lang="en-GB" sz="2200" dirty="0" smtClean="0">
                <a:latin typeface="Calibri" pitchFamily="34" charset="0"/>
                <a:sym typeface="Wingdings" panose="05000000000000000000" pitchFamily="2" charset="2"/>
              </a:rPr>
              <a:t></a:t>
            </a:r>
            <a:r>
              <a:rPr lang="en-GB" sz="2200" dirty="0" smtClean="0">
                <a:latin typeface="Calibri" pitchFamily="34" charset="0"/>
              </a:rPr>
              <a:t> </a:t>
            </a:r>
            <a:r>
              <a:rPr lang="en-GB" sz="2200" dirty="0">
                <a:latin typeface="Calibri" pitchFamily="34" charset="0"/>
              </a:rPr>
              <a:t>choroid.</a:t>
            </a:r>
          </a:p>
          <a:p>
            <a:pPr lvl="1">
              <a:lnSpc>
                <a:spcPct val="90000"/>
              </a:lnSpc>
              <a:buFont typeface="Calibri" pitchFamily="34" charset="0"/>
              <a:buChar char="-"/>
            </a:pPr>
            <a:r>
              <a:rPr lang="en-GB" sz="2200" dirty="0">
                <a:latin typeface="Calibri" pitchFamily="34" charset="0"/>
              </a:rPr>
              <a:t>Inner layers </a:t>
            </a:r>
            <a:r>
              <a:rPr lang="en-GB" sz="2200" dirty="0" smtClean="0">
                <a:latin typeface="Calibri" pitchFamily="34" charset="0"/>
                <a:sym typeface="Wingdings" panose="05000000000000000000" pitchFamily="2" charset="2"/>
              </a:rPr>
              <a:t></a:t>
            </a:r>
            <a:r>
              <a:rPr lang="en-GB" sz="2200" dirty="0" smtClean="0">
                <a:latin typeface="Calibri" pitchFamily="34" charset="0"/>
              </a:rPr>
              <a:t> </a:t>
            </a:r>
            <a:r>
              <a:rPr lang="en-GB" sz="2200" dirty="0">
                <a:latin typeface="Calibri" pitchFamily="34" charset="0"/>
              </a:rPr>
              <a:t>central retinal </a:t>
            </a:r>
            <a:r>
              <a:rPr lang="en-GB" sz="2200" dirty="0" smtClean="0">
                <a:latin typeface="Calibri" pitchFamily="34" charset="0"/>
              </a:rPr>
              <a:t>artery</a:t>
            </a:r>
            <a:endParaRPr lang="en-GB" sz="2200" dirty="0">
              <a:latin typeface="Calibri" pitchFamily="34" charset="0"/>
            </a:endParaRPr>
          </a:p>
        </p:txBody>
      </p:sp>
      <p:pic>
        <p:nvPicPr>
          <p:cNvPr id="6" name="Picture 3" descr="K:\Undergrad lectures\healthy retina.jpg"/>
          <p:cNvPicPr>
            <a:picLocks noGrp="1" noChangeAspect="1" noChangeArrowheads="1"/>
          </p:cNvPicPr>
          <p:nvPr>
            <p:ph sz="half" idx="2"/>
          </p:nvPr>
        </p:nvPicPr>
        <p:blipFill>
          <a:blip r:embed="rId2"/>
          <a:stretch>
            <a:fillRect/>
          </a:stretch>
        </p:blipFill>
        <p:spPr bwMode="auto">
          <a:xfrm>
            <a:off x="5724128" y="2347153"/>
            <a:ext cx="2962672" cy="3032056"/>
          </a:xfrm>
          <a:prstGeom prst="rect">
            <a:avLst/>
          </a:prstGeom>
          <a:noFill/>
          <a:ln w="9525">
            <a:noFill/>
            <a:miter lim="800000"/>
            <a:headEnd/>
            <a:tailEnd/>
          </a:ln>
        </p:spPr>
      </p:pic>
    </p:spTree>
    <p:extLst>
      <p:ext uri="{BB962C8B-B14F-4D97-AF65-F5344CB8AC3E}">
        <p14:creationId xmlns:p14="http://schemas.microsoft.com/office/powerpoint/2010/main" val="19097325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72"/>
          </a:xfrm>
        </p:spPr>
        <p:txBody>
          <a:bodyPr>
            <a:normAutofit/>
          </a:bodyPr>
          <a:lstStyle/>
          <a:p>
            <a:r>
              <a:rPr lang="en-GB" sz="4400" dirty="0" smtClean="0">
                <a:effectLst>
                  <a:outerShdw blurRad="38100" dist="38100" dir="2700000" algn="tl">
                    <a:srgbClr val="000000">
                      <a:alpha val="43137"/>
                    </a:srgbClr>
                  </a:outerShdw>
                </a:effectLst>
              </a:rPr>
              <a:t>10 LAYERS RETINA</a:t>
            </a:r>
            <a:endParaRPr lang="en-GB" sz="4400" dirty="0">
              <a:effectLst>
                <a:outerShdw blurRad="38100" dist="38100" dir="2700000" algn="tl">
                  <a:srgbClr val="000000">
                    <a:alpha val="43137"/>
                  </a:srgbClr>
                </a:outerShdw>
              </a:effectLst>
            </a:endParaRPr>
          </a:p>
        </p:txBody>
      </p:sp>
      <p:pic>
        <p:nvPicPr>
          <p:cNvPr id="46082" name="Picture 2" descr="C:\Users\MUCHAI\Documents\Dept Ophthal\Undergrad Lectures\New Pics\10 Layers Retina.gif"/>
          <p:cNvPicPr>
            <a:picLocks noGrp="1" noChangeAspect="1" noChangeArrowheads="1"/>
          </p:cNvPicPr>
          <p:nvPr>
            <p:ph idx="1"/>
          </p:nvPr>
        </p:nvPicPr>
        <p:blipFill>
          <a:blip r:embed="rId3"/>
          <a:srcRect/>
          <a:stretch>
            <a:fillRect/>
          </a:stretch>
        </p:blipFill>
        <p:spPr bwMode="auto">
          <a:xfrm>
            <a:off x="0" y="834210"/>
            <a:ext cx="5000660" cy="6023789"/>
          </a:xfrm>
          <a:prstGeom prst="rect">
            <a:avLst/>
          </a:prstGeom>
          <a:noFill/>
        </p:spPr>
      </p:pic>
      <p:sp>
        <p:nvSpPr>
          <p:cNvPr id="3" name="Rectangle 2"/>
          <p:cNvSpPr/>
          <p:nvPr/>
        </p:nvSpPr>
        <p:spPr>
          <a:xfrm>
            <a:off x="5000660" y="834210"/>
            <a:ext cx="4033634" cy="2677656"/>
          </a:xfrm>
          <a:prstGeom prst="rect">
            <a:avLst/>
          </a:prstGeom>
        </p:spPr>
        <p:txBody>
          <a:bodyPr wrap="square">
            <a:spAutoFit/>
          </a:bodyPr>
          <a:lstStyle/>
          <a:p>
            <a:pPr marL="457200" indent="-457200">
              <a:buFont typeface="Arial" panose="020B0604020202020204" pitchFamily="34" charset="0"/>
              <a:buChar char="•"/>
            </a:pPr>
            <a:r>
              <a:rPr lang="en-GB" sz="2800" dirty="0">
                <a:latin typeface="Calibri" panose="020F0502020204030204" pitchFamily="34" charset="0"/>
              </a:rPr>
              <a:t>Divided into the neurosensory retina and the pigmented layer of the retina (retinal pigment epithelium)</a:t>
            </a:r>
          </a:p>
        </p:txBody>
      </p:sp>
    </p:spTree>
    <p:extLst>
      <p:ext uri="{BB962C8B-B14F-4D97-AF65-F5344CB8AC3E}">
        <p14:creationId xmlns:p14="http://schemas.microsoft.com/office/powerpoint/2010/main" val="1334541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39571"/>
            <a:ext cx="8229600" cy="857248"/>
          </a:xfrm>
        </p:spPr>
        <p:txBody>
          <a:bodyPr>
            <a:normAutofit/>
          </a:bodyPr>
          <a:lstStyle/>
          <a:p>
            <a:pPr eaLnBrk="1" hangingPunct="1"/>
            <a:r>
              <a:rPr lang="en-US" sz="4400" dirty="0" smtClean="0">
                <a:effectLst>
                  <a:outerShdw blurRad="38100" dist="38100" dir="2700000" algn="tl">
                    <a:srgbClr val="000000">
                      <a:alpha val="43137"/>
                    </a:srgbClr>
                  </a:outerShdw>
                </a:effectLst>
                <a:latin typeface="Calibri" pitchFamily="34" charset="0"/>
              </a:rPr>
              <a:t>RETINA CELLS</a:t>
            </a:r>
            <a:endParaRPr lang="en-US" sz="4400" dirty="0" smtClean="0">
              <a:effectLst>
                <a:outerShdw blurRad="38100" dist="38100" dir="2700000" algn="tl">
                  <a:srgbClr val="000000">
                    <a:alpha val="43137"/>
                  </a:srgbClr>
                </a:outerShdw>
              </a:effectLst>
              <a:latin typeface="Calibri" pitchFamily="34" charset="0"/>
            </a:endParaRPr>
          </a:p>
        </p:txBody>
      </p:sp>
      <p:sp>
        <p:nvSpPr>
          <p:cNvPr id="7" name="Content Placeholder 6"/>
          <p:cNvSpPr>
            <a:spLocks noGrp="1"/>
          </p:cNvSpPr>
          <p:nvPr>
            <p:ph idx="1"/>
          </p:nvPr>
        </p:nvSpPr>
        <p:spPr>
          <a:xfrm>
            <a:off x="0" y="996818"/>
            <a:ext cx="4214842" cy="5861181"/>
          </a:xfrm>
        </p:spPr>
        <p:txBody>
          <a:bodyPr/>
          <a:lstStyle/>
          <a:p>
            <a:pPr>
              <a:buClr>
                <a:schemeClr val="tx2"/>
              </a:buClr>
              <a:buFont typeface="Arial" pitchFamily="34" charset="0"/>
              <a:buChar char="•"/>
            </a:pPr>
            <a:r>
              <a:rPr lang="en-GB" b="1" dirty="0" smtClean="0">
                <a:latin typeface="Calibri" pitchFamily="34" charset="0"/>
              </a:rPr>
              <a:t>Photoreceptor cells</a:t>
            </a:r>
            <a:r>
              <a:rPr lang="en-GB" dirty="0" smtClean="0">
                <a:latin typeface="Calibri" pitchFamily="34" charset="0"/>
              </a:rPr>
              <a:t>: rod and </a:t>
            </a:r>
            <a:r>
              <a:rPr lang="en-GB" dirty="0" smtClean="0">
                <a:latin typeface="Calibri" pitchFamily="34" charset="0"/>
              </a:rPr>
              <a:t>con.</a:t>
            </a:r>
            <a:endParaRPr lang="en-GB" dirty="0" smtClean="0">
              <a:latin typeface="Calibri" pitchFamily="34" charset="0"/>
            </a:endParaRPr>
          </a:p>
          <a:p>
            <a:pPr>
              <a:buClr>
                <a:schemeClr val="tx2"/>
              </a:buClr>
              <a:buFont typeface="Arial" pitchFamily="34" charset="0"/>
              <a:buChar char="•"/>
            </a:pPr>
            <a:r>
              <a:rPr lang="en-US" dirty="0" smtClean="0">
                <a:latin typeface="Calibri" pitchFamily="34" charset="0"/>
              </a:rPr>
              <a:t>Rods (</a:t>
            </a:r>
            <a:r>
              <a:rPr lang="en-US" dirty="0" err="1" smtClean="0">
                <a:latin typeface="Calibri" pitchFamily="34" charset="0"/>
              </a:rPr>
              <a:t>scotopic</a:t>
            </a:r>
            <a:r>
              <a:rPr lang="en-US" dirty="0" smtClean="0">
                <a:latin typeface="Calibri" pitchFamily="34" charset="0"/>
              </a:rPr>
              <a:t> vision):</a:t>
            </a:r>
          </a:p>
          <a:p>
            <a:pPr lvl="1">
              <a:buClr>
                <a:schemeClr val="tx2"/>
              </a:buClr>
              <a:buFont typeface="Calibri" pitchFamily="34" charset="0"/>
              <a:buChar char="-"/>
            </a:pPr>
            <a:r>
              <a:rPr lang="en-US" dirty="0" smtClean="0">
                <a:latin typeface="Calibri" pitchFamily="34" charset="0"/>
              </a:rPr>
              <a:t>function mainly in dim light</a:t>
            </a:r>
          </a:p>
          <a:p>
            <a:pPr lvl="1">
              <a:buClr>
                <a:schemeClr val="tx2"/>
              </a:buClr>
              <a:buFont typeface="Calibri" pitchFamily="34" charset="0"/>
              <a:buChar char="-"/>
            </a:pPr>
            <a:r>
              <a:rPr lang="en-US" dirty="0" smtClean="0">
                <a:latin typeface="Calibri" pitchFamily="34" charset="0"/>
              </a:rPr>
              <a:t>provide black-and-white vision</a:t>
            </a:r>
          </a:p>
          <a:p>
            <a:pPr>
              <a:buClr>
                <a:schemeClr val="tx2"/>
              </a:buClr>
              <a:buFont typeface="Arial" pitchFamily="34" charset="0"/>
              <a:buChar char="•"/>
            </a:pPr>
            <a:r>
              <a:rPr lang="en-US" dirty="0" smtClean="0">
                <a:latin typeface="Calibri" pitchFamily="34" charset="0"/>
              </a:rPr>
              <a:t>Cones (</a:t>
            </a:r>
            <a:r>
              <a:rPr lang="en-US" dirty="0" err="1" smtClean="0">
                <a:latin typeface="Calibri" pitchFamily="34" charset="0"/>
              </a:rPr>
              <a:t>photopic</a:t>
            </a:r>
            <a:r>
              <a:rPr lang="en-US" dirty="0" smtClean="0">
                <a:latin typeface="Calibri" pitchFamily="34" charset="0"/>
              </a:rPr>
              <a:t> vision):</a:t>
            </a:r>
          </a:p>
          <a:p>
            <a:pPr lvl="1">
              <a:buClr>
                <a:schemeClr val="tx2"/>
              </a:buClr>
              <a:buFont typeface="Calibri" pitchFamily="34" charset="0"/>
              <a:buChar char="-"/>
            </a:pPr>
            <a:r>
              <a:rPr lang="en-US" dirty="0" smtClean="0">
                <a:latin typeface="Calibri" pitchFamily="34" charset="0"/>
              </a:rPr>
              <a:t>support daytime vision </a:t>
            </a:r>
          </a:p>
          <a:p>
            <a:pPr lvl="1">
              <a:buClr>
                <a:schemeClr val="tx2"/>
              </a:buClr>
              <a:buFont typeface="Calibri" pitchFamily="34" charset="0"/>
              <a:buChar char="-"/>
            </a:pPr>
            <a:r>
              <a:rPr lang="en-US" dirty="0" smtClean="0">
                <a:latin typeface="Calibri" pitchFamily="34" charset="0"/>
              </a:rPr>
              <a:t>the perception of </a:t>
            </a:r>
            <a:r>
              <a:rPr lang="en-US" dirty="0" smtClean="0">
                <a:latin typeface="Calibri" pitchFamily="34" charset="0"/>
              </a:rPr>
              <a:t>color</a:t>
            </a:r>
            <a:endParaRPr lang="en-US" dirty="0" smtClean="0">
              <a:latin typeface="Calibri" pitchFamily="34" charset="0"/>
            </a:endParaRPr>
          </a:p>
          <a:p>
            <a:pPr>
              <a:buClr>
                <a:schemeClr val="tx2"/>
              </a:buClr>
              <a:buFont typeface="Arial" pitchFamily="34" charset="0"/>
              <a:buChar char="•"/>
            </a:pPr>
            <a:r>
              <a:rPr lang="en-US" dirty="0" smtClean="0">
                <a:latin typeface="Calibri" pitchFamily="34" charset="0"/>
              </a:rPr>
              <a:t>Offices: </a:t>
            </a:r>
            <a:r>
              <a:rPr lang="en-US" dirty="0" err="1" smtClean="0">
                <a:latin typeface="Calibri" pitchFamily="34" charset="0"/>
              </a:rPr>
              <a:t>Mesopic</a:t>
            </a:r>
            <a:r>
              <a:rPr lang="en-US" dirty="0" smtClean="0">
                <a:latin typeface="Calibri" pitchFamily="34" charset="0"/>
              </a:rPr>
              <a:t> vision</a:t>
            </a:r>
            <a:endParaRPr lang="en-GB" dirty="0">
              <a:latin typeface="Calibri" pitchFamily="34" charset="0"/>
            </a:endParaRPr>
          </a:p>
        </p:txBody>
      </p:sp>
      <p:pic>
        <p:nvPicPr>
          <p:cNvPr id="13316" name="Picture 4" descr="63349-004-94FAF325"/>
          <p:cNvPicPr>
            <a:picLocks noChangeAspect="1" noChangeArrowheads="1"/>
          </p:cNvPicPr>
          <p:nvPr/>
        </p:nvPicPr>
        <p:blipFill>
          <a:blip r:embed="rId2"/>
          <a:srcRect/>
          <a:stretch>
            <a:fillRect/>
          </a:stretch>
        </p:blipFill>
        <p:spPr bwMode="auto">
          <a:xfrm>
            <a:off x="4355976" y="996818"/>
            <a:ext cx="4508469" cy="3429024"/>
          </a:xfrm>
          <a:prstGeom prst="rect">
            <a:avLst/>
          </a:prstGeom>
          <a:noFill/>
          <a:ln w="9525">
            <a:noFill/>
            <a:miter lim="800000"/>
            <a:headEnd/>
            <a:tailEnd/>
          </a:ln>
        </p:spPr>
      </p:pic>
    </p:spTree>
    <p:extLst>
      <p:ext uri="{BB962C8B-B14F-4D97-AF65-F5344CB8AC3E}">
        <p14:creationId xmlns:p14="http://schemas.microsoft.com/office/powerpoint/2010/main" val="3076916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3148"/>
            <a:ext cx="8972463" cy="785818"/>
          </a:xfrm>
        </p:spPr>
        <p:txBody>
          <a:bodyPr>
            <a:normAutofit/>
          </a:bodyPr>
          <a:lstStyle/>
          <a:p>
            <a:r>
              <a:rPr lang="en-GB" sz="4400" b="1" u="sng" dirty="0" smtClean="0">
                <a:effectLst>
                  <a:outerShdw blurRad="38100" dist="38100" dir="2700000" algn="tl">
                    <a:srgbClr val="000000">
                      <a:alpha val="43137"/>
                    </a:srgbClr>
                  </a:outerShdw>
                </a:effectLst>
                <a:latin typeface="Calibri" pitchFamily="34" charset="0"/>
              </a:rPr>
              <a:t>FOVEA</a:t>
            </a:r>
            <a:endParaRPr lang="en-GB" sz="4400" b="1" u="sng" dirty="0">
              <a:effectLst>
                <a:outerShdw blurRad="38100" dist="38100" dir="2700000" algn="tl">
                  <a:srgbClr val="000000">
                    <a:alpha val="43137"/>
                  </a:srgbClr>
                </a:outerShdw>
              </a:effectLst>
              <a:latin typeface="Calibri" pitchFamily="34" charset="0"/>
            </a:endParaRPr>
          </a:p>
        </p:txBody>
      </p:sp>
      <p:sp>
        <p:nvSpPr>
          <p:cNvPr id="4" name="Content Placeholder 3"/>
          <p:cNvSpPr>
            <a:spLocks noGrp="1"/>
          </p:cNvSpPr>
          <p:nvPr>
            <p:ph sz="half" idx="1"/>
          </p:nvPr>
        </p:nvSpPr>
        <p:spPr>
          <a:xfrm>
            <a:off x="-1" y="762962"/>
            <a:ext cx="3929090" cy="4786346"/>
          </a:xfrm>
        </p:spPr>
        <p:txBody>
          <a:bodyPr>
            <a:normAutofit/>
          </a:bodyPr>
          <a:lstStyle/>
          <a:p>
            <a:pPr>
              <a:buClr>
                <a:schemeClr val="tx2"/>
              </a:buClr>
              <a:buFont typeface="Arial" pitchFamily="34" charset="0"/>
              <a:buChar char="•"/>
            </a:pPr>
            <a:r>
              <a:rPr lang="en-US" sz="2800" dirty="0" smtClean="0">
                <a:latin typeface="Calibri" pitchFamily="34" charset="0"/>
              </a:rPr>
              <a:t>Sharp </a:t>
            </a:r>
            <a:r>
              <a:rPr lang="en-US" sz="2800" b="1" dirty="0" smtClean="0">
                <a:latin typeface="Calibri" pitchFamily="34" charset="0"/>
              </a:rPr>
              <a:t>central vision</a:t>
            </a:r>
          </a:p>
          <a:p>
            <a:pPr>
              <a:buClr>
                <a:schemeClr val="tx2"/>
              </a:buClr>
              <a:buFont typeface="Arial" pitchFamily="34" charset="0"/>
              <a:buChar char="•"/>
            </a:pPr>
            <a:r>
              <a:rPr lang="en-US" sz="2800" b="1" dirty="0" smtClean="0">
                <a:latin typeface="Calibri" pitchFamily="34" charset="0"/>
              </a:rPr>
              <a:t>Less sensitive to light </a:t>
            </a:r>
            <a:r>
              <a:rPr lang="en-US" sz="2800" dirty="0" smtClean="0">
                <a:latin typeface="Calibri" pitchFamily="34" charset="0"/>
              </a:rPr>
              <a:t>because of its </a:t>
            </a:r>
            <a:r>
              <a:rPr lang="en-US" sz="2800" b="1" dirty="0" smtClean="0">
                <a:latin typeface="Calibri" pitchFamily="34" charset="0"/>
              </a:rPr>
              <a:t>lack of rods</a:t>
            </a:r>
          </a:p>
          <a:p>
            <a:pPr>
              <a:buClr>
                <a:schemeClr val="tx2"/>
              </a:buClr>
              <a:buFont typeface="Arial" pitchFamily="34" charset="0"/>
              <a:buChar char="•"/>
            </a:pPr>
            <a:r>
              <a:rPr lang="en-US" sz="2800" dirty="0" smtClean="0">
                <a:latin typeface="Calibri" pitchFamily="34" charset="0"/>
              </a:rPr>
              <a:t>Despite occupying about 0.01% of the visual field, about </a:t>
            </a:r>
            <a:r>
              <a:rPr lang="en-US" sz="2800" b="1" dirty="0" smtClean="0">
                <a:latin typeface="Calibri" pitchFamily="34" charset="0"/>
              </a:rPr>
              <a:t>10% of axons in the optic nerve are devoted to the fovea</a:t>
            </a:r>
            <a:endParaRPr lang="en-GB" sz="2800" b="1" dirty="0">
              <a:latin typeface="Calibri" pitchFamily="34" charset="0"/>
            </a:endParaRPr>
          </a:p>
        </p:txBody>
      </p:sp>
      <p:pic>
        <p:nvPicPr>
          <p:cNvPr id="6" name="Picture 3" descr="K:\Undergrad lectures\healthy retina.jpg"/>
          <p:cNvPicPr>
            <a:picLocks noGrp="1" noChangeAspect="1" noChangeArrowheads="1"/>
          </p:cNvPicPr>
          <p:nvPr>
            <p:ph sz="half" idx="2"/>
          </p:nvPr>
        </p:nvPicPr>
        <p:blipFill>
          <a:blip r:embed="rId2"/>
          <a:srcRect/>
          <a:stretch>
            <a:fillRect/>
          </a:stretch>
        </p:blipFill>
        <p:spPr bwMode="auto">
          <a:xfrm>
            <a:off x="4354331" y="1052736"/>
            <a:ext cx="4757653" cy="3571900"/>
          </a:xfrm>
          <a:prstGeom prst="rect">
            <a:avLst/>
          </a:prstGeom>
          <a:noFill/>
          <a:ln w="9525">
            <a:noFill/>
            <a:miter lim="800000"/>
            <a:headEnd/>
            <a:tailEnd/>
          </a:ln>
        </p:spPr>
      </p:pic>
    </p:spTree>
    <p:extLst>
      <p:ext uri="{BB962C8B-B14F-4D97-AF65-F5344CB8AC3E}">
        <p14:creationId xmlns:p14="http://schemas.microsoft.com/office/powerpoint/2010/main" val="24163684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soE8AF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0160034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572" y="0"/>
            <a:ext cx="9115427" cy="785818"/>
          </a:xfrm>
        </p:spPr>
        <p:txBody>
          <a:bodyPr>
            <a:normAutofit/>
          </a:bodyPr>
          <a:lstStyle/>
          <a:p>
            <a:r>
              <a:rPr lang="en-GB" sz="4400" dirty="0" smtClean="0">
                <a:effectLst>
                  <a:outerShdw blurRad="38100" dist="38100" dir="2700000" algn="tl">
                    <a:srgbClr val="000000">
                      <a:alpha val="43137"/>
                    </a:srgbClr>
                  </a:outerShdw>
                </a:effectLst>
                <a:latin typeface="Calibri" pitchFamily="34" charset="0"/>
              </a:rPr>
              <a:t>VITREOUS CHAMBER</a:t>
            </a:r>
            <a:endParaRPr lang="en-GB" sz="4400" dirty="0">
              <a:effectLst>
                <a:outerShdw blurRad="38100" dist="38100" dir="2700000" algn="tl">
                  <a:srgbClr val="000000">
                    <a:alpha val="43137"/>
                  </a:srgbClr>
                </a:outerShdw>
              </a:effectLst>
              <a:latin typeface="Calibri" pitchFamily="34" charset="0"/>
            </a:endParaRPr>
          </a:p>
        </p:txBody>
      </p:sp>
      <p:pic>
        <p:nvPicPr>
          <p:cNvPr id="7" name="Content Placeholder 6" descr="800px-Three_Internal_chambers_of_the_Eye.png"/>
          <p:cNvPicPr>
            <a:picLocks noGrp="1" noChangeAspect="1"/>
          </p:cNvPicPr>
          <p:nvPr>
            <p:ph idx="1"/>
          </p:nvPr>
        </p:nvPicPr>
        <p:blipFill>
          <a:blip r:embed="rId2"/>
          <a:stretch>
            <a:fillRect/>
          </a:stretch>
        </p:blipFill>
        <p:spPr>
          <a:xfrm>
            <a:off x="28571" y="785818"/>
            <a:ext cx="9115427" cy="6072182"/>
          </a:xfrm>
        </p:spPr>
      </p:pic>
    </p:spTree>
    <p:extLst>
      <p:ext uri="{BB962C8B-B14F-4D97-AF65-F5344CB8AC3E}">
        <p14:creationId xmlns:p14="http://schemas.microsoft.com/office/powerpoint/2010/main" val="34817808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775542"/>
          </a:xfrm>
        </p:spPr>
        <p:txBody>
          <a:bodyPr>
            <a:normAutofit/>
          </a:bodyPr>
          <a:lstStyle/>
          <a:p>
            <a:pPr eaLnBrk="1" hangingPunct="1"/>
            <a:r>
              <a:rPr lang="en-GB" sz="4400" b="1" u="sng" dirty="0" smtClean="0">
                <a:effectLst>
                  <a:outerShdw blurRad="38100" dist="38100" dir="2700000" algn="tl">
                    <a:srgbClr val="000000">
                      <a:alpha val="43137"/>
                    </a:srgbClr>
                  </a:outerShdw>
                </a:effectLst>
                <a:latin typeface="Calibri" pitchFamily="34" charset="0"/>
              </a:rPr>
              <a:t>CONT.</a:t>
            </a:r>
            <a:endParaRPr lang="en-GB" sz="4400" b="1" u="sng" dirty="0" smtClean="0">
              <a:effectLst>
                <a:outerShdw blurRad="38100" dist="38100" dir="2700000" algn="tl">
                  <a:srgbClr val="000000">
                    <a:alpha val="43137"/>
                  </a:srgbClr>
                </a:outerShdw>
              </a:effectLst>
              <a:latin typeface="Calibri" pitchFamily="34" charset="0"/>
            </a:endParaRPr>
          </a:p>
        </p:txBody>
      </p:sp>
      <p:sp>
        <p:nvSpPr>
          <p:cNvPr id="15363" name="Rectangle 3"/>
          <p:cNvSpPr>
            <a:spLocks noGrp="1" noRot="1" noChangeArrowheads="1"/>
          </p:cNvSpPr>
          <p:nvPr>
            <p:ph sz="half" idx="1"/>
          </p:nvPr>
        </p:nvSpPr>
        <p:spPr>
          <a:xfrm>
            <a:off x="3401" y="952284"/>
            <a:ext cx="4712615" cy="4643469"/>
          </a:xfrm>
          <a:noFill/>
        </p:spPr>
        <p:txBody>
          <a:bodyPr/>
          <a:lstStyle/>
          <a:p>
            <a:pPr eaLnBrk="1" hangingPunct="1">
              <a:buClr>
                <a:schemeClr val="tx2"/>
              </a:buClr>
              <a:buFont typeface="Arial" pitchFamily="34" charset="0"/>
              <a:buChar char="•"/>
            </a:pPr>
            <a:r>
              <a:rPr lang="de-DE" sz="2400" b="1" dirty="0" smtClean="0">
                <a:latin typeface="Calibri" pitchFamily="34" charset="0"/>
              </a:rPr>
              <a:t>Largest tissue</a:t>
            </a:r>
            <a:r>
              <a:rPr lang="de-DE" sz="2400" dirty="0" smtClean="0">
                <a:latin typeface="Calibri" pitchFamily="34" charset="0"/>
              </a:rPr>
              <a:t> of eyeball (4cc) </a:t>
            </a:r>
          </a:p>
          <a:p>
            <a:pPr eaLnBrk="1" hangingPunct="1">
              <a:buClr>
                <a:schemeClr val="tx2"/>
              </a:buClr>
              <a:buFont typeface="Arial" pitchFamily="34" charset="0"/>
              <a:buChar char="•"/>
            </a:pPr>
            <a:r>
              <a:rPr lang="de-DE" sz="2400" dirty="0" smtClean="0">
                <a:latin typeface="Calibri" pitchFamily="34" charset="0"/>
              </a:rPr>
              <a:t>Fills space between </a:t>
            </a:r>
            <a:r>
              <a:rPr lang="de-DE" sz="2400" b="1" dirty="0" smtClean="0">
                <a:latin typeface="Calibri" pitchFamily="34" charset="0"/>
              </a:rPr>
              <a:t>lens &amp; retina</a:t>
            </a:r>
          </a:p>
          <a:p>
            <a:pPr eaLnBrk="1" hangingPunct="1">
              <a:buClr>
                <a:schemeClr val="tx2"/>
              </a:buClr>
              <a:buFont typeface="Arial" pitchFamily="34" charset="0"/>
              <a:buChar char="•"/>
            </a:pPr>
            <a:r>
              <a:rPr lang="de-DE" sz="2400" dirty="0" smtClean="0">
                <a:latin typeface="Calibri" pitchFamily="34" charset="0"/>
              </a:rPr>
              <a:t>Optically clear, jelly like</a:t>
            </a:r>
          </a:p>
          <a:p>
            <a:pPr eaLnBrk="1" hangingPunct="1">
              <a:buClr>
                <a:schemeClr val="tx2"/>
              </a:buClr>
              <a:buFont typeface="Arial" pitchFamily="34" charset="0"/>
              <a:buChar char="•"/>
            </a:pPr>
            <a:r>
              <a:rPr lang="de-DE" sz="2400" dirty="0" smtClean="0">
                <a:latin typeface="Calibri" pitchFamily="34" charset="0"/>
              </a:rPr>
              <a:t>Composition:</a:t>
            </a:r>
          </a:p>
          <a:p>
            <a:pPr lvl="1" eaLnBrk="1" hangingPunct="1">
              <a:buFont typeface="Calibri" pitchFamily="34" charset="0"/>
              <a:buChar char="-"/>
            </a:pPr>
            <a:r>
              <a:rPr lang="de-DE" dirty="0" smtClean="0">
                <a:latin typeface="Calibri" pitchFamily="34" charset="0"/>
              </a:rPr>
              <a:t> 98% water </a:t>
            </a:r>
          </a:p>
          <a:p>
            <a:pPr lvl="1" eaLnBrk="1" hangingPunct="1">
              <a:buFont typeface="Calibri" pitchFamily="34" charset="0"/>
              <a:buChar char="-"/>
            </a:pPr>
            <a:r>
              <a:rPr lang="de-DE" dirty="0" smtClean="0">
                <a:latin typeface="Calibri" pitchFamily="34" charset="0"/>
              </a:rPr>
              <a:t> 2% collagen &amp; hyaluronic </a:t>
            </a:r>
            <a:r>
              <a:rPr lang="de-DE" dirty="0" smtClean="0">
                <a:latin typeface="Calibri" pitchFamily="34" charset="0"/>
              </a:rPr>
              <a:t>acid</a:t>
            </a:r>
            <a:endParaRPr lang="de-DE" dirty="0" smtClean="0">
              <a:latin typeface="Calibri" pitchFamily="34" charset="0"/>
            </a:endParaRPr>
          </a:p>
        </p:txBody>
      </p:sp>
      <p:pic>
        <p:nvPicPr>
          <p:cNvPr id="5" name="Content Placeholder 4" descr="Vitreous.jpg"/>
          <p:cNvPicPr>
            <a:picLocks noGrp="1" noChangeAspect="1"/>
          </p:cNvPicPr>
          <p:nvPr>
            <p:ph sz="half" idx="2"/>
          </p:nvPr>
        </p:nvPicPr>
        <p:blipFill>
          <a:blip r:embed="rId2"/>
          <a:stretch>
            <a:fillRect/>
          </a:stretch>
        </p:blipFill>
        <p:spPr>
          <a:xfrm>
            <a:off x="4716016" y="1268760"/>
            <a:ext cx="4168672" cy="4326993"/>
          </a:xfrm>
        </p:spPr>
      </p:pic>
    </p:spTree>
    <p:extLst>
      <p:ext uri="{BB962C8B-B14F-4D97-AF65-F5344CB8AC3E}">
        <p14:creationId xmlns:p14="http://schemas.microsoft.com/office/powerpoint/2010/main" val="3986906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18418"/>
          </a:xfrm>
        </p:spPr>
        <p:txBody>
          <a:bodyPr>
            <a:normAutofit/>
          </a:bodyPr>
          <a:lstStyle/>
          <a:p>
            <a:r>
              <a:rPr lang="en-GB" sz="4400" dirty="0" smtClean="0">
                <a:effectLst>
                  <a:outerShdw blurRad="38100" dist="38100" dir="2700000" algn="tl">
                    <a:srgbClr val="000000">
                      <a:alpha val="43137"/>
                    </a:srgbClr>
                  </a:outerShdw>
                </a:effectLst>
              </a:rPr>
              <a:t>OPTIC NERVE </a:t>
            </a:r>
            <a:endParaRPr lang="en-GB" sz="4400" dirty="0">
              <a:effectLst>
                <a:outerShdw blurRad="38100" dist="38100" dir="2700000" algn="tl">
                  <a:srgbClr val="000000">
                    <a:alpha val="43137"/>
                  </a:srgbClr>
                </a:outerShdw>
              </a:effectLst>
            </a:endParaRPr>
          </a:p>
        </p:txBody>
      </p:sp>
      <p:pic>
        <p:nvPicPr>
          <p:cNvPr id="5" name="Picture 2" descr="C:\Users\MUCHAI\Documents\Dept Ophthal\Undergrad Lectures\New Pics\Ganglion-ON.jpg"/>
          <p:cNvPicPr>
            <a:picLocks noGrp="1" noChangeAspect="1" noChangeArrowheads="1"/>
          </p:cNvPicPr>
          <p:nvPr>
            <p:ph idx="1"/>
          </p:nvPr>
        </p:nvPicPr>
        <p:blipFill>
          <a:blip r:embed="rId2"/>
          <a:stretch>
            <a:fillRect/>
          </a:stretch>
        </p:blipFill>
        <p:spPr bwMode="auto">
          <a:xfrm>
            <a:off x="20873" y="1124744"/>
            <a:ext cx="9123127" cy="5733255"/>
          </a:xfrm>
          <a:prstGeom prst="rect">
            <a:avLst/>
          </a:prstGeom>
          <a:noFill/>
        </p:spPr>
      </p:pic>
    </p:spTree>
    <p:extLst>
      <p:ext uri="{BB962C8B-B14F-4D97-AF65-F5344CB8AC3E}">
        <p14:creationId xmlns:p14="http://schemas.microsoft.com/office/powerpoint/2010/main" val="34539988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571480"/>
            <a:ext cx="8229600" cy="918418"/>
          </a:xfrm>
        </p:spPr>
        <p:txBody>
          <a:bodyPr>
            <a:normAutofit/>
          </a:bodyPr>
          <a:lstStyle/>
          <a:p>
            <a:r>
              <a:rPr lang="en-GB" sz="4400" dirty="0" smtClean="0">
                <a:effectLst>
                  <a:outerShdw blurRad="38100" dist="38100" dir="2700000" algn="tl">
                    <a:srgbClr val="000000">
                      <a:alpha val="43137"/>
                    </a:srgbClr>
                  </a:outerShdw>
                </a:effectLst>
              </a:rPr>
              <a:t>Optic Nerve Head</a:t>
            </a:r>
            <a:endParaRPr lang="en-GB" sz="4400" dirty="0">
              <a:effectLst>
                <a:outerShdw blurRad="38100" dist="38100" dir="2700000" algn="tl">
                  <a:srgbClr val="000000">
                    <a:alpha val="43137"/>
                  </a:srgbClr>
                </a:outerShdw>
              </a:effectLst>
            </a:endParaRPr>
          </a:p>
        </p:txBody>
      </p:sp>
      <p:pic>
        <p:nvPicPr>
          <p:cNvPr id="7" name="Content Placeholder 6" descr="Optic nerve.jpg"/>
          <p:cNvPicPr>
            <a:picLocks noGrp="1" noChangeAspect="1"/>
          </p:cNvPicPr>
          <p:nvPr>
            <p:ph idx="1"/>
          </p:nvPr>
        </p:nvPicPr>
        <p:blipFill>
          <a:blip r:embed="rId2"/>
          <a:stretch>
            <a:fillRect/>
          </a:stretch>
        </p:blipFill>
        <p:spPr>
          <a:xfrm>
            <a:off x="-28604" y="1489898"/>
            <a:ext cx="9172604" cy="5368102"/>
          </a:xfrm>
        </p:spPr>
      </p:pic>
    </p:spTree>
    <p:extLst>
      <p:ext uri="{BB962C8B-B14F-4D97-AF65-F5344CB8AC3E}">
        <p14:creationId xmlns:p14="http://schemas.microsoft.com/office/powerpoint/2010/main" val="2161240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t>
            </a:r>
            <a:endParaRPr lang="en-US" dirty="0"/>
          </a:p>
        </p:txBody>
      </p:sp>
      <p:sp>
        <p:nvSpPr>
          <p:cNvPr id="2" name="Content Placeholder 1"/>
          <p:cNvSpPr>
            <a:spLocks noGrp="1"/>
          </p:cNvSpPr>
          <p:nvPr>
            <p:ph idx="1"/>
          </p:nvPr>
        </p:nvSpPr>
        <p:spPr/>
        <p:txBody>
          <a:bodyPr/>
          <a:lstStyle/>
          <a:p>
            <a:r>
              <a:rPr lang="en-GB" dirty="0">
                <a:latin typeface="Calibri" panose="020F0502020204030204" pitchFamily="34" charset="0"/>
              </a:rPr>
              <a:t>Thin walls especially medial wall and floor.</a:t>
            </a:r>
          </a:p>
          <a:p>
            <a:r>
              <a:rPr lang="en-GB" dirty="0">
                <a:latin typeface="Calibri" panose="020F0502020204030204" pitchFamily="34" charset="0"/>
              </a:rPr>
              <a:t>Orbit lined by </a:t>
            </a:r>
            <a:r>
              <a:rPr lang="en-GB" b="1" dirty="0" err="1">
                <a:latin typeface="Calibri" panose="020F0502020204030204" pitchFamily="34" charset="0"/>
              </a:rPr>
              <a:t>periorbita</a:t>
            </a:r>
            <a:r>
              <a:rPr lang="en-GB" dirty="0">
                <a:latin typeface="Calibri" panose="020F0502020204030204" pitchFamily="34" charset="0"/>
              </a:rPr>
              <a:t>, continues anteriorly as tough </a:t>
            </a:r>
            <a:r>
              <a:rPr lang="en-GB" b="1" dirty="0">
                <a:latin typeface="Calibri" panose="020F0502020204030204" pitchFamily="34" charset="0"/>
              </a:rPr>
              <a:t>orbital septum </a:t>
            </a:r>
            <a:r>
              <a:rPr lang="en-GB" dirty="0">
                <a:latin typeface="Calibri" panose="020F0502020204030204" pitchFamily="34" charset="0"/>
              </a:rPr>
              <a:t>which is attached to the orbital rims &amp; lids </a:t>
            </a:r>
            <a:r>
              <a:rPr lang="en-GB" dirty="0" smtClean="0">
                <a:latin typeface="Calibri" panose="020F0502020204030204" pitchFamily="34" charset="0"/>
                <a:sym typeface="Wingdings" panose="05000000000000000000" pitchFamily="2" charset="2"/>
              </a:rPr>
              <a:t></a:t>
            </a:r>
            <a:r>
              <a:rPr lang="en-GB" dirty="0" smtClean="0">
                <a:latin typeface="Calibri" panose="020F0502020204030204" pitchFamily="34" charset="0"/>
              </a:rPr>
              <a:t> </a:t>
            </a:r>
            <a:r>
              <a:rPr lang="en-GB" dirty="0">
                <a:latin typeface="Calibri" panose="020F0502020204030204" pitchFamily="34" charset="0"/>
              </a:rPr>
              <a:t>protects orbital structures from external lid injuries and infections </a:t>
            </a:r>
          </a:p>
          <a:p>
            <a:pPr>
              <a:lnSpc>
                <a:spcPct val="90000"/>
              </a:lnSpc>
            </a:pPr>
            <a:r>
              <a:rPr lang="en-GB" dirty="0">
                <a:latin typeface="Calibri" panose="020F0502020204030204" pitchFamily="34" charset="0"/>
              </a:rPr>
              <a:t>Protects eye &amp; supporting </a:t>
            </a:r>
            <a:r>
              <a:rPr lang="en-GB" dirty="0" smtClean="0">
                <a:latin typeface="Calibri" panose="020F0502020204030204" pitchFamily="34" charset="0"/>
              </a:rPr>
              <a:t>structures</a:t>
            </a:r>
            <a:endParaRPr lang="en-GB" dirty="0">
              <a:latin typeface="Calibri" panose="020F0502020204030204" pitchFamily="34" charset="0"/>
            </a:endParaRPr>
          </a:p>
          <a:p>
            <a:pPr>
              <a:lnSpc>
                <a:spcPct val="90000"/>
              </a:lnSpc>
            </a:pPr>
            <a:r>
              <a:rPr lang="en-GB" dirty="0" smtClean="0">
                <a:latin typeface="Calibri" panose="020F0502020204030204" pitchFamily="34" charset="0"/>
              </a:rPr>
              <a:t>Contents:</a:t>
            </a:r>
          </a:p>
          <a:p>
            <a:pPr lvl="1">
              <a:lnSpc>
                <a:spcPct val="90000"/>
              </a:lnSpc>
            </a:pPr>
            <a:r>
              <a:rPr lang="en-GB" dirty="0" smtClean="0">
                <a:latin typeface="Calibri" panose="020F0502020204030204" pitchFamily="34" charset="0"/>
              </a:rPr>
              <a:t>Eyeball</a:t>
            </a:r>
          </a:p>
          <a:p>
            <a:pPr lvl="1">
              <a:lnSpc>
                <a:spcPct val="90000"/>
              </a:lnSpc>
            </a:pPr>
            <a:r>
              <a:rPr lang="en-GB" dirty="0" smtClean="0">
                <a:latin typeface="Calibri" panose="020F0502020204030204" pitchFamily="34" charset="0"/>
              </a:rPr>
              <a:t>EOMs</a:t>
            </a:r>
          </a:p>
          <a:p>
            <a:pPr lvl="1">
              <a:lnSpc>
                <a:spcPct val="90000"/>
              </a:lnSpc>
            </a:pPr>
            <a:r>
              <a:rPr lang="en-GB" dirty="0" smtClean="0">
                <a:latin typeface="Calibri" panose="020F0502020204030204" pitchFamily="34" charset="0"/>
              </a:rPr>
              <a:t>Nerves</a:t>
            </a:r>
          </a:p>
          <a:p>
            <a:pPr lvl="1">
              <a:lnSpc>
                <a:spcPct val="90000"/>
              </a:lnSpc>
            </a:pPr>
            <a:r>
              <a:rPr lang="en-GB" dirty="0" smtClean="0">
                <a:latin typeface="Calibri" panose="020F0502020204030204" pitchFamily="34" charset="0"/>
              </a:rPr>
              <a:t>Blood vessels</a:t>
            </a:r>
          </a:p>
          <a:p>
            <a:pPr lvl="1">
              <a:lnSpc>
                <a:spcPct val="90000"/>
              </a:lnSpc>
            </a:pPr>
            <a:r>
              <a:rPr lang="en-GB" dirty="0" smtClean="0">
                <a:latin typeface="Calibri" panose="020F0502020204030204" pitchFamily="34" charset="0"/>
              </a:rPr>
              <a:t>LPS</a:t>
            </a:r>
          </a:p>
          <a:p>
            <a:pPr lvl="1">
              <a:lnSpc>
                <a:spcPct val="90000"/>
              </a:lnSpc>
            </a:pPr>
            <a:r>
              <a:rPr lang="en-GB" dirty="0" smtClean="0">
                <a:latin typeface="Calibri" panose="020F0502020204030204" pitchFamily="34" charset="0"/>
              </a:rPr>
              <a:t>Lacrimal </a:t>
            </a:r>
            <a:r>
              <a:rPr lang="en-GB" dirty="0">
                <a:latin typeface="Calibri" panose="020F0502020204030204" pitchFamily="34" charset="0"/>
              </a:rPr>
              <a:t>gland and </a:t>
            </a:r>
            <a:r>
              <a:rPr lang="en-GB" dirty="0" smtClean="0">
                <a:latin typeface="Calibri" panose="020F0502020204030204" pitchFamily="34" charset="0"/>
              </a:rPr>
              <a:t>sac</a:t>
            </a:r>
          </a:p>
          <a:p>
            <a:pPr lvl="1">
              <a:lnSpc>
                <a:spcPct val="90000"/>
              </a:lnSpc>
            </a:pPr>
            <a:r>
              <a:rPr lang="en-GB" dirty="0" smtClean="0">
                <a:latin typeface="Calibri" panose="020F0502020204030204" pitchFamily="34" charset="0"/>
              </a:rPr>
              <a:t>Orbital fat</a:t>
            </a:r>
            <a:endParaRPr lang="en-GB" dirty="0">
              <a:latin typeface="Calibri" panose="020F0502020204030204" pitchFamily="34" charset="0"/>
            </a:endParaRPr>
          </a:p>
        </p:txBody>
      </p:sp>
    </p:spTree>
    <p:extLst>
      <p:ext uri="{BB962C8B-B14F-4D97-AF65-F5344CB8AC3E}">
        <p14:creationId xmlns:p14="http://schemas.microsoft.com/office/powerpoint/2010/main" val="3292491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4852"/>
            <a:ext cx="9144000" cy="918418"/>
          </a:xfrm>
        </p:spPr>
        <p:txBody>
          <a:bodyPr>
            <a:normAutofit/>
          </a:bodyPr>
          <a:lstStyle/>
          <a:p>
            <a:r>
              <a:rPr lang="en-GB" sz="4400" dirty="0" smtClean="0">
                <a:effectLst>
                  <a:outerShdw blurRad="38100" dist="38100" dir="2700000" algn="tl">
                    <a:srgbClr val="000000">
                      <a:alpha val="43137"/>
                    </a:srgbClr>
                  </a:outerShdw>
                </a:effectLst>
              </a:rPr>
              <a:t>PAPILLOEDEMA</a:t>
            </a:r>
            <a:endParaRPr lang="en-GB" sz="4400" dirty="0">
              <a:effectLst>
                <a:outerShdw blurRad="38100" dist="38100" dir="2700000" algn="tl">
                  <a:srgbClr val="000000">
                    <a:alpha val="43137"/>
                  </a:srgbClr>
                </a:outerShdw>
              </a:effectLst>
            </a:endParaRPr>
          </a:p>
        </p:txBody>
      </p:sp>
      <p:pic>
        <p:nvPicPr>
          <p:cNvPr id="5" name="Content Placeholder 4" descr="papillo.jpg"/>
          <p:cNvPicPr>
            <a:picLocks noGrp="1" noChangeAspect="1"/>
          </p:cNvPicPr>
          <p:nvPr>
            <p:ph idx="1"/>
          </p:nvPr>
        </p:nvPicPr>
        <p:blipFill>
          <a:blip r:embed="rId2"/>
          <a:stretch>
            <a:fillRect/>
          </a:stretch>
        </p:blipFill>
        <p:spPr>
          <a:xfrm>
            <a:off x="0" y="943270"/>
            <a:ext cx="9144000" cy="5914730"/>
          </a:xfrm>
        </p:spPr>
      </p:pic>
    </p:spTree>
    <p:extLst>
      <p:ext uri="{BB962C8B-B14F-4D97-AF65-F5344CB8AC3E}">
        <p14:creationId xmlns:p14="http://schemas.microsoft.com/office/powerpoint/2010/main" val="39516488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484784"/>
          </a:xfrm>
        </p:spPr>
        <p:txBody>
          <a:bodyPr>
            <a:normAutofit/>
          </a:bodyPr>
          <a:lstStyle/>
          <a:p>
            <a:r>
              <a:rPr lang="en-GB" sz="4400" b="1" u="sng" dirty="0" smtClean="0">
                <a:effectLst>
                  <a:outerShdw blurRad="38100" dist="38100" dir="2700000" algn="tl">
                    <a:srgbClr val="000000">
                      <a:alpha val="43137"/>
                    </a:srgbClr>
                  </a:outerShdw>
                </a:effectLst>
              </a:rPr>
              <a:t>GLAUCOMA</a:t>
            </a:r>
            <a:endParaRPr lang="en-GB" sz="4400" b="1" u="sng" dirty="0">
              <a:effectLst>
                <a:outerShdw blurRad="38100" dist="38100" dir="2700000" algn="tl">
                  <a:srgbClr val="000000">
                    <a:alpha val="43137"/>
                  </a:srgbClr>
                </a:outerShdw>
              </a:effectLst>
            </a:endParaRPr>
          </a:p>
        </p:txBody>
      </p:sp>
      <p:pic>
        <p:nvPicPr>
          <p:cNvPr id="7" name="Content Placeholder 6" descr="Optic nerve.jpg"/>
          <p:cNvPicPr>
            <a:picLocks noGrp="1" noChangeAspect="1"/>
          </p:cNvPicPr>
          <p:nvPr>
            <p:ph sz="half" idx="1"/>
          </p:nvPr>
        </p:nvPicPr>
        <p:blipFill>
          <a:blip r:embed="rId2"/>
          <a:stretch>
            <a:fillRect/>
          </a:stretch>
        </p:blipFill>
        <p:spPr>
          <a:xfrm>
            <a:off x="0" y="1593864"/>
            <a:ext cx="4614834" cy="5264136"/>
          </a:xfrm>
        </p:spPr>
      </p:pic>
      <p:pic>
        <p:nvPicPr>
          <p:cNvPr id="8" name="Content Placeholder 7" descr="Glaucoma.jpg"/>
          <p:cNvPicPr>
            <a:picLocks noGrp="1" noChangeAspect="1"/>
          </p:cNvPicPr>
          <p:nvPr>
            <p:ph sz="half" idx="2"/>
          </p:nvPr>
        </p:nvPicPr>
        <p:blipFill>
          <a:blip r:embed="rId3"/>
          <a:srcRect r="10273"/>
          <a:stretch>
            <a:fillRect/>
          </a:stretch>
        </p:blipFill>
        <p:spPr>
          <a:xfrm>
            <a:off x="4614834" y="1593864"/>
            <a:ext cx="4483140" cy="5264136"/>
          </a:xfrm>
        </p:spPr>
      </p:pic>
    </p:spTree>
    <p:extLst>
      <p:ext uri="{BB962C8B-B14F-4D97-AF65-F5344CB8AC3E}">
        <p14:creationId xmlns:p14="http://schemas.microsoft.com/office/powerpoint/2010/main" val="40980522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3999" cy="775542"/>
          </a:xfrm>
        </p:spPr>
        <p:txBody>
          <a:bodyPr>
            <a:normAutofit/>
          </a:bodyPr>
          <a:lstStyle/>
          <a:p>
            <a:pPr eaLnBrk="1" hangingPunct="1"/>
            <a:r>
              <a:rPr lang="en-GB" sz="4400" b="1" u="sng" dirty="0" smtClean="0">
                <a:effectLst>
                  <a:outerShdw blurRad="38100" dist="38100" dir="2700000" algn="tl">
                    <a:srgbClr val="000000">
                      <a:alpha val="43137"/>
                    </a:srgbClr>
                  </a:outerShdw>
                </a:effectLst>
                <a:latin typeface="Calibri" pitchFamily="34" charset="0"/>
              </a:rPr>
              <a:t>OPTIC NERVE</a:t>
            </a:r>
            <a:endParaRPr lang="en-GB" sz="4400" b="1" u="sng" dirty="0" smtClean="0">
              <a:effectLst>
                <a:outerShdw blurRad="38100" dist="38100" dir="2700000" algn="tl">
                  <a:srgbClr val="000000">
                    <a:alpha val="43137"/>
                  </a:srgbClr>
                </a:outerShdw>
              </a:effectLst>
              <a:latin typeface="Calibri" pitchFamily="34" charset="0"/>
            </a:endParaRPr>
          </a:p>
        </p:txBody>
      </p:sp>
      <p:sp>
        <p:nvSpPr>
          <p:cNvPr id="18435" name="Rectangle 3"/>
          <p:cNvSpPr>
            <a:spLocks noGrp="1" noChangeArrowheads="1"/>
          </p:cNvSpPr>
          <p:nvPr>
            <p:ph sz="half" idx="1"/>
          </p:nvPr>
        </p:nvSpPr>
        <p:spPr>
          <a:xfrm>
            <a:off x="0" y="908720"/>
            <a:ext cx="4860032" cy="4900634"/>
          </a:xfrm>
        </p:spPr>
        <p:txBody>
          <a:bodyPr/>
          <a:lstStyle/>
          <a:p>
            <a:pPr eaLnBrk="1" hangingPunct="1">
              <a:buClr>
                <a:schemeClr val="tx2"/>
              </a:buClr>
              <a:buFont typeface="Arial" pitchFamily="34" charset="0"/>
              <a:buChar char="•"/>
            </a:pPr>
            <a:r>
              <a:rPr lang="en-GB" sz="2400" dirty="0" smtClean="0">
                <a:latin typeface="Calibri" pitchFamily="34" charset="0"/>
              </a:rPr>
              <a:t>Axons of ganglion cells between </a:t>
            </a:r>
            <a:r>
              <a:rPr lang="en-GB" sz="2400" b="1" dirty="0" smtClean="0">
                <a:latin typeface="Calibri" pitchFamily="34" charset="0"/>
              </a:rPr>
              <a:t>globe</a:t>
            </a:r>
            <a:r>
              <a:rPr lang="en-GB" sz="2400" dirty="0" smtClean="0">
                <a:latin typeface="Calibri" pitchFamily="34" charset="0"/>
              </a:rPr>
              <a:t> &amp; </a:t>
            </a:r>
            <a:r>
              <a:rPr lang="en-GB" sz="2400" b="1" dirty="0" smtClean="0">
                <a:latin typeface="Calibri" pitchFamily="34" charset="0"/>
              </a:rPr>
              <a:t>Lateral geniculate </a:t>
            </a:r>
            <a:r>
              <a:rPr lang="en-GB" sz="2400" b="1" dirty="0" smtClean="0">
                <a:latin typeface="Calibri" pitchFamily="34" charset="0"/>
              </a:rPr>
              <a:t>body</a:t>
            </a:r>
            <a:r>
              <a:rPr lang="en-GB" sz="2400" dirty="0">
                <a:latin typeface="Calibri" pitchFamily="34" charset="0"/>
              </a:rPr>
              <a:t> </a:t>
            </a:r>
            <a:r>
              <a:rPr lang="en-GB" sz="2400" dirty="0" smtClean="0">
                <a:latin typeface="Calibri" pitchFamily="34" charset="0"/>
              </a:rPr>
              <a:t>(LGB).</a:t>
            </a:r>
            <a:endParaRPr lang="en-GB" sz="2400" dirty="0" smtClean="0">
              <a:latin typeface="Calibri" pitchFamily="34" charset="0"/>
            </a:endParaRPr>
          </a:p>
          <a:p>
            <a:pPr eaLnBrk="1" hangingPunct="1">
              <a:buClr>
                <a:schemeClr val="tx2"/>
              </a:buClr>
              <a:buFont typeface="Arial" pitchFamily="34" charset="0"/>
              <a:buChar char="•"/>
            </a:pPr>
            <a:r>
              <a:rPr lang="en-GB" sz="2400" dirty="0" smtClean="0">
                <a:latin typeface="Calibri" pitchFamily="34" charset="0"/>
              </a:rPr>
              <a:t>Carries </a:t>
            </a:r>
            <a:r>
              <a:rPr lang="en-GB" sz="2400" b="1" dirty="0" smtClean="0">
                <a:latin typeface="Calibri" pitchFamily="34" charset="0"/>
              </a:rPr>
              <a:t>afferent visual and </a:t>
            </a:r>
            <a:r>
              <a:rPr lang="en-GB" sz="2400" b="1" dirty="0" err="1" smtClean="0">
                <a:latin typeface="Calibri" pitchFamily="34" charset="0"/>
              </a:rPr>
              <a:t>pupillary</a:t>
            </a:r>
            <a:r>
              <a:rPr lang="en-GB" sz="2400" b="1" dirty="0" smtClean="0">
                <a:latin typeface="Calibri" pitchFamily="34" charset="0"/>
              </a:rPr>
              <a:t> fibres.</a:t>
            </a:r>
          </a:p>
          <a:p>
            <a:pPr eaLnBrk="1" hangingPunct="1">
              <a:buClr>
                <a:schemeClr val="tx2"/>
              </a:buClr>
              <a:buFont typeface="Arial" pitchFamily="34" charset="0"/>
              <a:buChar char="•"/>
            </a:pPr>
            <a:r>
              <a:rPr lang="en-GB" sz="2400" dirty="0" smtClean="0">
                <a:latin typeface="Calibri" pitchFamily="34" charset="0"/>
              </a:rPr>
              <a:t>4 parts:</a:t>
            </a:r>
          </a:p>
          <a:p>
            <a:pPr lvl="1" eaLnBrk="1" hangingPunct="1">
              <a:buClr>
                <a:schemeClr val="tx2"/>
              </a:buClr>
              <a:buFont typeface="Calibri" pitchFamily="34" charset="0"/>
              <a:buChar char="-"/>
            </a:pPr>
            <a:r>
              <a:rPr lang="en-GB" dirty="0" smtClean="0">
                <a:latin typeface="Calibri" pitchFamily="34" charset="0"/>
              </a:rPr>
              <a:t>Intraocular</a:t>
            </a:r>
          </a:p>
          <a:p>
            <a:pPr lvl="1" eaLnBrk="1" hangingPunct="1">
              <a:buClr>
                <a:schemeClr val="tx2"/>
              </a:buClr>
              <a:buFont typeface="Calibri" pitchFamily="34" charset="0"/>
              <a:buChar char="-"/>
            </a:pPr>
            <a:r>
              <a:rPr lang="en-GB" dirty="0" smtClean="0">
                <a:latin typeface="Calibri" pitchFamily="34" charset="0"/>
              </a:rPr>
              <a:t>Orbital</a:t>
            </a:r>
          </a:p>
          <a:p>
            <a:pPr lvl="1" eaLnBrk="1" hangingPunct="1">
              <a:buClr>
                <a:schemeClr val="tx2"/>
              </a:buClr>
              <a:buFont typeface="Calibri" pitchFamily="34" charset="0"/>
              <a:buChar char="-"/>
            </a:pPr>
            <a:r>
              <a:rPr lang="en-GB" dirty="0" smtClean="0">
                <a:latin typeface="Calibri" pitchFamily="34" charset="0"/>
              </a:rPr>
              <a:t>Intra-</a:t>
            </a:r>
            <a:r>
              <a:rPr lang="en-GB" dirty="0" err="1" smtClean="0">
                <a:latin typeface="Calibri" pitchFamily="34" charset="0"/>
              </a:rPr>
              <a:t>canalicular</a:t>
            </a:r>
            <a:endParaRPr lang="en-GB" dirty="0" smtClean="0">
              <a:latin typeface="Calibri" pitchFamily="34" charset="0"/>
            </a:endParaRPr>
          </a:p>
          <a:p>
            <a:pPr lvl="1" eaLnBrk="1" hangingPunct="1">
              <a:buClr>
                <a:schemeClr val="tx2"/>
              </a:buClr>
              <a:buFont typeface="Calibri" pitchFamily="34" charset="0"/>
              <a:buChar char="-"/>
            </a:pPr>
            <a:r>
              <a:rPr lang="en-GB" dirty="0" smtClean="0">
                <a:latin typeface="Calibri" pitchFamily="34" charset="0"/>
              </a:rPr>
              <a:t>Intracranial</a:t>
            </a:r>
          </a:p>
        </p:txBody>
      </p:sp>
      <p:pic>
        <p:nvPicPr>
          <p:cNvPr id="6" name="Picture 2"/>
          <p:cNvPicPr>
            <a:picLocks noGrp="1" noChangeAspect="1" noChangeArrowheads="1"/>
          </p:cNvPicPr>
          <p:nvPr>
            <p:ph sz="half" idx="2"/>
          </p:nvPr>
        </p:nvPicPr>
        <p:blipFill>
          <a:blip r:embed="rId2"/>
          <a:stretch>
            <a:fillRect/>
          </a:stretch>
        </p:blipFill>
        <p:spPr bwMode="auto">
          <a:xfrm>
            <a:off x="4644008" y="908720"/>
            <a:ext cx="4243688" cy="4525963"/>
          </a:xfrm>
          <a:prstGeom prst="rect">
            <a:avLst/>
          </a:prstGeom>
          <a:noFill/>
          <a:ln w="9525">
            <a:noFill/>
            <a:miter lim="800000"/>
            <a:headEnd/>
            <a:tailEnd/>
          </a:ln>
          <a:effectLst/>
        </p:spPr>
      </p:pic>
    </p:spTree>
    <p:extLst>
      <p:ext uri="{BB962C8B-B14F-4D97-AF65-F5344CB8AC3E}">
        <p14:creationId xmlns:p14="http://schemas.microsoft.com/office/powerpoint/2010/main" val="37328942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642918"/>
            <a:ext cx="8229600" cy="785818"/>
          </a:xfrm>
        </p:spPr>
        <p:txBody>
          <a:bodyPr>
            <a:normAutofit/>
          </a:bodyPr>
          <a:lstStyle/>
          <a:p>
            <a:pPr algn="l"/>
            <a:r>
              <a:rPr lang="en-GB" sz="4400" dirty="0" smtClean="0">
                <a:effectLst>
                  <a:outerShdw blurRad="38100" dist="38100" dir="2700000" algn="tl">
                    <a:srgbClr val="000000">
                      <a:alpha val="43137"/>
                    </a:srgbClr>
                  </a:outerShdw>
                </a:effectLst>
                <a:latin typeface="Calibri" pitchFamily="34" charset="0"/>
              </a:rPr>
              <a:t>Optic Nerve</a:t>
            </a:r>
            <a:endParaRPr lang="en-GB" sz="4400" dirty="0">
              <a:effectLst>
                <a:outerShdw blurRad="38100" dist="38100" dir="2700000" algn="tl">
                  <a:srgbClr val="000000">
                    <a:alpha val="43137"/>
                  </a:srgbClr>
                </a:outerShdw>
              </a:effectLst>
              <a:latin typeface="Calibri" pitchFamily="34" charset="0"/>
            </a:endParaRPr>
          </a:p>
        </p:txBody>
      </p:sp>
      <p:pic>
        <p:nvPicPr>
          <p:cNvPr id="5" name="Picture 2" descr="msoC51D5"/>
          <p:cNvPicPr>
            <a:picLocks noGrp="1" noChangeAspect="1" noChangeArrowheads="1"/>
          </p:cNvPicPr>
          <p:nvPr>
            <p:ph idx="1"/>
          </p:nvPr>
        </p:nvPicPr>
        <p:blipFill>
          <a:blip r:embed="rId2"/>
          <a:srcRect/>
          <a:stretch>
            <a:fillRect/>
          </a:stretch>
        </p:blipFill>
        <p:spPr bwMode="auto">
          <a:xfrm>
            <a:off x="0" y="1428736"/>
            <a:ext cx="9144000" cy="5429264"/>
          </a:xfrm>
          <a:prstGeom prst="rect">
            <a:avLst/>
          </a:prstGeom>
          <a:noFill/>
          <a:ln w="9525">
            <a:noFill/>
            <a:miter lim="800000"/>
            <a:headEnd/>
            <a:tailEnd/>
          </a:ln>
        </p:spPr>
      </p:pic>
    </p:spTree>
    <p:extLst>
      <p:ext uri="{BB962C8B-B14F-4D97-AF65-F5344CB8AC3E}">
        <p14:creationId xmlns:p14="http://schemas.microsoft.com/office/powerpoint/2010/main" val="39573750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4294967295"/>
          </p:nvPr>
        </p:nvPicPr>
        <p:blipFill>
          <a:blip r:embed="rId2"/>
          <a:stretch>
            <a:fillRect/>
          </a:stretch>
        </p:blipFill>
        <p:spPr bwMode="auto">
          <a:xfrm>
            <a:off x="1" y="0"/>
            <a:ext cx="4572000" cy="6858000"/>
          </a:xfrm>
          <a:prstGeom prst="rect">
            <a:avLst/>
          </a:prstGeom>
          <a:noFill/>
          <a:ln w="9525">
            <a:noFill/>
            <a:miter lim="800000"/>
            <a:headEnd/>
            <a:tailEnd/>
          </a:ln>
          <a:effectLst/>
        </p:spPr>
      </p:pic>
      <p:pic>
        <p:nvPicPr>
          <p:cNvPr id="3" name="Picture 9"/>
          <p:cNvPicPr>
            <a:picLocks noChangeAspect="1" noChangeArrowheads="1"/>
          </p:cNvPicPr>
          <p:nvPr/>
        </p:nvPicPr>
        <p:blipFill>
          <a:blip r:embed="rId3"/>
          <a:srcRect l="2000" t="6000" r="64000" b="32666"/>
          <a:stretch>
            <a:fillRect/>
          </a:stretch>
        </p:blipFill>
        <p:spPr bwMode="auto">
          <a:xfrm>
            <a:off x="4572002" y="0"/>
            <a:ext cx="4569884" cy="6858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4801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7" y="0"/>
            <a:ext cx="9158255" cy="775542"/>
          </a:xfrm>
        </p:spPr>
        <p:txBody>
          <a:bodyPr>
            <a:normAutofit/>
          </a:bodyPr>
          <a:lstStyle/>
          <a:p>
            <a:r>
              <a:rPr lang="en-GB" sz="4400" dirty="0" smtClean="0">
                <a:effectLst>
                  <a:outerShdw blurRad="38100" dist="38100" dir="2700000" algn="tl">
                    <a:srgbClr val="000000">
                      <a:alpha val="43137"/>
                    </a:srgbClr>
                  </a:outerShdw>
                </a:effectLst>
                <a:latin typeface="Calibri" pitchFamily="34" charset="0"/>
              </a:rPr>
              <a:t>BLOOD-OCULAR BARRIERS</a:t>
            </a:r>
            <a:endParaRPr lang="en-GB" sz="4400" dirty="0">
              <a:effectLst>
                <a:outerShdw blurRad="38100" dist="38100" dir="2700000" algn="tl">
                  <a:srgbClr val="000000">
                    <a:alpha val="43137"/>
                  </a:srgbClr>
                </a:outerShdw>
              </a:effectLst>
              <a:latin typeface="Calibri" pitchFamily="34" charset="0"/>
            </a:endParaRPr>
          </a:p>
        </p:txBody>
      </p:sp>
      <p:sp>
        <p:nvSpPr>
          <p:cNvPr id="3" name="Content Placeholder 2"/>
          <p:cNvSpPr>
            <a:spLocks noGrp="1"/>
          </p:cNvSpPr>
          <p:nvPr>
            <p:ph idx="1"/>
          </p:nvPr>
        </p:nvSpPr>
        <p:spPr>
          <a:xfrm>
            <a:off x="33066" y="775542"/>
            <a:ext cx="9110933" cy="6082458"/>
          </a:xfrm>
        </p:spPr>
        <p:txBody>
          <a:bodyPr/>
          <a:lstStyle/>
          <a:p>
            <a:pPr>
              <a:buClr>
                <a:schemeClr val="tx2"/>
              </a:buClr>
              <a:buFont typeface="Arial" pitchFamily="34" charset="0"/>
              <a:buChar char="•"/>
            </a:pPr>
            <a:r>
              <a:rPr lang="en-GB" sz="4000" dirty="0" smtClean="0">
                <a:latin typeface="Calibri" pitchFamily="34" charset="0"/>
              </a:rPr>
              <a:t>Include:</a:t>
            </a:r>
          </a:p>
          <a:p>
            <a:pPr lvl="1">
              <a:buClr>
                <a:schemeClr val="tx2"/>
              </a:buClr>
              <a:buFont typeface="Arial" pitchFamily="34" charset="0"/>
              <a:buChar char="•"/>
            </a:pPr>
            <a:r>
              <a:rPr lang="en-GB" sz="4000" dirty="0" smtClean="0">
                <a:latin typeface="Calibri" pitchFamily="34" charset="0"/>
              </a:rPr>
              <a:t>Blood - aqueous </a:t>
            </a:r>
            <a:r>
              <a:rPr lang="en-GB" sz="4000" dirty="0" smtClean="0">
                <a:latin typeface="Calibri" pitchFamily="34" charset="0"/>
              </a:rPr>
              <a:t>barrier</a:t>
            </a:r>
          </a:p>
          <a:p>
            <a:pPr lvl="1">
              <a:buClr>
                <a:schemeClr val="tx2"/>
              </a:buClr>
              <a:buFont typeface="Arial" pitchFamily="34" charset="0"/>
              <a:buChar char="•"/>
            </a:pPr>
            <a:r>
              <a:rPr lang="en-GB" sz="4000" dirty="0" smtClean="0">
                <a:latin typeface="Calibri" pitchFamily="34" charset="0"/>
              </a:rPr>
              <a:t>Blood - retina barrier</a:t>
            </a:r>
            <a:endParaRPr lang="en-GB" sz="4000" dirty="0" smtClean="0">
              <a:latin typeface="Calibri" pitchFamily="34" charset="0"/>
            </a:endParaRPr>
          </a:p>
        </p:txBody>
      </p:sp>
    </p:spTree>
    <p:extLst>
      <p:ext uri="{BB962C8B-B14F-4D97-AF65-F5344CB8AC3E}">
        <p14:creationId xmlns:p14="http://schemas.microsoft.com/office/powerpoint/2010/main" val="30801664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846980"/>
          </a:xfrm>
        </p:spPr>
        <p:txBody>
          <a:bodyPr>
            <a:normAutofit/>
          </a:bodyPr>
          <a:lstStyle/>
          <a:p>
            <a:pPr eaLnBrk="1" hangingPunct="1"/>
            <a:r>
              <a:rPr lang="en-GB" sz="4400" dirty="0" smtClean="0">
                <a:effectLst>
                  <a:outerShdw blurRad="38100" dist="38100" dir="2700000" algn="tl">
                    <a:srgbClr val="000000">
                      <a:alpha val="43137"/>
                    </a:srgbClr>
                  </a:outerShdw>
                </a:effectLst>
                <a:latin typeface="Calibri" pitchFamily="34" charset="0"/>
              </a:rPr>
              <a:t>BLOOD-AQUEOUS BARRIER</a:t>
            </a:r>
            <a:endParaRPr lang="en-GB" sz="4400" dirty="0" smtClean="0">
              <a:effectLst>
                <a:outerShdw blurRad="38100" dist="38100" dir="2700000" algn="tl">
                  <a:srgbClr val="000000">
                    <a:alpha val="43137"/>
                  </a:srgbClr>
                </a:outerShdw>
              </a:effectLst>
              <a:latin typeface="Calibri" pitchFamily="34" charset="0"/>
            </a:endParaRPr>
          </a:p>
        </p:txBody>
      </p:sp>
      <p:sp>
        <p:nvSpPr>
          <p:cNvPr id="5" name="TextBox 4"/>
          <p:cNvSpPr txBox="1"/>
          <p:nvPr/>
        </p:nvSpPr>
        <p:spPr>
          <a:xfrm>
            <a:off x="0" y="1052736"/>
            <a:ext cx="4247456" cy="3046988"/>
          </a:xfrm>
          <a:prstGeom prst="rect">
            <a:avLst/>
          </a:prstGeom>
          <a:noFill/>
        </p:spPr>
        <p:txBody>
          <a:bodyPr wrap="square" rtlCol="0">
            <a:spAutoFit/>
          </a:bodyPr>
          <a:lstStyle/>
          <a:p>
            <a:pPr>
              <a:buClr>
                <a:schemeClr val="tx2"/>
              </a:buClr>
              <a:buFont typeface="Arial" pitchFamily="34" charset="0"/>
              <a:buChar char="•"/>
            </a:pPr>
            <a:r>
              <a:rPr lang="en-GB" sz="3200" dirty="0" smtClean="0">
                <a:latin typeface="Calibri" pitchFamily="34" charset="0"/>
              </a:rPr>
              <a:t>Non-pigmented </a:t>
            </a:r>
            <a:r>
              <a:rPr lang="en-GB" sz="3200" dirty="0" err="1" smtClean="0">
                <a:latin typeface="Calibri" pitchFamily="34" charset="0"/>
              </a:rPr>
              <a:t>cilliary</a:t>
            </a:r>
            <a:r>
              <a:rPr lang="en-GB" sz="3200" dirty="0" smtClean="0">
                <a:latin typeface="Calibri" pitchFamily="34" charset="0"/>
              </a:rPr>
              <a:t> epithelium </a:t>
            </a:r>
            <a:r>
              <a:rPr lang="en-GB" sz="3200" dirty="0" smtClean="0">
                <a:latin typeface="Calibri" pitchFamily="34" charset="0"/>
                <a:sym typeface="Wingdings" panose="05000000000000000000" pitchFamily="2" charset="2"/>
              </a:rPr>
              <a:t></a:t>
            </a:r>
            <a:r>
              <a:rPr lang="en-GB" sz="3200" dirty="0" smtClean="0">
                <a:latin typeface="Calibri" pitchFamily="34" charset="0"/>
              </a:rPr>
              <a:t> </a:t>
            </a:r>
            <a:r>
              <a:rPr lang="en-GB" sz="3200" b="1" dirty="0" smtClean="0">
                <a:latin typeface="Calibri" pitchFamily="34" charset="0"/>
              </a:rPr>
              <a:t>tight junctions</a:t>
            </a:r>
          </a:p>
          <a:p>
            <a:pPr>
              <a:buClr>
                <a:schemeClr val="tx2"/>
              </a:buClr>
            </a:pPr>
            <a:r>
              <a:rPr lang="en-GB" sz="3200" dirty="0" smtClean="0">
                <a:latin typeface="Calibri" pitchFamily="34" charset="0"/>
              </a:rPr>
              <a:t> </a:t>
            </a:r>
          </a:p>
          <a:p>
            <a:pPr>
              <a:buClr>
                <a:schemeClr val="tx2"/>
              </a:buClr>
              <a:buFont typeface="Arial" pitchFamily="34" charset="0"/>
              <a:buChar char="•"/>
            </a:pPr>
            <a:r>
              <a:rPr lang="en-GB" sz="3200" b="1" dirty="0" smtClean="0">
                <a:latin typeface="Calibri" pitchFamily="34" charset="0"/>
              </a:rPr>
              <a:t>Non-fenestrated</a:t>
            </a:r>
            <a:r>
              <a:rPr lang="en-GB" sz="3200" dirty="0" smtClean="0">
                <a:latin typeface="Calibri" pitchFamily="34" charset="0"/>
              </a:rPr>
              <a:t> iris capillaries.</a:t>
            </a:r>
          </a:p>
        </p:txBody>
      </p:sp>
      <p:pic>
        <p:nvPicPr>
          <p:cNvPr id="7" name="Picture 2" descr="591E8102"/>
          <p:cNvPicPr>
            <a:picLocks noChangeAspect="1" noChangeArrowheads="1"/>
          </p:cNvPicPr>
          <p:nvPr/>
        </p:nvPicPr>
        <p:blipFill>
          <a:blip r:embed="rId2"/>
          <a:srcRect l="4861" r="7176"/>
          <a:stretch>
            <a:fillRect/>
          </a:stretch>
        </p:blipFill>
        <p:spPr bwMode="auto">
          <a:xfrm>
            <a:off x="4247456" y="840290"/>
            <a:ext cx="4896544" cy="4593819"/>
          </a:xfrm>
          <a:prstGeom prst="rect">
            <a:avLst/>
          </a:prstGeom>
          <a:noFill/>
          <a:ln w="9525">
            <a:noFill/>
            <a:miter lim="800000"/>
            <a:headEnd/>
            <a:tailEnd/>
          </a:ln>
        </p:spPr>
      </p:pic>
    </p:spTree>
    <p:extLst>
      <p:ext uri="{BB962C8B-B14F-4D97-AF65-F5344CB8AC3E}">
        <p14:creationId xmlns:p14="http://schemas.microsoft.com/office/powerpoint/2010/main" val="25358027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818"/>
          </a:xfrm>
        </p:spPr>
        <p:txBody>
          <a:bodyPr>
            <a:normAutofit/>
          </a:bodyPr>
          <a:lstStyle/>
          <a:p>
            <a:r>
              <a:rPr lang="en-GB" sz="4400" dirty="0" smtClean="0">
                <a:effectLst>
                  <a:outerShdw blurRad="38100" dist="38100" dir="2700000" algn="tl">
                    <a:srgbClr val="000000">
                      <a:alpha val="43137"/>
                    </a:srgbClr>
                  </a:outerShdw>
                </a:effectLst>
                <a:latin typeface="Calibri" pitchFamily="34" charset="0"/>
              </a:rPr>
              <a:t>BLOOD-RETINA BARRIER (BRB)</a:t>
            </a:r>
            <a:endParaRPr lang="en-GB" sz="4400" dirty="0">
              <a:effectLst>
                <a:outerShdw blurRad="38100" dist="38100" dir="2700000" algn="tl">
                  <a:srgbClr val="000000">
                    <a:alpha val="43137"/>
                  </a:srgbClr>
                </a:outerShdw>
              </a:effectLst>
              <a:latin typeface="Calibri" pitchFamily="34" charset="0"/>
            </a:endParaRPr>
          </a:p>
        </p:txBody>
      </p:sp>
      <p:sp>
        <p:nvSpPr>
          <p:cNvPr id="3" name="Content Placeholder 2"/>
          <p:cNvSpPr>
            <a:spLocks noGrp="1"/>
          </p:cNvSpPr>
          <p:nvPr>
            <p:ph idx="1"/>
          </p:nvPr>
        </p:nvSpPr>
        <p:spPr>
          <a:xfrm>
            <a:off x="0" y="980728"/>
            <a:ext cx="8929718" cy="5877272"/>
          </a:xfrm>
        </p:spPr>
        <p:txBody>
          <a:bodyPr/>
          <a:lstStyle/>
          <a:p>
            <a:r>
              <a:rPr lang="de-DE" sz="2800" dirty="0" smtClean="0">
                <a:latin typeface="Calibri" pitchFamily="34" charset="0"/>
              </a:rPr>
              <a:t>Retinal Pigment Epithelium (RPE</a:t>
            </a:r>
            <a:r>
              <a:rPr lang="de-DE" sz="2800" dirty="0" smtClean="0">
                <a:latin typeface="Calibri" pitchFamily="34" charset="0"/>
              </a:rPr>
              <a:t>) </a:t>
            </a:r>
            <a:r>
              <a:rPr lang="de-DE" sz="2800" dirty="0" smtClean="0">
                <a:latin typeface="Calibri" pitchFamily="34" charset="0"/>
                <a:sym typeface="Wingdings" panose="05000000000000000000" pitchFamily="2" charset="2"/>
              </a:rPr>
              <a:t></a:t>
            </a:r>
            <a:r>
              <a:rPr lang="de-DE" sz="2800" dirty="0" smtClean="0">
                <a:latin typeface="Calibri" pitchFamily="34" charset="0"/>
              </a:rPr>
              <a:t> </a:t>
            </a:r>
            <a:r>
              <a:rPr lang="de-DE" sz="2800" dirty="0" smtClean="0">
                <a:latin typeface="Calibri" pitchFamily="34" charset="0"/>
              </a:rPr>
              <a:t>tight junctions</a:t>
            </a:r>
          </a:p>
          <a:p>
            <a:r>
              <a:rPr lang="de-DE" sz="2800" dirty="0" smtClean="0">
                <a:latin typeface="Calibri" pitchFamily="34" charset="0"/>
              </a:rPr>
              <a:t>Capillary </a:t>
            </a:r>
            <a:r>
              <a:rPr lang="de-DE" sz="2800" dirty="0" smtClean="0">
                <a:latin typeface="Calibri" pitchFamily="34" charset="0"/>
              </a:rPr>
              <a:t>endothelium </a:t>
            </a:r>
            <a:r>
              <a:rPr lang="de-DE" sz="2800" dirty="0" smtClean="0">
                <a:latin typeface="Calibri" pitchFamily="34" charset="0"/>
                <a:sym typeface="Wingdings" panose="05000000000000000000" pitchFamily="2" charset="2"/>
              </a:rPr>
              <a:t> </a:t>
            </a:r>
            <a:r>
              <a:rPr lang="de-DE" sz="2800" dirty="0" smtClean="0">
                <a:latin typeface="Calibri" pitchFamily="34" charset="0"/>
              </a:rPr>
              <a:t>non-fenestrated;</a:t>
            </a:r>
            <a:r>
              <a:rPr lang="en-US" sz="2800" dirty="0" smtClean="0">
                <a:latin typeface="Calibri" panose="020F0502020204030204" pitchFamily="34" charset="0"/>
              </a:rPr>
              <a:t> </a:t>
            </a:r>
            <a:r>
              <a:rPr lang="en-US" sz="2800" dirty="0">
                <a:latin typeface="Calibri" panose="020F0502020204030204" pitchFamily="34" charset="0"/>
              </a:rPr>
              <a:t>preventing passage of large molecules </a:t>
            </a:r>
            <a:r>
              <a:rPr lang="en-US" sz="2800" dirty="0" smtClean="0">
                <a:latin typeface="Calibri" panose="020F0502020204030204" pitchFamily="34" charset="0"/>
              </a:rPr>
              <a:t>from </a:t>
            </a:r>
            <a:r>
              <a:rPr lang="en-US" sz="2800" dirty="0" err="1" smtClean="0">
                <a:latin typeface="Calibri" panose="020F0502020204030204" pitchFamily="34" charset="0"/>
              </a:rPr>
              <a:t>choriocapillaries</a:t>
            </a:r>
            <a:r>
              <a:rPr lang="en-US" sz="2800" dirty="0" smtClean="0">
                <a:latin typeface="Calibri" panose="020F0502020204030204" pitchFamily="34" charset="0"/>
              </a:rPr>
              <a:t> </a:t>
            </a:r>
            <a:r>
              <a:rPr lang="en-US" sz="2800" dirty="0">
                <a:latin typeface="Calibri" panose="020F0502020204030204" pitchFamily="34" charset="0"/>
              </a:rPr>
              <a:t>into the retina</a:t>
            </a:r>
            <a:endParaRPr lang="en-GB" sz="2800" dirty="0" smtClean="0">
              <a:latin typeface="Calibri" pitchFamily="34" charset="0"/>
            </a:endParaRPr>
          </a:p>
          <a:p>
            <a:endParaRPr lang="en-GB" dirty="0">
              <a:latin typeface="Calibri" pitchFamily="34" charset="0"/>
            </a:endParaRPr>
          </a:p>
        </p:txBody>
      </p:sp>
      <p:pic>
        <p:nvPicPr>
          <p:cNvPr id="18434" name="Picture 2" descr="C:\Users\MUCHAI\Documents\Dept Ophthal\Undergrad Lectures\New Pics\RPE Tight junctions.jpg"/>
          <p:cNvPicPr>
            <a:picLocks noChangeAspect="1" noChangeArrowheads="1"/>
          </p:cNvPicPr>
          <p:nvPr/>
        </p:nvPicPr>
        <p:blipFill>
          <a:blip r:embed="rId3"/>
          <a:srcRect/>
          <a:stretch>
            <a:fillRect/>
          </a:stretch>
        </p:blipFill>
        <p:spPr bwMode="auto">
          <a:xfrm>
            <a:off x="458" y="2852936"/>
            <a:ext cx="9143542" cy="4005064"/>
          </a:xfrm>
          <a:prstGeom prst="rect">
            <a:avLst/>
          </a:prstGeom>
          <a:noFill/>
        </p:spPr>
      </p:pic>
    </p:spTree>
    <p:extLst>
      <p:ext uri="{BB962C8B-B14F-4D97-AF65-F5344CB8AC3E}">
        <p14:creationId xmlns:p14="http://schemas.microsoft.com/office/powerpoint/2010/main" val="6894679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15"/>
            <a:ext cx="9144000" cy="846980"/>
          </a:xfrm>
        </p:spPr>
        <p:txBody>
          <a:bodyPr>
            <a:normAutofit/>
          </a:bodyPr>
          <a:lstStyle/>
          <a:p>
            <a:r>
              <a:rPr lang="en-GB" sz="4400" dirty="0" smtClean="0">
                <a:effectLst>
                  <a:outerShdw blurRad="38100" dist="38100" dir="2700000" algn="tl">
                    <a:srgbClr val="000000">
                      <a:alpha val="43137"/>
                    </a:srgbClr>
                  </a:outerShdw>
                </a:effectLst>
              </a:rPr>
              <a:t>CONT.</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15828"/>
            <a:ext cx="9113838" cy="4752988"/>
          </a:xfrm>
        </p:spPr>
        <p:txBody>
          <a:bodyPr/>
          <a:lstStyle/>
          <a:p>
            <a:pPr>
              <a:buClr>
                <a:schemeClr val="tx2"/>
              </a:buClr>
              <a:buFont typeface="Arial" pitchFamily="34" charset="0"/>
              <a:buChar char="•"/>
            </a:pPr>
            <a:r>
              <a:rPr lang="en-GB" sz="2600" dirty="0" smtClean="0">
                <a:latin typeface="+mj-lt"/>
              </a:rPr>
              <a:t>Essential </a:t>
            </a:r>
            <a:r>
              <a:rPr lang="en-GB" sz="2600" dirty="0" smtClean="0">
                <a:latin typeface="+mj-lt"/>
              </a:rPr>
              <a:t>to maintaining the eye as a privileged site</a:t>
            </a:r>
          </a:p>
          <a:p>
            <a:pPr>
              <a:buClr>
                <a:schemeClr val="tx2"/>
              </a:buClr>
              <a:buFont typeface="Arial" pitchFamily="34" charset="0"/>
              <a:buChar char="•"/>
            </a:pPr>
            <a:r>
              <a:rPr lang="en-GB" sz="2600" dirty="0" smtClean="0">
                <a:latin typeface="+mj-lt"/>
              </a:rPr>
              <a:t>Essential for </a:t>
            </a:r>
            <a:r>
              <a:rPr lang="en-GB" sz="2600" b="1" dirty="0" smtClean="0">
                <a:latin typeface="+mj-lt"/>
              </a:rPr>
              <a:t>normal visual function</a:t>
            </a:r>
          </a:p>
          <a:p>
            <a:pPr>
              <a:buClr>
                <a:schemeClr val="tx2"/>
              </a:buClr>
              <a:buFont typeface="Arial" pitchFamily="34" charset="0"/>
              <a:buChar char="•"/>
            </a:pPr>
            <a:r>
              <a:rPr lang="en-GB" sz="2600" dirty="0" smtClean="0">
                <a:latin typeface="+mj-lt"/>
              </a:rPr>
              <a:t>Alterations of the BRB play a crucial role in the development of retinal diseases</a:t>
            </a:r>
          </a:p>
          <a:p>
            <a:pPr lvl="1">
              <a:buFont typeface="Constantia" pitchFamily="18" charset="0"/>
              <a:buChar char="-"/>
            </a:pPr>
            <a:r>
              <a:rPr lang="en-GB" sz="2600" dirty="0" smtClean="0">
                <a:latin typeface="+mj-lt"/>
              </a:rPr>
              <a:t>Diabetic </a:t>
            </a:r>
            <a:r>
              <a:rPr lang="en-GB" sz="2600" dirty="0" smtClean="0">
                <a:latin typeface="+mj-lt"/>
              </a:rPr>
              <a:t>retinopathy </a:t>
            </a:r>
            <a:r>
              <a:rPr lang="en-GB" sz="2600" dirty="0" smtClean="0">
                <a:latin typeface="+mj-lt"/>
                <a:sym typeface="Wingdings" panose="05000000000000000000" pitchFamily="2" charset="2"/>
              </a:rPr>
              <a:t></a:t>
            </a:r>
            <a:r>
              <a:rPr lang="en-GB" sz="2600" dirty="0" smtClean="0">
                <a:latin typeface="+mj-lt"/>
              </a:rPr>
              <a:t> </a:t>
            </a:r>
            <a:r>
              <a:rPr lang="en-GB" sz="2600" dirty="0" smtClean="0">
                <a:latin typeface="+mj-lt"/>
              </a:rPr>
              <a:t>inner BRB</a:t>
            </a:r>
          </a:p>
          <a:p>
            <a:pPr lvl="1">
              <a:buFont typeface="Constantia" pitchFamily="18" charset="0"/>
              <a:buChar char="-"/>
            </a:pPr>
            <a:r>
              <a:rPr lang="en-GB" sz="2600" dirty="0" smtClean="0">
                <a:latin typeface="+mj-lt"/>
              </a:rPr>
              <a:t>Age related macular </a:t>
            </a:r>
            <a:r>
              <a:rPr lang="en-GB" sz="2600" dirty="0" smtClean="0">
                <a:latin typeface="+mj-lt"/>
              </a:rPr>
              <a:t>degeneration </a:t>
            </a:r>
            <a:r>
              <a:rPr lang="en-GB" sz="2600" dirty="0" smtClean="0">
                <a:latin typeface="+mj-lt"/>
                <a:sym typeface="Wingdings" panose="05000000000000000000" pitchFamily="2" charset="2"/>
              </a:rPr>
              <a:t></a:t>
            </a:r>
            <a:r>
              <a:rPr lang="en-GB" sz="2600" dirty="0" smtClean="0">
                <a:latin typeface="+mj-lt"/>
              </a:rPr>
              <a:t> </a:t>
            </a:r>
            <a:r>
              <a:rPr lang="en-GB" sz="2600" dirty="0" smtClean="0">
                <a:latin typeface="+mj-lt"/>
              </a:rPr>
              <a:t>outer BRB</a:t>
            </a:r>
            <a:endParaRPr lang="en-GB" sz="2600" dirty="0">
              <a:latin typeface="+mj-lt"/>
            </a:endParaRPr>
          </a:p>
        </p:txBody>
      </p:sp>
    </p:spTree>
    <p:extLst>
      <p:ext uri="{BB962C8B-B14F-4D97-AF65-F5344CB8AC3E}">
        <p14:creationId xmlns:p14="http://schemas.microsoft.com/office/powerpoint/2010/main" val="19444330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IMMUNE PRIVILEGE OF THE EYE</a:t>
            </a:r>
            <a:endParaRPr lang="en-US" dirty="0"/>
          </a:p>
        </p:txBody>
      </p:sp>
      <p:sp>
        <p:nvSpPr>
          <p:cNvPr id="2" name="Content Placeholder 1"/>
          <p:cNvSpPr>
            <a:spLocks noGrp="1"/>
          </p:cNvSpPr>
          <p:nvPr>
            <p:ph idx="1"/>
          </p:nvPr>
        </p:nvSpPr>
        <p:spPr>
          <a:xfrm>
            <a:off x="0" y="1147313"/>
            <a:ext cx="8964488" cy="5710687"/>
          </a:xfrm>
        </p:spPr>
        <p:txBody>
          <a:bodyPr>
            <a:noAutofit/>
          </a:bodyPr>
          <a:lstStyle/>
          <a:p>
            <a:pPr>
              <a:buFont typeface="Arial" pitchFamily="34" charset="0"/>
              <a:buChar char="•"/>
            </a:pPr>
            <a:r>
              <a:rPr lang="en-US" sz="2400" dirty="0" smtClean="0">
                <a:latin typeface="Calibri" panose="020F0502020204030204" pitchFamily="34" charset="0"/>
              </a:rPr>
              <a:t>The </a:t>
            </a:r>
            <a:r>
              <a:rPr lang="en-US" sz="2400" dirty="0">
                <a:latin typeface="Calibri" panose="020F0502020204030204" pitchFamily="34" charset="0"/>
              </a:rPr>
              <a:t>inner eye represents an immune privileged space which is disconnected from the immune system of the blood stream. </a:t>
            </a:r>
            <a:endParaRPr lang="en-US" sz="2400" dirty="0" smtClean="0">
              <a:latin typeface="Calibri" panose="020F0502020204030204" pitchFamily="34" charset="0"/>
            </a:endParaRPr>
          </a:p>
          <a:p>
            <a:pPr>
              <a:buFont typeface="Arial" pitchFamily="34" charset="0"/>
              <a:buChar char="•"/>
            </a:pPr>
            <a:r>
              <a:rPr lang="en-US" sz="2400" dirty="0" smtClean="0">
                <a:latin typeface="Calibri" panose="020F0502020204030204" pitchFamily="34" charset="0"/>
              </a:rPr>
              <a:t>The </a:t>
            </a:r>
            <a:r>
              <a:rPr lang="en-US" sz="2400" dirty="0">
                <a:latin typeface="Calibri" panose="020F0502020204030204" pitchFamily="34" charset="0"/>
              </a:rPr>
              <a:t>immune privilege is supported by the RPE in two ways. </a:t>
            </a:r>
            <a:endParaRPr lang="en-US" sz="2400" dirty="0" smtClean="0">
              <a:latin typeface="Calibri" panose="020F0502020204030204" pitchFamily="34" charset="0"/>
            </a:endParaRPr>
          </a:p>
          <a:p>
            <a:pPr lvl="1">
              <a:buFont typeface="Arial" pitchFamily="34" charset="0"/>
              <a:buChar char="•"/>
            </a:pPr>
            <a:r>
              <a:rPr lang="en-US" dirty="0" smtClean="0">
                <a:latin typeface="Calibri" panose="020F0502020204030204" pitchFamily="34" charset="0"/>
              </a:rPr>
              <a:t>First</a:t>
            </a:r>
            <a:r>
              <a:rPr lang="en-US" dirty="0">
                <a:latin typeface="Calibri" panose="020F0502020204030204" pitchFamily="34" charset="0"/>
              </a:rPr>
              <a:t>, it represents a mechanical and tight barrier which separates the inner space of the eye from the blood </a:t>
            </a:r>
            <a:r>
              <a:rPr lang="en-US" dirty="0" smtClean="0">
                <a:latin typeface="Calibri" panose="020F0502020204030204" pitchFamily="34" charset="0"/>
              </a:rPr>
              <a:t>stream.</a:t>
            </a:r>
          </a:p>
          <a:p>
            <a:pPr lvl="1">
              <a:buFont typeface="Arial" pitchFamily="34" charset="0"/>
              <a:buChar char="•"/>
            </a:pPr>
            <a:r>
              <a:rPr lang="en-US" dirty="0" smtClean="0">
                <a:latin typeface="Calibri" panose="020F0502020204030204" pitchFamily="34" charset="0"/>
              </a:rPr>
              <a:t>Second</a:t>
            </a:r>
            <a:r>
              <a:rPr lang="en-US" dirty="0">
                <a:latin typeface="Calibri" panose="020F0502020204030204" pitchFamily="34" charset="0"/>
              </a:rPr>
              <a:t>, the RPE is able to communicate with the immune system in order to silence immune reaction in the healthy eye or, on the other hand, to activate the immune system in the case of disease</a:t>
            </a:r>
            <a:r>
              <a:rPr lang="en-US" dirty="0" smtClean="0">
                <a:latin typeface="Calibri" panose="020F0502020204030204" pitchFamily="34" charset="0"/>
              </a:rPr>
              <a:t>.</a:t>
            </a:r>
            <a:endParaRPr lang="en-US" dirty="0">
              <a:latin typeface="Calibri" panose="020F0502020204030204" pitchFamily="34" charset="0"/>
            </a:endParaRPr>
          </a:p>
        </p:txBody>
      </p:sp>
    </p:spTree>
    <p:extLst>
      <p:ext uri="{BB962C8B-B14F-4D97-AF65-F5344CB8AC3E}">
        <p14:creationId xmlns:p14="http://schemas.microsoft.com/office/powerpoint/2010/main" val="3856126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610" y="0"/>
            <a:ext cx="9122390" cy="846980"/>
          </a:xfrm>
        </p:spPr>
        <p:txBody>
          <a:bodyPr>
            <a:normAutofit/>
          </a:bodyPr>
          <a:lstStyle/>
          <a:p>
            <a:r>
              <a:rPr lang="en-GB" sz="4400" b="1" u="sng" dirty="0" smtClean="0">
                <a:latin typeface="Calibri" pitchFamily="34" charset="0"/>
              </a:rPr>
              <a:t>WALLS OF THE ORBIT </a:t>
            </a:r>
            <a:endParaRPr lang="en-GB" sz="4400" b="1" u="sng" dirty="0">
              <a:latin typeface="Calibri" pitchFamily="34" charset="0"/>
            </a:endParaRPr>
          </a:p>
        </p:txBody>
      </p:sp>
      <p:sp>
        <p:nvSpPr>
          <p:cNvPr id="7" name="Content Placeholder 6"/>
          <p:cNvSpPr>
            <a:spLocks noGrp="1"/>
          </p:cNvSpPr>
          <p:nvPr>
            <p:ph sz="half" idx="1"/>
          </p:nvPr>
        </p:nvSpPr>
        <p:spPr>
          <a:xfrm>
            <a:off x="-14748" y="846980"/>
            <a:ext cx="4514739" cy="6011020"/>
          </a:xfrm>
        </p:spPr>
        <p:txBody>
          <a:bodyPr/>
          <a:lstStyle/>
          <a:p>
            <a:pPr>
              <a:buClr>
                <a:schemeClr val="tx2"/>
              </a:buClr>
              <a:buFont typeface="Arial" pitchFamily="34" charset="0"/>
              <a:buChar char="•"/>
            </a:pPr>
            <a:r>
              <a:rPr lang="en-GB" b="1" dirty="0" smtClean="0">
                <a:latin typeface="Calibri" pitchFamily="34" charset="0"/>
              </a:rPr>
              <a:t>Lateral Wall: </a:t>
            </a:r>
            <a:r>
              <a:rPr lang="en-GB" b="1" dirty="0" smtClean="0">
                <a:solidFill>
                  <a:schemeClr val="tx2"/>
                </a:solidFill>
                <a:latin typeface="Calibri" pitchFamily="34" charset="0"/>
              </a:rPr>
              <a:t>Greater Z</a:t>
            </a:r>
          </a:p>
          <a:p>
            <a:pPr lvl="1">
              <a:buClr>
                <a:schemeClr val="tx2"/>
              </a:buClr>
              <a:buFont typeface="Calibri" pitchFamily="34" charset="0"/>
              <a:buChar char="-"/>
            </a:pPr>
            <a:r>
              <a:rPr lang="en-GB" sz="2800" b="1" dirty="0" smtClean="0">
                <a:solidFill>
                  <a:schemeClr val="tx2"/>
                </a:solidFill>
                <a:latin typeface="Calibri" pitchFamily="34" charset="0"/>
              </a:rPr>
              <a:t>Greater</a:t>
            </a:r>
            <a:r>
              <a:rPr lang="en-GB" sz="2800" dirty="0" smtClean="0">
                <a:latin typeface="Calibri" pitchFamily="34" charset="0"/>
              </a:rPr>
              <a:t> wing of the sphenoid</a:t>
            </a:r>
          </a:p>
          <a:p>
            <a:pPr lvl="1">
              <a:buClr>
                <a:schemeClr val="tx2"/>
              </a:buClr>
              <a:buFont typeface="Calibri" pitchFamily="34" charset="0"/>
              <a:buChar char="-"/>
            </a:pPr>
            <a:r>
              <a:rPr lang="en-GB" sz="2800" b="1" dirty="0" err="1" smtClean="0">
                <a:solidFill>
                  <a:schemeClr val="tx2"/>
                </a:solidFill>
                <a:latin typeface="Calibri" pitchFamily="34" charset="0"/>
              </a:rPr>
              <a:t>Z</a:t>
            </a:r>
            <a:r>
              <a:rPr lang="en-GB" sz="2800" dirty="0" err="1" smtClean="0">
                <a:latin typeface="Calibri" pitchFamily="34" charset="0"/>
              </a:rPr>
              <a:t>ygomatic</a:t>
            </a:r>
            <a:endParaRPr lang="en-GB" sz="2800" dirty="0" smtClean="0">
              <a:latin typeface="Calibri" pitchFamily="34" charset="0"/>
            </a:endParaRPr>
          </a:p>
          <a:p>
            <a:pPr lvl="1">
              <a:buClr>
                <a:schemeClr val="tx2"/>
              </a:buClr>
              <a:buFont typeface="Calibri" pitchFamily="34" charset="0"/>
              <a:buChar char="-"/>
            </a:pPr>
            <a:endParaRPr lang="en-GB" sz="2800" dirty="0" smtClean="0">
              <a:latin typeface="Calibri" pitchFamily="34" charset="0"/>
            </a:endParaRPr>
          </a:p>
          <a:p>
            <a:pPr>
              <a:buClr>
                <a:schemeClr val="tx2"/>
              </a:buClr>
              <a:buFont typeface="Arial" pitchFamily="34" charset="0"/>
              <a:buChar char="•"/>
            </a:pPr>
            <a:r>
              <a:rPr lang="en-GB" b="1" dirty="0" smtClean="0">
                <a:latin typeface="Calibri" pitchFamily="34" charset="0"/>
              </a:rPr>
              <a:t>Roof: </a:t>
            </a:r>
            <a:r>
              <a:rPr lang="en-GB" b="1" dirty="0" smtClean="0">
                <a:solidFill>
                  <a:schemeClr val="tx2"/>
                </a:solidFill>
                <a:latin typeface="Calibri" pitchFamily="34" charset="0"/>
              </a:rPr>
              <a:t>Front-Less</a:t>
            </a:r>
            <a:endParaRPr lang="en-GB" b="1" dirty="0" smtClean="0">
              <a:solidFill>
                <a:schemeClr val="tx2"/>
              </a:solidFill>
              <a:latin typeface="Calibri" pitchFamily="34" charset="0"/>
            </a:endParaRPr>
          </a:p>
          <a:p>
            <a:pPr lvl="1">
              <a:buClr>
                <a:schemeClr val="tx2"/>
              </a:buClr>
              <a:buFont typeface="Calibri" pitchFamily="34" charset="0"/>
              <a:buChar char="-"/>
            </a:pPr>
            <a:r>
              <a:rPr lang="en-GB" sz="2800" b="1" dirty="0" smtClean="0">
                <a:solidFill>
                  <a:schemeClr val="tx2"/>
                </a:solidFill>
                <a:latin typeface="Calibri" pitchFamily="34" charset="0"/>
              </a:rPr>
              <a:t>Front</a:t>
            </a:r>
            <a:r>
              <a:rPr lang="en-GB" sz="2800" dirty="0" smtClean="0">
                <a:latin typeface="Calibri" pitchFamily="34" charset="0"/>
              </a:rPr>
              <a:t>al</a:t>
            </a:r>
          </a:p>
          <a:p>
            <a:pPr lvl="1">
              <a:buClr>
                <a:schemeClr val="tx2"/>
              </a:buClr>
              <a:buFont typeface="Calibri" pitchFamily="34" charset="0"/>
              <a:buChar char="-"/>
            </a:pPr>
            <a:r>
              <a:rPr lang="en-GB" sz="2800" b="1" dirty="0" smtClean="0">
                <a:solidFill>
                  <a:schemeClr val="tx2"/>
                </a:solidFill>
                <a:latin typeface="Calibri" pitchFamily="34" charset="0"/>
              </a:rPr>
              <a:t>Less</a:t>
            </a:r>
            <a:r>
              <a:rPr lang="en-GB" sz="2800" dirty="0" smtClean="0">
                <a:latin typeface="Calibri" pitchFamily="34" charset="0"/>
              </a:rPr>
              <a:t>er wing of the </a:t>
            </a:r>
            <a:r>
              <a:rPr lang="en-GB" sz="2800" dirty="0" smtClean="0">
                <a:latin typeface="Calibri" pitchFamily="34" charset="0"/>
              </a:rPr>
              <a:t>sphenoid</a:t>
            </a:r>
            <a:endParaRPr lang="en-GB" sz="2800" dirty="0" smtClean="0">
              <a:latin typeface="Calibri" pitchFamily="34" charset="0"/>
            </a:endParaRPr>
          </a:p>
        </p:txBody>
      </p:sp>
      <p:sp>
        <p:nvSpPr>
          <p:cNvPr id="9" name="Content Placeholder 8"/>
          <p:cNvSpPr>
            <a:spLocks noGrp="1"/>
          </p:cNvSpPr>
          <p:nvPr>
            <p:ph sz="half" idx="2"/>
          </p:nvPr>
        </p:nvSpPr>
        <p:spPr>
          <a:xfrm>
            <a:off x="4582804" y="980728"/>
            <a:ext cx="4561195" cy="5877272"/>
          </a:xfrm>
        </p:spPr>
        <p:txBody>
          <a:bodyPr/>
          <a:lstStyle/>
          <a:p>
            <a:pPr>
              <a:buClr>
                <a:schemeClr val="tx2"/>
              </a:buClr>
              <a:buFont typeface="Arial" pitchFamily="34" charset="0"/>
              <a:buChar char="•"/>
            </a:pPr>
            <a:r>
              <a:rPr lang="en-GB" b="1" dirty="0" smtClean="0">
                <a:latin typeface="Calibri" pitchFamily="34" charset="0"/>
              </a:rPr>
              <a:t>Floor: </a:t>
            </a:r>
            <a:r>
              <a:rPr lang="en-GB" b="1" dirty="0" err="1" smtClean="0">
                <a:solidFill>
                  <a:schemeClr val="tx2"/>
                </a:solidFill>
                <a:latin typeface="Calibri" pitchFamily="34" charset="0"/>
              </a:rPr>
              <a:t>PalM</a:t>
            </a:r>
            <a:r>
              <a:rPr lang="en-GB" b="1" dirty="0" smtClean="0">
                <a:solidFill>
                  <a:schemeClr val="tx2"/>
                </a:solidFill>
                <a:latin typeface="Calibri" pitchFamily="34" charset="0"/>
              </a:rPr>
              <a:t>-Z</a:t>
            </a:r>
          </a:p>
          <a:p>
            <a:pPr lvl="1">
              <a:buClr>
                <a:schemeClr val="tx2"/>
              </a:buClr>
              <a:buFont typeface="Calibri" pitchFamily="34" charset="0"/>
              <a:buChar char="-"/>
            </a:pPr>
            <a:r>
              <a:rPr lang="en-GB" sz="2800" b="1" dirty="0" smtClean="0">
                <a:solidFill>
                  <a:schemeClr val="tx2"/>
                </a:solidFill>
                <a:latin typeface="Calibri" pitchFamily="34" charset="0"/>
              </a:rPr>
              <a:t>Pal</a:t>
            </a:r>
            <a:r>
              <a:rPr lang="en-GB" sz="2800" dirty="0" smtClean="0">
                <a:latin typeface="Calibri" pitchFamily="34" charset="0"/>
              </a:rPr>
              <a:t>atine</a:t>
            </a:r>
          </a:p>
          <a:p>
            <a:pPr lvl="1">
              <a:buClr>
                <a:schemeClr val="tx2"/>
              </a:buClr>
              <a:buFont typeface="Calibri" pitchFamily="34" charset="0"/>
              <a:buChar char="-"/>
            </a:pPr>
            <a:r>
              <a:rPr lang="en-GB" sz="2800" b="1" dirty="0" smtClean="0">
                <a:solidFill>
                  <a:schemeClr val="tx2"/>
                </a:solidFill>
                <a:latin typeface="Calibri" pitchFamily="34" charset="0"/>
              </a:rPr>
              <a:t>M</a:t>
            </a:r>
            <a:r>
              <a:rPr lang="en-GB" sz="2800" dirty="0" smtClean="0">
                <a:latin typeface="Calibri" pitchFamily="34" charset="0"/>
              </a:rPr>
              <a:t>axillary</a:t>
            </a:r>
          </a:p>
          <a:p>
            <a:pPr lvl="1">
              <a:buClr>
                <a:schemeClr val="tx2"/>
              </a:buClr>
              <a:buFont typeface="Calibri" pitchFamily="34" charset="0"/>
              <a:buChar char="-"/>
            </a:pPr>
            <a:r>
              <a:rPr lang="en-GB" sz="2800" b="1" dirty="0" err="1" smtClean="0">
                <a:solidFill>
                  <a:schemeClr val="tx2"/>
                </a:solidFill>
                <a:latin typeface="Calibri" pitchFamily="34" charset="0"/>
              </a:rPr>
              <a:t>Z</a:t>
            </a:r>
            <a:r>
              <a:rPr lang="en-GB" sz="2800" dirty="0" err="1" smtClean="0">
                <a:latin typeface="Calibri" pitchFamily="34" charset="0"/>
              </a:rPr>
              <a:t>ygomatic</a:t>
            </a:r>
            <a:endParaRPr lang="en-GB" sz="2800" dirty="0" smtClean="0">
              <a:latin typeface="Calibri" pitchFamily="34" charset="0"/>
            </a:endParaRPr>
          </a:p>
          <a:p>
            <a:pPr lvl="1">
              <a:buClr>
                <a:schemeClr val="tx2"/>
              </a:buClr>
              <a:buFont typeface="Calibri" pitchFamily="34" charset="0"/>
              <a:buChar char="-"/>
            </a:pPr>
            <a:endParaRPr lang="en-GB" sz="2800" dirty="0" smtClean="0">
              <a:latin typeface="Calibri" pitchFamily="34" charset="0"/>
            </a:endParaRPr>
          </a:p>
          <a:p>
            <a:pPr>
              <a:buClr>
                <a:schemeClr val="tx2"/>
              </a:buClr>
              <a:buFont typeface="Arial" pitchFamily="34" charset="0"/>
              <a:buChar char="•"/>
            </a:pPr>
            <a:r>
              <a:rPr lang="en-GB" b="1" dirty="0" smtClean="0">
                <a:latin typeface="Calibri" pitchFamily="34" charset="0"/>
              </a:rPr>
              <a:t>Medial Wall: </a:t>
            </a:r>
            <a:r>
              <a:rPr lang="en-GB" b="1" dirty="0" smtClean="0">
                <a:solidFill>
                  <a:schemeClr val="tx2"/>
                </a:solidFill>
                <a:latin typeface="Calibri" pitchFamily="34" charset="0"/>
              </a:rPr>
              <a:t>ELMS</a:t>
            </a:r>
          </a:p>
          <a:p>
            <a:pPr lvl="1">
              <a:buClr>
                <a:schemeClr val="tx2"/>
              </a:buClr>
              <a:buFont typeface="Calibri" pitchFamily="34" charset="0"/>
              <a:buChar char="-"/>
            </a:pPr>
            <a:r>
              <a:rPr lang="en-GB" sz="2800" b="1" dirty="0" err="1" smtClean="0">
                <a:solidFill>
                  <a:schemeClr val="tx2"/>
                </a:solidFill>
                <a:latin typeface="Calibri" pitchFamily="34" charset="0"/>
              </a:rPr>
              <a:t>E</a:t>
            </a:r>
            <a:r>
              <a:rPr lang="en-GB" sz="2800" dirty="0" err="1" smtClean="0">
                <a:latin typeface="Calibri" pitchFamily="34" charset="0"/>
              </a:rPr>
              <a:t>thmoid</a:t>
            </a:r>
            <a:endParaRPr lang="en-GB" sz="2800" dirty="0" smtClean="0">
              <a:latin typeface="Calibri" pitchFamily="34" charset="0"/>
            </a:endParaRPr>
          </a:p>
          <a:p>
            <a:pPr lvl="1">
              <a:buClr>
                <a:schemeClr val="tx2"/>
              </a:buClr>
              <a:buFont typeface="Calibri" pitchFamily="34" charset="0"/>
              <a:buChar char="-"/>
            </a:pPr>
            <a:r>
              <a:rPr lang="en-GB" sz="2800" b="1" dirty="0" err="1" smtClean="0">
                <a:solidFill>
                  <a:schemeClr val="tx2"/>
                </a:solidFill>
                <a:latin typeface="Calibri" pitchFamily="34" charset="0"/>
              </a:rPr>
              <a:t>L</a:t>
            </a:r>
            <a:r>
              <a:rPr lang="en-GB" sz="2800" dirty="0" err="1" smtClean="0">
                <a:latin typeface="Calibri" pitchFamily="34" charset="0"/>
              </a:rPr>
              <a:t>acrimal</a:t>
            </a:r>
            <a:endParaRPr lang="en-GB" sz="2800" dirty="0" smtClean="0">
              <a:latin typeface="Calibri" pitchFamily="34" charset="0"/>
            </a:endParaRPr>
          </a:p>
          <a:p>
            <a:pPr lvl="1">
              <a:buClr>
                <a:schemeClr val="tx2"/>
              </a:buClr>
              <a:buFont typeface="Calibri" pitchFamily="34" charset="0"/>
              <a:buChar char="-"/>
            </a:pPr>
            <a:r>
              <a:rPr lang="en-GB" sz="2800" b="1" dirty="0" smtClean="0">
                <a:solidFill>
                  <a:schemeClr val="tx2"/>
                </a:solidFill>
                <a:latin typeface="Calibri" pitchFamily="34" charset="0"/>
              </a:rPr>
              <a:t>M</a:t>
            </a:r>
            <a:r>
              <a:rPr lang="en-GB" sz="2800" dirty="0" smtClean="0">
                <a:latin typeface="Calibri" pitchFamily="34" charset="0"/>
              </a:rPr>
              <a:t>axillary</a:t>
            </a:r>
          </a:p>
          <a:p>
            <a:pPr lvl="1">
              <a:buClr>
                <a:schemeClr val="tx2"/>
              </a:buClr>
              <a:buFont typeface="Calibri" pitchFamily="34" charset="0"/>
              <a:buChar char="-"/>
            </a:pPr>
            <a:r>
              <a:rPr lang="en-GB" sz="2800" b="1" dirty="0" smtClean="0">
                <a:solidFill>
                  <a:schemeClr val="tx2"/>
                </a:solidFill>
                <a:latin typeface="Calibri" pitchFamily="34" charset="0"/>
              </a:rPr>
              <a:t>S</a:t>
            </a:r>
            <a:r>
              <a:rPr lang="en-GB" sz="2800" dirty="0" smtClean="0">
                <a:latin typeface="Calibri" pitchFamily="34" charset="0"/>
              </a:rPr>
              <a:t>phenoid</a:t>
            </a:r>
            <a:endParaRPr lang="en-GB" sz="2800" dirty="0" smtClean="0">
              <a:latin typeface="Calibri" pitchFamily="34" charset="0"/>
            </a:endParaRPr>
          </a:p>
        </p:txBody>
      </p:sp>
    </p:spTree>
    <p:extLst>
      <p:ext uri="{BB962C8B-B14F-4D97-AF65-F5344CB8AC3E}">
        <p14:creationId xmlns:p14="http://schemas.microsoft.com/office/powerpoint/2010/main" val="36209459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246" y="0"/>
            <a:ext cx="9165246" cy="846158"/>
          </a:xfrm>
        </p:spPr>
        <p:txBody>
          <a:bodyPr>
            <a:normAutofit/>
          </a:bodyPr>
          <a:lstStyle/>
          <a:p>
            <a:pPr eaLnBrk="1" hangingPunct="1"/>
            <a:r>
              <a:rPr lang="en-US" b="1" u="sng" dirty="0" smtClean="0">
                <a:solidFill>
                  <a:schemeClr val="tx1"/>
                </a:solidFill>
                <a:latin typeface="Calibri" pitchFamily="34" charset="0"/>
              </a:rPr>
              <a:t> </a:t>
            </a:r>
            <a:r>
              <a:rPr lang="en-US" sz="4400" b="1" u="sng" dirty="0" smtClean="0">
                <a:effectLst>
                  <a:outerShdw blurRad="38100" dist="38100" dir="2700000" algn="tl">
                    <a:srgbClr val="000000">
                      <a:alpha val="43137"/>
                    </a:srgbClr>
                  </a:outerShdw>
                </a:effectLst>
                <a:latin typeface="Calibri" pitchFamily="34" charset="0"/>
              </a:rPr>
              <a:t>SINUSES</a:t>
            </a:r>
            <a:endParaRPr lang="en-US" sz="4400" b="1" u="sng" dirty="0" smtClean="0">
              <a:effectLst>
                <a:outerShdw blurRad="38100" dist="38100" dir="2700000" algn="tl">
                  <a:srgbClr val="000000">
                    <a:alpha val="43137"/>
                  </a:srgbClr>
                </a:outerShdw>
              </a:effectLst>
              <a:latin typeface="Calibri" pitchFamily="34" charset="0"/>
            </a:endParaRPr>
          </a:p>
        </p:txBody>
      </p:sp>
      <p:pic>
        <p:nvPicPr>
          <p:cNvPr id="22531" name="Picture 3" descr="SINUSES"/>
          <p:cNvPicPr>
            <a:picLocks noChangeAspect="1" noChangeArrowheads="1"/>
          </p:cNvPicPr>
          <p:nvPr/>
        </p:nvPicPr>
        <p:blipFill>
          <a:blip r:embed="rId3">
            <a:lum bright="-30000" contrast="24000"/>
          </a:blip>
          <a:srcRect/>
          <a:stretch>
            <a:fillRect/>
          </a:stretch>
        </p:blipFill>
        <p:spPr bwMode="auto">
          <a:xfrm>
            <a:off x="0" y="1052736"/>
            <a:ext cx="9144000" cy="5805264"/>
          </a:xfrm>
          <a:prstGeom prst="rect">
            <a:avLst/>
          </a:prstGeom>
          <a:noFill/>
          <a:ln w="9525">
            <a:noFill/>
            <a:miter lim="800000"/>
            <a:headEnd/>
            <a:tailEnd/>
          </a:ln>
        </p:spPr>
      </p:pic>
    </p:spTree>
    <p:extLst>
      <p:ext uri="{BB962C8B-B14F-4D97-AF65-F5344CB8AC3E}">
        <p14:creationId xmlns:p14="http://schemas.microsoft.com/office/powerpoint/2010/main" val="7570713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775542"/>
          </a:xfrm>
        </p:spPr>
        <p:txBody>
          <a:bodyPr>
            <a:normAutofit/>
          </a:bodyPr>
          <a:lstStyle/>
          <a:p>
            <a:r>
              <a:rPr lang="en-GB" sz="4400" dirty="0" smtClean="0">
                <a:effectLst>
                  <a:outerShdw blurRad="38100" dist="38100" dir="2700000" algn="tl">
                    <a:srgbClr val="000000">
                      <a:alpha val="43137"/>
                    </a:srgbClr>
                  </a:outerShdw>
                </a:effectLst>
              </a:rPr>
              <a:t>CONT.</a:t>
            </a:r>
            <a:endParaRPr lang="en-GB" sz="4400"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220" y="908720"/>
            <a:ext cx="9147219" cy="5949280"/>
          </a:xfrm>
        </p:spPr>
        <p:txBody>
          <a:bodyPr>
            <a:noAutofit/>
          </a:bodyPr>
          <a:lstStyle/>
          <a:p>
            <a:pPr eaLnBrk="0" hangingPunct="0">
              <a:spcBef>
                <a:spcPct val="30000"/>
              </a:spcBef>
              <a:buClr>
                <a:schemeClr val="tx2"/>
              </a:buClr>
              <a:defRPr/>
            </a:pPr>
            <a:r>
              <a:rPr lang="en-GB" sz="2200" b="1" dirty="0" err="1" smtClean="0">
                <a:latin typeface="Calibri" panose="020F0502020204030204" pitchFamily="34" charset="0"/>
              </a:rPr>
              <a:t>Ethmoid</a:t>
            </a:r>
            <a:r>
              <a:rPr lang="en-GB" sz="2200" b="1" dirty="0" smtClean="0">
                <a:latin typeface="Calibri" panose="020F0502020204030204" pitchFamily="34" charset="0"/>
              </a:rPr>
              <a:t> </a:t>
            </a:r>
            <a:r>
              <a:rPr lang="en-GB" sz="2200" b="1" dirty="0" smtClean="0">
                <a:latin typeface="Calibri" panose="020F0502020204030204" pitchFamily="34" charset="0"/>
              </a:rPr>
              <a:t>sinus</a:t>
            </a:r>
            <a:r>
              <a:rPr lang="en-GB" sz="2200" dirty="0" smtClean="0">
                <a:latin typeface="Calibri" panose="020F0502020204030204" pitchFamily="34" charset="0"/>
              </a:rPr>
              <a:t>:</a:t>
            </a:r>
          </a:p>
          <a:p>
            <a:pPr lvl="1" eaLnBrk="0" hangingPunct="0">
              <a:spcBef>
                <a:spcPct val="30000"/>
              </a:spcBef>
              <a:buClr>
                <a:schemeClr val="tx2"/>
              </a:buClr>
              <a:defRPr/>
            </a:pPr>
            <a:r>
              <a:rPr lang="en-GB" sz="2200" dirty="0" smtClean="0">
                <a:latin typeface="Calibri" panose="020F0502020204030204" pitchFamily="34" charset="0"/>
              </a:rPr>
              <a:t>Lateral </a:t>
            </a:r>
            <a:r>
              <a:rPr lang="en-GB" sz="2200" dirty="0" smtClean="0">
                <a:latin typeface="Calibri" panose="020F0502020204030204" pitchFamily="34" charset="0"/>
              </a:rPr>
              <a:t>wall very thin </a:t>
            </a:r>
            <a:r>
              <a:rPr lang="en-GB" sz="2200" dirty="0" smtClean="0">
                <a:latin typeface="Calibri" panose="020F0502020204030204" pitchFamily="34" charset="0"/>
              </a:rPr>
              <a:t>i.e. </a:t>
            </a:r>
            <a:r>
              <a:rPr lang="en-GB" sz="2200" b="1" dirty="0" smtClean="0">
                <a:latin typeface="Calibri" panose="020F0502020204030204" pitchFamily="34" charset="0"/>
              </a:rPr>
              <a:t>lamina </a:t>
            </a:r>
            <a:r>
              <a:rPr lang="en-GB" sz="2200" b="1" dirty="0" err="1" smtClean="0">
                <a:latin typeface="Calibri" panose="020F0502020204030204" pitchFamily="34" charset="0"/>
              </a:rPr>
              <a:t>papyracea</a:t>
            </a:r>
            <a:endParaRPr lang="en-GB" sz="2200" b="1" dirty="0">
              <a:latin typeface="Calibri" panose="020F0502020204030204" pitchFamily="34" charset="0"/>
            </a:endParaRPr>
          </a:p>
          <a:p>
            <a:pPr lvl="1" eaLnBrk="0" hangingPunct="0">
              <a:spcBef>
                <a:spcPct val="30000"/>
              </a:spcBef>
              <a:buClr>
                <a:schemeClr val="tx2"/>
              </a:buClr>
              <a:defRPr/>
            </a:pPr>
            <a:r>
              <a:rPr lang="en-GB" sz="2200" dirty="0" smtClean="0">
                <a:latin typeface="Calibri" panose="020F0502020204030204" pitchFamily="34" charset="0"/>
              </a:rPr>
              <a:t>Orbital </a:t>
            </a:r>
            <a:r>
              <a:rPr lang="en-GB" sz="2200" dirty="0" smtClean="0">
                <a:latin typeface="Calibri" panose="020F0502020204030204" pitchFamily="34" charset="0"/>
              </a:rPr>
              <a:t>cellulitis </a:t>
            </a:r>
            <a:r>
              <a:rPr lang="en-GB" sz="2200" dirty="0" smtClean="0">
                <a:latin typeface="Calibri" panose="020F0502020204030204" pitchFamily="34" charset="0"/>
                <a:sym typeface="Wingdings" panose="05000000000000000000" pitchFamily="2" charset="2"/>
              </a:rPr>
              <a:t></a:t>
            </a:r>
            <a:r>
              <a:rPr lang="en-GB" sz="2200" dirty="0" smtClean="0">
                <a:latin typeface="Calibri" panose="020F0502020204030204" pitchFamily="34" charset="0"/>
              </a:rPr>
              <a:t> </a:t>
            </a:r>
            <a:r>
              <a:rPr lang="en-GB" sz="2200" dirty="0" smtClean="0">
                <a:latin typeface="Calibri" panose="020F0502020204030204" pitchFamily="34" charset="0"/>
              </a:rPr>
              <a:t>mostly from </a:t>
            </a:r>
            <a:r>
              <a:rPr lang="en-GB" sz="2200" dirty="0" err="1" smtClean="0">
                <a:latin typeface="Calibri" panose="020F0502020204030204" pitchFamily="34" charset="0"/>
              </a:rPr>
              <a:t>ethmoidal</a:t>
            </a:r>
            <a:r>
              <a:rPr lang="en-GB" sz="2200" dirty="0" smtClean="0">
                <a:latin typeface="Calibri" panose="020F0502020204030204" pitchFamily="34" charset="0"/>
              </a:rPr>
              <a:t> sinusitis (l. </a:t>
            </a:r>
            <a:r>
              <a:rPr lang="en-GB" sz="2200" dirty="0" err="1" smtClean="0">
                <a:latin typeface="Calibri" panose="020F0502020204030204" pitchFamily="34" charset="0"/>
              </a:rPr>
              <a:t>papyracea</a:t>
            </a:r>
            <a:r>
              <a:rPr lang="en-GB" sz="2200" dirty="0" smtClean="0">
                <a:latin typeface="Calibri" panose="020F0502020204030204" pitchFamily="34" charset="0"/>
              </a:rPr>
              <a:t>)</a:t>
            </a:r>
          </a:p>
          <a:p>
            <a:pPr>
              <a:buClr>
                <a:schemeClr val="tx2"/>
              </a:buClr>
              <a:buFont typeface="Arial" pitchFamily="34" charset="0"/>
              <a:buChar char="•"/>
            </a:pPr>
            <a:r>
              <a:rPr lang="en-GB" sz="2200" b="1" dirty="0" smtClean="0">
                <a:latin typeface="Calibri" panose="020F0502020204030204" pitchFamily="34" charset="0"/>
              </a:rPr>
              <a:t>Maxillary sinus</a:t>
            </a:r>
            <a:r>
              <a:rPr lang="en-GB" sz="2200" dirty="0" smtClean="0">
                <a:latin typeface="Calibri" panose="020F0502020204030204" pitchFamily="34" charset="0"/>
              </a:rPr>
              <a:t>:</a:t>
            </a:r>
          </a:p>
          <a:p>
            <a:pPr marL="457200" lvl="1" indent="0" eaLnBrk="0" fontAlgn="base" hangingPunct="0">
              <a:spcBef>
                <a:spcPct val="30000"/>
              </a:spcBef>
              <a:spcAft>
                <a:spcPct val="0"/>
              </a:spcAft>
              <a:buClr>
                <a:schemeClr val="tx2"/>
              </a:buClr>
              <a:buSzTx/>
              <a:buFont typeface="Arial" pitchFamily="34" charset="0"/>
              <a:buChar char="•"/>
              <a:defRPr/>
            </a:pPr>
            <a:r>
              <a:rPr lang="en-GB" sz="2200" dirty="0" smtClean="0">
                <a:latin typeface="Calibri" panose="020F0502020204030204" pitchFamily="34" charset="0"/>
              </a:rPr>
              <a:t>  </a:t>
            </a:r>
            <a:r>
              <a:rPr lang="en-GB" sz="2200" dirty="0" smtClean="0">
                <a:latin typeface="Calibri" panose="020F0502020204030204" pitchFamily="34" charset="0"/>
                <a:sym typeface="Wingdings" pitchFamily="2" charset="2"/>
              </a:rPr>
              <a:t>Floor  Maxillary </a:t>
            </a:r>
            <a:r>
              <a:rPr lang="en-GB" sz="2200" dirty="0" smtClean="0">
                <a:latin typeface="Calibri" panose="020F0502020204030204" pitchFamily="34" charset="0"/>
                <a:sym typeface="Wingdings" pitchFamily="2" charset="2"/>
              </a:rPr>
              <a:t>alveolar process, thin bone separating from roots of molars</a:t>
            </a:r>
          </a:p>
          <a:p>
            <a:pPr marL="731520" lvl="2" indent="0" eaLnBrk="0" fontAlgn="base" hangingPunct="0">
              <a:spcBef>
                <a:spcPct val="30000"/>
              </a:spcBef>
              <a:spcAft>
                <a:spcPct val="0"/>
              </a:spcAft>
              <a:buClr>
                <a:schemeClr val="tx2"/>
              </a:buClr>
              <a:buSzTx/>
              <a:buFont typeface="Arial" pitchFamily="34" charset="0"/>
              <a:buChar char="•"/>
              <a:defRPr/>
            </a:pPr>
            <a:r>
              <a:rPr lang="en-GB" sz="2200" dirty="0" smtClean="0">
                <a:latin typeface="Calibri" panose="020F0502020204030204" pitchFamily="34" charset="0"/>
              </a:rPr>
              <a:t>Oro-dental </a:t>
            </a:r>
            <a:r>
              <a:rPr lang="en-GB" sz="2200" dirty="0" smtClean="0">
                <a:latin typeface="Calibri" panose="020F0502020204030204" pitchFamily="34" charset="0"/>
              </a:rPr>
              <a:t>fistulae after extraction</a:t>
            </a:r>
          </a:p>
          <a:p>
            <a:pPr marL="731520" lvl="2" indent="0" eaLnBrk="0" fontAlgn="base" hangingPunct="0">
              <a:spcBef>
                <a:spcPct val="30000"/>
              </a:spcBef>
              <a:spcAft>
                <a:spcPct val="0"/>
              </a:spcAft>
              <a:buClr>
                <a:schemeClr val="tx2"/>
              </a:buClr>
              <a:buSzTx/>
              <a:buFont typeface="Arial" pitchFamily="34" charset="0"/>
              <a:buChar char="•"/>
              <a:defRPr/>
            </a:pPr>
            <a:r>
              <a:rPr lang="en-GB" sz="2200" dirty="0" smtClean="0">
                <a:latin typeface="Calibri" panose="020F0502020204030204" pitchFamily="34" charset="0"/>
              </a:rPr>
              <a:t>Roots of first molars get exposed</a:t>
            </a:r>
          </a:p>
          <a:p>
            <a:pPr marL="457200" lvl="1" indent="0" eaLnBrk="0" fontAlgn="base" hangingPunct="0">
              <a:spcBef>
                <a:spcPct val="30000"/>
              </a:spcBef>
              <a:spcAft>
                <a:spcPct val="0"/>
              </a:spcAft>
              <a:buClr>
                <a:schemeClr val="tx2"/>
              </a:buClr>
              <a:buSzTx/>
              <a:buFont typeface="Arial" pitchFamily="34" charset="0"/>
              <a:buChar char="•"/>
              <a:defRPr/>
            </a:pPr>
            <a:r>
              <a:rPr lang="en-GB" sz="2200" dirty="0" smtClean="0">
                <a:latin typeface="Calibri" panose="020F0502020204030204" pitchFamily="34" charset="0"/>
              </a:rPr>
              <a:t>Tumour result in </a:t>
            </a:r>
            <a:r>
              <a:rPr lang="en-GB" sz="2200" b="1" dirty="0" err="1" smtClean="0">
                <a:latin typeface="Calibri" panose="020F0502020204030204" pitchFamily="34" charset="0"/>
              </a:rPr>
              <a:t>proptosis</a:t>
            </a:r>
            <a:r>
              <a:rPr lang="en-GB" sz="2200" b="1" dirty="0" smtClean="0">
                <a:latin typeface="Calibri" panose="020F0502020204030204" pitchFamily="34" charset="0"/>
              </a:rPr>
              <a:t> </a:t>
            </a:r>
            <a:r>
              <a:rPr lang="en-GB" sz="2200" b="1" dirty="0" smtClean="0">
                <a:latin typeface="Calibri" panose="020F0502020204030204" pitchFamily="34" charset="0"/>
              </a:rPr>
              <a:t>with upward displacement</a:t>
            </a:r>
          </a:p>
          <a:p>
            <a:pPr marL="457200" lvl="1" indent="0" eaLnBrk="0" fontAlgn="base" hangingPunct="0">
              <a:spcBef>
                <a:spcPct val="30000"/>
              </a:spcBef>
              <a:spcAft>
                <a:spcPct val="0"/>
              </a:spcAft>
              <a:buClr>
                <a:schemeClr val="tx2"/>
              </a:buClr>
              <a:buSzTx/>
              <a:buFont typeface="Arial" pitchFamily="34" charset="0"/>
              <a:buChar char="•"/>
              <a:defRPr/>
            </a:pPr>
            <a:r>
              <a:rPr lang="en-GB" sz="2200" b="1" dirty="0" smtClean="0">
                <a:latin typeface="Calibri" panose="020F0502020204030204" pitchFamily="34" charset="0"/>
              </a:rPr>
              <a:t>Blow out fracture </a:t>
            </a:r>
            <a:r>
              <a:rPr lang="en-GB" sz="2200" dirty="0" smtClean="0">
                <a:latin typeface="Calibri" panose="020F0502020204030204" pitchFamily="34" charset="0"/>
                <a:sym typeface="Wingdings" pitchFamily="2" charset="2"/>
              </a:rPr>
              <a:t> damage </a:t>
            </a:r>
            <a:r>
              <a:rPr lang="en-GB" sz="2200" dirty="0" smtClean="0">
                <a:latin typeface="Calibri" panose="020F0502020204030204" pitchFamily="34" charset="0"/>
                <a:sym typeface="Wingdings" pitchFamily="2" charset="2"/>
              </a:rPr>
              <a:t>infra-orbital </a:t>
            </a:r>
            <a:r>
              <a:rPr lang="en-GB" sz="2200" dirty="0" smtClean="0">
                <a:latin typeface="Calibri" panose="020F0502020204030204" pitchFamily="34" charset="0"/>
                <a:sym typeface="Wingdings" pitchFamily="2" charset="2"/>
              </a:rPr>
              <a:t>nerve </a:t>
            </a:r>
            <a:r>
              <a:rPr lang="en-GB" sz="2200" dirty="0" smtClean="0">
                <a:latin typeface="Calibri" panose="020F0502020204030204" pitchFamily="34" charset="0"/>
                <a:sym typeface="Wingdings" pitchFamily="2" charset="2"/>
              </a:rPr>
              <a:t>hypo-aesthesia </a:t>
            </a:r>
            <a:r>
              <a:rPr lang="en-GB" sz="2200" dirty="0" smtClean="0">
                <a:latin typeface="Calibri" panose="020F0502020204030204" pitchFamily="34" charset="0"/>
                <a:sym typeface="Wingdings" pitchFamily="2" charset="2"/>
              </a:rPr>
              <a:t>of cheek</a:t>
            </a:r>
            <a:endParaRPr lang="en-GB" sz="2200" dirty="0" smtClean="0">
              <a:latin typeface="Calibri" panose="020F0502020204030204" pitchFamily="34" charset="0"/>
            </a:endParaRPr>
          </a:p>
          <a:p>
            <a:pPr>
              <a:buClr>
                <a:schemeClr val="tx2"/>
              </a:buClr>
              <a:buFont typeface="Arial" pitchFamily="34" charset="0"/>
              <a:buChar char="•"/>
            </a:pPr>
            <a:r>
              <a:rPr lang="en-GB" sz="2200" b="1" dirty="0" smtClean="0">
                <a:latin typeface="Calibri" panose="020F0502020204030204" pitchFamily="34" charset="0"/>
              </a:rPr>
              <a:t>Sphenoid sinus:</a:t>
            </a:r>
          </a:p>
          <a:p>
            <a:pPr lvl="1">
              <a:buClr>
                <a:schemeClr val="tx2"/>
              </a:buClr>
              <a:buFont typeface="Arial" pitchFamily="34" charset="0"/>
              <a:buChar char="•"/>
            </a:pPr>
            <a:r>
              <a:rPr lang="en-GB" sz="2200" dirty="0" smtClean="0">
                <a:latin typeface="Calibri" panose="020F0502020204030204" pitchFamily="34" charset="0"/>
              </a:rPr>
              <a:t>Closely related to </a:t>
            </a:r>
            <a:r>
              <a:rPr lang="en-GB" sz="2200" b="1" dirty="0" smtClean="0">
                <a:latin typeface="Calibri" panose="020F0502020204030204" pitchFamily="34" charset="0"/>
              </a:rPr>
              <a:t>optic nerve.</a:t>
            </a:r>
          </a:p>
          <a:p>
            <a:pPr lvl="1">
              <a:buClr>
                <a:schemeClr val="tx2"/>
              </a:buClr>
              <a:buFont typeface="Arial" pitchFamily="34" charset="0"/>
              <a:buChar char="•"/>
            </a:pPr>
            <a:r>
              <a:rPr lang="en-GB" sz="2200" dirty="0" smtClean="0">
                <a:latin typeface="Calibri" panose="020F0502020204030204" pitchFamily="34" charset="0"/>
              </a:rPr>
              <a:t>Sinusitis</a:t>
            </a:r>
            <a:r>
              <a:rPr lang="en-GB" sz="2200" dirty="0" smtClean="0">
                <a:latin typeface="Calibri" panose="020F0502020204030204" pitchFamily="34" charset="0"/>
                <a:sym typeface="Wingdings" pitchFamily="2" charset="2"/>
              </a:rPr>
              <a:t> </a:t>
            </a:r>
            <a:r>
              <a:rPr lang="en-GB" sz="2200" dirty="0" smtClean="0">
                <a:latin typeface="Calibri" panose="020F0502020204030204" pitchFamily="34" charset="0"/>
                <a:sym typeface="Wingdings" pitchFamily="2" charset="2"/>
              </a:rPr>
              <a:t>retro-bulbar </a:t>
            </a:r>
            <a:r>
              <a:rPr lang="en-GB" sz="2200" dirty="0" smtClean="0">
                <a:latin typeface="Calibri" panose="020F0502020204030204" pitchFamily="34" charset="0"/>
                <a:sym typeface="Wingdings" pitchFamily="2" charset="2"/>
              </a:rPr>
              <a:t>neuritis sudden visual </a:t>
            </a:r>
            <a:r>
              <a:rPr lang="en-GB" sz="2200" dirty="0" smtClean="0">
                <a:latin typeface="Calibri" panose="020F0502020204030204" pitchFamily="34" charset="0"/>
                <a:sym typeface="Wingdings" pitchFamily="2" charset="2"/>
              </a:rPr>
              <a:t>loss</a:t>
            </a:r>
            <a:endParaRPr lang="en-GB" sz="2200" dirty="0" smtClean="0">
              <a:latin typeface="Calibri" panose="020F0502020204030204" pitchFamily="34" charset="0"/>
              <a:sym typeface="Wingdings" pitchFamily="2" charset="2"/>
            </a:endParaRPr>
          </a:p>
        </p:txBody>
      </p:sp>
    </p:spTree>
    <p:extLst>
      <p:ext uri="{BB962C8B-B14F-4D97-AF65-F5344CB8AC3E}">
        <p14:creationId xmlns:p14="http://schemas.microsoft.com/office/powerpoint/2010/main" val="33623087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742" y="-20946"/>
            <a:ext cx="9176741" cy="846980"/>
          </a:xfrm>
        </p:spPr>
        <p:txBody>
          <a:bodyPr>
            <a:normAutofit/>
          </a:bodyPr>
          <a:lstStyle/>
          <a:p>
            <a:pPr eaLnBrk="1" hangingPunct="1"/>
            <a:r>
              <a:rPr lang="en-GB" sz="4400" dirty="0" smtClean="0">
                <a:effectLst>
                  <a:outerShdw blurRad="38100" dist="38100" dir="2700000" algn="tl">
                    <a:srgbClr val="000000">
                      <a:alpha val="43137"/>
                    </a:srgbClr>
                  </a:outerShdw>
                </a:effectLst>
                <a:latin typeface="Calibri" pitchFamily="34" charset="0"/>
              </a:rPr>
              <a:t>SUMMARY</a:t>
            </a:r>
            <a:endParaRPr lang="en-GB" sz="4400" dirty="0" smtClean="0">
              <a:effectLst>
                <a:outerShdw blurRad="38100" dist="38100" dir="2700000" algn="tl">
                  <a:srgbClr val="000000">
                    <a:alpha val="43137"/>
                  </a:srgbClr>
                </a:outerShdw>
              </a:effectLst>
              <a:latin typeface="Calibri" pitchFamily="34" charset="0"/>
            </a:endParaRPr>
          </a:p>
        </p:txBody>
      </p:sp>
      <p:sp>
        <p:nvSpPr>
          <p:cNvPr id="25603" name="Rectangle 3"/>
          <p:cNvSpPr>
            <a:spLocks noGrp="1" noChangeArrowheads="1"/>
          </p:cNvSpPr>
          <p:nvPr>
            <p:ph idx="1"/>
          </p:nvPr>
        </p:nvSpPr>
        <p:spPr>
          <a:xfrm>
            <a:off x="-1" y="692696"/>
            <a:ext cx="9143999" cy="6165304"/>
          </a:xfrm>
        </p:spPr>
        <p:txBody>
          <a:bodyPr numCol="2">
            <a:noAutofit/>
          </a:bodyPr>
          <a:lstStyle/>
          <a:p>
            <a:pPr eaLnBrk="1" hangingPunct="1">
              <a:lnSpc>
                <a:spcPct val="80000"/>
              </a:lnSpc>
              <a:buClr>
                <a:schemeClr val="tx2"/>
              </a:buClr>
              <a:buFont typeface="Arial" pitchFamily="34" charset="0"/>
              <a:buChar char="•"/>
            </a:pPr>
            <a:r>
              <a:rPr lang="en-GB" sz="3200" b="1" dirty="0" smtClean="0">
                <a:latin typeface="Calibri" pitchFamily="34" charset="0"/>
              </a:rPr>
              <a:t>Ocular </a:t>
            </a:r>
            <a:r>
              <a:rPr lang="en-GB" sz="3200" b="1" dirty="0" err="1" smtClean="0">
                <a:latin typeface="Calibri" pitchFamily="34" charset="0"/>
              </a:rPr>
              <a:t>Adnexa</a:t>
            </a:r>
            <a:r>
              <a:rPr lang="en-GB" sz="3200" b="1" dirty="0" smtClean="0">
                <a:latin typeface="Calibri" pitchFamily="34" charset="0"/>
              </a:rPr>
              <a:t>:</a:t>
            </a:r>
          </a:p>
          <a:p>
            <a:pPr lvl="1">
              <a:lnSpc>
                <a:spcPct val="80000"/>
              </a:lnSpc>
              <a:buClr>
                <a:schemeClr val="tx2"/>
              </a:buClr>
              <a:buFont typeface="Calibri" pitchFamily="34" charset="0"/>
              <a:buChar char="-"/>
            </a:pPr>
            <a:r>
              <a:rPr lang="en-GB" sz="3200" dirty="0" smtClean="0">
                <a:latin typeface="Calibri" pitchFamily="34" charset="0"/>
              </a:rPr>
              <a:t>Eyelids</a:t>
            </a:r>
          </a:p>
          <a:p>
            <a:pPr lvl="1">
              <a:lnSpc>
                <a:spcPct val="80000"/>
              </a:lnSpc>
              <a:buClr>
                <a:schemeClr val="tx2"/>
              </a:buClr>
              <a:buFont typeface="Calibri" pitchFamily="34" charset="0"/>
              <a:buChar char="-"/>
            </a:pPr>
            <a:r>
              <a:rPr lang="en-GB" sz="3200" dirty="0" smtClean="0">
                <a:latin typeface="Calibri" pitchFamily="34" charset="0"/>
              </a:rPr>
              <a:t>Eyebrows</a:t>
            </a:r>
          </a:p>
          <a:p>
            <a:pPr lvl="1">
              <a:lnSpc>
                <a:spcPct val="80000"/>
              </a:lnSpc>
              <a:buClr>
                <a:schemeClr val="tx2"/>
              </a:buClr>
              <a:buFont typeface="Calibri" pitchFamily="34" charset="0"/>
              <a:buChar char="-"/>
            </a:pPr>
            <a:r>
              <a:rPr lang="en-GB" sz="3200" dirty="0" smtClean="0">
                <a:latin typeface="Calibri" pitchFamily="34" charset="0"/>
              </a:rPr>
              <a:t>Conjunctiva</a:t>
            </a:r>
          </a:p>
          <a:p>
            <a:pPr lvl="1">
              <a:lnSpc>
                <a:spcPct val="80000"/>
              </a:lnSpc>
              <a:buClr>
                <a:schemeClr val="tx2"/>
              </a:buClr>
              <a:buFont typeface="Calibri" pitchFamily="34" charset="0"/>
              <a:buChar char="-"/>
            </a:pPr>
            <a:r>
              <a:rPr lang="en-GB" sz="3200" dirty="0" smtClean="0">
                <a:latin typeface="Calibri" pitchFamily="34" charset="0"/>
              </a:rPr>
              <a:t>Lacrimal </a:t>
            </a:r>
            <a:r>
              <a:rPr lang="en-GB" sz="3200" dirty="0" smtClean="0">
                <a:latin typeface="Calibri" pitchFamily="34" charset="0"/>
              </a:rPr>
              <a:t>System</a:t>
            </a:r>
          </a:p>
          <a:p>
            <a:pPr>
              <a:lnSpc>
                <a:spcPct val="80000"/>
              </a:lnSpc>
              <a:buClr>
                <a:schemeClr val="tx2"/>
              </a:buClr>
              <a:buFont typeface="Calibri" pitchFamily="34" charset="0"/>
              <a:buChar char="-"/>
            </a:pPr>
            <a:endParaRPr lang="en-GB" sz="3200" dirty="0">
              <a:latin typeface="Calibri" pitchFamily="34" charset="0"/>
            </a:endParaRPr>
          </a:p>
          <a:p>
            <a:pPr>
              <a:buClr>
                <a:schemeClr val="tx2"/>
              </a:buClr>
            </a:pPr>
            <a:r>
              <a:rPr lang="en-GB" sz="3200" b="1" dirty="0">
                <a:latin typeface="Calibri" pitchFamily="34" charset="0"/>
              </a:rPr>
              <a:t>External Anatomy</a:t>
            </a:r>
          </a:p>
          <a:p>
            <a:pPr lvl="1">
              <a:buClr>
                <a:schemeClr val="tx2"/>
              </a:buClr>
              <a:buFont typeface="Calibri" pitchFamily="34" charset="0"/>
              <a:buChar char="-"/>
            </a:pPr>
            <a:r>
              <a:rPr lang="en-GB" sz="3200" dirty="0">
                <a:latin typeface="Calibri" pitchFamily="34" charset="0"/>
              </a:rPr>
              <a:t>Orbit </a:t>
            </a:r>
          </a:p>
          <a:p>
            <a:pPr lvl="1">
              <a:buClr>
                <a:schemeClr val="tx2"/>
              </a:buClr>
              <a:buFont typeface="Calibri" pitchFamily="34" charset="0"/>
              <a:buChar char="-"/>
            </a:pPr>
            <a:r>
              <a:rPr lang="en-GB" sz="3200" dirty="0">
                <a:latin typeface="Calibri" pitchFamily="34" charset="0"/>
              </a:rPr>
              <a:t>Optic nerve</a:t>
            </a:r>
          </a:p>
          <a:p>
            <a:pPr lvl="1">
              <a:buClr>
                <a:schemeClr val="tx2"/>
              </a:buClr>
              <a:buFont typeface="Calibri" pitchFamily="34" charset="0"/>
              <a:buChar char="-"/>
            </a:pPr>
            <a:r>
              <a:rPr lang="en-GB" sz="3200" dirty="0">
                <a:latin typeface="Calibri" pitchFamily="34" charset="0"/>
              </a:rPr>
              <a:t>Extra ocular muscles</a:t>
            </a:r>
          </a:p>
          <a:p>
            <a:pPr>
              <a:lnSpc>
                <a:spcPct val="80000"/>
              </a:lnSpc>
              <a:buClr>
                <a:schemeClr val="tx2"/>
              </a:buClr>
              <a:buFont typeface="Calibri" pitchFamily="34" charset="0"/>
              <a:buChar char="-"/>
            </a:pPr>
            <a:endParaRPr lang="en-GB" sz="3200" dirty="0" smtClean="0">
              <a:latin typeface="Calibri" pitchFamily="34" charset="0"/>
            </a:endParaRPr>
          </a:p>
          <a:p>
            <a:pPr eaLnBrk="1" hangingPunct="1">
              <a:lnSpc>
                <a:spcPct val="80000"/>
              </a:lnSpc>
              <a:buClr>
                <a:schemeClr val="tx2"/>
              </a:buClr>
              <a:buFont typeface="Arial" pitchFamily="34" charset="0"/>
              <a:buChar char="•"/>
            </a:pPr>
            <a:r>
              <a:rPr lang="en-GB" sz="3200" b="1" dirty="0" smtClean="0">
                <a:latin typeface="Calibri" pitchFamily="34" charset="0"/>
              </a:rPr>
              <a:t>Internal </a:t>
            </a:r>
            <a:r>
              <a:rPr lang="en-GB" sz="3200" b="1" dirty="0" smtClean="0">
                <a:latin typeface="Calibri" pitchFamily="34" charset="0"/>
              </a:rPr>
              <a:t>Anatomy:</a:t>
            </a:r>
          </a:p>
          <a:p>
            <a:pPr lvl="1">
              <a:lnSpc>
                <a:spcPct val="80000"/>
              </a:lnSpc>
              <a:buClr>
                <a:schemeClr val="tx2"/>
              </a:buClr>
              <a:buFont typeface="Calibri" pitchFamily="34" charset="0"/>
              <a:buChar char="-"/>
            </a:pPr>
            <a:r>
              <a:rPr lang="en-GB" sz="3200" dirty="0" smtClean="0">
                <a:latin typeface="Calibri" pitchFamily="34" charset="0"/>
              </a:rPr>
              <a:t>3 Coats: </a:t>
            </a:r>
            <a:endParaRPr lang="en-GB" sz="3200" dirty="0" smtClean="0">
              <a:latin typeface="Calibri" pitchFamily="34" charset="0"/>
            </a:endParaRPr>
          </a:p>
          <a:p>
            <a:pPr lvl="2">
              <a:lnSpc>
                <a:spcPct val="80000"/>
              </a:lnSpc>
              <a:buClr>
                <a:schemeClr val="tx2"/>
              </a:buClr>
              <a:buFont typeface="Calibri" pitchFamily="34" charset="0"/>
              <a:buChar char="-"/>
            </a:pPr>
            <a:r>
              <a:rPr lang="en-GB" sz="3200" dirty="0" smtClean="0">
                <a:latin typeface="Calibri" pitchFamily="34" charset="0"/>
              </a:rPr>
              <a:t>Sclera</a:t>
            </a:r>
            <a:r>
              <a:rPr lang="en-GB" sz="3200" dirty="0" smtClean="0">
                <a:latin typeface="Calibri" pitchFamily="34" charset="0"/>
              </a:rPr>
              <a:t>, Uvea, Retina</a:t>
            </a:r>
          </a:p>
          <a:p>
            <a:pPr lvl="1">
              <a:lnSpc>
                <a:spcPct val="80000"/>
              </a:lnSpc>
              <a:buClr>
                <a:schemeClr val="tx2"/>
              </a:buClr>
              <a:buFont typeface="Calibri" pitchFamily="34" charset="0"/>
              <a:buChar char="-"/>
            </a:pPr>
            <a:r>
              <a:rPr lang="en-GB" sz="3200" dirty="0" smtClean="0">
                <a:latin typeface="Calibri" pitchFamily="34" charset="0"/>
              </a:rPr>
              <a:t>Anterior chamber and aqueous humour</a:t>
            </a:r>
          </a:p>
          <a:p>
            <a:pPr lvl="1">
              <a:lnSpc>
                <a:spcPct val="80000"/>
              </a:lnSpc>
              <a:buClr>
                <a:schemeClr val="tx2"/>
              </a:buClr>
              <a:buFont typeface="Calibri" pitchFamily="34" charset="0"/>
              <a:buChar char="-"/>
            </a:pPr>
            <a:r>
              <a:rPr lang="en-GB" sz="3200" dirty="0" smtClean="0">
                <a:latin typeface="Calibri" pitchFamily="34" charset="0"/>
              </a:rPr>
              <a:t>Lens </a:t>
            </a:r>
          </a:p>
          <a:p>
            <a:pPr lvl="1">
              <a:lnSpc>
                <a:spcPct val="80000"/>
              </a:lnSpc>
              <a:buClr>
                <a:schemeClr val="tx2"/>
              </a:buClr>
              <a:buFont typeface="Calibri" pitchFamily="34" charset="0"/>
              <a:buChar char="-"/>
            </a:pPr>
            <a:r>
              <a:rPr lang="en-GB" sz="3200" dirty="0" smtClean="0">
                <a:latin typeface="Calibri" pitchFamily="34" charset="0"/>
              </a:rPr>
              <a:t>Posterior chamber</a:t>
            </a:r>
          </a:p>
          <a:p>
            <a:pPr lvl="2">
              <a:lnSpc>
                <a:spcPct val="80000"/>
              </a:lnSpc>
              <a:buClr>
                <a:schemeClr val="tx2"/>
              </a:buClr>
              <a:buFont typeface="Calibri" pitchFamily="34" charset="0"/>
              <a:buChar char="-"/>
            </a:pPr>
            <a:r>
              <a:rPr lang="en-GB" sz="3200" dirty="0" smtClean="0">
                <a:latin typeface="Calibri" pitchFamily="34" charset="0"/>
              </a:rPr>
              <a:t>Vitreous</a:t>
            </a:r>
          </a:p>
        </p:txBody>
      </p:sp>
    </p:spTree>
    <p:extLst>
      <p:ext uri="{BB962C8B-B14F-4D97-AF65-F5344CB8AC3E}">
        <p14:creationId xmlns:p14="http://schemas.microsoft.com/office/powerpoint/2010/main" val="18887054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6400"/>
            <a:ext cx="8305800" cy="1828800"/>
          </a:xfrm>
        </p:spPr>
        <p:txBody>
          <a:bodyPr/>
          <a:lstStyle/>
          <a:p>
            <a:r>
              <a:rPr lang="en-US" sz="9600" dirty="0" smtClean="0"/>
              <a:t> RECAP</a:t>
            </a:r>
            <a:endParaRPr lang="en-US" sz="9600" dirty="0"/>
          </a:p>
        </p:txBody>
      </p:sp>
    </p:spTree>
    <p:extLst>
      <p:ext uri="{BB962C8B-B14F-4D97-AF65-F5344CB8AC3E}">
        <p14:creationId xmlns:p14="http://schemas.microsoft.com/office/powerpoint/2010/main" val="21303036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normal-eye"/>
          <p:cNvPicPr>
            <a:picLocks noGrp="1" noChangeAspect="1" noChangeArrowheads="1"/>
          </p:cNvPicPr>
          <p:nvPr>
            <p:ph sz="half" idx="4294967295"/>
          </p:nvPr>
        </p:nvPicPr>
        <p:blipFill>
          <a:blip r:embed="rId2"/>
          <a:stretch>
            <a:fillRect/>
          </a:stretch>
        </p:blipFill>
        <p:spPr>
          <a:xfrm>
            <a:off x="0" y="928688"/>
            <a:ext cx="4286250" cy="5715000"/>
          </a:xfrm>
        </p:spPr>
      </p:pic>
      <p:sp>
        <p:nvSpPr>
          <p:cNvPr id="2" name="Rectangle 1"/>
          <p:cNvSpPr/>
          <p:nvPr/>
        </p:nvSpPr>
        <p:spPr>
          <a:xfrm>
            <a:off x="4427984" y="1484784"/>
            <a:ext cx="4572000" cy="4247317"/>
          </a:xfrm>
          <a:prstGeom prst="rect">
            <a:avLst/>
          </a:prstGeom>
        </p:spPr>
        <p:txBody>
          <a:bodyPr>
            <a:spAutoFit/>
          </a:bodyPr>
          <a:lstStyle/>
          <a:p>
            <a:r>
              <a:rPr lang="en-GB" sz="5400" b="1" dirty="0">
                <a:effectLst>
                  <a:outerShdw blurRad="38100" dist="38100" dir="2700000" algn="tl">
                    <a:srgbClr val="000000">
                      <a:alpha val="43137"/>
                    </a:srgbClr>
                  </a:outerShdw>
                </a:effectLst>
              </a:rPr>
              <a:t>1 </a:t>
            </a:r>
            <a:r>
              <a:rPr lang="en-GB" sz="5400" b="1" dirty="0">
                <a:effectLst>
                  <a:outerShdw blurRad="38100" dist="38100" dir="2700000" algn="tl">
                    <a:srgbClr val="000000">
                      <a:alpha val="43137"/>
                    </a:srgbClr>
                  </a:outerShdw>
                </a:effectLst>
                <a:sym typeface="Wingdings" panose="05000000000000000000" pitchFamily="2" charset="2"/>
              </a:rPr>
              <a:t> </a:t>
            </a:r>
            <a:r>
              <a:rPr lang="en-GB" sz="5400" b="1" dirty="0" smtClean="0">
                <a:effectLst>
                  <a:outerShdw blurRad="38100" dist="38100" dir="2700000" algn="tl">
                    <a:srgbClr val="000000">
                      <a:alpha val="43137"/>
                    </a:srgbClr>
                  </a:outerShdw>
                </a:effectLst>
                <a:sym typeface="Wingdings" panose="05000000000000000000" pitchFamily="2" charset="2"/>
              </a:rPr>
              <a:t>Bulbar conjunctiva </a:t>
            </a:r>
            <a:r>
              <a:rPr lang="en-GB" sz="5400" b="1" dirty="0">
                <a:effectLst>
                  <a:outerShdw blurRad="38100" dist="38100" dir="2700000" algn="tl">
                    <a:srgbClr val="000000">
                      <a:alpha val="43137"/>
                    </a:srgbClr>
                  </a:outerShdw>
                </a:effectLst>
                <a:sym typeface="Wingdings" panose="05000000000000000000" pitchFamily="2" charset="2"/>
              </a:rPr>
              <a:t/>
            </a:r>
            <a:br>
              <a:rPr lang="en-GB" sz="5400" b="1" dirty="0">
                <a:effectLst>
                  <a:outerShdw blurRad="38100" dist="38100" dir="2700000" algn="tl">
                    <a:srgbClr val="000000">
                      <a:alpha val="43137"/>
                    </a:srgbClr>
                  </a:outerShdw>
                </a:effectLst>
                <a:sym typeface="Wingdings" panose="05000000000000000000" pitchFamily="2" charset="2"/>
              </a:rPr>
            </a:br>
            <a:r>
              <a:rPr lang="en-GB" sz="5400" b="1" dirty="0">
                <a:effectLst>
                  <a:outerShdw blurRad="38100" dist="38100" dir="2700000" algn="tl">
                    <a:srgbClr val="000000">
                      <a:alpha val="43137"/>
                    </a:srgbClr>
                  </a:outerShdw>
                </a:effectLst>
                <a:sym typeface="Wingdings" panose="05000000000000000000" pitchFamily="2" charset="2"/>
              </a:rPr>
              <a:t>2 </a:t>
            </a:r>
            <a:r>
              <a:rPr lang="en-GB" sz="5400" b="1" dirty="0" smtClean="0">
                <a:effectLst>
                  <a:outerShdw blurRad="38100" dist="38100" dir="2700000" algn="tl">
                    <a:srgbClr val="000000">
                      <a:alpha val="43137"/>
                    </a:srgbClr>
                  </a:outerShdw>
                </a:effectLst>
                <a:sym typeface="Wingdings" panose="05000000000000000000" pitchFamily="2" charset="2"/>
              </a:rPr>
              <a:t> Cornea  </a:t>
            </a:r>
          </a:p>
          <a:p>
            <a:r>
              <a:rPr lang="en-GB" sz="5400" b="1" dirty="0" smtClean="0">
                <a:effectLst>
                  <a:outerShdw blurRad="38100" dist="38100" dir="2700000" algn="tl">
                    <a:srgbClr val="000000">
                      <a:alpha val="43137"/>
                    </a:srgbClr>
                  </a:outerShdw>
                </a:effectLst>
              </a:rPr>
              <a:t>3 </a:t>
            </a:r>
            <a:r>
              <a:rPr lang="en-GB" sz="5400" b="1" dirty="0">
                <a:effectLst>
                  <a:outerShdw blurRad="38100" dist="38100" dir="2700000" algn="tl">
                    <a:srgbClr val="000000">
                      <a:alpha val="43137"/>
                    </a:srgbClr>
                  </a:outerShdw>
                </a:effectLst>
                <a:sym typeface="Wingdings" panose="05000000000000000000" pitchFamily="2" charset="2"/>
              </a:rPr>
              <a:t> </a:t>
            </a:r>
            <a:r>
              <a:rPr lang="en-GB" sz="5400" b="1" dirty="0" smtClean="0">
                <a:effectLst>
                  <a:outerShdw blurRad="38100" dist="38100" dir="2700000" algn="tl">
                    <a:srgbClr val="000000">
                      <a:alpha val="43137"/>
                    </a:srgbClr>
                  </a:outerShdw>
                </a:effectLst>
                <a:sym typeface="Wingdings" panose="05000000000000000000" pitchFamily="2" charset="2"/>
              </a:rPr>
              <a:t>Iris</a:t>
            </a:r>
            <a:r>
              <a:rPr lang="en-GB" sz="5400" b="1" dirty="0">
                <a:effectLst>
                  <a:outerShdw blurRad="38100" dist="38100" dir="2700000" algn="tl">
                    <a:srgbClr val="000000">
                      <a:alpha val="43137"/>
                    </a:srgbClr>
                  </a:outerShdw>
                </a:effectLst>
              </a:rPr>
              <a:t/>
            </a:r>
            <a:br>
              <a:rPr lang="en-GB" sz="5400" b="1" dirty="0">
                <a:effectLst>
                  <a:outerShdw blurRad="38100" dist="38100" dir="2700000" algn="tl">
                    <a:srgbClr val="000000">
                      <a:alpha val="43137"/>
                    </a:srgbClr>
                  </a:outerShdw>
                </a:effectLst>
              </a:rPr>
            </a:br>
            <a:r>
              <a:rPr lang="en-GB" sz="5400" b="1" dirty="0">
                <a:effectLst>
                  <a:outerShdw blurRad="38100" dist="38100" dir="2700000" algn="tl">
                    <a:srgbClr val="000000">
                      <a:alpha val="43137"/>
                    </a:srgbClr>
                  </a:outerShdw>
                </a:effectLst>
              </a:rPr>
              <a:t>4 </a:t>
            </a:r>
            <a:r>
              <a:rPr lang="en-GB" sz="5400" b="1" dirty="0" smtClean="0">
                <a:effectLst>
                  <a:outerShdw blurRad="38100" dist="38100" dir="2700000" algn="tl">
                    <a:srgbClr val="000000">
                      <a:alpha val="43137"/>
                    </a:srgbClr>
                  </a:outerShdw>
                </a:effectLst>
                <a:sym typeface="Wingdings" panose="05000000000000000000" pitchFamily="2" charset="2"/>
              </a:rPr>
              <a:t> Lens</a:t>
            </a:r>
            <a:endParaRPr lang="en-US" sz="5400" dirty="0"/>
          </a:p>
        </p:txBody>
      </p:sp>
    </p:spTree>
    <p:extLst>
      <p:ext uri="{BB962C8B-B14F-4D97-AF65-F5344CB8AC3E}">
        <p14:creationId xmlns:p14="http://schemas.microsoft.com/office/powerpoint/2010/main" val="39079363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4480" y="0"/>
            <a:ext cx="3929520" cy="6858000"/>
          </a:xfrm>
        </p:spPr>
        <p:txBody>
          <a:bodyPr/>
          <a:lstStyle/>
          <a:p>
            <a:pPr algn="l"/>
            <a:r>
              <a:rPr lang="en-GB" sz="3600" b="1" dirty="0" smtClean="0">
                <a:effectLst>
                  <a:outerShdw blurRad="38100" dist="38100" dir="2700000" algn="tl">
                    <a:srgbClr val="000000">
                      <a:alpha val="43137"/>
                    </a:srgbClr>
                  </a:outerShdw>
                </a:effectLst>
              </a:rPr>
              <a:t>1 </a:t>
            </a:r>
            <a:r>
              <a:rPr lang="en-GB" sz="3600" b="1" dirty="0" smtClean="0">
                <a:effectLst>
                  <a:outerShdw blurRad="38100" dist="38100" dir="2700000" algn="tl">
                    <a:srgbClr val="000000">
                      <a:alpha val="43137"/>
                    </a:srgbClr>
                  </a:outerShdw>
                </a:effectLst>
                <a:sym typeface="Wingdings" panose="05000000000000000000" pitchFamily="2" charset="2"/>
              </a:rPr>
              <a:t> Epitheliu</a:t>
            </a:r>
            <a:r>
              <a:rPr lang="en-GB" sz="3600" b="1" dirty="0">
                <a:effectLst>
                  <a:outerShdw blurRad="38100" dist="38100" dir="2700000" algn="tl">
                    <a:srgbClr val="000000">
                      <a:alpha val="43137"/>
                    </a:srgbClr>
                  </a:outerShdw>
                </a:effectLst>
                <a:sym typeface="Wingdings" panose="05000000000000000000" pitchFamily="2" charset="2"/>
              </a:rPr>
              <a:t>m</a:t>
            </a:r>
            <a:r>
              <a:rPr lang="en-GB" sz="3600" b="1" dirty="0" smtClean="0">
                <a:effectLst>
                  <a:outerShdw blurRad="38100" dist="38100" dir="2700000" algn="tl">
                    <a:srgbClr val="000000">
                      <a:alpha val="43137"/>
                    </a:srgbClr>
                  </a:outerShdw>
                </a:effectLst>
                <a:sym typeface="Wingdings" panose="05000000000000000000" pitchFamily="2" charset="2"/>
              </a:rPr>
              <a:t> membrane</a:t>
            </a:r>
            <a:br>
              <a:rPr lang="en-GB" sz="3600" b="1" dirty="0" smtClean="0">
                <a:effectLst>
                  <a:outerShdw blurRad="38100" dist="38100" dir="2700000" algn="tl">
                    <a:srgbClr val="000000">
                      <a:alpha val="43137"/>
                    </a:srgbClr>
                  </a:outerShdw>
                </a:effectLst>
                <a:sym typeface="Wingdings" panose="05000000000000000000" pitchFamily="2" charset="2"/>
              </a:rPr>
            </a:br>
            <a:r>
              <a:rPr lang="en-GB" sz="3600" b="1" dirty="0" smtClean="0">
                <a:effectLst>
                  <a:outerShdw blurRad="38100" dist="38100" dir="2700000" algn="tl">
                    <a:srgbClr val="000000">
                      <a:alpha val="43137"/>
                    </a:srgbClr>
                  </a:outerShdw>
                </a:effectLst>
                <a:sym typeface="Wingdings" panose="05000000000000000000" pitchFamily="2" charset="2"/>
              </a:rPr>
              <a:t>2  </a:t>
            </a:r>
            <a:r>
              <a:rPr lang="en-GB" sz="3600" b="1" dirty="0" smtClean="0">
                <a:effectLst>
                  <a:outerShdw blurRad="38100" dist="38100" dir="2700000" algn="tl">
                    <a:srgbClr val="000000">
                      <a:alpha val="43137"/>
                    </a:srgbClr>
                  </a:outerShdw>
                </a:effectLst>
              </a:rPr>
              <a:t>Bowman’s membrane</a:t>
            </a:r>
            <a:br>
              <a:rPr lang="en-GB" sz="3600" b="1" dirty="0" smtClean="0">
                <a:effectLst>
                  <a:outerShdw blurRad="38100" dist="38100" dir="2700000" algn="tl">
                    <a:srgbClr val="000000">
                      <a:alpha val="43137"/>
                    </a:srgbClr>
                  </a:outerShdw>
                </a:effectLst>
              </a:rPr>
            </a:br>
            <a:r>
              <a:rPr lang="en-GB" sz="3600" b="1" dirty="0" smtClean="0">
                <a:effectLst>
                  <a:outerShdw blurRad="38100" dist="38100" dir="2700000" algn="tl">
                    <a:srgbClr val="000000">
                      <a:alpha val="43137"/>
                    </a:srgbClr>
                  </a:outerShdw>
                </a:effectLst>
              </a:rPr>
              <a:t>3 </a:t>
            </a:r>
            <a:r>
              <a:rPr lang="en-GB" sz="3600" b="1" dirty="0" smtClean="0">
                <a:effectLst>
                  <a:outerShdw blurRad="38100" dist="38100" dir="2700000" algn="tl">
                    <a:srgbClr val="000000">
                      <a:alpha val="43137"/>
                    </a:srgbClr>
                  </a:outerShdw>
                </a:effectLst>
                <a:sym typeface="Wingdings" panose="05000000000000000000" pitchFamily="2" charset="2"/>
              </a:rPr>
              <a:t> </a:t>
            </a:r>
            <a:r>
              <a:rPr lang="en-GB" sz="3600" b="1" dirty="0" err="1" smtClean="0">
                <a:effectLst>
                  <a:outerShdw blurRad="38100" dist="38100" dir="2700000" algn="tl">
                    <a:srgbClr val="000000">
                      <a:alpha val="43137"/>
                    </a:srgbClr>
                  </a:outerShdw>
                </a:effectLst>
              </a:rPr>
              <a:t>Stroma</a:t>
            </a:r>
            <a:r>
              <a:rPr lang="en-GB" sz="3600" b="1" dirty="0">
                <a:effectLst>
                  <a:outerShdw blurRad="38100" dist="38100" dir="2700000" algn="tl">
                    <a:srgbClr val="000000">
                      <a:alpha val="43137"/>
                    </a:srgbClr>
                  </a:outerShdw>
                </a:effectLst>
              </a:rPr>
              <a:t/>
            </a:r>
            <a:br>
              <a:rPr lang="en-GB" sz="3600" b="1" dirty="0">
                <a:effectLst>
                  <a:outerShdw blurRad="38100" dist="38100" dir="2700000" algn="tl">
                    <a:srgbClr val="000000">
                      <a:alpha val="43137"/>
                    </a:srgbClr>
                  </a:outerShdw>
                </a:effectLst>
              </a:rPr>
            </a:br>
            <a:r>
              <a:rPr lang="en-GB" sz="3600" b="1" dirty="0" smtClean="0">
                <a:effectLst>
                  <a:outerShdw blurRad="38100" dist="38100" dir="2700000" algn="tl">
                    <a:srgbClr val="000000">
                      <a:alpha val="43137"/>
                    </a:srgbClr>
                  </a:outerShdw>
                </a:effectLst>
              </a:rPr>
              <a:t>4 </a:t>
            </a:r>
            <a:r>
              <a:rPr lang="en-GB" sz="3600" b="1" dirty="0" smtClean="0">
                <a:effectLst>
                  <a:outerShdw blurRad="38100" dist="38100" dir="2700000" algn="tl">
                    <a:srgbClr val="000000">
                      <a:alpha val="43137"/>
                    </a:srgbClr>
                  </a:outerShdw>
                </a:effectLst>
                <a:sym typeface="Wingdings" panose="05000000000000000000" pitchFamily="2" charset="2"/>
              </a:rPr>
              <a:t> </a:t>
            </a:r>
            <a:r>
              <a:rPr lang="en-GB" sz="3600" b="1" dirty="0" err="1" smtClean="0">
                <a:effectLst>
                  <a:outerShdw blurRad="38100" dist="38100" dir="2700000" algn="tl">
                    <a:srgbClr val="000000">
                      <a:alpha val="43137"/>
                    </a:srgbClr>
                  </a:outerShdw>
                </a:effectLst>
              </a:rPr>
              <a:t>Descemet’s</a:t>
            </a:r>
            <a:r>
              <a:rPr lang="en-GB" sz="3600" b="1" dirty="0" smtClean="0">
                <a:effectLst>
                  <a:outerShdw blurRad="38100" dist="38100" dir="2700000" algn="tl">
                    <a:srgbClr val="000000">
                      <a:alpha val="43137"/>
                    </a:srgbClr>
                  </a:outerShdw>
                </a:effectLst>
              </a:rPr>
              <a:t> membrane</a:t>
            </a:r>
            <a:r>
              <a:rPr lang="en-GB" sz="3600" b="1" dirty="0" smtClean="0">
                <a:effectLst>
                  <a:outerShdw blurRad="38100" dist="38100" dir="2700000" algn="tl">
                    <a:srgbClr val="000000">
                      <a:alpha val="43137"/>
                    </a:srgbClr>
                  </a:outerShdw>
                </a:effectLst>
              </a:rPr>
              <a:t/>
            </a:r>
            <a:br>
              <a:rPr lang="en-GB" sz="3600" b="1" dirty="0" smtClean="0">
                <a:effectLst>
                  <a:outerShdw blurRad="38100" dist="38100" dir="2700000" algn="tl">
                    <a:srgbClr val="000000">
                      <a:alpha val="43137"/>
                    </a:srgbClr>
                  </a:outerShdw>
                </a:effectLst>
              </a:rPr>
            </a:br>
            <a:r>
              <a:rPr lang="en-GB" sz="3600" b="1" dirty="0" smtClean="0">
                <a:effectLst>
                  <a:outerShdw blurRad="38100" dist="38100" dir="2700000" algn="tl">
                    <a:srgbClr val="000000">
                      <a:alpha val="43137"/>
                    </a:srgbClr>
                  </a:outerShdw>
                </a:effectLst>
              </a:rPr>
              <a:t>5 </a:t>
            </a:r>
            <a:r>
              <a:rPr lang="en-GB" sz="3600" b="1" dirty="0" smtClean="0">
                <a:effectLst>
                  <a:outerShdw blurRad="38100" dist="38100" dir="2700000" algn="tl">
                    <a:srgbClr val="000000">
                      <a:alpha val="43137"/>
                    </a:srgbClr>
                  </a:outerShdw>
                </a:effectLst>
                <a:sym typeface="Wingdings" panose="05000000000000000000" pitchFamily="2" charset="2"/>
              </a:rPr>
              <a:t> </a:t>
            </a:r>
            <a:r>
              <a:rPr lang="en-GB" sz="3600" b="1" dirty="0" smtClean="0">
                <a:effectLst>
                  <a:outerShdw blurRad="38100" dist="38100" dir="2700000" algn="tl">
                    <a:srgbClr val="000000">
                      <a:alpha val="43137"/>
                    </a:srgbClr>
                  </a:outerShdw>
                </a:effectLst>
              </a:rPr>
              <a:t>Endothelial membrane</a:t>
            </a:r>
            <a:endParaRPr lang="en-GB" sz="3600" b="1" dirty="0">
              <a:effectLst>
                <a:outerShdw blurRad="38100" dist="38100" dir="2700000" algn="tl">
                  <a:srgbClr val="000000">
                    <a:alpha val="43137"/>
                  </a:srgbClr>
                </a:outerShdw>
              </a:effectLst>
            </a:endParaRPr>
          </a:p>
        </p:txBody>
      </p:sp>
      <p:pic>
        <p:nvPicPr>
          <p:cNvPr id="4" name="Content Placeholder 3" descr="layers of the cornea label.jpg"/>
          <p:cNvPicPr>
            <a:picLocks noGrp="1" noChangeAspect="1"/>
          </p:cNvPicPr>
          <p:nvPr>
            <p:ph idx="4294967295"/>
          </p:nvPr>
        </p:nvPicPr>
        <p:blipFill>
          <a:blip r:embed="rId2"/>
          <a:stretch>
            <a:fillRect/>
          </a:stretch>
        </p:blipFill>
        <p:spPr>
          <a:xfrm>
            <a:off x="0" y="750888"/>
            <a:ext cx="5214938" cy="5865812"/>
          </a:xfrm>
        </p:spPr>
      </p:pic>
    </p:spTree>
    <p:extLst>
      <p:ext uri="{BB962C8B-B14F-4D97-AF65-F5344CB8AC3E}">
        <p14:creationId xmlns:p14="http://schemas.microsoft.com/office/powerpoint/2010/main" val="31744777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 007"/>
          <p:cNvPicPr>
            <a:picLocks noChangeAspect="1" noChangeArrowheads="1"/>
          </p:cNvPicPr>
          <p:nvPr/>
        </p:nvPicPr>
        <p:blipFill>
          <a:blip r:embed="rId2"/>
          <a:srcRect l="4687" r="3906" b="11458"/>
          <a:stretch>
            <a:fillRect/>
          </a:stretch>
        </p:blipFill>
        <p:spPr>
          <a:xfrm>
            <a:off x="13334" y="0"/>
            <a:ext cx="9130666" cy="6858000"/>
          </a:xfrm>
          <a:prstGeom prst="rect">
            <a:avLst/>
          </a:prstGeom>
          <a:noFill/>
          <a:ln/>
        </p:spPr>
      </p:pic>
    </p:spTree>
    <p:extLst>
      <p:ext uri="{BB962C8B-B14F-4D97-AF65-F5344CB8AC3E}">
        <p14:creationId xmlns:p14="http://schemas.microsoft.com/office/powerpoint/2010/main" val="40368110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79602"/>
            <a:ext cx="9144000" cy="918418"/>
          </a:xfrm>
          <a:noFill/>
          <a:ln/>
        </p:spPr>
        <p:txBody>
          <a:bodyPr anchor="ctr">
            <a:normAutofit/>
          </a:bodyPr>
          <a:lstStyle/>
          <a:p>
            <a:r>
              <a:rPr lang="en-US" sz="4400" dirty="0" smtClean="0">
                <a:effectLst>
                  <a:outerShdw blurRad="38100" dist="38100" dir="2700000" algn="tl">
                    <a:srgbClr val="000000">
                      <a:alpha val="43137"/>
                    </a:srgbClr>
                  </a:outerShdw>
                </a:effectLst>
              </a:rPr>
              <a:t>CORNEAL ULCER</a:t>
            </a:r>
            <a:endParaRPr lang="en-US" sz="4400"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0" y="1196752"/>
            <a:ext cx="9001156" cy="5127848"/>
          </a:xfrm>
        </p:spPr>
        <p:txBody>
          <a:bodyPr/>
          <a:lstStyle/>
          <a:p>
            <a:pPr>
              <a:buClr>
                <a:schemeClr val="tx2"/>
              </a:buClr>
              <a:buFont typeface="Arial" pitchFamily="34" charset="0"/>
              <a:buChar char="•"/>
            </a:pPr>
            <a:r>
              <a:rPr lang="en-US" sz="2800" dirty="0" smtClean="0">
                <a:latin typeface="Calibri" pitchFamily="34" charset="0"/>
                <a:cs typeface="Times New Roman" pitchFamily="18" charset="0"/>
              </a:rPr>
              <a:t>Break </a:t>
            </a:r>
            <a:r>
              <a:rPr lang="en-US" sz="2800" dirty="0" smtClean="0">
                <a:latin typeface="Calibri" pitchFamily="34" charset="0"/>
                <a:cs typeface="Times New Roman" pitchFamily="18" charset="0"/>
              </a:rPr>
              <a:t>in epithelial surface.  </a:t>
            </a:r>
          </a:p>
          <a:p>
            <a:pPr>
              <a:buClr>
                <a:schemeClr val="tx2"/>
              </a:buClr>
              <a:buFont typeface="Arial" pitchFamily="34" charset="0"/>
              <a:buChar char="•"/>
            </a:pPr>
            <a:r>
              <a:rPr lang="en-GB" sz="2800" dirty="0" smtClean="0">
                <a:latin typeface="Calibri" pitchFamily="34" charset="0"/>
              </a:rPr>
              <a:t>Absent </a:t>
            </a:r>
            <a:r>
              <a:rPr lang="en-GB" sz="2800" dirty="0" smtClean="0">
                <a:latin typeface="Calibri" pitchFamily="34" charset="0"/>
              </a:rPr>
              <a:t>epithelium </a:t>
            </a:r>
            <a:r>
              <a:rPr lang="en-GB" sz="2800" dirty="0" smtClean="0">
                <a:latin typeface="Calibri" pitchFamily="34" charset="0"/>
                <a:sym typeface="Wingdings" panose="05000000000000000000" pitchFamily="2" charset="2"/>
              </a:rPr>
              <a:t> </a:t>
            </a:r>
            <a:r>
              <a:rPr lang="en-GB" sz="2800" dirty="0" smtClean="0">
                <a:latin typeface="Calibri" pitchFamily="34" charset="0"/>
              </a:rPr>
              <a:t>uptake </a:t>
            </a:r>
            <a:r>
              <a:rPr lang="en-GB" sz="2800" dirty="0" smtClean="0">
                <a:latin typeface="Calibri" pitchFamily="34" charset="0"/>
              </a:rPr>
              <a:t>of </a:t>
            </a:r>
            <a:r>
              <a:rPr lang="en-GB" sz="2800" b="1" dirty="0" smtClean="0">
                <a:latin typeface="Calibri" pitchFamily="34" charset="0"/>
              </a:rPr>
              <a:t>fluorescein</a:t>
            </a:r>
            <a:r>
              <a:rPr lang="en-GB" sz="2800" dirty="0" smtClean="0">
                <a:latin typeface="Calibri" pitchFamily="34" charset="0"/>
              </a:rPr>
              <a:t> by </a:t>
            </a:r>
            <a:r>
              <a:rPr lang="en-GB" sz="2800" dirty="0" err="1" smtClean="0">
                <a:latin typeface="Calibri" pitchFamily="34" charset="0"/>
              </a:rPr>
              <a:t>stroma</a:t>
            </a:r>
            <a:endParaRPr lang="en-GB" sz="2800" dirty="0">
              <a:latin typeface="Calibri" pitchFamily="34" charset="0"/>
            </a:endParaRPr>
          </a:p>
        </p:txBody>
      </p:sp>
      <p:sp>
        <p:nvSpPr>
          <p:cNvPr id="32771" name="Rectangle 3"/>
          <p:cNvSpPr>
            <a:spLocks noChangeArrowheads="1"/>
          </p:cNvSpPr>
          <p:nvPr/>
        </p:nvSpPr>
        <p:spPr bwMode="auto">
          <a:xfrm>
            <a:off x="655638" y="1411288"/>
            <a:ext cx="8158162" cy="3935412"/>
          </a:xfrm>
          <a:prstGeom prst="rect">
            <a:avLst/>
          </a:prstGeom>
          <a:noFill/>
          <a:ln w="9525">
            <a:noFill/>
            <a:miter lim="800000"/>
            <a:headEnd/>
            <a:tailEnd/>
          </a:ln>
        </p:spPr>
        <p:txBody>
          <a:bodyPr/>
          <a:lstStyle/>
          <a:p>
            <a:pPr marL="342900" indent="-342900" algn="just" eaLnBrk="1" hangingPunct="1">
              <a:lnSpc>
                <a:spcPct val="90000"/>
              </a:lnSpc>
              <a:spcBef>
                <a:spcPct val="20000"/>
              </a:spcBef>
              <a:buClr>
                <a:schemeClr val="folHlink"/>
              </a:buClr>
              <a:buSzPct val="60000"/>
              <a:buFont typeface="Wingdings" pitchFamily="2" charset="2"/>
              <a:buChar char="n"/>
            </a:pPr>
            <a:endParaRPr lang="en-US" sz="2800" b="1" u="sng" dirty="0">
              <a:solidFill>
                <a:srgbClr val="FF9900"/>
              </a:solidFill>
              <a:cs typeface="Times New Roman" pitchFamily="18" charset="0"/>
            </a:endParaRPr>
          </a:p>
          <a:p>
            <a:pPr marL="342900" indent="-342900" algn="just" eaLnBrk="1" hangingPunct="1">
              <a:lnSpc>
                <a:spcPct val="90000"/>
              </a:lnSpc>
              <a:spcBef>
                <a:spcPct val="20000"/>
              </a:spcBef>
              <a:buClr>
                <a:schemeClr val="folHlink"/>
              </a:buClr>
              <a:buSzPct val="60000"/>
              <a:buFont typeface="Wingdings" pitchFamily="2" charset="2"/>
              <a:buNone/>
            </a:pPr>
            <a:r>
              <a:rPr lang="en-US" sz="2800" dirty="0" smtClean="0">
                <a:cs typeface="Times New Roman" pitchFamily="18" charset="0"/>
              </a:rPr>
              <a:t> </a:t>
            </a:r>
            <a:endParaRPr lang="en-US" sz="2800" dirty="0">
              <a:cs typeface="Times New Roman" pitchFamily="18" charset="0"/>
            </a:endParaRPr>
          </a:p>
          <a:p>
            <a:pPr marL="342900" indent="-342900" eaLnBrk="1" hangingPunct="1">
              <a:lnSpc>
                <a:spcPct val="90000"/>
              </a:lnSpc>
              <a:spcBef>
                <a:spcPct val="20000"/>
              </a:spcBef>
              <a:buClr>
                <a:schemeClr val="folHlink"/>
              </a:buClr>
              <a:buSzPct val="60000"/>
              <a:buFont typeface="Wingdings" pitchFamily="2" charset="2"/>
              <a:buChar char="n"/>
            </a:pPr>
            <a:endParaRPr lang="en-US" sz="2800" dirty="0">
              <a:cs typeface="Times New Roman" pitchFamily="18" charset="0"/>
            </a:endParaRPr>
          </a:p>
          <a:p>
            <a:pPr marL="342900" indent="-342900" eaLnBrk="1" hangingPunct="1">
              <a:lnSpc>
                <a:spcPct val="90000"/>
              </a:lnSpc>
              <a:spcBef>
                <a:spcPct val="20000"/>
              </a:spcBef>
              <a:buClr>
                <a:schemeClr val="folHlink"/>
              </a:buClr>
              <a:buSzPct val="60000"/>
              <a:buFont typeface="Wingdings" pitchFamily="2" charset="2"/>
              <a:buChar char="n"/>
            </a:pPr>
            <a:endParaRPr lang="en-US" sz="2800" dirty="0">
              <a:cs typeface="Times New Roman" pitchFamily="18" charset="0"/>
            </a:endParaRPr>
          </a:p>
          <a:p>
            <a:pPr marL="342900" indent="-342900" eaLnBrk="1" hangingPunct="1">
              <a:lnSpc>
                <a:spcPct val="90000"/>
              </a:lnSpc>
              <a:spcBef>
                <a:spcPct val="20000"/>
              </a:spcBef>
              <a:buClr>
                <a:schemeClr val="folHlink"/>
              </a:buClr>
              <a:buSzPct val="60000"/>
              <a:buFont typeface="Wingdings" pitchFamily="2" charset="2"/>
              <a:buChar char="n"/>
            </a:pPr>
            <a:endParaRPr lang="en-US" sz="2800" dirty="0">
              <a:cs typeface="Times New Roman" pitchFamily="18" charset="0"/>
            </a:endParaRPr>
          </a:p>
          <a:p>
            <a:pPr marL="342900" indent="-342900" eaLnBrk="1" hangingPunct="1">
              <a:lnSpc>
                <a:spcPct val="90000"/>
              </a:lnSpc>
              <a:spcBef>
                <a:spcPct val="20000"/>
              </a:spcBef>
              <a:buClr>
                <a:schemeClr val="folHlink"/>
              </a:buClr>
              <a:buSzPct val="60000"/>
              <a:buFont typeface="Wingdings" pitchFamily="2" charset="2"/>
              <a:buChar char="n"/>
            </a:pPr>
            <a:endParaRPr lang="en-US" sz="2800" dirty="0">
              <a:cs typeface="Times New Roman" pitchFamily="18" charset="0"/>
            </a:endParaRPr>
          </a:p>
        </p:txBody>
      </p:sp>
      <p:pic>
        <p:nvPicPr>
          <p:cNvPr id="32772" name="Picture 4" descr="HSV dendritic ulcer"/>
          <p:cNvPicPr>
            <a:picLocks noChangeAspect="1" noChangeArrowheads="1"/>
          </p:cNvPicPr>
          <p:nvPr/>
        </p:nvPicPr>
        <p:blipFill>
          <a:blip r:embed="rId3">
            <a:lum bright="-6000" contrast="12000"/>
          </a:blip>
          <a:srcRect l="1976" t="10349" r="3197" b="22453"/>
          <a:stretch>
            <a:fillRect/>
          </a:stretch>
        </p:blipFill>
        <p:spPr bwMode="auto">
          <a:xfrm>
            <a:off x="214282" y="2708920"/>
            <a:ext cx="4496587" cy="3396620"/>
          </a:xfrm>
          <a:prstGeom prst="rect">
            <a:avLst/>
          </a:prstGeom>
          <a:noFill/>
          <a:ln w="9525">
            <a:noFill/>
            <a:miter lim="800000"/>
            <a:headEnd/>
            <a:tailEnd/>
          </a:ln>
        </p:spPr>
      </p:pic>
      <p:pic>
        <p:nvPicPr>
          <p:cNvPr id="32773" name="Picture 5" descr="corneal erosion"/>
          <p:cNvPicPr>
            <a:picLocks noChangeAspect="1" noChangeArrowheads="1"/>
          </p:cNvPicPr>
          <p:nvPr/>
        </p:nvPicPr>
        <p:blipFill>
          <a:blip r:embed="rId4"/>
          <a:srcRect l="5252" t="14490" r="2844" b="5811"/>
          <a:stretch>
            <a:fillRect/>
          </a:stretch>
        </p:blipFill>
        <p:spPr bwMode="auto">
          <a:xfrm>
            <a:off x="4714876" y="2708920"/>
            <a:ext cx="4205196" cy="3363286"/>
          </a:xfrm>
          <a:prstGeom prst="rect">
            <a:avLst/>
          </a:prstGeom>
          <a:noFill/>
        </p:spPr>
      </p:pic>
    </p:spTree>
    <p:extLst>
      <p:ext uri="{BB962C8B-B14F-4D97-AF65-F5344CB8AC3E}">
        <p14:creationId xmlns:p14="http://schemas.microsoft.com/office/powerpoint/2010/main" val="22322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label eye.jpg"/>
          <p:cNvPicPr>
            <a:picLocks noGrp="1" noChangeAspect="1"/>
          </p:cNvPicPr>
          <p:nvPr>
            <p:ph idx="4294967295"/>
          </p:nvPr>
        </p:nvPicPr>
        <p:blipFill>
          <a:blip r:embed="rId2"/>
          <a:stretch>
            <a:fillRect/>
          </a:stretch>
        </p:blipFill>
        <p:spPr>
          <a:xfrm>
            <a:off x="1" y="10862"/>
            <a:ext cx="5364088" cy="6847138"/>
          </a:xfrm>
        </p:spPr>
      </p:pic>
      <p:sp>
        <p:nvSpPr>
          <p:cNvPr id="2" name="Rectangle 1"/>
          <p:cNvSpPr/>
          <p:nvPr/>
        </p:nvSpPr>
        <p:spPr>
          <a:xfrm>
            <a:off x="5364089" y="404664"/>
            <a:ext cx="3779911" cy="5632311"/>
          </a:xfrm>
          <a:prstGeom prst="rect">
            <a:avLst/>
          </a:prstGeom>
        </p:spPr>
        <p:txBody>
          <a:bodyPr wrap="square">
            <a:spAutoFit/>
          </a:bodyPr>
          <a:lstStyle/>
          <a:p>
            <a:r>
              <a:rPr lang="en-GB" sz="3600" b="1" dirty="0">
                <a:effectLst>
                  <a:outerShdw blurRad="38100" dist="38100" dir="2700000" algn="tl">
                    <a:srgbClr val="000000">
                      <a:alpha val="43137"/>
                    </a:srgbClr>
                  </a:outerShdw>
                </a:effectLst>
              </a:rPr>
              <a:t>1 </a:t>
            </a:r>
            <a:r>
              <a:rPr lang="en-GB" sz="3600" b="1" dirty="0">
                <a:effectLst>
                  <a:outerShdw blurRad="38100" dist="38100" dir="2700000" algn="tl">
                    <a:srgbClr val="000000">
                      <a:alpha val="43137"/>
                    </a:srgbClr>
                  </a:outerShdw>
                </a:effectLst>
                <a:sym typeface="Wingdings" panose="05000000000000000000" pitchFamily="2" charset="2"/>
              </a:rPr>
              <a:t> </a:t>
            </a:r>
            <a:r>
              <a:rPr lang="en-GB" sz="3600" b="1" dirty="0" smtClean="0">
                <a:effectLst>
                  <a:outerShdw blurRad="38100" dist="38100" dir="2700000" algn="tl">
                    <a:srgbClr val="000000">
                      <a:alpha val="43137"/>
                    </a:srgbClr>
                  </a:outerShdw>
                </a:effectLst>
                <a:sym typeface="Wingdings" panose="05000000000000000000" pitchFamily="2" charset="2"/>
              </a:rPr>
              <a:t>Cornea</a:t>
            </a:r>
            <a:endParaRPr lang="en-GB" sz="3600" b="1" dirty="0">
              <a:effectLst>
                <a:outerShdw blurRad="38100" dist="38100" dir="2700000" algn="tl">
                  <a:srgbClr val="000000">
                    <a:alpha val="43137"/>
                  </a:srgbClr>
                </a:outerShdw>
              </a:effectLst>
              <a:sym typeface="Wingdings" panose="05000000000000000000" pitchFamily="2" charset="2"/>
            </a:endParaRPr>
          </a:p>
          <a:p>
            <a:r>
              <a:rPr lang="en-GB" sz="3600" b="1" dirty="0" smtClean="0">
                <a:effectLst>
                  <a:outerShdw blurRad="38100" dist="38100" dir="2700000" algn="tl">
                    <a:srgbClr val="000000">
                      <a:alpha val="43137"/>
                    </a:srgbClr>
                  </a:outerShdw>
                </a:effectLst>
                <a:sym typeface="Wingdings" panose="05000000000000000000" pitchFamily="2" charset="2"/>
              </a:rPr>
              <a:t>2 </a:t>
            </a:r>
            <a:r>
              <a:rPr lang="en-GB" sz="3600" b="1" dirty="0">
                <a:effectLst>
                  <a:outerShdw blurRad="38100" dist="38100" dir="2700000" algn="tl">
                    <a:srgbClr val="000000">
                      <a:alpha val="43137"/>
                    </a:srgbClr>
                  </a:outerShdw>
                </a:effectLst>
                <a:sym typeface="Wingdings" panose="05000000000000000000" pitchFamily="2" charset="2"/>
              </a:rPr>
              <a:t> </a:t>
            </a:r>
            <a:r>
              <a:rPr lang="en-GB" sz="3600" b="1" dirty="0" smtClean="0">
                <a:effectLst>
                  <a:outerShdw blurRad="38100" dist="38100" dir="2700000" algn="tl">
                    <a:srgbClr val="000000">
                      <a:alpha val="43137"/>
                    </a:srgbClr>
                  </a:outerShdw>
                </a:effectLst>
                <a:sym typeface="Wingdings" panose="05000000000000000000" pitchFamily="2" charset="2"/>
              </a:rPr>
              <a:t>Aqueous </a:t>
            </a:r>
            <a:r>
              <a:rPr lang="en-GB" sz="3600" b="1" dirty="0" err="1" smtClean="0">
                <a:effectLst>
                  <a:outerShdw blurRad="38100" dist="38100" dir="2700000" algn="tl">
                    <a:srgbClr val="000000">
                      <a:alpha val="43137"/>
                    </a:srgbClr>
                  </a:outerShdw>
                </a:effectLst>
                <a:sym typeface="Wingdings" panose="05000000000000000000" pitchFamily="2" charset="2"/>
              </a:rPr>
              <a:t>humor</a:t>
            </a:r>
            <a:endParaRPr lang="en-GB" sz="3600" b="1" dirty="0" smtClean="0">
              <a:effectLst>
                <a:outerShdw blurRad="38100" dist="38100" dir="2700000" algn="tl">
                  <a:srgbClr val="000000">
                    <a:alpha val="43137"/>
                  </a:srgbClr>
                </a:outerShdw>
              </a:effectLst>
              <a:sym typeface="Wingdings" panose="05000000000000000000" pitchFamily="2" charset="2"/>
            </a:endParaRPr>
          </a:p>
          <a:p>
            <a:r>
              <a:rPr lang="en-GB" sz="3600" b="1" dirty="0" smtClean="0">
                <a:effectLst>
                  <a:outerShdw blurRad="38100" dist="38100" dir="2700000" algn="tl">
                    <a:srgbClr val="000000">
                      <a:alpha val="43137"/>
                    </a:srgbClr>
                  </a:outerShdw>
                </a:effectLst>
              </a:rPr>
              <a:t>3 </a:t>
            </a:r>
            <a:r>
              <a:rPr lang="en-GB" sz="3600" b="1" dirty="0">
                <a:effectLst>
                  <a:outerShdw blurRad="38100" dist="38100" dir="2700000" algn="tl">
                    <a:srgbClr val="000000">
                      <a:alpha val="43137"/>
                    </a:srgbClr>
                  </a:outerShdw>
                </a:effectLst>
                <a:sym typeface="Wingdings" panose="05000000000000000000" pitchFamily="2" charset="2"/>
              </a:rPr>
              <a:t> </a:t>
            </a:r>
            <a:r>
              <a:rPr lang="en-GB" sz="3600" b="1" dirty="0" smtClean="0">
                <a:effectLst>
                  <a:outerShdw blurRad="38100" dist="38100" dir="2700000" algn="tl">
                    <a:srgbClr val="000000">
                      <a:alpha val="43137"/>
                    </a:srgbClr>
                  </a:outerShdw>
                </a:effectLst>
                <a:sym typeface="Wingdings" panose="05000000000000000000" pitchFamily="2" charset="2"/>
              </a:rPr>
              <a:t>Iris</a:t>
            </a:r>
            <a:r>
              <a:rPr lang="en-GB" sz="3600" b="1" dirty="0">
                <a:effectLst>
                  <a:outerShdw blurRad="38100" dist="38100" dir="2700000" algn="tl">
                    <a:srgbClr val="000000">
                      <a:alpha val="43137"/>
                    </a:srgbClr>
                  </a:outerShdw>
                </a:effectLst>
              </a:rPr>
              <a:t/>
            </a:r>
            <a:br>
              <a:rPr lang="en-GB" sz="3600" b="1" dirty="0">
                <a:effectLst>
                  <a:outerShdw blurRad="38100" dist="38100" dir="2700000" algn="tl">
                    <a:srgbClr val="000000">
                      <a:alpha val="43137"/>
                    </a:srgbClr>
                  </a:outerShdw>
                </a:effectLst>
              </a:rPr>
            </a:br>
            <a:r>
              <a:rPr lang="en-GB" sz="3600" b="1" dirty="0">
                <a:effectLst>
                  <a:outerShdw blurRad="38100" dist="38100" dir="2700000" algn="tl">
                    <a:srgbClr val="000000">
                      <a:alpha val="43137"/>
                    </a:srgbClr>
                  </a:outerShdw>
                </a:effectLst>
              </a:rPr>
              <a:t>4 </a:t>
            </a:r>
            <a:r>
              <a:rPr lang="en-GB" sz="3600" b="1" dirty="0">
                <a:effectLst>
                  <a:outerShdw blurRad="38100" dist="38100" dir="2700000" algn="tl">
                    <a:srgbClr val="000000">
                      <a:alpha val="43137"/>
                    </a:srgbClr>
                  </a:outerShdw>
                </a:effectLst>
                <a:sym typeface="Wingdings" panose="05000000000000000000" pitchFamily="2" charset="2"/>
              </a:rPr>
              <a:t> </a:t>
            </a:r>
            <a:r>
              <a:rPr lang="en-GB" sz="3600" b="1" dirty="0" smtClean="0">
                <a:effectLst>
                  <a:outerShdw blurRad="38100" dist="38100" dir="2700000" algn="tl">
                    <a:srgbClr val="000000">
                      <a:alpha val="43137"/>
                    </a:srgbClr>
                  </a:outerShdw>
                </a:effectLst>
                <a:sym typeface="Wingdings" panose="05000000000000000000" pitchFamily="2" charset="2"/>
              </a:rPr>
              <a:t>Lens</a:t>
            </a:r>
            <a:r>
              <a:rPr lang="en-GB" sz="3600" b="1" dirty="0">
                <a:effectLst>
                  <a:outerShdw blurRad="38100" dist="38100" dir="2700000" algn="tl">
                    <a:srgbClr val="000000">
                      <a:alpha val="43137"/>
                    </a:srgbClr>
                  </a:outerShdw>
                </a:effectLst>
              </a:rPr>
              <a:t/>
            </a:r>
            <a:br>
              <a:rPr lang="en-GB" sz="3600" b="1" dirty="0">
                <a:effectLst>
                  <a:outerShdw blurRad="38100" dist="38100" dir="2700000" algn="tl">
                    <a:srgbClr val="000000">
                      <a:alpha val="43137"/>
                    </a:srgbClr>
                  </a:outerShdw>
                </a:effectLst>
              </a:rPr>
            </a:br>
            <a:r>
              <a:rPr lang="en-GB" sz="3600" b="1" dirty="0">
                <a:effectLst>
                  <a:outerShdw blurRad="38100" dist="38100" dir="2700000" algn="tl">
                    <a:srgbClr val="000000">
                      <a:alpha val="43137"/>
                    </a:srgbClr>
                  </a:outerShdw>
                </a:effectLst>
              </a:rPr>
              <a:t>5 </a:t>
            </a:r>
            <a:r>
              <a:rPr lang="en-GB" sz="3600" b="1" dirty="0">
                <a:effectLst>
                  <a:outerShdw blurRad="38100" dist="38100" dir="2700000" algn="tl">
                    <a:srgbClr val="000000">
                      <a:alpha val="43137"/>
                    </a:srgbClr>
                  </a:outerShdw>
                </a:effectLst>
                <a:sym typeface="Wingdings" panose="05000000000000000000" pitchFamily="2" charset="2"/>
              </a:rPr>
              <a:t> </a:t>
            </a:r>
            <a:r>
              <a:rPr lang="en-GB" sz="3600" b="1" dirty="0" smtClean="0">
                <a:effectLst>
                  <a:outerShdw blurRad="38100" dist="38100" dir="2700000" algn="tl">
                    <a:srgbClr val="000000">
                      <a:alpha val="43137"/>
                    </a:srgbClr>
                  </a:outerShdw>
                </a:effectLst>
              </a:rPr>
              <a:t>Choroid</a:t>
            </a:r>
          </a:p>
          <a:p>
            <a:r>
              <a:rPr lang="en-GB" sz="3600" b="1" dirty="0" smtClean="0">
                <a:effectLst>
                  <a:outerShdw blurRad="38100" dist="38100" dir="2700000" algn="tl">
                    <a:srgbClr val="000000">
                      <a:alpha val="43137"/>
                    </a:srgbClr>
                  </a:outerShdw>
                </a:effectLst>
              </a:rPr>
              <a:t>6 </a:t>
            </a:r>
            <a:r>
              <a:rPr lang="en-GB" sz="3600" b="1" dirty="0" smtClean="0">
                <a:effectLst>
                  <a:outerShdw blurRad="38100" dist="38100" dir="2700000" algn="tl">
                    <a:srgbClr val="000000">
                      <a:alpha val="43137"/>
                    </a:srgbClr>
                  </a:outerShdw>
                </a:effectLst>
                <a:sym typeface="Wingdings" panose="05000000000000000000" pitchFamily="2" charset="2"/>
              </a:rPr>
              <a:t> </a:t>
            </a:r>
            <a:r>
              <a:rPr lang="en-GB" sz="3600" b="1" dirty="0" err="1" smtClean="0">
                <a:effectLst>
                  <a:outerShdw blurRad="38100" dist="38100" dir="2700000" algn="tl">
                    <a:srgbClr val="000000">
                      <a:alpha val="43137"/>
                    </a:srgbClr>
                  </a:outerShdw>
                </a:effectLst>
                <a:sym typeface="Wingdings" panose="05000000000000000000" pitchFamily="2" charset="2"/>
              </a:rPr>
              <a:t>Cilliary</a:t>
            </a:r>
            <a:r>
              <a:rPr lang="en-GB" sz="3600" b="1" dirty="0" smtClean="0">
                <a:effectLst>
                  <a:outerShdw blurRad="38100" dist="38100" dir="2700000" algn="tl">
                    <a:srgbClr val="000000">
                      <a:alpha val="43137"/>
                    </a:srgbClr>
                  </a:outerShdw>
                </a:effectLst>
                <a:sym typeface="Wingdings" panose="05000000000000000000" pitchFamily="2" charset="2"/>
              </a:rPr>
              <a:t> body</a:t>
            </a:r>
          </a:p>
          <a:p>
            <a:r>
              <a:rPr lang="en-GB" sz="3600" b="1" dirty="0" smtClean="0">
                <a:effectLst>
                  <a:outerShdw blurRad="38100" dist="38100" dir="2700000" algn="tl">
                    <a:srgbClr val="000000">
                      <a:alpha val="43137"/>
                    </a:srgbClr>
                  </a:outerShdw>
                </a:effectLst>
                <a:sym typeface="Wingdings" panose="05000000000000000000" pitchFamily="2" charset="2"/>
              </a:rPr>
              <a:t>7  Optical nerve</a:t>
            </a:r>
            <a:endParaRPr lang="en-US" sz="3600" dirty="0"/>
          </a:p>
        </p:txBody>
      </p:sp>
    </p:spTree>
    <p:extLst>
      <p:ext uri="{BB962C8B-B14F-4D97-AF65-F5344CB8AC3E}">
        <p14:creationId xmlns:p14="http://schemas.microsoft.com/office/powerpoint/2010/main" val="10920062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66" y="12536"/>
            <a:ext cx="9219454" cy="846980"/>
          </a:xfrm>
        </p:spPr>
        <p:txBody>
          <a:bodyPr>
            <a:normAutofit/>
          </a:bodyPr>
          <a:lstStyle/>
          <a:p>
            <a:r>
              <a:rPr lang="en-US" sz="4400" dirty="0" smtClean="0">
                <a:latin typeface="Calibri" pitchFamily="34" charset="0"/>
              </a:rPr>
              <a:t>CATARACT</a:t>
            </a:r>
            <a:endParaRPr lang="en-US" sz="4400" dirty="0">
              <a:latin typeface="Calibri" pitchFamily="34" charset="0"/>
            </a:endParaRPr>
          </a:p>
        </p:txBody>
      </p:sp>
      <p:sp>
        <p:nvSpPr>
          <p:cNvPr id="3" name="Content Placeholder 2"/>
          <p:cNvSpPr>
            <a:spLocks noGrp="1"/>
          </p:cNvSpPr>
          <p:nvPr>
            <p:ph idx="1"/>
          </p:nvPr>
        </p:nvSpPr>
        <p:spPr/>
        <p:txBody>
          <a:bodyPr>
            <a:normAutofit/>
          </a:bodyPr>
          <a:lstStyle/>
          <a:p>
            <a:pPr>
              <a:buClr>
                <a:schemeClr val="tx2"/>
              </a:buClr>
            </a:pPr>
            <a:r>
              <a:rPr lang="en-US" sz="2800" dirty="0" smtClean="0">
                <a:latin typeface="Calibri" pitchFamily="34" charset="0"/>
              </a:rPr>
              <a:t>Any </a:t>
            </a:r>
            <a:r>
              <a:rPr lang="en-US" sz="2800" dirty="0" err="1" smtClean="0">
                <a:latin typeface="Calibri" pitchFamily="34" charset="0"/>
              </a:rPr>
              <a:t>opacification</a:t>
            </a:r>
            <a:r>
              <a:rPr lang="en-US" sz="2800" dirty="0" smtClean="0">
                <a:latin typeface="Calibri" pitchFamily="34" charset="0"/>
              </a:rPr>
              <a:t> of the lens</a:t>
            </a:r>
          </a:p>
          <a:p>
            <a:pPr>
              <a:buClr>
                <a:schemeClr val="tx2"/>
              </a:buClr>
            </a:pPr>
            <a:r>
              <a:rPr lang="en-US" sz="2800" dirty="0" smtClean="0">
                <a:latin typeface="Calibri" pitchFamily="34" charset="0"/>
              </a:rPr>
              <a:t>A normal lens is clear</a:t>
            </a:r>
          </a:p>
          <a:p>
            <a:pPr>
              <a:buClr>
                <a:schemeClr val="tx2"/>
              </a:buClr>
            </a:pPr>
            <a:r>
              <a:rPr lang="en-US" sz="2800" dirty="0" smtClean="0">
                <a:latin typeface="Calibri" pitchFamily="34" charset="0"/>
              </a:rPr>
              <a:t>A cataract makes the lens change color to </a:t>
            </a:r>
            <a:r>
              <a:rPr lang="en-US" sz="2800" dirty="0" err="1" smtClean="0">
                <a:latin typeface="Calibri" pitchFamily="34" charset="0"/>
              </a:rPr>
              <a:t>creamish</a:t>
            </a:r>
            <a:r>
              <a:rPr lang="en-US" sz="2800" dirty="0" smtClean="0">
                <a:latin typeface="Calibri" pitchFamily="34" charset="0"/>
              </a:rPr>
              <a:t> or whitish</a:t>
            </a:r>
            <a:endParaRPr lang="en-US" sz="2800" dirty="0">
              <a:latin typeface="Calibri"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1294420" y="3140968"/>
            <a:ext cx="6588223" cy="37170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706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MUCHAI\Documents\Dept Ophthal\Undergrad Lectures\New Pics\Orbital bones.jpg"/>
          <p:cNvPicPr>
            <a:picLocks noGrp="1" noChangeAspect="1" noChangeArrowheads="1"/>
          </p:cNvPicPr>
          <p:nvPr>
            <p:ph/>
          </p:nvPr>
        </p:nvPicPr>
        <p:blipFill>
          <a:blip r:embed="rId2"/>
          <a:srcRect/>
          <a:stretch>
            <a:fillRect/>
          </a:stretch>
        </p:blipFill>
        <p:spPr bwMode="auto">
          <a:xfrm>
            <a:off x="714348" y="285728"/>
            <a:ext cx="7429552" cy="6128470"/>
          </a:xfrm>
          <a:prstGeom prst="rect">
            <a:avLst/>
          </a:prstGeom>
          <a:noFill/>
        </p:spPr>
      </p:pic>
    </p:spTree>
    <p:extLst>
      <p:ext uri="{BB962C8B-B14F-4D97-AF65-F5344CB8AC3E}">
        <p14:creationId xmlns:p14="http://schemas.microsoft.com/office/powerpoint/2010/main" val="6736330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9" y="0"/>
            <a:ext cx="9137144" cy="918418"/>
          </a:xfrm>
        </p:spPr>
        <p:txBody>
          <a:bodyPr>
            <a:normAutofit/>
          </a:bodyPr>
          <a:lstStyle/>
          <a:p>
            <a:r>
              <a:rPr lang="en-US" sz="4400" b="1" u="sng" dirty="0" smtClean="0"/>
              <a:t>CATARACT OR NOT?</a:t>
            </a:r>
            <a:endParaRPr lang="en-US" sz="4400" b="1" u="sng" dirty="0"/>
          </a:p>
        </p:txBody>
      </p:sp>
      <p:pic>
        <p:nvPicPr>
          <p:cNvPr id="8194" name="Picture 2"/>
          <p:cNvPicPr>
            <a:picLocks noChangeAspect="1" noChangeArrowheads="1"/>
          </p:cNvPicPr>
          <p:nvPr/>
        </p:nvPicPr>
        <p:blipFill>
          <a:blip r:embed="rId2" cstate="print"/>
          <a:srcRect/>
          <a:stretch>
            <a:fillRect/>
          </a:stretch>
        </p:blipFill>
        <p:spPr bwMode="auto">
          <a:xfrm>
            <a:off x="0" y="1317096"/>
            <a:ext cx="4499992" cy="2744561"/>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4572000" y="1317097"/>
            <a:ext cx="4571203" cy="2744561"/>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0" y="4061657"/>
            <a:ext cx="4499992" cy="2796343"/>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t="12205" r="50000"/>
          <a:stretch>
            <a:fillRect/>
          </a:stretch>
        </p:blipFill>
        <p:spPr bwMode="auto">
          <a:xfrm>
            <a:off x="4612747" y="4047367"/>
            <a:ext cx="4530456" cy="2810633"/>
          </a:xfrm>
          <a:prstGeom prst="rect">
            <a:avLst/>
          </a:prstGeom>
          <a:noFill/>
          <a:ln w="9525">
            <a:noFill/>
            <a:miter lim="800000"/>
            <a:headEnd/>
            <a:tailEnd/>
          </a:ln>
        </p:spPr>
      </p:pic>
    </p:spTree>
    <p:extLst>
      <p:ext uri="{BB962C8B-B14F-4D97-AF65-F5344CB8AC3E}">
        <p14:creationId xmlns:p14="http://schemas.microsoft.com/office/powerpoint/2010/main" val="14133249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0" y="0"/>
            <a:ext cx="4644008" cy="68580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4644008" y="0"/>
            <a:ext cx="4499992" cy="6858000"/>
          </a:xfrm>
          <a:prstGeom prst="rect">
            <a:avLst/>
          </a:prstGeom>
          <a:noFill/>
          <a:ln w="9525">
            <a:noFill/>
            <a:miter lim="800000"/>
            <a:headEnd/>
            <a:tailEnd/>
          </a:ln>
        </p:spPr>
      </p:pic>
    </p:spTree>
    <p:extLst>
      <p:ext uri="{BB962C8B-B14F-4D97-AF65-F5344CB8AC3E}">
        <p14:creationId xmlns:p14="http://schemas.microsoft.com/office/powerpoint/2010/main" val="6067902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5813" y="49226"/>
            <a:ext cx="9128185" cy="6636406"/>
          </a:xfrm>
          <a:prstGeom prst="rect">
            <a:avLst/>
          </a:prstGeom>
          <a:noFill/>
          <a:ln w="9525">
            <a:noFill/>
            <a:miter lim="800000"/>
            <a:headEnd/>
            <a:tailEnd/>
          </a:ln>
        </p:spPr>
      </p:pic>
    </p:spTree>
    <p:extLst>
      <p:ext uri="{BB962C8B-B14F-4D97-AF65-F5344CB8AC3E}">
        <p14:creationId xmlns:p14="http://schemas.microsoft.com/office/powerpoint/2010/main" val="33248629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2994" y="0"/>
            <a:ext cx="9131005" cy="775542"/>
          </a:xfrm>
        </p:spPr>
        <p:txBody>
          <a:bodyPr>
            <a:normAutofit/>
          </a:bodyPr>
          <a:lstStyle/>
          <a:p>
            <a:pPr eaLnBrk="1" hangingPunct="1"/>
            <a:r>
              <a:rPr lang="en-US" sz="4400" b="1" u="sng" dirty="0" smtClean="0">
                <a:latin typeface="Calibri" pitchFamily="34" charset="0"/>
              </a:rPr>
              <a:t>RETINAL DETACHMENT</a:t>
            </a:r>
            <a:endParaRPr lang="en-US" sz="4400" b="1" u="sng" dirty="0" smtClean="0">
              <a:latin typeface="Calibri" pitchFamily="34" charset="0"/>
            </a:endParaRPr>
          </a:p>
        </p:txBody>
      </p:sp>
      <p:sp>
        <p:nvSpPr>
          <p:cNvPr id="44035" name="Content Placeholder 2"/>
          <p:cNvSpPr>
            <a:spLocks noGrp="1"/>
          </p:cNvSpPr>
          <p:nvPr>
            <p:ph sz="half" idx="1"/>
          </p:nvPr>
        </p:nvSpPr>
        <p:spPr>
          <a:xfrm>
            <a:off x="12994" y="813190"/>
            <a:ext cx="4919046" cy="3071834"/>
          </a:xfrm>
        </p:spPr>
        <p:txBody>
          <a:bodyPr/>
          <a:lstStyle/>
          <a:p>
            <a:pPr eaLnBrk="1" hangingPunct="1">
              <a:buClr>
                <a:schemeClr val="tx2"/>
              </a:buClr>
              <a:buFont typeface="Arial" pitchFamily="34" charset="0"/>
              <a:buChar char="•"/>
            </a:pPr>
            <a:r>
              <a:rPr lang="en-US" sz="2800" dirty="0" smtClean="0">
                <a:latin typeface="Calibri" pitchFamily="34" charset="0"/>
              </a:rPr>
              <a:t>Separation </a:t>
            </a:r>
            <a:r>
              <a:rPr lang="en-US" sz="2800" dirty="0" smtClean="0">
                <a:latin typeface="Calibri" pitchFamily="34" charset="0"/>
              </a:rPr>
              <a:t>of </a:t>
            </a:r>
            <a:r>
              <a:rPr lang="en-US" sz="2800" b="1" dirty="0" smtClean="0">
                <a:latin typeface="Calibri" pitchFamily="34" charset="0"/>
              </a:rPr>
              <a:t>sensory retina </a:t>
            </a:r>
            <a:r>
              <a:rPr lang="en-US" sz="2800" dirty="0" smtClean="0">
                <a:latin typeface="Calibri" pitchFamily="34" charset="0"/>
              </a:rPr>
              <a:t>from </a:t>
            </a:r>
            <a:r>
              <a:rPr lang="en-US" sz="2800" b="1" dirty="0" smtClean="0">
                <a:latin typeface="Calibri" pitchFamily="34" charset="0"/>
              </a:rPr>
              <a:t>retinal pigment </a:t>
            </a:r>
            <a:r>
              <a:rPr lang="en-US" sz="2800" dirty="0" smtClean="0">
                <a:latin typeface="Calibri" pitchFamily="34" charset="0"/>
              </a:rPr>
              <a:t>epithelium by </a:t>
            </a:r>
            <a:r>
              <a:rPr lang="en-US" sz="2800" dirty="0" smtClean="0">
                <a:latin typeface="Calibri" pitchFamily="34" charset="0"/>
              </a:rPr>
              <a:t>sub-retinal </a:t>
            </a:r>
            <a:r>
              <a:rPr lang="en-US" sz="2800" dirty="0" smtClean="0">
                <a:latin typeface="Calibri" pitchFamily="34" charset="0"/>
              </a:rPr>
              <a:t>fluid</a:t>
            </a:r>
          </a:p>
        </p:txBody>
      </p:sp>
      <p:pic>
        <p:nvPicPr>
          <p:cNvPr id="6" name="Picture 8"/>
          <p:cNvPicPr>
            <a:picLocks noGrp="1" noChangeAspect="1" noChangeArrowheads="1"/>
          </p:cNvPicPr>
          <p:nvPr>
            <p:ph sz="half" idx="2"/>
          </p:nvPr>
        </p:nvPicPr>
        <p:blipFill>
          <a:blip r:embed="rId2"/>
          <a:stretch>
            <a:fillRect/>
          </a:stretch>
        </p:blipFill>
        <p:spPr bwMode="auto">
          <a:xfrm>
            <a:off x="5105400" y="856876"/>
            <a:ext cx="4038600" cy="3028148"/>
          </a:xfrm>
          <a:prstGeom prst="rect">
            <a:avLst/>
          </a:prstGeom>
          <a:noFill/>
          <a:ln w="9525">
            <a:noFill/>
            <a:miter lim="800000"/>
            <a:headEnd/>
            <a:tailEnd/>
          </a:ln>
        </p:spPr>
      </p:pic>
    </p:spTree>
    <p:extLst>
      <p:ext uri="{BB962C8B-B14F-4D97-AF65-F5344CB8AC3E}">
        <p14:creationId xmlns:p14="http://schemas.microsoft.com/office/powerpoint/2010/main" val="1991081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6908"/>
          </a:xfrm>
        </p:spPr>
        <p:txBody>
          <a:bodyPr>
            <a:normAutofit/>
          </a:bodyPr>
          <a:lstStyle/>
          <a:p>
            <a:r>
              <a:rPr lang="en-GB" sz="4400" dirty="0" smtClean="0">
                <a:solidFill>
                  <a:schemeClr val="accent1"/>
                </a:solidFill>
                <a:latin typeface="Calibri" pitchFamily="34" charset="0"/>
              </a:rPr>
              <a:t>EXTRAOCULAR MUSCLES</a:t>
            </a:r>
            <a:endParaRPr lang="en-GB" sz="4400" dirty="0">
              <a:solidFill>
                <a:schemeClr val="accent1"/>
              </a:solidFill>
              <a:latin typeface="Calibri" pitchFamily="34" charset="0"/>
            </a:endParaRPr>
          </a:p>
        </p:txBody>
      </p:sp>
      <p:pic>
        <p:nvPicPr>
          <p:cNvPr id="4" name="Picture 6" descr="C:\Documents and Settings\admin\Desktop\untitled.JPG"/>
          <p:cNvPicPr>
            <a:picLocks noGrp="1" noChangeAspect="1" noChangeArrowheads="1"/>
          </p:cNvPicPr>
          <p:nvPr>
            <p:ph idx="1"/>
          </p:nvPr>
        </p:nvPicPr>
        <p:blipFill>
          <a:blip r:embed="rId2"/>
          <a:srcRect t="2921" r="54625" b="46885"/>
          <a:stretch>
            <a:fillRect/>
          </a:stretch>
        </p:blipFill>
        <p:spPr bwMode="auto">
          <a:xfrm>
            <a:off x="0" y="1071546"/>
            <a:ext cx="9144000" cy="5786454"/>
          </a:xfrm>
          <a:prstGeom prst="rect">
            <a:avLst/>
          </a:prstGeom>
          <a:noFill/>
        </p:spPr>
      </p:pic>
    </p:spTree>
  </p:cSld>
  <p:clrMapOvr>
    <a:masterClrMapping/>
  </p:clrMapOvr>
  <p:transition advTm="1588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9944"/>
            <a:ext cx="9144000" cy="1042791"/>
          </a:xfrm>
        </p:spPr>
        <p:txBody>
          <a:bodyPr>
            <a:normAutofit fontScale="90000"/>
          </a:bodyPr>
          <a:lstStyle/>
          <a:p>
            <a:pPr eaLnBrk="1" hangingPunct="1"/>
            <a:r>
              <a:rPr lang="en-GB" sz="4400" dirty="0" smtClean="0"/>
              <a:t>EXTRA-OCULAR MUSCLES(EOMS)</a:t>
            </a:r>
            <a:endParaRPr lang="en-GB" sz="4400" dirty="0" smtClean="0"/>
          </a:p>
        </p:txBody>
      </p:sp>
      <p:sp>
        <p:nvSpPr>
          <p:cNvPr id="23555" name="Rectangle 3"/>
          <p:cNvSpPr>
            <a:spLocks noGrp="1" noChangeArrowheads="1"/>
          </p:cNvSpPr>
          <p:nvPr>
            <p:ph idx="1"/>
          </p:nvPr>
        </p:nvSpPr>
        <p:spPr>
          <a:xfrm>
            <a:off x="9507" y="1052734"/>
            <a:ext cx="9134493" cy="5805265"/>
          </a:xfrm>
        </p:spPr>
        <p:txBody>
          <a:bodyPr>
            <a:normAutofit lnSpcReduction="10000"/>
          </a:bodyPr>
          <a:lstStyle/>
          <a:p>
            <a:r>
              <a:rPr lang="en-GB" sz="2600" dirty="0">
                <a:latin typeface="Calibri" panose="020F0502020204030204" pitchFamily="34" charset="0"/>
              </a:rPr>
              <a:t>Origin </a:t>
            </a:r>
            <a:r>
              <a:rPr lang="en-GB" sz="2600" dirty="0" smtClean="0">
                <a:latin typeface="Calibri" panose="020F0502020204030204" pitchFamily="34" charset="0"/>
                <a:sym typeface="Wingdings" panose="05000000000000000000" pitchFamily="2" charset="2"/>
              </a:rPr>
              <a:t></a:t>
            </a:r>
            <a:r>
              <a:rPr lang="en-GB" sz="2600" dirty="0" smtClean="0">
                <a:latin typeface="Calibri" panose="020F0502020204030204" pitchFamily="34" charset="0"/>
              </a:rPr>
              <a:t> </a:t>
            </a:r>
            <a:r>
              <a:rPr lang="en-GB" sz="2600" b="1" dirty="0" err="1">
                <a:latin typeface="Calibri" panose="020F0502020204030204" pitchFamily="34" charset="0"/>
              </a:rPr>
              <a:t>tendinous</a:t>
            </a:r>
            <a:r>
              <a:rPr lang="en-GB" sz="2600" b="1" dirty="0">
                <a:latin typeface="Calibri" panose="020F0502020204030204" pitchFamily="34" charset="0"/>
              </a:rPr>
              <a:t> ring</a:t>
            </a:r>
            <a:r>
              <a:rPr lang="en-GB" sz="2600" dirty="0">
                <a:latin typeface="Calibri" panose="020F0502020204030204" pitchFamily="34" charset="0"/>
              </a:rPr>
              <a:t> at the apex of orbit except </a:t>
            </a:r>
            <a:r>
              <a:rPr lang="en-GB" sz="2600" b="1" dirty="0">
                <a:latin typeface="Calibri" panose="020F0502020204030204" pitchFamily="34" charset="0"/>
              </a:rPr>
              <a:t>inferior oblique </a:t>
            </a:r>
            <a:r>
              <a:rPr lang="en-GB" sz="2600" dirty="0">
                <a:latin typeface="Calibri" panose="020F0502020204030204" pitchFamily="34" charset="0"/>
              </a:rPr>
              <a:t>(</a:t>
            </a:r>
            <a:r>
              <a:rPr lang="en-GB" sz="2600" dirty="0" smtClean="0">
                <a:latin typeface="Calibri" panose="020F0502020204030204" pitchFamily="34" charset="0"/>
              </a:rPr>
              <a:t>floor </a:t>
            </a:r>
            <a:r>
              <a:rPr lang="en-GB" sz="2600" dirty="0">
                <a:latin typeface="Calibri" panose="020F0502020204030204" pitchFamily="34" charset="0"/>
              </a:rPr>
              <a:t>of </a:t>
            </a:r>
            <a:r>
              <a:rPr lang="en-GB" sz="2600" dirty="0" smtClean="0">
                <a:latin typeface="Calibri" panose="020F0502020204030204" pitchFamily="34" charset="0"/>
              </a:rPr>
              <a:t>orbit)</a:t>
            </a:r>
            <a:endParaRPr lang="en-GB" sz="2600" dirty="0">
              <a:latin typeface="Calibri" panose="020F0502020204030204" pitchFamily="34" charset="0"/>
            </a:endParaRPr>
          </a:p>
          <a:p>
            <a:r>
              <a:rPr lang="en-GB" sz="2600" dirty="0">
                <a:latin typeface="Calibri" panose="020F0502020204030204" pitchFamily="34" charset="0"/>
              </a:rPr>
              <a:t>Insertion </a:t>
            </a:r>
            <a:r>
              <a:rPr lang="en-GB" sz="2600" dirty="0" smtClean="0">
                <a:latin typeface="Calibri" panose="020F0502020204030204" pitchFamily="34" charset="0"/>
                <a:sym typeface="Wingdings" panose="05000000000000000000" pitchFamily="2" charset="2"/>
              </a:rPr>
              <a:t></a:t>
            </a:r>
            <a:r>
              <a:rPr lang="en-GB" sz="2600" dirty="0" smtClean="0">
                <a:latin typeface="Calibri" panose="020F0502020204030204" pitchFamily="34" charset="0"/>
              </a:rPr>
              <a:t> </a:t>
            </a:r>
            <a:r>
              <a:rPr lang="en-GB" sz="2600" b="1" dirty="0" smtClean="0">
                <a:latin typeface="Calibri" panose="020F0502020204030204" pitchFamily="34" charset="0"/>
              </a:rPr>
              <a:t>eyeball</a:t>
            </a:r>
            <a:endParaRPr lang="en-GB" sz="2600" b="1" dirty="0">
              <a:latin typeface="Calibri" panose="020F0502020204030204" pitchFamily="34" charset="0"/>
            </a:endParaRPr>
          </a:p>
          <a:p>
            <a:pPr eaLnBrk="1" hangingPunct="1">
              <a:lnSpc>
                <a:spcPct val="90000"/>
              </a:lnSpc>
              <a:buClr>
                <a:schemeClr val="tx2"/>
              </a:buClr>
              <a:buFont typeface="Arial" pitchFamily="34" charset="0"/>
              <a:buChar char="•"/>
            </a:pPr>
            <a:r>
              <a:rPr lang="en-GB" sz="2600" b="1" dirty="0" smtClean="0">
                <a:latin typeface="Calibri" pitchFamily="34" charset="0"/>
              </a:rPr>
              <a:t>6 EOMs </a:t>
            </a:r>
            <a:r>
              <a:rPr lang="en-GB" sz="2600" dirty="0" smtClean="0">
                <a:latin typeface="Calibri" pitchFamily="34" charset="0"/>
              </a:rPr>
              <a:t>move the eyeball</a:t>
            </a:r>
          </a:p>
          <a:p>
            <a:pPr lvl="1" eaLnBrk="1" hangingPunct="1">
              <a:lnSpc>
                <a:spcPct val="90000"/>
              </a:lnSpc>
              <a:buClr>
                <a:schemeClr val="tx2"/>
              </a:buClr>
              <a:buFont typeface="Calibri" pitchFamily="34" charset="0"/>
              <a:buChar char="-"/>
            </a:pPr>
            <a:r>
              <a:rPr lang="en-GB" sz="2600" dirty="0" smtClean="0">
                <a:latin typeface="Calibri" pitchFamily="34" charset="0"/>
              </a:rPr>
              <a:t>4 </a:t>
            </a:r>
            <a:r>
              <a:rPr lang="en-GB" sz="2600" dirty="0" err="1" smtClean="0">
                <a:latin typeface="Calibri" pitchFamily="34" charset="0"/>
              </a:rPr>
              <a:t>Recti</a:t>
            </a:r>
            <a:r>
              <a:rPr lang="en-GB" sz="2600" dirty="0" smtClean="0">
                <a:latin typeface="Calibri" pitchFamily="34" charset="0"/>
              </a:rPr>
              <a:t> (Lateral, medial, superior &amp; inferior)</a:t>
            </a:r>
          </a:p>
          <a:p>
            <a:pPr lvl="1" eaLnBrk="1" hangingPunct="1">
              <a:lnSpc>
                <a:spcPct val="90000"/>
              </a:lnSpc>
              <a:buClr>
                <a:schemeClr val="tx2"/>
              </a:buClr>
              <a:buFont typeface="Calibri" pitchFamily="34" charset="0"/>
              <a:buChar char="-"/>
            </a:pPr>
            <a:r>
              <a:rPr lang="en-GB" sz="2600" dirty="0" smtClean="0">
                <a:latin typeface="Calibri" pitchFamily="34" charset="0"/>
              </a:rPr>
              <a:t>2 </a:t>
            </a:r>
            <a:r>
              <a:rPr lang="en-GB" sz="2600" dirty="0" err="1" smtClean="0">
                <a:latin typeface="Calibri" pitchFamily="34" charset="0"/>
              </a:rPr>
              <a:t>obliques</a:t>
            </a:r>
            <a:r>
              <a:rPr lang="en-GB" sz="2600" dirty="0" smtClean="0">
                <a:latin typeface="Calibri" pitchFamily="34" charset="0"/>
              </a:rPr>
              <a:t> (superior &amp; inferior)</a:t>
            </a:r>
          </a:p>
          <a:p>
            <a:pPr eaLnBrk="1" hangingPunct="1">
              <a:lnSpc>
                <a:spcPct val="90000"/>
              </a:lnSpc>
              <a:buClr>
                <a:schemeClr val="tx2"/>
              </a:buClr>
              <a:buFont typeface="Arial" pitchFamily="34" charset="0"/>
              <a:buChar char="•"/>
            </a:pPr>
            <a:r>
              <a:rPr lang="en-GB" sz="2600" dirty="0" smtClean="0">
                <a:latin typeface="Calibri" pitchFamily="34" charset="0"/>
              </a:rPr>
              <a:t>Action:</a:t>
            </a:r>
          </a:p>
          <a:p>
            <a:pPr lvl="1" eaLnBrk="1" hangingPunct="1">
              <a:lnSpc>
                <a:spcPct val="90000"/>
              </a:lnSpc>
              <a:buClr>
                <a:schemeClr val="tx2"/>
              </a:buClr>
              <a:buFont typeface="Calibri" pitchFamily="34" charset="0"/>
              <a:buChar char="-"/>
            </a:pPr>
            <a:r>
              <a:rPr lang="en-GB" sz="2600" dirty="0" smtClean="0">
                <a:latin typeface="Calibri" pitchFamily="34" charset="0"/>
              </a:rPr>
              <a:t>Horizontal muscles </a:t>
            </a:r>
            <a:r>
              <a:rPr lang="en-GB" sz="2600" dirty="0" smtClean="0">
                <a:latin typeface="Calibri" pitchFamily="34" charset="0"/>
                <a:sym typeface="Wingdings" panose="05000000000000000000" pitchFamily="2" charset="2"/>
              </a:rPr>
              <a:t></a:t>
            </a:r>
            <a:r>
              <a:rPr lang="en-GB" sz="2600" dirty="0" smtClean="0">
                <a:latin typeface="Calibri" pitchFamily="34" charset="0"/>
              </a:rPr>
              <a:t> </a:t>
            </a:r>
            <a:r>
              <a:rPr lang="en-GB" sz="2600" dirty="0" smtClean="0">
                <a:latin typeface="Calibri" pitchFamily="34" charset="0"/>
              </a:rPr>
              <a:t>adduction &amp; abduction</a:t>
            </a:r>
          </a:p>
          <a:p>
            <a:pPr lvl="1" eaLnBrk="1" hangingPunct="1">
              <a:lnSpc>
                <a:spcPct val="90000"/>
              </a:lnSpc>
              <a:buClr>
                <a:schemeClr val="tx2"/>
              </a:buClr>
              <a:buFont typeface="Calibri" pitchFamily="34" charset="0"/>
              <a:buChar char="-"/>
            </a:pPr>
            <a:r>
              <a:rPr lang="en-GB" sz="2600" dirty="0" smtClean="0">
                <a:latin typeface="Calibri" pitchFamily="34" charset="0"/>
              </a:rPr>
              <a:t>Vertical muscles </a:t>
            </a:r>
            <a:r>
              <a:rPr lang="en-GB" sz="2600" dirty="0" smtClean="0">
                <a:latin typeface="Calibri" pitchFamily="34" charset="0"/>
                <a:sym typeface="Wingdings" panose="05000000000000000000" pitchFamily="2" charset="2"/>
              </a:rPr>
              <a:t></a:t>
            </a:r>
            <a:r>
              <a:rPr lang="en-GB" sz="2600" dirty="0" smtClean="0">
                <a:latin typeface="Calibri" pitchFamily="34" charset="0"/>
              </a:rPr>
              <a:t>  </a:t>
            </a:r>
            <a:r>
              <a:rPr lang="en-GB" sz="2600" dirty="0" smtClean="0">
                <a:latin typeface="Calibri" pitchFamily="34" charset="0"/>
              </a:rPr>
              <a:t>elevation and depression in abduction</a:t>
            </a:r>
          </a:p>
          <a:p>
            <a:pPr lvl="1" eaLnBrk="1" hangingPunct="1">
              <a:lnSpc>
                <a:spcPct val="90000"/>
              </a:lnSpc>
              <a:buClr>
                <a:schemeClr val="tx2"/>
              </a:buClr>
              <a:buFont typeface="Calibri" pitchFamily="34" charset="0"/>
              <a:buChar char="-"/>
            </a:pPr>
            <a:r>
              <a:rPr lang="en-GB" sz="2600" dirty="0" err="1" smtClean="0">
                <a:latin typeface="Calibri" pitchFamily="34" charset="0"/>
              </a:rPr>
              <a:t>Obliques</a:t>
            </a:r>
            <a:r>
              <a:rPr lang="en-GB" sz="2600" dirty="0" smtClean="0">
                <a:latin typeface="Calibri" pitchFamily="34" charset="0"/>
              </a:rPr>
              <a:t> </a:t>
            </a:r>
            <a:r>
              <a:rPr lang="en-GB" sz="2600" dirty="0" smtClean="0">
                <a:latin typeface="Calibri" pitchFamily="34" charset="0"/>
                <a:sym typeface="Wingdings" panose="05000000000000000000" pitchFamily="2" charset="2"/>
              </a:rPr>
              <a:t></a:t>
            </a:r>
            <a:r>
              <a:rPr lang="en-GB" sz="2600" dirty="0" smtClean="0">
                <a:latin typeface="Calibri" pitchFamily="34" charset="0"/>
              </a:rPr>
              <a:t> </a:t>
            </a:r>
            <a:r>
              <a:rPr lang="en-GB" sz="2600" dirty="0" err="1" smtClean="0">
                <a:latin typeface="Calibri" pitchFamily="34" charset="0"/>
              </a:rPr>
              <a:t>intorsion</a:t>
            </a:r>
            <a:r>
              <a:rPr lang="en-GB" sz="2600" dirty="0" smtClean="0">
                <a:latin typeface="Calibri" pitchFamily="34" charset="0"/>
              </a:rPr>
              <a:t> and </a:t>
            </a:r>
            <a:r>
              <a:rPr lang="en-GB" sz="2600" dirty="0" err="1" smtClean="0">
                <a:latin typeface="Calibri" pitchFamily="34" charset="0"/>
              </a:rPr>
              <a:t>extorsion</a:t>
            </a:r>
            <a:r>
              <a:rPr lang="en-GB" sz="2600" dirty="0" smtClean="0">
                <a:latin typeface="Calibri" pitchFamily="34" charset="0"/>
              </a:rPr>
              <a:t>, elevation and depression in adduction.</a:t>
            </a:r>
          </a:p>
          <a:p>
            <a:pPr eaLnBrk="1" hangingPunct="1">
              <a:lnSpc>
                <a:spcPct val="90000"/>
              </a:lnSpc>
              <a:buClr>
                <a:schemeClr val="tx2"/>
              </a:buClr>
              <a:buFont typeface="Arial" pitchFamily="34" charset="0"/>
              <a:buChar char="•"/>
            </a:pPr>
            <a:r>
              <a:rPr lang="en-GB" sz="2600" dirty="0" smtClean="0">
                <a:latin typeface="Calibri" pitchFamily="34" charset="0"/>
              </a:rPr>
              <a:t>Nerve supply – CN III, IV, VI.</a:t>
            </a:r>
          </a:p>
          <a:p>
            <a:pPr eaLnBrk="1" hangingPunct="1">
              <a:lnSpc>
                <a:spcPct val="90000"/>
              </a:lnSpc>
              <a:buClr>
                <a:schemeClr val="tx2"/>
              </a:buClr>
              <a:buFont typeface="Arial" pitchFamily="34" charset="0"/>
              <a:buChar char="•"/>
            </a:pPr>
            <a:r>
              <a:rPr lang="en-GB" sz="4800" b="1" dirty="0" smtClean="0">
                <a:latin typeface="Calibri" pitchFamily="34" charset="0"/>
              </a:rPr>
              <a:t>LR</a:t>
            </a:r>
            <a:r>
              <a:rPr lang="en-GB" sz="4800" b="1" baseline="-25000" dirty="0" smtClean="0">
                <a:latin typeface="Calibri" pitchFamily="34" charset="0"/>
              </a:rPr>
              <a:t>6</a:t>
            </a:r>
            <a:r>
              <a:rPr lang="en-GB" sz="4800" b="1" dirty="0" smtClean="0">
                <a:latin typeface="Calibri" pitchFamily="34" charset="0"/>
              </a:rPr>
              <a:t>SO</a:t>
            </a:r>
            <a:r>
              <a:rPr lang="en-GB" sz="4800" b="1" baseline="-25000" dirty="0" smtClean="0">
                <a:latin typeface="Calibri" pitchFamily="34" charset="0"/>
              </a:rPr>
              <a:t>4</a:t>
            </a:r>
          </a:p>
        </p:txBody>
      </p:sp>
    </p:spTree>
    <p:extLst>
      <p:ext uri="{BB962C8B-B14F-4D97-AF65-F5344CB8AC3E}">
        <p14:creationId xmlns:p14="http://schemas.microsoft.com/office/powerpoint/2010/main" val="3903391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8">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8" id="{DE7F2C8A-F853-4FD5-B36B-3DD83B1A7CF7}" vid="{7AE663E8-98C3-48DE-BE1A-8912498699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Theme18</Template>
  <TotalTime>2574</TotalTime>
  <Words>1713</Words>
  <Application>Microsoft Office PowerPoint</Application>
  <PresentationFormat>On-screen Show (4:3)</PresentationFormat>
  <Paragraphs>379</Paragraphs>
  <Slides>73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Arial</vt:lpstr>
      <vt:lpstr>Calibri</vt:lpstr>
      <vt:lpstr>Constantia</vt:lpstr>
      <vt:lpstr>Lucida Sans Unicode</vt:lpstr>
      <vt:lpstr>Tahoma</vt:lpstr>
      <vt:lpstr>Times New Roman</vt:lpstr>
      <vt:lpstr>Wingdings</vt:lpstr>
      <vt:lpstr>Wingdings 3</vt:lpstr>
      <vt:lpstr>Theme18</vt:lpstr>
      <vt:lpstr>PowerPoint Presentation</vt:lpstr>
      <vt:lpstr>TOPICS</vt:lpstr>
      <vt:lpstr>ORBIT</vt:lpstr>
      <vt:lpstr>BLUNT TRAUMA TO THE ORBIT</vt:lpstr>
      <vt:lpstr>CONT.</vt:lpstr>
      <vt:lpstr>WALLS OF THE ORBIT </vt:lpstr>
      <vt:lpstr>PowerPoint Presentation</vt:lpstr>
      <vt:lpstr>EXTRAOCULAR MUSCLES</vt:lpstr>
      <vt:lpstr>EXTRA-OCULAR MUSCLES(EOMS)</vt:lpstr>
      <vt:lpstr>PowerPoint Presentation</vt:lpstr>
      <vt:lpstr>OCULAR ADNEXA</vt:lpstr>
      <vt:lpstr>ANATOMY OF EYELIDS/ TARSAL PLATES</vt:lpstr>
      <vt:lpstr>FUNCTIONS OF  THE EYELIDS</vt:lpstr>
      <vt:lpstr>CONT.</vt:lpstr>
      <vt:lpstr>EYELID MARGIN </vt:lpstr>
      <vt:lpstr>GLANDS OF THE EYE AND ADNEXA</vt:lpstr>
      <vt:lpstr>LACRIMAL SYSTEM</vt:lpstr>
      <vt:lpstr>TEAR FILM</vt:lpstr>
      <vt:lpstr>CONT.</vt:lpstr>
      <vt:lpstr>PowerPoint Presentation</vt:lpstr>
      <vt:lpstr>THE LACRIMAL DRAINAGE SYSTEM</vt:lpstr>
      <vt:lpstr>CONJUNCTIVA</vt:lpstr>
      <vt:lpstr>CONJUNCTIVA</vt:lpstr>
      <vt:lpstr>EXTERNAL ANATOMY OF EYEBALL</vt:lpstr>
      <vt:lpstr>ANTERIOR/POSTERIOR SEGMENT</vt:lpstr>
      <vt:lpstr>SEGMENTS OF THE EYE</vt:lpstr>
      <vt:lpstr>CORNEA</vt:lpstr>
      <vt:lpstr>LAYERS OF THE CORNEA</vt:lpstr>
      <vt:lpstr>SCLERA </vt:lpstr>
      <vt:lpstr>INTERNAL ANATOMY OF EYEBALL</vt:lpstr>
      <vt:lpstr>ANTERIOR CHAMBER</vt:lpstr>
      <vt:lpstr>LENS</vt:lpstr>
      <vt:lpstr>`</vt:lpstr>
      <vt:lpstr>POSTERIOR SEGMENT</vt:lpstr>
      <vt:lpstr>UVEA (UVEAL TRACT)</vt:lpstr>
      <vt:lpstr>IRIS</vt:lpstr>
      <vt:lpstr>CILIARY BODY</vt:lpstr>
      <vt:lpstr>MECHANISM OF ACCOMMODATION</vt:lpstr>
      <vt:lpstr>PRESBYOPIA</vt:lpstr>
      <vt:lpstr>CHOROID</vt:lpstr>
      <vt:lpstr>RETINA AND OPTIC NERVE HEAD</vt:lpstr>
      <vt:lpstr>10 LAYERS RETINA</vt:lpstr>
      <vt:lpstr>RETINA CELLS</vt:lpstr>
      <vt:lpstr>FOVEA</vt:lpstr>
      <vt:lpstr>PowerPoint Presentation</vt:lpstr>
      <vt:lpstr>VITREOUS CHAMBER</vt:lpstr>
      <vt:lpstr>CONT.</vt:lpstr>
      <vt:lpstr>OPTIC NERVE </vt:lpstr>
      <vt:lpstr>Optic Nerve Head</vt:lpstr>
      <vt:lpstr>PAPILLOEDEMA</vt:lpstr>
      <vt:lpstr>GLAUCOMA</vt:lpstr>
      <vt:lpstr>OPTIC NERVE</vt:lpstr>
      <vt:lpstr>Optic Nerve</vt:lpstr>
      <vt:lpstr>PowerPoint Presentation</vt:lpstr>
      <vt:lpstr>BLOOD-OCULAR BARRIERS</vt:lpstr>
      <vt:lpstr>BLOOD-AQUEOUS BARRIER</vt:lpstr>
      <vt:lpstr>BLOOD-RETINA BARRIER (BRB)</vt:lpstr>
      <vt:lpstr>CONT.</vt:lpstr>
      <vt:lpstr>IMMUNE PRIVILEGE OF THE EYE</vt:lpstr>
      <vt:lpstr> SINUSES</vt:lpstr>
      <vt:lpstr>CONT.</vt:lpstr>
      <vt:lpstr>SUMMARY</vt:lpstr>
      <vt:lpstr> RECAP</vt:lpstr>
      <vt:lpstr>PowerPoint Presentation</vt:lpstr>
      <vt:lpstr>1  Epithelium membrane 2  Bowman’s membrane 3  Stroma 4  Descemet’s membrane 5  Endothelial membrane</vt:lpstr>
      <vt:lpstr>PowerPoint Presentation</vt:lpstr>
      <vt:lpstr>CORNEAL ULCER</vt:lpstr>
      <vt:lpstr>PowerPoint Presentation</vt:lpstr>
      <vt:lpstr>CATARACT</vt:lpstr>
      <vt:lpstr>CATARACT OR NOT?</vt:lpstr>
      <vt:lpstr>PowerPoint Presentation</vt:lpstr>
      <vt:lpstr>PowerPoint Presentation</vt:lpstr>
      <vt:lpstr>RETINAL DETACHMENT</vt:lpstr>
    </vt:vector>
  </TitlesOfParts>
  <Company>Redaktionsbüro Mühlenburg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CONJUNCTIVA</dc:title>
  <dc:creator>Martin Kollmann</dc:creator>
  <cp:lastModifiedBy>Effie Nailah</cp:lastModifiedBy>
  <cp:revision>174</cp:revision>
  <dcterms:created xsi:type="dcterms:W3CDTF">2004-02-11T18:07:52Z</dcterms:created>
  <dcterms:modified xsi:type="dcterms:W3CDTF">2016-11-15T13:06:17Z</dcterms:modified>
</cp:coreProperties>
</file>