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5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2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2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5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0500"/>
            <a:ext cx="12192000" cy="53975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6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6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4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3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1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1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8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2CF46-CD34-4468-A735-DE2408ED270D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69E38-7FC7-40C0-9500-043EF2362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4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CHEMICAL INJURIES TO THE EYE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DATE: 8/8/2016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517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GRADING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29425"/>
              </p:ext>
            </p:extLst>
          </p:nvPr>
        </p:nvGraphicFramePr>
        <p:xfrm>
          <a:off x="0" y="1460500"/>
          <a:ext cx="12192000" cy="53975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38400"/>
                <a:gridCol w="2438400"/>
                <a:gridCol w="2438400"/>
                <a:gridCol w="2438400"/>
                <a:gridCol w="2438400"/>
              </a:tblGrid>
              <a:tr h="8347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GRADE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CORNEA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LIMBAL</a:t>
                      </a:r>
                      <a:r>
                        <a:rPr lang="en-US" sz="2400" baseline="0" dirty="0" smtClean="0"/>
                        <a:t> ISCHEMIA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IRIS DETAILS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PROGNOSIS</a:t>
                      </a:r>
                      <a:endParaRPr lang="en-US" sz="2400" b="1" dirty="0"/>
                    </a:p>
                  </a:txBody>
                  <a:tcPr/>
                </a:tc>
              </a:tr>
              <a:tr h="8347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EPITHELIAL DAMAGE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NIL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GOOD</a:t>
                      </a:r>
                      <a:endParaRPr lang="en-US" sz="2400" dirty="0"/>
                    </a:p>
                  </a:txBody>
                  <a:tcPr/>
                </a:tc>
              </a:tr>
              <a:tr h="8347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II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HAZY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&lt; 1/3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GOOD</a:t>
                      </a:r>
                      <a:endParaRPr lang="en-US" sz="2400" dirty="0"/>
                    </a:p>
                  </a:txBody>
                  <a:tcPr/>
                </a:tc>
              </a:tr>
              <a:tr h="20583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III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 LOSS OF EPITHELIUM + STROMAL HAZE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&lt;1/3 -</a:t>
                      </a:r>
                      <a:r>
                        <a:rPr lang="en-US" sz="2400" baseline="0" dirty="0" smtClean="0"/>
                        <a:t> &lt; 1/2 (LIMBAL BLANCHING)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BLURRED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GUARDED</a:t>
                      </a:r>
                      <a:endParaRPr lang="en-US" sz="2400" dirty="0"/>
                    </a:p>
                  </a:txBody>
                  <a:tcPr/>
                </a:tc>
              </a:tr>
              <a:tr h="8347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OPAQUE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&gt; 1/2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SEEN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POOR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394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Corneal scarring</a:t>
            </a:r>
          </a:p>
          <a:p>
            <a:r>
              <a:rPr lang="en-US" dirty="0" smtClean="0"/>
              <a:t>Conjunctivalization of the cornea (opaque) – when the limbus has been damaged and the cornea cannot regenerate</a:t>
            </a:r>
          </a:p>
          <a:p>
            <a:r>
              <a:rPr lang="en-US" dirty="0" smtClean="0"/>
              <a:t>Dry eye</a:t>
            </a:r>
          </a:p>
          <a:p>
            <a:r>
              <a:rPr lang="en-US" dirty="0" smtClean="0"/>
              <a:t>Cataract</a:t>
            </a:r>
          </a:p>
          <a:p>
            <a:r>
              <a:rPr lang="en-US" dirty="0" smtClean="0"/>
              <a:t>Symblepharon – the fornices are pulled up and attached to the surface of the cornea</a:t>
            </a:r>
          </a:p>
          <a:p>
            <a:r>
              <a:rPr lang="en-US" dirty="0" smtClean="0"/>
              <a:t>Glaucoma – raised IOP</a:t>
            </a:r>
          </a:p>
          <a:p>
            <a:r>
              <a:rPr lang="en-US" dirty="0" smtClean="0"/>
              <a:t>Cicatricial entropion &amp; trichiasis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829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PRINCIPLES OF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</a:t>
            </a:r>
            <a:r>
              <a:rPr lang="en-US" dirty="0" smtClean="0">
                <a:solidFill>
                  <a:srgbClr val="FF0000"/>
                </a:solidFill>
              </a:rPr>
              <a:t>contact time </a:t>
            </a:r>
            <a:r>
              <a:rPr lang="en-US" dirty="0" smtClean="0"/>
              <a:t>of chemical with the eye</a:t>
            </a:r>
          </a:p>
          <a:p>
            <a:r>
              <a:rPr lang="en-US" dirty="0" smtClean="0"/>
              <a:t>Reduce any </a:t>
            </a:r>
            <a:r>
              <a:rPr lang="en-US" dirty="0" smtClean="0">
                <a:solidFill>
                  <a:srgbClr val="FF0000"/>
                </a:solidFill>
              </a:rPr>
              <a:t>inflammation</a:t>
            </a:r>
          </a:p>
          <a:p>
            <a:r>
              <a:rPr lang="en-US" dirty="0" smtClean="0"/>
              <a:t>Enhance </a:t>
            </a:r>
            <a:r>
              <a:rPr lang="en-US" dirty="0" smtClean="0">
                <a:solidFill>
                  <a:srgbClr val="FF0000"/>
                </a:solidFill>
              </a:rPr>
              <a:t>repair/recovery</a:t>
            </a:r>
            <a:r>
              <a:rPr lang="en-US" dirty="0" smtClean="0"/>
              <a:t> of tissue function</a:t>
            </a:r>
          </a:p>
          <a:p>
            <a:r>
              <a:rPr lang="en-US" dirty="0" smtClean="0"/>
              <a:t>Reduce rate of </a:t>
            </a:r>
            <a:r>
              <a:rPr lang="en-US" dirty="0" smtClean="0">
                <a:solidFill>
                  <a:srgbClr val="FF0000"/>
                </a:solidFill>
              </a:rPr>
              <a:t>complications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785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phase/immediate: 0 – 7 days</a:t>
            </a:r>
          </a:p>
          <a:p>
            <a:endParaRPr lang="en-US" dirty="0"/>
          </a:p>
          <a:p>
            <a:r>
              <a:rPr lang="en-US" dirty="0" smtClean="0"/>
              <a:t>Early reparative phase: 7-21 days</a:t>
            </a:r>
          </a:p>
          <a:p>
            <a:endParaRPr lang="en-US" dirty="0" smtClean="0"/>
          </a:p>
          <a:p>
            <a:r>
              <a:rPr lang="en-US" dirty="0" smtClean="0"/>
              <a:t>Late reparative stage: 21 days -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553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IMMEDIATE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important! </a:t>
            </a:r>
            <a:r>
              <a:rPr lang="en-US" b="1" dirty="0" smtClean="0"/>
              <a:t>Copious irrigation</a:t>
            </a:r>
          </a:p>
          <a:p>
            <a:pPr lvl="1"/>
            <a:r>
              <a:rPr lang="en-US" dirty="0" smtClean="0"/>
              <a:t>15-30 minutes or until pH is neutral (litmus)</a:t>
            </a:r>
          </a:p>
          <a:p>
            <a:r>
              <a:rPr lang="en-US" dirty="0" smtClean="0"/>
              <a:t>Any water solution of neutral pH – tap water, soft drinks, coffee, tea</a:t>
            </a:r>
          </a:p>
          <a:p>
            <a:r>
              <a:rPr lang="en-US" dirty="0" smtClean="0"/>
              <a:t>Remove particulate matter – fornices</a:t>
            </a:r>
          </a:p>
          <a:p>
            <a:r>
              <a:rPr lang="en-US" dirty="0" smtClean="0"/>
              <a:t>Steroid and antibiotic eye drops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80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MANAGEMENT: ACUTE PHASE 1</a:t>
            </a:r>
            <a:r>
              <a:rPr lang="en-US" baseline="30000" dirty="0" smtClean="0"/>
              <a:t>ST</a:t>
            </a:r>
            <a:r>
              <a:rPr lang="en-US" dirty="0" smtClean="0"/>
              <a:t>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Steroid</a:t>
            </a:r>
            <a:r>
              <a:rPr lang="en-US" dirty="0" smtClean="0"/>
              <a:t> eye drops – reduce inflammation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Timolol </a:t>
            </a:r>
            <a:r>
              <a:rPr lang="en-US" dirty="0" smtClean="0"/>
              <a:t>eye drops – Reduce IOP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Antibiotic</a:t>
            </a:r>
            <a:r>
              <a:rPr lang="en-US" dirty="0" smtClean="0"/>
              <a:t> eye drops – prevent infection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Cycloplegics </a:t>
            </a:r>
            <a:r>
              <a:rPr lang="en-US" dirty="0" smtClean="0"/>
              <a:t>– reduce pain</a:t>
            </a:r>
          </a:p>
          <a:p>
            <a:endParaRPr lang="en-US" dirty="0"/>
          </a:p>
          <a:p>
            <a:r>
              <a:rPr lang="en-US" dirty="0" smtClean="0"/>
              <a:t>+/- </a:t>
            </a:r>
            <a:r>
              <a:rPr lang="en-US" dirty="0" smtClean="0">
                <a:solidFill>
                  <a:srgbClr val="FF0000"/>
                </a:solidFill>
              </a:rPr>
              <a:t>bandage contact lens</a:t>
            </a:r>
            <a:r>
              <a:rPr lang="en-US" dirty="0" smtClean="0"/>
              <a:t> enhance re-epithelialization</a:t>
            </a:r>
          </a:p>
          <a:p>
            <a:pPr lvl="1"/>
            <a:r>
              <a:rPr lang="en-US" dirty="0" smtClean="0"/>
              <a:t>It is porous, doesn’t improve one’s eye sight and plays a protective role.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129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MANAGEMENT: 2</a:t>
            </a:r>
            <a:r>
              <a:rPr lang="en-US" baseline="30000" dirty="0" smtClean="0"/>
              <a:t>ND</a:t>
            </a:r>
            <a:r>
              <a:rPr lang="en-US" dirty="0" smtClean="0"/>
              <a:t> &amp; 3</a:t>
            </a:r>
            <a:r>
              <a:rPr lang="en-US" baseline="30000" dirty="0" smtClean="0"/>
              <a:t>RD </a:t>
            </a:r>
            <a:r>
              <a:rPr lang="en-US" dirty="0" smtClean="0"/>
              <a:t>WEEK: EARLY REPARATIVE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 steroid eye drops – replace with NSAIDs</a:t>
            </a:r>
          </a:p>
          <a:p>
            <a:r>
              <a:rPr lang="en-US" dirty="0" smtClean="0"/>
              <a:t>Timolol</a:t>
            </a:r>
          </a:p>
          <a:p>
            <a:r>
              <a:rPr lang="en-US" dirty="0" smtClean="0"/>
              <a:t>Antibiotics</a:t>
            </a:r>
          </a:p>
          <a:p>
            <a:r>
              <a:rPr lang="en-US" dirty="0" smtClean="0"/>
              <a:t>Cycloplegics</a:t>
            </a:r>
          </a:p>
          <a:p>
            <a:r>
              <a:rPr lang="en-US" dirty="0" smtClean="0"/>
              <a:t>+/- Bandage C.L.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796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MANAGEMENT: FROM 4</a:t>
            </a:r>
            <a:r>
              <a:rPr lang="en-US" baseline="30000" dirty="0" smtClean="0"/>
              <a:t>TH</a:t>
            </a:r>
            <a:r>
              <a:rPr lang="en-US" dirty="0" smtClean="0"/>
              <a:t> WEEK – LATE REPARATIVE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Re-introduce steroid drops</a:t>
            </a:r>
          </a:p>
          <a:p>
            <a:r>
              <a:rPr lang="en-US" dirty="0" smtClean="0"/>
              <a:t>Timolol</a:t>
            </a:r>
          </a:p>
          <a:p>
            <a:r>
              <a:rPr lang="en-US" dirty="0" smtClean="0"/>
              <a:t>Antibiotic</a:t>
            </a:r>
          </a:p>
          <a:p>
            <a:r>
              <a:rPr lang="en-US" dirty="0" smtClean="0"/>
              <a:t>+/-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5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MANAGEMENT: OTHER DRUGS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Preservative free artificial tears</a:t>
            </a:r>
          </a:p>
          <a:p>
            <a:r>
              <a:rPr lang="en-US" dirty="0" smtClean="0"/>
              <a:t>Oral or topical ascorbate:- enhances collagen production and promote epithelial healing</a:t>
            </a:r>
          </a:p>
          <a:p>
            <a:r>
              <a:rPr lang="en-US" dirty="0" smtClean="0"/>
              <a:t>Topical citrate:- neutrophil activity and limits stromal necrosis</a:t>
            </a:r>
          </a:p>
          <a:p>
            <a:r>
              <a:rPr lang="en-US" dirty="0" smtClean="0"/>
              <a:t>Topical and systemic tetracycline:- inhibit collagenase and neutrophil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11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SURGERY: EARLY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Debridement of necrotic tissue</a:t>
            </a:r>
          </a:p>
          <a:p>
            <a:r>
              <a:rPr lang="en-US" dirty="0" smtClean="0"/>
              <a:t>Conjunctival flap</a:t>
            </a:r>
          </a:p>
          <a:p>
            <a:r>
              <a:rPr lang="en-US" dirty="0" smtClean="0"/>
              <a:t>Limbal stem cell transplant</a:t>
            </a:r>
          </a:p>
          <a:p>
            <a:r>
              <a:rPr lang="en-US" dirty="0" smtClean="0"/>
              <a:t>Amniotic membrane graft</a:t>
            </a:r>
          </a:p>
          <a:p>
            <a:r>
              <a:rPr lang="en-US" dirty="0" smtClean="0"/>
              <a:t>Glue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3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Corneo</a:t>
            </a:r>
            <a:r>
              <a:rPr lang="en-US" dirty="0" smtClean="0"/>
              <a:t>-scleral junction</a:t>
            </a:r>
          </a:p>
          <a:p>
            <a:r>
              <a:rPr lang="en-US" dirty="0" smtClean="0"/>
              <a:t>Limbus – pluripotent stem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15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SURGERY: 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 of Symblepharon</a:t>
            </a:r>
          </a:p>
          <a:p>
            <a:r>
              <a:rPr lang="en-US" dirty="0" smtClean="0"/>
              <a:t>Mucus membrane/</a:t>
            </a:r>
            <a:r>
              <a:rPr lang="en-US" dirty="0" err="1" smtClean="0"/>
              <a:t>conjunctival</a:t>
            </a:r>
            <a:r>
              <a:rPr lang="en-US" dirty="0" smtClean="0"/>
              <a:t> grafts</a:t>
            </a:r>
          </a:p>
          <a:p>
            <a:r>
              <a:rPr lang="en-US" dirty="0" smtClean="0"/>
              <a:t>Corneal graft</a:t>
            </a:r>
          </a:p>
          <a:p>
            <a:r>
              <a:rPr lang="en-US" dirty="0" smtClean="0"/>
              <a:t>Keratoprosthesis (artificial cornea) – severely damaged eyes.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97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Serious ocular injury: ocular emergency</a:t>
            </a:r>
          </a:p>
          <a:p>
            <a:endParaRPr lang="en-US" dirty="0"/>
          </a:p>
          <a:p>
            <a:r>
              <a:rPr lang="en-US" dirty="0" smtClean="0"/>
              <a:t>Alkali burns are more severe than acid</a:t>
            </a:r>
          </a:p>
          <a:p>
            <a:endParaRPr lang="en-US" dirty="0"/>
          </a:p>
          <a:p>
            <a:r>
              <a:rPr lang="en-US" dirty="0" smtClean="0"/>
              <a:t>Immediate copious irrigation and removal of particles is crucial and a prognostic indicator</a:t>
            </a:r>
          </a:p>
          <a:p>
            <a:endParaRPr lang="en-US" dirty="0"/>
          </a:p>
          <a:p>
            <a:r>
              <a:rPr lang="en-US" dirty="0" smtClean="0"/>
              <a:t>Long term treatment and follow-up.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50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9294"/>
            <a:ext cx="12192000" cy="1514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 smtClean="0"/>
              <a:t>TYPED BY DR. E. NAILA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77817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Ocular emergency: potential cause of permanent visual impairment</a:t>
            </a:r>
          </a:p>
          <a:p>
            <a:r>
              <a:rPr lang="en-US" dirty="0" smtClean="0"/>
              <a:t>Age group: young people</a:t>
            </a:r>
          </a:p>
          <a:p>
            <a:r>
              <a:rPr lang="en-US" dirty="0" smtClean="0"/>
              <a:t>Sites: home, industries, assault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0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b="1" dirty="0" smtClean="0"/>
              <a:t>Acids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Sulphuric acid (car batteries)</a:t>
            </a:r>
          </a:p>
          <a:p>
            <a:pPr lvl="1"/>
            <a:r>
              <a:rPr lang="en-US" dirty="0" smtClean="0"/>
              <a:t>HCl</a:t>
            </a:r>
          </a:p>
          <a:p>
            <a:pPr lvl="1"/>
            <a:r>
              <a:rPr lang="en-US" dirty="0" smtClean="0"/>
              <a:t>Acetic acid (Vinegar)</a:t>
            </a:r>
          </a:p>
          <a:p>
            <a:pPr lvl="1"/>
            <a:r>
              <a:rPr lang="en-US" dirty="0" smtClean="0"/>
              <a:t>HF: glass polishing, silicon production</a:t>
            </a:r>
          </a:p>
          <a:p>
            <a:pPr lvl="1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: Bleach</a:t>
            </a:r>
          </a:p>
          <a:p>
            <a:endParaRPr lang="en-US" dirty="0"/>
          </a:p>
          <a:p>
            <a:r>
              <a:rPr lang="en-US" b="1" dirty="0" smtClean="0"/>
              <a:t>Alkalis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Ammonium and Ammonia: fertilizer</a:t>
            </a:r>
          </a:p>
          <a:p>
            <a:pPr lvl="1"/>
            <a:r>
              <a:rPr lang="en-US" dirty="0" smtClean="0"/>
              <a:t>NaOH: drain cleaners</a:t>
            </a:r>
          </a:p>
          <a:p>
            <a:pPr lvl="1"/>
            <a:r>
              <a:rPr lang="en-US" dirty="0" smtClean="0"/>
              <a:t>Calcium hydroxide: cement and whitewash</a:t>
            </a:r>
          </a:p>
          <a:p>
            <a:pPr lvl="1"/>
            <a:r>
              <a:rPr lang="en-US" dirty="0" smtClean="0"/>
              <a:t>Magnesium hydroxide: fireworks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/>
              <a:t>Organic solvents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pH neutral; benzene, acetone, ketones</a:t>
            </a:r>
          </a:p>
          <a:p>
            <a:pPr lvl="1"/>
            <a:r>
              <a:rPr lang="en-US" dirty="0"/>
              <a:t>Liquids, gases, solids</a:t>
            </a:r>
          </a:p>
          <a:p>
            <a:pPr lvl="1"/>
            <a:r>
              <a:rPr lang="en-US" dirty="0"/>
              <a:t>E.g. paint thinners, nail polish removers, perfumes, petrol, dry cleaning agents</a:t>
            </a:r>
          </a:p>
          <a:p>
            <a:pPr lvl="1"/>
            <a:r>
              <a:rPr lang="en-US" dirty="0"/>
              <a:t>Take longer to cause significant ocular damage</a:t>
            </a:r>
          </a:p>
          <a:p>
            <a:pPr lvl="1"/>
            <a:r>
              <a:rPr lang="en-US" dirty="0"/>
              <a:t>Classified as ocular irritants</a:t>
            </a:r>
          </a:p>
          <a:p>
            <a:pPr lvl="1"/>
            <a:r>
              <a:rPr lang="en-US" dirty="0"/>
              <a:t>Worse when ingested orally, associated with cancers.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8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SEVERITY OF CHEMICAL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chemical (alkali &gt; acid)</a:t>
            </a:r>
          </a:p>
          <a:p>
            <a:r>
              <a:rPr lang="en-US" dirty="0" smtClean="0"/>
              <a:t>Chemical concentration</a:t>
            </a:r>
          </a:p>
          <a:p>
            <a:r>
              <a:rPr lang="en-US" dirty="0" smtClean="0"/>
              <a:t>Contact time</a:t>
            </a:r>
          </a:p>
          <a:p>
            <a:r>
              <a:rPr lang="en-US" dirty="0" smtClean="0"/>
              <a:t>Surface area of contact</a:t>
            </a:r>
          </a:p>
          <a:p>
            <a:r>
              <a:rPr lang="en-US" dirty="0" smtClean="0"/>
              <a:t>Solution pH</a:t>
            </a:r>
          </a:p>
          <a:p>
            <a:r>
              <a:rPr lang="en-US" dirty="0" smtClean="0"/>
              <a:t>Others: heat, forceful contact (explosion)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09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PATHOPHYSIOLOGY: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Denature ocular surface proteins</a:t>
            </a:r>
          </a:p>
          <a:p>
            <a:endParaRPr lang="en-US" dirty="0" smtClean="0"/>
          </a:p>
          <a:p>
            <a:r>
              <a:rPr lang="en-US" dirty="0" smtClean="0"/>
              <a:t>Coagulation of proteins</a:t>
            </a:r>
          </a:p>
          <a:p>
            <a:endParaRPr lang="en-US" dirty="0" smtClean="0"/>
          </a:p>
          <a:p>
            <a:r>
              <a:rPr lang="en-US" dirty="0" smtClean="0"/>
              <a:t>Coagulum forms protective layer</a:t>
            </a:r>
          </a:p>
          <a:p>
            <a:endParaRPr lang="en-US" dirty="0" smtClean="0"/>
          </a:p>
          <a:p>
            <a:r>
              <a:rPr lang="en-US" dirty="0" smtClean="0"/>
              <a:t>Limits depth of penetration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45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PATHOPHYSIOLOGY: ALKALI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Alkali = lipophilic</a:t>
            </a:r>
          </a:p>
          <a:p>
            <a:r>
              <a:rPr lang="en-US" dirty="0" smtClean="0"/>
              <a:t>Saponification of cell membrane fatty acids = cell death</a:t>
            </a:r>
          </a:p>
          <a:p>
            <a:r>
              <a:rPr lang="en-US" dirty="0" smtClean="0"/>
              <a:t>Denatures collagen</a:t>
            </a:r>
          </a:p>
          <a:p>
            <a:r>
              <a:rPr lang="en-US" dirty="0" smtClean="0"/>
              <a:t>Damaged tissue stimulate inflammatory response, release proteolytic enzymes, more tissue damage (vicious cycle)</a:t>
            </a:r>
          </a:p>
          <a:p>
            <a:r>
              <a:rPr lang="en-US" dirty="0" smtClean="0"/>
              <a:t>Final result = liquefactive necrosis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1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CLINICAL FEATURES: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history; usually seek medical attention immediately</a:t>
            </a:r>
          </a:p>
          <a:p>
            <a:r>
              <a:rPr lang="en-US" dirty="0" smtClean="0"/>
              <a:t>Swelling &amp; difficulty opening the eye</a:t>
            </a:r>
          </a:p>
          <a:p>
            <a:r>
              <a:rPr lang="en-US" dirty="0" smtClean="0"/>
              <a:t>Pain</a:t>
            </a:r>
          </a:p>
          <a:p>
            <a:r>
              <a:rPr lang="en-US" dirty="0" smtClean="0"/>
              <a:t>Redness</a:t>
            </a:r>
          </a:p>
          <a:p>
            <a:r>
              <a:rPr lang="en-US" dirty="0" smtClean="0"/>
              <a:t>Tearing</a:t>
            </a:r>
          </a:p>
          <a:p>
            <a:r>
              <a:rPr lang="en-US" dirty="0" smtClean="0"/>
              <a:t>Cloudy vision</a:t>
            </a:r>
          </a:p>
          <a:p>
            <a:endParaRPr lang="en-US" dirty="0"/>
          </a:p>
          <a:p>
            <a:r>
              <a:rPr lang="en-US" dirty="0" smtClean="0"/>
              <a:t>TO DO: </a:t>
            </a:r>
            <a:r>
              <a:rPr lang="en-US" b="1" dirty="0" smtClean="0"/>
              <a:t>STOP AND IRRIGATE THOROUGHLY FOR O.5 – 1 HOUR.</a:t>
            </a:r>
          </a:p>
          <a:p>
            <a:pPr lvl="1"/>
            <a:r>
              <a:rPr lang="en-US" dirty="0" smtClean="0"/>
              <a:t>Tilt the head such that when washing one eye, the water does not trickle to the unaffected eye.</a:t>
            </a:r>
          </a:p>
          <a:p>
            <a:pPr lvl="1"/>
            <a:r>
              <a:rPr lang="en-US" dirty="0" smtClean="0"/>
              <a:t>In a hospital setting use normal saline or ringer’s lactate and administer it using a giving set.</a:t>
            </a:r>
          </a:p>
          <a:p>
            <a:pPr lvl="1"/>
            <a:r>
              <a:rPr lang="en-US" dirty="0" smtClean="0"/>
              <a:t>Remove any particulate matter in every corner of the eye.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31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CLINICAL FEATURES: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acuity: reduced</a:t>
            </a:r>
          </a:p>
          <a:p>
            <a:r>
              <a:rPr lang="en-US" dirty="0" smtClean="0"/>
              <a:t>Eye lids: blepharospasms, burns, edema</a:t>
            </a:r>
          </a:p>
          <a:p>
            <a:r>
              <a:rPr lang="en-US" dirty="0" smtClean="0"/>
              <a:t>Ocular surface/fornix: Particulate matter</a:t>
            </a:r>
          </a:p>
          <a:p>
            <a:r>
              <a:rPr lang="en-US" dirty="0" smtClean="0"/>
              <a:t>Conjunctiva: injection; limbal ischemia</a:t>
            </a:r>
          </a:p>
          <a:p>
            <a:r>
              <a:rPr lang="en-US" dirty="0" smtClean="0"/>
              <a:t>Cornea: epithelial defect, cloudy, opaque</a:t>
            </a:r>
          </a:p>
          <a:p>
            <a:r>
              <a:rPr lang="en-US" dirty="0" smtClean="0"/>
              <a:t>Anterior Chamber (AC): reaction (cells, flare), Raised IOP</a:t>
            </a:r>
          </a:p>
          <a:p>
            <a:r>
              <a:rPr lang="en-US" dirty="0" smtClean="0"/>
              <a:t>Lens: cataract</a:t>
            </a:r>
          </a:p>
          <a:p>
            <a:r>
              <a:rPr lang="en-US" dirty="0" smtClean="0"/>
              <a:t>Globe: perforated eye.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50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754</Words>
  <Application>Microsoft Office PowerPoint</Application>
  <PresentationFormat>Widescreen</PresentationFormat>
  <Paragraphs>173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CHEMICAL INJURIES TO THE EYE</vt:lpstr>
      <vt:lpstr>ANATOMY</vt:lpstr>
      <vt:lpstr>INTRODUCTION</vt:lpstr>
      <vt:lpstr>CLASSIFICATION</vt:lpstr>
      <vt:lpstr>SEVERITY OF CHEMICAL INJURY</vt:lpstr>
      <vt:lpstr>PATHOPHYSIOLOGY: ACIDS</vt:lpstr>
      <vt:lpstr>PATHOPHYSIOLOGY: ALKALI</vt:lpstr>
      <vt:lpstr>CLINICAL FEATURES: SYMPTOMS</vt:lpstr>
      <vt:lpstr>CLINICAL FEATURES: SIGNS</vt:lpstr>
      <vt:lpstr>GRADING</vt:lpstr>
      <vt:lpstr>COMPLICATIONS</vt:lpstr>
      <vt:lpstr>PRINCIPLES OF MANAGEMENT</vt:lpstr>
      <vt:lpstr>MANAGEMENT</vt:lpstr>
      <vt:lpstr>IMMEDIATE</vt:lpstr>
      <vt:lpstr>MANAGEMENT: ACUTE PHASE 1ST WEEK</vt:lpstr>
      <vt:lpstr>MANAGEMENT: 2ND &amp; 3RD WEEK: EARLY REPARATIVE PHASE</vt:lpstr>
      <vt:lpstr>MANAGEMENT: FROM 4TH WEEK – LATE REPARATIVE PHASE</vt:lpstr>
      <vt:lpstr>MANAGEMENT: OTHER DRUGS USED</vt:lpstr>
      <vt:lpstr>SURGERY: EARLY</vt:lpstr>
      <vt:lpstr>SURGERY: LATE</vt:lpstr>
      <vt:lpstr>SUMMARY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Effie Nailah</dc:creator>
  <cp:lastModifiedBy>Effie Nailah</cp:lastModifiedBy>
  <cp:revision>10</cp:revision>
  <dcterms:created xsi:type="dcterms:W3CDTF">2016-08-04T11:56:50Z</dcterms:created>
  <dcterms:modified xsi:type="dcterms:W3CDTF">2016-08-08T05:56:17Z</dcterms:modified>
</cp:coreProperties>
</file>