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9"/>
  </p:notesMasterIdLst>
  <p:sldIdLst>
    <p:sldId id="312" r:id="rId2"/>
    <p:sldId id="315" r:id="rId3"/>
    <p:sldId id="385" r:id="rId4"/>
    <p:sldId id="259" r:id="rId5"/>
    <p:sldId id="336" r:id="rId6"/>
    <p:sldId id="262" r:id="rId7"/>
    <p:sldId id="338" r:id="rId8"/>
    <p:sldId id="345" r:id="rId9"/>
    <p:sldId id="346" r:id="rId10"/>
    <p:sldId id="347" r:id="rId11"/>
    <p:sldId id="339" r:id="rId12"/>
    <p:sldId id="340" r:id="rId13"/>
    <p:sldId id="327" r:id="rId14"/>
    <p:sldId id="326" r:id="rId15"/>
    <p:sldId id="325" r:id="rId16"/>
    <p:sldId id="356" r:id="rId17"/>
    <p:sldId id="349" r:id="rId18"/>
    <p:sldId id="350" r:id="rId19"/>
    <p:sldId id="381" r:id="rId20"/>
    <p:sldId id="351" r:id="rId21"/>
    <p:sldId id="352" r:id="rId22"/>
    <p:sldId id="358" r:id="rId23"/>
    <p:sldId id="360" r:id="rId24"/>
    <p:sldId id="379" r:id="rId25"/>
    <p:sldId id="362" r:id="rId26"/>
    <p:sldId id="377" r:id="rId27"/>
    <p:sldId id="373" r:id="rId28"/>
    <p:sldId id="375" r:id="rId29"/>
    <p:sldId id="376" r:id="rId30"/>
    <p:sldId id="364" r:id="rId31"/>
    <p:sldId id="365" r:id="rId32"/>
    <p:sldId id="366" r:id="rId33"/>
    <p:sldId id="387" r:id="rId34"/>
    <p:sldId id="389" r:id="rId35"/>
    <p:sldId id="383" r:id="rId36"/>
    <p:sldId id="355" r:id="rId37"/>
    <p:sldId id="316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5940" autoAdjust="0"/>
    <p:restoredTop sz="94679" autoAdjust="0"/>
  </p:normalViewPr>
  <p:slideViewPr>
    <p:cSldViewPr>
      <p:cViewPr>
        <p:scale>
          <a:sx n="50" d="100"/>
          <a:sy n="50" d="100"/>
        </p:scale>
        <p:origin x="-2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351438B-7EE4-4779-8FFB-1F061E675D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1B2375-C5B8-4B14-8D2F-E729338D2971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CD1E2-0876-48BF-9F10-B2E5F53BA5A3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F4085-9B31-461F-B796-74BD83A10219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522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5F5AF-3FF0-4941-9B99-D584175682CC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75868-73AA-4B2F-9725-6239276E6761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1BD7-8571-408D-85F0-520B08756466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EF765-9EE4-46C5-B538-65E096567252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FBA35-A8E4-4B6C-B245-4DB26021AACC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0ACEF-811E-4B5E-A7EF-D9FB9F3BDEDA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3DAE7-BB66-4806-9972-4046BB3EB6B3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D7117-BC9A-447F-9788-180299B1A9AF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445A5-90D7-4EA1-AFF2-F4DF9F626EC6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7F66D-6E60-4B90-A2AB-092E5E10CCB5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A95BF-887F-43E2-ABF1-2661926A5E79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0F6A5-C78C-4EC6-B607-704FD038E198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A7893E-1E85-4D82-B813-A538DDEA2582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FE4DE-8D3C-44FE-A026-E9E7155170C6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2F655-DC85-4035-AFF7-1554F9B6472F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95E5AF-1CB9-4234-96AB-83CBA827F057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713CD-09D6-46E7-A3B8-2801355823C4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0D26B-6978-49BA-B1AC-A2E9F106337E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BD3CA-E7A0-4B67-97B8-023601B6747B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C9FD4B-68A6-4CE9-A5D0-E438FB751BE2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44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4D349-C9A8-4429-9853-D7EC9D3A836B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4BEB3-C45E-4E1A-A942-0A0DF10258DD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6E4FD-1387-4728-9679-D04B4136771D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CC269-1412-4765-9069-9EC87B222984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369E5-77BE-4975-B9D8-A77EE06B1999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3A074-6F74-47FC-B800-5F4AE59F9975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A1B48-3282-4C31-A4C0-3D3DAA5CEF1E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2D0D8-74C3-4217-9D41-24F210FD7B7E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2A6A1-CCD8-4465-B489-8D578DC6524B}" type="slidenum">
              <a:rPr lang="en-GB" smtClean="0"/>
              <a:pPr/>
              <a:t>4</a:t>
            </a:fld>
            <a:endParaRPr lang="en-GB" smtClean="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6B11A-A3A3-48B7-8464-2057FA36FF51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0CDC2-6C0E-4F4E-98E1-E3C68E13241E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394-5310-4048-AB1F-820A77CF6921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3D856-7A8F-4504-8888-3D34E77D7566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44ADA-B8EB-45D5-9DA3-DB6FE180D82E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501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65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C3D9-79AD-4936-BD00-1E067C5DE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2244-5A15-499C-B029-60D0978EB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A4C1E-5C57-4F69-A543-ADAFF5A6F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9909-29A6-4C6B-B93D-D465A6D4E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5B698-CBE5-49ED-B445-49D82CB23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52057-5BFC-46F5-A518-BF7487EFA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B8D1A-6B79-4149-B6E1-681C37E6C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9F758-A31B-4DFA-A2E0-4D477DACA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06C50-B59B-4750-B505-21D3997DC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BDB5-1CEF-4A07-8524-76E83231A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F4AD4-992D-4805-8067-DA54B245A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5D74-0320-43E9-B1F2-332282847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553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554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554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6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554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54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54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54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54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555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4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5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5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5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5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5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555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6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21E43D5-02BE-40D5-B01F-C9E0CB32A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5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PREVENTION OF CHILDHOOD BLINDNESS  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PROF.M. </a:t>
            </a:r>
            <a:r>
              <a:rPr lang="en-US" sz="4000" smtClean="0"/>
              <a:t>SAJABI MASINDE</a:t>
            </a:r>
            <a:br>
              <a:rPr lang="en-US" sz="4000" smtClean="0"/>
            </a:br>
            <a:r>
              <a:rPr lang="en-US" sz="4000" smtClean="0"/>
              <a:t>10 JUNE 2016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Signs of poor visual development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Wandering eye movements</a:t>
            </a:r>
          </a:p>
          <a:p>
            <a:pPr eaLnBrk="1" hangingPunct="1"/>
            <a:r>
              <a:rPr lang="en-US" smtClean="0"/>
              <a:t>Lack of response to familiar object &amp; faces</a:t>
            </a:r>
          </a:p>
          <a:p>
            <a:pPr eaLnBrk="1" hangingPunct="1"/>
            <a:r>
              <a:rPr lang="en-US" smtClean="0"/>
              <a:t>Staring at bright lights</a:t>
            </a:r>
          </a:p>
          <a:p>
            <a:pPr eaLnBrk="1" hangingPunct="1"/>
            <a:r>
              <a:rPr lang="en-US" smtClean="0"/>
              <a:t>Forceful rubbing of eyes</a:t>
            </a:r>
          </a:p>
          <a:p>
            <a:pPr eaLnBrk="1" hangingPunct="1"/>
            <a:r>
              <a:rPr lang="en-US" smtClean="0"/>
              <a:t>Nystagmus or “shaking eyes”</a:t>
            </a:r>
          </a:p>
          <a:p>
            <a:pPr eaLnBrk="1" hangingPunct="1"/>
            <a:r>
              <a:rPr lang="en-US" smtClean="0"/>
              <a:t>Sunken eye appearance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Major causes of childhood blindness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sz="2800" b="1" smtClean="0"/>
              <a:t>Corneal blindness </a:t>
            </a:r>
            <a:r>
              <a:rPr lang="en-US" sz="2800" smtClean="0"/>
              <a:t>due to:-</a:t>
            </a:r>
          </a:p>
          <a:p>
            <a:pPr marL="533400" indent="-533400" eaLnBrk="1" hangingPunct="1">
              <a:buFontTx/>
              <a:buNone/>
            </a:pPr>
            <a:r>
              <a:rPr lang="en-US" sz="2800" smtClean="0"/>
              <a:t>a) VAD -Nutritional &amp; Measles </a:t>
            </a:r>
          </a:p>
          <a:p>
            <a:pPr marL="533400" indent="-533400" eaLnBrk="1" hangingPunct="1">
              <a:buFontTx/>
              <a:buNone/>
            </a:pPr>
            <a:r>
              <a:rPr lang="en-US" sz="2800" smtClean="0"/>
              <a:t>b) HTEM </a:t>
            </a:r>
          </a:p>
          <a:p>
            <a:pPr marL="533400" indent="-533400" eaLnBrk="1" hangingPunct="1">
              <a:buFontTx/>
              <a:buNone/>
            </a:pPr>
            <a:r>
              <a:rPr lang="en-US" sz="2800" smtClean="0"/>
              <a:t>c) Corneal ulcers</a:t>
            </a:r>
          </a:p>
          <a:p>
            <a:pPr marL="533400" indent="-533400" eaLnBrk="1" hangingPunct="1">
              <a:buFontTx/>
              <a:buNone/>
            </a:pPr>
            <a:r>
              <a:rPr lang="en-US" sz="2800" smtClean="0"/>
              <a:t>d) Neonatal conjunctivitis</a:t>
            </a:r>
          </a:p>
          <a:p>
            <a:pPr marL="533400" indent="-533400" eaLnBrk="1" hangingPunct="1">
              <a:buFontTx/>
              <a:buNone/>
            </a:pPr>
            <a:endParaRPr lang="en-US" sz="2800" smtClean="0"/>
          </a:p>
          <a:p>
            <a:pPr marL="533400" indent="-533400" eaLnBrk="1" hangingPunct="1"/>
            <a:endParaRPr lang="en-US" sz="280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105400" y="2012950"/>
          <a:ext cx="3810000" cy="3397250"/>
        </p:xfrm>
        <a:graphic>
          <a:graphicData uri="http://schemas.openxmlformats.org/presentationml/2006/ole">
            <p:oleObj spid="_x0000_s1026" name="Photo Editor Photo" r:id="rId4" imgW="3086531" imgH="23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Causes of Childhood blindness ct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2.  Congenital/paediatric glaucomas</a:t>
            </a:r>
          </a:p>
          <a:p>
            <a:pPr eaLnBrk="1" hangingPunct="1">
              <a:buFontTx/>
              <a:buNone/>
            </a:pPr>
            <a:r>
              <a:rPr lang="en-US" smtClean="0"/>
              <a:t>3. Paediatric Cataracts </a:t>
            </a:r>
          </a:p>
          <a:p>
            <a:pPr eaLnBrk="1" hangingPunct="1">
              <a:buFontTx/>
              <a:buNone/>
            </a:pPr>
            <a:r>
              <a:rPr lang="en-US" smtClean="0"/>
              <a:t>4. Retinoblastoma</a:t>
            </a:r>
          </a:p>
          <a:p>
            <a:pPr eaLnBrk="1" hangingPunct="1">
              <a:buFontTx/>
              <a:buNone/>
            </a:pPr>
            <a:r>
              <a:rPr lang="en-US" smtClean="0"/>
              <a:t>5. Retinopathy Of Prematurity (ROP)</a:t>
            </a:r>
          </a:p>
          <a:p>
            <a:pPr eaLnBrk="1" hangingPunct="1">
              <a:buFontTx/>
              <a:buNone/>
            </a:pPr>
            <a:r>
              <a:rPr lang="en-US" smtClean="0"/>
              <a:t>6. Uncorrected high Refractive Errors</a:t>
            </a:r>
          </a:p>
          <a:p>
            <a:pPr eaLnBrk="1" hangingPunct="1">
              <a:buFontTx/>
              <a:buNone/>
            </a:pPr>
            <a:r>
              <a:rPr lang="en-US" smtClean="0"/>
              <a:t>7.Squints &amp; Amblyopia</a:t>
            </a:r>
          </a:p>
          <a:p>
            <a:pPr eaLnBrk="1" hangingPunct="1">
              <a:buFontTx/>
              <a:buNone/>
            </a:pPr>
            <a:r>
              <a:rPr lang="en-US" smtClean="0"/>
              <a:t>8. Cerebral visual impairment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1.CORNEAL SCARS –VAD</a:t>
            </a:r>
            <a:br>
              <a:rPr lang="en-US" sz="4000" dirty="0" smtClean="0"/>
            </a:br>
            <a:r>
              <a:rPr lang="en-US" sz="3200" dirty="0" smtClean="0"/>
              <a:t>why children are at risk (6 months to 6 yrs</a:t>
            </a:r>
            <a:r>
              <a:rPr lang="en-US" sz="3600" dirty="0" smtClean="0"/>
              <a:t>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77200" cy="4191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Vitamin A Liver stores relatively low at birth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Breast milk supplies adequate retinol for 6 months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High requirement because of growth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High rate of infection and diarrhoea after weaning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Measles infection after the age of 6 months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GB" smtClean="0"/>
              <a:t>Totally dependant on adults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Clinical presentation of VAD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idx="1"/>
          </p:nvPr>
        </p:nvGraphicFramePr>
        <p:xfrm>
          <a:off x="1219200" y="1828800"/>
          <a:ext cx="7377113" cy="4495800"/>
        </p:xfrm>
        <a:graphic>
          <a:graphicData uri="http://schemas.openxmlformats.org/presentationml/2006/ole">
            <p:oleObj spid="_x0000_s2050" name="Bitmap Image" r:id="rId4" imgW="23285714" imgH="16204287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Prevention of VAD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Breast feeding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Prophylactic vitamin A every 6/12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Supplement feeding of infants with green yellow leafy vegetables &amp; proteins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Measles immunization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avoid use of HTEM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Food fortification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Family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844675"/>
            <a:ext cx="7010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CORNEAL SCARS:</a:t>
            </a:r>
            <a:br>
              <a:rPr lang="en-US" sz="4000" dirty="0" smtClean="0"/>
            </a:br>
            <a:r>
              <a:rPr lang="en-US" sz="4000" dirty="0" smtClean="0"/>
              <a:t>2.  Neonatal conjunctivitis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Prevention of Neonatal Conjunctivitis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Early identification &amp; treatment of mothers in 3</a:t>
            </a:r>
            <a:r>
              <a:rPr lang="en-US" baseline="30000" smtClean="0"/>
              <a:t>rd</a:t>
            </a:r>
            <a:r>
              <a:rPr lang="en-US" smtClean="0"/>
              <a:t> trimester of pregnancy</a:t>
            </a:r>
          </a:p>
          <a:p>
            <a:pPr eaLnBrk="1" hangingPunct="1"/>
            <a:r>
              <a:rPr lang="en-US" smtClean="0"/>
              <a:t>Antenatal screening of high risk women</a:t>
            </a:r>
          </a:p>
          <a:p>
            <a:pPr eaLnBrk="1" hangingPunct="1"/>
            <a:r>
              <a:rPr lang="en-US" smtClean="0"/>
              <a:t>Ocular prophylaxis</a:t>
            </a:r>
          </a:p>
          <a:p>
            <a:pPr eaLnBrk="1" hangingPunct="1"/>
            <a:r>
              <a:rPr lang="en-US" smtClean="0"/>
              <a:t>Ensure aseptic delivery</a:t>
            </a:r>
          </a:p>
          <a:p>
            <a:pPr eaLnBrk="1" hangingPunct="1"/>
            <a:r>
              <a:rPr lang="en-US" smtClean="0"/>
              <a:t>Early detection, referral &amp; appropriate treatment of newborn conjunctivitis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3. CONGENITAL GLAUCOMA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Childhood glaucoma can affect one or both eyes and can </a:t>
            </a:r>
          </a:p>
          <a:p>
            <a:pPr eaLnBrk="1" hangingPunct="1">
              <a:buFontTx/>
              <a:buNone/>
            </a:pPr>
            <a:r>
              <a:rPr lang="en-US" smtClean="0"/>
              <a:t>-present at birth [congenital]</a:t>
            </a:r>
          </a:p>
          <a:p>
            <a:pPr eaLnBrk="1" hangingPunct="1">
              <a:buFontTx/>
              <a:buNone/>
            </a:pPr>
            <a:r>
              <a:rPr lang="en-US" smtClean="0"/>
              <a:t>-develop during childhood</a:t>
            </a:r>
          </a:p>
          <a:p>
            <a:pPr eaLnBrk="1" hangingPunct="1">
              <a:buFontTx/>
              <a:buNone/>
            </a:pPr>
            <a:r>
              <a:rPr lang="en-US" smtClean="0"/>
              <a:t>NB-Before age 3 yrs a child’s eye is capable of stretching if eye pressure rises BUPHTHALMOS or OX eye</a:t>
            </a:r>
          </a:p>
        </p:txBody>
      </p:sp>
      <p:pic>
        <p:nvPicPr>
          <p:cNvPr id="23556" name="Picture 4" descr="C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419600"/>
            <a:ext cx="2133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1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"/>
            <a:ext cx="8521700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5425" cy="4495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9788" y="1600200"/>
            <a:ext cx="4037012" cy="4495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1" name="Picture 5" descr="Buphthalmos_6_mont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86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Picture 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0"/>
            <a:ext cx="2914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Picture 5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14600"/>
            <a:ext cx="30480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324225" y="2500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26" name="Picture 10" descr="PDRM73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0"/>
            <a:ext cx="30480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12420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228" name="Picture 12" descr="Picture 44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3875088"/>
            <a:ext cx="31242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3" descr="s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9400" y="4627563"/>
            <a:ext cx="35052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IMG_113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Symphtoms &amp; signs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Excessive tearing</a:t>
            </a:r>
          </a:p>
          <a:p>
            <a:pPr eaLnBrk="1" hangingPunct="1"/>
            <a:r>
              <a:rPr lang="en-US" smtClean="0"/>
              <a:t>Photophobia</a:t>
            </a:r>
          </a:p>
          <a:p>
            <a:pPr eaLnBrk="1" hangingPunct="1"/>
            <a:r>
              <a:rPr lang="en-US" smtClean="0"/>
              <a:t>Blepharospasms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Clouding of cornea +/- increase in cornea &amp; eyeball size</a:t>
            </a:r>
          </a:p>
          <a:p>
            <a:pPr eaLnBrk="1" hangingPunct="1"/>
            <a:r>
              <a:rPr lang="en-US" smtClean="0"/>
              <a:t>Red eye,    poor vision in older children</a:t>
            </a:r>
          </a:p>
          <a:p>
            <a:pPr eaLnBrk="1" hangingPunct="1"/>
            <a:endParaRPr lang="en-US" smtClean="0"/>
          </a:p>
        </p:txBody>
      </p:sp>
      <p:pic>
        <p:nvPicPr>
          <p:cNvPr id="25604" name="Picture 5" descr="C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219200"/>
            <a:ext cx="32004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How should we treat GLAUCOMA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Early detection &amp; referal</a:t>
            </a:r>
          </a:p>
          <a:p>
            <a:pPr eaLnBrk="1" hangingPunct="1"/>
            <a:r>
              <a:rPr lang="en-US" smtClean="0"/>
              <a:t>Glaucoma surgery</a:t>
            </a:r>
          </a:p>
          <a:p>
            <a:pPr eaLnBrk="1" hangingPunct="1"/>
            <a:r>
              <a:rPr lang="en-US" smtClean="0"/>
              <a:t>Longterm follow-up to monitor:</a:t>
            </a:r>
          </a:p>
          <a:p>
            <a:pPr eaLnBrk="1" hangingPunct="1">
              <a:buFontTx/>
              <a:buNone/>
            </a:pPr>
            <a:r>
              <a:rPr lang="en-US" smtClean="0"/>
              <a:t>    Vision, IOP, Cornea size &amp; clarity, refraction, Fundoscopy, surgical site</a:t>
            </a:r>
          </a:p>
          <a:p>
            <a:pPr eaLnBrk="1" hangingPunct="1"/>
            <a:r>
              <a:rPr lang="en-US" smtClean="0"/>
              <a:t>Visual Rehabilitation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 smtClean="0"/>
              <a:t>4. CONGENITAL CATARACT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Causes: -Congenital- INFECTIONS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                             -HEREDITARY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                             -METABOLIC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                            -50% idiopathic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           -Trauma </a:t>
            </a:r>
          </a:p>
          <a:p>
            <a:pPr eaLnBrk="1" hangingPunct="1">
              <a:buFontTx/>
              <a:buNone/>
            </a:pPr>
            <a:r>
              <a:rPr lang="en-GB" sz="2800" smtClean="0"/>
              <a:t>Symptoms: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Poor vision, Can affect one or both eyes</a:t>
            </a:r>
          </a:p>
          <a:p>
            <a:pPr eaLnBrk="1" hangingPunct="1">
              <a:buFontTx/>
              <a:buNone/>
            </a:pPr>
            <a:r>
              <a:rPr lang="en-GB" sz="2800" smtClean="0"/>
              <a:t>Signs:- white pupil reflex (LEUCOKORIA) 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       -May have other abnormalities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27652" name="Picture 4" descr="BE Catara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6764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MANAGEMENT OF </a:t>
            </a:r>
            <a:r>
              <a:rPr lang="en-GB" sz="3600" smtClean="0"/>
              <a:t>CONGENITAL CATARACT</a:t>
            </a:r>
            <a:endParaRPr lang="en-GB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Times New Roman" pitchFamily="18" charset="0"/>
                <a:cs typeface="Times New Roman" pitchFamily="18" charset="0"/>
              </a:rPr>
              <a:t>Immunization --rubella</a:t>
            </a:r>
          </a:p>
          <a:p>
            <a:pPr eaLnBrk="1" hangingPunct="1"/>
            <a:r>
              <a:rPr lang="en-GB" smtClean="0">
                <a:latin typeface="Times New Roman" pitchFamily="18" charset="0"/>
                <a:cs typeface="Times New Roman" pitchFamily="18" charset="0"/>
              </a:rPr>
              <a:t>Early detection</a:t>
            </a:r>
          </a:p>
          <a:p>
            <a:pPr eaLnBrk="1" hangingPunct="1"/>
            <a:r>
              <a:rPr lang="en-GB" smtClean="0">
                <a:latin typeface="Times New Roman" pitchFamily="18" charset="0"/>
                <a:cs typeface="Times New Roman" pitchFamily="18" charset="0"/>
              </a:rPr>
              <a:t>early referral </a:t>
            </a:r>
          </a:p>
          <a:p>
            <a:pPr eaLnBrk="1" hangingPunct="1"/>
            <a:r>
              <a:rPr lang="en-GB" smtClean="0">
                <a:latin typeface="Times New Roman" pitchFamily="18" charset="0"/>
                <a:cs typeface="Times New Roman" pitchFamily="18" charset="0"/>
              </a:rPr>
              <a:t>Early Surgery</a:t>
            </a:r>
          </a:p>
          <a:p>
            <a:pPr eaLnBrk="1" hangingPunct="1"/>
            <a:r>
              <a:rPr lang="en-GB" smtClean="0">
                <a:latin typeface="Times New Roman" pitchFamily="18" charset="0"/>
                <a:cs typeface="Times New Roman" pitchFamily="18" charset="0"/>
              </a:rPr>
              <a:t>Early visual rehabilitation</a:t>
            </a:r>
          </a:p>
        </p:txBody>
      </p:sp>
      <p:pic>
        <p:nvPicPr>
          <p:cNvPr id="28676" name="Picture 4" descr="unilateral_cataract_B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663" y="3581400"/>
            <a:ext cx="25193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Picture 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97180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 smtClean="0"/>
              <a:t>5. RETINOBLASTOMA –cancer of the eye</a:t>
            </a:r>
            <a:endParaRPr lang="en-US" sz="4000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mtClean="0"/>
              <a:t>Causes: may be inherited or sporadic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Can affect one or both eyes and children below 5 years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Signs and symptoms: white pupil reflex (LEUCOKORIA), poor vision,  squint.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If not treated early it may grow very big and even cause death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/>
              <a:t>Action: </a:t>
            </a:r>
            <a:r>
              <a:rPr lang="en-GB" smtClean="0">
                <a:solidFill>
                  <a:srgbClr val="FF0000"/>
                </a:solidFill>
              </a:rPr>
              <a:t>Refer IMMEDIATELY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 RETINOBLASTOMA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idx="1"/>
          </p:nvPr>
        </p:nvGraphicFramePr>
        <p:xfrm>
          <a:off x="1905000" y="1143000"/>
          <a:ext cx="6781800" cy="4953000"/>
        </p:xfrm>
        <a:graphic>
          <a:graphicData uri="http://schemas.openxmlformats.org/presentationml/2006/ole">
            <p:oleObj spid="_x0000_s3074" name="Bitmap Image" r:id="rId4" imgW="2933333" imgH="2200582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D/DX OF LEUCOKORIA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Cataract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Retinoblastoma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Retina detachment from any cause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Persistent hypo plastic primary vitreous (PHPV)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Retinopathy of prematurity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Coloboma of the choroid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Toxocara  endophthalmitis/granulomas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Endophthalmitis –intra ocular infection (bacteria, fungi)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Coats disease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6. Refractive errors</a:t>
            </a:r>
          </a:p>
        </p:txBody>
      </p:sp>
      <p:pic>
        <p:nvPicPr>
          <p:cNvPr id="31747" name="Picture 3" descr="PDRM7306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371600"/>
            <a:ext cx="7848600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 Refractive error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/>
              <a:t>Definition: poor vision due to defect in focusing mechanism of the eye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 which can be corrected with spectacles or contact lenses</a:t>
            </a:r>
          </a:p>
          <a:p>
            <a:pPr eaLnBrk="1" hangingPunct="1">
              <a:lnSpc>
                <a:spcPct val="90000"/>
              </a:lnSpc>
            </a:pPr>
            <a:endParaRPr lang="en-GB" sz="2800" smtClean="0"/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Types: Myopia, Hypermetropia, astigmatism, presbyopia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Signs and symptoms: Poor vision, Itchy, teary eyes, headache, Unusual behaviour- “Squinting”.</a:t>
            </a:r>
          </a:p>
          <a:p>
            <a:pPr eaLnBrk="1" hangingPunct="1">
              <a:lnSpc>
                <a:spcPct val="90000"/>
              </a:lnSpc>
            </a:pPr>
            <a:endParaRPr lang="en-GB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Refractive errors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sz="2800" smtClean="0"/>
              <a:t>Treatment -  Child will benefit from spectacles</a:t>
            </a:r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/>
            <a:r>
              <a:rPr lang="en-GB" sz="2800" smtClean="0"/>
              <a:t>If not treated early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-Poor performance.</a:t>
            </a:r>
          </a:p>
          <a:p>
            <a:pPr eaLnBrk="1" hangingPunct="1">
              <a:buFontTx/>
              <a:buNone/>
            </a:pPr>
            <a:r>
              <a:rPr lang="en-GB" sz="2800" smtClean="0"/>
              <a:t>   - </a:t>
            </a:r>
            <a:r>
              <a:rPr lang="en-GB" sz="2800" smtClean="0">
                <a:solidFill>
                  <a:srgbClr val="FF0000"/>
                </a:solidFill>
              </a:rPr>
              <a:t>May develop “lazy eyes” -Amblyopia</a:t>
            </a:r>
            <a:endParaRPr lang="en-US" sz="2800" smtClean="0">
              <a:solidFill>
                <a:srgbClr val="FF0000"/>
              </a:solidFill>
            </a:endParaRPr>
          </a:p>
          <a:p>
            <a:pPr eaLnBrk="1" hangingPunct="1"/>
            <a:endParaRPr lang="en-US" sz="2800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105400" y="1981200"/>
          <a:ext cx="3733800" cy="3152775"/>
        </p:xfrm>
        <a:graphic>
          <a:graphicData uri="http://schemas.openxmlformats.org/presentationml/2006/ole">
            <p:oleObj spid="_x0000_s4098" name="Photo Editor Photo" r:id="rId4" imgW="3086531" imgH="23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INTRODUCTION: A CHILD;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Is a precious resource of a family,</a:t>
            </a:r>
          </a:p>
          <a:p>
            <a:pPr eaLnBrk="1" hangingPunct="1"/>
            <a:r>
              <a:rPr lang="en-GB" smtClean="0"/>
              <a:t>Represents the family's future and hopes</a:t>
            </a:r>
          </a:p>
          <a:p>
            <a:pPr eaLnBrk="1" hangingPunct="1"/>
            <a:r>
              <a:rPr lang="en-GB" smtClean="0"/>
              <a:t>A child whose blindness could have been prevented or cured is a great disaster</a:t>
            </a:r>
            <a:endParaRPr lang="en-US" smtClean="0"/>
          </a:p>
        </p:txBody>
      </p:sp>
      <p:pic>
        <p:nvPicPr>
          <p:cNvPr id="10244" name="Picture 4" descr="IMG_11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800600"/>
            <a:ext cx="2895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343400"/>
            <a:ext cx="4000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7. SQUINTS &amp; AMBLYOPIA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524000"/>
            <a:ext cx="7620000" cy="5334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Causes &amp; Mx of SQUINTS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Defn : misaligned eyes</a:t>
            </a:r>
          </a:p>
          <a:p>
            <a:pPr eaLnBrk="1" hangingPunct="1">
              <a:buFontTx/>
              <a:buNone/>
            </a:pPr>
            <a:r>
              <a:rPr lang="en-US" sz="2800" smtClean="0"/>
              <a:t>Causes:</a:t>
            </a:r>
          </a:p>
          <a:p>
            <a:pPr eaLnBrk="1" hangingPunct="1"/>
            <a:r>
              <a:rPr lang="en-US" sz="2800" smtClean="0"/>
              <a:t>Sensory factors - Any form of eye disease which interferes with vision</a:t>
            </a:r>
          </a:p>
          <a:p>
            <a:pPr eaLnBrk="1" hangingPunct="1"/>
            <a:r>
              <a:rPr lang="en-US" sz="2800" smtClean="0"/>
              <a:t>Motor factors – Muscles &amp; nerves</a:t>
            </a:r>
          </a:p>
          <a:p>
            <a:pPr eaLnBrk="1" hangingPunct="1"/>
            <a:r>
              <a:rPr lang="en-US" sz="2800" smtClean="0"/>
              <a:t>Central factors</a:t>
            </a:r>
          </a:p>
          <a:p>
            <a:pPr eaLnBrk="1" hangingPunct="1">
              <a:buFontTx/>
              <a:buNone/>
            </a:pPr>
            <a:r>
              <a:rPr lang="en-US" sz="2800" smtClean="0"/>
              <a:t>NB:  </a:t>
            </a:r>
            <a:r>
              <a:rPr lang="en-US" sz="2800" smtClean="0">
                <a:solidFill>
                  <a:srgbClr val="FF0000"/>
                </a:solidFill>
              </a:rPr>
              <a:t>refer all children presenting with squint for further evaluation &amp;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8. CEREBRAL VISUAL IMPAIRMENT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Defn: Visual impairment involving the posterior visual pathway and can be associated with cerebral palsy</a:t>
            </a:r>
          </a:p>
          <a:p>
            <a:pPr eaLnBrk="1" hangingPunct="1">
              <a:buFontTx/>
              <a:buNone/>
            </a:pPr>
            <a:r>
              <a:rPr lang="en-US" smtClean="0"/>
              <a:t>Causes; birth asphyxia, trauma, brain infections, hydrocephalus, epilepsy, etc</a:t>
            </a:r>
          </a:p>
          <a:p>
            <a:pPr eaLnBrk="1" hangingPunct="1">
              <a:buFontTx/>
              <a:buNone/>
            </a:pPr>
            <a:r>
              <a:rPr lang="en-US" smtClean="0"/>
              <a:t>Prevention: good management of labour &amp;</a:t>
            </a:r>
          </a:p>
          <a:p>
            <a:pPr eaLnBrk="1" hangingPunct="1">
              <a:buFontTx/>
              <a:buNone/>
            </a:pPr>
            <a:r>
              <a:rPr lang="en-US" smtClean="0"/>
              <a:t>early ,appropriate mx of childhood infections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8. Retinopathy Of Prematurity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Retinopathy in preterm infants&lt; 1500gm or born before 34 wks gestation</a:t>
            </a:r>
          </a:p>
          <a:p>
            <a:pPr eaLnBrk="1" hangingPunct="1"/>
            <a:r>
              <a:rPr lang="en-US" sz="2800" smtClean="0"/>
              <a:t>Child becomes blind before 6 months of age (3.5-18% blindness)  from retina detachment</a:t>
            </a:r>
          </a:p>
          <a:p>
            <a:pPr eaLnBrk="1" hangingPunct="1"/>
            <a:r>
              <a:rPr lang="en-US" sz="2800" smtClean="0"/>
              <a:t>Severe, progressive visual impairment in others</a:t>
            </a:r>
          </a:p>
          <a:p>
            <a:pPr eaLnBrk="1" hangingPunct="1"/>
            <a:r>
              <a:rPr lang="en-US" sz="2800" smtClean="0"/>
              <a:t>The child remains blind the rest of their life.</a:t>
            </a:r>
          </a:p>
          <a:p>
            <a:pPr eaLnBrk="1" hangingPunct="1"/>
            <a:r>
              <a:rPr lang="en-US" sz="2800" smtClean="0"/>
              <a:t>Effective and safe prophylactic treatment is available (</a:t>
            </a:r>
            <a:r>
              <a:rPr lang="en-US" sz="2800" smtClean="0">
                <a:solidFill>
                  <a:srgbClr val="FF3300"/>
                </a:solidFill>
              </a:rPr>
              <a:t>laser Px</a:t>
            </a:r>
            <a:r>
              <a:rPr lang="en-US" sz="2800" smtClean="0"/>
              <a:t>)</a:t>
            </a:r>
          </a:p>
          <a:p>
            <a:pPr algn="ctr" eaLnBrk="1" hangingPunct="1">
              <a:buFontTx/>
              <a:buNone/>
            </a:pPr>
            <a:r>
              <a:rPr lang="en-US" smtClean="0">
                <a:solidFill>
                  <a:srgbClr val="FF3300"/>
                </a:solidFill>
              </a:rPr>
              <a:t>There is no DISEASE AT BIRTH !!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Garamond Bold" pitchFamily="18" charset="0"/>
              </a:rPr>
              <a:t>Prevention of ROP – Early screening of Preterm babies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SzPct val="50000"/>
              <a:buFontTx/>
              <a:buNone/>
            </a:pPr>
            <a:r>
              <a:rPr lang="en-US" sz="2800" b="1" smtClean="0"/>
              <a:t>Whom to screen- 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SzPct val="50000"/>
            </a:pPr>
            <a:r>
              <a:rPr lang="en-US" sz="2800" b="1" smtClean="0"/>
              <a:t>Any baby you call “</a:t>
            </a:r>
            <a:r>
              <a:rPr lang="en-US" sz="2800" b="1" smtClean="0">
                <a:solidFill>
                  <a:srgbClr val="FF3300"/>
                </a:solidFill>
              </a:rPr>
              <a:t>preterm” should be screened</a:t>
            </a:r>
            <a:r>
              <a:rPr lang="en-US" sz="2800" b="1" smtClean="0"/>
              <a:t>, irrespective of other criteria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SzPct val="50000"/>
            </a:pPr>
            <a:r>
              <a:rPr lang="en-US" sz="2800" b="1" smtClean="0"/>
              <a:t>Birth weight:  &lt; </a:t>
            </a:r>
            <a:r>
              <a:rPr lang="en-US" sz="2800" b="1" smtClean="0">
                <a:solidFill>
                  <a:srgbClr val="FF3300"/>
                </a:solidFill>
              </a:rPr>
              <a:t>1700 gms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SzPct val="50000"/>
            </a:pPr>
            <a:r>
              <a:rPr lang="en-US" sz="2800" b="1" smtClean="0"/>
              <a:t>Gestational age &lt; 34-35 weeks When to Screen: “</a:t>
            </a:r>
            <a:r>
              <a:rPr lang="en-US" sz="2800" b="1" smtClean="0">
                <a:solidFill>
                  <a:srgbClr val="FF3300"/>
                </a:solidFill>
              </a:rPr>
              <a:t>Day -- 30 strategy</a:t>
            </a:r>
            <a:r>
              <a:rPr lang="en-US" sz="2800" b="1" smtClean="0"/>
              <a:t>”</a:t>
            </a:r>
          </a:p>
          <a:p>
            <a:pPr algn="ctr" eaLnBrk="1" hangingPunct="1">
              <a:lnSpc>
                <a:spcPct val="90000"/>
              </a:lnSpc>
              <a:spcAft>
                <a:spcPct val="25000"/>
              </a:spcAft>
              <a:buSzPct val="50000"/>
              <a:buFontTx/>
              <a:buNone/>
            </a:pPr>
            <a:r>
              <a:rPr lang="en-US" sz="2800" b="1" smtClean="0">
                <a:solidFill>
                  <a:srgbClr val="FF3300"/>
                </a:solidFill>
              </a:rPr>
              <a:t>One eye examination should be definitely over before day 30 of life of the premature infant. Day 20 for very preterms (&lt;30weeks)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  Saving the sight of one blind child </a:t>
            </a:r>
            <a:r>
              <a:rPr lang="en-US" b="1" smtClean="0"/>
              <a:t>= </a:t>
            </a:r>
          </a:p>
          <a:p>
            <a:pPr eaLnBrk="1" hangingPunct="1">
              <a:buFontTx/>
              <a:buNone/>
            </a:pPr>
            <a:r>
              <a:rPr lang="en-US" smtClean="0"/>
              <a:t>  operating on 10 elderly people with cataract</a:t>
            </a:r>
          </a:p>
          <a:p>
            <a:pPr eaLnBrk="1" hangingPunct="1"/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in terms of “blind person years” saved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ph idx="1"/>
          </p:nvPr>
        </p:nvGraphicFramePr>
        <p:xfrm>
          <a:off x="914400" y="0"/>
          <a:ext cx="7239000" cy="5430838"/>
        </p:xfrm>
        <a:graphic>
          <a:graphicData uri="http://schemas.openxmlformats.org/presentationml/2006/ole">
            <p:oleObj spid="_x0000_s5122" name="Bitmap Image" r:id="rId4" imgW="2172003" imgH="1628571" progId="Paint.Picture">
              <p:embed/>
            </p:oleObj>
          </a:graphicData>
        </a:graphic>
      </p:graphicFrame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/>
              <a:t/>
            </a:r>
            <a:br>
              <a:rPr lang="en-GB" sz="4000" smtClean="0"/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r>
              <a:rPr lang="en-GB" sz="4000" smtClean="0">
                <a:solidFill>
                  <a:srgbClr val="FF0000"/>
                </a:solidFill>
              </a:rPr>
              <a:t/>
            </a:r>
            <a:br>
              <a:rPr lang="en-GB" sz="4000" smtClean="0">
                <a:solidFill>
                  <a:srgbClr val="FF0000"/>
                </a:solidFill>
              </a:rPr>
            </a:br>
            <a:endParaRPr lang="en-US" sz="4000" smtClean="0">
              <a:solidFill>
                <a:srgbClr val="FF0000"/>
              </a:solidFill>
            </a:endParaRP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0" y="1219200"/>
            <a:ext cx="2919413" cy="2457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400" b="0">
                <a:solidFill>
                  <a:srgbClr val="FF0000"/>
                </a:solidFill>
              </a:rPr>
              <a:t>Regular eye checks,</a:t>
            </a:r>
          </a:p>
          <a:p>
            <a:pPr algn="ctr" eaLnBrk="1" hangingPunct="1"/>
            <a:r>
              <a:rPr lang="en-GB" sz="2400" b="0">
                <a:solidFill>
                  <a:srgbClr val="0000FF"/>
                </a:solidFill>
              </a:rPr>
              <a:t>from day one of life</a:t>
            </a:r>
            <a:endParaRPr lang="en-US" sz="2400" b="0">
              <a:solidFill>
                <a:srgbClr val="0000FF"/>
              </a:solidFill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4038600" y="4953000"/>
            <a:ext cx="2867025" cy="16875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400" b="0">
                <a:solidFill>
                  <a:srgbClr val="FF0000"/>
                </a:solidFill>
              </a:rPr>
              <a:t>Face washing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7010400" y="3733800"/>
            <a:ext cx="2133600" cy="16827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400" b="0">
                <a:solidFill>
                  <a:srgbClr val="FF0000"/>
                </a:solidFill>
              </a:rPr>
              <a:t>Healthy diet</a:t>
            </a:r>
            <a:br>
              <a:rPr lang="en-GB" sz="2400" b="0">
                <a:solidFill>
                  <a:srgbClr val="FF0000"/>
                </a:solidFill>
              </a:rPr>
            </a:b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6270625" y="1219200"/>
            <a:ext cx="2873375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400" b="0">
                <a:solidFill>
                  <a:srgbClr val="FF0000"/>
                </a:solidFill>
              </a:rPr>
              <a:t>Immunization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533400" y="4114800"/>
            <a:ext cx="3124200" cy="204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400" b="0">
                <a:solidFill>
                  <a:srgbClr val="FF0000"/>
                </a:solidFill>
              </a:rPr>
              <a:t>Antenatal care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2971800" y="304800"/>
            <a:ext cx="2743200" cy="27273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3600" b="0">
                <a:solidFill>
                  <a:srgbClr val="0000CC"/>
                </a:solidFill>
                <a:latin typeface="Arial Black" pitchFamily="34" charset="0"/>
              </a:rPr>
              <a:t>Healthy eyes</a:t>
            </a:r>
            <a:endParaRPr lang="en-US" sz="4400" b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5425" cy="4495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9788" y="1600200"/>
            <a:ext cx="4037012" cy="4495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1" name="Picture 5" descr="Buphthalmos_6_mont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86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Picture 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Picture 5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5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95600"/>
            <a:ext cx="35814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324225" y="2500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9946" name="Picture 10" descr="PDRM73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0"/>
            <a:ext cx="30480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3148013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9948" name="Picture 12" descr="Picture 44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3875088"/>
            <a:ext cx="38100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3" descr="s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95600" y="4627563"/>
            <a:ext cx="35052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14" descr="IMG_113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y-GB" sz="3600" dirty="0" smtClean="0"/>
              <a:t> </a:t>
            </a:r>
            <a:br>
              <a:rPr lang="cy-GB" sz="3600" dirty="0" smtClean="0"/>
            </a:br>
            <a:r>
              <a:rPr lang="cy-GB" sz="3600" dirty="0" smtClean="0"/>
              <a:t>Childhood blindness- WHO Definitions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0"/>
            <a:ext cx="8458200" cy="44148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Childhood:       0-15 YRS (WHO)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en-US" smtClean="0"/>
              <a:t>                        0-16 YRS (UNICEF)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Blindness:   BCVA  &lt;3/60 in  the better eye                                                            or central field &lt;10</a:t>
            </a:r>
            <a:r>
              <a:rPr lang="en-US" baseline="30000" smtClean="0"/>
              <a:t>o</a:t>
            </a:r>
          </a:p>
          <a:p>
            <a:pPr eaLnBrk="1" hangingPunct="1"/>
            <a:r>
              <a:rPr lang="en-GB" smtClean="0">
                <a:solidFill>
                  <a:srgbClr val="FFC000"/>
                </a:solidFill>
                <a:latin typeface="Comic Sans MS" pitchFamily="66" charset="0"/>
              </a:rPr>
              <a:t>Blindness from any cause occurring in a person aged 15 yrs or less</a:t>
            </a:r>
          </a:p>
          <a:p>
            <a:pPr eaLnBrk="1" hangingPunct="1"/>
            <a:endParaRPr lang="en-US" baseline="30000" smtClean="0"/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Childhood blindness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800" smtClean="0">
                <a:latin typeface="Comic Sans MS" pitchFamily="66" charset="0"/>
              </a:rPr>
              <a:t>About 1.5 million children are blind worldwide( </a:t>
            </a:r>
            <a:r>
              <a:rPr lang="en-US" sz="2800" smtClean="0"/>
              <a:t>20% live in Sub-Saharan Africa &amp; 50% in Asia</a:t>
            </a:r>
            <a:endParaRPr lang="en-GB" sz="2800" smtClean="0">
              <a:latin typeface="Comic Sans MS" pitchFamily="66" charset="0"/>
            </a:endParaRPr>
          </a:p>
          <a:p>
            <a:pPr eaLnBrk="1" hangingPunct="1"/>
            <a:r>
              <a:rPr lang="en-GB" sz="2800" smtClean="0">
                <a:latin typeface="Comic Sans MS" pitchFamily="66" charset="0"/>
              </a:rPr>
              <a:t>Occurs in 5 - 10/10,000 children Globally</a:t>
            </a:r>
          </a:p>
          <a:p>
            <a:pPr eaLnBrk="1" hangingPunct="1"/>
            <a:r>
              <a:rPr lang="en-GB" sz="2800" smtClean="0">
                <a:latin typeface="Comic Sans MS" pitchFamily="66" charset="0"/>
              </a:rPr>
              <a:t>About 500,000 children become blind every year</a:t>
            </a:r>
          </a:p>
          <a:p>
            <a:pPr eaLnBrk="1" hangingPunct="1"/>
            <a:r>
              <a:rPr lang="en-GB" sz="2800" i="1" smtClean="0">
                <a:latin typeface="Comic Sans MS" pitchFamily="66" charset="0"/>
              </a:rPr>
              <a:t>One Child becomes blind every minute</a:t>
            </a:r>
          </a:p>
          <a:p>
            <a:pPr eaLnBrk="1" hangingPunct="1"/>
            <a:r>
              <a:rPr lang="en-GB" sz="2800" smtClean="0">
                <a:latin typeface="Comic Sans MS" pitchFamily="66" charset="0"/>
              </a:rPr>
              <a:t>Half (50%) of them die within one or two years of becoming blind</a:t>
            </a:r>
            <a:endParaRPr lang="en-GB" sz="2800" smtClean="0"/>
          </a:p>
          <a:p>
            <a:pPr eaLnBrk="1" hangingPunct="1"/>
            <a:endParaRPr lang="en-US" sz="280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600" smtClean="0"/>
              <a:t>Childhood blindness Prevention?</a:t>
            </a:r>
            <a:br>
              <a:rPr lang="en-US" sz="3600" smtClean="0"/>
            </a:br>
            <a:r>
              <a:rPr lang="en-US" sz="3600" smtClean="0"/>
              <a:t>                   WHY a priority</a:t>
            </a:r>
            <a:endParaRPr lang="en-GB" sz="400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958138" cy="44148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Large number of “blind person years” (75 million blind person yrs)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Causes are many &amp; different from  those of adults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Most of the causes are avoidable (70 to 80%)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Blinding conditions are also causes of child mortality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Examination and assessment is challenging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Requires specific management expertise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Irreversible amblyopia if treatment is delayed 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GB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/>
              <a:t>Childhood Blindness – V2020</a:t>
            </a:r>
            <a:br>
              <a:rPr lang="en-GB" sz="4000" smtClean="0"/>
            </a:br>
            <a:r>
              <a:rPr lang="en-GB" sz="4000" smtClean="0"/>
              <a:t>Global Initiative</a:t>
            </a:r>
            <a:endParaRPr lang="en-US" sz="400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Goal: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To reduce childhood blindness from 10/10,000 Children to 4/10,000 Children by the year 2020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Key elements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-Strategies for disease control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-Human resource need &amp; development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mtClean="0">
                <a:latin typeface="Comic Sans MS" pitchFamily="66" charset="0"/>
              </a:rPr>
              <a:t>-Infrastructure/technology needs &amp; development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800" smtClean="0"/>
          </a:p>
          <a:p>
            <a:pPr lvl="1" eaLnBrk="1" hangingPunct="1">
              <a:lnSpc>
                <a:spcPct val="90000"/>
              </a:lnSpc>
            </a:pPr>
            <a:endParaRPr lang="en-GB" sz="24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EYE</a:t>
            </a:r>
          </a:p>
        </p:txBody>
      </p:sp>
      <p:pic>
        <p:nvPicPr>
          <p:cNvPr id="15363" name="Picture 7" descr="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4406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Visual Development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 birth vision is poor, but develops rapidly with optimal/undisturbed visual inputs</a:t>
            </a:r>
          </a:p>
          <a:p>
            <a:pPr eaLnBrk="1" hangingPunct="1"/>
            <a:r>
              <a:rPr lang="en-US" smtClean="0"/>
              <a:t>Blink reflex to bright light –days after birth</a:t>
            </a:r>
          </a:p>
          <a:p>
            <a:pPr eaLnBrk="1" hangingPunct="1"/>
            <a:r>
              <a:rPr lang="en-US" smtClean="0"/>
              <a:t> 6/52 – mother/ baby eye contact</a:t>
            </a:r>
          </a:p>
          <a:p>
            <a:pPr eaLnBrk="1" hangingPunct="1"/>
            <a:r>
              <a:rPr lang="en-US" smtClean="0"/>
              <a:t>2-3/12 – interested with bright objects </a:t>
            </a:r>
          </a:p>
          <a:p>
            <a:pPr eaLnBrk="1" hangingPunct="1"/>
            <a:r>
              <a:rPr lang="en-US" smtClean="0"/>
              <a:t>development &amp; maturation of visual function occurs from birth &amp; complete by 9 years.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1598</TotalTime>
  <Words>1177</Words>
  <Application>Microsoft PowerPoint</Application>
  <PresentationFormat>On-screen Show (4:3)</PresentationFormat>
  <Paragraphs>228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Times New Roman</vt:lpstr>
      <vt:lpstr>Comic Sans MS</vt:lpstr>
      <vt:lpstr>Wingdings</vt:lpstr>
      <vt:lpstr>AGaramond Bold</vt:lpstr>
      <vt:lpstr>Arial Black</vt:lpstr>
      <vt:lpstr>Mountain Top</vt:lpstr>
      <vt:lpstr>Microsoft Photo Editor 3.0 Photo</vt:lpstr>
      <vt:lpstr>Bitmap Image</vt:lpstr>
      <vt:lpstr>PREVENTION OF CHILDHOOD BLINDNESS       PROF.M. SAJABI MASINDE 10 JUNE 2016</vt:lpstr>
      <vt:lpstr>Slide 2</vt:lpstr>
      <vt:lpstr>INTRODUCTION: A CHILD;</vt:lpstr>
      <vt:lpstr>  Childhood blindness- WHO Definitions</vt:lpstr>
      <vt:lpstr>Childhood blindness</vt:lpstr>
      <vt:lpstr>Childhood blindness Prevention?                    WHY a priority</vt:lpstr>
      <vt:lpstr>Childhood Blindness – V2020 Global Initiative</vt:lpstr>
      <vt:lpstr>THE EYE</vt:lpstr>
      <vt:lpstr>Visual Development</vt:lpstr>
      <vt:lpstr>Signs of poor visual development</vt:lpstr>
      <vt:lpstr>Major causes of childhood blindness</vt:lpstr>
      <vt:lpstr>Causes of Childhood blindness ct</vt:lpstr>
      <vt:lpstr> 1.CORNEAL SCARS –VAD why children are at risk (6 months to 6 yrs)</vt:lpstr>
      <vt:lpstr>Clinical presentation of VAD</vt:lpstr>
      <vt:lpstr>Prevention of VAD</vt:lpstr>
      <vt:lpstr>CORNEAL SCARS: 2.  Neonatal conjunctivitis</vt:lpstr>
      <vt:lpstr>Prevention of Neonatal Conjunctivitis </vt:lpstr>
      <vt:lpstr>3. CONGENITAL GLAUCOMA</vt:lpstr>
      <vt:lpstr>Slide 19</vt:lpstr>
      <vt:lpstr>Symphtoms &amp; signs </vt:lpstr>
      <vt:lpstr>How should we treat GLAUCOMA</vt:lpstr>
      <vt:lpstr>4. CONGENITAL CATARACT</vt:lpstr>
      <vt:lpstr>MANAGEMENT OF CONGENITAL CATARACT</vt:lpstr>
      <vt:lpstr>5. RETINOBLASTOMA –cancer of the eye</vt:lpstr>
      <vt:lpstr> RETINOBLASTOMA</vt:lpstr>
      <vt:lpstr>D/DX OF LEUCOKORIA</vt:lpstr>
      <vt:lpstr>6. Refractive errors</vt:lpstr>
      <vt:lpstr> Refractive error</vt:lpstr>
      <vt:lpstr>Refractive errors</vt:lpstr>
      <vt:lpstr>7. SQUINTS &amp; AMBLYOPIA</vt:lpstr>
      <vt:lpstr>Causes &amp; Mx of SQUINTS</vt:lpstr>
      <vt:lpstr>8. CEREBRAL VISUAL IMPAIRMENT</vt:lpstr>
      <vt:lpstr>8. Retinopathy Of Prematurity</vt:lpstr>
      <vt:lpstr>Prevention of ROP – Early screening of Preterm babies</vt:lpstr>
      <vt:lpstr>Slide 35</vt:lpstr>
      <vt:lpstr>       </vt:lpstr>
      <vt:lpstr>Slide 37</vt:lpstr>
    </vt:vector>
  </TitlesOfParts>
  <Company>UON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Childhood Blindness- Workshop</dc:title>
  <dc:creator>DUNERA</dc:creator>
  <cp:lastModifiedBy>Partner</cp:lastModifiedBy>
  <cp:revision>55</cp:revision>
  <dcterms:created xsi:type="dcterms:W3CDTF">2006-03-10T20:19:45Z</dcterms:created>
  <dcterms:modified xsi:type="dcterms:W3CDTF">2016-06-10T06:31:23Z</dcterms:modified>
</cp:coreProperties>
</file>