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4" r:id="rId9"/>
    <p:sldId id="262" r:id="rId10"/>
    <p:sldId id="263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43AE-8E1E-4850-96AD-184C44DFA3FC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B211-A86B-4DB1-AE31-D0903163B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9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43AE-8E1E-4850-96AD-184C44DFA3FC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B211-A86B-4DB1-AE31-D0903163B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41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43AE-8E1E-4850-96AD-184C44DFA3FC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B211-A86B-4DB1-AE31-D0903163B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3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36600"/>
          </a:xfrm>
        </p:spPr>
        <p:txBody>
          <a:bodyPr/>
          <a:lstStyle>
            <a:lvl1pPr algn="ctr"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47724"/>
            <a:ext cx="12192000" cy="60102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43AE-8E1E-4850-96AD-184C44DFA3FC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B211-A86B-4DB1-AE31-D0903163B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4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43AE-8E1E-4850-96AD-184C44DFA3FC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B211-A86B-4DB1-AE31-D0903163B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58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43AE-8E1E-4850-96AD-184C44DFA3FC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B211-A86B-4DB1-AE31-D0903163B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3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43AE-8E1E-4850-96AD-184C44DFA3FC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B211-A86B-4DB1-AE31-D0903163B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43AE-8E1E-4850-96AD-184C44DFA3FC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B211-A86B-4DB1-AE31-D0903163B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22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43AE-8E1E-4850-96AD-184C44DFA3FC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B211-A86B-4DB1-AE31-D0903163B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12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43AE-8E1E-4850-96AD-184C44DFA3FC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B211-A86B-4DB1-AE31-D0903163B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4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43AE-8E1E-4850-96AD-184C44DFA3FC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B211-A86B-4DB1-AE31-D0903163B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32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543AE-8E1E-4850-96AD-184C44DFA3FC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6B211-A86B-4DB1-AE31-D0903163B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6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FRACTURES OF THE FOREARM &amp; WRIST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DR. MOGIRE </a:t>
            </a:r>
          </a:p>
          <a:p>
            <a:endParaRPr lang="en-US" dirty="0"/>
          </a:p>
          <a:p>
            <a:r>
              <a:rPr lang="en-US" dirty="0" smtClean="0"/>
              <a:t>DATE: 3</a:t>
            </a:r>
            <a:r>
              <a:rPr lang="en-US" baseline="30000" dirty="0" smtClean="0"/>
              <a:t>RD</a:t>
            </a:r>
            <a:r>
              <a:rPr lang="en-US" dirty="0" smtClean="0"/>
              <a:t>/10/2016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29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NIGHTSTICK FRACTURE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</a:p>
          <a:p>
            <a:pPr lvl="1"/>
            <a:r>
              <a:rPr lang="en-US" dirty="0" smtClean="0"/>
              <a:t>Distal ulnar shaft fracture</a:t>
            </a:r>
          </a:p>
          <a:p>
            <a:pPr lvl="1"/>
            <a:r>
              <a:rPr lang="en-US" dirty="0" smtClean="0"/>
              <a:t>Intact radius</a:t>
            </a:r>
          </a:p>
          <a:p>
            <a:pPr lvl="1"/>
            <a:r>
              <a:rPr lang="en-US" dirty="0" smtClean="0"/>
              <a:t>Intact distal and proximal radio-ulnar joints </a:t>
            </a:r>
          </a:p>
          <a:p>
            <a:pPr lvl="1"/>
            <a:endParaRPr lang="en-US" dirty="0"/>
          </a:p>
          <a:p>
            <a:r>
              <a:rPr lang="en-US" dirty="0" smtClean="0"/>
              <a:t>Management:</a:t>
            </a:r>
          </a:p>
          <a:p>
            <a:pPr lvl="1"/>
            <a:r>
              <a:rPr lang="en-US" dirty="0" smtClean="0"/>
              <a:t>Casting </a:t>
            </a:r>
          </a:p>
          <a:p>
            <a:pPr lvl="1"/>
            <a:r>
              <a:rPr lang="en-US" dirty="0" smtClean="0"/>
              <a:t>Heals without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554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SALTER HARRIS FRACTURE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Through the growth plate in children</a:t>
            </a:r>
          </a:p>
          <a:p>
            <a:r>
              <a:rPr lang="en-US" dirty="0" smtClean="0"/>
              <a:t>Arthroscopy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KNOW ABOUT THE SALTER HARRIS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1877314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WRIST FRACTURES 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4000" dirty="0" smtClean="0"/>
              <a:t>LUNATE &amp; PERI-LUNATE DISLOCATION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 smtClean="0"/>
              <a:t>SCAPHOID FRACTURE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r>
              <a:rPr lang="en-US" b="1" dirty="0" smtClean="0">
                <a:solidFill>
                  <a:srgbClr val="FF0000"/>
                </a:solidFill>
              </a:rPr>
              <a:t>REVISE WRIST ANATOMY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LIGAMENTS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CARPALS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953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LUNATE &amp; PERILUNATE DISLOCATION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Mechanism </a:t>
            </a:r>
            <a:r>
              <a:rPr lang="en-US" dirty="0" smtClean="0">
                <a:sym typeface="Wingdings" panose="05000000000000000000" pitchFamily="2" charset="2"/>
              </a:rPr>
              <a:t> fall on extended wrist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and then the whole of the carpal bones are pushed dorsally due to snapped ligaments; lunate remains seated on the distal aspect of the radius i.e., </a:t>
            </a:r>
            <a:r>
              <a:rPr lang="en-US" b="1" dirty="0" err="1" smtClean="0">
                <a:sym typeface="Wingdings" panose="05000000000000000000" pitchFamily="2" charset="2"/>
              </a:rPr>
              <a:t>perilunate</a:t>
            </a:r>
            <a:r>
              <a:rPr lang="en-US" b="1" dirty="0" smtClean="0">
                <a:sym typeface="Wingdings" panose="05000000000000000000" pitchFamily="2" charset="2"/>
              </a:rPr>
              <a:t> dislocation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the rest of the carpal bones stabilize and snap back, the lunate seats </a:t>
            </a:r>
            <a:r>
              <a:rPr lang="en-US" dirty="0" err="1" smtClean="0">
                <a:sym typeface="Wingdings" panose="05000000000000000000" pitchFamily="2" charset="2"/>
              </a:rPr>
              <a:t>volarly</a:t>
            </a:r>
            <a:r>
              <a:rPr lang="en-US" dirty="0" smtClean="0">
                <a:sym typeface="Wingdings" panose="05000000000000000000" pitchFamily="2" charset="2"/>
              </a:rPr>
              <a:t>  </a:t>
            </a:r>
            <a:r>
              <a:rPr lang="en-US" b="1" dirty="0" smtClean="0">
                <a:sym typeface="Wingdings" panose="05000000000000000000" pitchFamily="2" charset="2"/>
              </a:rPr>
              <a:t>lunate dislocation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 fracture through scaphoid and involving the lunate  trans-</a:t>
            </a:r>
            <a:r>
              <a:rPr lang="en-US" dirty="0" err="1" smtClean="0">
                <a:sym typeface="Wingdings" panose="05000000000000000000" pitchFamily="2" charset="2"/>
              </a:rPr>
              <a:t>scapho</a:t>
            </a:r>
            <a:r>
              <a:rPr lang="en-US" dirty="0" smtClean="0">
                <a:sym typeface="Wingdings" panose="05000000000000000000" pitchFamily="2" charset="2"/>
              </a:rPr>
              <a:t> lunate-</a:t>
            </a:r>
            <a:r>
              <a:rPr lang="en-US" dirty="0" err="1" smtClean="0">
                <a:sym typeface="Wingdings" panose="05000000000000000000" pitchFamily="2" charset="2"/>
              </a:rPr>
              <a:t>perilunate</a:t>
            </a:r>
            <a:r>
              <a:rPr lang="en-US" dirty="0" smtClean="0">
                <a:sym typeface="Wingdings" panose="05000000000000000000" pitchFamily="2" charset="2"/>
              </a:rPr>
              <a:t> dislocation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Median nerve usually involved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Management: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Reduction  apply traction while flexing the wrist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Do it early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By day 3 &amp; 4  closed reduction is impossible so do open reduction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15674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SCAPHOID FRACTURE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Mechanism</a:t>
            </a:r>
          </a:p>
          <a:p>
            <a:pPr lvl="1"/>
            <a:r>
              <a:rPr lang="en-US" dirty="0" smtClean="0"/>
              <a:t>Fall on extended wrist </a:t>
            </a:r>
            <a:r>
              <a:rPr lang="en-US" dirty="0" smtClean="0">
                <a:sym typeface="Wingdings" panose="05000000000000000000" pitchFamily="2" charset="2"/>
              </a:rPr>
              <a:t> creates a bending force at the level of the wrist  scaphoid snaps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Patient presents with minimal swelling  poor blood supply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Tenderness in the snuff box</a:t>
            </a:r>
          </a:p>
          <a:p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4 views are required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2 sides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2 times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Splint the arm, then see the patient after 2 weeks if injury has not been picked up</a:t>
            </a:r>
          </a:p>
          <a:p>
            <a:r>
              <a:rPr lang="en-US" dirty="0" smtClean="0"/>
              <a:t>Fractures on the distal pole </a:t>
            </a:r>
            <a:r>
              <a:rPr lang="en-US" dirty="0" smtClean="0">
                <a:sym typeface="Wingdings" panose="05000000000000000000" pitchFamily="2" charset="2"/>
              </a:rPr>
              <a:t> better prognosis; Proximal pole  poor prognosis since </a:t>
            </a:r>
            <a:r>
              <a:rPr lang="en-US" b="1" dirty="0" smtClean="0">
                <a:sym typeface="Wingdings" panose="05000000000000000000" pitchFamily="2" charset="2"/>
              </a:rPr>
              <a:t>blood supply is distal – proximal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Cast for 8 – 12 weeks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Scaphoid fractures take the longest to heal</a:t>
            </a:r>
          </a:p>
          <a:p>
            <a:r>
              <a:rPr lang="en-US" dirty="0" smtClean="0"/>
              <a:t>If associated with lunate dislocation </a:t>
            </a:r>
            <a:r>
              <a:rPr lang="en-US" dirty="0" smtClean="0">
                <a:sym typeface="Wingdings" panose="05000000000000000000" pitchFamily="2" charset="2"/>
              </a:rPr>
              <a:t> fix with K wires and headless screws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692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DISLOCATION OF CMC JOINTS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Rare injury</a:t>
            </a:r>
          </a:p>
          <a:p>
            <a:r>
              <a:rPr lang="en-US" dirty="0" smtClean="0"/>
              <a:t>High energy injury</a:t>
            </a:r>
          </a:p>
          <a:p>
            <a:r>
              <a:rPr lang="en-US" dirty="0" smtClean="0"/>
              <a:t>Reduce early</a:t>
            </a:r>
          </a:p>
          <a:p>
            <a:r>
              <a:rPr lang="en-US" dirty="0" smtClean="0"/>
              <a:t>Stabilize with a K wire and allow ligaments to heal by 8-12 weeks then begin mobilization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621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DISLOCATION OF THE 1</a:t>
            </a:r>
            <a:r>
              <a:rPr lang="en-US" sz="3600" baseline="30000" dirty="0" smtClean="0"/>
              <a:t>ST</a:t>
            </a:r>
            <a:r>
              <a:rPr lang="en-US" sz="3600" dirty="0" smtClean="0"/>
              <a:t> CMC OF THE THUMB AND THE MP JOINT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Cause: Hyperextension of the thumb</a:t>
            </a:r>
          </a:p>
          <a:p>
            <a:r>
              <a:rPr lang="en-US" dirty="0" smtClean="0"/>
              <a:t>Reduce early</a:t>
            </a:r>
          </a:p>
          <a:p>
            <a:r>
              <a:rPr lang="en-US" dirty="0" smtClean="0"/>
              <a:t>Stabilize with cast or splint </a:t>
            </a:r>
          </a:p>
          <a:p>
            <a:r>
              <a:rPr lang="en-US" dirty="0" smtClean="0"/>
              <a:t>If delay </a:t>
            </a:r>
            <a:r>
              <a:rPr lang="en-US" dirty="0" smtClean="0">
                <a:sym typeface="Wingdings" panose="05000000000000000000" pitchFamily="2" charset="2"/>
              </a:rPr>
              <a:t> open reduction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622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METACARPAL FRACTURES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 2, 3, 4, 5 </a:t>
            </a:r>
            <a:r>
              <a:rPr lang="en-US" dirty="0" smtClean="0">
                <a:sym typeface="Wingdings" panose="05000000000000000000" pitchFamily="2" charset="2"/>
              </a:rPr>
              <a:t>STABLE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MP 1  UNSTABLE</a:t>
            </a:r>
          </a:p>
          <a:p>
            <a:pPr marL="0" indent="0">
              <a:buNone/>
            </a:pPr>
            <a:r>
              <a:rPr lang="en-US" b="1" dirty="0" smtClean="0">
                <a:sym typeface="Wingdings" panose="05000000000000000000" pitchFamily="2" charset="2"/>
              </a:rPr>
              <a:t>BENNET’S FRACTURE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Lost apposition function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K wires can be used in abduction 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b="1" dirty="0" smtClean="0">
                <a:sym typeface="Wingdings" panose="05000000000000000000" pitchFamily="2" charset="2"/>
              </a:rPr>
              <a:t>ROLANDO FRACTURE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Comminuted intra-articular fracture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Results in rotational deformity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Do buddy strapping, stabilize using K wire or use ______ string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You can also use a bouquet of wires.</a:t>
            </a:r>
          </a:p>
        </p:txBody>
      </p:sp>
    </p:spTree>
    <p:extLst>
      <p:ext uri="{BB962C8B-B14F-4D97-AF65-F5344CB8AC3E}">
        <p14:creationId xmlns:p14="http://schemas.microsoft.com/office/powerpoint/2010/main" val="2454480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PROXIMAL PHALANX FRACTURE</a:t>
            </a:r>
          </a:p>
          <a:p>
            <a:r>
              <a:rPr lang="en-US" dirty="0" smtClean="0"/>
              <a:t>There are 3 phalanges</a:t>
            </a:r>
          </a:p>
          <a:p>
            <a:r>
              <a:rPr lang="en-US" dirty="0" smtClean="0"/>
              <a:t>Fracture in extension</a:t>
            </a:r>
          </a:p>
          <a:p>
            <a:r>
              <a:rPr lang="en-US" dirty="0" smtClean="0"/>
              <a:t>Extensors tend to displace it dorsally</a:t>
            </a:r>
          </a:p>
          <a:p>
            <a:r>
              <a:rPr lang="en-US" dirty="0" smtClean="0"/>
              <a:t>Do buddy strapping</a:t>
            </a:r>
          </a:p>
          <a:p>
            <a:r>
              <a:rPr lang="en-US" dirty="0" smtClean="0"/>
              <a:t>Flex the MP joint and put an extension block skin</a:t>
            </a:r>
          </a:p>
          <a:p>
            <a:pPr lvl="1"/>
            <a:r>
              <a:rPr lang="en-US" dirty="0" smtClean="0"/>
              <a:t>Slab on both the volar and dorsal aspect</a:t>
            </a:r>
          </a:p>
          <a:p>
            <a:r>
              <a:rPr lang="en-US" b="1" dirty="0" smtClean="0"/>
              <a:t>Safe position of immobilization for the hand</a:t>
            </a:r>
          </a:p>
          <a:p>
            <a:pPr lvl="1"/>
            <a:r>
              <a:rPr lang="en-US" dirty="0" smtClean="0"/>
              <a:t>Fingers straight</a:t>
            </a:r>
          </a:p>
          <a:p>
            <a:pPr lvl="1"/>
            <a:r>
              <a:rPr lang="en-US" dirty="0" smtClean="0"/>
              <a:t>Thumb faces fingers in adduction</a:t>
            </a:r>
          </a:p>
          <a:p>
            <a:pPr lvl="1"/>
            <a:r>
              <a:rPr lang="en-US" dirty="0" smtClean="0"/>
              <a:t>Knuckles bent</a:t>
            </a:r>
          </a:p>
          <a:p>
            <a:pPr lvl="1"/>
            <a:r>
              <a:rPr lang="en-US" dirty="0" smtClean="0"/>
              <a:t>Wrist extended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25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DISTAL PHALANX FRACTURES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Depends on the location</a:t>
            </a:r>
          </a:p>
          <a:p>
            <a:r>
              <a:rPr lang="en-US" dirty="0" smtClean="0"/>
              <a:t>Those on the distal tip don’t displace much since the main attachment of the tendons is usually above the DIP</a:t>
            </a:r>
          </a:p>
          <a:p>
            <a:r>
              <a:rPr lang="en-US" dirty="0" smtClean="0"/>
              <a:t>A lot of reduction is not required</a:t>
            </a:r>
          </a:p>
          <a:p>
            <a:r>
              <a:rPr lang="en-US" dirty="0" smtClean="0"/>
              <a:t>Zimmer splint used</a:t>
            </a:r>
          </a:p>
          <a:p>
            <a:r>
              <a:rPr lang="en-US" dirty="0" smtClean="0"/>
              <a:t>Seymour fracture</a:t>
            </a:r>
          </a:p>
          <a:p>
            <a:pPr lvl="1"/>
            <a:r>
              <a:rPr lang="en-US" dirty="0" smtClean="0"/>
              <a:t>Do matrix repair</a:t>
            </a:r>
          </a:p>
          <a:p>
            <a:r>
              <a:rPr lang="en-US" dirty="0" smtClean="0"/>
              <a:t>For mallet finger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mallet cast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K wire to stabilize the DIP joint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Use screws</a:t>
            </a:r>
          </a:p>
        </p:txBody>
      </p:sp>
    </p:spTree>
    <p:extLst>
      <p:ext uri="{BB962C8B-B14F-4D97-AF65-F5344CB8AC3E}">
        <p14:creationId xmlns:p14="http://schemas.microsoft.com/office/powerpoint/2010/main" val="1477290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FOREARM FRACTURES 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OLECRANON FRACTURES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RADIAL HEAD FRACTURES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CORONOID FRACTURES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MONTEGGIA FRACTURES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RADIUS &amp; ULNAR SHAFT INJURIES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DISTAL RADIUS &amp; ULNAR SHAFT FRACTUR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GALEAZZI FRACTURES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NIGHT STICK FRACTURES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SALTER HARRIS FRACTURE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42071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Stiff joints</a:t>
            </a:r>
          </a:p>
          <a:p>
            <a:pPr lvl="1"/>
            <a:r>
              <a:rPr lang="en-US" dirty="0" smtClean="0"/>
              <a:t>Rehabilitation is very important</a:t>
            </a:r>
          </a:p>
          <a:p>
            <a:pPr lvl="1"/>
            <a:r>
              <a:rPr lang="en-US" dirty="0" smtClean="0"/>
              <a:t>To prevent</a:t>
            </a:r>
          </a:p>
          <a:p>
            <a:pPr lvl="2"/>
            <a:r>
              <a:rPr lang="en-US" dirty="0" smtClean="0"/>
              <a:t>Elevation </a:t>
            </a:r>
            <a:r>
              <a:rPr lang="en-US" dirty="0" smtClean="0">
                <a:sym typeface="Wingdings" panose="05000000000000000000" pitchFamily="2" charset="2"/>
              </a:rPr>
              <a:t> alleviates swelling which may result in fibrosis and loss of function</a:t>
            </a:r>
            <a:endParaRPr lang="en-US" dirty="0" smtClean="0"/>
          </a:p>
          <a:p>
            <a:pPr lvl="2"/>
            <a:r>
              <a:rPr lang="en-US" dirty="0" smtClean="0"/>
              <a:t>Splinting </a:t>
            </a:r>
            <a:r>
              <a:rPr lang="en-US" dirty="0" smtClean="0">
                <a:sym typeface="Wingdings" panose="05000000000000000000" pitchFamily="2" charset="2"/>
              </a:rPr>
              <a:t> not for so long; may result in splinting</a:t>
            </a:r>
            <a:endParaRPr lang="en-US" dirty="0" smtClean="0"/>
          </a:p>
          <a:p>
            <a:pPr lvl="2"/>
            <a:r>
              <a:rPr lang="en-US" dirty="0" smtClean="0"/>
              <a:t>Mobilization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752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152"/>
            <a:ext cx="12192000" cy="67678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endParaRPr lang="en-US" sz="6000" dirty="0"/>
          </a:p>
          <a:p>
            <a:pPr marL="0" indent="0" algn="ctr">
              <a:buNone/>
            </a:pPr>
            <a:r>
              <a:rPr lang="en-US" sz="6000" dirty="0" smtClean="0"/>
              <a:t>TYPED BY EFFIE NAILA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99843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OLECRANON FRACTURES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in the adults</a:t>
            </a:r>
          </a:p>
          <a:p>
            <a:r>
              <a:rPr lang="en-US" dirty="0" smtClean="0"/>
              <a:t>If patient falls on the stretched elbow.</a:t>
            </a:r>
          </a:p>
          <a:p>
            <a:r>
              <a:rPr lang="en-US" dirty="0" smtClean="0"/>
              <a:t>3 types</a:t>
            </a:r>
          </a:p>
          <a:p>
            <a:r>
              <a:rPr lang="en-US" dirty="0" smtClean="0"/>
              <a:t>Fixing</a:t>
            </a:r>
          </a:p>
          <a:p>
            <a:pPr lvl="1"/>
            <a:r>
              <a:rPr lang="en-US" dirty="0" smtClean="0"/>
              <a:t>Tension band (figure of 8)</a:t>
            </a:r>
            <a:endParaRPr lang="en-US" dirty="0"/>
          </a:p>
          <a:p>
            <a:pPr lvl="1"/>
            <a:r>
              <a:rPr lang="en-US" dirty="0" smtClean="0"/>
              <a:t>Plates &amp; screws </a:t>
            </a:r>
            <a:r>
              <a:rPr lang="en-US" dirty="0" smtClean="0">
                <a:sym typeface="Wingdings" panose="05000000000000000000" pitchFamily="2" charset="2"/>
              </a:rPr>
              <a:t> comminuted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Excise fragments and reattach triceps  too comminuted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9633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RADIAL HEAD FRACTURES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Fall on outstretched arm</a:t>
            </a:r>
          </a:p>
          <a:p>
            <a:r>
              <a:rPr lang="en-US" dirty="0" smtClean="0"/>
              <a:t>In children </a:t>
            </a:r>
            <a:r>
              <a:rPr lang="en-US" dirty="0" smtClean="0">
                <a:sym typeface="Wingdings" panose="05000000000000000000" pitchFamily="2" charset="2"/>
              </a:rPr>
              <a:t> radial neck fractures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Divided into 3 types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Un-displaced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Give arm-sling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Slab 3 weeks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Minimally displaced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Fix with screws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Comminuted (very unstable)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Fixation not possible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Excise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Replace with artificial radial head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84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CORONOID FRACTURE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Associated with elbow dislocation</a:t>
            </a:r>
          </a:p>
          <a:p>
            <a:r>
              <a:rPr lang="en-US" dirty="0" smtClean="0"/>
              <a:t>Coronoid pops out</a:t>
            </a:r>
          </a:p>
          <a:p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Reduce the joint first</a:t>
            </a:r>
          </a:p>
          <a:p>
            <a:pPr lvl="1"/>
            <a:r>
              <a:rPr lang="en-US" dirty="0" smtClean="0"/>
              <a:t>Decide if unstable or stable</a:t>
            </a:r>
          </a:p>
          <a:p>
            <a:pPr lvl="1"/>
            <a:r>
              <a:rPr lang="en-US" dirty="0" smtClean="0"/>
              <a:t>If stable </a:t>
            </a:r>
            <a:r>
              <a:rPr lang="en-US" dirty="0" smtClean="0">
                <a:sym typeface="Wingdings" panose="05000000000000000000" pitchFamily="2" charset="2"/>
              </a:rPr>
              <a:t> splint joint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unstable  fix with screws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too unstable  use small plate to stabilize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799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MONTEGGIA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components</a:t>
            </a:r>
          </a:p>
          <a:p>
            <a:pPr lvl="1"/>
            <a:r>
              <a:rPr lang="en-US" dirty="0" smtClean="0"/>
              <a:t>Ulnar shaft fracture</a:t>
            </a:r>
          </a:p>
          <a:p>
            <a:pPr lvl="1"/>
            <a:r>
              <a:rPr lang="en-US" dirty="0" smtClean="0"/>
              <a:t>Dislocation of proximal </a:t>
            </a:r>
            <a:r>
              <a:rPr lang="en-US" b="1" dirty="0" err="1" smtClean="0"/>
              <a:t>radioulnar</a:t>
            </a:r>
            <a:r>
              <a:rPr lang="en-US" dirty="0" smtClean="0"/>
              <a:t> joint and </a:t>
            </a:r>
            <a:r>
              <a:rPr lang="en-US" b="1" dirty="0" err="1" smtClean="0"/>
              <a:t>radiocapitulum</a:t>
            </a:r>
            <a:r>
              <a:rPr lang="en-US" dirty="0" smtClean="0"/>
              <a:t> joint</a:t>
            </a:r>
          </a:p>
          <a:p>
            <a:r>
              <a:rPr lang="en-US" dirty="0" smtClean="0"/>
              <a:t>Requires operation to restore the length of the ulnar, the radial head will then fall back into place.</a:t>
            </a:r>
          </a:p>
          <a:p>
            <a:r>
              <a:rPr lang="en-US" dirty="0" smtClean="0"/>
              <a:t>After that, splint to allow ligaments to heal; put a slab with the arm in supination. </a:t>
            </a:r>
          </a:p>
          <a:p>
            <a:r>
              <a:rPr lang="en-US" dirty="0" smtClean="0"/>
              <a:t>After that start mobilization</a:t>
            </a:r>
          </a:p>
        </p:txBody>
      </p:sp>
    </p:spTree>
    <p:extLst>
      <p:ext uri="{BB962C8B-B14F-4D97-AF65-F5344CB8AC3E}">
        <p14:creationId xmlns:p14="http://schemas.microsoft.com/office/powerpoint/2010/main" val="4165049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RADIUS &amp; ULNAR SHAFT FRACTURES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in children</a:t>
            </a:r>
          </a:p>
          <a:p>
            <a:pPr lvl="1"/>
            <a:r>
              <a:rPr lang="en-US" dirty="0" smtClean="0"/>
              <a:t>They have thick </a:t>
            </a:r>
            <a:r>
              <a:rPr lang="en-US" dirty="0" err="1" smtClean="0"/>
              <a:t>peri-osteum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reduce then do casting immobilization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They heal quickly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For children past 10 years  unstable bones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Do open reduction and internal fixation using plates and screws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Then start early mobilization, delay heavy loading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If in adults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They have thin </a:t>
            </a:r>
            <a:r>
              <a:rPr lang="en-US" dirty="0" err="1" smtClean="0">
                <a:sym typeface="Wingdings" panose="05000000000000000000" pitchFamily="2" charset="2"/>
              </a:rPr>
              <a:t>peri-osteum</a:t>
            </a:r>
            <a:r>
              <a:rPr lang="en-US" dirty="0" smtClean="0">
                <a:sym typeface="Wingdings" panose="05000000000000000000" pitchFamily="2" charset="2"/>
              </a:rPr>
              <a:t>  operate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05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DISTAL RADIUS &amp; ULNAR FRACTURE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in children</a:t>
            </a:r>
          </a:p>
          <a:p>
            <a:pPr lvl="1"/>
            <a:r>
              <a:rPr lang="en-US" dirty="0" smtClean="0"/>
              <a:t>Heal pretty well with reasonable reduction </a:t>
            </a:r>
            <a:r>
              <a:rPr lang="en-US" dirty="0" smtClean="0">
                <a:sym typeface="Wingdings" panose="05000000000000000000" pitchFamily="2" charset="2"/>
              </a:rPr>
              <a:t> thick </a:t>
            </a:r>
            <a:r>
              <a:rPr lang="en-US" dirty="0" err="1" smtClean="0">
                <a:sym typeface="Wingdings" panose="05000000000000000000" pitchFamily="2" charset="2"/>
              </a:rPr>
              <a:t>periosteum</a:t>
            </a:r>
            <a:endParaRPr lang="en-US" dirty="0" smtClean="0"/>
          </a:p>
          <a:p>
            <a:r>
              <a:rPr lang="en-US" dirty="0" smtClean="0"/>
              <a:t>In adults, esp. in the old people</a:t>
            </a:r>
          </a:p>
          <a:p>
            <a:pPr lvl="1"/>
            <a:r>
              <a:rPr lang="en-US" dirty="0" smtClean="0"/>
              <a:t>It is a low energy fracture</a:t>
            </a:r>
          </a:p>
          <a:p>
            <a:pPr lvl="1"/>
            <a:r>
              <a:rPr lang="en-US" dirty="0" smtClean="0"/>
              <a:t>Decide whether intra- or extra-articular fracture</a:t>
            </a:r>
          </a:p>
          <a:p>
            <a:pPr lvl="2"/>
            <a:r>
              <a:rPr lang="en-US" dirty="0" smtClean="0"/>
              <a:t>Intra-articular </a:t>
            </a:r>
            <a:r>
              <a:rPr lang="en-US" dirty="0" smtClean="0">
                <a:sym typeface="Wingdings" panose="05000000000000000000" pitchFamily="2" charset="2"/>
              </a:rPr>
              <a:t> do accurate reduction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Partial articular vs. multiple joint cracks e.g. </a:t>
            </a:r>
            <a:r>
              <a:rPr lang="en-US" dirty="0" err="1" smtClean="0">
                <a:sym typeface="Wingdings" panose="05000000000000000000" pitchFamily="2" charset="2"/>
              </a:rPr>
              <a:t>bicondylar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Comminuted fracture into the joint  internal reduction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53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GALEAZZI FRACTURE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Components:</a:t>
            </a:r>
          </a:p>
          <a:p>
            <a:pPr lvl="1"/>
            <a:r>
              <a:rPr lang="en-US" dirty="0" smtClean="0"/>
              <a:t>Fracture of the distal radius shaft</a:t>
            </a:r>
          </a:p>
          <a:p>
            <a:pPr lvl="1"/>
            <a:r>
              <a:rPr lang="en-US" dirty="0" smtClean="0"/>
              <a:t>Distal </a:t>
            </a:r>
            <a:r>
              <a:rPr lang="en-US" dirty="0" err="1" smtClean="0"/>
              <a:t>radioulnar</a:t>
            </a:r>
            <a:r>
              <a:rPr lang="en-US" dirty="0" smtClean="0"/>
              <a:t> joint fracture</a:t>
            </a:r>
          </a:p>
          <a:p>
            <a:r>
              <a:rPr lang="en-US" dirty="0" smtClean="0"/>
              <a:t>3 groups</a:t>
            </a:r>
          </a:p>
          <a:p>
            <a:r>
              <a:rPr lang="en-US" dirty="0" smtClean="0"/>
              <a:t>Management: </a:t>
            </a:r>
          </a:p>
          <a:p>
            <a:pPr lvl="1"/>
            <a:r>
              <a:rPr lang="en-US" dirty="0" smtClean="0"/>
              <a:t>Operate</a:t>
            </a:r>
          </a:p>
          <a:p>
            <a:pPr lvl="2"/>
            <a:r>
              <a:rPr lang="en-US" dirty="0" smtClean="0"/>
              <a:t>Fix the radius</a:t>
            </a:r>
          </a:p>
          <a:p>
            <a:pPr lvl="1"/>
            <a:r>
              <a:rPr lang="en-US" dirty="0" smtClean="0"/>
              <a:t>If you put a shaft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malunion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unstable  put K wire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466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901</Words>
  <Application>Microsoft Office PowerPoint</Application>
  <PresentationFormat>Widescreen</PresentationFormat>
  <Paragraphs>183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FRACTURES OF THE FOREARM &amp; WRIST</vt:lpstr>
      <vt:lpstr>FOREARM FRACTURES INCLUDE</vt:lpstr>
      <vt:lpstr>OLECRANON FRACTURES</vt:lpstr>
      <vt:lpstr>RADIAL HEAD FRACTURES</vt:lpstr>
      <vt:lpstr>CORONOID FRACTURE</vt:lpstr>
      <vt:lpstr>MONTEGGIA INJURY</vt:lpstr>
      <vt:lpstr>RADIUS &amp; ULNAR SHAFT FRACTURES</vt:lpstr>
      <vt:lpstr>DISTAL RADIUS &amp; ULNAR FRACTURE</vt:lpstr>
      <vt:lpstr>GALEAZZI FRACTURE </vt:lpstr>
      <vt:lpstr>NIGHTSTICK FRACTURE</vt:lpstr>
      <vt:lpstr>SALTER HARRIS FRACTURE</vt:lpstr>
      <vt:lpstr>WRIST FRACTURES INCLUDE</vt:lpstr>
      <vt:lpstr>LUNATE &amp; PERILUNATE DISLOCATION</vt:lpstr>
      <vt:lpstr>SCAPHOID FRACTURE</vt:lpstr>
      <vt:lpstr>DISLOCATION OF CMC JOINTS</vt:lpstr>
      <vt:lpstr>DISLOCATION OF THE 1ST CMC OF THE THUMB AND THE MP JOINT</vt:lpstr>
      <vt:lpstr>METACARPAL FRACTURES</vt:lpstr>
      <vt:lpstr>CONT.</vt:lpstr>
      <vt:lpstr>DISTAL PHALANX FRACTURES</vt:lpstr>
      <vt:lpstr>COMPLICATIONS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FRACTURES OF THE FOREARM &amp; WRIST</dc:title>
  <dc:creator>Effie Nailah</dc:creator>
  <cp:lastModifiedBy>Effie Nailah</cp:lastModifiedBy>
  <cp:revision>7</cp:revision>
  <dcterms:created xsi:type="dcterms:W3CDTF">2016-10-03T09:11:00Z</dcterms:created>
  <dcterms:modified xsi:type="dcterms:W3CDTF">2016-10-03T09:58:43Z</dcterms:modified>
</cp:coreProperties>
</file>