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79" r:id="rId11"/>
    <p:sldId id="303" r:id="rId12"/>
    <p:sldId id="280" r:id="rId13"/>
    <p:sldId id="281" r:id="rId14"/>
    <p:sldId id="284" r:id="rId15"/>
    <p:sldId id="285" r:id="rId16"/>
    <p:sldId id="286" r:id="rId17"/>
    <p:sldId id="287" r:id="rId18"/>
    <p:sldId id="288" r:id="rId19"/>
    <p:sldId id="282" r:id="rId20"/>
    <p:sldId id="273" r:id="rId21"/>
    <p:sldId id="290" r:id="rId22"/>
    <p:sldId id="291" r:id="rId23"/>
    <p:sldId id="299" r:id="rId24"/>
    <p:sldId id="292" r:id="rId25"/>
    <p:sldId id="302" r:id="rId26"/>
    <p:sldId id="293" r:id="rId27"/>
    <p:sldId id="300" r:id="rId28"/>
    <p:sldId id="294" r:id="rId29"/>
    <p:sldId id="297" r:id="rId30"/>
    <p:sldId id="295" r:id="rId31"/>
    <p:sldId id="301" r:id="rId32"/>
    <p:sldId id="29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9384-262C-4994-9676-1F24075F542A}" type="datetimeFigureOut">
              <a:rPr lang="en-ZA" smtClean="0"/>
              <a:pPr/>
              <a:t>2017-05-16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EA96-F76F-4B68-A51E-2EB6B671A20C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javascript:%20void(0)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tient.co.uk/search.asp?searchterm=RADIAL+NERVE+LESION&amp;collections=PPsearch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adiologypics.files.wordpress.com/2013/03/elbow-1.jp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healio.com/~/media/Journals/ORTHO/2012/1_January/10_3928_01477447_20111122_29/fig1.ash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tient.co.uk/search.asp?searchterm=OSTEOPOROSIS&amp;collections=PPsear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FRACTURES OF THE SHOULDER, HUMERUS &amp; ELBOW</a:t>
            </a:r>
            <a:r>
              <a:rPr lang="en-ZA" b="1" dirty="0" smtClean="0"/>
              <a:t/>
            </a:r>
            <a:br>
              <a:rPr lang="en-ZA" b="1" dirty="0" smtClean="0"/>
            </a:b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>
                <a:solidFill>
                  <a:srgbClr val="FF0000"/>
                </a:solidFill>
              </a:rPr>
              <a:t>DR KINGORI</a:t>
            </a:r>
            <a:endParaRPr lang="en-Z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CLASSIFICATION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Classification of humeral fractures is difficult. One method is to classify them as: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Proximal </a:t>
            </a:r>
            <a:r>
              <a:rPr lang="en-ZA" dirty="0" smtClean="0"/>
              <a:t>humeral fractures.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Humeral shaft fractures</a:t>
            </a:r>
            <a:r>
              <a:rPr lang="en-Z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Distal </a:t>
            </a:r>
            <a:r>
              <a:rPr lang="en-ZA" dirty="0" smtClean="0"/>
              <a:t>humeral fractures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4" name="Picture 3" descr="http://previews.figshare.com/74833/preview_74833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620688"/>
            <a:ext cx="571373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dult_humerus_fx_causes02" descr=" 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140968"/>
            <a:ext cx="2438400" cy="244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dult_humerus_fx_causes03" descr=" 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2924944"/>
            <a:ext cx="2736304" cy="251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Responsive imag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2708920"/>
            <a:ext cx="259228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Proximal humeral fractures</a:t>
            </a:r>
            <a:br>
              <a:rPr lang="en-ZA" b="1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ZA" b="1" dirty="0" smtClean="0"/>
              <a:t>Age group affected</a:t>
            </a:r>
          </a:p>
          <a:p>
            <a:pPr lvl="0"/>
            <a:r>
              <a:rPr lang="en-ZA" dirty="0" smtClean="0">
                <a:solidFill>
                  <a:srgbClr val="FF0000"/>
                </a:solidFill>
              </a:rPr>
              <a:t>Middle age/elderly </a:t>
            </a:r>
            <a:r>
              <a:rPr lang="en-ZA" dirty="0" smtClean="0"/>
              <a:t>are most commonly affected. </a:t>
            </a:r>
          </a:p>
          <a:p>
            <a:pPr lvl="0"/>
            <a:r>
              <a:rPr lang="en-ZA" dirty="0" smtClean="0"/>
              <a:t>In </a:t>
            </a:r>
            <a:r>
              <a:rPr lang="en-ZA" dirty="0" smtClean="0">
                <a:solidFill>
                  <a:srgbClr val="FF0000"/>
                </a:solidFill>
              </a:rPr>
              <a:t>younger people</a:t>
            </a:r>
            <a:r>
              <a:rPr lang="en-ZA" dirty="0" smtClean="0"/>
              <a:t>, the same injury mechanism can cause fracture with </a:t>
            </a:r>
            <a:r>
              <a:rPr lang="en-ZA" dirty="0" smtClean="0">
                <a:solidFill>
                  <a:srgbClr val="FF0000"/>
                </a:solidFill>
              </a:rPr>
              <a:t>coexisting shoulder dislocation</a:t>
            </a:r>
            <a:r>
              <a:rPr lang="en-ZA" dirty="0" smtClean="0"/>
              <a:t>.</a:t>
            </a:r>
          </a:p>
          <a:p>
            <a:pPr lvl="0"/>
            <a:r>
              <a:rPr lang="en-ZA" dirty="0" smtClean="0"/>
              <a:t> In younger age groups, trauma is likely to be of higher energy and resulting injury more serious.</a:t>
            </a:r>
          </a:p>
          <a:p>
            <a:pPr lvl="0">
              <a:buNone/>
            </a:pPr>
            <a:r>
              <a:rPr lang="en-ZA" b="1" dirty="0" smtClean="0"/>
              <a:t>Presentation</a:t>
            </a:r>
          </a:p>
          <a:p>
            <a:pPr lvl="0"/>
            <a:r>
              <a:rPr lang="en-ZA" dirty="0" smtClean="0"/>
              <a:t>History of trauma.</a:t>
            </a:r>
          </a:p>
          <a:p>
            <a:pPr lvl="0"/>
            <a:r>
              <a:rPr lang="en-ZA" dirty="0" smtClean="0"/>
              <a:t>Pain, loss of shoulder/arm function, swelling and bruising.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ZA" b="1" dirty="0" smtClean="0"/>
              <a:t>Classification</a:t>
            </a:r>
          </a:p>
          <a:p>
            <a:pPr lvl="0"/>
            <a:r>
              <a:rPr lang="en-ZA" dirty="0" err="1" smtClean="0"/>
              <a:t>Neer</a:t>
            </a:r>
            <a:r>
              <a:rPr lang="en-ZA" dirty="0" smtClean="0"/>
              <a:t> classification: based on the 4 usual cleavage lines (the </a:t>
            </a:r>
            <a:r>
              <a:rPr lang="en-ZA" dirty="0" err="1" smtClean="0"/>
              <a:t>articular</a:t>
            </a:r>
            <a:r>
              <a:rPr lang="en-ZA" dirty="0" smtClean="0"/>
              <a:t> segment or head, the lesser </a:t>
            </a:r>
            <a:r>
              <a:rPr lang="en-ZA" dirty="0" err="1" smtClean="0"/>
              <a:t>tuberosity</a:t>
            </a:r>
            <a:r>
              <a:rPr lang="en-ZA" dirty="0" smtClean="0"/>
              <a:t>, the greater </a:t>
            </a:r>
            <a:r>
              <a:rPr lang="en-ZA" dirty="0" err="1" smtClean="0"/>
              <a:t>tuberosity</a:t>
            </a:r>
            <a:r>
              <a:rPr lang="en-ZA" dirty="0" smtClean="0"/>
              <a:t> and the surgical neck/shaft).</a:t>
            </a:r>
          </a:p>
          <a:p>
            <a:pPr lvl="0"/>
            <a:r>
              <a:rPr lang="en-ZA" dirty="0" smtClean="0"/>
              <a:t> Two-part, three-part and four-part fractures can occur. </a:t>
            </a:r>
          </a:p>
          <a:p>
            <a:pPr lvl="0"/>
            <a:r>
              <a:rPr lang="en-ZA" dirty="0" smtClean="0">
                <a:solidFill>
                  <a:srgbClr val="FF0000"/>
                </a:solidFill>
              </a:rPr>
              <a:t>Surgical neck fractures </a:t>
            </a:r>
            <a:r>
              <a:rPr lang="en-ZA" dirty="0" smtClean="0"/>
              <a:t>are the most common type of proximal humeral fracture.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ZA" dirty="0" smtClean="0"/>
              <a:t>Most fractures are </a:t>
            </a:r>
            <a:r>
              <a:rPr lang="en-ZA" dirty="0" smtClean="0">
                <a:solidFill>
                  <a:srgbClr val="FF0000"/>
                </a:solidFill>
              </a:rPr>
              <a:t>extra-</a:t>
            </a:r>
            <a:r>
              <a:rPr lang="en-ZA" dirty="0" err="1" smtClean="0">
                <a:solidFill>
                  <a:srgbClr val="FF0000"/>
                </a:solidFill>
              </a:rPr>
              <a:t>articular</a:t>
            </a:r>
            <a:r>
              <a:rPr lang="en-ZA" dirty="0" smtClean="0">
                <a:solidFill>
                  <a:srgbClr val="FF0000"/>
                </a:solidFill>
              </a:rPr>
              <a:t> </a:t>
            </a:r>
            <a:r>
              <a:rPr lang="en-ZA" dirty="0" smtClean="0"/>
              <a:t>and </a:t>
            </a:r>
            <a:r>
              <a:rPr lang="en-ZA" dirty="0" smtClean="0">
                <a:solidFill>
                  <a:srgbClr val="FF0000"/>
                </a:solidFill>
              </a:rPr>
              <a:t>minimally displaced</a:t>
            </a:r>
            <a:r>
              <a:rPr lang="en-ZA" dirty="0" smtClean="0"/>
              <a:t>.</a:t>
            </a:r>
          </a:p>
          <a:p>
            <a:r>
              <a:rPr lang="en-ZA" dirty="0" smtClean="0"/>
              <a:t>Up to 85% of proximal humeral fractures can be treated non-operatively. This involves the use of a sling or a shoulder immobiliser.</a:t>
            </a:r>
          </a:p>
          <a:p>
            <a:r>
              <a:rPr lang="en-ZA" dirty="0" smtClean="0"/>
              <a:t>If displaced, surgery may be needed.</a:t>
            </a:r>
          </a:p>
          <a:p>
            <a:r>
              <a:rPr lang="en-ZA" dirty="0" smtClean="0"/>
              <a:t> Surgery involves either closed reduction with </a:t>
            </a:r>
            <a:r>
              <a:rPr lang="en-ZA" dirty="0" err="1" smtClean="0"/>
              <a:t>percutaneous</a:t>
            </a:r>
            <a:r>
              <a:rPr lang="en-ZA" dirty="0" smtClean="0"/>
              <a:t> fixation, open reduction and internal fixation, or proximal humeral head replacement.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Humeral shaft fractures</a:t>
            </a:r>
            <a:br>
              <a:rPr lang="en-ZA" b="1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ZA" dirty="0" smtClean="0"/>
              <a:t>Causes- </a:t>
            </a:r>
            <a:r>
              <a:rPr lang="en-ZA" dirty="0" smtClean="0">
                <a:solidFill>
                  <a:srgbClr val="FF0000"/>
                </a:solidFill>
              </a:rPr>
              <a:t>Usually direct trauma</a:t>
            </a:r>
            <a:r>
              <a:rPr lang="en-ZA" dirty="0" smtClean="0"/>
              <a:t> or </a:t>
            </a:r>
            <a:r>
              <a:rPr lang="en-ZA" dirty="0" smtClean="0">
                <a:solidFill>
                  <a:srgbClr val="FF0000"/>
                </a:solidFill>
              </a:rPr>
              <a:t>torsion</a:t>
            </a:r>
            <a:r>
              <a:rPr lang="en-ZA" dirty="0" smtClean="0"/>
              <a:t> injury to an upper limb. Occasionally, a fall on to an outstretched abducted arm. </a:t>
            </a:r>
          </a:p>
          <a:p>
            <a:pPr>
              <a:buNone/>
            </a:pPr>
            <a:r>
              <a:rPr lang="en-ZA" b="1" dirty="0" smtClean="0"/>
              <a:t>Presentation</a:t>
            </a:r>
          </a:p>
          <a:p>
            <a:pPr lvl="0"/>
            <a:r>
              <a:rPr lang="en-ZA" dirty="0" smtClean="0"/>
              <a:t>History of trauma.</a:t>
            </a:r>
          </a:p>
          <a:p>
            <a:pPr lvl="0"/>
            <a:r>
              <a:rPr lang="en-ZA" dirty="0" smtClean="0"/>
              <a:t>Arm pain, swelling and deformity.</a:t>
            </a:r>
          </a:p>
          <a:p>
            <a:pPr>
              <a:buNone/>
            </a:pPr>
            <a:r>
              <a:rPr lang="en-ZA" b="1" dirty="0" smtClean="0"/>
              <a:t>Assessment</a:t>
            </a:r>
          </a:p>
          <a:p>
            <a:pPr lvl="0"/>
            <a:r>
              <a:rPr lang="en-ZA" dirty="0" smtClean="0"/>
              <a:t>Neurovascular examination should be performed. Particular attention should be paid to </a:t>
            </a:r>
            <a:r>
              <a:rPr lang="en-ZA" dirty="0" smtClean="0">
                <a:solidFill>
                  <a:srgbClr val="FF0000"/>
                </a:solidFill>
              </a:rPr>
              <a:t>radial nerve assessment</a:t>
            </a:r>
            <a:r>
              <a:rPr lang="en-ZA" dirty="0" smtClean="0"/>
              <a:t>.</a:t>
            </a:r>
          </a:p>
          <a:p>
            <a:pPr>
              <a:buNone/>
            </a:pPr>
            <a:r>
              <a:rPr lang="en-ZA" b="1" dirty="0" smtClean="0"/>
              <a:t>Investigations</a:t>
            </a:r>
          </a:p>
          <a:p>
            <a:pPr lvl="0"/>
            <a:r>
              <a:rPr lang="en-ZA" dirty="0" smtClean="0"/>
              <a:t>AP and lateral X-rays of the </a:t>
            </a:r>
            <a:r>
              <a:rPr lang="en-ZA" dirty="0" err="1" smtClean="0"/>
              <a:t>humerus</a:t>
            </a:r>
            <a:r>
              <a:rPr lang="en-ZA" dirty="0" smtClean="0"/>
              <a:t>.</a:t>
            </a:r>
          </a:p>
          <a:p>
            <a:pPr lvl="0"/>
            <a:r>
              <a:rPr lang="en-ZA" dirty="0" smtClean="0"/>
              <a:t>Include views of the shoulder and the elbow.</a:t>
            </a:r>
          </a:p>
          <a:p>
            <a:pPr lvl="0">
              <a:buNone/>
            </a:pPr>
            <a:endParaRPr lang="en-ZA" dirty="0" smtClean="0"/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Location - proximal, middle, distal</a:t>
            </a:r>
          </a:p>
          <a:p>
            <a:pPr lvl="0"/>
            <a:r>
              <a:rPr lang="en-ZA" dirty="0" smtClean="0"/>
              <a:t>Type of fracture line - transverse, oblique, spiral, </a:t>
            </a:r>
            <a:r>
              <a:rPr lang="en-ZA" dirty="0" err="1" smtClean="0"/>
              <a:t>comminuted</a:t>
            </a:r>
            <a:r>
              <a:rPr lang="en-ZA" dirty="0" smtClean="0"/>
              <a:t>, segmental.</a:t>
            </a:r>
          </a:p>
          <a:p>
            <a:r>
              <a:rPr lang="en-ZA" dirty="0" smtClean="0"/>
              <a:t>Open or closed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Treatment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Most can be treated non-operatively in a </a:t>
            </a:r>
          </a:p>
          <a:p>
            <a:pPr>
              <a:buNone/>
            </a:pPr>
            <a:r>
              <a:rPr lang="en-ZA" dirty="0" smtClean="0"/>
              <a:t>-hanging arm cast </a:t>
            </a:r>
          </a:p>
          <a:p>
            <a:pPr>
              <a:buFontTx/>
              <a:buChar char="-"/>
            </a:pPr>
            <a:r>
              <a:rPr lang="en-ZA" dirty="0" err="1" smtClean="0"/>
              <a:t>coaptation</a:t>
            </a:r>
            <a:r>
              <a:rPr lang="en-ZA" dirty="0" smtClean="0"/>
              <a:t> splint (a splint from the </a:t>
            </a:r>
            <a:r>
              <a:rPr lang="en-ZA" dirty="0" err="1" smtClean="0"/>
              <a:t>axilla</a:t>
            </a:r>
            <a:r>
              <a:rPr lang="en-ZA" dirty="0" smtClean="0"/>
              <a:t> to the nape of the neck with a stirrup around the elbow) </a:t>
            </a:r>
          </a:p>
          <a:p>
            <a:pPr>
              <a:buFontTx/>
              <a:buChar char="-"/>
            </a:pPr>
            <a:r>
              <a:rPr lang="en-ZA" dirty="0" smtClean="0"/>
              <a:t>followed by a functional arm brace after 3 weeks.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ZA" dirty="0" smtClean="0"/>
              <a:t>Mildly displaced/overlapping humeral shaft fractures may be treated by closed reduction and long arm splint from shoulder to wrist. </a:t>
            </a:r>
          </a:p>
          <a:p>
            <a:pPr lvl="0"/>
            <a:r>
              <a:rPr lang="en-ZA" dirty="0" smtClean="0">
                <a:solidFill>
                  <a:srgbClr val="FF0000"/>
                </a:solidFill>
              </a:rPr>
              <a:t>After any humeral closed reduction, neurovascular assessment and X-rays should be repeated</a:t>
            </a:r>
            <a:r>
              <a:rPr lang="en-ZA" dirty="0" smtClean="0"/>
              <a:t>.</a:t>
            </a:r>
          </a:p>
          <a:p>
            <a:pPr lvl="0"/>
            <a:r>
              <a:rPr lang="en-ZA" dirty="0" smtClean="0"/>
              <a:t>Surgical fixation may be needed if the fracture is segmental or if there is vascular compromise. This involves open reduction and the use of plates and screws or </a:t>
            </a:r>
            <a:r>
              <a:rPr lang="en-ZA" dirty="0" err="1" smtClean="0"/>
              <a:t>intramedullary</a:t>
            </a:r>
            <a:r>
              <a:rPr lang="en-ZA" dirty="0" smtClean="0"/>
              <a:t> fixation/nailing. </a:t>
            </a:r>
          </a:p>
          <a:p>
            <a:pPr lvl="0"/>
            <a:r>
              <a:rPr lang="en-ZA" dirty="0" smtClean="0">
                <a:hlinkClick r:id="rId2"/>
              </a:rPr>
              <a:t>Radial nerve injury</a:t>
            </a:r>
            <a:r>
              <a:rPr lang="en-ZA" dirty="0" smtClean="0"/>
              <a:t>, which may only be temporary, is a risk in any operative procedure.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ZA" dirty="0" smtClean="0"/>
              <a:t>Distal </a:t>
            </a:r>
            <a:r>
              <a:rPr lang="en-ZA" dirty="0" err="1" smtClean="0"/>
              <a:t>humerous</a:t>
            </a:r>
            <a:r>
              <a:rPr lang="en-ZA" dirty="0" smtClean="0"/>
              <a:t>-</a:t>
            </a:r>
            <a:r>
              <a:rPr lang="en-ZA" dirty="0" smtClean="0">
                <a:solidFill>
                  <a:srgbClr val="FF0000"/>
                </a:solidFill>
              </a:rPr>
              <a:t>Most are intra-</a:t>
            </a:r>
            <a:r>
              <a:rPr lang="en-ZA" dirty="0" err="1" smtClean="0">
                <a:solidFill>
                  <a:srgbClr val="FF0000"/>
                </a:solidFill>
              </a:rPr>
              <a:t>articular</a:t>
            </a:r>
            <a:r>
              <a:rPr lang="en-ZA" dirty="0" smtClean="0">
                <a:solidFill>
                  <a:srgbClr val="FF0000"/>
                </a:solidFill>
              </a:rPr>
              <a:t>- </a:t>
            </a:r>
            <a:r>
              <a:rPr lang="en-ZA" dirty="0" smtClean="0"/>
              <a:t>ORIF </a:t>
            </a:r>
          </a:p>
          <a:p>
            <a:pPr>
              <a:buNone/>
            </a:pPr>
            <a:r>
              <a:rPr lang="en-ZA" dirty="0" smtClean="0"/>
              <a:t>Scapular fractures</a:t>
            </a:r>
          </a:p>
          <a:p>
            <a:pPr>
              <a:buNone/>
            </a:pPr>
            <a:r>
              <a:rPr lang="en-ZA" dirty="0" smtClean="0"/>
              <a:t>    - Body-Direct blow – conservative treatment</a:t>
            </a:r>
          </a:p>
          <a:p>
            <a:pPr>
              <a:buNone/>
            </a:pPr>
            <a:r>
              <a:rPr lang="en-ZA" dirty="0" smtClean="0"/>
              <a:t>     - </a:t>
            </a:r>
            <a:r>
              <a:rPr lang="en-ZA" dirty="0" err="1" smtClean="0"/>
              <a:t>Glenoid</a:t>
            </a:r>
            <a:r>
              <a:rPr lang="en-ZA" dirty="0" smtClean="0"/>
              <a:t> surface- intra-</a:t>
            </a:r>
            <a:r>
              <a:rPr lang="en-ZA" dirty="0" err="1" smtClean="0"/>
              <a:t>articular</a:t>
            </a:r>
            <a:r>
              <a:rPr lang="en-ZA" dirty="0" smtClean="0"/>
              <a:t>- ORIF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n-ZA" dirty="0" smtClean="0"/>
              <a:t>The shoulder includes the </a:t>
            </a:r>
            <a:r>
              <a:rPr lang="en-ZA" b="1" dirty="0" smtClean="0"/>
              <a:t>proximal </a:t>
            </a:r>
            <a:r>
              <a:rPr lang="en-ZA" b="1" dirty="0" err="1" smtClean="0"/>
              <a:t>humerus</a:t>
            </a:r>
            <a:r>
              <a:rPr lang="en-ZA" dirty="0" smtClean="0"/>
              <a:t>, the </a:t>
            </a:r>
            <a:r>
              <a:rPr lang="en-ZA" b="1" dirty="0" smtClean="0"/>
              <a:t>clavicle</a:t>
            </a:r>
            <a:r>
              <a:rPr lang="en-ZA" dirty="0" smtClean="0"/>
              <a:t> and the </a:t>
            </a:r>
            <a:r>
              <a:rPr lang="en-ZA" b="1" dirty="0" smtClean="0"/>
              <a:t>scapula</a:t>
            </a:r>
            <a:r>
              <a:rPr lang="en-ZA" dirty="0" smtClean="0"/>
              <a:t>, and their connections to each other, to the sternum (clavicle), and to the thoracic rib cage (scapula). </a:t>
            </a:r>
          </a:p>
          <a:p>
            <a:r>
              <a:rPr lang="en-ZA" dirty="0" smtClean="0"/>
              <a:t>Together, these elements form </a:t>
            </a:r>
            <a:r>
              <a:rPr lang="en-ZA" dirty="0" smtClean="0">
                <a:solidFill>
                  <a:srgbClr val="FF0000"/>
                </a:solidFill>
              </a:rPr>
              <a:t>the most mobile joint in the human body</a:t>
            </a:r>
          </a:p>
          <a:p>
            <a:r>
              <a:rPr lang="en-ZA" dirty="0" smtClean="0"/>
              <a:t>This mobility leaves the shoulder prone to injury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Fractures around the elbow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r>
              <a:rPr lang="en-ZA" dirty="0" smtClean="0"/>
              <a:t>Injuries to the elbow are common, usually occur secondary to indirect trauma and are often accompanied by injury to shoulder or wrist joints</a:t>
            </a:r>
          </a:p>
          <a:p>
            <a:endParaRPr lang="en-ZA" dirty="0"/>
          </a:p>
        </p:txBody>
      </p:sp>
      <p:pic>
        <p:nvPicPr>
          <p:cNvPr id="4" name="Picture 3" descr="Frontal radiograph of the elbow with labels. 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852936"/>
            <a:ext cx="36724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u="sng" dirty="0" smtClean="0"/>
              <a:t>Radial head and neck fractures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ZA" dirty="0" smtClean="0"/>
              <a:t>These are most commonly caused by a fall on to an outstretched arm.</a:t>
            </a:r>
          </a:p>
          <a:p>
            <a:r>
              <a:rPr lang="en-ZA" dirty="0" smtClean="0"/>
              <a:t> Radial head fracture is the more common in adults, whereas radial neck fractures occur more commonly in children</a:t>
            </a:r>
          </a:p>
          <a:p>
            <a:pPr lvl="0"/>
            <a:r>
              <a:rPr lang="en-ZA" dirty="0" smtClean="0"/>
              <a:t>The patient presents with swelling over the lateral elbow with limited range of motion</a:t>
            </a:r>
          </a:p>
          <a:p>
            <a:pPr lvl="0"/>
            <a:r>
              <a:rPr lang="en-ZA" dirty="0" smtClean="0"/>
              <a:t>The most reliable clinical sign is point tenderness over the radial head.</a:t>
            </a:r>
          </a:p>
          <a:p>
            <a:pPr lvl="0"/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AP and lateral X-ray views of the elbow are usually sufficient</a:t>
            </a:r>
          </a:p>
          <a:p>
            <a:pPr lvl="0"/>
            <a:r>
              <a:rPr lang="en-ZA" dirty="0" smtClean="0"/>
              <a:t>Complex fractures require open reduction and internal fixation.</a:t>
            </a:r>
          </a:p>
          <a:p>
            <a:pPr lvl="0"/>
            <a:r>
              <a:rPr lang="en-ZA" dirty="0" smtClean="0"/>
              <a:t> Conservative treatment-Immobilise the elbow in a long arm POP with the elbow at 90°.</a:t>
            </a:r>
          </a:p>
          <a:p>
            <a:r>
              <a:rPr lang="en-ZA" dirty="0" smtClean="0"/>
              <a:t> In children it Can be difficult to diagnose, as radial head ossification does not occur until age 4</a:t>
            </a:r>
          </a:p>
          <a:p>
            <a:r>
              <a:rPr lang="en-ZA" u="sng" dirty="0" smtClean="0"/>
              <a:t> </a:t>
            </a:r>
            <a:r>
              <a:rPr lang="en-ZA" dirty="0" smtClean="0"/>
              <a:t>Ultrasound or MRI scanning may be needed to confirm the diagnosis.</a:t>
            </a:r>
          </a:p>
          <a:p>
            <a:pPr lvl="0"/>
            <a:endParaRPr lang="en-ZA" dirty="0" smtClean="0"/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Olecranon</a:t>
            </a:r>
            <a:r>
              <a:rPr lang="en-ZA" dirty="0" smtClean="0"/>
              <a:t> fractures</a:t>
            </a:r>
            <a:endParaRPr lang="en-ZA" dirty="0"/>
          </a:p>
        </p:txBody>
      </p:sp>
      <p:pic>
        <p:nvPicPr>
          <p:cNvPr id="4" name="Content Placeholder 3" descr="Minimally Displaced Fracture of the Olecranon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40446"/>
            <a:ext cx="6480720" cy="5117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err="1" smtClean="0"/>
              <a:t>Olecranon</a:t>
            </a:r>
            <a:r>
              <a:rPr lang="en-ZA" b="1" dirty="0" smtClean="0"/>
              <a:t> fractures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r>
              <a:rPr lang="en-ZA" dirty="0" err="1" smtClean="0"/>
              <a:t>olecranon</a:t>
            </a:r>
            <a:r>
              <a:rPr lang="en-ZA" dirty="0" smtClean="0"/>
              <a:t> fractures usually follow a direct blow to the point of the elbow and are often </a:t>
            </a:r>
            <a:r>
              <a:rPr lang="en-ZA" dirty="0" err="1" smtClean="0"/>
              <a:t>comminuted</a:t>
            </a:r>
            <a:r>
              <a:rPr lang="en-ZA" dirty="0" smtClean="0"/>
              <a:t>. </a:t>
            </a:r>
          </a:p>
          <a:p>
            <a:pPr lvl="0"/>
            <a:r>
              <a:rPr lang="en-ZA" dirty="0" smtClean="0"/>
              <a:t>The patient presents with swelling and tenderness over the </a:t>
            </a:r>
            <a:r>
              <a:rPr lang="en-ZA" dirty="0" err="1" smtClean="0"/>
              <a:t>olecranon</a:t>
            </a:r>
            <a:r>
              <a:rPr lang="en-ZA" dirty="0" smtClean="0"/>
              <a:t> and limited range of motion.</a:t>
            </a:r>
          </a:p>
          <a:p>
            <a:r>
              <a:rPr lang="en-ZA" dirty="0" smtClean="0"/>
              <a:t>True lateral X-ray of the elbow should reveal the fracture.</a:t>
            </a:r>
          </a:p>
          <a:p>
            <a:pPr lvl="0"/>
            <a:r>
              <a:rPr lang="en-ZA" dirty="0" smtClean="0"/>
              <a:t>displaced fractures require surgery. Conservative treatment-Immobilise the elbow in a long arm POP with the elbow at 90°.</a:t>
            </a:r>
          </a:p>
          <a:p>
            <a:pPr lvl="0"/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Fractures of the </a:t>
            </a:r>
            <a:r>
              <a:rPr lang="en-ZA" b="1" dirty="0" err="1" smtClean="0"/>
              <a:t>coronoid</a:t>
            </a:r>
            <a:r>
              <a:rPr lang="en-ZA" b="1" dirty="0" smtClean="0"/>
              <a:t> process</a:t>
            </a:r>
            <a:endParaRPr lang="en-ZA" dirty="0"/>
          </a:p>
        </p:txBody>
      </p:sp>
      <p:pic>
        <p:nvPicPr>
          <p:cNvPr id="4" name="Content Placeholder 3" descr="https://www2.aofoundation.org/AOFileServerSurgery/MyPortalFiles?FilePath=/Surgery/en/_img/surgery/05-RedFix/21/Reinsertion/21_coronoid_1a3_54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1628800"/>
            <a:ext cx="5668094" cy="413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Fractures of the </a:t>
            </a:r>
            <a:r>
              <a:rPr lang="en-ZA" b="1" dirty="0" err="1" smtClean="0"/>
              <a:t>coronoid</a:t>
            </a:r>
            <a:r>
              <a:rPr lang="en-ZA" b="1" dirty="0" smtClean="0"/>
              <a:t> process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 these fractures are associated with elbow dislocation in about 40% of cases</a:t>
            </a:r>
          </a:p>
          <a:p>
            <a:pPr lvl="0"/>
            <a:r>
              <a:rPr lang="en-ZA" dirty="0" smtClean="0"/>
              <a:t>Patients present with tenderness over the </a:t>
            </a:r>
            <a:r>
              <a:rPr lang="en-ZA" dirty="0" err="1" smtClean="0"/>
              <a:t>antecubital</a:t>
            </a:r>
            <a:r>
              <a:rPr lang="en-ZA" dirty="0" smtClean="0"/>
              <a:t> </a:t>
            </a:r>
            <a:r>
              <a:rPr lang="en-ZA" dirty="0" err="1" smtClean="0"/>
              <a:t>fossa</a:t>
            </a:r>
            <a:r>
              <a:rPr lang="en-ZA" dirty="0" smtClean="0"/>
              <a:t> and swelling about the elbow.</a:t>
            </a:r>
          </a:p>
          <a:p>
            <a:r>
              <a:rPr lang="en-ZA" dirty="0" smtClean="0"/>
              <a:t>Lateral X-ray of the elbow should demonstrate a </a:t>
            </a:r>
            <a:r>
              <a:rPr lang="en-ZA" dirty="0" err="1" smtClean="0"/>
              <a:t>coronoid</a:t>
            </a:r>
            <a:r>
              <a:rPr lang="en-ZA" dirty="0" smtClean="0"/>
              <a:t> fracture.</a:t>
            </a:r>
          </a:p>
          <a:p>
            <a:r>
              <a:rPr lang="en-ZA" dirty="0" smtClean="0"/>
              <a:t>Non-displaced fractures should be immobilised in a long arm posterior splint with the elbow at 90° and the forearm in full </a:t>
            </a:r>
            <a:r>
              <a:rPr lang="en-ZA" dirty="0" err="1" smtClean="0"/>
              <a:t>supination</a:t>
            </a:r>
            <a:r>
              <a:rPr lang="en-ZA" dirty="0" smtClean="0"/>
              <a:t>.</a:t>
            </a:r>
          </a:p>
          <a:p>
            <a:pPr lvl="0"/>
            <a:r>
              <a:rPr lang="en-ZA" dirty="0" smtClean="0"/>
              <a:t>Displaced fractures or those involving &gt;50% of process need surgery</a:t>
            </a:r>
          </a:p>
          <a:p>
            <a:endParaRPr lang="en-ZA" dirty="0" smtClean="0"/>
          </a:p>
          <a:p>
            <a:pPr lvl="0"/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Content Placeholder 3" descr="http://www.handwristblog.com/wp-content/uploads/hawi-8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44577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u="sng" dirty="0" smtClean="0"/>
              <a:t>Fractures of the distal </a:t>
            </a:r>
            <a:r>
              <a:rPr lang="en-ZA" b="1" u="sng" dirty="0" err="1" smtClean="0"/>
              <a:t>humerus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ZA" dirty="0" err="1" smtClean="0"/>
              <a:t>Supracondylar</a:t>
            </a:r>
            <a:r>
              <a:rPr lang="en-ZA" dirty="0" smtClean="0"/>
              <a:t>/</a:t>
            </a:r>
            <a:r>
              <a:rPr lang="en-ZA" dirty="0" err="1" smtClean="0"/>
              <a:t>transcondylar</a:t>
            </a:r>
            <a:r>
              <a:rPr lang="en-ZA" dirty="0" smtClean="0"/>
              <a:t> - most are extension-type injuries from a fall on to an outstretched arm.</a:t>
            </a:r>
          </a:p>
          <a:p>
            <a:pPr lvl="0"/>
            <a:r>
              <a:rPr lang="en-ZA" dirty="0" err="1" smtClean="0"/>
              <a:t>Transcondylar</a:t>
            </a:r>
            <a:r>
              <a:rPr lang="en-ZA" dirty="0" smtClean="0"/>
              <a:t> fractures are more common in the elderly.</a:t>
            </a:r>
          </a:p>
          <a:p>
            <a:pPr lvl="0"/>
            <a:r>
              <a:rPr lang="en-ZA" dirty="0" err="1" smtClean="0"/>
              <a:t>Supracondylar</a:t>
            </a:r>
            <a:r>
              <a:rPr lang="en-ZA" dirty="0" smtClean="0"/>
              <a:t> fractures are more common in children.</a:t>
            </a:r>
          </a:p>
          <a:p>
            <a:r>
              <a:rPr lang="en-ZA" dirty="0" smtClean="0"/>
              <a:t>The patient usually presents with elbow swelling and pain.</a:t>
            </a:r>
          </a:p>
          <a:p>
            <a:pPr lvl="0"/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4" descr="http://www.humpalphysicaltherapy.com/media/img/344656/adult_elbow_fx_intro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060848"/>
            <a:ext cx="3808730" cy="3808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Content Placeholder 3" descr="http://www.aafp.org/afp/2004/1115/afp20041115p1947-f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208912" cy="545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ZA" dirty="0"/>
              <a:t>Investigation-AP and lateral X-rays of the elbow.</a:t>
            </a:r>
          </a:p>
          <a:p>
            <a:pPr lvl="0"/>
            <a:r>
              <a:rPr lang="en-ZA" dirty="0"/>
              <a:t>All but non-displaced or minimally displaced fractures without neural or vascular involvement should be referred for surgical repair</a:t>
            </a:r>
          </a:p>
          <a:p>
            <a:r>
              <a:rPr lang="en-ZA" dirty="0"/>
              <a:t>Immobilise the elbow in a long arm posterior splint with the elbow at 90° to the forearm in neutral rotation.</a:t>
            </a:r>
          </a:p>
          <a:p>
            <a:r>
              <a:rPr lang="en-ZA" dirty="0"/>
              <a:t> Check distal pulses after the splint has been applied and, if absent, extend the elbow to the point where pulses </a:t>
            </a:r>
            <a:r>
              <a:rPr lang="en-ZA" dirty="0" smtClean="0"/>
              <a:t>return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Content Placeholder 3" descr="Right elbow anteroposterior radiograph at presentation with Salter I avulsion fracture of the medial humeral epicondyle with widening of 5 mm of the physis (A). Two-year follow-up right elbow anteroposterior radiograph with healed medial epicondylar fracture in near anatomic position with intact 40×4-mm partially threaded cancellous screw and washer (B).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772816"/>
            <a:ext cx="3529655" cy="34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u="sng" dirty="0" err="1" smtClean="0"/>
              <a:t>condylar</a:t>
            </a:r>
            <a:r>
              <a:rPr lang="en-ZA" b="1" u="sng" dirty="0" smtClean="0"/>
              <a:t> fractures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ZA" dirty="0" smtClean="0"/>
              <a:t>Lateral </a:t>
            </a:r>
            <a:r>
              <a:rPr lang="en-ZA" dirty="0" err="1" smtClean="0"/>
              <a:t>condyle</a:t>
            </a:r>
            <a:r>
              <a:rPr lang="en-ZA" dirty="0" smtClean="0"/>
              <a:t> fractures are more common than medial.</a:t>
            </a:r>
          </a:p>
          <a:p>
            <a:r>
              <a:rPr lang="en-ZA" dirty="0" smtClean="0"/>
              <a:t>Patients usually present with swelling, limited range of movement and tenderness over the injured </a:t>
            </a:r>
            <a:r>
              <a:rPr lang="en-ZA" dirty="0" err="1" smtClean="0"/>
              <a:t>condyle</a:t>
            </a:r>
            <a:r>
              <a:rPr lang="en-ZA" dirty="0" smtClean="0"/>
              <a:t>.</a:t>
            </a:r>
          </a:p>
          <a:p>
            <a:r>
              <a:rPr lang="en-ZA" dirty="0" smtClean="0"/>
              <a:t>AP and lateral X-rays reveal a widened </a:t>
            </a:r>
            <a:r>
              <a:rPr lang="en-ZA" dirty="0" err="1" smtClean="0"/>
              <a:t>intercondylar</a:t>
            </a:r>
            <a:r>
              <a:rPr lang="en-ZA" dirty="0" smtClean="0"/>
              <a:t> distance and there may be displaced fracture fragments</a:t>
            </a:r>
          </a:p>
          <a:p>
            <a:pPr lvl="0"/>
            <a:r>
              <a:rPr lang="en-ZA" dirty="0" smtClean="0"/>
              <a:t>Displaced fractures require surgical correction.</a:t>
            </a:r>
          </a:p>
          <a:p>
            <a:pPr lvl="0"/>
            <a:r>
              <a:rPr lang="en-ZA" dirty="0" err="1" smtClean="0"/>
              <a:t>Undisplaced</a:t>
            </a:r>
            <a:r>
              <a:rPr lang="en-ZA" dirty="0" smtClean="0"/>
              <a:t> fractures can be treated with a long arm POP with the elbow at 90°.</a:t>
            </a:r>
          </a:p>
          <a:p>
            <a:endParaRPr lang="en-ZA" dirty="0" smtClean="0"/>
          </a:p>
          <a:p>
            <a:pPr lvl="0"/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Clavicle Fractures</a:t>
            </a:r>
            <a:br>
              <a:rPr lang="en-ZA" b="1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ZA" dirty="0" smtClean="0"/>
              <a:t>-Clavicle fractures are among the most common injuries, accounting for one in 20 adult fractures.</a:t>
            </a:r>
            <a:endParaRPr lang="en-ZA" baseline="30000" dirty="0" smtClean="0"/>
          </a:p>
          <a:p>
            <a:pPr>
              <a:buNone/>
            </a:pPr>
            <a:r>
              <a:rPr lang="en-ZA" dirty="0" smtClean="0"/>
              <a:t> -The injury usually is caused by </a:t>
            </a:r>
            <a:r>
              <a:rPr lang="en-ZA" dirty="0" smtClean="0">
                <a:solidFill>
                  <a:srgbClr val="FF0000"/>
                </a:solidFill>
              </a:rPr>
              <a:t>a fall on the lateral shoulder </a:t>
            </a:r>
            <a:r>
              <a:rPr lang="en-ZA" dirty="0" smtClean="0"/>
              <a:t>or, less commonly, by a </a:t>
            </a:r>
            <a:r>
              <a:rPr lang="en-ZA" dirty="0" smtClean="0">
                <a:solidFill>
                  <a:srgbClr val="FF0000"/>
                </a:solidFill>
              </a:rPr>
              <a:t>direct blow </a:t>
            </a:r>
            <a:r>
              <a:rPr lang="en-ZA" dirty="0" smtClean="0"/>
              <a:t>or by </a:t>
            </a:r>
            <a:r>
              <a:rPr lang="en-ZA" dirty="0" smtClean="0">
                <a:solidFill>
                  <a:srgbClr val="FF0000"/>
                </a:solidFill>
              </a:rPr>
              <a:t>falling on an outstretched arm</a:t>
            </a:r>
            <a:r>
              <a:rPr lang="en-ZA" dirty="0" smtClean="0"/>
              <a:t>.</a:t>
            </a:r>
          </a:p>
          <a:p>
            <a:pPr>
              <a:buNone/>
            </a:pPr>
            <a:r>
              <a:rPr lang="en-ZA" dirty="0" smtClean="0"/>
              <a:t>-Clavicle fractures usually can be diagnosed by </a:t>
            </a:r>
            <a:r>
              <a:rPr lang="en-ZA" dirty="0" smtClean="0">
                <a:solidFill>
                  <a:srgbClr val="FF0000"/>
                </a:solidFill>
              </a:rPr>
              <a:t>careful inspection</a:t>
            </a:r>
            <a:r>
              <a:rPr lang="en-ZA" dirty="0" smtClean="0"/>
              <a:t> and </a:t>
            </a:r>
            <a:r>
              <a:rPr lang="en-ZA" dirty="0" smtClean="0">
                <a:solidFill>
                  <a:srgbClr val="FF0000"/>
                </a:solidFill>
              </a:rPr>
              <a:t>palpation</a:t>
            </a:r>
            <a:r>
              <a:rPr lang="en-ZA" dirty="0" smtClean="0"/>
              <a:t>.</a:t>
            </a:r>
          </a:p>
          <a:p>
            <a:pPr>
              <a:buNone/>
            </a:pPr>
            <a:r>
              <a:rPr lang="en-ZA" dirty="0" smtClean="0"/>
              <a:t>- Acute complications are uncommon, although </a:t>
            </a:r>
            <a:r>
              <a:rPr lang="en-ZA" dirty="0" err="1" smtClean="0">
                <a:solidFill>
                  <a:srgbClr val="FF0000"/>
                </a:solidFill>
              </a:rPr>
              <a:t>pneumothorax</a:t>
            </a:r>
            <a:r>
              <a:rPr lang="en-ZA" dirty="0" smtClean="0"/>
              <a:t>, </a:t>
            </a:r>
            <a:r>
              <a:rPr lang="en-ZA" dirty="0" err="1" smtClean="0">
                <a:solidFill>
                  <a:srgbClr val="FF0000"/>
                </a:solidFill>
              </a:rPr>
              <a:t>hemothorax</a:t>
            </a:r>
            <a:r>
              <a:rPr lang="en-ZA" dirty="0" smtClean="0"/>
              <a:t>, and </a:t>
            </a:r>
            <a:r>
              <a:rPr lang="en-ZA" dirty="0" smtClean="0">
                <a:solidFill>
                  <a:srgbClr val="FF0000"/>
                </a:solidFill>
              </a:rPr>
              <a:t>injuries to the brachial plexus</a:t>
            </a:r>
            <a:r>
              <a:rPr lang="en-ZA" dirty="0" smtClean="0"/>
              <a:t> or </a:t>
            </a:r>
            <a:r>
              <a:rPr lang="en-ZA" dirty="0" err="1" smtClean="0">
                <a:solidFill>
                  <a:srgbClr val="FF0000"/>
                </a:solidFill>
              </a:rPr>
              <a:t>subclavian</a:t>
            </a:r>
            <a:r>
              <a:rPr lang="en-ZA" dirty="0" smtClean="0">
                <a:solidFill>
                  <a:srgbClr val="FF0000"/>
                </a:solidFill>
              </a:rPr>
              <a:t> vessels </a:t>
            </a:r>
            <a:r>
              <a:rPr lang="en-ZA" dirty="0" smtClean="0"/>
              <a:t>have been reported.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A routine </a:t>
            </a:r>
            <a:r>
              <a:rPr lang="en-ZA" dirty="0" err="1" smtClean="0">
                <a:solidFill>
                  <a:srgbClr val="FF0000"/>
                </a:solidFill>
              </a:rPr>
              <a:t>anteroposterior</a:t>
            </a:r>
            <a:r>
              <a:rPr lang="en-ZA" dirty="0" smtClean="0">
                <a:solidFill>
                  <a:srgbClr val="FF0000"/>
                </a:solidFill>
              </a:rPr>
              <a:t> </a:t>
            </a:r>
            <a:r>
              <a:rPr lang="en-ZA" dirty="0" smtClean="0">
                <a:solidFill>
                  <a:srgbClr val="FF0000"/>
                </a:solidFill>
              </a:rPr>
              <a:t>view x-ray </a:t>
            </a:r>
            <a:r>
              <a:rPr lang="en-ZA" dirty="0" smtClean="0"/>
              <a:t>usually is the only radiograph needed to confirm the fracture.</a:t>
            </a:r>
          </a:p>
          <a:p>
            <a:r>
              <a:rPr lang="en-ZA" dirty="0" smtClean="0"/>
              <a:t> </a:t>
            </a:r>
            <a:r>
              <a:rPr lang="en-ZA" dirty="0" smtClean="0"/>
              <a:t>Non- displaced </a:t>
            </a:r>
            <a:r>
              <a:rPr lang="en-ZA" dirty="0" smtClean="0"/>
              <a:t>fractures, however, may be difficult to detect on an </a:t>
            </a:r>
            <a:r>
              <a:rPr lang="en-ZA" dirty="0" err="1" smtClean="0"/>
              <a:t>anteroposterior</a:t>
            </a:r>
            <a:r>
              <a:rPr lang="en-ZA" dirty="0" smtClean="0"/>
              <a:t> view, particularly in children. </a:t>
            </a:r>
          </a:p>
          <a:p>
            <a:r>
              <a:rPr lang="en-ZA" dirty="0" smtClean="0"/>
              <a:t>In such cases, a </a:t>
            </a:r>
            <a:r>
              <a:rPr lang="en-ZA" dirty="0" smtClean="0"/>
              <a:t>20- degree </a:t>
            </a:r>
            <a:r>
              <a:rPr lang="en-ZA" dirty="0" smtClean="0"/>
              <a:t>(</a:t>
            </a:r>
            <a:r>
              <a:rPr lang="en-ZA" dirty="0" err="1" smtClean="0"/>
              <a:t>Zanca</a:t>
            </a:r>
            <a:r>
              <a:rPr lang="en-ZA" dirty="0" smtClean="0"/>
              <a:t> view) or </a:t>
            </a:r>
            <a:r>
              <a:rPr lang="en-ZA" dirty="0" smtClean="0">
                <a:solidFill>
                  <a:srgbClr val="FF0000"/>
                </a:solidFill>
              </a:rPr>
              <a:t>45-degree cephalic tilt view </a:t>
            </a:r>
            <a:r>
              <a:rPr lang="en-ZA" dirty="0" smtClean="0"/>
              <a:t>usually demonstrates the fracture.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Clavicle </a:t>
            </a:r>
            <a:r>
              <a:rPr lang="en-ZA" dirty="0" smtClean="0"/>
              <a:t>fractures </a:t>
            </a:r>
            <a:r>
              <a:rPr lang="en-ZA" dirty="0" smtClean="0">
                <a:sym typeface="Wingdings" panose="05000000000000000000" pitchFamily="2" charset="2"/>
              </a:rPr>
              <a:t> </a:t>
            </a:r>
            <a:r>
              <a:rPr lang="en-ZA" dirty="0" smtClean="0"/>
              <a:t>Allman </a:t>
            </a:r>
            <a:r>
              <a:rPr lang="en-ZA" dirty="0" smtClean="0"/>
              <a:t>classification 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ZA" b="1" dirty="0" smtClean="0"/>
              <a:t>Group 1 (middle one third of the clavicle)</a:t>
            </a:r>
          </a:p>
          <a:p>
            <a:pPr>
              <a:buFontTx/>
              <a:buChar char="-"/>
            </a:pPr>
            <a:r>
              <a:rPr lang="en-ZA" dirty="0" smtClean="0"/>
              <a:t>is the </a:t>
            </a:r>
            <a:r>
              <a:rPr lang="en-ZA" dirty="0" smtClean="0">
                <a:solidFill>
                  <a:srgbClr val="FF0000"/>
                </a:solidFill>
              </a:rPr>
              <a:t>most common </a:t>
            </a:r>
            <a:r>
              <a:rPr lang="en-ZA" dirty="0" smtClean="0"/>
              <a:t>type of fracture </a:t>
            </a:r>
            <a:r>
              <a:rPr lang="en-ZA" i="1" dirty="0" smtClean="0"/>
              <a:t>.</a:t>
            </a:r>
            <a:r>
              <a:rPr lang="en-ZA" dirty="0" smtClean="0"/>
              <a:t> </a:t>
            </a:r>
          </a:p>
          <a:p>
            <a:pPr>
              <a:buNone/>
            </a:pPr>
            <a:r>
              <a:rPr lang="en-ZA" dirty="0" smtClean="0"/>
              <a:t> -represents 80 percent of clavicle fracture</a:t>
            </a:r>
          </a:p>
          <a:p>
            <a:pPr>
              <a:buNone/>
            </a:pPr>
            <a:r>
              <a:rPr lang="en-ZA" dirty="0" smtClean="0"/>
              <a:t> -treated conservatively with an </a:t>
            </a:r>
            <a:r>
              <a:rPr lang="en-ZA" dirty="0" smtClean="0">
                <a:solidFill>
                  <a:srgbClr val="FF0000"/>
                </a:solidFill>
              </a:rPr>
              <a:t>arm sling </a:t>
            </a:r>
            <a:r>
              <a:rPr lang="en-ZA" dirty="0" smtClean="0"/>
              <a:t>for comfort, even if significant displacement is present.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ZA" b="1" dirty="0" smtClean="0"/>
              <a:t>Group 2 (lateral one third of the clavicle)</a:t>
            </a:r>
          </a:p>
          <a:p>
            <a:pPr>
              <a:buNone/>
            </a:pPr>
            <a:r>
              <a:rPr lang="en-ZA" dirty="0" smtClean="0"/>
              <a:t> -</a:t>
            </a:r>
            <a:r>
              <a:rPr lang="en-ZA" dirty="0" smtClean="0"/>
              <a:t>Non- displaced </a:t>
            </a:r>
            <a:r>
              <a:rPr lang="en-ZA" dirty="0" smtClean="0"/>
              <a:t>fractures usually can be </a:t>
            </a:r>
            <a:r>
              <a:rPr lang="en-ZA" dirty="0" smtClean="0">
                <a:solidFill>
                  <a:srgbClr val="FF0000"/>
                </a:solidFill>
              </a:rPr>
              <a:t>treated conservatively.</a:t>
            </a:r>
          </a:p>
          <a:p>
            <a:pPr>
              <a:buNone/>
            </a:pPr>
            <a:r>
              <a:rPr lang="en-ZA" dirty="0" smtClean="0"/>
              <a:t>-Displaced fractures generally require </a:t>
            </a:r>
            <a:r>
              <a:rPr lang="en-ZA" dirty="0" smtClean="0">
                <a:solidFill>
                  <a:srgbClr val="FF0000"/>
                </a:solidFill>
              </a:rPr>
              <a:t>operative treatment</a:t>
            </a:r>
            <a:r>
              <a:rPr lang="en-ZA" dirty="0" smtClean="0"/>
              <a:t> because they are unstable and have a high incidence of </a:t>
            </a:r>
            <a:r>
              <a:rPr lang="en-ZA" dirty="0" err="1" smtClean="0"/>
              <a:t>nonunion</a:t>
            </a:r>
            <a:r>
              <a:rPr lang="en-ZA" dirty="0" smtClean="0"/>
              <a:t>.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ZA" b="1" dirty="0" smtClean="0"/>
              <a:t>group 3 fractures (medial one third of the clavicle). </a:t>
            </a:r>
          </a:p>
          <a:p>
            <a:pPr>
              <a:buNone/>
            </a:pPr>
            <a:r>
              <a:rPr lang="en-ZA" dirty="0" smtClean="0"/>
              <a:t>-Displaced fractures have a fairly high rate of significant </a:t>
            </a:r>
            <a:r>
              <a:rPr lang="en-ZA" dirty="0" err="1" smtClean="0"/>
              <a:t>intrathoracic</a:t>
            </a:r>
            <a:r>
              <a:rPr lang="en-ZA" dirty="0" smtClean="0"/>
              <a:t> or neurovascular injury that may require emergency surgery.</a:t>
            </a:r>
          </a:p>
          <a:p>
            <a:pPr>
              <a:buNone/>
            </a:pPr>
            <a:r>
              <a:rPr lang="en-ZA" dirty="0" smtClean="0"/>
              <a:t> -</a:t>
            </a:r>
            <a:r>
              <a:rPr lang="en-ZA" dirty="0" err="1" smtClean="0"/>
              <a:t>Nondisplaced</a:t>
            </a:r>
            <a:r>
              <a:rPr lang="en-ZA" dirty="0" smtClean="0"/>
              <a:t>  fractures without associated injuries can be treated conservatively with a sling for comfort.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Fractures of the </a:t>
            </a:r>
            <a:r>
              <a:rPr lang="en-ZA" dirty="0" err="1" smtClean="0"/>
              <a:t>humerus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Fractures of the </a:t>
            </a:r>
            <a:r>
              <a:rPr lang="en-ZA" dirty="0" err="1" smtClean="0"/>
              <a:t>humerus</a:t>
            </a:r>
            <a:r>
              <a:rPr lang="en-ZA" dirty="0" smtClean="0"/>
              <a:t> </a:t>
            </a:r>
            <a:r>
              <a:rPr lang="en-ZA" dirty="0" smtClean="0"/>
              <a:t>are common and may result from injury. Usually result from </a:t>
            </a:r>
            <a:r>
              <a:rPr lang="en-ZA" dirty="0" smtClean="0">
                <a:solidFill>
                  <a:srgbClr val="FF0000"/>
                </a:solidFill>
              </a:rPr>
              <a:t>falls</a:t>
            </a:r>
            <a:r>
              <a:rPr lang="en-ZA" dirty="0" smtClean="0"/>
              <a:t> or </a:t>
            </a:r>
            <a:r>
              <a:rPr lang="en-ZA" dirty="0" smtClean="0">
                <a:solidFill>
                  <a:srgbClr val="FF0000"/>
                </a:solidFill>
              </a:rPr>
              <a:t>direct</a:t>
            </a:r>
            <a:r>
              <a:rPr lang="en-ZA" dirty="0" smtClean="0"/>
              <a:t> </a:t>
            </a:r>
            <a:r>
              <a:rPr lang="en-ZA" dirty="0" smtClean="0">
                <a:solidFill>
                  <a:srgbClr val="FF0000"/>
                </a:solidFill>
              </a:rPr>
              <a:t>trauma</a:t>
            </a:r>
          </a:p>
          <a:p>
            <a:r>
              <a:rPr lang="en-ZA" dirty="0" smtClean="0"/>
              <a:t>However they may be </a:t>
            </a:r>
            <a:r>
              <a:rPr lang="en-ZA" dirty="0" smtClean="0">
                <a:solidFill>
                  <a:srgbClr val="FF0000"/>
                </a:solidFill>
              </a:rPr>
              <a:t>pathological fractures </a:t>
            </a:r>
            <a:r>
              <a:rPr lang="en-ZA" dirty="0" smtClean="0"/>
              <a:t>e.g. </a:t>
            </a:r>
            <a:r>
              <a:rPr lang="en-ZA" dirty="0" smtClean="0"/>
              <a:t>due to </a:t>
            </a:r>
            <a:r>
              <a:rPr lang="en-ZA" dirty="0" smtClean="0">
                <a:solidFill>
                  <a:srgbClr val="002060"/>
                </a:solidFill>
                <a:hlinkClick r:id="rId2"/>
              </a:rPr>
              <a:t>osteoporosis</a:t>
            </a:r>
            <a:r>
              <a:rPr lang="en-ZA" dirty="0" smtClean="0"/>
              <a:t>, particularly in the elderly.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1874</TotalTime>
  <Words>1344</Words>
  <Application>Microsoft Office PowerPoint</Application>
  <PresentationFormat>On-screen Show (4:3)</PresentationFormat>
  <Paragraphs>119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Office Theme</vt:lpstr>
      <vt:lpstr>FRACTURES OF THE SHOULDER, HUMERUS &amp; ELBOW </vt:lpstr>
      <vt:lpstr>PowerPoint Presentation</vt:lpstr>
      <vt:lpstr>PowerPoint Presentation</vt:lpstr>
      <vt:lpstr>Clavicle Fractures </vt:lpstr>
      <vt:lpstr>PowerPoint Presentation</vt:lpstr>
      <vt:lpstr>Clavicle fractures  Allman classification  </vt:lpstr>
      <vt:lpstr>PowerPoint Presentation</vt:lpstr>
      <vt:lpstr>PowerPoint Presentation</vt:lpstr>
      <vt:lpstr>Fractures of the humerus</vt:lpstr>
      <vt:lpstr>CLASSIFICATION</vt:lpstr>
      <vt:lpstr>PowerPoint Presentation</vt:lpstr>
      <vt:lpstr>Proximal humeral fractures </vt:lpstr>
      <vt:lpstr>PowerPoint Presentation</vt:lpstr>
      <vt:lpstr>PowerPoint Presentation</vt:lpstr>
      <vt:lpstr>Humeral shaft fractures </vt:lpstr>
      <vt:lpstr>PowerPoint Presentation</vt:lpstr>
      <vt:lpstr>Treatment</vt:lpstr>
      <vt:lpstr>PowerPoint Presentation</vt:lpstr>
      <vt:lpstr>PowerPoint Presentation</vt:lpstr>
      <vt:lpstr>Fractures around the elbow</vt:lpstr>
      <vt:lpstr>Radial head and neck fractures </vt:lpstr>
      <vt:lpstr>PowerPoint Presentation</vt:lpstr>
      <vt:lpstr>Olecranon fractures</vt:lpstr>
      <vt:lpstr>Olecranon fractures </vt:lpstr>
      <vt:lpstr>Fractures of the coronoid process</vt:lpstr>
      <vt:lpstr>Fractures of the coronoid process </vt:lpstr>
      <vt:lpstr>PowerPoint Presentation</vt:lpstr>
      <vt:lpstr>Fractures of the distal humerus </vt:lpstr>
      <vt:lpstr>PowerPoint Presentation</vt:lpstr>
      <vt:lpstr>PowerPoint Presentation</vt:lpstr>
      <vt:lpstr>PowerPoint Presentation</vt:lpstr>
      <vt:lpstr>condylar fractures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INJURIES OF THE SHOULDER AND HUMEROUS</dc:title>
  <dc:creator>kingori</dc:creator>
  <cp:lastModifiedBy>Effie Naila</cp:lastModifiedBy>
  <cp:revision>20</cp:revision>
  <dcterms:created xsi:type="dcterms:W3CDTF">2014-03-20T12:45:16Z</dcterms:created>
  <dcterms:modified xsi:type="dcterms:W3CDTF">2017-05-16T13:20:52Z</dcterms:modified>
</cp:coreProperties>
</file>