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69" r:id="rId3"/>
    <p:sldId id="271" r:id="rId4"/>
    <p:sldId id="275" r:id="rId5"/>
    <p:sldId id="310" r:id="rId6"/>
    <p:sldId id="311" r:id="rId7"/>
    <p:sldId id="309" r:id="rId8"/>
    <p:sldId id="257" r:id="rId9"/>
    <p:sldId id="312" r:id="rId10"/>
    <p:sldId id="259" r:id="rId11"/>
    <p:sldId id="260" r:id="rId12"/>
    <p:sldId id="261" r:id="rId13"/>
    <p:sldId id="262" r:id="rId14"/>
    <p:sldId id="263" r:id="rId15"/>
    <p:sldId id="264" r:id="rId16"/>
    <p:sldId id="300" r:id="rId17"/>
    <p:sldId id="265" r:id="rId18"/>
    <p:sldId id="315" r:id="rId19"/>
    <p:sldId id="266" r:id="rId20"/>
    <p:sldId id="267" r:id="rId21"/>
    <p:sldId id="313" r:id="rId22"/>
    <p:sldId id="280" r:id="rId23"/>
    <p:sldId id="297" r:id="rId24"/>
    <p:sldId id="291" r:id="rId25"/>
    <p:sldId id="289" r:id="rId26"/>
    <p:sldId id="285" r:id="rId27"/>
    <p:sldId id="288" r:id="rId28"/>
    <p:sldId id="286" r:id="rId29"/>
    <p:sldId id="294" r:id="rId30"/>
    <p:sldId id="295" r:id="rId31"/>
    <p:sldId id="299" r:id="rId32"/>
    <p:sldId id="301" r:id="rId33"/>
    <p:sldId id="302" r:id="rId34"/>
    <p:sldId id="314" r:id="rId35"/>
    <p:sldId id="303" r:id="rId36"/>
    <p:sldId id="279" r:id="rId37"/>
    <p:sldId id="305" r:id="rId38"/>
    <p:sldId id="282" r:id="rId39"/>
    <p:sldId id="306" r:id="rId40"/>
    <p:sldId id="283" r:id="rId41"/>
    <p:sldId id="284" r:id="rId42"/>
    <p:sldId id="278" r:id="rId43"/>
    <p:sldId id="304" r:id="rId44"/>
    <p:sldId id="281" r:id="rId45"/>
    <p:sldId id="293" r:id="rId46"/>
    <p:sldId id="28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6C224-5920-4A88-950A-CEA8A6FB69F0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131D-F2F4-4CDB-A0AB-FEED9C699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D59E-0EE3-4962-8FCB-BB7039687FD9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C01-019B-4102-B4DF-0BD664C04621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072-7048-4B96-8943-2DEE3B6ED67C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C943-DFA0-4502-AB8A-7567BA542BCB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454E-AD60-40ED-A706-52207B28346C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44EC-31E1-4625-ABBC-FFA296DE730F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C80-5748-4B01-8736-415E08F18AD0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ACA7-F79A-4C53-B4C5-46367BBBD961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0E4-D292-4A35-9CF8-DB93C3CAB7D5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CFB-6B35-49D2-80DB-8DB3104AE774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C75-CB9B-4CDF-BC87-4FC44468B7D8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5F14E3-17A3-4032-8B49-33214EB42FF9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327F5E-8983-48E4-B1EA-4FA430C8C93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err="1" smtClean="0"/>
              <a:t>granulomatous</a:t>
            </a:r>
            <a:r>
              <a:rPr lang="en-US" dirty="0" smtClean="0"/>
              <a:t> bone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Bacteria</a:t>
            </a:r>
          </a:p>
          <a:p>
            <a:r>
              <a:rPr lang="en-US" dirty="0" smtClean="0"/>
              <a:t>Fungus</a:t>
            </a:r>
          </a:p>
          <a:p>
            <a:r>
              <a:rPr lang="en-US" dirty="0" smtClean="0"/>
              <a:t>Virus</a:t>
            </a:r>
          </a:p>
          <a:p>
            <a:r>
              <a:rPr lang="en-US" dirty="0" smtClean="0"/>
              <a:t>microbes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</a:t>
            </a:r>
            <a:r>
              <a:rPr lang="en-US" dirty="0" smtClean="0"/>
              <a:t>-pathogenesis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err="1" smtClean="0"/>
              <a:t>Granulomatous</a:t>
            </a:r>
            <a:r>
              <a:rPr lang="en-US" dirty="0" smtClean="0"/>
              <a:t> lesion; microbe centrally located</a:t>
            </a:r>
          </a:p>
          <a:p>
            <a:r>
              <a:rPr lang="en-US" dirty="0" err="1" smtClean="0"/>
              <a:t>Caseating</a:t>
            </a:r>
            <a:r>
              <a:rPr lang="en-US" dirty="0" smtClean="0"/>
              <a:t> or non-</a:t>
            </a:r>
            <a:r>
              <a:rPr lang="en-US" dirty="0" err="1" smtClean="0"/>
              <a:t>caseating</a:t>
            </a:r>
            <a:endParaRPr lang="en-US" dirty="0" smtClean="0"/>
          </a:p>
          <a:p>
            <a:r>
              <a:rPr lang="en-US" dirty="0" smtClean="0"/>
              <a:t>Cause – persistent non degradable material</a:t>
            </a:r>
          </a:p>
          <a:p>
            <a:r>
              <a:rPr lang="en-US" dirty="0"/>
              <a:t> </a:t>
            </a:r>
            <a:r>
              <a:rPr lang="en-US" dirty="0" smtClean="0"/>
              <a:t>           -due to inefficient </a:t>
            </a:r>
            <a:r>
              <a:rPr lang="en-US" dirty="0" err="1" smtClean="0"/>
              <a:t>phagocytosis</a:t>
            </a:r>
            <a:r>
              <a:rPr lang="en-US" dirty="0" smtClean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         - inheritable NADPH</a:t>
            </a:r>
          </a:p>
          <a:p>
            <a:r>
              <a:rPr lang="en-US" dirty="0" smtClean="0"/>
              <a:t>Cellular immunity orchestrates </a:t>
            </a:r>
            <a:r>
              <a:rPr lang="en-US" dirty="0" err="1" smtClean="0"/>
              <a:t>granuloma</a:t>
            </a:r>
            <a:r>
              <a:rPr lang="en-US" dirty="0" smtClean="0"/>
              <a:t> 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Tissue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marrow-long bones, </a:t>
            </a:r>
            <a:r>
              <a:rPr lang="en-US" dirty="0" err="1" smtClean="0"/>
              <a:t>vertebrae,etc</a:t>
            </a:r>
            <a:endParaRPr lang="en-US" dirty="0" smtClean="0"/>
          </a:p>
          <a:p>
            <a:r>
              <a:rPr lang="en-US" dirty="0" smtClean="0"/>
              <a:t>Joints- </a:t>
            </a:r>
            <a:r>
              <a:rPr lang="en-US" dirty="0" err="1" smtClean="0"/>
              <a:t>synovium</a:t>
            </a:r>
            <a:r>
              <a:rPr lang="en-US" dirty="0" smtClean="0"/>
              <a:t> , discs</a:t>
            </a:r>
          </a:p>
          <a:p>
            <a:r>
              <a:rPr lang="en-US" dirty="0" smtClean="0"/>
              <a:t>Tendons and </a:t>
            </a:r>
            <a:r>
              <a:rPr lang="en-US" dirty="0" err="1" smtClean="0"/>
              <a:t>synovium</a:t>
            </a:r>
            <a:endParaRPr lang="en-US" dirty="0" smtClean="0"/>
          </a:p>
          <a:p>
            <a:r>
              <a:rPr lang="en-US" dirty="0" smtClean="0"/>
              <a:t>Prosthetic joints </a:t>
            </a:r>
            <a:r>
              <a:rPr lang="en-US" dirty="0" err="1" smtClean="0"/>
              <a:t>eg</a:t>
            </a:r>
            <a:r>
              <a:rPr lang="en-US" dirty="0" smtClean="0"/>
              <a:t> knee 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Innoculation</a:t>
            </a:r>
            <a:r>
              <a:rPr lang="en-US" dirty="0" smtClean="0"/>
              <a:t>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Haematogenous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Contiguous from infected node</a:t>
            </a:r>
          </a:p>
          <a:p>
            <a:endParaRPr lang="en-US" dirty="0"/>
          </a:p>
          <a:p>
            <a:r>
              <a:rPr lang="en-US" dirty="0" smtClean="0"/>
              <a:t>Trauma- accidents, surgical, thorn pricks etc</a:t>
            </a:r>
          </a:p>
          <a:p>
            <a:r>
              <a:rPr lang="en-US" dirty="0" smtClean="0"/>
              <a:t>Chronic ulcerations extending to </a:t>
            </a:r>
            <a:r>
              <a:rPr lang="en-US" dirty="0"/>
              <a:t>t</a:t>
            </a:r>
            <a:r>
              <a:rPr lang="en-US" dirty="0" smtClean="0"/>
              <a:t>he bones</a:t>
            </a:r>
          </a:p>
          <a:p>
            <a:r>
              <a:rPr lang="en-US" dirty="0" smtClean="0"/>
              <a:t>Vertical transmission through placenta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r>
              <a:rPr lang="en-US" dirty="0" smtClean="0"/>
              <a:t>Chronic pathology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Prolonged  disease process, swelling and bone destruction,</a:t>
            </a:r>
          </a:p>
          <a:p>
            <a:r>
              <a:rPr lang="en-US" dirty="0" smtClean="0"/>
              <a:t>Sinus formation</a:t>
            </a:r>
          </a:p>
          <a:p>
            <a:r>
              <a:rPr lang="en-US" dirty="0" smtClean="0"/>
              <a:t>Joint deformities and instability</a:t>
            </a:r>
          </a:p>
          <a:p>
            <a:r>
              <a:rPr lang="en-US" dirty="0" smtClean="0"/>
              <a:t>Pathological fractures</a:t>
            </a:r>
          </a:p>
          <a:p>
            <a:r>
              <a:rPr lang="en-US" dirty="0" smtClean="0"/>
              <a:t>Spine column deformities</a:t>
            </a:r>
          </a:p>
          <a:p>
            <a:r>
              <a:rPr lang="en-US" dirty="0" smtClean="0"/>
              <a:t>Spinal cord  and peripheral  nerves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bone and joint pain</a:t>
            </a:r>
          </a:p>
          <a:p>
            <a:r>
              <a:rPr lang="en-US" dirty="0" smtClean="0"/>
              <a:t>Deformities –localized or gross( LLD, </a:t>
            </a:r>
            <a:r>
              <a:rPr lang="en-US" dirty="0" err="1" smtClean="0"/>
              <a:t>Kyphoscoliosis</a:t>
            </a:r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 err="1" smtClean="0"/>
              <a:t>ankylosis</a:t>
            </a:r>
            <a:r>
              <a:rPr lang="en-US" dirty="0" smtClean="0"/>
              <a:t> and </a:t>
            </a:r>
            <a:r>
              <a:rPr lang="en-US" dirty="0" err="1" smtClean="0"/>
              <a:t>sublaxation</a:t>
            </a:r>
            <a:r>
              <a:rPr lang="en-US" dirty="0" smtClean="0"/>
              <a:t>/dislocation</a:t>
            </a:r>
          </a:p>
          <a:p>
            <a:r>
              <a:rPr lang="en-US" dirty="0" err="1" smtClean="0"/>
              <a:t>Sensorimotor</a:t>
            </a:r>
            <a:r>
              <a:rPr lang="en-US" dirty="0" smtClean="0"/>
              <a:t> deficits</a:t>
            </a:r>
          </a:p>
          <a:p>
            <a:r>
              <a:rPr lang="en-US" dirty="0" smtClean="0"/>
              <a:t>Chronic sinus</a:t>
            </a:r>
          </a:p>
          <a:p>
            <a:r>
              <a:rPr lang="en-US" dirty="0" smtClean="0"/>
              <a:t>Psychological trauma/ social </a:t>
            </a:r>
            <a:r>
              <a:rPr lang="en-US" dirty="0" err="1" smtClean="0"/>
              <a:t>seggregation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Diferrential</a:t>
            </a:r>
            <a:r>
              <a:rPr lang="en-US" dirty="0" smtClean="0"/>
              <a:t>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Tumors</a:t>
            </a:r>
          </a:p>
          <a:p>
            <a:r>
              <a:rPr lang="en-US" dirty="0" smtClean="0"/>
              <a:t>Chronic 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osteomyelitis</a:t>
            </a:r>
            <a:endParaRPr lang="en-US" dirty="0" smtClean="0"/>
          </a:p>
          <a:p>
            <a:r>
              <a:rPr lang="en-US" dirty="0" smtClean="0"/>
              <a:t>Metabolic conditions egg gout</a:t>
            </a:r>
          </a:p>
          <a:p>
            <a:r>
              <a:rPr lang="en-US" dirty="0" smtClean="0"/>
              <a:t>Foreign bodies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pic>
        <p:nvPicPr>
          <p:cNvPr id="4" name="Picture 4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854" y="1935163"/>
            <a:ext cx="2926291" cy="4389437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Imaging- x-ray, CT scan, MRI</a:t>
            </a:r>
          </a:p>
          <a:p>
            <a:r>
              <a:rPr lang="en-US" dirty="0" smtClean="0"/>
              <a:t>Microscopy- special staining</a:t>
            </a:r>
          </a:p>
          <a:p>
            <a:r>
              <a:rPr lang="en-US" dirty="0" err="1" smtClean="0"/>
              <a:t>Hiostopathology</a:t>
            </a:r>
            <a:r>
              <a:rPr lang="en-US" dirty="0" smtClean="0"/>
              <a:t>- </a:t>
            </a:r>
            <a:r>
              <a:rPr lang="en-US" dirty="0" err="1" smtClean="0"/>
              <a:t>granulomatous</a:t>
            </a:r>
            <a:r>
              <a:rPr lang="en-US" dirty="0" smtClean="0"/>
              <a:t> lesion</a:t>
            </a:r>
          </a:p>
          <a:p>
            <a:r>
              <a:rPr lang="en-US" dirty="0" smtClean="0"/>
              <a:t>Culture </a:t>
            </a:r>
          </a:p>
          <a:p>
            <a:r>
              <a:rPr lang="en-US" dirty="0" smtClean="0"/>
              <a:t>Serology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brucella</a:t>
            </a:r>
            <a:r>
              <a:rPr lang="en-US" dirty="0" smtClean="0"/>
              <a:t>, VDRL</a:t>
            </a:r>
          </a:p>
          <a:p>
            <a:r>
              <a:rPr lang="en-US" dirty="0" smtClean="0"/>
              <a:t>PCR amplification</a:t>
            </a:r>
          </a:p>
          <a:p>
            <a:r>
              <a:rPr lang="en-US" dirty="0" smtClean="0"/>
              <a:t>Gas-phase chromatography</a:t>
            </a:r>
          </a:p>
          <a:p>
            <a:r>
              <a:rPr lang="en-US" dirty="0" err="1" smtClean="0"/>
              <a:t>Cytochrome</a:t>
            </a:r>
            <a:r>
              <a:rPr lang="en-US" dirty="0" smtClean="0"/>
              <a:t> C reductions assay for NADH </a:t>
            </a:r>
            <a:r>
              <a:rPr lang="en-US" dirty="0" err="1" smtClean="0"/>
              <a:t>deficiecy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Specialsed</a:t>
            </a:r>
            <a:r>
              <a:rPr lang="en-US" smtClean="0"/>
              <a:t> imaging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Users\GAKUYU\Desktop\granulomatous disesa\tuberculosis-of-bones-and-joints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763" y="1935163"/>
            <a:ext cx="584647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antimicrobial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Cure rate is poor</a:t>
            </a:r>
          </a:p>
          <a:p>
            <a:r>
              <a:rPr lang="en-US" dirty="0" smtClean="0"/>
              <a:t>Treatment is prolonged( months to years)</a:t>
            </a:r>
          </a:p>
          <a:p>
            <a:r>
              <a:rPr lang="en-US" dirty="0" smtClean="0"/>
              <a:t>Multi-agent  may be required </a:t>
            </a:r>
            <a:r>
              <a:rPr lang="en-US" dirty="0" err="1" smtClean="0"/>
              <a:t>eg</a:t>
            </a:r>
            <a:r>
              <a:rPr lang="en-US" dirty="0" smtClean="0"/>
              <a:t> tuberculosis</a:t>
            </a:r>
          </a:p>
          <a:p>
            <a:r>
              <a:rPr lang="en-US" dirty="0" smtClean="0"/>
              <a:t>Optimum duration not 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DB65F-EF78-4B06-8C54-6AB3C262F7B5}" type="slidenum">
              <a:rPr lang="en-US"/>
              <a:pPr/>
              <a:t>2</a:t>
            </a:fld>
            <a:endParaRPr lang="en-US"/>
          </a:p>
        </p:txBody>
      </p:sp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669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u="none"/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7630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latin typeface="Arial" charset="0"/>
                <a:cs typeface="Times New Roman" pitchFamily="18" charset="0"/>
              </a:rPr>
              <a:t>CHRONIC INFLAMMATION</a:t>
            </a:r>
          </a:p>
          <a:p>
            <a:pPr>
              <a:spcBef>
                <a:spcPct val="50000"/>
              </a:spcBef>
            </a:pPr>
            <a:endParaRPr lang="en-US" b="1" u="none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" charset="0"/>
                <a:cs typeface="Times New Roman" pitchFamily="18" charset="0"/>
              </a:rPr>
              <a:t>simultaneous</a:t>
            </a:r>
            <a:r>
              <a:rPr lang="en-US" b="1" u="none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b="1" u="none" dirty="0">
                <a:latin typeface="Arial" charset="0"/>
                <a:cs typeface="Times New Roman" pitchFamily="18" charset="0"/>
              </a:rPr>
              <a:t>destruction and inflammation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plus</a:t>
            </a:r>
            <a:r>
              <a:rPr lang="en-US" b="1" u="none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b="1" u="none" dirty="0">
                <a:latin typeface="Arial" charset="0"/>
                <a:cs typeface="Times New Roman" pitchFamily="18" charset="0"/>
              </a:rPr>
              <a:t>attempt at healing.</a:t>
            </a:r>
          </a:p>
          <a:p>
            <a:pPr>
              <a:spcBef>
                <a:spcPct val="50000"/>
              </a:spcBef>
            </a:pPr>
            <a:r>
              <a:rPr lang="en-US" b="1" u="none" dirty="0">
                <a:latin typeface="Arial" charset="0"/>
                <a:cs typeface="Times New Roman" pitchFamily="18" charset="0"/>
              </a:rPr>
              <a:t>  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  <a:cs typeface="Times New Roman" pitchFamily="18" charset="0"/>
              </a:rPr>
              <a:t>Conditions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favoring process</a:t>
            </a:r>
            <a:endParaRPr lang="en-US" b="1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u="none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none" dirty="0">
                <a:latin typeface="Arial" charset="0"/>
                <a:cs typeface="Times New Roman" pitchFamily="18" charset="0"/>
              </a:rPr>
              <a:t>Persistent infection by certain microorganisms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none" dirty="0">
                <a:latin typeface="Arial" charset="0"/>
                <a:cs typeface="Times New Roman" pitchFamily="18" charset="0"/>
              </a:rPr>
              <a:t>Prolonged exposure to </a:t>
            </a:r>
            <a:r>
              <a:rPr lang="en-US" sz="2000" b="1" dirty="0" smtClean="0">
                <a:latin typeface="Arial" charset="0"/>
                <a:cs typeface="Times New Roman" pitchFamily="18" charset="0"/>
              </a:rPr>
              <a:t>antigens</a:t>
            </a:r>
            <a:r>
              <a:rPr lang="en-US" sz="2000" b="1" u="none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b="1" u="none" dirty="0">
                <a:latin typeface="Arial" charset="0"/>
                <a:cs typeface="Times New Roman" pitchFamily="18" charset="0"/>
              </a:rPr>
              <a:t>(exogenous / endogenous)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none" dirty="0" smtClean="0">
                <a:latin typeface="Arial" charset="0"/>
                <a:cs typeface="Times New Roman" pitchFamily="18" charset="0"/>
              </a:rPr>
              <a:t> impaired  Local </a:t>
            </a:r>
            <a:r>
              <a:rPr lang="en-US" sz="2000" b="1" u="none" dirty="0">
                <a:latin typeface="Arial" charset="0"/>
                <a:cs typeface="Times New Roman" pitchFamily="18" charset="0"/>
              </a:rPr>
              <a:t>or general </a:t>
            </a:r>
            <a:r>
              <a:rPr lang="en-US" sz="2000" b="1" u="none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b="1" u="none" dirty="0">
                <a:latin typeface="Arial" charset="0"/>
                <a:cs typeface="Times New Roman" pitchFamily="18" charset="0"/>
              </a:rPr>
              <a:t>body </a:t>
            </a:r>
            <a:r>
              <a:rPr lang="en-US" sz="2000" b="1" u="none" dirty="0" smtClean="0">
                <a:latin typeface="Arial" charset="0"/>
                <a:cs typeface="Times New Roman" pitchFamily="18" charset="0"/>
              </a:rPr>
              <a:t>defense</a:t>
            </a:r>
            <a:endParaRPr lang="en-US" sz="2000" b="1" u="none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none" dirty="0">
                <a:latin typeface="Arial" charset="0"/>
                <a:cs typeface="Times New Roman" pitchFamily="18" charset="0"/>
              </a:rPr>
              <a:t>Autoimmune </a:t>
            </a:r>
            <a:r>
              <a:rPr lang="en-US" sz="2000" b="1" u="none" dirty="0" smtClean="0">
                <a:latin typeface="Arial" charset="0"/>
                <a:cs typeface="Times New Roman" pitchFamily="18" charset="0"/>
              </a:rPr>
              <a:t>diseases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Arial" charset="0"/>
                <a:cs typeface="Times New Roman" pitchFamily="18" charset="0"/>
              </a:rPr>
              <a:t>Tissue destruction and </a:t>
            </a:r>
            <a:r>
              <a:rPr lang="en-US" sz="2000" b="1" dirty="0" err="1" smtClean="0">
                <a:latin typeface="Arial" charset="0"/>
                <a:cs typeface="Times New Roman" pitchFamily="18" charset="0"/>
              </a:rPr>
              <a:t>granuloma</a:t>
            </a:r>
            <a:r>
              <a:rPr lang="en-US" sz="2000" b="1" dirty="0" smtClean="0">
                <a:latin typeface="Arial" charset="0"/>
                <a:cs typeface="Times New Roman" pitchFamily="18" charset="0"/>
              </a:rPr>
              <a:t> formation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utoUpdateAnimBg="0"/>
      <p:bldP spid="27648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Debridement and drainage</a:t>
            </a:r>
          </a:p>
          <a:p>
            <a:r>
              <a:rPr lang="en-US" dirty="0" smtClean="0"/>
              <a:t>Excision  </a:t>
            </a:r>
            <a:r>
              <a:rPr lang="en-US" dirty="0" err="1" smtClean="0"/>
              <a:t>athroplasty</a:t>
            </a:r>
            <a:endParaRPr lang="en-US" dirty="0" smtClean="0"/>
          </a:p>
          <a:p>
            <a:r>
              <a:rPr lang="en-US" dirty="0" err="1" smtClean="0"/>
              <a:t>Arthrodesis</a:t>
            </a:r>
            <a:endParaRPr lang="en-US" dirty="0" smtClean="0"/>
          </a:p>
          <a:p>
            <a:r>
              <a:rPr lang="en-US" dirty="0" smtClean="0"/>
              <a:t>Staged arthroplasty</a:t>
            </a:r>
          </a:p>
          <a:p>
            <a:r>
              <a:rPr lang="en-US" dirty="0" smtClean="0"/>
              <a:t>Amputation of limbs/excision of dispensable bone</a:t>
            </a:r>
          </a:p>
          <a:p>
            <a:r>
              <a:rPr lang="en-US" dirty="0" smtClean="0"/>
              <a:t>Spinal cord and  nerves decompression</a:t>
            </a:r>
          </a:p>
          <a:p>
            <a:r>
              <a:rPr lang="en-US" dirty="0" smtClean="0"/>
              <a:t>Spinal column reconstruction and stabilization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Specific 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overviews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always </a:t>
            </a:r>
            <a:r>
              <a:rPr lang="en-US" dirty="0" err="1" smtClean="0"/>
              <a:t>haematogenous</a:t>
            </a:r>
            <a:endParaRPr lang="en-US" dirty="0" smtClean="0"/>
          </a:p>
          <a:p>
            <a:r>
              <a:rPr lang="en-US" dirty="0" smtClean="0"/>
              <a:t>Commonly affect children</a:t>
            </a:r>
          </a:p>
          <a:p>
            <a:r>
              <a:rPr lang="en-US" dirty="0" smtClean="0"/>
              <a:t>Extremities long bones and vertebra frequent sites </a:t>
            </a:r>
          </a:p>
          <a:p>
            <a:r>
              <a:rPr lang="en-US" dirty="0" smtClean="0"/>
              <a:t>Often spread to contiguous synovial joints  &amp; </a:t>
            </a:r>
            <a:r>
              <a:rPr lang="en-US" dirty="0" err="1" smtClean="0"/>
              <a:t>intervetebra</a:t>
            </a:r>
            <a:r>
              <a:rPr lang="en-US" dirty="0" smtClean="0"/>
              <a:t> discs</a:t>
            </a:r>
          </a:p>
          <a:p>
            <a:r>
              <a:rPr lang="en-US" dirty="0" smtClean="0"/>
              <a:t>Sequestration and formation of </a:t>
            </a:r>
            <a:r>
              <a:rPr lang="en-US" dirty="0" err="1" smtClean="0"/>
              <a:t>involucrum</a:t>
            </a:r>
            <a:r>
              <a:rPr lang="en-US" dirty="0" smtClean="0"/>
              <a:t> rare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distribution</a:t>
            </a:r>
            <a:endParaRPr lang="en-US" dirty="0"/>
          </a:p>
        </p:txBody>
      </p:sp>
      <p:pic>
        <p:nvPicPr>
          <p:cNvPr id="4" name="Picture 4" descr="AAAAA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656" y="1935163"/>
            <a:ext cx="6382687" cy="4389437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Kyphotic</a:t>
            </a:r>
            <a:r>
              <a:rPr lang="en-US" dirty="0" smtClean="0"/>
              <a:t> deformity</a:t>
            </a:r>
            <a:endParaRPr lang="en-US" dirty="0"/>
          </a:p>
        </p:txBody>
      </p:sp>
      <p:pic>
        <p:nvPicPr>
          <p:cNvPr id="10242" name="Picture 2" descr="C:\Users\GAKUYU\Desktop\granulomatous disesa\images(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1905000"/>
            <a:ext cx="5943600" cy="4648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Mask imply open tuberculosis as well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Humerous</a:t>
            </a:r>
            <a:r>
              <a:rPr lang="en-US" dirty="0" smtClean="0"/>
              <a:t> pathological fracture</a:t>
            </a:r>
            <a:endParaRPr lang="en-US" dirty="0"/>
          </a:p>
        </p:txBody>
      </p:sp>
      <p:pic>
        <p:nvPicPr>
          <p:cNvPr id="8194" name="Picture 2" descr="C:\Users\GAKUYU\Desktop\granulomatous disesa\untitled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1905000"/>
            <a:ext cx="6248400" cy="419099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hand</a:t>
            </a:r>
            <a:endParaRPr lang="en-US" dirty="0"/>
          </a:p>
        </p:txBody>
      </p:sp>
      <p:pic>
        <p:nvPicPr>
          <p:cNvPr id="4098" name="Picture 2" descr="C:\Users\GAKUYU\Desktop\granulomatous disesa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929438" cy="563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dactlytis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</a:t>
            </a:r>
            <a:r>
              <a:rPr lang="en-US" dirty="0" err="1" smtClean="0"/>
              <a:t>interphalageal</a:t>
            </a:r>
            <a:r>
              <a:rPr lang="en-US" dirty="0" smtClean="0"/>
              <a:t> joint</a:t>
            </a:r>
            <a:endParaRPr lang="en-US" dirty="0"/>
          </a:p>
        </p:txBody>
      </p:sp>
      <p:pic>
        <p:nvPicPr>
          <p:cNvPr id="7170" name="Picture 2" descr="C:\Users\GAKUYU\Desktop\granulomatous disesa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05000" y="2438400"/>
            <a:ext cx="5334000" cy="3962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 5</a:t>
            </a:r>
            <a:r>
              <a:rPr lang="en-US" baseline="30000" dirty="0" smtClean="0"/>
              <a:t>th</a:t>
            </a:r>
            <a:r>
              <a:rPr lang="en-US" dirty="0" smtClean="0"/>
              <a:t> digit</a:t>
            </a:r>
            <a:endParaRPr lang="en-US" dirty="0"/>
          </a:p>
        </p:txBody>
      </p:sp>
      <p:pic>
        <p:nvPicPr>
          <p:cNvPr id="5122" name="Picture 2" descr="C:\Users\GAKUYU\Desktop\granulomatous disesa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5943600" cy="5105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 tuberculosis</a:t>
            </a:r>
            <a:endParaRPr lang="en-US" dirty="0"/>
          </a:p>
        </p:txBody>
      </p:sp>
      <p:pic>
        <p:nvPicPr>
          <p:cNvPr id="11266" name="Picture 2" descr="C:\Users\GAKUYU\Desktop\granulomatous disesa\images(3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-10800000">
            <a:off x="1371600" y="2438400"/>
            <a:ext cx="5029200" cy="3810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Achilles </a:t>
            </a:r>
            <a:r>
              <a:rPr lang="en-US" dirty="0" err="1" smtClean="0"/>
              <a:t>tenosynovitis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215D32-C853-455B-836C-1AF68FAB7054}" type="slidenum">
              <a:rPr lang="en-US"/>
              <a:pPr/>
              <a:t>3</a:t>
            </a:fld>
            <a:endParaRPr lang="en-US"/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69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u="none"/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following </a:t>
            </a:r>
            <a:r>
              <a:rPr lang="en-US" b="1" dirty="0" smtClean="0">
                <a:latin typeface="Arial" charset="0"/>
              </a:rPr>
              <a:t>ways results in chronic inflammation</a:t>
            </a:r>
          </a:p>
          <a:p>
            <a:pPr>
              <a:spcBef>
                <a:spcPct val="50000"/>
              </a:spcBef>
            </a:pPr>
            <a:endParaRPr lang="en-US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b="1" u="none" dirty="0" smtClean="0">
                <a:latin typeface="Arial" charset="0"/>
              </a:rPr>
              <a:t>  </a:t>
            </a:r>
            <a:r>
              <a:rPr lang="en-US" sz="2000" b="1" u="none" dirty="0">
                <a:latin typeface="Arial" charset="0"/>
              </a:rPr>
              <a:t>acute </a:t>
            </a:r>
            <a:r>
              <a:rPr lang="en-US" sz="2000" b="1" u="none" dirty="0" smtClean="0">
                <a:latin typeface="Arial" charset="0"/>
              </a:rPr>
              <a:t>inflammation progression  </a:t>
            </a:r>
            <a:r>
              <a:rPr lang="en-US" sz="2000" b="1" u="none" dirty="0">
                <a:latin typeface="Arial" charset="0"/>
              </a:rPr>
              <a:t>if the original stimulus persists, </a:t>
            </a:r>
          </a:p>
          <a:p>
            <a:pPr>
              <a:spcBef>
                <a:spcPct val="50000"/>
              </a:spcBef>
            </a:pPr>
            <a:endParaRPr lang="en-US" sz="2000" b="1" u="none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b="1" u="none" dirty="0" smtClean="0">
                <a:latin typeface="Arial" charset="0"/>
              </a:rPr>
              <a:t> </a:t>
            </a:r>
            <a:r>
              <a:rPr lang="en-US" sz="2000" b="1" u="none" dirty="0">
                <a:latin typeface="Arial" charset="0"/>
              </a:rPr>
              <a:t>repeated episodes of acute inflammation, </a:t>
            </a:r>
          </a:p>
          <a:p>
            <a:pPr>
              <a:spcBef>
                <a:spcPct val="50000"/>
              </a:spcBef>
            </a:pPr>
            <a:endParaRPr lang="en-US" sz="2000" b="1" u="none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b="1" u="none" dirty="0">
                <a:latin typeface="Arial" charset="0"/>
              </a:rPr>
              <a:t>De novo if the causative agent produces only a mild acute response</a:t>
            </a:r>
            <a:r>
              <a:rPr lang="en-US" sz="2000" b="1" u="none" dirty="0" smtClean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en-US" sz="2000" b="1" u="none" dirty="0" err="1" smtClean="0">
                <a:latin typeface="Arial" charset="0"/>
              </a:rPr>
              <a:t>eg</a:t>
            </a:r>
            <a:r>
              <a:rPr lang="en-US" sz="2000" b="1" dirty="0" smtClean="0">
                <a:latin typeface="Arial" charset="0"/>
              </a:rPr>
              <a:t>   </a:t>
            </a:r>
            <a:r>
              <a:rPr lang="en-US" sz="2000" b="1" u="none" dirty="0" smtClean="0">
                <a:latin typeface="Arial" charset="0"/>
              </a:rPr>
              <a:t>tubercle 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utoUpdateAnimBg="0"/>
      <p:bldP spid="2129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   </a:t>
            </a:r>
            <a:endParaRPr lang="en-US" dirty="0"/>
          </a:p>
        </p:txBody>
      </p:sp>
      <p:pic>
        <p:nvPicPr>
          <p:cNvPr id="12290" name="Picture 2" descr="C:\Users\GAKUYU\Desktop\granulomatous disesa\imagest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501077" y="2057400"/>
            <a:ext cx="6901873" cy="411479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 smtClean="0"/>
              <a:t>Phemister</a:t>
            </a:r>
            <a:r>
              <a:rPr lang="en-US" sz="2000" dirty="0" smtClean="0"/>
              <a:t> triad</a:t>
            </a:r>
            <a:endParaRPr lang="en-US" sz="2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tuberculosis</a:t>
            </a:r>
            <a:endParaRPr lang="en-US" dirty="0"/>
          </a:p>
        </p:txBody>
      </p:sp>
      <p:pic>
        <p:nvPicPr>
          <p:cNvPr id="4" name="Picture 4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922" y="1935163"/>
            <a:ext cx="6584156" cy="4389437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Extensive </a:t>
            </a:r>
            <a:r>
              <a:rPr lang="en-US" dirty="0" err="1" smtClean="0"/>
              <a:t>destruction,sublaxation</a:t>
            </a:r>
            <a:r>
              <a:rPr lang="en-US" dirty="0" smtClean="0"/>
              <a:t> </a:t>
            </a:r>
            <a:r>
              <a:rPr lang="en-US" dirty="0" err="1" smtClean="0"/>
              <a:t>osteopenia</a:t>
            </a:r>
            <a:r>
              <a:rPr lang="en-US" dirty="0" smtClean="0"/>
              <a:t> ,cyst space reduced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MUSCLE SPASM</a:t>
            </a:r>
          </a:p>
          <a:p>
            <a:pPr>
              <a:defRPr/>
            </a:pPr>
            <a:r>
              <a:rPr lang="en-US" dirty="0"/>
              <a:t>KHPHUS – GIBBOUS</a:t>
            </a:r>
          </a:p>
          <a:p>
            <a:pPr>
              <a:defRPr/>
            </a:pPr>
            <a:r>
              <a:rPr lang="en-US" dirty="0"/>
              <a:t>TENDERNESS</a:t>
            </a:r>
          </a:p>
          <a:p>
            <a:pPr>
              <a:defRPr/>
            </a:pPr>
            <a:r>
              <a:rPr lang="en-US" dirty="0"/>
              <a:t>STIFFNESS</a:t>
            </a:r>
          </a:p>
          <a:p>
            <a:pPr>
              <a:defRPr/>
            </a:pPr>
            <a:r>
              <a:rPr lang="en-US" dirty="0"/>
              <a:t>PARA VERTEBRAL ABSCESS</a:t>
            </a:r>
          </a:p>
          <a:p>
            <a:pPr>
              <a:defRPr/>
            </a:pPr>
            <a:r>
              <a:rPr lang="en-US" dirty="0"/>
              <a:t>NEUROLOGICAL – WEAKNESS </a:t>
            </a:r>
          </a:p>
          <a:p>
            <a:pPr lvl="1">
              <a:buNone/>
              <a:defRPr/>
            </a:pPr>
            <a:r>
              <a:rPr lang="en-US" sz="3200" dirty="0"/>
              <a:t>					    PARAPLEGIA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Xray</a:t>
            </a:r>
            <a:r>
              <a:rPr lang="en-US" dirty="0" smtClean="0"/>
              <a:t> features of </a:t>
            </a:r>
            <a:r>
              <a:rPr lang="en-US" dirty="0" err="1" smtClean="0"/>
              <a:t>tb</a:t>
            </a:r>
            <a:r>
              <a:rPr lang="en-US" dirty="0" smtClean="0"/>
              <a:t> spine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DISC NOT INVOLVED PRIMARILY</a:t>
            </a:r>
          </a:p>
          <a:p>
            <a:pPr>
              <a:defRPr/>
            </a:pPr>
            <a:r>
              <a:rPr lang="en-US" dirty="0"/>
              <a:t>NARROWING OF DISC SPACE</a:t>
            </a:r>
          </a:p>
          <a:p>
            <a:pPr>
              <a:defRPr/>
            </a:pPr>
            <a:r>
              <a:rPr lang="en-US" dirty="0"/>
              <a:t>BONE DESTRUCTION</a:t>
            </a:r>
          </a:p>
          <a:p>
            <a:pPr>
              <a:buNone/>
              <a:defRPr/>
            </a:pPr>
            <a:r>
              <a:rPr lang="en-US" dirty="0"/>
              <a:t>		USUALLY TWO ADJACENT VERTEBRAE</a:t>
            </a:r>
          </a:p>
          <a:p>
            <a:pPr>
              <a:defRPr/>
            </a:pPr>
            <a:r>
              <a:rPr lang="en-US" dirty="0"/>
              <a:t>MAY SHOW SKIP LESIONS</a:t>
            </a:r>
          </a:p>
          <a:p>
            <a:pPr>
              <a:defRPr/>
            </a:pPr>
            <a:r>
              <a:rPr lang="en-US" dirty="0"/>
              <a:t>PARA VERTEBRAL ABSCESS</a:t>
            </a:r>
          </a:p>
          <a:p>
            <a:pPr>
              <a:defRPr/>
            </a:pPr>
            <a:r>
              <a:rPr lang="en-US" dirty="0"/>
              <a:t>KHYPUS</a:t>
            </a:r>
          </a:p>
          <a:p>
            <a:pPr>
              <a:defRPr/>
            </a:pPr>
            <a:r>
              <a:rPr lang="en-US" dirty="0"/>
              <a:t>CT/MYELOGRAM/MRI IN PARAPLEGIA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Potts disease surgical treatment</a:t>
            </a:r>
            <a:endParaRPr lang="en-US" dirty="0"/>
          </a:p>
        </p:txBody>
      </p:sp>
      <p:pic>
        <p:nvPicPr>
          <p:cNvPr id="13314" name="Picture 2" descr="C:\Users\GAKUYU\Desktop\granulomatous disesa\images(15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47800" y="2209800"/>
            <a:ext cx="6521411" cy="4267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 smtClean="0"/>
              <a:t>Defomity</a:t>
            </a:r>
            <a:r>
              <a:rPr lang="en-US" sz="2000" dirty="0" smtClean="0"/>
              <a:t>, instrumentation</a:t>
            </a:r>
            <a:endParaRPr lang="en-US" sz="2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brucelosis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MILK AND MILK PRODUCTS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BACK PAIN AND STIFFNESS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		MUSCLE SPASM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		FEVER – MILD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SACRO-ILIAC JOINT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LESS DESTRUCTIVE OF TB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BRUCELLA TITRE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ANTIBIOTICS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		e.g. SEPTRIN - OXYTETRACYCLINE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</a:t>
            </a:r>
          </a:p>
          <a:p>
            <a:r>
              <a:rPr lang="en-US" dirty="0" err="1" smtClean="0"/>
              <a:t>Innoculation</a:t>
            </a:r>
            <a:r>
              <a:rPr lang="en-US" dirty="0" smtClean="0"/>
              <a:t> </a:t>
            </a:r>
            <a:r>
              <a:rPr lang="en-US" dirty="0" err="1" smtClean="0"/>
              <a:t>ussally</a:t>
            </a:r>
            <a:r>
              <a:rPr lang="en-US" dirty="0" smtClean="0"/>
              <a:t> </a:t>
            </a:r>
            <a:r>
              <a:rPr lang="en-US" dirty="0" err="1" smtClean="0"/>
              <a:t>contingous</a:t>
            </a:r>
            <a:endParaRPr lang="en-US" dirty="0" smtClean="0"/>
          </a:p>
          <a:p>
            <a:r>
              <a:rPr lang="en-US" dirty="0" err="1" smtClean="0"/>
              <a:t>Haematogenous</a:t>
            </a:r>
            <a:r>
              <a:rPr lang="en-US" dirty="0" smtClean="0"/>
              <a:t> occasional</a:t>
            </a:r>
          </a:p>
          <a:p>
            <a:endParaRPr lang="en-US" dirty="0" smtClean="0"/>
          </a:p>
          <a:p>
            <a:r>
              <a:rPr lang="en-US" dirty="0" smtClean="0"/>
              <a:t>Common organism: </a:t>
            </a:r>
            <a:r>
              <a:rPr lang="en-US" dirty="0" err="1" smtClean="0"/>
              <a:t>coccidioidomycosis</a:t>
            </a:r>
            <a:r>
              <a:rPr lang="en-US" dirty="0" smtClean="0"/>
              <a:t> , </a:t>
            </a:r>
            <a:r>
              <a:rPr lang="en-US" dirty="0" err="1" smtClean="0"/>
              <a:t>actinomycosis</a:t>
            </a:r>
            <a:r>
              <a:rPr lang="en-US" dirty="0" smtClean="0"/>
              <a:t>, </a:t>
            </a:r>
            <a:r>
              <a:rPr lang="en-US" dirty="0" err="1" smtClean="0"/>
              <a:t>blastomycosis</a:t>
            </a:r>
            <a:r>
              <a:rPr lang="en-US" dirty="0" smtClean="0"/>
              <a:t>, </a:t>
            </a:r>
            <a:r>
              <a:rPr lang="en-US" dirty="0" err="1" smtClean="0"/>
              <a:t>cryptococcosis</a:t>
            </a:r>
            <a:r>
              <a:rPr lang="en-US" dirty="0" smtClean="0"/>
              <a:t>, and </a:t>
            </a:r>
            <a:r>
              <a:rPr lang="en-US" dirty="0" err="1" smtClean="0"/>
              <a:t>sporotrichosis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CHRONIC – VERY LOW GRADE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FEET – FARMERS – THORNS </a:t>
            </a: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SLOW DESTRUCTION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SINUSES – GRANULES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SECONDARY BACTERIAL INFECTION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RESISTANT TO CHEMOTHERAPY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NEEDS SURGICAL DEBRIDEMENT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IF ADVANCED MAY NEED AMPUTATION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Madura foot</a:t>
            </a:r>
            <a:endParaRPr lang="en-US" dirty="0"/>
          </a:p>
        </p:txBody>
      </p:sp>
      <p:pic>
        <p:nvPicPr>
          <p:cNvPr id="1026" name="Picture 2" descr="C:\Users\GAKUYU\Desktop\granulomatous disesa\madura fo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543800" cy="4419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mtClean="0"/>
              <a:t>x ray</a:t>
            </a:r>
            <a:endParaRPr lang="en-US"/>
          </a:p>
        </p:txBody>
      </p:sp>
      <p:pic>
        <p:nvPicPr>
          <p:cNvPr id="4" name="Picture 4" descr="AAAAAA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922" y="1935163"/>
            <a:ext cx="6584156" cy="4389437"/>
          </a:xfrm>
          <a:noFill/>
          <a:scene3d>
            <a:camera prst="orthographicFront"/>
            <a:lightRig rig="threePt" dir="t"/>
          </a:scene3d>
          <a:sp3d prstMaterial="dkEdge"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524BE-3D5D-450C-B8EA-9F5D768BE921}" type="slidenum">
              <a:rPr lang="en-US"/>
              <a:pPr/>
              <a:t>4</a:t>
            </a:fld>
            <a:endParaRPr lang="en-US"/>
          </a:p>
        </p:txBody>
      </p:sp>
      <p:pic>
        <p:nvPicPr>
          <p:cNvPr id="14339" name="Picture 4" descr="2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495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629400" y="304800"/>
            <a:ext cx="2286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altLang="en-US" u="none">
                <a:solidFill>
                  <a:srgbClr val="FFFFFF"/>
                </a:solidFill>
              </a:rPr>
              <a:t>Note that the activated macrophage releases products that are similar to those released by PMN’s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 of foot fungal infection</a:t>
            </a:r>
            <a:endParaRPr lang="en-US" dirty="0"/>
          </a:p>
        </p:txBody>
      </p:sp>
      <p:pic>
        <p:nvPicPr>
          <p:cNvPr id="2050" name="Picture 2" descr="C:\Users\GAKUYU\Desktop\granulomatous disesa\JClinImagingSci_2012_2_1_66_103056_u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37028"/>
            <a:ext cx="8229600" cy="358570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fungal infection</a:t>
            </a:r>
            <a:endParaRPr lang="en-US" dirty="0"/>
          </a:p>
        </p:txBody>
      </p:sp>
      <p:pic>
        <p:nvPicPr>
          <p:cNvPr id="3074" name="Picture 2" descr="C:\Users\GAKUYU\Desktop\granulomatous disesa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7924800" cy="4876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 bone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or acquired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haematogenous</a:t>
            </a:r>
            <a:endParaRPr lang="en-US" dirty="0" smtClean="0"/>
          </a:p>
          <a:p>
            <a:r>
              <a:rPr lang="en-US" dirty="0" smtClean="0"/>
              <a:t>Acquired syphilis-  involves the long tubular bones, the skull, and the vertebrae</a:t>
            </a:r>
          </a:p>
          <a:p>
            <a:endParaRPr lang="en-US" dirty="0" smtClean="0"/>
          </a:p>
          <a:p>
            <a:r>
              <a:rPr lang="en-US" dirty="0" smtClean="0"/>
              <a:t>Bone lesion – </a:t>
            </a:r>
            <a:r>
              <a:rPr lang="en-US" dirty="0" err="1" smtClean="0"/>
              <a:t>osteochondritis</a:t>
            </a:r>
            <a:r>
              <a:rPr lang="en-US" dirty="0" smtClean="0"/>
              <a:t> ,and </a:t>
            </a:r>
            <a:r>
              <a:rPr lang="en-US" dirty="0" err="1" smtClean="0"/>
              <a:t>periostitis</a:t>
            </a:r>
            <a:r>
              <a:rPr lang="en-US" dirty="0" smtClean="0"/>
              <a:t>/saber shin</a:t>
            </a:r>
          </a:p>
          <a:p>
            <a:r>
              <a:rPr lang="en-US" dirty="0" smtClean="0"/>
              <a:t>Silver stain demonstrates the spirochetes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syphylis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SPIROCHETE</a:t>
            </a:r>
          </a:p>
          <a:p>
            <a:pPr>
              <a:buNone/>
              <a:defRPr/>
            </a:pPr>
            <a:r>
              <a:rPr lang="en-US" dirty="0"/>
              <a:t>		TREPONEMA PALLIDUM</a:t>
            </a:r>
          </a:p>
          <a:p>
            <a:pPr>
              <a:defRPr/>
            </a:pPr>
            <a:r>
              <a:rPr lang="en-US" dirty="0"/>
              <a:t>CONGENITAL SYPHILIS – COMMONEST</a:t>
            </a:r>
          </a:p>
          <a:p>
            <a:pPr>
              <a:defRPr/>
            </a:pPr>
            <a:r>
              <a:rPr lang="en-US" dirty="0"/>
              <a:t>CHRONIC 	OSTEOCHONDRITIS</a:t>
            </a:r>
          </a:p>
          <a:p>
            <a:pPr>
              <a:buNone/>
              <a:defRPr/>
            </a:pPr>
            <a:r>
              <a:rPr lang="en-US" dirty="0"/>
              <a:t>				PERIOSTEITIS</a:t>
            </a:r>
          </a:p>
          <a:p>
            <a:pPr>
              <a:buNone/>
              <a:defRPr/>
            </a:pPr>
            <a:r>
              <a:rPr lang="en-US" dirty="0"/>
              <a:t>				OSTEITIS</a:t>
            </a:r>
          </a:p>
          <a:p>
            <a:pPr>
              <a:defRPr/>
            </a:pPr>
            <a:r>
              <a:rPr lang="en-US" dirty="0"/>
              <a:t>TIBIA LESABRE TIBIA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Hydatid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50% occurs in Spine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scoleces</a:t>
            </a:r>
            <a:r>
              <a:rPr lang="en-US" dirty="0" smtClean="0"/>
              <a:t> are localized in the bone.</a:t>
            </a:r>
          </a:p>
          <a:p>
            <a:r>
              <a:rPr lang="en-US" dirty="0" smtClean="0"/>
              <a:t> Cysts within the bone may remain asymptomatic for years.</a:t>
            </a:r>
          </a:p>
          <a:p>
            <a:r>
              <a:rPr lang="en-US" dirty="0" smtClean="0"/>
              <a:t> Osseous tissue limits the expansion of </a:t>
            </a:r>
            <a:r>
              <a:rPr lang="en-US" dirty="0" err="1" smtClean="0"/>
              <a:t>hydatid</a:t>
            </a:r>
            <a:r>
              <a:rPr lang="en-US" dirty="0" smtClean="0"/>
              <a:t> cyst. </a:t>
            </a:r>
            <a:endParaRPr lang="en-US" dirty="0"/>
          </a:p>
          <a:p>
            <a:r>
              <a:rPr lang="en-US" dirty="0" smtClean="0"/>
              <a:t> Cysts spread slowly in </a:t>
            </a:r>
            <a:r>
              <a:rPr lang="en-US" dirty="0" err="1" smtClean="0"/>
              <a:t>medullary</a:t>
            </a:r>
            <a:r>
              <a:rPr lang="en-US" dirty="0" smtClean="0"/>
              <a:t> cavity eroding the bony </a:t>
            </a:r>
            <a:r>
              <a:rPr lang="en-US" dirty="0" err="1" smtClean="0"/>
              <a:t>trabeculae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surgical excision and protection/</a:t>
            </a:r>
            <a:r>
              <a:rPr lang="en-US" dirty="0" err="1" smtClean="0"/>
              <a:t>albendazole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bone infestation</a:t>
            </a:r>
            <a:endParaRPr lang="en-US" dirty="0"/>
          </a:p>
        </p:txBody>
      </p:sp>
      <p:pic>
        <p:nvPicPr>
          <p:cNvPr id="9218" name="Picture 2" descr="C:\Users\GAKUYU\Desktop\granulomatous disesa\slide_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unresearchable</a:t>
            </a:r>
            <a:endParaRPr lang="en-US" dirty="0"/>
          </a:p>
        </p:txBody>
      </p:sp>
      <p:pic>
        <p:nvPicPr>
          <p:cNvPr id="6146" name="Picture 2" descr="C:\Users\GAKUYU\Desktop\granulomatous disesa\unlresearch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61312" y="1935163"/>
            <a:ext cx="5221376" cy="43894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dirty="0" smtClean="0"/>
              <a:t>end</a:t>
            </a:r>
            <a:endParaRPr lang="en-US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42BD92-867E-482E-AB57-0EC4F933E255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669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u="none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763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 dirty="0">
                <a:latin typeface="Arial" charset="0"/>
                <a:cs typeface="Times New Roman" pitchFamily="18" charset="0"/>
              </a:rPr>
              <a:t>GENERAL FEATURES OF CHRONIC INFLAMMATION</a:t>
            </a:r>
          </a:p>
          <a:p>
            <a:pPr algn="ctr">
              <a:spcBef>
                <a:spcPct val="50000"/>
              </a:spcBef>
            </a:pPr>
            <a:endParaRPr lang="en-US" b="1" u="none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u="none" dirty="0">
                <a:latin typeface="Symbol" pitchFamily="18" charset="2"/>
                <a:cs typeface="Arial" charset="0"/>
              </a:rPr>
              <a:t>·</a:t>
            </a:r>
            <a:r>
              <a:rPr lang="en-US" sz="2000" b="1" u="none" dirty="0">
                <a:cs typeface="Arial" charset="0"/>
              </a:rPr>
              <a:t>        </a:t>
            </a:r>
            <a:r>
              <a:rPr lang="en-US" sz="2000" b="1" u="none" dirty="0">
                <a:latin typeface="Arial" charset="0"/>
                <a:cs typeface="Times New Roman" pitchFamily="18" charset="0"/>
              </a:rPr>
              <a:t>Acute inflammation</a:t>
            </a:r>
          </a:p>
          <a:p>
            <a:pPr>
              <a:spcBef>
                <a:spcPct val="50000"/>
              </a:spcBef>
            </a:pPr>
            <a:r>
              <a:rPr lang="en-US" sz="2000" b="1" u="none" dirty="0">
                <a:latin typeface="Symbol" pitchFamily="18" charset="2"/>
                <a:cs typeface="Arial" charset="0"/>
              </a:rPr>
              <a:t>·</a:t>
            </a:r>
            <a:r>
              <a:rPr lang="en-US" sz="2000" b="1" u="none" dirty="0">
                <a:cs typeface="Arial" charset="0"/>
              </a:rPr>
              <a:t>        </a:t>
            </a:r>
            <a:r>
              <a:rPr lang="en-US" sz="2000" b="1" u="none" dirty="0">
                <a:latin typeface="Arial" charset="0"/>
                <a:cs typeface="Times New Roman" pitchFamily="18" charset="0"/>
              </a:rPr>
              <a:t>Demolition phase</a:t>
            </a:r>
          </a:p>
          <a:p>
            <a:pPr>
              <a:spcBef>
                <a:spcPct val="50000"/>
              </a:spcBef>
            </a:pPr>
            <a:r>
              <a:rPr lang="en-US" sz="2000" b="1" u="none" dirty="0">
                <a:latin typeface="Symbol" pitchFamily="18" charset="2"/>
                <a:cs typeface="Arial" charset="0"/>
              </a:rPr>
              <a:t>·</a:t>
            </a:r>
            <a:r>
              <a:rPr lang="en-US" sz="2000" b="1" u="none" dirty="0">
                <a:cs typeface="Arial" charset="0"/>
              </a:rPr>
              <a:t>        </a:t>
            </a:r>
            <a:r>
              <a:rPr lang="en-US" sz="2000" b="1" u="none" dirty="0">
                <a:latin typeface="Arial" charset="0"/>
                <a:cs typeface="Times New Roman" pitchFamily="18" charset="0"/>
              </a:rPr>
              <a:t>Healing-repair &amp; regeneration</a:t>
            </a:r>
          </a:p>
          <a:p>
            <a:pPr>
              <a:spcBef>
                <a:spcPct val="50000"/>
              </a:spcBef>
            </a:pPr>
            <a:r>
              <a:rPr lang="en-US" sz="2000" b="1" u="none" dirty="0">
                <a:latin typeface="Symbol" pitchFamily="18" charset="2"/>
                <a:cs typeface="Arial" charset="0"/>
              </a:rPr>
              <a:t>·</a:t>
            </a:r>
            <a:r>
              <a:rPr lang="en-US" sz="2000" b="1" u="none" dirty="0">
                <a:cs typeface="Arial" charset="0"/>
              </a:rPr>
              <a:t>        </a:t>
            </a:r>
            <a:r>
              <a:rPr lang="en-US" sz="2000" b="1" u="none" dirty="0">
                <a:latin typeface="Arial" charset="0"/>
                <a:cs typeface="Times New Roman" pitchFamily="18" charset="0"/>
              </a:rPr>
              <a:t>Immune response</a:t>
            </a:r>
          </a:p>
          <a:p>
            <a:pPr algn="ctr">
              <a:spcBef>
                <a:spcPct val="50000"/>
              </a:spcBef>
            </a:pPr>
            <a:r>
              <a:rPr lang="en-US" b="1" u="none" dirty="0">
                <a:latin typeface="Arial" charset="0"/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en-US" b="1" u="none" dirty="0">
                <a:latin typeface="Arial" charset="0"/>
                <a:cs typeface="Times New Roman" pitchFamily="18" charset="0"/>
              </a:rPr>
              <a:t>The hallmark of chronic </a:t>
            </a:r>
            <a:r>
              <a:rPr lang="en-US" b="1" u="none" dirty="0" smtClean="0">
                <a:latin typeface="Arial" charset="0"/>
                <a:cs typeface="Times New Roman" pitchFamily="18" charset="0"/>
              </a:rPr>
              <a:t>inflammation</a:t>
            </a:r>
          </a:p>
          <a:p>
            <a:pPr>
              <a:spcBef>
                <a:spcPct val="50000"/>
              </a:spcBef>
            </a:pPr>
            <a:endParaRPr lang="en-US" b="1" u="none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b="1" u="none" dirty="0">
                <a:latin typeface="Arial" charset="0"/>
                <a:cs typeface="Arial" charset="0"/>
              </a:rPr>
              <a:t>Presence of mononuclear  inflammatory </a:t>
            </a:r>
            <a:r>
              <a:rPr lang="en-US" sz="2000" b="1" u="none" dirty="0" smtClean="0">
                <a:latin typeface="Arial" charset="0"/>
                <a:cs typeface="Arial" charset="0"/>
              </a:rPr>
              <a:t>cells </a:t>
            </a:r>
            <a:endParaRPr lang="en-US" sz="2000" b="1" u="none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b="1" u="none" dirty="0" smtClean="0">
                <a:latin typeface="Arial" charset="0"/>
                <a:cs typeface="Arial" charset="0"/>
              </a:rPr>
              <a:t> </a:t>
            </a:r>
            <a:r>
              <a:rPr lang="en-US" sz="2000" b="1" u="none" dirty="0">
                <a:latin typeface="Arial" charset="0"/>
                <a:cs typeface="Arial" charset="0"/>
              </a:rPr>
              <a:t>evidence of healing (scarring, fibroblast proliferation, </a:t>
            </a:r>
            <a:r>
              <a:rPr lang="en-US" sz="2000" b="1" u="none" dirty="0" err="1">
                <a:latin typeface="Arial" charset="0"/>
                <a:cs typeface="Arial" charset="0"/>
              </a:rPr>
              <a:t>angioblast</a:t>
            </a:r>
            <a:r>
              <a:rPr lang="en-US" sz="2000" b="1" u="none" dirty="0">
                <a:latin typeface="Arial" charset="0"/>
                <a:cs typeface="Arial" charset="0"/>
              </a:rPr>
              <a:t> proliferation).</a:t>
            </a:r>
            <a:r>
              <a:rPr lang="en-US" sz="2000" b="1" u="none" dirty="0">
                <a:latin typeface="Arial" charset="0"/>
                <a:cs typeface="Times New Roman" pitchFamily="18" charset="0"/>
              </a:rPr>
              <a:t> 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  <p:bldP spid="139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classes -well </a:t>
            </a:r>
            <a:r>
              <a:rPr lang="en-US" dirty="0" err="1" smtClean="0"/>
              <a:t>recognised</a:t>
            </a:r>
            <a:r>
              <a:rPr lang="en-US" dirty="0" smtClean="0"/>
              <a:t>, recent, uncertain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chronic  </a:t>
            </a:r>
            <a:r>
              <a:rPr lang="en-US" sz="4000" dirty="0" err="1" smtClean="0">
                <a:solidFill>
                  <a:srgbClr val="00B0F0"/>
                </a:solidFill>
              </a:rPr>
              <a:t>Granulomatous</a:t>
            </a:r>
            <a:r>
              <a:rPr lang="en-US" sz="4000" dirty="0" smtClean="0">
                <a:solidFill>
                  <a:srgbClr val="00B0F0"/>
                </a:solidFill>
              </a:rPr>
              <a:t> infection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</a:t>
            </a:r>
            <a:r>
              <a:rPr lang="en-US" dirty="0" err="1" smtClean="0"/>
              <a:t>recognised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err="1" smtClean="0"/>
              <a:t>mycobacteria</a:t>
            </a:r>
            <a:r>
              <a:rPr lang="en-US" dirty="0" smtClean="0"/>
              <a:t>: tubercle, </a:t>
            </a:r>
            <a:r>
              <a:rPr lang="en-US" dirty="0" err="1" smtClean="0"/>
              <a:t>leprosis,MOTT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Bacteria: </a:t>
            </a:r>
            <a:r>
              <a:rPr lang="en-US" dirty="0" err="1" smtClean="0"/>
              <a:t>brucella,norcardia,actinomyce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Spirochetes: T </a:t>
            </a:r>
            <a:r>
              <a:rPr lang="en-US" dirty="0" err="1" smtClean="0"/>
              <a:t>pallidum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Fungi: </a:t>
            </a:r>
            <a:r>
              <a:rPr lang="en-US" dirty="0" err="1" smtClean="0"/>
              <a:t>madura</a:t>
            </a:r>
            <a:r>
              <a:rPr lang="en-US" dirty="0" smtClean="0"/>
              <a:t> </a:t>
            </a:r>
            <a:r>
              <a:rPr lang="en-US" dirty="0" err="1" smtClean="0"/>
              <a:t>mycetome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Parasites: </a:t>
            </a:r>
            <a:r>
              <a:rPr lang="en-US" dirty="0" err="1" smtClean="0"/>
              <a:t>hydatid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microbes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 smtClean="0"/>
              <a:t>Recent </a:t>
            </a:r>
            <a:r>
              <a:rPr lang="en-US" sz="4000" dirty="0" err="1" smtClean="0"/>
              <a:t>recongnised</a:t>
            </a:r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actinomyce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 smtClean="0"/>
              <a:t>Suspected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CMV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7F5E-8983-48E4-B1EA-4FA430C8C9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679</Words>
  <Application>Microsoft Office PowerPoint</Application>
  <PresentationFormat>On-screen Show (4:3)</PresentationFormat>
  <Paragraphs>259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Chronic granulomatous bone infection</vt:lpstr>
      <vt:lpstr>Slide 2</vt:lpstr>
      <vt:lpstr>Slide 3</vt:lpstr>
      <vt:lpstr>Slide 4</vt:lpstr>
      <vt:lpstr>Slide 5</vt:lpstr>
      <vt:lpstr>Slide 6</vt:lpstr>
      <vt:lpstr>3 classes -well recognised, recent, uncertain</vt:lpstr>
      <vt:lpstr>Well recognised</vt:lpstr>
      <vt:lpstr>Others microbes</vt:lpstr>
      <vt:lpstr>Histo-pathogenesis</vt:lpstr>
      <vt:lpstr> Tissue involved</vt:lpstr>
      <vt:lpstr>Innoculation routes</vt:lpstr>
      <vt:lpstr>Chronic pathology developed</vt:lpstr>
      <vt:lpstr>Clinical features</vt:lpstr>
      <vt:lpstr>Diferrential diagnosis</vt:lpstr>
      <vt:lpstr>diagnosis</vt:lpstr>
      <vt:lpstr>investigations</vt:lpstr>
      <vt:lpstr>Specialsed imaging</vt:lpstr>
      <vt:lpstr> antimicrobial treatment</vt:lpstr>
      <vt:lpstr>Surgical treatment</vt:lpstr>
      <vt:lpstr>Specific infections</vt:lpstr>
      <vt:lpstr>Bone tuberculosis</vt:lpstr>
      <vt:lpstr>Skeleton distribution</vt:lpstr>
      <vt:lpstr>Kyphotic deformity</vt:lpstr>
      <vt:lpstr>Humerous pathological fracture</vt:lpstr>
      <vt:lpstr>Tb hand</vt:lpstr>
      <vt:lpstr>Septic interphalageal joint</vt:lpstr>
      <vt:lpstr>Nb 5th digit</vt:lpstr>
      <vt:lpstr>Tendon tuberculosis</vt:lpstr>
      <vt:lpstr>Synovial joint   </vt:lpstr>
      <vt:lpstr>Hip tuberculosis</vt:lpstr>
      <vt:lpstr>Tb spine presentation</vt:lpstr>
      <vt:lpstr>Xray features of tb spine</vt:lpstr>
      <vt:lpstr>Potts disease surgical treatment</vt:lpstr>
      <vt:lpstr>brucelosis</vt:lpstr>
      <vt:lpstr>Fungal infection</vt:lpstr>
      <vt:lpstr>Fungal infection</vt:lpstr>
      <vt:lpstr>Madura foot</vt:lpstr>
      <vt:lpstr> x ray</vt:lpstr>
      <vt:lpstr>Ct scan of foot fungal infection</vt:lpstr>
      <vt:lpstr>Pelvic fungal infection</vt:lpstr>
      <vt:lpstr>Syphilis bone infection</vt:lpstr>
      <vt:lpstr>syphylis</vt:lpstr>
      <vt:lpstr>Hydatid disease</vt:lpstr>
      <vt:lpstr>Parasitic bone infestation</vt:lpstr>
      <vt:lpstr>unresearchable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granulomatous bone infection</dc:title>
  <dc:creator>GAKUYU</dc:creator>
  <cp:lastModifiedBy>GAKUYU</cp:lastModifiedBy>
  <cp:revision>42</cp:revision>
  <dcterms:created xsi:type="dcterms:W3CDTF">2016-03-09T13:49:56Z</dcterms:created>
  <dcterms:modified xsi:type="dcterms:W3CDTF">2016-03-14T09:34:19Z</dcterms:modified>
</cp:coreProperties>
</file>