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C58D-271B-4F14-AC6D-C027450904D6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323D-9245-493A-AB90-F71F7C03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451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C58D-271B-4F14-AC6D-C027450904D6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323D-9245-493A-AB90-F71F7C03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9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C58D-271B-4F14-AC6D-C027450904D6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323D-9245-493A-AB90-F71F7C03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62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27100"/>
          </a:xfrm>
        </p:spPr>
        <p:txBody>
          <a:bodyPr/>
          <a:lstStyle>
            <a:lvl1pPr algn="ctr"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3624"/>
            <a:ext cx="12192000" cy="5794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>
                <a:solidFill>
                  <a:srgbClr val="00B0F0"/>
                </a:solidFill>
              </a:defRPr>
            </a:lvl2pPr>
            <a:lvl3pPr>
              <a:defRPr sz="2400">
                <a:solidFill>
                  <a:srgbClr val="FF0000"/>
                </a:solidFill>
              </a:defRPr>
            </a:lvl3pPr>
            <a:lvl4pPr>
              <a:defRPr sz="2400">
                <a:solidFill>
                  <a:srgbClr val="00B0F0"/>
                </a:solidFill>
              </a:defRPr>
            </a:lvl4pPr>
            <a:lvl5pPr>
              <a:defRPr sz="24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C58D-271B-4F14-AC6D-C027450904D6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323D-9245-493A-AB90-F71F7C03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0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C58D-271B-4F14-AC6D-C027450904D6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323D-9245-493A-AB90-F71F7C03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779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C58D-271B-4F14-AC6D-C027450904D6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323D-9245-493A-AB90-F71F7C03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83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C58D-271B-4F14-AC6D-C027450904D6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323D-9245-493A-AB90-F71F7C03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C58D-271B-4F14-AC6D-C027450904D6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323D-9245-493A-AB90-F71F7C03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55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C58D-271B-4F14-AC6D-C027450904D6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323D-9245-493A-AB90-F71F7C03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46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C58D-271B-4F14-AC6D-C027450904D6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323D-9245-493A-AB90-F71F7C03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9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C58D-271B-4F14-AC6D-C027450904D6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C323D-9245-493A-AB90-F71F7C03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1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AC58D-271B-4F14-AC6D-C027450904D6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C323D-9245-493A-AB90-F71F7C03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37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73487"/>
            <a:ext cx="9144000" cy="3136476"/>
          </a:xfrm>
        </p:spPr>
        <p:txBody>
          <a:bodyPr>
            <a:normAutofit/>
          </a:bodyPr>
          <a:lstStyle/>
          <a:p>
            <a:r>
              <a:rPr lang="en-US" b="1" dirty="0" smtClean="0"/>
              <a:t>INFLAMMATORY CONDITIONS OF JOINTS:</a:t>
            </a:r>
            <a:br>
              <a:rPr lang="en-US" b="1" dirty="0" smtClean="0"/>
            </a:br>
            <a:r>
              <a:rPr lang="en-US" b="1" dirty="0" smtClean="0"/>
              <a:t>GOUT AND ARTHRITIS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BY: DR. KING’ORI</a:t>
            </a:r>
          </a:p>
          <a:p>
            <a:endParaRPr lang="en-US" b="1" dirty="0"/>
          </a:p>
          <a:p>
            <a:r>
              <a:rPr lang="en-US" b="1" dirty="0" smtClean="0"/>
              <a:t>DATE: 24</a:t>
            </a:r>
            <a:r>
              <a:rPr lang="en-US" b="1" baseline="30000" dirty="0" smtClean="0"/>
              <a:t>th</a:t>
            </a:r>
            <a:r>
              <a:rPr lang="en-US" b="1" dirty="0" smtClean="0"/>
              <a:t>/10/2016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51593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RADIOLOGICAL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MRI/US</a:t>
            </a:r>
          </a:p>
          <a:p>
            <a:pPr lvl="1"/>
            <a:r>
              <a:rPr lang="en-US" dirty="0" smtClean="0"/>
              <a:t>Inflammatory features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Soft tissue</a:t>
            </a:r>
          </a:p>
          <a:p>
            <a:endParaRPr lang="en-US" dirty="0" smtClean="0"/>
          </a:p>
          <a:p>
            <a:r>
              <a:rPr lang="en-US" dirty="0" smtClean="0"/>
              <a:t>Plain radiographs</a:t>
            </a:r>
          </a:p>
          <a:p>
            <a:pPr lvl="1"/>
            <a:r>
              <a:rPr lang="en-US" dirty="0" smtClean="0"/>
              <a:t>As </a:t>
            </a:r>
            <a:r>
              <a:rPr lang="en-US" dirty="0" err="1" smtClean="0"/>
              <a:t>pannus</a:t>
            </a:r>
            <a:r>
              <a:rPr lang="en-US" dirty="0" smtClean="0"/>
              <a:t> eats into surrounding bones </a:t>
            </a:r>
            <a:r>
              <a:rPr lang="en-US" dirty="0" smtClean="0">
                <a:sym typeface="Wingdings" panose="05000000000000000000" pitchFamily="2" charset="2"/>
              </a:rPr>
              <a:t> denuded bone on X-ray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Articular surface reduces in size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Neck X-ray  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Pathology see esp. around C1 &amp; C2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Increasing space between arc of C1 and the dens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606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HEMATOLOGICAL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Anemia of chronic </a:t>
            </a:r>
            <a:r>
              <a:rPr lang="en-US" dirty="0" smtClean="0"/>
              <a:t>illness</a:t>
            </a:r>
          </a:p>
          <a:p>
            <a:pPr lvl="1"/>
            <a:r>
              <a:rPr lang="en-US" dirty="0" smtClean="0"/>
              <a:t>Normocytic Normochromic </a:t>
            </a:r>
            <a:endParaRPr lang="en-US" dirty="0" smtClean="0"/>
          </a:p>
          <a:p>
            <a:r>
              <a:rPr lang="en-US" dirty="0" smtClean="0"/>
              <a:t>Raised ESR</a:t>
            </a:r>
            <a:endParaRPr lang="en-US" dirty="0"/>
          </a:p>
          <a:p>
            <a:r>
              <a:rPr lang="en-US" dirty="0" smtClean="0"/>
              <a:t>Rheumatoid factor positive in 80% of patients</a:t>
            </a:r>
          </a:p>
          <a:p>
            <a:r>
              <a:rPr lang="en-US" dirty="0" smtClean="0"/>
              <a:t>Anti-nuclear factor is positive in 30% of the patients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939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6362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DIAGNOSTIC CRITERIA OF RA (1997)</a:t>
            </a:r>
            <a:br>
              <a:rPr lang="en-US" dirty="0" smtClean="0"/>
            </a:br>
            <a:r>
              <a:rPr lang="en-US" dirty="0" smtClean="0"/>
              <a:t>4 OR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Morning stiffness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Arthritis of 3 or more joint areas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Arthritis of hand joints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Symmetrical arthritis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Rheumatoid nodules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Serum rheumatoid factor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Radiographic changes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baseline="30000" dirty="0" smtClean="0">
                <a:solidFill>
                  <a:srgbClr val="FF0000"/>
                </a:solidFill>
              </a:rPr>
              <a:t>st</a:t>
            </a:r>
            <a:r>
              <a:rPr lang="en-US" dirty="0" smtClean="0">
                <a:solidFill>
                  <a:srgbClr val="FF0000"/>
                </a:solidFill>
              </a:rPr>
              <a:t> four have to have been there for around </a:t>
            </a:r>
            <a:r>
              <a:rPr lang="en-US" b="1" dirty="0" smtClean="0">
                <a:solidFill>
                  <a:srgbClr val="FF0000"/>
                </a:solidFill>
              </a:rPr>
              <a:t>6 weeks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994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Stop the </a:t>
            </a:r>
            <a:r>
              <a:rPr lang="en-US" sz="2800" dirty="0" err="1" smtClean="0"/>
              <a:t>synovitis</a:t>
            </a:r>
            <a:endParaRPr lang="en-US" sz="2800" dirty="0" smtClean="0"/>
          </a:p>
          <a:p>
            <a:r>
              <a:rPr lang="en-US" sz="2800" dirty="0" smtClean="0"/>
              <a:t>Keep the joints moving</a:t>
            </a:r>
          </a:p>
          <a:p>
            <a:r>
              <a:rPr lang="en-US" sz="2800" dirty="0" smtClean="0"/>
              <a:t>Prevent deformity </a:t>
            </a:r>
            <a:r>
              <a:rPr lang="en-US" sz="2800" dirty="0" smtClean="0">
                <a:sym typeface="Wingdings" panose="05000000000000000000" pitchFamily="2" charset="2"/>
              </a:rPr>
              <a:t> splinting, stabilize unstable joints, repair ruptured ligaments</a:t>
            </a:r>
            <a:endParaRPr lang="en-US" sz="2800" dirty="0" smtClean="0"/>
          </a:p>
          <a:p>
            <a:r>
              <a:rPr lang="en-US" sz="2800" dirty="0" smtClean="0"/>
              <a:t>Reconstruct</a:t>
            </a:r>
          </a:p>
          <a:p>
            <a:r>
              <a:rPr lang="en-US" sz="2800" dirty="0" smtClean="0"/>
              <a:t>Rehabilitate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68032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NSAIDs</a:t>
            </a:r>
          </a:p>
          <a:p>
            <a:r>
              <a:rPr lang="en-US" sz="2800" dirty="0" smtClean="0"/>
              <a:t>DMARDs e.g. Methotrexate</a:t>
            </a:r>
          </a:p>
          <a:p>
            <a:r>
              <a:rPr lang="en-US" sz="2800" dirty="0" smtClean="0"/>
              <a:t>Glucocorticoids</a:t>
            </a:r>
          </a:p>
          <a:p>
            <a:r>
              <a:rPr lang="en-US" sz="2800" dirty="0" smtClean="0"/>
              <a:t>Anti-cytokine agents e.g. </a:t>
            </a:r>
            <a:r>
              <a:rPr lang="en-US" sz="2800" dirty="0" err="1" smtClean="0"/>
              <a:t>Etanercept</a:t>
            </a:r>
            <a:endParaRPr lang="en-US" sz="2800" dirty="0" smtClean="0"/>
          </a:p>
          <a:p>
            <a:r>
              <a:rPr lang="en-US" sz="2800" dirty="0" err="1" smtClean="0"/>
              <a:t>Immuno</a:t>
            </a:r>
            <a:r>
              <a:rPr lang="en-US" sz="2800" dirty="0" smtClean="0"/>
              <a:t>-modulatory agents </a:t>
            </a:r>
            <a:r>
              <a:rPr lang="en-US" sz="2800" dirty="0" smtClean="0">
                <a:sym typeface="Wingdings" panose="05000000000000000000" pitchFamily="2" charset="2"/>
              </a:rPr>
              <a:t> Rituximab</a:t>
            </a:r>
          </a:p>
          <a:p>
            <a:r>
              <a:rPr lang="en-US" sz="2800" dirty="0" smtClean="0">
                <a:sym typeface="Wingdings" panose="05000000000000000000" pitchFamily="2" charset="2"/>
              </a:rPr>
              <a:t>Immunosuppressive therapy  Azathioprine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79532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DISEASE AND PROGRESSIVE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NSAIDs</a:t>
            </a:r>
          </a:p>
          <a:p>
            <a:r>
              <a:rPr lang="en-US" dirty="0" smtClean="0"/>
              <a:t>Physiotherapy</a:t>
            </a:r>
          </a:p>
          <a:p>
            <a:r>
              <a:rPr lang="en-US" dirty="0" smtClean="0"/>
              <a:t>Low dose corticosteroids</a:t>
            </a:r>
          </a:p>
          <a:p>
            <a:r>
              <a:rPr lang="en-US" dirty="0" smtClean="0"/>
              <a:t>Intra-articular Corticosteroids</a:t>
            </a:r>
            <a:endParaRPr lang="en-US" dirty="0"/>
          </a:p>
          <a:p>
            <a:r>
              <a:rPr lang="en-US" dirty="0" smtClean="0"/>
              <a:t>Long term DMARDS</a:t>
            </a:r>
          </a:p>
          <a:p>
            <a:r>
              <a:rPr lang="en-US" dirty="0" err="1" smtClean="0"/>
              <a:t>Splintage</a:t>
            </a:r>
            <a:endParaRPr lang="en-US" dirty="0" smtClean="0"/>
          </a:p>
          <a:p>
            <a:r>
              <a:rPr lang="en-US" dirty="0" smtClean="0"/>
              <a:t>Operative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9396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Athrodesis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Osteotomy</a:t>
            </a:r>
          </a:p>
          <a:p>
            <a:endParaRPr lang="en-US" dirty="0"/>
          </a:p>
          <a:p>
            <a:r>
              <a:rPr lang="en-US" dirty="0" err="1" smtClean="0"/>
              <a:t>Arthroplasty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413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ANKYLOSING SPONDYLITIS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generalized disease but mainly affecting the spine and sacroiliac joints</a:t>
            </a:r>
          </a:p>
          <a:p>
            <a:r>
              <a:rPr lang="en-US" dirty="0" smtClean="0"/>
              <a:t>Prevalence is 1/1000</a:t>
            </a:r>
          </a:p>
          <a:p>
            <a:r>
              <a:rPr lang="en-US" dirty="0" smtClean="0"/>
              <a:t>Males more affected</a:t>
            </a:r>
          </a:p>
          <a:p>
            <a:r>
              <a:rPr lang="en-US" dirty="0" smtClean="0"/>
              <a:t>Age of onset </a:t>
            </a:r>
            <a:r>
              <a:rPr lang="en-US" dirty="0" smtClean="0">
                <a:sym typeface="Wingdings" panose="05000000000000000000" pitchFamily="2" charset="2"/>
              </a:rPr>
              <a:t> 15 – 30 years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First presentation  pain at the lower back followed by reduced mobility &amp; a kyphosis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616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Genetically </a:t>
            </a:r>
            <a:r>
              <a:rPr lang="en-US" dirty="0" smtClean="0"/>
              <a:t>determined </a:t>
            </a:r>
            <a:r>
              <a:rPr lang="en-US" dirty="0" err="1" smtClean="0"/>
              <a:t>immuno</a:t>
            </a:r>
            <a:r>
              <a:rPr lang="en-US" dirty="0" smtClean="0"/>
              <a:t>-pathological </a:t>
            </a:r>
            <a:r>
              <a:rPr lang="en-US" dirty="0" smtClean="0"/>
              <a:t>disorder</a:t>
            </a:r>
          </a:p>
          <a:p>
            <a:r>
              <a:rPr lang="en-US" b="1" dirty="0" smtClean="0"/>
              <a:t>HLAB27 </a:t>
            </a:r>
            <a:r>
              <a:rPr lang="en-US" dirty="0" smtClean="0"/>
              <a:t>in 90%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9479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Synovitis</a:t>
            </a:r>
            <a:r>
              <a:rPr lang="en-US" dirty="0" smtClean="0"/>
              <a:t> of joints</a:t>
            </a:r>
          </a:p>
          <a:p>
            <a:r>
              <a:rPr lang="en-US" dirty="0" err="1" smtClean="0"/>
              <a:t>Enthesopathy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Pain around attachment of ligaments and tendons (+ </a:t>
            </a:r>
            <a:r>
              <a:rPr lang="en-US" dirty="0" smtClean="0">
                <a:sym typeface="Wingdings" panose="05000000000000000000" pitchFamily="2" charset="2"/>
              </a:rPr>
              <a:t>calcification </a:t>
            </a:r>
            <a:r>
              <a:rPr lang="en-US" dirty="0" smtClean="0">
                <a:sym typeface="Wingdings" panose="05000000000000000000" pitchFamily="2" charset="2"/>
              </a:rPr>
              <a:t>of ligaments around </a:t>
            </a:r>
            <a:r>
              <a:rPr lang="en-US" dirty="0" smtClean="0">
                <a:sym typeface="Wingdings" panose="05000000000000000000" pitchFamily="2" charset="2"/>
              </a:rPr>
              <a:t>spine)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Articular damage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Peri</a:t>
            </a:r>
            <a:r>
              <a:rPr lang="en-US" dirty="0" smtClean="0">
                <a:sym typeface="Wingdings" panose="05000000000000000000" pitchFamily="2" charset="2"/>
              </a:rPr>
              <a:t>-articular bone involvement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82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INFLAMMATORY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RHEUMATOID ARTHRITIS</a:t>
            </a:r>
          </a:p>
          <a:p>
            <a:r>
              <a:rPr lang="en-US" sz="3200" b="1" dirty="0" smtClean="0"/>
              <a:t>ANKYLOSING SPONDYLITIS</a:t>
            </a:r>
          </a:p>
          <a:p>
            <a:r>
              <a:rPr lang="en-US" sz="3200" b="1" dirty="0" smtClean="0"/>
              <a:t>REACTIVE ARTHRITIS</a:t>
            </a:r>
          </a:p>
          <a:p>
            <a:r>
              <a:rPr lang="en-US" sz="3200" b="1" dirty="0" smtClean="0"/>
              <a:t>PSORIATIC ARTHRITIS</a:t>
            </a:r>
          </a:p>
          <a:p>
            <a:r>
              <a:rPr lang="en-US" sz="3200" b="1" dirty="0" smtClean="0"/>
              <a:t>JUVENILE CHRONIC ARTHRITIS</a:t>
            </a:r>
          </a:p>
          <a:p>
            <a:endParaRPr lang="en-US" sz="3200" b="1" dirty="0"/>
          </a:p>
          <a:p>
            <a:r>
              <a:rPr lang="en-US" sz="3200" b="1" dirty="0" smtClean="0">
                <a:solidFill>
                  <a:srgbClr val="FF0000"/>
                </a:solidFill>
              </a:rPr>
              <a:t>GOUTY ARTHRITIS </a:t>
            </a:r>
            <a:r>
              <a:rPr lang="en-US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CRYSTAL ARTHROPATHY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0612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Inflammatory reaction</a:t>
            </a:r>
          </a:p>
          <a:p>
            <a:r>
              <a:rPr lang="en-US" dirty="0" smtClean="0"/>
              <a:t>Fibrosis of tissues</a:t>
            </a:r>
          </a:p>
          <a:p>
            <a:r>
              <a:rPr lang="en-US" dirty="0" smtClean="0"/>
              <a:t>Ossification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4120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Backache and stiffness</a:t>
            </a:r>
          </a:p>
          <a:p>
            <a:r>
              <a:rPr lang="en-US" dirty="0" smtClean="0"/>
              <a:t>Sciatica</a:t>
            </a:r>
          </a:p>
          <a:p>
            <a:r>
              <a:rPr lang="en-US" dirty="0" smtClean="0"/>
              <a:t>General fatigue</a:t>
            </a:r>
          </a:p>
          <a:p>
            <a:r>
              <a:rPr lang="en-US" dirty="0" smtClean="0"/>
              <a:t>Tendon insertion pains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7986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Flattening of the lower back</a:t>
            </a:r>
          </a:p>
          <a:p>
            <a:r>
              <a:rPr lang="en-US" dirty="0" smtClean="0"/>
              <a:t>Tenderness on the SI joints and spine</a:t>
            </a:r>
          </a:p>
          <a:p>
            <a:r>
              <a:rPr lang="en-US" dirty="0" smtClean="0"/>
              <a:t>Increased thoracic kyphosis</a:t>
            </a:r>
          </a:p>
          <a:p>
            <a:r>
              <a:rPr lang="en-US" dirty="0" smtClean="0"/>
              <a:t>Positive wall test</a:t>
            </a:r>
          </a:p>
          <a:p>
            <a:r>
              <a:rPr lang="en-US" dirty="0" smtClean="0"/>
              <a:t>Decreased chest expansion (N = 7 cm of expansion)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5902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RADIOGRAPHIC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Erosion and fuzziness around SI joints</a:t>
            </a:r>
          </a:p>
          <a:p>
            <a:r>
              <a:rPr lang="en-US" dirty="0" smtClean="0"/>
              <a:t>Bony </a:t>
            </a:r>
            <a:r>
              <a:rPr lang="en-US" dirty="0" err="1" smtClean="0"/>
              <a:t>ankylosis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bamboo spine</a:t>
            </a:r>
          </a:p>
          <a:p>
            <a:r>
              <a:rPr lang="en-US" dirty="0" smtClean="0"/>
              <a:t>Squaring of </a:t>
            </a:r>
            <a:r>
              <a:rPr lang="en-US" dirty="0" err="1" smtClean="0"/>
              <a:t>vertrebra</a:t>
            </a:r>
            <a:endParaRPr lang="en-US" dirty="0" smtClean="0"/>
          </a:p>
          <a:p>
            <a:r>
              <a:rPr lang="en-US" dirty="0" smtClean="0"/>
              <a:t>Ossification of spine ligaments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6217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INVESTIGATION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Elevated ESR</a:t>
            </a:r>
          </a:p>
          <a:p>
            <a:endParaRPr lang="en-US" dirty="0"/>
          </a:p>
          <a:p>
            <a:r>
              <a:rPr lang="en-US" dirty="0" smtClean="0"/>
              <a:t>HLA-B27 in90%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6766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 and splinting </a:t>
            </a:r>
            <a:r>
              <a:rPr lang="en-US" dirty="0" smtClean="0">
                <a:sym typeface="Wingdings" panose="05000000000000000000" pitchFamily="2" charset="2"/>
              </a:rPr>
              <a:t> general measures</a:t>
            </a:r>
            <a:endParaRPr lang="en-US" dirty="0" smtClean="0"/>
          </a:p>
          <a:p>
            <a:r>
              <a:rPr lang="en-US" dirty="0" smtClean="0"/>
              <a:t>NSAIDs relieve pain and soft tissue stiffness</a:t>
            </a:r>
          </a:p>
          <a:p>
            <a:r>
              <a:rPr lang="en-US" dirty="0" smtClean="0"/>
              <a:t>DMARDs</a:t>
            </a:r>
          </a:p>
          <a:p>
            <a:r>
              <a:rPr lang="en-US" dirty="0" smtClean="0"/>
              <a:t>Operative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arthroplasty</a:t>
            </a:r>
            <a:r>
              <a:rPr lang="en-US" dirty="0" smtClean="0">
                <a:sym typeface="Wingdings" panose="05000000000000000000" pitchFamily="2" charset="2"/>
              </a:rPr>
              <a:t> and cervical spine osteotomy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2424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REACTIVE ARTHRITIS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Aseptic inflammatory process in joints following infection in the gut or the urethra</a:t>
            </a:r>
          </a:p>
          <a:p>
            <a:endParaRPr lang="en-US" dirty="0" smtClean="0"/>
          </a:p>
          <a:p>
            <a:r>
              <a:rPr lang="en-US" dirty="0" smtClean="0"/>
              <a:t>Males are more affected</a:t>
            </a:r>
          </a:p>
          <a:p>
            <a:endParaRPr lang="en-US" dirty="0" smtClean="0"/>
          </a:p>
          <a:p>
            <a:r>
              <a:rPr lang="en-US" dirty="0" smtClean="0"/>
              <a:t>25% associated with HLA-B27</a:t>
            </a:r>
          </a:p>
          <a:p>
            <a:endParaRPr lang="en-US" dirty="0" smtClean="0"/>
          </a:p>
          <a:p>
            <a:r>
              <a:rPr lang="en-US" dirty="0" smtClean="0"/>
              <a:t>Affect large joints then later the spine and SI joints (Migratory)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1933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Assymetrical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Enthesopathy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Conjunctivitis, urethritis, bowel infection, cystitis (By the time they are presenting the infection has usually cleared)</a:t>
            </a:r>
          </a:p>
          <a:p>
            <a:endParaRPr lang="en-US" dirty="0" smtClean="0"/>
          </a:p>
          <a:p>
            <a:r>
              <a:rPr lang="en-US" dirty="0" smtClean="0"/>
              <a:t>Recurrent polyarthritis</a:t>
            </a:r>
          </a:p>
          <a:p>
            <a:endParaRPr lang="en-US" dirty="0" smtClean="0"/>
          </a:p>
          <a:p>
            <a:r>
              <a:rPr lang="en-US" dirty="0" smtClean="0"/>
              <a:t>Young adults are affected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5161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GOUTY ARTHRITIS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Metabolic disease due to abnormal deposition of </a:t>
            </a:r>
            <a:r>
              <a:rPr lang="en-US" b="1" dirty="0"/>
              <a:t>M</a:t>
            </a:r>
            <a:r>
              <a:rPr lang="en-US" b="1" dirty="0" smtClean="0"/>
              <a:t>onosodium </a:t>
            </a:r>
            <a:r>
              <a:rPr lang="en-US" b="1" dirty="0" err="1" smtClean="0"/>
              <a:t>Urate</a:t>
            </a:r>
            <a:r>
              <a:rPr lang="en-US" b="1" dirty="0" smtClean="0"/>
              <a:t> Monohydrate Crystals</a:t>
            </a:r>
          </a:p>
          <a:p>
            <a:endParaRPr lang="en-US" dirty="0" smtClean="0"/>
          </a:p>
          <a:p>
            <a:r>
              <a:rPr lang="en-US" dirty="0" smtClean="0"/>
              <a:t>Prevalence varies 1 – 10 per 1000</a:t>
            </a:r>
          </a:p>
          <a:p>
            <a:endParaRPr lang="en-US" dirty="0" smtClean="0"/>
          </a:p>
          <a:p>
            <a:r>
              <a:rPr lang="en-US" dirty="0" smtClean="0"/>
              <a:t>Commoner in Caucasians</a:t>
            </a:r>
          </a:p>
          <a:p>
            <a:endParaRPr lang="en-US" dirty="0" smtClean="0"/>
          </a:p>
          <a:p>
            <a:r>
              <a:rPr lang="en-US" dirty="0" smtClean="0"/>
              <a:t>More in men; M:F ratio </a:t>
            </a:r>
            <a:r>
              <a:rPr lang="en-US" dirty="0" smtClean="0">
                <a:sym typeface="Wingdings" panose="05000000000000000000" pitchFamily="2" charset="2"/>
              </a:rPr>
              <a:t> 20:1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0001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Nucleic acid and purine metabolism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Hypoxanthine and xanthine  uric acid (Xanthine oxidase)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err="1" smtClean="0">
                <a:sym typeface="Wingdings" panose="05000000000000000000" pitchFamily="2" charset="2"/>
              </a:rPr>
              <a:t>Urate</a:t>
            </a:r>
            <a:r>
              <a:rPr lang="en-US" dirty="0" smtClean="0">
                <a:sym typeface="Wingdings" panose="05000000000000000000" pitchFamily="2" charset="2"/>
              </a:rPr>
              <a:t> plasma saturation level  </a:t>
            </a:r>
            <a:r>
              <a:rPr lang="en-US" u="sng" dirty="0" smtClean="0">
                <a:sym typeface="Wingdings" panose="05000000000000000000" pitchFamily="2" charset="2"/>
              </a:rPr>
              <a:t>7 mg/</a:t>
            </a:r>
            <a:r>
              <a:rPr lang="en-US" u="sng" dirty="0" err="1" smtClean="0">
                <a:sym typeface="Wingdings" panose="05000000000000000000" pitchFamily="2" charset="2"/>
              </a:rPr>
              <a:t>dL</a:t>
            </a:r>
            <a:r>
              <a:rPr lang="en-US" u="sng" dirty="0" smtClean="0">
                <a:sym typeface="Wingdings" panose="05000000000000000000" pitchFamily="2" charset="2"/>
              </a:rPr>
              <a:t> (0.42 </a:t>
            </a:r>
            <a:r>
              <a:rPr lang="en-US" u="sng" dirty="0" err="1" smtClean="0">
                <a:sym typeface="Wingdings" panose="05000000000000000000" pitchFamily="2" charset="2"/>
              </a:rPr>
              <a:t>mmol</a:t>
            </a:r>
            <a:r>
              <a:rPr lang="en-US" u="sng" dirty="0" smtClean="0">
                <a:sym typeface="Wingdings" panose="05000000000000000000" pitchFamily="2" charset="2"/>
              </a:rPr>
              <a:t>/L)</a:t>
            </a:r>
          </a:p>
          <a:p>
            <a:endParaRPr lang="en-US" u="sng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Normal levels  </a:t>
            </a:r>
            <a:r>
              <a:rPr lang="en-US" u="sng" dirty="0" smtClean="0">
                <a:sym typeface="Wingdings" panose="05000000000000000000" pitchFamily="2" charset="2"/>
              </a:rPr>
              <a:t>&lt; 6mg/</a:t>
            </a:r>
            <a:r>
              <a:rPr lang="en-US" u="sng" dirty="0" err="1" smtClean="0">
                <a:sym typeface="Wingdings" panose="05000000000000000000" pitchFamily="2" charset="2"/>
              </a:rPr>
              <a:t>dL</a:t>
            </a:r>
            <a:endParaRPr lang="en-US" u="sng" dirty="0" smtClean="0">
              <a:sym typeface="Wingdings" panose="05000000000000000000" pitchFamily="2" charset="2"/>
            </a:endParaRPr>
          </a:p>
          <a:p>
            <a:endParaRPr lang="en-US" u="sng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Minute crystals are deposited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Some events causes release of needle-like </a:t>
            </a:r>
            <a:r>
              <a:rPr lang="en-US" dirty="0" err="1" smtClean="0">
                <a:sym typeface="Wingdings" panose="05000000000000000000" pitchFamily="2" charset="2"/>
              </a:rPr>
              <a:t>crytals</a:t>
            </a:r>
            <a:r>
              <a:rPr lang="en-US" dirty="0" smtClean="0">
                <a:sym typeface="Wingdings" panose="05000000000000000000" pitchFamily="2" charset="2"/>
              </a:rPr>
              <a:t> into the joint eliciting an acute inflammatory reaction.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Tophi clumps of chalky material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Skin ulceration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Cartilage and bone destruction</a:t>
            </a:r>
          </a:p>
        </p:txBody>
      </p:sp>
    </p:spTree>
    <p:extLst>
      <p:ext uri="{BB962C8B-B14F-4D97-AF65-F5344CB8AC3E}">
        <p14:creationId xmlns:p14="http://schemas.microsoft.com/office/powerpoint/2010/main" val="234699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RHEUMATOID ARTHRITIS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Multi-systemic</a:t>
            </a:r>
            <a:r>
              <a:rPr lang="en-US" dirty="0" smtClean="0"/>
              <a:t> inflammatory diseases that involves all organ systems</a:t>
            </a:r>
          </a:p>
          <a:p>
            <a:r>
              <a:rPr lang="en-US" dirty="0" smtClean="0"/>
              <a:t>1 – 3 % of population affected</a:t>
            </a:r>
          </a:p>
          <a:p>
            <a:r>
              <a:rPr lang="en-US" dirty="0" smtClean="0"/>
              <a:t>Common between 40 – 60 years</a:t>
            </a:r>
          </a:p>
          <a:p>
            <a:r>
              <a:rPr lang="en-US" dirty="0" smtClean="0"/>
              <a:t>Autoimmune disease</a:t>
            </a:r>
          </a:p>
          <a:p>
            <a:r>
              <a:rPr lang="en-US" dirty="0" smtClean="0"/>
              <a:t>Women affected more than 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570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Predisposing factors</a:t>
            </a:r>
          </a:p>
          <a:p>
            <a:pPr lvl="1"/>
            <a:r>
              <a:rPr lang="en-US" dirty="0" smtClean="0"/>
              <a:t>Dietary excess</a:t>
            </a:r>
          </a:p>
          <a:p>
            <a:pPr lvl="1"/>
            <a:r>
              <a:rPr lang="en-US" dirty="0" smtClean="0"/>
              <a:t>Alcohol</a:t>
            </a:r>
          </a:p>
          <a:p>
            <a:pPr lvl="1"/>
            <a:r>
              <a:rPr lang="en-US" dirty="0" smtClean="0"/>
              <a:t>Diuretics</a:t>
            </a:r>
          </a:p>
          <a:p>
            <a:pPr lvl="1"/>
            <a:r>
              <a:rPr lang="en-US" dirty="0" smtClean="0"/>
              <a:t>Surgery</a:t>
            </a:r>
          </a:p>
          <a:p>
            <a:pPr lvl="1"/>
            <a:r>
              <a:rPr lang="en-US" dirty="0" smtClean="0"/>
              <a:t>Trauma</a:t>
            </a:r>
          </a:p>
          <a:p>
            <a:pPr lvl="1"/>
            <a:r>
              <a:rPr lang="en-US" dirty="0" smtClean="0"/>
              <a:t>Glucocorticoid withdrawal</a:t>
            </a:r>
          </a:p>
          <a:p>
            <a:pPr lvl="1"/>
            <a:r>
              <a:rPr lang="en-US" dirty="0" err="1" smtClean="0"/>
              <a:t>Hypouricemic</a:t>
            </a:r>
            <a:r>
              <a:rPr lang="en-US" dirty="0" smtClean="0"/>
              <a:t> therapy e.g. allopurinol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105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of gout</a:t>
            </a:r>
          </a:p>
          <a:p>
            <a:endParaRPr lang="en-US" dirty="0"/>
          </a:p>
          <a:p>
            <a:r>
              <a:rPr lang="en-US" dirty="0" smtClean="0"/>
              <a:t>Painful swollen joint esp. big toe (50% of cases)</a:t>
            </a:r>
          </a:p>
          <a:p>
            <a:endParaRPr lang="en-US" dirty="0"/>
          </a:p>
          <a:p>
            <a:r>
              <a:rPr lang="en-US" dirty="0" smtClean="0"/>
              <a:t>Joint is warm and tender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2461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GOUT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Recurrent attacks</a:t>
            </a:r>
          </a:p>
          <a:p>
            <a:r>
              <a:rPr lang="en-US" dirty="0" smtClean="0"/>
              <a:t>Joint erosion</a:t>
            </a:r>
          </a:p>
          <a:p>
            <a:r>
              <a:rPr lang="en-US" dirty="0" smtClean="0"/>
              <a:t>Chronic pain, stiffness and deformity</a:t>
            </a:r>
          </a:p>
          <a:p>
            <a:r>
              <a:rPr lang="en-US" dirty="0" smtClean="0"/>
              <a:t>Tophi</a:t>
            </a:r>
          </a:p>
          <a:p>
            <a:r>
              <a:rPr lang="en-US" dirty="0" smtClean="0"/>
              <a:t>Renal lesions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7284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LABORATORY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Negatively </a:t>
            </a:r>
            <a:r>
              <a:rPr lang="en-US" dirty="0" err="1" smtClean="0"/>
              <a:t>birefringent</a:t>
            </a:r>
            <a:r>
              <a:rPr lang="en-US" dirty="0" smtClean="0"/>
              <a:t> crystals</a:t>
            </a:r>
          </a:p>
          <a:p>
            <a:pPr lvl="1"/>
            <a:r>
              <a:rPr lang="en-US" dirty="0" smtClean="0"/>
              <a:t>If Crystals align in the same beam of the X-ray </a:t>
            </a:r>
            <a:r>
              <a:rPr lang="en-US" dirty="0" smtClean="0">
                <a:sym typeface="Wingdings" panose="05000000000000000000" pitchFamily="2" charset="2"/>
              </a:rPr>
              <a:t> yellow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If perpendicular  Blue green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Increased cell count in synovial fluid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Cloudy effusion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24 hour urine uric acid levels (800mg/24 </a:t>
            </a:r>
            <a:r>
              <a:rPr lang="en-US" dirty="0" err="1" smtClean="0">
                <a:sym typeface="Wingdings" panose="05000000000000000000" pitchFamily="2" charset="2"/>
              </a:rPr>
              <a:t>hr</a:t>
            </a:r>
            <a:r>
              <a:rPr lang="en-US" dirty="0" smtClean="0">
                <a:sym typeface="Wingdings" panose="05000000000000000000" pitchFamily="2" charset="2"/>
              </a:rPr>
              <a:t> urine)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Others: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Urinalysis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Urea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Creatinine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Leucocytes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Lipids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X-ray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Acute 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Chronic  lytic lesions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4541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Non-pharmacological measures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Anti-inflammatory therapies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Control of hyper-</a:t>
            </a:r>
            <a:r>
              <a:rPr lang="en-US" dirty="0" err="1" smtClean="0"/>
              <a:t>uricemia</a:t>
            </a:r>
            <a:endParaRPr lang="en-US" dirty="0" smtClean="0"/>
          </a:p>
          <a:p>
            <a:pPr lvl="1"/>
            <a:r>
              <a:rPr lang="en-US" dirty="0" err="1" smtClean="0"/>
              <a:t>Uricosuric</a:t>
            </a:r>
            <a:r>
              <a:rPr lang="en-US" dirty="0" smtClean="0"/>
              <a:t> therapy e.g. </a:t>
            </a:r>
            <a:r>
              <a:rPr lang="en-US" dirty="0" err="1" smtClean="0"/>
              <a:t>probenecid</a:t>
            </a:r>
            <a:r>
              <a:rPr lang="en-US" dirty="0" smtClean="0"/>
              <a:t> stops reabsorption at the </a:t>
            </a:r>
            <a:r>
              <a:rPr lang="en-US" dirty="0" err="1" smtClean="0"/>
              <a:t>oct</a:t>
            </a:r>
            <a:endParaRPr lang="en-US" dirty="0" smtClean="0"/>
          </a:p>
          <a:p>
            <a:pPr lvl="1"/>
            <a:r>
              <a:rPr lang="en-US" dirty="0" smtClean="0"/>
              <a:t>Inhibit uric acid production e.g. Allopurinol</a:t>
            </a:r>
          </a:p>
          <a:p>
            <a:pPr lvl="1"/>
            <a:r>
              <a:rPr lang="en-US" dirty="0" smtClean="0"/>
              <a:t>Degrade </a:t>
            </a:r>
            <a:r>
              <a:rPr lang="en-US" dirty="0" err="1" smtClean="0"/>
              <a:t>urate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Surgical interventions</a:t>
            </a:r>
          </a:p>
          <a:p>
            <a:pPr lvl="1"/>
            <a:r>
              <a:rPr lang="en-US" dirty="0" smtClean="0"/>
              <a:t>Arthrodesis</a:t>
            </a:r>
          </a:p>
          <a:p>
            <a:pPr lvl="1"/>
            <a:r>
              <a:rPr lang="en-US" dirty="0" smtClean="0"/>
              <a:t>Ulcerated tophi </a:t>
            </a:r>
            <a:r>
              <a:rPr lang="en-US" dirty="0" smtClean="0">
                <a:sym typeface="Wingdings" panose="05000000000000000000" pitchFamily="2" charset="2"/>
              </a:rPr>
              <a:t> excise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7655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NON-PHARMACOLOGICAL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 the joint</a:t>
            </a:r>
          </a:p>
          <a:p>
            <a:r>
              <a:rPr lang="en-US" dirty="0" smtClean="0"/>
              <a:t>Increased fluid intake </a:t>
            </a:r>
          </a:p>
          <a:p>
            <a:pPr lvl="1"/>
            <a:r>
              <a:rPr lang="en-US" dirty="0" smtClean="0"/>
              <a:t>NOT ALCOHOL!</a:t>
            </a:r>
          </a:p>
          <a:p>
            <a:r>
              <a:rPr lang="en-US" dirty="0" smtClean="0"/>
              <a:t>Loosing weight</a:t>
            </a:r>
          </a:p>
          <a:p>
            <a:r>
              <a:rPr lang="en-US" dirty="0" smtClean="0"/>
              <a:t>Stop alcohol</a:t>
            </a:r>
          </a:p>
          <a:p>
            <a:r>
              <a:rPr lang="en-US" dirty="0" smtClean="0"/>
              <a:t>Low purine diet</a:t>
            </a:r>
          </a:p>
          <a:p>
            <a:r>
              <a:rPr lang="en-US" dirty="0" smtClean="0"/>
              <a:t>Avoid diuretic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9910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ANTI-INFLAMATORY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Colchicine</a:t>
            </a:r>
          </a:p>
          <a:p>
            <a:pPr lvl="1"/>
            <a:r>
              <a:rPr lang="en-US" dirty="0" smtClean="0"/>
              <a:t>Start with higher doses until they get relief then go to lower dose </a:t>
            </a:r>
          </a:p>
          <a:p>
            <a:r>
              <a:rPr lang="en-US" dirty="0" smtClean="0"/>
              <a:t>NSAIDs</a:t>
            </a:r>
          </a:p>
          <a:p>
            <a:pPr lvl="1"/>
            <a:r>
              <a:rPr lang="en-US" dirty="0" err="1" smtClean="0"/>
              <a:t>Diclofenac</a:t>
            </a:r>
            <a:r>
              <a:rPr lang="en-US" dirty="0" smtClean="0"/>
              <a:t>, Ibuprofen </a:t>
            </a:r>
          </a:p>
          <a:p>
            <a:pPr lvl="1"/>
            <a:r>
              <a:rPr lang="en-US" dirty="0" smtClean="0"/>
              <a:t>Use higher doses for good response</a:t>
            </a:r>
          </a:p>
          <a:p>
            <a:r>
              <a:rPr lang="en-US" dirty="0" smtClean="0"/>
              <a:t>Glucocorticoids</a:t>
            </a:r>
          </a:p>
          <a:p>
            <a:pPr lvl="1"/>
            <a:r>
              <a:rPr lang="en-US" dirty="0" smtClean="0"/>
              <a:t>Injectable or oral</a:t>
            </a:r>
          </a:p>
          <a:p>
            <a:pPr lvl="1"/>
            <a:r>
              <a:rPr lang="en-US" dirty="0" smtClean="0"/>
              <a:t>Cuts off the attack</a:t>
            </a:r>
          </a:p>
          <a:p>
            <a:r>
              <a:rPr lang="en-US" dirty="0" smtClean="0"/>
              <a:t>IL-1 receptor antagonist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4023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URICOSURIC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start with such drugs during an acute attack!</a:t>
            </a:r>
          </a:p>
          <a:p>
            <a:r>
              <a:rPr lang="en-US" dirty="0" err="1" smtClean="0"/>
              <a:t>MoA</a:t>
            </a:r>
            <a:endParaRPr lang="en-US" dirty="0" smtClean="0"/>
          </a:p>
          <a:p>
            <a:pPr lvl="1"/>
            <a:r>
              <a:rPr lang="en-US" dirty="0" smtClean="0"/>
              <a:t>Inhibit proximal renal tubule epithelial cell reabsorption of the </a:t>
            </a:r>
            <a:r>
              <a:rPr lang="en-US" dirty="0" err="1" smtClean="0"/>
              <a:t>urate</a:t>
            </a:r>
            <a:r>
              <a:rPr lang="en-US" dirty="0" smtClean="0"/>
              <a:t> ion</a:t>
            </a:r>
          </a:p>
          <a:p>
            <a:r>
              <a:rPr lang="en-US" dirty="0" err="1" smtClean="0"/>
              <a:t>Probenecid</a:t>
            </a:r>
            <a:r>
              <a:rPr lang="en-US" dirty="0" smtClean="0"/>
              <a:t> is an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8874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XANTHINE OXIDASE INHIBITORS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production</a:t>
            </a:r>
          </a:p>
          <a:p>
            <a:r>
              <a:rPr lang="en-US" dirty="0" smtClean="0"/>
              <a:t>Allopurinol or </a:t>
            </a:r>
            <a:r>
              <a:rPr lang="en-US" dirty="0" err="1" smtClean="0"/>
              <a:t>Febuxostat</a:t>
            </a:r>
            <a:r>
              <a:rPr lang="en-US" dirty="0" smtClean="0"/>
              <a:t> are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5141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Ulcerating tophi </a:t>
            </a:r>
            <a:r>
              <a:rPr lang="en-US" dirty="0" smtClean="0">
                <a:sym typeface="Wingdings" panose="05000000000000000000" pitchFamily="2" charset="2"/>
              </a:rPr>
              <a:t> curettage and heal with secondary intention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Joint </a:t>
            </a:r>
            <a:r>
              <a:rPr lang="en-US" dirty="0" err="1" smtClean="0">
                <a:sym typeface="Wingdings" panose="05000000000000000000" pitchFamily="2" charset="2"/>
              </a:rPr>
              <a:t>splintage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Arthrodesis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Arthroplasty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38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CAUSE/PROGRESSION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Genetic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HLA-DR4</a:t>
            </a:r>
          </a:p>
          <a:p>
            <a:r>
              <a:rPr lang="en-US" dirty="0" smtClean="0"/>
              <a:t>Immunological reaction</a:t>
            </a:r>
          </a:p>
          <a:p>
            <a:r>
              <a:rPr lang="en-US" dirty="0" smtClean="0"/>
              <a:t>Inflammation</a:t>
            </a:r>
          </a:p>
          <a:p>
            <a:r>
              <a:rPr lang="en-US" dirty="0" smtClean="0"/>
              <a:t>Anti-</a:t>
            </a:r>
            <a:r>
              <a:rPr lang="en-US" dirty="0" err="1" smtClean="0"/>
              <a:t>IgG</a:t>
            </a:r>
            <a:r>
              <a:rPr lang="en-US" dirty="0" smtClean="0"/>
              <a:t> antibodies (RF)</a:t>
            </a:r>
          </a:p>
          <a:p>
            <a:r>
              <a:rPr lang="en-US" dirty="0" smtClean="0"/>
              <a:t>Articular cartilage destruction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3865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 smtClean="0">
              <a:latin typeface="AR DARLING" panose="02000000000000000000" pitchFamily="2" charset="0"/>
            </a:endParaRPr>
          </a:p>
          <a:p>
            <a:pPr marL="0" indent="0" algn="ctr">
              <a:buNone/>
            </a:pPr>
            <a:r>
              <a:rPr lang="en-US" sz="4400" dirty="0" smtClean="0">
                <a:latin typeface="AR DARLING" panose="02000000000000000000" pitchFamily="2" charset="0"/>
              </a:rPr>
              <a:t>TYPED BY EFFIE NAILA</a:t>
            </a:r>
            <a:endParaRPr lang="en-US" sz="4400" dirty="0">
              <a:latin typeface="AR DARLING" panose="02000000000000000000" pitchFamily="2" charset="0"/>
            </a:endParaRPr>
          </a:p>
          <a:p>
            <a:pPr marL="0" indent="0" algn="ctr">
              <a:buNone/>
            </a:pPr>
            <a:endParaRPr lang="en-US" sz="4400" dirty="0" smtClean="0">
              <a:latin typeface="AR DARLING" panose="02000000000000000000" pitchFamily="2" charset="0"/>
            </a:endParaRPr>
          </a:p>
          <a:p>
            <a:pPr marL="0" indent="0" algn="ctr">
              <a:buNone/>
            </a:pPr>
            <a:r>
              <a:rPr lang="en-US" sz="4400" dirty="0" smtClean="0">
                <a:latin typeface="AR DARLING" panose="02000000000000000000" pitchFamily="2" charset="0"/>
              </a:rPr>
              <a:t>THE STRUGGLE IS REAL BUT SO IS GOD.</a:t>
            </a:r>
          </a:p>
          <a:p>
            <a:pPr marL="0" indent="0" algn="ctr">
              <a:buNone/>
            </a:pPr>
            <a:r>
              <a:rPr lang="en-US" sz="4400" dirty="0" smtClean="0">
                <a:latin typeface="AR DARLING" panose="02000000000000000000" pitchFamily="2" charset="0"/>
              </a:rPr>
              <a:t>GIVE YOUR LIFE TO JESUS TODAY.</a:t>
            </a:r>
            <a:endParaRPr lang="en-US" sz="4400" dirty="0">
              <a:latin typeface="AR DARLING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363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Chronic </a:t>
            </a:r>
            <a:r>
              <a:rPr lang="en-US" dirty="0" err="1" smtClean="0"/>
              <a:t>synovitis</a:t>
            </a:r>
            <a:endParaRPr lang="en-US" dirty="0" smtClean="0"/>
          </a:p>
          <a:p>
            <a:r>
              <a:rPr lang="en-US" dirty="0" err="1" smtClean="0"/>
              <a:t>Pannus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A mass of cells composed of: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Synoviocytes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Inflammatory cells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Multinucleated giant cells</a:t>
            </a:r>
            <a:endParaRPr lang="en-US" dirty="0" smtClean="0"/>
          </a:p>
          <a:p>
            <a:r>
              <a:rPr lang="en-US" dirty="0" smtClean="0"/>
              <a:t>Tendon damage</a:t>
            </a:r>
          </a:p>
          <a:p>
            <a:r>
              <a:rPr lang="en-US" dirty="0" smtClean="0"/>
              <a:t>Bone and cartilage destruction</a:t>
            </a:r>
          </a:p>
          <a:p>
            <a:r>
              <a:rPr lang="en-US" dirty="0" smtClean="0"/>
              <a:t>Weakened joint capsule and ligaments</a:t>
            </a:r>
          </a:p>
          <a:p>
            <a:r>
              <a:rPr lang="en-US" dirty="0" smtClean="0"/>
              <a:t>In late stages deformity worsens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633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STAGES OF 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Proliferative </a:t>
            </a:r>
            <a:r>
              <a:rPr lang="en-US" dirty="0" smtClean="0">
                <a:sym typeface="Wingdings" panose="05000000000000000000" pitchFamily="2" charset="2"/>
              </a:rPr>
              <a:t> recurrent inflammation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Destructive </a:t>
            </a:r>
            <a:r>
              <a:rPr lang="en-US" dirty="0" smtClean="0">
                <a:sym typeface="Wingdings" panose="05000000000000000000" pitchFamily="2" charset="2"/>
              </a:rPr>
              <a:t> damaging tendon sheaths and joints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Reparative (deformity)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942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Pain (worse in the morning)</a:t>
            </a:r>
          </a:p>
          <a:p>
            <a:r>
              <a:rPr lang="en-US" dirty="0" smtClean="0"/>
              <a:t>Joint swelling</a:t>
            </a:r>
          </a:p>
          <a:p>
            <a:r>
              <a:rPr lang="en-US" dirty="0" smtClean="0"/>
              <a:t>Dysfunction</a:t>
            </a:r>
          </a:p>
          <a:p>
            <a:pPr lvl="1"/>
            <a:r>
              <a:rPr lang="en-US" dirty="0" smtClean="0"/>
              <a:t>Grading (I – IV)</a:t>
            </a:r>
          </a:p>
          <a:p>
            <a:pPr lvl="2"/>
            <a:r>
              <a:rPr lang="en-US" dirty="0" smtClean="0"/>
              <a:t>I </a:t>
            </a:r>
            <a:r>
              <a:rPr lang="en-US" dirty="0" smtClean="0">
                <a:sym typeface="Wingdings" panose="05000000000000000000" pitchFamily="2" charset="2"/>
              </a:rPr>
              <a:t> can’t do difficult tasks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II  trouble with specific leisure activities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III  can’t do grooming activities e.g. combing hair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IV  wheelchair-bound</a:t>
            </a:r>
            <a:endParaRPr lang="en-US" dirty="0" smtClean="0"/>
          </a:p>
          <a:p>
            <a:r>
              <a:rPr lang="en-US" dirty="0" smtClean="0"/>
              <a:t>Numbness and paresthesia </a:t>
            </a:r>
            <a:r>
              <a:rPr lang="en-US" dirty="0" smtClean="0">
                <a:sym typeface="Wingdings" panose="05000000000000000000" pitchFamily="2" charset="2"/>
              </a:rPr>
              <a:t> pressure on the nerves; C1 an C2 especially affected</a:t>
            </a:r>
            <a:endParaRPr lang="en-US" dirty="0" smtClean="0"/>
          </a:p>
          <a:p>
            <a:r>
              <a:rPr lang="en-US" dirty="0" smtClean="0"/>
              <a:t>Weakness</a:t>
            </a:r>
          </a:p>
          <a:p>
            <a:r>
              <a:rPr lang="en-US" dirty="0" smtClean="0"/>
              <a:t>Appearance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989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(TEND TO BE BILATERAL)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Boutonniere deformity of the thumb or other fingers </a:t>
            </a:r>
            <a:r>
              <a:rPr lang="en-US" dirty="0" smtClean="0">
                <a:sym typeface="Wingdings" panose="05000000000000000000" pitchFamily="2" charset="2"/>
              </a:rPr>
              <a:t> damaged extensor mechanism </a:t>
            </a:r>
            <a:endParaRPr lang="en-US" dirty="0" smtClean="0"/>
          </a:p>
          <a:p>
            <a:r>
              <a:rPr lang="en-US" dirty="0" smtClean="0"/>
              <a:t>Ulnar deviation of MCP joints</a:t>
            </a:r>
          </a:p>
          <a:p>
            <a:r>
              <a:rPr lang="en-US" dirty="0" smtClean="0"/>
              <a:t>Swan-neck deformity at DIP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440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EXTRA-ARTICULAR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Rheumatoid nodule </a:t>
            </a:r>
            <a:r>
              <a:rPr lang="en-US" dirty="0" smtClean="0">
                <a:sym typeface="Wingdings" panose="05000000000000000000" pitchFamily="2" charset="2"/>
              </a:rPr>
              <a:t> around elbow region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Composed of fibrous tissue and </a:t>
            </a:r>
            <a:r>
              <a:rPr lang="en-US" dirty="0" err="1" smtClean="0">
                <a:sym typeface="Wingdings" panose="05000000000000000000" pitchFamily="2" charset="2"/>
              </a:rPr>
              <a:t>histiocytes</a:t>
            </a:r>
            <a:r>
              <a:rPr lang="en-US" dirty="0" smtClean="0">
                <a:sym typeface="Wingdings" panose="05000000000000000000" pitchFamily="2" charset="2"/>
              </a:rPr>
              <a:t> etc.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Lymphadenopathy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Splenomegaly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Muscle wasting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Scleritis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Nerve entrapment syndromes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Skin atrophy and ulceration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Visceral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77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1038</Words>
  <Application>Microsoft Office PowerPoint</Application>
  <PresentationFormat>Widescreen</PresentationFormat>
  <Paragraphs>290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 DARLING</vt:lpstr>
      <vt:lpstr>Arial</vt:lpstr>
      <vt:lpstr>Calibri</vt:lpstr>
      <vt:lpstr>Calibri Light</vt:lpstr>
      <vt:lpstr>Wingdings</vt:lpstr>
      <vt:lpstr>Office Theme</vt:lpstr>
      <vt:lpstr>INFLAMMATORY CONDITIONS OF JOINTS: GOUT AND ARTHRITIS</vt:lpstr>
      <vt:lpstr>INFLAMMATORY CONDITIONS</vt:lpstr>
      <vt:lpstr>RHEUMATOID ARTHRITIS</vt:lpstr>
      <vt:lpstr>CAUSE/PROGRESSION FACTORS</vt:lpstr>
      <vt:lpstr>PATHOLOGY</vt:lpstr>
      <vt:lpstr>STAGES OF RA</vt:lpstr>
      <vt:lpstr>SYMPTOMS</vt:lpstr>
      <vt:lpstr>SIGNS (TEND TO BE BILATERAL)</vt:lpstr>
      <vt:lpstr>EXTRA-ARTICULAR FEATURES</vt:lpstr>
      <vt:lpstr>RADIOLOGICAL FEATURES</vt:lpstr>
      <vt:lpstr>HEMATOLOGICAL FINDINGS</vt:lpstr>
      <vt:lpstr>DIAGNOSTIC CRITERIA OF RA (1997) 4 OR MORE</vt:lpstr>
      <vt:lpstr>PRINCIPLES OF TREATMENT</vt:lpstr>
      <vt:lpstr>MEDICAL MANAGEMENT</vt:lpstr>
      <vt:lpstr>EARLY DISEASE AND PROGRESSIVE DISEASE</vt:lpstr>
      <vt:lpstr>LATE DISEASE</vt:lpstr>
      <vt:lpstr>ANKYLOSING SPONDYLITIS</vt:lpstr>
      <vt:lpstr>ETIOLOGY</vt:lpstr>
      <vt:lpstr>PATHOLOGY</vt:lpstr>
      <vt:lpstr>STAGES</vt:lpstr>
      <vt:lpstr>SYMPTOMS</vt:lpstr>
      <vt:lpstr>SIGNS</vt:lpstr>
      <vt:lpstr>RADIOGRAPHIC FEATURES</vt:lpstr>
      <vt:lpstr>BLOOD INVESTIGATION</vt:lpstr>
      <vt:lpstr>TREATMENT</vt:lpstr>
      <vt:lpstr>REACTIVE ARTHRITIS</vt:lpstr>
      <vt:lpstr>CLINICAL FEATURES</vt:lpstr>
      <vt:lpstr>GOUTY ARTHRITIS</vt:lpstr>
      <vt:lpstr>PATHOLOGY</vt:lpstr>
      <vt:lpstr>ACUTE ATTACK</vt:lpstr>
      <vt:lpstr>CLINICAL FEATURES</vt:lpstr>
      <vt:lpstr>CHRONIC GOUT</vt:lpstr>
      <vt:lpstr>LABORATORY FEATURES</vt:lpstr>
      <vt:lpstr>TREATMENT PRINCIPLES</vt:lpstr>
      <vt:lpstr>NON-PHARMACOLOGICAL MEASURES</vt:lpstr>
      <vt:lpstr>ANTI-INFLAMATORY THERAPY</vt:lpstr>
      <vt:lpstr>URICOSURIC THERAPY</vt:lpstr>
      <vt:lpstr>XANTHINE OXIDASE INHIBITORS</vt:lpstr>
      <vt:lpstr>SURGICAL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Effie Nailah</dc:creator>
  <cp:lastModifiedBy>Effie Nailah</cp:lastModifiedBy>
  <cp:revision>10</cp:revision>
  <dcterms:created xsi:type="dcterms:W3CDTF">2016-10-24T09:08:51Z</dcterms:created>
  <dcterms:modified xsi:type="dcterms:W3CDTF">2016-10-25T05:14:33Z</dcterms:modified>
</cp:coreProperties>
</file>