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3"/>
  </p:notesMasterIdLst>
  <p:sldIdLst>
    <p:sldId id="256" r:id="rId2"/>
    <p:sldId id="275" r:id="rId3"/>
    <p:sldId id="305" r:id="rId4"/>
    <p:sldId id="281" r:id="rId5"/>
    <p:sldId id="325" r:id="rId6"/>
    <p:sldId id="326" r:id="rId7"/>
    <p:sldId id="306" r:id="rId8"/>
    <p:sldId id="295" r:id="rId9"/>
    <p:sldId id="296" r:id="rId10"/>
    <p:sldId id="307" r:id="rId11"/>
    <p:sldId id="308" r:id="rId12"/>
    <p:sldId id="311" r:id="rId13"/>
    <p:sldId id="312" r:id="rId14"/>
    <p:sldId id="319" r:id="rId15"/>
    <p:sldId id="330" r:id="rId16"/>
    <p:sldId id="327" r:id="rId17"/>
    <p:sldId id="328" r:id="rId18"/>
    <p:sldId id="329" r:id="rId19"/>
    <p:sldId id="293" r:id="rId20"/>
    <p:sldId id="331" r:id="rId21"/>
    <p:sldId id="294" r:id="rId22"/>
    <p:sldId id="297" r:id="rId23"/>
    <p:sldId id="320" r:id="rId24"/>
    <p:sldId id="321" r:id="rId25"/>
    <p:sldId id="322" r:id="rId26"/>
    <p:sldId id="299" r:id="rId27"/>
    <p:sldId id="300" r:id="rId28"/>
    <p:sldId id="302" r:id="rId29"/>
    <p:sldId id="303" r:id="rId30"/>
    <p:sldId id="323" r:id="rId31"/>
    <p:sldId id="3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66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6C34-63E3-4135-9145-22D63654EC8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393D-521B-4333-A5C5-96FB9127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EE5B2-BF94-4C89-8BEB-64F4DC298B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B728C-CF61-4DAE-A65E-E6A77513491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225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80EF2-C0F4-46CF-9E58-B57B4355E2C1}" type="slidenum">
              <a:rPr lang="en-US"/>
              <a:pPr/>
              <a:t>26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4CC6-29ED-4921-8FD6-328E74BBD1FD}" type="slidenum">
              <a:rPr lang="en-US"/>
              <a:pPr/>
              <a:t>27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B8D16-4AA4-44A1-8B6E-FBB033960A66}" type="slidenum">
              <a:rPr lang="en-US"/>
              <a:pPr/>
              <a:t>28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2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2911A-4A09-468E-BDF4-6CBFC9AE964F}" type="slidenum">
              <a:rPr lang="en-US"/>
              <a:pPr/>
              <a:t>29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AF8C4-0B26-4606-B786-B550679100AF}" type="slidenum">
              <a:rPr lang="en-US"/>
              <a:pPr/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CFL = Calcaneofibular ligament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PTFL = Posterior talofibular ligament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ATFL = Anterior talofibular ligament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Deltoid ligament covers the medial ankle and is comprised of:</a:t>
            </a:r>
          </a:p>
          <a:p>
            <a:pPr eaLnBrk="1" hangingPunct="1"/>
            <a:r>
              <a:rPr lang="en-US" smtClean="0"/>
              <a:t>posterior tibiotalar ligament </a:t>
            </a:r>
          </a:p>
          <a:p>
            <a:pPr eaLnBrk="1" hangingPunct="1"/>
            <a:r>
              <a:rPr lang="en-US" smtClean="0"/>
              <a:t>tibiocalcaneal ligament </a:t>
            </a:r>
          </a:p>
          <a:p>
            <a:pPr eaLnBrk="1" hangingPunct="1"/>
            <a:r>
              <a:rPr lang="en-US" smtClean="0"/>
              <a:t>tibionavicular ligament </a:t>
            </a:r>
          </a:p>
          <a:p>
            <a:pPr eaLnBrk="1" hangingPunct="1"/>
            <a:r>
              <a:rPr lang="en-US" smtClean="0"/>
              <a:t>anterior tibiotalar ligament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Peroneus Longus and Brevis Tendons run over the PTFL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https://www.northcoastfootcare.com/footcare-info/foot-anatomy.html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B5258-F201-407E-B2FC-82D88E47D6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02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673F4-E7D7-4DBC-806F-2BA32DAD97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F4D3C-CE1E-4087-AB94-687E8CB47B74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8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E83F7-2AEC-4A6B-A6C5-FA21B003F21B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3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45F20-D90A-4E70-9307-2BEB4F8CD8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40A90-7613-4E21-91C7-B0C17B7DAA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D356D-4A6A-488C-8179-A7EC3F00F12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30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11EFF-85A4-405D-924A-745B0101FB9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972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>
            <a:lvl1pPr algn="ctr">
              <a:defRPr b="1" u="sng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600"/>
            <a:ext cx="9144000" cy="55425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E9C73C-504D-4F6C-8B69-21CCD63D8603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F90F51-1797-4275-8239-4CF398E7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ANKLE </a:t>
            </a:r>
            <a:r>
              <a:rPr lang="en-US" sz="5400" dirty="0" smtClean="0"/>
              <a:t>DISORDERS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990600"/>
            <a:ext cx="6480048" cy="230681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BY: DR. SITATI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DATE: 31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/10/2016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/>
              <a:t>ANTERIOR DRAWER TEST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/>
              <a:t>(ATFL </a:t>
            </a:r>
            <a:r>
              <a:rPr lang="en-US" sz="3200" b="1" dirty="0" smtClean="0">
                <a:sym typeface="Wingdings" panose="05000000000000000000" pitchFamily="2" charset="2"/>
              </a:rPr>
              <a:t> ANTERIOR TALO-FIBULAR LIGAMENT</a:t>
            </a:r>
            <a:r>
              <a:rPr lang="en-US" sz="3200" b="1" dirty="0" smtClean="0"/>
              <a:t>)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6391" name="Picture 7" descr="8_anterior_drawer_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33600"/>
            <a:ext cx="4661061" cy="4319318"/>
          </a:xfrm>
          <a:prstGeom prst="rect">
            <a:avLst/>
          </a:prstGeom>
          <a:noFill/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549726" y="5486400"/>
            <a:ext cx="2155874" cy="966518"/>
          </a:xfrm>
          <a:prstGeom prst="line">
            <a:avLst/>
          </a:prstGeom>
          <a:noFill/>
          <a:ln w="825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895"/>
            <a:ext cx="9067800" cy="927295"/>
          </a:xfrm>
        </p:spPr>
        <p:txBody>
          <a:bodyPr anchorCtr="0"/>
          <a:lstStyle/>
          <a:p>
            <a:pPr algn="ctr"/>
            <a:r>
              <a:rPr lang="en-US" b="1" u="sng" dirty="0" smtClean="0"/>
              <a:t>TALAR TILT - ATFL/CFL</a:t>
            </a:r>
            <a:endParaRPr lang="en-US" b="1" u="sng" dirty="0"/>
          </a:p>
        </p:txBody>
      </p:sp>
      <p:pic>
        <p:nvPicPr>
          <p:cNvPr id="17417" name="Picture 9" descr="9_talar_tilt_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914400"/>
            <a:ext cx="3619500" cy="5943600"/>
          </a:xfrm>
          <a:prstGeom prst="rect">
            <a:avLst/>
          </a:prstGeom>
          <a:noFill/>
        </p:spPr>
      </p:pic>
      <p:pic>
        <p:nvPicPr>
          <p:cNvPr id="17419" name="Picture 11" descr="wpe1"/>
          <p:cNvPicPr>
            <a:picLocks noChangeAspect="1" noChangeArrowheads="1"/>
          </p:cNvPicPr>
          <p:nvPr/>
        </p:nvPicPr>
        <p:blipFill>
          <a:blip r:embed="rId4"/>
          <a:srcRect r="27777"/>
          <a:stretch>
            <a:fillRect/>
          </a:stretch>
        </p:blipFill>
        <p:spPr bwMode="auto">
          <a:xfrm>
            <a:off x="3763963" y="914400"/>
            <a:ext cx="530383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18"/>
            <a:ext cx="91440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SYNDEMOSIS INJURY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SQUEEZE TEST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04825" y="1167618"/>
            <a:ext cx="4041775" cy="8032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EXTERNAL ROTATION TEST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10" descr="squeeze t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499375" y="1517650"/>
            <a:ext cx="1955837" cy="3941763"/>
          </a:xfrm>
          <a:prstGeom prst="rect">
            <a:avLst/>
          </a:prstGeom>
          <a:noFill/>
        </p:spPr>
      </p:pic>
      <p:pic>
        <p:nvPicPr>
          <p:cNvPr id="8" name="Picture 8" descr="17_exernal_rotation_tes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638800" y="2209800"/>
            <a:ext cx="2157597" cy="3941763"/>
          </a:xfrm>
          <a:prstGeom prst="rect">
            <a:avLst/>
          </a:prstGeom>
          <a:noFill/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 rot="12042116">
            <a:off x="4895427" y="5173071"/>
            <a:ext cx="1470875" cy="123625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ANKLE SPRAINS NEED X-RAYS?</a:t>
            </a:r>
            <a:br>
              <a:rPr lang="en-US" dirty="0" smtClean="0"/>
            </a:br>
            <a:r>
              <a:rPr lang="en-US" dirty="0" smtClean="0"/>
              <a:t>OTTAWA ANKLE RULES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any of the 5 positive, get </a:t>
            </a:r>
            <a:r>
              <a:rPr lang="en-US" dirty="0" smtClean="0"/>
              <a:t>x-rays:</a:t>
            </a:r>
            <a:endParaRPr lang="en-US" dirty="0"/>
          </a:p>
          <a:p>
            <a:pPr marL="905256" lvl="1" indent="-457200">
              <a:buFont typeface="+mj-lt"/>
              <a:buAutoNum type="arabicPeriod"/>
            </a:pPr>
            <a:r>
              <a:rPr lang="en-US" dirty="0"/>
              <a:t>Inability to bear </a:t>
            </a:r>
            <a:r>
              <a:rPr lang="en-US" dirty="0" smtClean="0"/>
              <a:t>weight initially </a:t>
            </a:r>
            <a:r>
              <a:rPr lang="en-US" dirty="0"/>
              <a:t>and in </a:t>
            </a:r>
            <a:r>
              <a:rPr lang="en-US" dirty="0" smtClean="0"/>
              <a:t>the ER later on.</a:t>
            </a:r>
            <a:endParaRPr lang="en-US" dirty="0"/>
          </a:p>
          <a:p>
            <a:pPr marL="905256" lvl="1" indent="-457200">
              <a:buFont typeface="+mj-lt"/>
              <a:buAutoNum type="arabicPeriod"/>
            </a:pPr>
            <a:r>
              <a:rPr lang="en-US" dirty="0" smtClean="0"/>
              <a:t>TTP (Tenderness To Palpation) </a:t>
            </a:r>
            <a:r>
              <a:rPr lang="en-US" dirty="0"/>
              <a:t>over posterior </a:t>
            </a:r>
            <a:r>
              <a:rPr lang="en-US" dirty="0" smtClean="0"/>
              <a:t>medial malleolus</a:t>
            </a:r>
            <a:endParaRPr lang="en-US" dirty="0"/>
          </a:p>
          <a:p>
            <a:pPr marL="905256" lvl="1" indent="-457200">
              <a:buFont typeface="+mj-lt"/>
              <a:buAutoNum type="arabicPeriod"/>
            </a:pPr>
            <a:r>
              <a:rPr lang="en-US" dirty="0"/>
              <a:t>TTP over posterior </a:t>
            </a:r>
            <a:r>
              <a:rPr lang="en-US" dirty="0" smtClean="0"/>
              <a:t>lateral malleolus</a:t>
            </a:r>
            <a:endParaRPr lang="en-US" dirty="0"/>
          </a:p>
          <a:p>
            <a:pPr marL="905256" lvl="1" indent="-457200">
              <a:buFont typeface="+mj-lt"/>
              <a:buAutoNum type="arabicPeriod"/>
            </a:pPr>
            <a:r>
              <a:rPr lang="en-US" dirty="0"/>
              <a:t>TTP over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Metatarsal </a:t>
            </a:r>
            <a:r>
              <a:rPr lang="en-US" dirty="0"/>
              <a:t>base</a:t>
            </a:r>
          </a:p>
          <a:p>
            <a:pPr marL="905256" lvl="1" indent="-457200">
              <a:buFont typeface="+mj-lt"/>
              <a:buAutoNum type="arabicPeriod"/>
            </a:pPr>
            <a:r>
              <a:rPr lang="en-US" dirty="0"/>
              <a:t>TTP over </a:t>
            </a:r>
            <a:r>
              <a:rPr lang="en-US" dirty="0" err="1"/>
              <a:t>Navicular</a:t>
            </a:r>
            <a:r>
              <a:rPr lang="en-US" dirty="0"/>
              <a:t> </a:t>
            </a:r>
            <a:r>
              <a:rPr lang="en-US" dirty="0" smtClean="0"/>
              <a:t>bone (mid foot area)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FRACTURES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SPRAIN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INSTABILITY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IMPINGEMENT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OSTEOCHONDRITIS DISSECANS OF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TALUS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ARTHRITIS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FRACTURES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DANIS-WEBER CLASSIFICATION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[LEVEL </a:t>
            </a:r>
            <a:r>
              <a:rPr lang="en-US" b="1" dirty="0"/>
              <a:t>OF THE FIBULAR FRACTURE IN RELATIONSHIP TO THE SYNDESMOSIS (A,B,C</a:t>
            </a:r>
            <a:r>
              <a:rPr lang="en-US" b="1" dirty="0" smtClean="0"/>
              <a:t>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1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A (BELOW THE LEVEL OF THE SYNDESMOSIS)</a:t>
            </a:r>
            <a:endParaRPr lang="en-US" dirty="0"/>
          </a:p>
        </p:txBody>
      </p:sp>
      <p:pic>
        <p:nvPicPr>
          <p:cNvPr id="4" name="Picture 2" descr="C:\Users\user\Desktop\faec4668ee511c885b53520a2dd23a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4851400" cy="485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78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B (AT THE LEVEL OF THE SYNDESMOSIS)</a:t>
            </a:r>
            <a:endParaRPr lang="en-US" dirty="0"/>
          </a:p>
        </p:txBody>
      </p:sp>
      <p:pic>
        <p:nvPicPr>
          <p:cNvPr id="4" name="Content Placeholder 3" descr="C:\Users\user\Desktop\f8be1ee7dc901f86e4bec70d6bf8e0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5400" y="1600200"/>
            <a:ext cx="50546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8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C (ABOVE THE LEVEL OF THE SYNDESMOSIS)</a:t>
            </a:r>
            <a:endParaRPr lang="en-US" dirty="0"/>
          </a:p>
        </p:txBody>
      </p:sp>
      <p:pic>
        <p:nvPicPr>
          <p:cNvPr id="4" name="Picture 4" descr="C:\Users\user\Desktop\2315d0850eb2897ed6e1189d4dec8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105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85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6258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648200" y="304800"/>
            <a:ext cx="3809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 dirty="0"/>
              <a:t>PILON FRACTURE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066800"/>
            <a:ext cx="47244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334000" y="6096000"/>
            <a:ext cx="1900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TRAUMA!!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 marL="779526" indent="-742950" eaLnBrk="1" hangingPunct="1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ANATOMY AND RADIOGRAPHY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EVALUATION OF ANKLE COMPLAINTS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OTTAWA ANKLE RULES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800" b="1" dirty="0" smtClean="0">
                <a:latin typeface="Times New Roman" pitchFamily="18" charset="0"/>
                <a:cs typeface="Times New Roman" pitchFamily="18" charset="0"/>
              </a:rPr>
              <a:t>FRACTURES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800" b="1" dirty="0" smtClean="0">
                <a:latin typeface="Times New Roman" pitchFamily="18" charset="0"/>
                <a:cs typeface="Times New Roman" pitchFamily="18" charset="0"/>
              </a:rPr>
              <a:t>SPRAIN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800" b="1" dirty="0" smtClean="0">
                <a:latin typeface="Times New Roman" pitchFamily="18" charset="0"/>
                <a:cs typeface="Times New Roman" pitchFamily="18" charset="0"/>
              </a:rPr>
              <a:t>INSTABILITY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800" b="1" dirty="0" smtClean="0">
                <a:latin typeface="Times New Roman" pitchFamily="18" charset="0"/>
                <a:cs typeface="Times New Roman" pitchFamily="18" charset="0"/>
              </a:rPr>
              <a:t>IMPINGEMENT</a:t>
            </a:r>
          </a:p>
          <a:p>
            <a:pPr marL="779526" indent="-74295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3800" b="1" dirty="0" smtClean="0">
                <a:latin typeface="Times New Roman" pitchFamily="18" charset="0"/>
                <a:cs typeface="Times New Roman" pitchFamily="18" charset="0"/>
              </a:rPr>
              <a:t>ARTHRITIS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Fractures of the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err="1"/>
              <a:t>pilon</a:t>
            </a:r>
            <a:r>
              <a:rPr lang="en-US" dirty="0"/>
              <a:t> are injuries than involve the ceiling or top of the ankle joint.  These are distinguished from “ankle fractures” which involve the sides or malleoli at the ankle joint. 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err="1"/>
              <a:t>pilon</a:t>
            </a:r>
            <a:r>
              <a:rPr lang="en-US" dirty="0"/>
              <a:t> fractures are usually the result of high energy trauma. Typical mechanisms of injury are </a:t>
            </a:r>
            <a:r>
              <a:rPr lang="en-US" b="1" dirty="0"/>
              <a:t>falls from height</a:t>
            </a:r>
            <a:r>
              <a:rPr lang="en-US" dirty="0"/>
              <a:t> (for example, falls from a ladder, roof, or building), motor vehicle crashes, or motorcycle crashes. Sometimes they occur from other activities such as </a:t>
            </a:r>
            <a:r>
              <a:rPr lang="en-US" b="1" dirty="0"/>
              <a:t>snow skiing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Pilon</a:t>
            </a:r>
            <a:r>
              <a:rPr lang="en-US" dirty="0"/>
              <a:t> fractures refer to any </a:t>
            </a:r>
            <a:r>
              <a:rPr lang="en-US" dirty="0" err="1"/>
              <a:t>tibial</a:t>
            </a:r>
            <a:r>
              <a:rPr lang="en-US" dirty="0"/>
              <a:t> fracture that involves the distal articular plafond and are typically the result of an axial loading force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62950" y="152400"/>
            <a:ext cx="8676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TRIMALLEOLAR FRACTURE</a:t>
            </a:r>
          </a:p>
        </p:txBody>
      </p:sp>
      <p:pic>
        <p:nvPicPr>
          <p:cNvPr id="30723" name="Picture 5" descr="http://gentili.net/images/400/ankletrimalleolarapx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176713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http://gentili.net/images/400/ankletrimalleolarlatx2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47800"/>
            <a:ext cx="45577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0" y="5334000"/>
            <a:ext cx="89773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Can be caused by </a:t>
            </a:r>
            <a:r>
              <a:rPr lang="en-US" sz="2800" dirty="0" err="1"/>
              <a:t>talar</a:t>
            </a:r>
            <a:r>
              <a:rPr lang="en-US" sz="2800" dirty="0"/>
              <a:t> eversion and </a:t>
            </a:r>
            <a:r>
              <a:rPr lang="en-US" sz="2800" dirty="0" smtClean="0"/>
              <a:t>posterior displacement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Also known as a Henderson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64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Undisplaced</a:t>
            </a:r>
            <a:r>
              <a:rPr lang="en-US" dirty="0" smtClean="0"/>
              <a:t> fractures: Non weight bearing below knee </a:t>
            </a:r>
            <a:r>
              <a:rPr lang="en-US" dirty="0" err="1" smtClean="0"/>
              <a:t>backslab</a:t>
            </a:r>
            <a:r>
              <a:rPr lang="en-US" dirty="0" smtClean="0"/>
              <a:t> .</a:t>
            </a:r>
            <a:endParaRPr lang="en-US" dirty="0"/>
          </a:p>
          <a:p>
            <a:r>
              <a:rPr lang="en-US" dirty="0" smtClean="0"/>
              <a:t>Displaced </a:t>
            </a:r>
            <a:r>
              <a:rPr lang="en-US" dirty="0"/>
              <a:t>fractures: reduction </a:t>
            </a:r>
            <a:r>
              <a:rPr lang="en-US" dirty="0" smtClean="0"/>
              <a:t>ASAP.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Indications </a:t>
            </a:r>
            <a:r>
              <a:rPr lang="en-US" b="1" dirty="0"/>
              <a:t>for </a:t>
            </a:r>
            <a:r>
              <a:rPr lang="en-US" b="1" dirty="0" err="1" smtClean="0"/>
              <a:t>ORlF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dirty="0" smtClean="0"/>
              <a:t>all fracture-dislocations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type C </a:t>
            </a:r>
            <a:r>
              <a:rPr lang="en-US" dirty="0" smtClean="0"/>
              <a:t>fractures</a:t>
            </a:r>
          </a:p>
          <a:p>
            <a:pPr lvl="1"/>
            <a:r>
              <a:rPr lang="en-US" dirty="0" err="1" smtClean="0"/>
              <a:t>trimalleolar</a:t>
            </a:r>
            <a:r>
              <a:rPr lang="en-US" dirty="0" smtClean="0"/>
              <a:t> </a:t>
            </a:r>
            <a:r>
              <a:rPr lang="en-US" dirty="0"/>
              <a:t>(lateral, medial, posterior) </a:t>
            </a:r>
            <a:r>
              <a:rPr lang="en-US" dirty="0" smtClean="0"/>
              <a:t>fractures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achieve or maintain closed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0"/>
            <a:ext cx="8743950" cy="1143000"/>
          </a:xfrm>
        </p:spPr>
        <p:txBody>
          <a:bodyPr>
            <a:normAutofit/>
          </a:bodyPr>
          <a:lstStyle/>
          <a:p>
            <a:r>
              <a:rPr lang="en-US" u="none" dirty="0" smtClean="0">
                <a:latin typeface="Arial" charset="0"/>
                <a:cs typeface="Arial" charset="0"/>
              </a:rPr>
              <a:t>      </a:t>
            </a:r>
            <a:r>
              <a:rPr lang="en-US" dirty="0" smtClean="0">
                <a:latin typeface="Arial" charset="0"/>
                <a:cs typeface="Arial" charset="0"/>
              </a:rPr>
              <a:t>ANKLE SPRAIN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114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Single most common injury in athletics caused by sudden inversion or </a:t>
            </a:r>
            <a:r>
              <a:rPr lang="en-US" sz="2400" dirty="0" err="1" smtClean="0">
                <a:latin typeface="Arial" charset="0"/>
                <a:cs typeface="Arial" charset="0"/>
              </a:rPr>
              <a:t>eversion</a:t>
            </a:r>
            <a:r>
              <a:rPr lang="en-US" sz="2400" dirty="0" smtClean="0">
                <a:latin typeface="Arial" charset="0"/>
                <a:cs typeface="Arial" charset="0"/>
              </a:rPr>
              <a:t> moments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5" descr="pre23615_15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286000"/>
            <a:ext cx="4476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e23615_15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480" y="2286000"/>
            <a:ext cx="41309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3220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b="1" u="sng" dirty="0" smtClean="0">
                <a:latin typeface="Arial" charset="0"/>
                <a:cs typeface="Arial" charset="0"/>
              </a:rPr>
              <a:t>GRADES OF SPRAINS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Signs </a:t>
            </a:r>
            <a:r>
              <a:rPr lang="en-US" dirty="0" smtClean="0">
                <a:latin typeface="Arial" charset="0"/>
                <a:cs typeface="Arial" charset="0"/>
              </a:rPr>
              <a:t>of Injury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Grade 1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Mild pain and disability; weight bearing is minimally impaired; point tenderness over ligaments and no laxity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Grade 2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Feel or hear pop or snap; moderate pain w/ difficulty bearing weight; tenderness and edema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Positive </a:t>
            </a:r>
            <a:r>
              <a:rPr lang="en-US" dirty="0" err="1" smtClean="0">
                <a:latin typeface="Arial" charset="0"/>
                <a:cs typeface="Arial" charset="0"/>
              </a:rPr>
              <a:t>talar</a:t>
            </a:r>
            <a:r>
              <a:rPr lang="en-US" dirty="0" smtClean="0">
                <a:latin typeface="Arial" charset="0"/>
                <a:cs typeface="Arial" charset="0"/>
              </a:rPr>
              <a:t> tilt and anterior drawer tests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Possible tearing of ligaments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Grade 3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Severe pain, swelling, </a:t>
            </a:r>
            <a:r>
              <a:rPr lang="en-US" dirty="0" err="1" smtClean="0">
                <a:latin typeface="Arial" charset="0"/>
                <a:cs typeface="Arial" charset="0"/>
              </a:rPr>
              <a:t>hemarthrosis</a:t>
            </a:r>
            <a:r>
              <a:rPr lang="en-US" dirty="0" smtClean="0">
                <a:latin typeface="Arial" charset="0"/>
                <a:cs typeface="Arial" charset="0"/>
              </a:rPr>
              <a:t>, discoloration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Unable to bear weight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Positive </a:t>
            </a:r>
            <a:r>
              <a:rPr lang="en-US" dirty="0" err="1" smtClean="0">
                <a:latin typeface="Arial" charset="0"/>
                <a:cs typeface="Arial" charset="0"/>
              </a:rPr>
              <a:t>talar</a:t>
            </a:r>
            <a:r>
              <a:rPr lang="en-US" dirty="0" smtClean="0">
                <a:latin typeface="Arial" charset="0"/>
                <a:cs typeface="Arial" charset="0"/>
              </a:rPr>
              <a:t> tilt and anterior drawer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Instability due to complete </a:t>
            </a:r>
            <a:r>
              <a:rPr lang="en-US" dirty="0" err="1" smtClean="0">
                <a:latin typeface="Arial" charset="0"/>
                <a:cs typeface="Arial" charset="0"/>
              </a:rPr>
              <a:t>ligamentous</a:t>
            </a:r>
            <a:r>
              <a:rPr lang="en-US" dirty="0" smtClean="0">
                <a:latin typeface="Arial" charset="0"/>
                <a:cs typeface="Arial" charset="0"/>
              </a:rPr>
              <a:t> rupture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3600" b="1" u="sng" dirty="0" smtClean="0">
                <a:latin typeface="Arial" charset="0"/>
                <a:cs typeface="Arial" charset="0"/>
              </a:rPr>
              <a:t>TREATMENT (R.I.C.E)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Rest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Ice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Compression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Elevation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Begin weight bearing as soon as tolerated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Return to participation should be gradual and dictated by healing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ANKLE INSTABILITY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Repeated acute inversion injuries/laxity</a:t>
            </a:r>
          </a:p>
          <a:p>
            <a:r>
              <a:rPr lang="en-GB" dirty="0"/>
              <a:t>Presentation with pain and instability</a:t>
            </a:r>
          </a:p>
          <a:p>
            <a:r>
              <a:rPr lang="en-GB" dirty="0"/>
              <a:t>Diagnosis: tenderness, </a:t>
            </a:r>
            <a:r>
              <a:rPr lang="en-GB" dirty="0" smtClean="0"/>
              <a:t>+</a:t>
            </a:r>
            <a:r>
              <a:rPr lang="en-GB" dirty="0" err="1" smtClean="0"/>
              <a:t>ve</a:t>
            </a:r>
            <a:r>
              <a:rPr lang="en-GB" dirty="0" smtClean="0"/>
              <a:t> anterior drawers</a:t>
            </a:r>
            <a:endParaRPr lang="en-GB" dirty="0"/>
          </a:p>
          <a:p>
            <a:r>
              <a:rPr lang="en-GB" dirty="0"/>
              <a:t>Imaging: stress X-rays, MRI</a:t>
            </a:r>
          </a:p>
          <a:p>
            <a:r>
              <a:rPr lang="en-GB" dirty="0" smtClean="0"/>
              <a:t>Treatment:</a:t>
            </a:r>
            <a:endParaRPr lang="en-GB" dirty="0"/>
          </a:p>
          <a:p>
            <a:pPr lvl="1"/>
            <a:r>
              <a:rPr lang="en-GB" dirty="0"/>
              <a:t>Conservative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physiotherapy</a:t>
            </a:r>
            <a:r>
              <a:rPr lang="en-GB" dirty="0"/>
              <a:t>, </a:t>
            </a:r>
            <a:r>
              <a:rPr lang="en-GB" dirty="0" smtClean="0"/>
              <a:t>splints</a:t>
            </a:r>
          </a:p>
          <a:p>
            <a:pPr lvl="2"/>
            <a:r>
              <a:rPr lang="en-GB" dirty="0" smtClean="0"/>
              <a:t>Avoid stairs</a:t>
            </a:r>
          </a:p>
          <a:p>
            <a:pPr lvl="2"/>
            <a:r>
              <a:rPr lang="en-GB" dirty="0" smtClean="0"/>
              <a:t>NSAIDs</a:t>
            </a:r>
            <a:endParaRPr lang="en-GB" dirty="0"/>
          </a:p>
          <a:p>
            <a:pPr lvl="1"/>
            <a:r>
              <a:rPr lang="en-GB" dirty="0"/>
              <a:t>Surgical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primary repair/reconstructive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ANKLE IMPINGEMENT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Repeated sporting dorsiflexion injuries</a:t>
            </a:r>
          </a:p>
          <a:p>
            <a:r>
              <a:rPr lang="en-GB"/>
              <a:t>Presentation with anterior ankle pain</a:t>
            </a:r>
          </a:p>
          <a:p>
            <a:r>
              <a:rPr lang="en-GB"/>
              <a:t>Diagnosis: clinical anterior tenderness and </a:t>
            </a:r>
            <a:r>
              <a:rPr lang="en-US"/>
              <a:t>± anterior osteophytes on X-rays</a:t>
            </a:r>
          </a:p>
          <a:p>
            <a:r>
              <a:rPr lang="en-GB"/>
              <a:t>Treatment</a:t>
            </a:r>
          </a:p>
          <a:p>
            <a:pPr lvl="1"/>
            <a:r>
              <a:rPr lang="en-GB"/>
              <a:t>Conservative: </a:t>
            </a:r>
            <a:r>
              <a:rPr lang="en-US"/>
              <a:t>activity modification/NSAIDs</a:t>
            </a:r>
          </a:p>
          <a:p>
            <a:pPr lvl="1"/>
            <a:r>
              <a:rPr lang="en-US"/>
              <a:t>Surgical: open/arthroscopic decompression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ANKLE ARTHRITIS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Post-traumatic</a:t>
            </a:r>
            <a:r>
              <a:rPr lang="en-GB" dirty="0"/>
              <a:t>: </a:t>
            </a:r>
            <a:r>
              <a:rPr lang="en-GB" dirty="0" smtClean="0"/>
              <a:t>associated </a:t>
            </a:r>
            <a:r>
              <a:rPr lang="en-GB" dirty="0"/>
              <a:t>with displaced intra-articular </a:t>
            </a:r>
            <a:r>
              <a:rPr lang="en-GB" dirty="0" smtClean="0"/>
              <a:t>fractures.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Inflammatory</a:t>
            </a:r>
            <a:r>
              <a:rPr lang="en-GB" dirty="0"/>
              <a:t>: </a:t>
            </a:r>
            <a:r>
              <a:rPr lang="en-GB" dirty="0" smtClean="0"/>
              <a:t>Rheumatoid Arthritis</a:t>
            </a:r>
          </a:p>
          <a:p>
            <a:endParaRPr lang="en-GB" dirty="0"/>
          </a:p>
          <a:p>
            <a:r>
              <a:rPr lang="en-GB" dirty="0"/>
              <a:t>Degenerative: relatively </a:t>
            </a:r>
            <a:r>
              <a:rPr lang="en-GB" dirty="0" smtClean="0"/>
              <a:t>uncommon; associated with old age.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Presentation with pain, swelling, stiffness, limited mobility, limping.</a:t>
            </a:r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ANKLE </a:t>
            </a:r>
            <a:r>
              <a:rPr lang="en-GB" dirty="0" smtClean="0"/>
              <a:t>ARTHRITIS</a:t>
            </a:r>
            <a:endParaRPr lang="en-GB" sz="2000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9448"/>
            <a:ext cx="9144000" cy="5556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Diagnosis: clinical swelling, tenderness, ↓ROM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Imaging</a:t>
            </a:r>
            <a:r>
              <a:rPr lang="en-GB" dirty="0"/>
              <a:t>: X-rays, bone scan to assess surrounding joints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Treatment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Conservative: NSAIDs, walking stick, weight reduction and activity modification.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Surgical</a:t>
            </a:r>
            <a:r>
              <a:rPr lang="en-GB" dirty="0"/>
              <a:t>: </a:t>
            </a:r>
            <a:r>
              <a:rPr lang="en-GB" dirty="0" smtClean="0"/>
              <a:t>ankle </a:t>
            </a:r>
            <a:r>
              <a:rPr lang="en-GB" dirty="0" err="1" smtClean="0"/>
              <a:t>arthrodesis</a:t>
            </a:r>
            <a:r>
              <a:rPr lang="en-GB" dirty="0" smtClean="0"/>
              <a:t>; </a:t>
            </a:r>
            <a:r>
              <a:rPr lang="en-GB" dirty="0"/>
              <a:t>ankle </a:t>
            </a:r>
            <a:r>
              <a:rPr lang="en-GB" dirty="0" smtClean="0"/>
              <a:t>replacement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 modified synovial hinge joint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Nerve supply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Blood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ANKLE ARTHRITIS </a:t>
            </a:r>
            <a:endParaRPr lang="en-GB" sz="2000" b="1" u="sng" dirty="0"/>
          </a:p>
        </p:txBody>
      </p:sp>
      <p:pic>
        <p:nvPicPr>
          <p:cNvPr id="388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9432" t="27394" r="22203" b="20052"/>
          <a:stretch>
            <a:fillRect/>
          </a:stretch>
        </p:blipFill>
        <p:spPr>
          <a:xfrm>
            <a:off x="4643438" y="2565400"/>
            <a:ext cx="4038600" cy="2857500"/>
          </a:xfrm>
          <a:noFill/>
          <a:ln/>
        </p:spPr>
      </p:pic>
      <p:pic>
        <p:nvPicPr>
          <p:cNvPr id="388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39580" t="27930" r="22205" b="20126"/>
          <a:stretch>
            <a:fillRect/>
          </a:stretch>
        </p:blipFill>
        <p:spPr>
          <a:xfrm>
            <a:off x="468313" y="2565400"/>
            <a:ext cx="3740150" cy="2859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sz="4000" dirty="0" smtClean="0"/>
              <a:t>THE END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:\Users\Justin\Documents\Med School\Radiology\medial ankle-liga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884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I:\Users\Justin\Documents\Med School\Radiology\ankle-ligaments-late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886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219200" y="838200"/>
            <a:ext cx="264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Lateral Ankle Ligaments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10200" y="838200"/>
            <a:ext cx="262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Medial Ankle Ligaments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609600" y="5562600"/>
            <a:ext cx="3927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CFL = Calcaneofibular ligament</a:t>
            </a:r>
          </a:p>
          <a:p>
            <a:r>
              <a:rPr lang="en-US"/>
              <a:t>PTFL = Posterior talofibular ligament</a:t>
            </a:r>
          </a:p>
          <a:p>
            <a:r>
              <a:rPr lang="en-US"/>
              <a:t>ATFL = Anterior talofibular ligament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86400" y="5867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Deltoid 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VIEW</a:t>
            </a:r>
            <a:endParaRPr lang="en-US" dirty="0"/>
          </a:p>
        </p:txBody>
      </p:sp>
      <p:pic>
        <p:nvPicPr>
          <p:cNvPr id="4" name="Picture 5" descr="I:\Users\Justin\Documents\Med School\Radiology\normal ankle later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16037"/>
            <a:ext cx="9144000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1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VIEW</a:t>
            </a:r>
            <a:endParaRPr lang="en-US" dirty="0"/>
          </a:p>
        </p:txBody>
      </p:sp>
      <p:pic>
        <p:nvPicPr>
          <p:cNvPr id="4" name="Picture 4" descr="I:\Users\Justin\Documents\Med School\Radiology\normal ankle 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2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MORTISE VIEW</a:t>
            </a:r>
            <a:endParaRPr lang="en-US" b="1" u="sng" dirty="0"/>
          </a:p>
        </p:txBody>
      </p:sp>
      <p:pic>
        <p:nvPicPr>
          <p:cNvPr id="10" name="Picture 2" descr="I:\Users\Justin\Documents\Med School\Radiology\normal ankle mort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5979"/>
            <a:ext cx="8991600" cy="52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        </a:t>
            </a:r>
            <a:r>
              <a:rPr lang="en-US" b="1" u="sng" dirty="0" smtClean="0"/>
              <a:t>ANKLE MOVEMENTS</a:t>
            </a:r>
            <a:endParaRPr lang="en-US" b="1" u="sng" dirty="0"/>
          </a:p>
        </p:txBody>
      </p:sp>
      <p:pic>
        <p:nvPicPr>
          <p:cNvPr id="19459" name="Picture 2" descr="dorsiflexion of the foot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2476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38929" y="1308834"/>
            <a:ext cx="1611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Dorsi</a:t>
            </a:r>
            <a:r>
              <a:rPr lang="en-US" sz="2000" dirty="0" smtClean="0"/>
              <a:t>-flexion</a:t>
            </a:r>
            <a:endParaRPr lang="en-US" sz="2000" dirty="0"/>
          </a:p>
        </p:txBody>
      </p:sp>
      <p:pic>
        <p:nvPicPr>
          <p:cNvPr id="19461" name="Picture 4" descr="plantar flexion of the foot -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2503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abduction of the foot -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3434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6578" y="3731567"/>
            <a:ext cx="21547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/>
              <a:t>Plantar-flexion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755012"/>
            <a:ext cx="13260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Abduction</a:t>
            </a:r>
          </a:p>
        </p:txBody>
      </p:sp>
      <p:pic>
        <p:nvPicPr>
          <p:cNvPr id="19465" name="Picture 8" descr="addcution of the foot -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9050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inversion of the foot -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343400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eversion of the foot -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1905000"/>
            <a:ext cx="2667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62433" y="3797215"/>
            <a:ext cx="14350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Inversion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4059180" y="1427985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Eversion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7086600" y="1427985"/>
            <a:ext cx="1326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Adduction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EVALUATION OF ANKLE </a:t>
            </a:r>
            <a:r>
              <a:rPr lang="en-US" sz="4000" b="1" dirty="0" smtClean="0"/>
              <a:t>COMPLAINTS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History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sk </a:t>
            </a:r>
            <a:r>
              <a:rPr lang="en-US" dirty="0"/>
              <a:t>about pain, swelling, mechanism of injury, effect on </a:t>
            </a:r>
            <a:r>
              <a:rPr lang="en-US" dirty="0" smtClean="0"/>
              <a:t>standing/walking, prior injury and Rx.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 smtClean="0"/>
              <a:t>Physical </a:t>
            </a:r>
            <a:r>
              <a:rPr lang="en-US" b="1" dirty="0" smtClean="0"/>
              <a:t>examination (</a:t>
            </a:r>
            <a:r>
              <a:rPr lang="en-US" b="1" dirty="0" smtClean="0">
                <a:solidFill>
                  <a:srgbClr val="FF0000"/>
                </a:solidFill>
              </a:rPr>
              <a:t>LOOK</a:t>
            </a:r>
            <a:r>
              <a:rPr lang="en-US" b="1" dirty="0" smtClean="0">
                <a:solidFill>
                  <a:srgbClr val="FF0000"/>
                </a:solidFill>
              </a:rPr>
              <a:t>, FEEL, </a:t>
            </a:r>
            <a:r>
              <a:rPr lang="en-US" b="1" dirty="0" smtClean="0">
                <a:solidFill>
                  <a:srgbClr val="FF0000"/>
                </a:solidFill>
              </a:rPr>
              <a:t>MOVE)</a:t>
            </a:r>
            <a:endParaRPr lang="en-US" b="1" dirty="0" smtClean="0"/>
          </a:p>
          <a:p>
            <a:pPr lvl="1"/>
            <a:r>
              <a:rPr lang="en-US" dirty="0" smtClean="0"/>
              <a:t>Neurovascular </a:t>
            </a:r>
            <a:r>
              <a:rPr lang="en-US" dirty="0" smtClean="0"/>
              <a:t>status examination</a:t>
            </a:r>
          </a:p>
          <a:p>
            <a:pPr lvl="2"/>
            <a:r>
              <a:rPr lang="en-US" dirty="0" smtClean="0"/>
              <a:t>Pulses: </a:t>
            </a:r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pecial tests: </a:t>
            </a:r>
            <a:endParaRPr lang="en-US" dirty="0" smtClean="0"/>
          </a:p>
          <a:p>
            <a:pPr lvl="2"/>
            <a:r>
              <a:rPr lang="en-US" dirty="0" smtClean="0"/>
              <a:t>Anterior drawers test </a:t>
            </a:r>
            <a:r>
              <a:rPr lang="en-US" dirty="0"/>
              <a:t>(for </a:t>
            </a:r>
            <a:r>
              <a:rPr lang="en-US" dirty="0" smtClean="0"/>
              <a:t>ankle)</a:t>
            </a:r>
          </a:p>
          <a:p>
            <a:pPr lvl="2"/>
            <a:r>
              <a:rPr lang="en-US" dirty="0" err="1" smtClean="0"/>
              <a:t>Talar</a:t>
            </a:r>
            <a:r>
              <a:rPr lang="en-US" dirty="0" smtClean="0"/>
              <a:t> tilt</a:t>
            </a:r>
          </a:p>
          <a:p>
            <a:pPr lvl="2"/>
            <a:r>
              <a:rPr lang="en-US" dirty="0" smtClean="0"/>
              <a:t>Squeeze </a:t>
            </a:r>
            <a:r>
              <a:rPr lang="en-US" dirty="0" smtClean="0"/>
              <a:t>test.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293</TotalTime>
  <Words>776</Words>
  <Application>Microsoft Office PowerPoint</Application>
  <PresentationFormat>On-screen Show (4:3)</PresentationFormat>
  <Paragraphs>175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Wingdings</vt:lpstr>
      <vt:lpstr>Wingdings 2</vt:lpstr>
      <vt:lpstr>Technic</vt:lpstr>
      <vt:lpstr>ANKLE DISORDERS</vt:lpstr>
      <vt:lpstr>OUTLINE</vt:lpstr>
      <vt:lpstr>ANATOMY</vt:lpstr>
      <vt:lpstr>PowerPoint Presentation</vt:lpstr>
      <vt:lpstr>LATERAL VIEW</vt:lpstr>
      <vt:lpstr>AP VIEW</vt:lpstr>
      <vt:lpstr>MORTISE VIEW</vt:lpstr>
      <vt:lpstr>        ANKLE MOVEMENTS</vt:lpstr>
      <vt:lpstr>EVALUATION OF ANKLE COMPLAINTS</vt:lpstr>
      <vt:lpstr>PowerPoint Presentation</vt:lpstr>
      <vt:lpstr>TALAR TILT - ATFL/CFL</vt:lpstr>
      <vt:lpstr>SYNDEMOSIS INJURY</vt:lpstr>
      <vt:lpstr>DO ANKLE SPRAINS NEED X-RAYS? OTTAWA ANKLE RULES</vt:lpstr>
      <vt:lpstr>ANKLE CONDITIONS</vt:lpstr>
      <vt:lpstr>ANKLE FRACTURES</vt:lpstr>
      <vt:lpstr>TYPE A (BELOW THE LEVEL OF THE SYNDESMOSIS)</vt:lpstr>
      <vt:lpstr>TYPE B (AT THE LEVEL OF THE SYNDESMOSIS)</vt:lpstr>
      <vt:lpstr>TYPE C (ABOVE THE LEVEL OF THE SYNDESMOSIS)</vt:lpstr>
      <vt:lpstr>PowerPoint Presentation</vt:lpstr>
      <vt:lpstr>CONT.</vt:lpstr>
      <vt:lpstr>PowerPoint Presentation</vt:lpstr>
      <vt:lpstr>TREATMENT</vt:lpstr>
      <vt:lpstr>      ANKLE SPRAIN</vt:lpstr>
      <vt:lpstr>PowerPoint Presentation</vt:lpstr>
      <vt:lpstr>PowerPoint Presentation</vt:lpstr>
      <vt:lpstr>ANKLE INSTABILITY</vt:lpstr>
      <vt:lpstr>ANKLE IMPINGEMENT</vt:lpstr>
      <vt:lpstr>ANKLE ARTHRITIS</vt:lpstr>
      <vt:lpstr>ANKLE ARTHRITIS</vt:lpstr>
      <vt:lpstr>ANKLE ARTHRITIS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Effie Nailah</cp:lastModifiedBy>
  <cp:revision>47</cp:revision>
  <dcterms:created xsi:type="dcterms:W3CDTF">2014-10-02T15:19:16Z</dcterms:created>
  <dcterms:modified xsi:type="dcterms:W3CDTF">2016-10-31T09:30:52Z</dcterms:modified>
</cp:coreProperties>
</file>