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D5DE9-72F7-4FEE-A347-A87FDF809301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54874-7259-4B99-A0E2-A2D0D2CA3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7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54874-7259-4B99-A0E2-A2D0D2CA312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321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FDF79-C044-4F7F-BC66-DF3089EC4B94}" type="datetimeFigureOut">
              <a:rPr lang="en-US" smtClean="0"/>
              <a:pPr/>
              <a:t>8/20/2016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6183B-F204-43E7-9B7D-C5BB8332B7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u="sng" dirty="0" smtClean="0"/>
              <a:t>CLINICAL EVALUATION OF AN ORTHOPAEDIC AND TRAUMA PATIENT.</a:t>
            </a:r>
            <a:endParaRPr lang="en-GB" sz="3200" b="1" u="sn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Orthopaedics – Derived from 2 Greek words:</a:t>
            </a:r>
          </a:p>
          <a:p>
            <a:pPr lvl="1"/>
            <a:r>
              <a:rPr lang="en-GB" sz="2400" dirty="0" smtClean="0"/>
              <a:t>‘Ortho’ </a:t>
            </a:r>
            <a:r>
              <a:rPr lang="en-GB" sz="2400" dirty="0" smtClean="0"/>
              <a:t>– Straight</a:t>
            </a:r>
          </a:p>
          <a:p>
            <a:pPr lvl="1"/>
            <a:r>
              <a:rPr lang="en-GB" sz="2400" dirty="0" smtClean="0"/>
              <a:t>‘</a:t>
            </a:r>
            <a:r>
              <a:rPr lang="en-GB" sz="2400" dirty="0" err="1" smtClean="0"/>
              <a:t>Paedics</a:t>
            </a:r>
            <a:r>
              <a:rPr lang="en-GB" sz="2400" dirty="0" smtClean="0"/>
              <a:t>’ </a:t>
            </a:r>
            <a:r>
              <a:rPr lang="en-GB" sz="2400" dirty="0" smtClean="0"/>
              <a:t>– child.</a:t>
            </a:r>
          </a:p>
          <a:p>
            <a:r>
              <a:rPr lang="en-GB" sz="2400" dirty="0" smtClean="0"/>
              <a:t>Coined by French physician </a:t>
            </a:r>
            <a:r>
              <a:rPr lang="en-GB" sz="2400" b="1" dirty="0" smtClean="0"/>
              <a:t>Nicholas </a:t>
            </a:r>
            <a:r>
              <a:rPr lang="en-GB" sz="2400" b="1" dirty="0" err="1" smtClean="0"/>
              <a:t>Andry</a:t>
            </a:r>
            <a:r>
              <a:rPr lang="en-GB" sz="2400" b="1" dirty="0" smtClean="0"/>
              <a:t> </a:t>
            </a:r>
            <a:r>
              <a:rPr lang="en-GB" sz="2400" dirty="0" smtClean="0"/>
              <a:t>– 1741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  <a:p>
            <a:r>
              <a:rPr lang="en-GB" sz="2400" dirty="0" smtClean="0"/>
              <a:t>The art was then concerned with straightening of a crooked child using primitive means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  <a:p>
            <a:r>
              <a:rPr lang="en-GB" sz="2400" dirty="0" smtClean="0"/>
              <a:t>Orthopaedic problems common – so throughout the ages there have been orthopaedic practitioners such as the  bone setters.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GB" sz="2400" b="1" u="sng" dirty="0" smtClean="0"/>
              <a:t>Deformity</a:t>
            </a:r>
            <a:endParaRPr lang="en-GB" sz="2400" dirty="0"/>
          </a:p>
          <a:p>
            <a:pPr lvl="1"/>
            <a:r>
              <a:rPr lang="en-GB" sz="2400" dirty="0" smtClean="0"/>
              <a:t>Broad </a:t>
            </a:r>
            <a:r>
              <a:rPr lang="en-GB" sz="2400" dirty="0" smtClean="0"/>
              <a:t>term </a:t>
            </a:r>
            <a:endParaRPr lang="en-GB" sz="2400" dirty="0" smtClean="0"/>
          </a:p>
          <a:p>
            <a:pPr lvl="2"/>
            <a:r>
              <a:rPr lang="en-GB" dirty="0" smtClean="0"/>
              <a:t>May be whole individual</a:t>
            </a:r>
          </a:p>
          <a:p>
            <a:pPr lvl="2"/>
            <a:r>
              <a:rPr lang="en-GB" dirty="0" smtClean="0"/>
              <a:t>A Joint.</a:t>
            </a:r>
          </a:p>
          <a:p>
            <a:pPr lvl="2"/>
            <a:r>
              <a:rPr lang="en-GB" dirty="0" smtClean="0"/>
              <a:t>A </a:t>
            </a:r>
            <a:r>
              <a:rPr lang="en-GB" dirty="0" smtClean="0"/>
              <a:t>Limb.</a:t>
            </a:r>
            <a:endParaRPr lang="en-GB" dirty="0"/>
          </a:p>
          <a:p>
            <a:pPr lvl="1"/>
            <a:r>
              <a:rPr lang="en-GB" sz="2400" dirty="0" err="1" smtClean="0"/>
              <a:t>Varus</a:t>
            </a:r>
            <a:r>
              <a:rPr lang="en-GB" sz="2400" dirty="0" smtClean="0"/>
              <a:t>/valgus – Bent medially or </a:t>
            </a:r>
            <a:r>
              <a:rPr lang="en-GB" sz="2400" dirty="0" smtClean="0"/>
              <a:t>laterally</a:t>
            </a:r>
            <a:endParaRPr lang="en-GB" sz="2400" dirty="0"/>
          </a:p>
          <a:p>
            <a:pPr lvl="1"/>
            <a:r>
              <a:rPr lang="en-GB" sz="2400" dirty="0" smtClean="0"/>
              <a:t>Kyphosis/lordosis/scoliosis</a:t>
            </a:r>
            <a:r>
              <a:rPr lang="en-GB" sz="2400" dirty="0" smtClean="0"/>
              <a:t>.</a:t>
            </a:r>
          </a:p>
          <a:p>
            <a:pPr lvl="1"/>
            <a:r>
              <a:rPr lang="en-GB" sz="2400" dirty="0" smtClean="0"/>
              <a:t>Postural deformity</a:t>
            </a:r>
          </a:p>
          <a:p>
            <a:pPr lvl="1"/>
            <a:r>
              <a:rPr lang="en-GB" sz="2400" dirty="0" smtClean="0"/>
              <a:t>Structural deformity</a:t>
            </a:r>
          </a:p>
          <a:p>
            <a:pPr lvl="1"/>
            <a:r>
              <a:rPr lang="en-GB" sz="2400" dirty="0" smtClean="0"/>
              <a:t>Joint </a:t>
            </a:r>
            <a:r>
              <a:rPr lang="en-GB" sz="2400" dirty="0" smtClean="0"/>
              <a:t>deformity may be </a:t>
            </a:r>
            <a:r>
              <a:rPr lang="en-GB" sz="2400" dirty="0" smtClean="0"/>
              <a:t>due to: </a:t>
            </a:r>
            <a:endParaRPr lang="en-GB" sz="2400" dirty="0" smtClean="0"/>
          </a:p>
          <a:p>
            <a:pPr lvl="2"/>
            <a:r>
              <a:rPr lang="en-GB" dirty="0" smtClean="0"/>
              <a:t>contractures.</a:t>
            </a:r>
          </a:p>
          <a:p>
            <a:pPr lvl="2"/>
            <a:r>
              <a:rPr lang="en-GB" dirty="0" smtClean="0"/>
              <a:t>Muscle imbalance</a:t>
            </a:r>
          </a:p>
          <a:p>
            <a:pPr lvl="2"/>
            <a:r>
              <a:rPr lang="en-GB" dirty="0" smtClean="0"/>
              <a:t>Dislocation</a:t>
            </a:r>
            <a:endParaRPr lang="en-GB" dirty="0"/>
          </a:p>
          <a:p>
            <a:pPr lvl="2"/>
            <a:r>
              <a:rPr lang="en-GB" dirty="0" smtClean="0"/>
              <a:t>Joint </a:t>
            </a:r>
            <a:r>
              <a:rPr lang="en-GB" dirty="0" smtClean="0"/>
              <a:t>destruction.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GB" b="1" u="sng" dirty="0" smtClean="0"/>
              <a:t>Bony </a:t>
            </a:r>
            <a:r>
              <a:rPr lang="en-GB" b="1" u="sng" dirty="0" smtClean="0"/>
              <a:t>swellings</a:t>
            </a:r>
            <a:r>
              <a:rPr lang="en-GB" dirty="0" smtClean="0"/>
              <a:t>:	</a:t>
            </a:r>
            <a:endParaRPr lang="en-GB" dirty="0" smtClean="0"/>
          </a:p>
          <a:p>
            <a:pPr lvl="1"/>
            <a:r>
              <a:rPr lang="en-GB" dirty="0" smtClean="0"/>
              <a:t>Note size/number</a:t>
            </a:r>
          </a:p>
          <a:p>
            <a:pPr lvl="1"/>
            <a:r>
              <a:rPr lang="en-GB" dirty="0" smtClean="0"/>
              <a:t>Site</a:t>
            </a:r>
          </a:p>
          <a:p>
            <a:pPr lvl="1"/>
            <a:r>
              <a:rPr lang="en-GB" dirty="0" smtClean="0"/>
              <a:t>Margin</a:t>
            </a:r>
            <a:endParaRPr lang="en-GB" dirty="0"/>
          </a:p>
          <a:p>
            <a:pPr lvl="1"/>
            <a:r>
              <a:rPr lang="en-GB" dirty="0" smtClean="0"/>
              <a:t>Consistency</a:t>
            </a:r>
          </a:p>
          <a:p>
            <a:pPr lvl="1"/>
            <a:r>
              <a:rPr lang="en-GB" dirty="0" smtClean="0"/>
              <a:t>Tenderness.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n-GB" sz="2800" b="1" u="sng" dirty="0" smtClean="0"/>
              <a:t>Neurological examination</a:t>
            </a:r>
            <a:r>
              <a:rPr lang="en-GB" sz="2800" dirty="0" smtClean="0"/>
              <a:t>:-</a:t>
            </a:r>
          </a:p>
          <a:p>
            <a:r>
              <a:rPr lang="en-GB" sz="2200" b="1" dirty="0" smtClean="0"/>
              <a:t>Inspection</a:t>
            </a:r>
          </a:p>
          <a:p>
            <a:pPr lvl="1"/>
            <a:r>
              <a:rPr lang="en-GB" sz="2200" dirty="0" smtClean="0"/>
              <a:t>Wasting? Hypertrophy) limb size</a:t>
            </a:r>
          </a:p>
          <a:p>
            <a:r>
              <a:rPr lang="en-GB" sz="2200" b="1" dirty="0" smtClean="0"/>
              <a:t>Palpation</a:t>
            </a:r>
          </a:p>
          <a:p>
            <a:pPr lvl="1"/>
            <a:r>
              <a:rPr lang="en-GB" sz="2200" dirty="0" smtClean="0"/>
              <a:t>Muscle bulk</a:t>
            </a:r>
          </a:p>
          <a:p>
            <a:pPr lvl="1"/>
            <a:r>
              <a:rPr lang="en-GB" sz="2200" dirty="0" smtClean="0"/>
              <a:t>Tenderness</a:t>
            </a:r>
          </a:p>
          <a:p>
            <a:pPr lvl="1"/>
            <a:r>
              <a:rPr lang="en-GB" sz="2200" dirty="0" smtClean="0"/>
              <a:t>Fasciculations (on tapping)</a:t>
            </a:r>
          </a:p>
          <a:p>
            <a:r>
              <a:rPr lang="en-GB" sz="2200" b="1" dirty="0" smtClean="0"/>
              <a:t>Tone</a:t>
            </a:r>
          </a:p>
          <a:p>
            <a:pPr lvl="1"/>
            <a:r>
              <a:rPr lang="en-GB" sz="2200" dirty="0" smtClean="0"/>
              <a:t>Spasticity (UMNL); Clonus</a:t>
            </a:r>
          </a:p>
          <a:p>
            <a:pPr lvl="1"/>
            <a:r>
              <a:rPr lang="en-GB" sz="2200" dirty="0" smtClean="0"/>
              <a:t>Parkinsonian extrapyramidal rigidity</a:t>
            </a:r>
          </a:p>
          <a:p>
            <a:r>
              <a:rPr lang="en-GB" sz="2200" b="1" dirty="0" smtClean="0"/>
              <a:t>Power </a:t>
            </a:r>
            <a:r>
              <a:rPr lang="en-GB" sz="2200" b="1" dirty="0" smtClean="0">
                <a:sym typeface="Wingdings" panose="05000000000000000000" pitchFamily="2" charset="2"/>
              </a:rPr>
              <a:t></a:t>
            </a:r>
            <a:r>
              <a:rPr lang="en-GB" sz="2200" b="1" dirty="0" smtClean="0"/>
              <a:t> (graded 0 – 5)</a:t>
            </a:r>
            <a:endParaRPr lang="en-GB" sz="2200" b="1" dirty="0"/>
          </a:p>
          <a:p>
            <a:pPr lvl="1"/>
            <a:r>
              <a:rPr lang="en-GB" sz="2200" dirty="0" smtClean="0"/>
              <a:t>0 </a:t>
            </a:r>
            <a:r>
              <a:rPr lang="en-GB" sz="2200" dirty="0" smtClean="0">
                <a:sym typeface="Wingdings" panose="05000000000000000000" pitchFamily="2" charset="2"/>
              </a:rPr>
              <a:t></a:t>
            </a:r>
            <a:r>
              <a:rPr lang="en-GB" sz="2200" dirty="0" smtClean="0"/>
              <a:t> No movement.</a:t>
            </a:r>
          </a:p>
          <a:p>
            <a:pPr lvl="1"/>
            <a:r>
              <a:rPr lang="en-GB" sz="2200" dirty="0" smtClean="0"/>
              <a:t>1 </a:t>
            </a:r>
            <a:r>
              <a:rPr lang="en-GB" sz="2200" dirty="0" smtClean="0">
                <a:sym typeface="Wingdings" panose="05000000000000000000" pitchFamily="2" charset="2"/>
              </a:rPr>
              <a:t> </a:t>
            </a:r>
            <a:r>
              <a:rPr lang="en-GB" sz="2200" dirty="0" smtClean="0"/>
              <a:t>Flicker</a:t>
            </a:r>
            <a:endParaRPr lang="en-GB" sz="2200" dirty="0"/>
          </a:p>
          <a:p>
            <a:pPr lvl="1"/>
            <a:r>
              <a:rPr lang="en-GB" sz="2200" dirty="0" smtClean="0"/>
              <a:t>2 </a:t>
            </a:r>
            <a:r>
              <a:rPr lang="en-GB" sz="2200" dirty="0" smtClean="0">
                <a:sym typeface="Wingdings" panose="05000000000000000000" pitchFamily="2" charset="2"/>
              </a:rPr>
              <a:t> </a:t>
            </a:r>
            <a:r>
              <a:rPr lang="en-GB" sz="2200" dirty="0" smtClean="0"/>
              <a:t>Movement </a:t>
            </a:r>
            <a:r>
              <a:rPr lang="en-GB" sz="2200" dirty="0" smtClean="0"/>
              <a:t>with gravity </a:t>
            </a:r>
            <a:r>
              <a:rPr lang="en-GB" sz="2200" dirty="0" smtClean="0"/>
              <a:t>eliminated.</a:t>
            </a:r>
          </a:p>
          <a:p>
            <a:pPr lvl="1"/>
            <a:r>
              <a:rPr lang="en-GB" sz="2200" dirty="0" smtClean="0"/>
              <a:t>3 </a:t>
            </a:r>
            <a:r>
              <a:rPr lang="en-GB" sz="2200" dirty="0" smtClean="0">
                <a:sym typeface="Wingdings" panose="05000000000000000000" pitchFamily="2" charset="2"/>
              </a:rPr>
              <a:t> </a:t>
            </a:r>
            <a:r>
              <a:rPr lang="en-GB" sz="2200" dirty="0" smtClean="0"/>
              <a:t>Movement </a:t>
            </a:r>
            <a:r>
              <a:rPr lang="en-GB" sz="2200" dirty="0" smtClean="0"/>
              <a:t>against </a:t>
            </a:r>
            <a:r>
              <a:rPr lang="en-GB" sz="2200" dirty="0" smtClean="0"/>
              <a:t>gravity.</a:t>
            </a:r>
          </a:p>
          <a:p>
            <a:pPr lvl="1"/>
            <a:r>
              <a:rPr lang="en-GB" sz="2200" dirty="0" smtClean="0"/>
              <a:t>4 </a:t>
            </a:r>
            <a:r>
              <a:rPr lang="en-GB" sz="2200" dirty="0" smtClean="0">
                <a:sym typeface="Wingdings" panose="05000000000000000000" pitchFamily="2" charset="2"/>
              </a:rPr>
              <a:t> </a:t>
            </a:r>
            <a:r>
              <a:rPr lang="en-GB" sz="2200" dirty="0" smtClean="0"/>
              <a:t>Movement </a:t>
            </a:r>
            <a:r>
              <a:rPr lang="en-GB" sz="2200" dirty="0" smtClean="0"/>
              <a:t>against resistance</a:t>
            </a:r>
            <a:r>
              <a:rPr lang="en-GB" sz="2200" dirty="0" smtClean="0"/>
              <a:t>.</a:t>
            </a:r>
          </a:p>
          <a:p>
            <a:pPr lvl="1"/>
            <a:r>
              <a:rPr lang="en-GB" sz="2200" dirty="0" smtClean="0"/>
              <a:t>5 </a:t>
            </a:r>
            <a:r>
              <a:rPr lang="en-GB" sz="2200" dirty="0" smtClean="0">
                <a:sym typeface="Wingdings" panose="05000000000000000000" pitchFamily="2" charset="2"/>
              </a:rPr>
              <a:t></a:t>
            </a:r>
            <a:r>
              <a:rPr lang="en-GB" sz="2200" dirty="0" smtClean="0"/>
              <a:t> Normal </a:t>
            </a:r>
            <a:r>
              <a:rPr lang="en-GB" sz="2200" dirty="0" smtClean="0"/>
              <a:t>power</a:t>
            </a:r>
            <a:r>
              <a:rPr lang="en-GB" sz="2200" dirty="0" smtClean="0"/>
              <a:t>.</a:t>
            </a:r>
          </a:p>
          <a:p>
            <a:pPr lvl="1"/>
            <a:endParaRPr lang="en-GB" sz="2200" dirty="0" smtClean="0"/>
          </a:p>
          <a:p>
            <a:r>
              <a:rPr lang="en-GB" sz="2200" dirty="0" smtClean="0"/>
              <a:t>(</a:t>
            </a:r>
            <a:r>
              <a:rPr lang="en-GB" sz="2200" dirty="0" smtClean="0"/>
              <a:t>MRC </a:t>
            </a:r>
            <a:r>
              <a:rPr lang="en-GB" sz="2200" dirty="0" smtClean="0"/>
              <a:t>scale)</a:t>
            </a:r>
          </a:p>
          <a:p>
            <a:endParaRPr lang="en-GB" sz="2200" dirty="0" smtClean="0"/>
          </a:p>
          <a:p>
            <a:r>
              <a:rPr lang="en-GB" sz="2200" b="1" dirty="0" smtClean="0"/>
              <a:t>Reflexes:</a:t>
            </a:r>
          </a:p>
          <a:p>
            <a:pPr lvl="1"/>
            <a:r>
              <a:rPr lang="en-GB" sz="2200" u="sng" dirty="0" smtClean="0"/>
              <a:t>Deep tendon reflexes</a:t>
            </a:r>
          </a:p>
          <a:p>
            <a:pPr lvl="2"/>
            <a:r>
              <a:rPr lang="en-GB" sz="2200" dirty="0" smtClean="0"/>
              <a:t>Knee jerk</a:t>
            </a:r>
          </a:p>
          <a:p>
            <a:pPr lvl="2"/>
            <a:r>
              <a:rPr lang="en-GB" sz="2200" dirty="0" smtClean="0"/>
              <a:t>Biceps</a:t>
            </a:r>
          </a:p>
          <a:p>
            <a:pPr lvl="1"/>
            <a:r>
              <a:rPr lang="en-GB" sz="2200" u="sng" dirty="0" smtClean="0"/>
              <a:t>Superficial reflexes</a:t>
            </a:r>
          </a:p>
          <a:p>
            <a:pPr lvl="2"/>
            <a:r>
              <a:rPr lang="en-GB" sz="2200" dirty="0" smtClean="0"/>
              <a:t>Plantar reflex</a:t>
            </a:r>
          </a:p>
          <a:p>
            <a:pPr lvl="2"/>
            <a:r>
              <a:rPr lang="en-GB" sz="2200" dirty="0" smtClean="0"/>
              <a:t>Cremasteric reflex</a:t>
            </a:r>
          </a:p>
          <a:p>
            <a:pPr lvl="2"/>
            <a:r>
              <a:rPr lang="en-GB" sz="2200" dirty="0" smtClean="0"/>
              <a:t>Abdominal reflex</a:t>
            </a:r>
          </a:p>
          <a:p>
            <a:r>
              <a:rPr lang="en-GB" sz="2200" b="1" dirty="0" smtClean="0"/>
              <a:t>Coordination</a:t>
            </a:r>
          </a:p>
          <a:p>
            <a:r>
              <a:rPr lang="en-GB" sz="2200" b="1" dirty="0" smtClean="0"/>
              <a:t>Sensory exam</a:t>
            </a:r>
            <a:endParaRPr lang="en-GB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u="sng" dirty="0" smtClean="0"/>
              <a:t>Investigations:-</a:t>
            </a:r>
          </a:p>
          <a:p>
            <a:r>
              <a:rPr lang="en-GB" sz="2400" dirty="0" smtClean="0"/>
              <a:t>Blood tests</a:t>
            </a:r>
          </a:p>
          <a:p>
            <a:r>
              <a:rPr lang="en-GB" sz="2400" dirty="0" smtClean="0"/>
              <a:t>Diagnostic </a:t>
            </a:r>
            <a:r>
              <a:rPr lang="en-GB" sz="2400" dirty="0" smtClean="0"/>
              <a:t>imaging </a:t>
            </a:r>
            <a:endParaRPr lang="en-GB" sz="2400" dirty="0"/>
          </a:p>
          <a:p>
            <a:pPr lvl="1"/>
            <a:r>
              <a:rPr lang="en-GB" sz="2400" dirty="0" smtClean="0"/>
              <a:t>Plain x-rays.</a:t>
            </a:r>
          </a:p>
          <a:p>
            <a:pPr lvl="1"/>
            <a:r>
              <a:rPr lang="en-GB" sz="2400" dirty="0" smtClean="0"/>
              <a:t>CT scan, MRI, Scans (+/- contrast), Ultrasound</a:t>
            </a:r>
            <a:endParaRPr lang="en-GB" sz="2400" dirty="0" smtClean="0"/>
          </a:p>
          <a:p>
            <a:r>
              <a:rPr lang="en-GB" sz="2400" dirty="0" smtClean="0"/>
              <a:t>Synovial </a:t>
            </a:r>
            <a:r>
              <a:rPr lang="en-GB" sz="2400" dirty="0" smtClean="0"/>
              <a:t>fluid analysis</a:t>
            </a:r>
          </a:p>
          <a:p>
            <a:r>
              <a:rPr lang="en-GB" sz="2400" dirty="0" smtClean="0"/>
              <a:t>Blood, urine, sputum – microscopy and cultures.</a:t>
            </a:r>
          </a:p>
          <a:p>
            <a:r>
              <a:rPr lang="en-GB" sz="2400" dirty="0" smtClean="0"/>
              <a:t>Specialised tests</a:t>
            </a:r>
          </a:p>
          <a:p>
            <a:pPr lvl="1"/>
            <a:r>
              <a:rPr lang="en-GB" sz="2400" dirty="0" smtClean="0"/>
              <a:t>Arthroscopy</a:t>
            </a:r>
          </a:p>
          <a:p>
            <a:pPr lvl="1"/>
            <a:r>
              <a:rPr lang="en-GB" sz="2400" dirty="0" smtClean="0"/>
              <a:t>Electro-diagnosis</a:t>
            </a:r>
            <a:r>
              <a:rPr lang="en-GB" sz="2400" dirty="0" smtClean="0"/>
              <a:t>.</a:t>
            </a:r>
          </a:p>
          <a:p>
            <a:pPr>
              <a:buFontTx/>
              <a:buChar char="-"/>
            </a:pPr>
            <a:r>
              <a:rPr lang="en-GB" sz="2400" dirty="0" smtClean="0"/>
              <a:t>Biopsy – </a:t>
            </a:r>
            <a:r>
              <a:rPr lang="en-GB" sz="2400" dirty="0" smtClean="0"/>
              <a:t>Open</a:t>
            </a:r>
          </a:p>
          <a:p>
            <a:pPr lvl="1">
              <a:buFontTx/>
              <a:buChar char="-"/>
            </a:pPr>
            <a:r>
              <a:rPr lang="en-GB" sz="2400" dirty="0" smtClean="0"/>
              <a:t>Closed </a:t>
            </a:r>
            <a:r>
              <a:rPr lang="en-GB" sz="2400" dirty="0" smtClean="0"/>
              <a:t>– Fine needle </a:t>
            </a:r>
            <a:r>
              <a:rPr lang="en-GB" sz="2400" dirty="0" smtClean="0"/>
              <a:t>aspirate</a:t>
            </a:r>
          </a:p>
          <a:p>
            <a:pPr lvl="1">
              <a:buFontTx/>
              <a:buChar char="-"/>
            </a:pPr>
            <a:r>
              <a:rPr lang="en-GB" sz="2400" dirty="0" smtClean="0"/>
              <a:t>Core </a:t>
            </a:r>
            <a:r>
              <a:rPr lang="en-GB" sz="2400" dirty="0" smtClean="0"/>
              <a:t>biopsy.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en-GB" b="1" u="sng" dirty="0" smtClean="0"/>
              <a:t>Management of orthopaedic conditions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u="sng" dirty="0" smtClean="0"/>
              <a:t>Classification</a:t>
            </a:r>
            <a:r>
              <a:rPr lang="en-GB" dirty="0" smtClean="0"/>
              <a:t>:-</a:t>
            </a:r>
            <a:r>
              <a:rPr lang="en-GB" dirty="0" smtClean="0"/>
              <a:t>	</a:t>
            </a:r>
          </a:p>
          <a:p>
            <a:r>
              <a:rPr lang="en-GB" sz="2400" dirty="0" smtClean="0"/>
              <a:t>Especially important in orthopaedic trauma.</a:t>
            </a:r>
          </a:p>
          <a:p>
            <a:r>
              <a:rPr lang="en-GB" sz="2400" dirty="0" smtClean="0"/>
              <a:t>Determines the way management will proceed.</a:t>
            </a:r>
          </a:p>
          <a:p>
            <a:r>
              <a:rPr lang="en-GB" sz="2400" dirty="0" smtClean="0"/>
              <a:t>Example:</a:t>
            </a:r>
          </a:p>
          <a:p>
            <a:pPr lvl="1"/>
            <a:r>
              <a:rPr lang="en-GB" sz="2400" dirty="0" smtClean="0"/>
              <a:t>Open vs. </a:t>
            </a:r>
            <a:r>
              <a:rPr lang="en-GB" sz="2400" dirty="0" smtClean="0"/>
              <a:t>closed </a:t>
            </a:r>
            <a:r>
              <a:rPr lang="en-GB" sz="2400" dirty="0" smtClean="0"/>
              <a:t>fractures.</a:t>
            </a:r>
          </a:p>
          <a:p>
            <a:pPr lvl="1"/>
            <a:r>
              <a:rPr lang="en-GB" sz="2400" dirty="0" smtClean="0"/>
              <a:t>Non-</a:t>
            </a:r>
            <a:r>
              <a:rPr lang="en-GB" sz="2400" dirty="0" err="1" smtClean="0"/>
              <a:t>comminuted</a:t>
            </a:r>
            <a:r>
              <a:rPr lang="en-GB" sz="2400" dirty="0" smtClean="0"/>
              <a:t> vs. comminuted fractures.</a:t>
            </a:r>
          </a:p>
          <a:p>
            <a:pPr lvl="1"/>
            <a:r>
              <a:rPr lang="en-GB" sz="2400" dirty="0" smtClean="0"/>
              <a:t>Displaced vs. un-displaced </a:t>
            </a:r>
            <a:r>
              <a:rPr lang="en-GB" sz="2400" dirty="0" smtClean="0"/>
              <a:t>fractures.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numCol="2">
            <a:normAutofit/>
          </a:bodyPr>
          <a:lstStyle/>
          <a:p>
            <a:r>
              <a:rPr lang="en-GB" sz="2400" b="1" u="sng" dirty="0" smtClean="0"/>
              <a:t>Conservative Management:</a:t>
            </a:r>
          </a:p>
          <a:p>
            <a:pPr lvl="1"/>
            <a:r>
              <a:rPr lang="en-GB" sz="2400" dirty="0" smtClean="0"/>
              <a:t>Drugs</a:t>
            </a:r>
            <a:endParaRPr lang="en-GB" sz="2400" dirty="0"/>
          </a:p>
          <a:p>
            <a:pPr lvl="1"/>
            <a:r>
              <a:rPr lang="en-GB" sz="2400" dirty="0" smtClean="0"/>
              <a:t>Physiotherapy</a:t>
            </a:r>
            <a:endParaRPr lang="en-GB" sz="2400" dirty="0" smtClean="0"/>
          </a:p>
          <a:p>
            <a:pPr lvl="1"/>
            <a:r>
              <a:rPr lang="en-GB" sz="2400" dirty="0" smtClean="0"/>
              <a:t>Occupational </a:t>
            </a:r>
            <a:r>
              <a:rPr lang="en-GB" sz="2400" dirty="0" smtClean="0"/>
              <a:t>therapy</a:t>
            </a:r>
          </a:p>
          <a:p>
            <a:pPr lvl="1"/>
            <a:r>
              <a:rPr lang="en-GB" sz="2400" dirty="0" smtClean="0"/>
              <a:t>Chiropody</a:t>
            </a:r>
          </a:p>
          <a:p>
            <a:pPr lvl="1"/>
            <a:r>
              <a:rPr lang="en-GB" sz="2400" dirty="0" smtClean="0"/>
              <a:t>Casting</a:t>
            </a:r>
            <a:r>
              <a:rPr lang="en-GB" sz="2400" dirty="0" smtClean="0"/>
              <a:t>.</a:t>
            </a:r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r>
              <a:rPr lang="en-GB" sz="2400" b="1" u="sng" dirty="0" smtClean="0"/>
              <a:t>Operative management:</a:t>
            </a:r>
          </a:p>
          <a:p>
            <a:pPr lvl="1"/>
            <a:r>
              <a:rPr lang="en-GB" sz="2400" dirty="0" smtClean="0"/>
              <a:t>Manipulation/ cast/ </a:t>
            </a:r>
            <a:r>
              <a:rPr lang="en-GB" sz="2400" dirty="0" err="1" smtClean="0"/>
              <a:t>splintage</a:t>
            </a:r>
            <a:endParaRPr lang="en-GB" sz="2400" dirty="0" smtClean="0"/>
          </a:p>
          <a:p>
            <a:pPr lvl="1"/>
            <a:r>
              <a:rPr lang="en-GB" sz="2400" dirty="0" smtClean="0"/>
              <a:t>Open arthroscopy</a:t>
            </a:r>
            <a:endParaRPr lang="en-GB" sz="2400" dirty="0" smtClean="0"/>
          </a:p>
          <a:p>
            <a:pPr lvl="1"/>
            <a:r>
              <a:rPr lang="en-GB" sz="2400" dirty="0" smtClean="0"/>
              <a:t>Osteotomy</a:t>
            </a:r>
          </a:p>
          <a:p>
            <a:pPr lvl="2"/>
            <a:r>
              <a:rPr lang="en-GB" dirty="0" smtClean="0"/>
              <a:t>Varus</a:t>
            </a:r>
          </a:p>
          <a:p>
            <a:pPr lvl="2"/>
            <a:r>
              <a:rPr lang="en-GB" dirty="0" smtClean="0"/>
              <a:t>Valgus</a:t>
            </a:r>
            <a:endParaRPr lang="en-GB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The bone setters were regarded with disdain as they had not sat any examination.</a:t>
            </a:r>
          </a:p>
          <a:p>
            <a:r>
              <a:rPr lang="en-GB" sz="2400" dirty="0" smtClean="0"/>
              <a:t>Their work came to be known as a result of the last bone setter – </a:t>
            </a:r>
            <a:r>
              <a:rPr lang="en-GB" sz="2400" b="1" dirty="0" smtClean="0"/>
              <a:t>Evans Thomas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Put all his five sons through medical school.</a:t>
            </a:r>
          </a:p>
          <a:p>
            <a:r>
              <a:rPr lang="en-GB" sz="2400" dirty="0" smtClean="0"/>
              <a:t>One of them </a:t>
            </a:r>
            <a:r>
              <a:rPr lang="en-GB" sz="2400" b="1" dirty="0" smtClean="0"/>
              <a:t>Hugh Owen </a:t>
            </a:r>
            <a:r>
              <a:rPr lang="en-GB" sz="2400" dirty="0" smtClean="0"/>
              <a:t>Thomas became one of the greatest orthopaedic pioneers of our time.</a:t>
            </a:r>
          </a:p>
          <a:p>
            <a:r>
              <a:rPr lang="en-GB" sz="2400" dirty="0" smtClean="0"/>
              <a:t>He practiced in Liverpool although he had studies in Edinburgh and did the London MRCS in 1857</a:t>
            </a:r>
            <a:r>
              <a:rPr lang="en-GB" sz="2400" dirty="0" smtClean="0"/>
              <a:t>.</a:t>
            </a:r>
            <a:endParaRPr lang="en-GB" sz="2400" dirty="0"/>
          </a:p>
          <a:p>
            <a:r>
              <a:rPr lang="en-GB" sz="2400" dirty="0"/>
              <a:t>British orthopaedics developed greatly by Hugh Owen Thomas (1834 -18..) and his nephew Robert Jones (1857 – 1933)</a:t>
            </a:r>
          </a:p>
          <a:p>
            <a:r>
              <a:rPr lang="en-GB" sz="2400" dirty="0"/>
              <a:t>Our mode of orthopaedics derived from the British model.</a:t>
            </a:r>
          </a:p>
          <a:p>
            <a:r>
              <a:rPr lang="en-GB" sz="2400" dirty="0"/>
              <a:t>A number of current Kenyan orthopaedic surgeons studies at the Robert Jones and Agnes Hunt orthopaedic Hospital in Oswestry, England.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numCol="2">
            <a:noAutofit/>
          </a:bodyPr>
          <a:lstStyle/>
          <a:p>
            <a:r>
              <a:rPr lang="en-GB" sz="2400" dirty="0" smtClean="0"/>
              <a:t>Modern orthopaedic surgery </a:t>
            </a:r>
            <a:r>
              <a:rPr lang="en-GB" sz="2400" dirty="0" smtClean="0"/>
              <a:t>has    </a:t>
            </a:r>
            <a:r>
              <a:rPr lang="en-GB" sz="2400" dirty="0" smtClean="0"/>
              <a:t>developed a long way from time of </a:t>
            </a:r>
            <a:r>
              <a:rPr lang="en-GB" sz="2400" dirty="0" err="1" smtClean="0"/>
              <a:t>Andry</a:t>
            </a:r>
            <a:r>
              <a:rPr lang="en-GB" sz="2400" dirty="0" smtClean="0"/>
              <a:t>.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Today orthopaedics covers:-</a:t>
            </a:r>
          </a:p>
          <a:p>
            <a:pPr lvl="1"/>
            <a:r>
              <a:rPr lang="en-GB" sz="2400" dirty="0" smtClean="0"/>
              <a:t>Neonates – Geriatrics.</a:t>
            </a:r>
          </a:p>
          <a:p>
            <a:pPr lvl="1"/>
            <a:r>
              <a:rPr lang="en-GB" sz="2400" dirty="0" smtClean="0"/>
              <a:t>Trauma</a:t>
            </a:r>
          </a:p>
          <a:p>
            <a:pPr lvl="1"/>
            <a:r>
              <a:rPr lang="en-GB" sz="2400" dirty="0" smtClean="0"/>
              <a:t>Sports Medicine</a:t>
            </a:r>
          </a:p>
          <a:p>
            <a:pPr lvl="1"/>
            <a:r>
              <a:rPr lang="en-GB" sz="2400" dirty="0" smtClean="0"/>
              <a:t>Degenerative diseases of joints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pPr>
              <a:buNone/>
            </a:pPr>
            <a:r>
              <a:rPr lang="en-GB" sz="2400" b="1" u="sng" dirty="0"/>
              <a:t>Scope of Orthopaedics:-</a:t>
            </a:r>
          </a:p>
          <a:p>
            <a:r>
              <a:rPr lang="en-GB" sz="2400" dirty="0"/>
              <a:t>Bones</a:t>
            </a:r>
          </a:p>
          <a:p>
            <a:r>
              <a:rPr lang="en-GB" sz="2400" dirty="0"/>
              <a:t>Joints</a:t>
            </a:r>
          </a:p>
          <a:p>
            <a:r>
              <a:rPr lang="en-GB" sz="2400" dirty="0"/>
              <a:t>Muscles</a:t>
            </a:r>
          </a:p>
          <a:p>
            <a:r>
              <a:rPr lang="en-GB" sz="2400" dirty="0"/>
              <a:t>Tendons</a:t>
            </a:r>
          </a:p>
          <a:p>
            <a:r>
              <a:rPr lang="en-GB" sz="2400" dirty="0"/>
              <a:t>Nerves.</a:t>
            </a:r>
          </a:p>
          <a:p>
            <a:r>
              <a:rPr lang="en-GB" sz="2400" dirty="0"/>
              <a:t>In short: the Locomotor system.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GB" sz="2400" b="1" u="sng" dirty="0" smtClean="0"/>
              <a:t>Diseases affecting the </a:t>
            </a:r>
            <a:r>
              <a:rPr lang="en-GB" sz="2400" b="1" u="sng" dirty="0" smtClean="0"/>
              <a:t>Locomotor  </a:t>
            </a:r>
            <a:r>
              <a:rPr lang="en-GB" sz="2400" b="1" u="sng" dirty="0" smtClean="0"/>
              <a:t>system falls into seven categories:-</a:t>
            </a:r>
          </a:p>
          <a:p>
            <a:pPr lvl="1"/>
            <a:r>
              <a:rPr lang="en-GB" sz="2400" dirty="0" smtClean="0"/>
              <a:t>Congenital and </a:t>
            </a:r>
            <a:r>
              <a:rPr lang="en-GB" sz="2400" dirty="0" smtClean="0"/>
              <a:t>developmental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Infective and </a:t>
            </a:r>
            <a:r>
              <a:rPr lang="en-GB" sz="2400" dirty="0" smtClean="0"/>
              <a:t>inflammatory</a:t>
            </a:r>
          </a:p>
          <a:p>
            <a:pPr lvl="1"/>
            <a:endParaRPr lang="en-GB" sz="2400" dirty="0" smtClean="0">
              <a:solidFill>
                <a:srgbClr val="FF0000"/>
              </a:solidFill>
            </a:endParaRPr>
          </a:p>
          <a:p>
            <a:pPr lvl="1"/>
            <a:r>
              <a:rPr lang="en-GB" sz="2400" dirty="0" smtClean="0"/>
              <a:t>Arthritic and rheumatic disorders</a:t>
            </a:r>
            <a:r>
              <a:rPr lang="en-GB" sz="2400" dirty="0" smtClean="0"/>
              <a:t>.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Metabolic and endocrinological </a:t>
            </a:r>
            <a:r>
              <a:rPr lang="en-GB" sz="2400" dirty="0" smtClean="0"/>
              <a:t>disorders.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Tumours and Tumour like conditions</a:t>
            </a:r>
            <a:r>
              <a:rPr lang="en-GB" sz="2400" dirty="0" smtClean="0"/>
              <a:t>.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Sensory disturbance and muscle weakness</a:t>
            </a:r>
            <a:r>
              <a:rPr lang="en-GB" sz="2400" dirty="0" smtClean="0"/>
              <a:t>.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Injury (Trauma) and mechanical disorders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Diagnosis </a:t>
            </a:r>
            <a:r>
              <a:rPr lang="en-GB" sz="2400" b="1" dirty="0" smtClean="0"/>
              <a:t>goes through stages</a:t>
            </a:r>
            <a:r>
              <a:rPr lang="en-GB" sz="2400" b="1" dirty="0" smtClean="0"/>
              <a:t>:-</a:t>
            </a:r>
          </a:p>
          <a:p>
            <a:pPr lvl="1"/>
            <a:r>
              <a:rPr lang="en-GB" sz="2400" dirty="0" smtClean="0"/>
              <a:t>History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 smtClean="0"/>
              <a:t>Examination</a:t>
            </a:r>
            <a:endParaRPr lang="en-GB" sz="2400" dirty="0" smtClean="0"/>
          </a:p>
          <a:p>
            <a:pPr lvl="1"/>
            <a:endParaRPr lang="en-GB" sz="2400" dirty="0"/>
          </a:p>
          <a:p>
            <a:pPr lvl="1"/>
            <a:r>
              <a:rPr lang="en-GB" sz="2400" dirty="0" smtClean="0"/>
              <a:t>Investigations</a:t>
            </a:r>
          </a:p>
          <a:p>
            <a:pPr lvl="2"/>
            <a:r>
              <a:rPr lang="en-GB" dirty="0" smtClean="0"/>
              <a:t>Routine</a:t>
            </a:r>
            <a:endParaRPr lang="en-GB" dirty="0"/>
          </a:p>
          <a:p>
            <a:pPr lvl="2"/>
            <a:r>
              <a:rPr lang="en-GB" dirty="0" smtClean="0"/>
              <a:t>Specialised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u="sng" dirty="0" smtClean="0"/>
              <a:t>History</a:t>
            </a:r>
            <a:r>
              <a:rPr lang="en-GB" dirty="0" smtClean="0"/>
              <a:t>:	</a:t>
            </a:r>
          </a:p>
          <a:p>
            <a:r>
              <a:rPr lang="en-GB" dirty="0" smtClean="0"/>
              <a:t>Encourage patient to give his/her story.</a:t>
            </a:r>
          </a:p>
          <a:p>
            <a:r>
              <a:rPr lang="en-GB" dirty="0" smtClean="0"/>
              <a:t>Ask relevant questions to clarify the picture</a:t>
            </a:r>
          </a:p>
          <a:p>
            <a:r>
              <a:rPr lang="en-GB" dirty="0" smtClean="0"/>
              <a:t>Of concern are:</a:t>
            </a:r>
            <a:r>
              <a:rPr lang="en-GB" dirty="0"/>
              <a:t>	</a:t>
            </a:r>
            <a:r>
              <a:rPr lang="en-GB" dirty="0" smtClean="0"/>
              <a:t>-	-	Pain.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-	Stiffness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-	Locking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-	Giving way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-	Swelling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-	Deformity.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-	Weakness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-	Instability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-	Abnormal sensation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-	Loss of function.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Also check:</a:t>
            </a:r>
          </a:p>
          <a:p>
            <a:pPr lvl="1"/>
            <a:r>
              <a:rPr lang="en-GB" sz="2400" dirty="0" smtClean="0"/>
              <a:t>Past history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 smtClean="0"/>
              <a:t>Family history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 smtClean="0"/>
              <a:t>Social </a:t>
            </a:r>
            <a:r>
              <a:rPr lang="en-GB" sz="2400" dirty="0" smtClean="0"/>
              <a:t>history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Examination</a:t>
            </a:r>
            <a:r>
              <a:rPr lang="en-GB" sz="2400" dirty="0" smtClean="0"/>
              <a:t>:	</a:t>
            </a:r>
            <a:endParaRPr lang="en-GB" sz="2400" dirty="0" smtClean="0"/>
          </a:p>
          <a:p>
            <a:pPr lvl="1"/>
            <a:r>
              <a:rPr lang="en-GB" sz="2400" dirty="0" smtClean="0"/>
              <a:t>Look</a:t>
            </a:r>
            <a:endParaRPr lang="en-GB" sz="2400" dirty="0"/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Feel</a:t>
            </a:r>
            <a:endParaRPr lang="en-GB" sz="2400" dirty="0"/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Move</a:t>
            </a:r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Every </a:t>
            </a:r>
            <a:r>
              <a:rPr lang="en-GB" sz="2400" dirty="0" smtClean="0"/>
              <a:t>joint, limb and parts of the body will have their own terminology and this will be described at each stop.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endParaRPr lang="en-GB" sz="2400" dirty="0" smtClean="0"/>
          </a:p>
          <a:p>
            <a:r>
              <a:rPr lang="en-GB" sz="2400" b="1" u="sng" dirty="0" smtClean="0"/>
              <a:t>Move</a:t>
            </a:r>
            <a:r>
              <a:rPr lang="en-GB" sz="2400" dirty="0" smtClean="0"/>
              <a:t>:    </a:t>
            </a:r>
            <a:endParaRPr lang="en-GB" sz="2400" dirty="0" smtClean="0"/>
          </a:p>
          <a:p>
            <a:pPr lvl="1"/>
            <a:r>
              <a:rPr lang="en-GB" sz="2400" dirty="0" smtClean="0"/>
              <a:t>First </a:t>
            </a:r>
            <a:r>
              <a:rPr lang="en-GB" sz="2400" dirty="0" smtClean="0"/>
              <a:t>observe </a:t>
            </a:r>
            <a:r>
              <a:rPr lang="en-GB" sz="2400" b="1" dirty="0" smtClean="0"/>
              <a:t>passive </a:t>
            </a:r>
            <a:r>
              <a:rPr lang="en-GB" sz="2400" b="1" dirty="0" smtClean="0"/>
              <a:t>movement</a:t>
            </a:r>
            <a:r>
              <a:rPr lang="en-GB" sz="2400" dirty="0" smtClean="0"/>
              <a:t>.</a:t>
            </a:r>
          </a:p>
          <a:p>
            <a:pPr lvl="1"/>
            <a:r>
              <a:rPr lang="en-GB" sz="2400" dirty="0" smtClean="0"/>
              <a:t>Then </a:t>
            </a:r>
            <a:r>
              <a:rPr lang="en-GB" sz="2400" b="1" dirty="0" smtClean="0"/>
              <a:t>active </a:t>
            </a:r>
            <a:r>
              <a:rPr lang="en-GB" sz="2400" b="1" dirty="0" smtClean="0"/>
              <a:t>movement</a:t>
            </a:r>
            <a:r>
              <a:rPr lang="en-GB" sz="2400" dirty="0" smtClean="0"/>
              <a:t>.</a:t>
            </a:r>
            <a:endParaRPr lang="en-GB" sz="2400" dirty="0"/>
          </a:p>
          <a:p>
            <a:pPr lvl="1"/>
            <a:r>
              <a:rPr lang="en-GB" sz="2400" b="1" dirty="0" smtClean="0"/>
              <a:t>Measurements</a:t>
            </a:r>
            <a:r>
              <a:rPr lang="en-GB" sz="2400" dirty="0" smtClean="0"/>
              <a:t>:</a:t>
            </a:r>
            <a:r>
              <a:rPr lang="en-GB" sz="2400" dirty="0" smtClean="0"/>
              <a:t>	</a:t>
            </a:r>
            <a:r>
              <a:rPr lang="en-GB" sz="2400" dirty="0"/>
              <a:t>-</a:t>
            </a:r>
            <a:endParaRPr lang="en-GB" sz="2400" dirty="0" smtClean="0"/>
          </a:p>
          <a:p>
            <a:pPr lvl="2"/>
            <a:r>
              <a:rPr lang="en-GB" dirty="0" smtClean="0"/>
              <a:t>Lengths</a:t>
            </a:r>
          </a:p>
          <a:p>
            <a:pPr lvl="2"/>
            <a:r>
              <a:rPr lang="en-GB" dirty="0" smtClean="0"/>
              <a:t>Angles</a:t>
            </a:r>
          </a:p>
          <a:p>
            <a:pPr lvl="2"/>
            <a:endParaRPr lang="en-GB" dirty="0" smtClean="0"/>
          </a:p>
          <a:p>
            <a:r>
              <a:rPr lang="en-GB" sz="2400" dirty="0" smtClean="0"/>
              <a:t>Types </a:t>
            </a:r>
            <a:r>
              <a:rPr lang="en-GB" sz="2400" dirty="0" smtClean="0"/>
              <a:t>of movement  </a:t>
            </a:r>
            <a:endParaRPr lang="en-GB" sz="2400" dirty="0" smtClean="0"/>
          </a:p>
          <a:p>
            <a:pPr lvl="1"/>
            <a:r>
              <a:rPr lang="en-GB" sz="2400" dirty="0" smtClean="0"/>
              <a:t>Flexion/Extension</a:t>
            </a:r>
          </a:p>
          <a:p>
            <a:pPr lvl="1"/>
            <a:r>
              <a:rPr lang="en-GB" sz="2400" dirty="0" smtClean="0"/>
              <a:t>Adduction/Abduction</a:t>
            </a:r>
            <a:endParaRPr lang="en-GB" sz="2400" dirty="0"/>
          </a:p>
          <a:p>
            <a:pPr lvl="1"/>
            <a:r>
              <a:rPr lang="en-GB" sz="2400" dirty="0" smtClean="0"/>
              <a:t>External/Internal rotation</a:t>
            </a:r>
          </a:p>
          <a:p>
            <a:pPr lvl="1"/>
            <a:r>
              <a:rPr lang="en-GB" sz="2400" dirty="0" smtClean="0"/>
              <a:t>Pronation/Supinatio</a:t>
            </a:r>
            <a:r>
              <a:rPr lang="en-GB" sz="2400" dirty="0"/>
              <a:t>n</a:t>
            </a:r>
            <a:endParaRPr lang="en-GB" sz="2400" dirty="0" smtClean="0"/>
          </a:p>
          <a:p>
            <a:pPr lvl="1"/>
            <a:r>
              <a:rPr lang="en-GB" sz="2400" dirty="0" smtClean="0"/>
              <a:t>Eversion/Inversion</a:t>
            </a:r>
          </a:p>
          <a:p>
            <a:pPr lvl="1"/>
            <a:r>
              <a:rPr lang="en-GB" sz="2400" dirty="0" smtClean="0"/>
              <a:t>Circumduction</a:t>
            </a:r>
          </a:p>
          <a:p>
            <a:pPr lvl="1"/>
            <a:endParaRPr lang="en-GB" sz="2400" dirty="0" smtClean="0"/>
          </a:p>
          <a:p>
            <a:r>
              <a:rPr lang="en-GB" sz="2400" dirty="0" smtClean="0"/>
              <a:t> There may be excessive movement at a joint or stiffness (reduced).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543</Words>
  <Application>Microsoft Office PowerPoint</Application>
  <PresentationFormat>On-screen Show (4:3)</PresentationFormat>
  <Paragraphs>198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CLINICAL EVALUATION OF AN ORTHOPAEDIC AND TRAUMA PATIENT.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ORTHOPAEDICS AND ORTHOPAEDIC TRAUMA</dc:title>
  <dc:creator>NAOMI</dc:creator>
  <cp:lastModifiedBy>Effie Nailah</cp:lastModifiedBy>
  <cp:revision>55</cp:revision>
  <dcterms:created xsi:type="dcterms:W3CDTF">2010-09-20T05:36:07Z</dcterms:created>
  <dcterms:modified xsi:type="dcterms:W3CDTF">2016-08-20T13:43:46Z</dcterms:modified>
</cp:coreProperties>
</file>