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1" r:id="rId3"/>
    <p:sldId id="282" r:id="rId4"/>
    <p:sldId id="257" r:id="rId5"/>
    <p:sldId id="258" r:id="rId6"/>
    <p:sldId id="270" r:id="rId7"/>
    <p:sldId id="271" r:id="rId8"/>
    <p:sldId id="259" r:id="rId9"/>
    <p:sldId id="272" r:id="rId10"/>
    <p:sldId id="260" r:id="rId11"/>
    <p:sldId id="273" r:id="rId12"/>
    <p:sldId id="261" r:id="rId13"/>
    <p:sldId id="274" r:id="rId14"/>
    <p:sldId id="262" r:id="rId15"/>
    <p:sldId id="275" r:id="rId16"/>
    <p:sldId id="279" r:id="rId17"/>
    <p:sldId id="263" r:id="rId18"/>
    <p:sldId id="280" r:id="rId19"/>
    <p:sldId id="276" r:id="rId20"/>
    <p:sldId id="264" r:id="rId21"/>
    <p:sldId id="277" r:id="rId22"/>
    <p:sldId id="265" r:id="rId23"/>
    <p:sldId id="266" r:id="rId24"/>
    <p:sldId id="278" r:id="rId25"/>
    <p:sldId id="268" r:id="rId26"/>
    <p:sldId id="26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3080B45-B80C-41C8-9DC8-7E53D3C40384}" type="datetimeFigureOut">
              <a:rPr lang="en-GB" smtClean="0"/>
              <a:t>25/07/2016</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4AA50291-F21B-4F2F-A26A-2E847FD06BF3}"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080B45-B80C-41C8-9DC8-7E53D3C40384}" type="datetimeFigureOut">
              <a:rPr lang="en-GB" smtClean="0"/>
              <a:t>25/07/2016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A50291-F21B-4F2F-A26A-2E847FD06BF3}"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080B45-B80C-41C8-9DC8-7E53D3C40384}" type="datetimeFigureOut">
              <a:rPr lang="en-GB" smtClean="0"/>
              <a:t>25/07/2016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A50291-F21B-4F2F-A26A-2E847FD06BF3}"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080B45-B80C-41C8-9DC8-7E53D3C40384}" type="datetimeFigureOut">
              <a:rPr lang="en-GB" smtClean="0"/>
              <a:t>25/07/2016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A50291-F21B-4F2F-A26A-2E847FD06BF3}"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3080B45-B80C-41C8-9DC8-7E53D3C40384}" type="datetimeFigureOut">
              <a:rPr lang="en-GB" smtClean="0"/>
              <a:t>25/07/2016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A50291-F21B-4F2F-A26A-2E847FD06BF3}"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080B45-B80C-41C8-9DC8-7E53D3C40384}" type="datetimeFigureOut">
              <a:rPr lang="en-GB" smtClean="0"/>
              <a:t>25/07/2016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A50291-F21B-4F2F-A26A-2E847FD06BF3}"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080B45-B80C-41C8-9DC8-7E53D3C40384}" type="datetimeFigureOut">
              <a:rPr lang="en-GB" smtClean="0"/>
              <a:t>25/07/2016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AA50291-F21B-4F2F-A26A-2E847FD06BF3}"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080B45-B80C-41C8-9DC8-7E53D3C40384}" type="datetimeFigureOut">
              <a:rPr lang="en-GB" smtClean="0"/>
              <a:t>25/07/2016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AA50291-F21B-4F2F-A26A-2E847FD06BF3}"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80B45-B80C-41C8-9DC8-7E53D3C40384}" type="datetimeFigureOut">
              <a:rPr lang="en-GB" smtClean="0"/>
              <a:t>25/07/2016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AA50291-F21B-4F2F-A26A-2E847FD06BF3}"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080B45-B80C-41C8-9DC8-7E53D3C40384}" type="datetimeFigureOut">
              <a:rPr lang="en-GB" smtClean="0"/>
              <a:t>25/07/2016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A50291-F21B-4F2F-A26A-2E847FD06BF3}"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3080B45-B80C-41C8-9DC8-7E53D3C40384}" type="datetimeFigureOut">
              <a:rPr lang="en-GB" smtClean="0"/>
              <a:t>25/07/2016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4AA50291-F21B-4F2F-A26A-2E847FD06BF3}"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3080B45-B80C-41C8-9DC8-7E53D3C40384}" type="datetimeFigureOut">
              <a:rPr lang="en-GB" smtClean="0"/>
              <a:t>25/07/2016</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AA50291-F21B-4F2F-A26A-2E847FD06BF3}"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1268760"/>
            <a:ext cx="5472608" cy="1841376"/>
          </a:xfrm>
        </p:spPr>
        <p:txBody>
          <a:bodyPr>
            <a:normAutofit/>
          </a:bodyPr>
          <a:lstStyle/>
          <a:p>
            <a:r>
              <a:rPr lang="en-GB" u="sng" dirty="0" smtClean="0">
                <a:solidFill>
                  <a:srgbClr val="FF0000"/>
                </a:solidFill>
              </a:rPr>
              <a:t/>
            </a:r>
            <a:br>
              <a:rPr lang="en-GB" u="sng" dirty="0" smtClean="0">
                <a:solidFill>
                  <a:srgbClr val="FF0000"/>
                </a:solidFill>
              </a:rPr>
            </a:br>
            <a:r>
              <a:rPr lang="en-GB" u="sng" dirty="0" smtClean="0">
                <a:solidFill>
                  <a:srgbClr val="FF0000"/>
                </a:solidFill>
              </a:rPr>
              <a:t>WOUND HEALING</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991944"/>
          </a:xfrm>
        </p:spPr>
        <p:txBody>
          <a:bodyPr>
            <a:normAutofit/>
          </a:bodyPr>
          <a:lstStyle/>
          <a:p>
            <a:pPr lvl="0">
              <a:buNone/>
            </a:pPr>
            <a:r>
              <a:rPr lang="en-US" b="1" i="1" u="sng" dirty="0" smtClean="0"/>
              <a:t>Granulation Tissue for motion</a:t>
            </a:r>
            <a:endParaRPr lang="en-GB" dirty="0" smtClean="0"/>
          </a:p>
          <a:p>
            <a:pPr>
              <a:buNone/>
            </a:pPr>
            <a:r>
              <a:rPr lang="en-US" b="1" dirty="0" smtClean="0"/>
              <a:t>(</a:t>
            </a:r>
            <a:r>
              <a:rPr lang="en-US" b="1" dirty="0" err="1" smtClean="0"/>
              <a:t>i</a:t>
            </a:r>
            <a:r>
              <a:rPr lang="en-US" b="1" dirty="0" smtClean="0"/>
              <a:t>). </a:t>
            </a:r>
            <a:r>
              <a:rPr lang="en-US" b="1" dirty="0" err="1" smtClean="0"/>
              <a:t>Fibroplasia</a:t>
            </a:r>
            <a:r>
              <a:rPr lang="en-US" b="1" dirty="0" smtClean="0"/>
              <a:t> and </a:t>
            </a:r>
            <a:r>
              <a:rPr lang="en-US" b="1" dirty="0" err="1" smtClean="0"/>
              <a:t>matix</a:t>
            </a:r>
            <a:r>
              <a:rPr lang="en-US" b="1" dirty="0" smtClean="0"/>
              <a:t> formation. </a:t>
            </a:r>
            <a:endParaRPr lang="en-GB" dirty="0" smtClean="0"/>
          </a:p>
          <a:p>
            <a:pPr>
              <a:buNone/>
            </a:pPr>
            <a:r>
              <a:rPr lang="en-US" b="1" dirty="0" smtClean="0"/>
              <a:t>Granulation tissue consists of:</a:t>
            </a:r>
            <a:r>
              <a:rPr lang="en-US" dirty="0" smtClean="0"/>
              <a:t> </a:t>
            </a:r>
            <a:endParaRPr lang="en-GB" dirty="0" smtClean="0"/>
          </a:p>
          <a:p>
            <a:pPr>
              <a:buNone/>
            </a:pPr>
            <a:r>
              <a:rPr lang="en-US" dirty="0" smtClean="0"/>
              <a:t>	a. </a:t>
            </a:r>
            <a:r>
              <a:rPr lang="en-US" dirty="0" err="1" smtClean="0"/>
              <a:t>Inflamatory</a:t>
            </a:r>
            <a:r>
              <a:rPr lang="en-US" dirty="0" smtClean="0"/>
              <a:t> cells</a:t>
            </a:r>
            <a:endParaRPr lang="en-GB" dirty="0" smtClean="0"/>
          </a:p>
          <a:p>
            <a:pPr>
              <a:buNone/>
            </a:pPr>
            <a:r>
              <a:rPr lang="en-US" dirty="0" smtClean="0"/>
              <a:t>	b, Fibroblasts</a:t>
            </a:r>
            <a:endParaRPr lang="en-GB" dirty="0" smtClean="0"/>
          </a:p>
          <a:p>
            <a:pPr>
              <a:buNone/>
            </a:pPr>
            <a:r>
              <a:rPr lang="en-US" dirty="0" smtClean="0"/>
              <a:t>	c, New vasculature </a:t>
            </a:r>
            <a:endParaRPr lang="en-GB" dirty="0" smtClean="0"/>
          </a:p>
          <a:p>
            <a:pPr>
              <a:buNone/>
            </a:pPr>
            <a:r>
              <a:rPr lang="en-US" dirty="0" smtClean="0"/>
              <a:t>	d, Collagen</a:t>
            </a:r>
            <a:endParaRPr lang="en-GB" dirty="0" smtClean="0"/>
          </a:p>
          <a:p>
            <a:pPr>
              <a:buNone/>
            </a:pPr>
            <a:r>
              <a:rPr lang="en-US" dirty="0" smtClean="0"/>
              <a:t>	e, </a:t>
            </a:r>
            <a:r>
              <a:rPr lang="en-US" dirty="0" err="1" smtClean="0"/>
              <a:t>Glycosaminoglycans</a:t>
            </a:r>
            <a:endParaRPr lang="en-GB" dirty="0" smtClean="0"/>
          </a:p>
          <a:p>
            <a:pPr>
              <a:buNone/>
            </a:pPr>
            <a:r>
              <a:rPr lang="en-US" dirty="0" smtClean="0"/>
              <a:t>   </a:t>
            </a:r>
          </a:p>
          <a:p>
            <a:pPr>
              <a:buNone/>
            </a:pPr>
            <a:r>
              <a:rPr lang="en-US" dirty="0" smtClean="0"/>
              <a:t>Its formation begins 3-5 days after wounding and overlaps with the </a:t>
            </a:r>
            <a:r>
              <a:rPr lang="en-US" dirty="0" err="1" smtClean="0"/>
              <a:t>preceeding</a:t>
            </a:r>
            <a:r>
              <a:rPr lang="en-US" dirty="0" smtClean="0"/>
              <a:t> inflammatory phase.</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normAutofit fontScale="85000" lnSpcReduction="10000"/>
          </a:bodyPr>
          <a:lstStyle/>
          <a:p>
            <a:pPr>
              <a:buNone/>
            </a:pPr>
            <a:r>
              <a:rPr lang="en-US" dirty="0" smtClean="0"/>
              <a:t>The fibroblast is the critical cell in granulation tissue formation.  It forms</a:t>
            </a:r>
            <a:endParaRPr lang="en-GB" dirty="0" smtClean="0"/>
          </a:p>
          <a:p>
            <a:pPr>
              <a:buNone/>
            </a:pPr>
            <a:r>
              <a:rPr lang="en-US" dirty="0" smtClean="0"/>
              <a:t>	Collagen</a:t>
            </a:r>
            <a:endParaRPr lang="en-GB" dirty="0" smtClean="0"/>
          </a:p>
          <a:p>
            <a:pPr>
              <a:buNone/>
            </a:pPr>
            <a:r>
              <a:rPr lang="en-US" dirty="0" smtClean="0"/>
              <a:t>	</a:t>
            </a:r>
            <a:r>
              <a:rPr lang="en-US" dirty="0" err="1" smtClean="0"/>
              <a:t>Elastin</a:t>
            </a:r>
            <a:endParaRPr lang="en-GB" dirty="0" smtClean="0"/>
          </a:p>
          <a:p>
            <a:pPr>
              <a:buNone/>
            </a:pPr>
            <a:r>
              <a:rPr lang="en-US" dirty="0" smtClean="0"/>
              <a:t>	</a:t>
            </a:r>
            <a:r>
              <a:rPr lang="en-US" dirty="0" err="1" smtClean="0"/>
              <a:t>Fibronectin</a:t>
            </a:r>
            <a:endParaRPr lang="en-GB" dirty="0" smtClean="0"/>
          </a:p>
          <a:p>
            <a:pPr>
              <a:buNone/>
            </a:pPr>
            <a:r>
              <a:rPr lang="en-US" dirty="0" smtClean="0"/>
              <a:t>	Sulfated and non-sulfated </a:t>
            </a:r>
            <a:r>
              <a:rPr lang="en-US" dirty="0" err="1" smtClean="0"/>
              <a:t>glycosaminologycans</a:t>
            </a:r>
            <a:endParaRPr lang="en-GB" dirty="0" smtClean="0"/>
          </a:p>
          <a:p>
            <a:pPr>
              <a:buNone/>
            </a:pPr>
            <a:r>
              <a:rPr lang="en-US" dirty="0" smtClean="0"/>
              <a:t>	Proteases </a:t>
            </a:r>
            <a:r>
              <a:rPr lang="en-US" dirty="0" err="1" smtClean="0"/>
              <a:t>e.g</a:t>
            </a:r>
            <a:r>
              <a:rPr lang="en-US" dirty="0" smtClean="0"/>
              <a:t> </a:t>
            </a:r>
            <a:r>
              <a:rPr lang="en-US" dirty="0" err="1" smtClean="0"/>
              <a:t>collagenases</a:t>
            </a:r>
            <a:r>
              <a:rPr lang="en-US" dirty="0" smtClean="0"/>
              <a:t> that are important in wound remodeling.</a:t>
            </a:r>
            <a:endParaRPr lang="en-GB" dirty="0" smtClean="0"/>
          </a:p>
          <a:p>
            <a:pPr>
              <a:buNone/>
            </a:pPr>
            <a:r>
              <a:rPr lang="en-US" dirty="0" smtClean="0"/>
              <a:t> </a:t>
            </a:r>
            <a:endParaRPr lang="en-GB" dirty="0" smtClean="0"/>
          </a:p>
          <a:p>
            <a:pPr>
              <a:buNone/>
            </a:pPr>
            <a:r>
              <a:rPr lang="en-US" dirty="0" smtClean="0"/>
              <a:t>    Shortly after wounding resident skin fibroblasts and </a:t>
            </a:r>
            <a:r>
              <a:rPr lang="en-US" dirty="0" err="1" smtClean="0"/>
              <a:t>perivascular</a:t>
            </a:r>
            <a:r>
              <a:rPr lang="en-US" dirty="0" smtClean="0"/>
              <a:t> </a:t>
            </a:r>
            <a:r>
              <a:rPr lang="en-US" dirty="0" err="1" smtClean="0"/>
              <a:t>mesenschymal</a:t>
            </a:r>
            <a:r>
              <a:rPr lang="en-US" dirty="0" smtClean="0"/>
              <a:t> cells differentiate into </a:t>
            </a:r>
            <a:r>
              <a:rPr lang="en-US" dirty="0" err="1" smtClean="0"/>
              <a:t>phenotypically</a:t>
            </a:r>
            <a:r>
              <a:rPr lang="en-US" dirty="0" smtClean="0"/>
              <a:t> different cell, the “</a:t>
            </a:r>
            <a:r>
              <a:rPr lang="en-US" dirty="0" err="1" smtClean="0"/>
              <a:t>myofibroblast</a:t>
            </a:r>
            <a:r>
              <a:rPr lang="en-US" dirty="0" smtClean="0"/>
              <a:t>”.  The migration and </a:t>
            </a:r>
            <a:r>
              <a:rPr lang="en-US" dirty="0" err="1" smtClean="0"/>
              <a:t>proliferatin</a:t>
            </a:r>
            <a:r>
              <a:rPr lang="en-US" dirty="0" smtClean="0"/>
              <a:t> of this cell is directed in large part by a host of </a:t>
            </a:r>
            <a:r>
              <a:rPr lang="en-US" dirty="0" err="1" smtClean="0"/>
              <a:t>chemotactic</a:t>
            </a:r>
            <a:r>
              <a:rPr lang="en-US" dirty="0" smtClean="0"/>
              <a:t> and growth factors.  </a:t>
            </a:r>
            <a:r>
              <a:rPr lang="en-US" dirty="0" err="1" smtClean="0"/>
              <a:t>Fibronectin</a:t>
            </a:r>
            <a:r>
              <a:rPr lang="en-US" dirty="0" smtClean="0"/>
              <a:t> is important because it functions as a </a:t>
            </a:r>
            <a:r>
              <a:rPr lang="en-US" dirty="0" err="1" smtClean="0"/>
              <a:t>chemoattractant</a:t>
            </a:r>
            <a:r>
              <a:rPr lang="en-US" dirty="0" smtClean="0"/>
              <a:t> and also when cross linked with fibrin acts as an adhesive </a:t>
            </a:r>
            <a:r>
              <a:rPr lang="en-US" dirty="0" err="1" smtClean="0"/>
              <a:t>scalfolding</a:t>
            </a:r>
            <a:r>
              <a:rPr lang="en-US" dirty="0" smtClean="0"/>
              <a:t> upon which the </a:t>
            </a:r>
            <a:r>
              <a:rPr lang="en-US" dirty="0" err="1" smtClean="0"/>
              <a:t>myofibroblast</a:t>
            </a:r>
            <a:r>
              <a:rPr lang="en-US" dirty="0" smtClean="0"/>
              <a:t> can migrate and later synthesize collagen.</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991944"/>
          </a:xfrm>
        </p:spPr>
        <p:txBody>
          <a:bodyPr>
            <a:normAutofit fontScale="92500" lnSpcReduction="10000"/>
          </a:bodyPr>
          <a:lstStyle/>
          <a:p>
            <a:pPr>
              <a:buNone/>
            </a:pPr>
            <a:r>
              <a:rPr lang="en-US" dirty="0" smtClean="0"/>
              <a:t>Growth factors important  in wound healing:-</a:t>
            </a:r>
            <a:endParaRPr lang="en-GB" dirty="0" smtClean="0"/>
          </a:p>
          <a:p>
            <a:pPr>
              <a:buNone/>
            </a:pPr>
            <a:r>
              <a:rPr lang="en-US" dirty="0" smtClean="0"/>
              <a:t>	Epidermal growth factor</a:t>
            </a:r>
            <a:endParaRPr lang="en-GB" dirty="0" smtClean="0"/>
          </a:p>
          <a:p>
            <a:pPr>
              <a:buNone/>
            </a:pPr>
            <a:r>
              <a:rPr lang="en-US" dirty="0" smtClean="0"/>
              <a:t>	Macrophage  derived growth factor (MDGF)</a:t>
            </a:r>
            <a:endParaRPr lang="en-GB" dirty="0" smtClean="0"/>
          </a:p>
          <a:p>
            <a:pPr>
              <a:buNone/>
            </a:pPr>
            <a:r>
              <a:rPr lang="en-US" dirty="0" smtClean="0"/>
              <a:t>	Platelet derived growth factor (PDGF)</a:t>
            </a:r>
            <a:endParaRPr lang="en-GB" dirty="0" smtClean="0"/>
          </a:p>
          <a:p>
            <a:pPr>
              <a:buNone/>
            </a:pPr>
            <a:r>
              <a:rPr lang="en-US" dirty="0" smtClean="0"/>
              <a:t>	Thrombin</a:t>
            </a:r>
            <a:endParaRPr lang="en-GB" dirty="0" smtClean="0"/>
          </a:p>
          <a:p>
            <a:pPr>
              <a:buNone/>
            </a:pPr>
            <a:r>
              <a:rPr lang="en-US" dirty="0" smtClean="0"/>
              <a:t>	Insulin</a:t>
            </a:r>
            <a:endParaRPr lang="en-GB" dirty="0" smtClean="0"/>
          </a:p>
          <a:p>
            <a:pPr>
              <a:buNone/>
            </a:pPr>
            <a:r>
              <a:rPr lang="en-US" dirty="0" smtClean="0"/>
              <a:t>	Certain </a:t>
            </a:r>
            <a:r>
              <a:rPr lang="en-US" dirty="0" err="1" smtClean="0"/>
              <a:t>lymphokines</a:t>
            </a:r>
            <a:endParaRPr lang="en-GB" dirty="0" smtClean="0"/>
          </a:p>
          <a:p>
            <a:pPr>
              <a:buNone/>
            </a:pPr>
            <a:endParaRPr lang="en-GB" dirty="0" smtClean="0"/>
          </a:p>
          <a:p>
            <a:pPr>
              <a:buNone/>
            </a:pPr>
            <a:r>
              <a:rPr lang="en-US" dirty="0" smtClean="0"/>
              <a:t>   In a mature scar or normal skin, type I and II collagen make up the majority of collagen present and type I predominates but in early granulation tissue, type III collagen predominates.  After a 5 day lag period these </a:t>
            </a:r>
            <a:r>
              <a:rPr lang="en-US" dirty="0" err="1" smtClean="0"/>
              <a:t>fibres</a:t>
            </a:r>
            <a:r>
              <a:rPr lang="en-US" dirty="0" smtClean="0"/>
              <a:t> are laid down on a framework of </a:t>
            </a:r>
            <a:r>
              <a:rPr lang="en-US" dirty="0" err="1" smtClean="0"/>
              <a:t>fibronectin</a:t>
            </a:r>
            <a:r>
              <a:rPr lang="en-US" dirty="0" smtClean="0"/>
              <a:t> and the pre-existence of </a:t>
            </a:r>
            <a:r>
              <a:rPr lang="en-US" dirty="0" err="1" smtClean="0"/>
              <a:t>fibronectin</a:t>
            </a:r>
            <a:r>
              <a:rPr lang="en-US" dirty="0" smtClean="0"/>
              <a:t> may be critical for subsequent collagen deposition.</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lstStyle/>
          <a:p>
            <a:pPr>
              <a:buNone/>
            </a:pPr>
            <a:r>
              <a:rPr lang="en-US" dirty="0" smtClean="0"/>
              <a:t>   </a:t>
            </a:r>
            <a:r>
              <a:rPr lang="en-US" dirty="0" err="1" smtClean="0"/>
              <a:t>Glycosaminoglycans</a:t>
            </a:r>
            <a:r>
              <a:rPr lang="en-US" dirty="0" smtClean="0"/>
              <a:t> are also important during granulation tissue formation.  During early phase (first 4 days) of granulation tissue (GT) formation </a:t>
            </a:r>
            <a:r>
              <a:rPr lang="en-US" dirty="0" err="1" smtClean="0"/>
              <a:t>hyaluronic</a:t>
            </a:r>
            <a:r>
              <a:rPr lang="en-US" dirty="0" smtClean="0"/>
              <a:t> acid is a major component of the matrix.  At later stages it is replaced by a variety of </a:t>
            </a:r>
            <a:r>
              <a:rPr lang="en-US" dirty="0" err="1" smtClean="0"/>
              <a:t>proteoglycans</a:t>
            </a:r>
            <a:r>
              <a:rPr lang="en-US" dirty="0" smtClean="0"/>
              <a:t> </a:t>
            </a:r>
            <a:r>
              <a:rPr lang="en-US" dirty="0" err="1" smtClean="0"/>
              <a:t>e.g</a:t>
            </a:r>
            <a:r>
              <a:rPr lang="en-US" dirty="0" smtClean="0"/>
              <a:t> </a:t>
            </a:r>
            <a:r>
              <a:rPr lang="en-US" dirty="0" err="1" smtClean="0"/>
              <a:t>chondroitin</a:t>
            </a:r>
            <a:r>
              <a:rPr lang="en-US" dirty="0" smtClean="0"/>
              <a:t> -4- sulfate, heparin sulfate, </a:t>
            </a:r>
            <a:r>
              <a:rPr lang="en-US" dirty="0" err="1" smtClean="0"/>
              <a:t>dermaten</a:t>
            </a:r>
            <a:r>
              <a:rPr lang="en-US" dirty="0" smtClean="0"/>
              <a:t> sulfate etc.  They contribute to tissue resistance and may play a role in regulating collagen synthesis.</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normAutofit/>
          </a:bodyPr>
          <a:lstStyle/>
          <a:p>
            <a:pPr lvl="0">
              <a:buNone/>
            </a:pPr>
            <a:r>
              <a:rPr lang="en-US" b="1" u="sng" dirty="0" smtClean="0"/>
              <a:t>Wound Contraction</a:t>
            </a:r>
            <a:endParaRPr lang="en-GB" dirty="0" smtClean="0"/>
          </a:p>
          <a:p>
            <a:pPr>
              <a:buNone/>
            </a:pPr>
            <a:r>
              <a:rPr lang="en-US" dirty="0" smtClean="0"/>
              <a:t>   It is the centripetal movement of the edges of a full thickens wound in order to facilitate closure of the defect.  Contraction is maximal between 5 and 15 days after wounding and is mediated to a great extend by the </a:t>
            </a:r>
            <a:r>
              <a:rPr lang="en-US" dirty="0" err="1" smtClean="0"/>
              <a:t>myofibroblast</a:t>
            </a:r>
            <a:r>
              <a:rPr lang="en-US" dirty="0" smtClean="0"/>
              <a:t> and its specialized connections with the surrounding extracellular </a:t>
            </a:r>
            <a:r>
              <a:rPr lang="en-US" dirty="0" err="1" smtClean="0"/>
              <a:t>martrix</a:t>
            </a:r>
            <a:r>
              <a:rPr lang="en-US" dirty="0" smtClean="0"/>
              <a:t>.  </a:t>
            </a:r>
            <a:endParaRPr lang="en-GB" dirty="0" smtClean="0"/>
          </a:p>
          <a:p>
            <a:pPr>
              <a:buNone/>
            </a:pP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normAutofit/>
          </a:bodyPr>
          <a:lstStyle/>
          <a:p>
            <a:pPr lvl="0">
              <a:buNone/>
            </a:pPr>
            <a:r>
              <a:rPr lang="en-US" b="1" dirty="0" err="1" smtClean="0"/>
              <a:t>Neovascularisation</a:t>
            </a:r>
            <a:endParaRPr lang="en-GB" dirty="0" smtClean="0"/>
          </a:p>
          <a:p>
            <a:pPr>
              <a:buNone/>
            </a:pPr>
            <a:r>
              <a:rPr lang="en-US" dirty="0" smtClean="0"/>
              <a:t>This involves directed migration of endothelial cells.  There is an initial fragmentation of the </a:t>
            </a:r>
            <a:r>
              <a:rPr lang="en-US" dirty="0" err="1" smtClean="0"/>
              <a:t>venule</a:t>
            </a:r>
            <a:r>
              <a:rPr lang="en-US" dirty="0" smtClean="0"/>
              <a:t> basement membrane possibly mediated by </a:t>
            </a:r>
            <a:r>
              <a:rPr lang="en-US" dirty="0" err="1" smtClean="0"/>
              <a:t>collagenase</a:t>
            </a:r>
            <a:r>
              <a:rPr lang="en-US" dirty="0" smtClean="0"/>
              <a:t> and </a:t>
            </a:r>
            <a:r>
              <a:rPr lang="en-US" dirty="0" err="1" smtClean="0"/>
              <a:t>plasminogen</a:t>
            </a:r>
            <a:r>
              <a:rPr lang="en-US" dirty="0" smtClean="0"/>
              <a:t> activator elaborated by the endothelial cells.  The endothelial cells develop pseudopodia that protrude through disrupted basement membrane and the entire cell migrates into the </a:t>
            </a:r>
            <a:r>
              <a:rPr lang="en-US" dirty="0" err="1" smtClean="0"/>
              <a:t>perivascular</a:t>
            </a:r>
            <a:r>
              <a:rPr lang="en-US" dirty="0" smtClean="0"/>
              <a:t> space.</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lstStyle/>
          <a:p>
            <a:pPr>
              <a:buNone/>
            </a:pPr>
            <a:r>
              <a:rPr lang="en-US" dirty="0" smtClean="0"/>
              <a:t>Hypoxic conditions appear to stimulate migration of cells and the phenomenon is mediated  in part by macrophage derived </a:t>
            </a:r>
            <a:r>
              <a:rPr lang="en-US" dirty="0" err="1" smtClean="0"/>
              <a:t>angiogenic</a:t>
            </a:r>
            <a:r>
              <a:rPr lang="en-US" dirty="0" smtClean="0"/>
              <a:t> factor elaborated during times of low oxygen tension.  There is an increase in </a:t>
            </a:r>
            <a:r>
              <a:rPr lang="en-US" dirty="0" err="1" smtClean="0"/>
              <a:t>fibronectin</a:t>
            </a:r>
            <a:r>
              <a:rPr lang="en-US" dirty="0" smtClean="0"/>
              <a:t> surrounding the </a:t>
            </a:r>
            <a:r>
              <a:rPr lang="en-US" dirty="0" err="1" smtClean="0"/>
              <a:t>neovasculature</a:t>
            </a:r>
            <a:r>
              <a:rPr lang="en-US" dirty="0" smtClean="0"/>
              <a:t> of the healing wound.  Due to its adhesive properties it acts as a scaffolding upon which these cells can migrate. </a:t>
            </a:r>
            <a:r>
              <a:rPr lang="en-US" dirty="0" err="1" smtClean="0"/>
              <a:t>Fibronetin</a:t>
            </a:r>
            <a:r>
              <a:rPr lang="en-US" dirty="0" smtClean="0"/>
              <a:t> is also </a:t>
            </a:r>
            <a:r>
              <a:rPr lang="en-US" dirty="0" err="1" smtClean="0"/>
              <a:t>chemotactic</a:t>
            </a:r>
            <a:r>
              <a:rPr lang="en-US" dirty="0" smtClean="0"/>
              <a:t> for endothelial cells.</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normAutofit/>
          </a:bodyPr>
          <a:lstStyle/>
          <a:p>
            <a:pPr lvl="0">
              <a:buNone/>
            </a:pPr>
            <a:r>
              <a:rPr lang="en-US" b="1" u="sng" dirty="0" smtClean="0"/>
              <a:t>Matrix and Collagen remodeling</a:t>
            </a:r>
            <a:endParaRPr lang="en-GB" dirty="0" smtClean="0"/>
          </a:p>
          <a:p>
            <a:pPr>
              <a:buNone/>
            </a:pPr>
            <a:r>
              <a:rPr lang="en-US" dirty="0" smtClean="0"/>
              <a:t>   This process continues for months after </a:t>
            </a:r>
            <a:r>
              <a:rPr lang="en-US" dirty="0" err="1" smtClean="0"/>
              <a:t>reepithialisation</a:t>
            </a:r>
            <a:r>
              <a:rPr lang="en-US" dirty="0" smtClean="0"/>
              <a:t> has occurred.  The events in remodeling are responsible for the increase in tensile strength, decrease in </a:t>
            </a:r>
            <a:r>
              <a:rPr lang="en-US" dirty="0" err="1" smtClean="0"/>
              <a:t>erythema</a:t>
            </a:r>
            <a:r>
              <a:rPr lang="en-US" dirty="0" smtClean="0"/>
              <a:t> and scar bulk and the final appearance of the healed scar.  Fibroblast is the most important cell behind collagen synthesis.  Rough endoplasmic reticulum in the fibroblast is the site of collagen synthesis.  Hydroxylation of </a:t>
            </a:r>
            <a:r>
              <a:rPr lang="en-US" dirty="0" err="1" smtClean="0"/>
              <a:t>proline</a:t>
            </a:r>
            <a:r>
              <a:rPr lang="en-US" dirty="0" smtClean="0"/>
              <a:t> and lysine is important in collagen synthesis.  It occurs with help of various cofactors </a:t>
            </a:r>
            <a:r>
              <a:rPr lang="en-US" dirty="0" err="1" smtClean="0"/>
              <a:t>e.g</a:t>
            </a:r>
            <a:r>
              <a:rPr lang="en-US" dirty="0" smtClean="0"/>
              <a:t> iron, copper, </a:t>
            </a:r>
            <a:r>
              <a:rPr lang="en-US" dirty="0" err="1" smtClean="0"/>
              <a:t>vit</a:t>
            </a:r>
            <a:r>
              <a:rPr lang="en-US" dirty="0" smtClean="0"/>
              <a:t> C etc.  </a:t>
            </a:r>
            <a:endParaRPr lang="en-GB" dirty="0" smtClean="0"/>
          </a:p>
          <a:p>
            <a:pPr>
              <a:buNone/>
            </a:pPr>
            <a:endParaRPr lang="en-GB"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2816"/>
            <a:ext cx="8229600" cy="4551784"/>
          </a:xfrm>
        </p:spPr>
        <p:txBody>
          <a:bodyPr>
            <a:normAutofit/>
          </a:bodyPr>
          <a:lstStyle/>
          <a:p>
            <a:pPr>
              <a:buNone/>
            </a:pPr>
            <a:r>
              <a:rPr lang="en-US" sz="2800" dirty="0" smtClean="0"/>
              <a:t>The collagen molecule that is secreted by fibroblast after </a:t>
            </a:r>
            <a:r>
              <a:rPr lang="en-US" sz="2800" dirty="0" err="1" smtClean="0"/>
              <a:t>hydroxylaxation</a:t>
            </a:r>
            <a:r>
              <a:rPr lang="en-US" sz="2800" dirty="0" smtClean="0"/>
              <a:t> is called </a:t>
            </a:r>
            <a:r>
              <a:rPr lang="en-US" sz="2800" dirty="0" err="1" smtClean="0"/>
              <a:t>procollagen</a:t>
            </a:r>
            <a:r>
              <a:rPr lang="en-US" sz="2800" dirty="0" smtClean="0"/>
              <a:t>.  After removal of amino and </a:t>
            </a:r>
            <a:r>
              <a:rPr lang="en-US" sz="2800" dirty="0" err="1" smtClean="0"/>
              <a:t>carboxy</a:t>
            </a:r>
            <a:r>
              <a:rPr lang="en-US" sz="2800" dirty="0" smtClean="0"/>
              <a:t> terminal peptides, the molecule is called collagen.  The primary collagen molecules cross link with each other to form the fibrils and the </a:t>
            </a:r>
            <a:r>
              <a:rPr lang="en-US" sz="2800" dirty="0" err="1" smtClean="0"/>
              <a:t>fibres</a:t>
            </a:r>
            <a:r>
              <a:rPr lang="en-US" sz="2800" dirty="0" smtClean="0"/>
              <a:t> that provide the tensile strength to the wound.</a:t>
            </a:r>
            <a:endParaRPr lang="en-GB"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lstStyle/>
          <a:p>
            <a:pPr>
              <a:buNone/>
            </a:pPr>
            <a:r>
              <a:rPr lang="en-US" dirty="0" smtClean="0"/>
              <a:t>As collagen is laid down </a:t>
            </a:r>
            <a:r>
              <a:rPr lang="en-US" dirty="0" err="1" smtClean="0"/>
              <a:t>fibronectin</a:t>
            </a:r>
            <a:r>
              <a:rPr lang="en-US" dirty="0" smtClean="0"/>
              <a:t> gradually disappears.  The </a:t>
            </a:r>
            <a:r>
              <a:rPr lang="en-US" dirty="0" err="1" smtClean="0"/>
              <a:t>nonsulfated</a:t>
            </a:r>
            <a:r>
              <a:rPr lang="en-US" dirty="0" smtClean="0"/>
              <a:t> </a:t>
            </a:r>
            <a:r>
              <a:rPr lang="en-US" dirty="0" err="1" smtClean="0"/>
              <a:t>glycosaminoglycans</a:t>
            </a:r>
            <a:r>
              <a:rPr lang="en-US" dirty="0" smtClean="0"/>
              <a:t> </a:t>
            </a:r>
            <a:r>
              <a:rPr lang="en-US" dirty="0" err="1" smtClean="0"/>
              <a:t>hyaluronic</a:t>
            </a:r>
            <a:r>
              <a:rPr lang="en-US" dirty="0" smtClean="0"/>
              <a:t> acid is replaced by more resilient </a:t>
            </a:r>
            <a:r>
              <a:rPr lang="en-US" dirty="0" err="1" smtClean="0"/>
              <a:t>proteoglycans</a:t>
            </a:r>
            <a:r>
              <a:rPr lang="en-US" dirty="0" smtClean="0"/>
              <a:t> </a:t>
            </a:r>
            <a:r>
              <a:rPr lang="en-US" dirty="0" err="1" smtClean="0"/>
              <a:t>e.g</a:t>
            </a:r>
            <a:r>
              <a:rPr lang="en-US" dirty="0" smtClean="0"/>
              <a:t> </a:t>
            </a:r>
            <a:r>
              <a:rPr lang="en-US" dirty="0" err="1" smtClean="0"/>
              <a:t>chondroitin</a:t>
            </a:r>
            <a:r>
              <a:rPr lang="en-US" dirty="0" smtClean="0"/>
              <a:t> -4- sulfate.  Water is gradually reabsorbed from the scar allowing collagen </a:t>
            </a:r>
            <a:r>
              <a:rPr lang="en-US" dirty="0" err="1" smtClean="0"/>
              <a:t>fibres</a:t>
            </a:r>
            <a:r>
              <a:rPr lang="en-US" dirty="0" smtClean="0"/>
              <a:t> and other matrix components to lie closer together increasing tensile strength.  Collagen bundles grow in bulk and become progressively oriented from a random pattern to like parallel to the skin surface.  Type I collagen is the predominant, reversing the </a:t>
            </a:r>
            <a:r>
              <a:rPr lang="en-US" dirty="0" err="1" smtClean="0"/>
              <a:t>earlie</a:t>
            </a:r>
            <a:r>
              <a:rPr lang="en-US" dirty="0" smtClean="0"/>
              <a:t> type III collagen predominance. </a:t>
            </a:r>
          </a:p>
          <a:p>
            <a:pPr>
              <a:buNone/>
            </a:pPr>
            <a:r>
              <a:rPr lang="en-US" dirty="0"/>
              <a:t> </a:t>
            </a:r>
            <a:r>
              <a:rPr lang="en-US" dirty="0" smtClean="0"/>
              <a:t>    80 % tensile strength                                        </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SKIN FUNCTIONS</a:t>
            </a:r>
            <a:endParaRPr lang="en-GB" dirty="0"/>
          </a:p>
        </p:txBody>
      </p:sp>
      <p:sp>
        <p:nvSpPr>
          <p:cNvPr id="3" name="Content Placeholder 2"/>
          <p:cNvSpPr>
            <a:spLocks noGrp="1"/>
          </p:cNvSpPr>
          <p:nvPr>
            <p:ph idx="1"/>
          </p:nvPr>
        </p:nvSpPr>
        <p:spPr/>
        <p:txBody>
          <a:bodyPr/>
          <a:lstStyle/>
          <a:p>
            <a:r>
              <a:rPr lang="en-GB" dirty="0" smtClean="0"/>
              <a:t>1 Protective</a:t>
            </a:r>
          </a:p>
          <a:p>
            <a:endParaRPr lang="en-GB" dirty="0"/>
          </a:p>
          <a:p>
            <a:r>
              <a:rPr lang="en-GB" dirty="0" smtClean="0"/>
              <a:t>2 Thermoregulation</a:t>
            </a:r>
          </a:p>
          <a:p>
            <a:endParaRPr lang="en-GB" dirty="0"/>
          </a:p>
          <a:p>
            <a:r>
              <a:rPr lang="en-GB" dirty="0" smtClean="0"/>
              <a:t>3.Sensation</a:t>
            </a:r>
          </a:p>
          <a:p>
            <a:endParaRPr lang="en-GB" dirty="0"/>
          </a:p>
          <a:p>
            <a:r>
              <a:rPr lang="en-GB" dirty="0" smtClean="0"/>
              <a:t>4. Communication</a:t>
            </a:r>
            <a:endParaRPr lang="en-GB" dirty="0"/>
          </a:p>
        </p:txBody>
      </p:sp>
    </p:spTree>
    <p:extLst>
      <p:ext uri="{BB962C8B-B14F-4D97-AF65-F5344CB8AC3E}">
        <p14:creationId xmlns:p14="http://schemas.microsoft.com/office/powerpoint/2010/main" val="15491797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normAutofit fontScale="85000" lnSpcReduction="20000"/>
          </a:bodyPr>
          <a:lstStyle/>
          <a:p>
            <a:pPr>
              <a:buNone/>
            </a:pPr>
            <a:r>
              <a:rPr lang="en-US" b="1" u="sng" dirty="0" smtClean="0"/>
              <a:t>FACTORS AFFECTING WOUND HEALING</a:t>
            </a:r>
            <a:endParaRPr lang="en-GB" dirty="0" smtClean="0"/>
          </a:p>
          <a:p>
            <a:pPr lvl="0">
              <a:buNone/>
            </a:pPr>
            <a:r>
              <a:rPr lang="en-US" b="1" u="sng" dirty="0" smtClean="0"/>
              <a:t>LOCAL</a:t>
            </a:r>
            <a:endParaRPr lang="en-GB" dirty="0" smtClean="0"/>
          </a:p>
          <a:p>
            <a:pPr lvl="0">
              <a:buNone/>
            </a:pPr>
            <a:r>
              <a:rPr lang="en-US" b="1" i="1" dirty="0" smtClean="0"/>
              <a:t>Infection</a:t>
            </a:r>
            <a:endParaRPr lang="en-GB" dirty="0" smtClean="0"/>
          </a:p>
          <a:p>
            <a:pPr>
              <a:buNone/>
            </a:pPr>
            <a:r>
              <a:rPr lang="en-US" dirty="0" smtClean="0"/>
              <a:t>a, Bacteria prolong healing by activating alternate complement pathway and detrimentally exaggerating and prolonging the inflammatory phase of wound healing:</a:t>
            </a:r>
            <a:endParaRPr lang="en-GB" dirty="0" smtClean="0"/>
          </a:p>
          <a:p>
            <a:pPr>
              <a:buNone/>
            </a:pPr>
            <a:r>
              <a:rPr lang="en-US" dirty="0" smtClean="0"/>
              <a:t>b, Produce toxins and proteases that can damage cells.</a:t>
            </a:r>
            <a:endParaRPr lang="en-GB" dirty="0" smtClean="0"/>
          </a:p>
          <a:p>
            <a:pPr>
              <a:buNone/>
            </a:pPr>
            <a:r>
              <a:rPr lang="en-US" dirty="0" smtClean="0"/>
              <a:t>C, Compete for oxygen and nutrients in the wound </a:t>
            </a:r>
            <a:r>
              <a:rPr lang="en-US" dirty="0" err="1" smtClean="0"/>
              <a:t>milleu</a:t>
            </a:r>
            <a:r>
              <a:rPr lang="en-US" dirty="0" smtClean="0"/>
              <a:t>.  Lactic acid produced into this hypoxic state stimulate further release of damaging </a:t>
            </a:r>
            <a:r>
              <a:rPr lang="en-US" dirty="0" err="1" smtClean="0"/>
              <a:t>proteolytic</a:t>
            </a:r>
            <a:r>
              <a:rPr lang="en-US" dirty="0" smtClean="0"/>
              <a:t> enzymes.</a:t>
            </a:r>
            <a:endParaRPr lang="en-GB" dirty="0" smtClean="0"/>
          </a:p>
          <a:p>
            <a:pPr lvl="0">
              <a:buNone/>
            </a:pPr>
            <a:r>
              <a:rPr lang="en-US" b="1" i="1" dirty="0" err="1" smtClean="0"/>
              <a:t>Haematoma</a:t>
            </a:r>
            <a:r>
              <a:rPr lang="en-US" b="1" i="1" dirty="0" smtClean="0"/>
              <a:t>.</a:t>
            </a:r>
            <a:endParaRPr lang="en-GB" dirty="0" smtClean="0"/>
          </a:p>
          <a:p>
            <a:pPr>
              <a:buNone/>
            </a:pPr>
            <a:r>
              <a:rPr lang="en-US" dirty="0" smtClean="0"/>
              <a:t>a, Can mechanically disrupt wound.</a:t>
            </a:r>
            <a:endParaRPr lang="en-GB" dirty="0" smtClean="0"/>
          </a:p>
          <a:p>
            <a:pPr>
              <a:buNone/>
            </a:pPr>
            <a:r>
              <a:rPr lang="en-US" dirty="0" smtClean="0"/>
              <a:t>B, excellent culture medium for micro organisms</a:t>
            </a:r>
            <a:endParaRPr lang="en-GB" dirty="0" smtClean="0"/>
          </a:p>
          <a:p>
            <a:pPr lvl="0">
              <a:buNone/>
            </a:pPr>
            <a:r>
              <a:rPr lang="en-US" b="1" i="1" dirty="0" smtClean="0"/>
              <a:t>Surgical Technique</a:t>
            </a:r>
            <a:endParaRPr lang="en-GB" dirty="0" smtClean="0"/>
          </a:p>
          <a:p>
            <a:pPr>
              <a:buNone/>
            </a:pPr>
            <a:r>
              <a:rPr lang="en-US" dirty="0" smtClean="0"/>
              <a:t>Rough handling of tissue can lead to crushed skin edges and </a:t>
            </a:r>
            <a:r>
              <a:rPr lang="en-US" dirty="0" err="1" smtClean="0"/>
              <a:t>devitalisation</a:t>
            </a:r>
            <a:r>
              <a:rPr lang="en-US" dirty="0" smtClean="0"/>
              <a:t> of tissue leading to increased inflammatory reaction and risk of infection with scarring.</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normAutofit fontScale="77500" lnSpcReduction="20000"/>
          </a:bodyPr>
          <a:lstStyle/>
          <a:p>
            <a:pPr lvl="0">
              <a:buNone/>
            </a:pPr>
            <a:r>
              <a:rPr lang="en-US" b="1" i="1" dirty="0" smtClean="0"/>
              <a:t>Tissue </a:t>
            </a:r>
            <a:r>
              <a:rPr lang="en-US" b="1" i="1" dirty="0" err="1" smtClean="0"/>
              <a:t>Ischaema</a:t>
            </a:r>
            <a:endParaRPr lang="en-GB" dirty="0" smtClean="0"/>
          </a:p>
          <a:p>
            <a:pPr>
              <a:buNone/>
            </a:pPr>
            <a:r>
              <a:rPr lang="en-US" dirty="0" smtClean="0"/>
              <a:t>    Strangulating sutures slow healing by promoting </a:t>
            </a:r>
            <a:r>
              <a:rPr lang="en-US" dirty="0" err="1" smtClean="0"/>
              <a:t>ischaema</a:t>
            </a:r>
            <a:r>
              <a:rPr lang="en-US" dirty="0" smtClean="0"/>
              <a:t>.  Local hypoxia is detrimental to cellular proliferation, resistance to infection and collagen production.</a:t>
            </a:r>
            <a:endParaRPr lang="en-GB" dirty="0" smtClean="0"/>
          </a:p>
          <a:p>
            <a:pPr lvl="0">
              <a:buNone/>
            </a:pPr>
            <a:r>
              <a:rPr lang="en-US" b="1" i="1" dirty="0" smtClean="0"/>
              <a:t>Foreign body reaction.</a:t>
            </a:r>
            <a:endParaRPr lang="en-GB" dirty="0" smtClean="0"/>
          </a:p>
          <a:p>
            <a:pPr>
              <a:buNone/>
            </a:pPr>
            <a:r>
              <a:rPr lang="en-US" dirty="0" smtClean="0"/>
              <a:t>    FB in the wound serves as an appropriate surface for activation of alternative complement pathway and the generation of prolonged inflammatory response, slowing healing.  Wounds contain FBs tend to have low PH and  low PO</a:t>
            </a:r>
            <a:r>
              <a:rPr lang="en-US" baseline="-25000" dirty="0" smtClean="0"/>
              <a:t>2</a:t>
            </a:r>
            <a:r>
              <a:rPr lang="en-US" dirty="0" smtClean="0"/>
              <a:t> which slow down wound healing.</a:t>
            </a:r>
            <a:endParaRPr lang="en-GB" dirty="0" smtClean="0"/>
          </a:p>
          <a:p>
            <a:pPr lvl="0">
              <a:buNone/>
            </a:pPr>
            <a:r>
              <a:rPr lang="en-US" b="1" i="1" dirty="0" smtClean="0"/>
              <a:t>Topical medications and dressings.</a:t>
            </a:r>
            <a:endParaRPr lang="en-GB" dirty="0" smtClean="0"/>
          </a:p>
          <a:p>
            <a:pPr>
              <a:buNone/>
            </a:pPr>
            <a:r>
              <a:rPr lang="en-US" dirty="0" smtClean="0"/>
              <a:t>a, Occlusive and semi occlusive dressings promote faster </a:t>
            </a:r>
            <a:r>
              <a:rPr lang="en-US" dirty="0" err="1" smtClean="0"/>
              <a:t>reepithelization</a:t>
            </a:r>
            <a:r>
              <a:rPr lang="en-US" dirty="0" smtClean="0"/>
              <a:t>.  They provide moist environment needed for optimal wound repair.</a:t>
            </a:r>
            <a:endParaRPr lang="en-GB" dirty="0" smtClean="0"/>
          </a:p>
          <a:p>
            <a:pPr>
              <a:buNone/>
            </a:pPr>
            <a:r>
              <a:rPr lang="en-US" dirty="0" smtClean="0"/>
              <a:t>b, They may help to prevent bacterial invasion and wound infection.</a:t>
            </a:r>
            <a:endParaRPr lang="en-GB" dirty="0" smtClean="0"/>
          </a:p>
          <a:p>
            <a:pPr>
              <a:buNone/>
            </a:pPr>
            <a:r>
              <a:rPr lang="en-US" dirty="0" smtClean="0"/>
              <a:t>c, Local medicaments  applied to the wound may affect wound healing.  E.g. silver sulfadiazine, </a:t>
            </a:r>
            <a:r>
              <a:rPr lang="en-US" dirty="0" err="1" smtClean="0"/>
              <a:t>neosporin</a:t>
            </a:r>
            <a:r>
              <a:rPr lang="en-US" dirty="0" smtClean="0"/>
              <a:t> ointment, triamcinolone </a:t>
            </a:r>
            <a:r>
              <a:rPr lang="en-US" dirty="0" err="1" smtClean="0"/>
              <a:t>acetamide</a:t>
            </a:r>
            <a:r>
              <a:rPr lang="en-US" dirty="0" smtClean="0"/>
              <a:t> ointment affect rates epithelization -epidermal migration.</a:t>
            </a:r>
          </a:p>
          <a:p>
            <a:pPr>
              <a:buNone/>
            </a:pPr>
            <a:endParaRPr lang="en-US" dirty="0"/>
          </a:p>
          <a:p>
            <a:pPr>
              <a:buNone/>
            </a:pPr>
            <a:r>
              <a:rPr lang="en-US" dirty="0"/>
              <a:t> </a:t>
            </a:r>
            <a:r>
              <a:rPr lang="en-US" dirty="0" smtClean="0"/>
              <a:t>    Negative pressure wound  therapy</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lstStyle/>
          <a:p>
            <a:pPr lvl="0">
              <a:buNone/>
            </a:pPr>
            <a:r>
              <a:rPr lang="en-US" b="1" u="sng" dirty="0" smtClean="0"/>
              <a:t>SYSTEMIC</a:t>
            </a:r>
            <a:endParaRPr lang="en-GB" dirty="0" smtClean="0"/>
          </a:p>
          <a:p>
            <a:pPr lvl="0">
              <a:buNone/>
            </a:pPr>
            <a:r>
              <a:rPr lang="en-US" b="1" i="1" dirty="0" smtClean="0"/>
              <a:t>Deficiency states</a:t>
            </a:r>
            <a:endParaRPr lang="en-GB" dirty="0" smtClean="0"/>
          </a:p>
          <a:p>
            <a:pPr>
              <a:buNone/>
            </a:pPr>
            <a:r>
              <a:rPr lang="en-US" dirty="0" smtClean="0"/>
              <a:t>a, metabolism</a:t>
            </a:r>
            <a:endParaRPr lang="en-GB" dirty="0" smtClean="0"/>
          </a:p>
          <a:p>
            <a:pPr>
              <a:buNone/>
            </a:pPr>
            <a:r>
              <a:rPr lang="en-US" dirty="0" err="1" smtClean="0"/>
              <a:t>Aberrent</a:t>
            </a:r>
            <a:r>
              <a:rPr lang="en-US" dirty="0" smtClean="0"/>
              <a:t> carbohydrate and fat metabolism slows wound repair.  Glucose may be unavailable or fail to enter cell properly.  Insulin may act as a fibroblast growth factor and its deficiency leads to suppression of collagen deposition in the wound</a:t>
            </a:r>
            <a:endParaRPr lang="en-GB" dirty="0" smtClean="0"/>
          </a:p>
          <a:p>
            <a:pPr>
              <a:buNone/>
            </a:pPr>
            <a:r>
              <a:rPr lang="en-US" dirty="0" smtClean="0"/>
              <a:t>Negative nitrogen balance and relative protein deficiency may occur after major trauma or during sepsis.</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normAutofit fontScale="92500" lnSpcReduction="20000"/>
          </a:bodyPr>
          <a:lstStyle/>
          <a:p>
            <a:pPr>
              <a:buNone/>
            </a:pPr>
            <a:r>
              <a:rPr lang="en-US" b="1" u="sng" dirty="0" smtClean="0"/>
              <a:t>Effect of negative nitrogen balance:</a:t>
            </a:r>
            <a:endParaRPr lang="en-GB" dirty="0" smtClean="0"/>
          </a:p>
          <a:p>
            <a:pPr>
              <a:buNone/>
            </a:pPr>
            <a:r>
              <a:rPr lang="en-US" dirty="0" smtClean="0"/>
              <a:t>Delayed fibroplasias and all aspects of matrix formation are delayed.</a:t>
            </a:r>
            <a:endParaRPr lang="en-GB" dirty="0" smtClean="0"/>
          </a:p>
          <a:p>
            <a:pPr>
              <a:buNone/>
            </a:pPr>
            <a:r>
              <a:rPr lang="en-US" dirty="0" smtClean="0"/>
              <a:t>Wound remodeling delayed</a:t>
            </a:r>
            <a:endParaRPr lang="en-GB" dirty="0" smtClean="0"/>
          </a:p>
          <a:p>
            <a:pPr>
              <a:buNone/>
            </a:pPr>
            <a:r>
              <a:rPr lang="en-US" dirty="0" smtClean="0"/>
              <a:t>Cellular and humeral immune response blunted</a:t>
            </a:r>
            <a:endParaRPr lang="en-GB" dirty="0" smtClean="0"/>
          </a:p>
          <a:p>
            <a:pPr>
              <a:buNone/>
            </a:pPr>
            <a:r>
              <a:rPr lang="en-US" dirty="0" smtClean="0"/>
              <a:t>Defective bacterial </a:t>
            </a:r>
            <a:r>
              <a:rPr lang="en-US" dirty="0" err="1" smtClean="0"/>
              <a:t>phogocytosis</a:t>
            </a:r>
            <a:r>
              <a:rPr lang="en-US" dirty="0" smtClean="0"/>
              <a:t> and killing</a:t>
            </a:r>
            <a:endParaRPr lang="en-GB" dirty="0" smtClean="0"/>
          </a:p>
          <a:p>
            <a:pPr>
              <a:buNone/>
            </a:pPr>
            <a:r>
              <a:rPr lang="en-US" dirty="0" smtClean="0"/>
              <a:t>The protein </a:t>
            </a:r>
            <a:r>
              <a:rPr lang="en-US" dirty="0" err="1" smtClean="0"/>
              <a:t>deficienery</a:t>
            </a:r>
            <a:r>
              <a:rPr lang="en-US" dirty="0" smtClean="0"/>
              <a:t> may lead to increased risk of wound infection.</a:t>
            </a:r>
            <a:endParaRPr lang="en-GB" dirty="0" smtClean="0"/>
          </a:p>
          <a:p>
            <a:pPr>
              <a:buNone/>
            </a:pPr>
            <a:endParaRPr lang="en-GB" dirty="0" smtClean="0"/>
          </a:p>
          <a:p>
            <a:pPr>
              <a:buNone/>
            </a:pPr>
            <a:endParaRPr lang="en-GB" dirty="0" smtClean="0"/>
          </a:p>
          <a:p>
            <a:pPr>
              <a:buNone/>
            </a:pPr>
            <a:r>
              <a:rPr lang="en-US" b="1" i="1" dirty="0" smtClean="0"/>
              <a:t>b, Vitamins</a:t>
            </a:r>
            <a:endParaRPr lang="en-GB" dirty="0" smtClean="0"/>
          </a:p>
          <a:p>
            <a:pPr>
              <a:buNone/>
            </a:pPr>
            <a:r>
              <a:rPr lang="en-US" dirty="0" err="1" smtClean="0"/>
              <a:t>Vit</a:t>
            </a:r>
            <a:r>
              <a:rPr lang="en-US" dirty="0" smtClean="0"/>
              <a:t> A. deficiency – slow </a:t>
            </a:r>
            <a:r>
              <a:rPr lang="en-US" dirty="0" err="1" smtClean="0"/>
              <a:t>reepithelization</a:t>
            </a:r>
            <a:endParaRPr lang="en-GB" dirty="0" smtClean="0"/>
          </a:p>
          <a:p>
            <a:pPr lvl="0">
              <a:buNone/>
            </a:pPr>
            <a:r>
              <a:rPr lang="en-US" dirty="0" smtClean="0"/>
              <a:t>Decreased collagen synthesis and stability</a:t>
            </a:r>
            <a:endParaRPr lang="en-GB" dirty="0" smtClean="0"/>
          </a:p>
          <a:p>
            <a:pPr>
              <a:buNone/>
            </a:pPr>
            <a:r>
              <a:rPr lang="en-US" dirty="0" smtClean="0"/>
              <a:t>- Increased susceptibility to infection.</a:t>
            </a:r>
            <a:endParaRPr lang="en-GB" dirty="0" smtClean="0"/>
          </a:p>
          <a:p>
            <a:pPr>
              <a:buNone/>
            </a:pPr>
            <a:r>
              <a:rPr lang="en-US" dirty="0" smtClean="0"/>
              <a:t> </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normAutofit fontScale="92500" lnSpcReduction="20000"/>
          </a:bodyPr>
          <a:lstStyle/>
          <a:p>
            <a:pPr>
              <a:buNone/>
            </a:pPr>
            <a:r>
              <a:rPr lang="en-US" dirty="0" smtClean="0"/>
              <a:t> </a:t>
            </a:r>
            <a:r>
              <a:rPr lang="en-US" dirty="0" err="1" smtClean="0"/>
              <a:t>Vit</a:t>
            </a:r>
            <a:r>
              <a:rPr lang="en-US" dirty="0" smtClean="0"/>
              <a:t> C. is an essential cofactor in collagen biosynthesis.  In deficiency state (Scurvy) the collagen formed is </a:t>
            </a:r>
            <a:r>
              <a:rPr lang="en-US" dirty="0" err="1" smtClean="0"/>
              <a:t>unhydroxylated</a:t>
            </a:r>
            <a:r>
              <a:rPr lang="en-US" dirty="0" smtClean="0"/>
              <a:t>, relatively unstable and subject to </a:t>
            </a:r>
            <a:r>
              <a:rPr lang="en-US" dirty="0" err="1" smtClean="0"/>
              <a:t>collagenolysis</a:t>
            </a:r>
            <a:r>
              <a:rPr lang="en-US" dirty="0" smtClean="0"/>
              <a:t>.</a:t>
            </a:r>
            <a:endParaRPr lang="en-GB" dirty="0" smtClean="0"/>
          </a:p>
          <a:p>
            <a:pPr>
              <a:buNone/>
            </a:pPr>
            <a:r>
              <a:rPr lang="en-US" dirty="0" err="1" smtClean="0"/>
              <a:t>Vit</a:t>
            </a:r>
            <a:r>
              <a:rPr lang="en-US" dirty="0" smtClean="0"/>
              <a:t> K. deficiency – leads to deficiency in production of </a:t>
            </a:r>
            <a:r>
              <a:rPr lang="en-US" dirty="0" err="1" smtClean="0"/>
              <a:t>Vit</a:t>
            </a:r>
            <a:r>
              <a:rPr lang="en-US" dirty="0" smtClean="0"/>
              <a:t> K dependent clotting factors (ii, vii, ix, x) resulting in bleeding disorder, </a:t>
            </a:r>
            <a:r>
              <a:rPr lang="en-US" dirty="0" err="1" smtClean="0"/>
              <a:t>haematoma</a:t>
            </a:r>
            <a:r>
              <a:rPr lang="en-US" dirty="0" smtClean="0"/>
              <a:t> formation that may impair wound healing.</a:t>
            </a:r>
            <a:endParaRPr lang="en-GB" dirty="0" smtClean="0"/>
          </a:p>
          <a:p>
            <a:pPr>
              <a:buNone/>
            </a:pPr>
            <a:r>
              <a:rPr lang="en-US" dirty="0" smtClean="0"/>
              <a:t>Trace elements.  These are cofactors for various enzymes during wound healing.  Copper, iron, manganese etc.  Zinc deficiency more important clinically as it is a constituent of multiple important </a:t>
            </a:r>
            <a:r>
              <a:rPr lang="en-US" dirty="0" err="1" smtClean="0"/>
              <a:t>metalloenzymes</a:t>
            </a:r>
            <a:r>
              <a:rPr lang="en-US" dirty="0" smtClean="0"/>
              <a:t> </a:t>
            </a:r>
            <a:r>
              <a:rPr lang="en-US" dirty="0" err="1" smtClean="0"/>
              <a:t>e.g</a:t>
            </a:r>
            <a:r>
              <a:rPr lang="en-US" dirty="0" smtClean="0"/>
              <a:t> </a:t>
            </a:r>
            <a:r>
              <a:rPr lang="en-US" dirty="0" err="1" smtClean="0"/>
              <a:t>collagenases</a:t>
            </a:r>
            <a:r>
              <a:rPr lang="en-US" dirty="0" smtClean="0"/>
              <a:t> and DNA and RMA polymerases.  Its </a:t>
            </a:r>
            <a:r>
              <a:rPr lang="en-US" dirty="0" err="1" smtClean="0"/>
              <a:t>deficieny</a:t>
            </a:r>
            <a:r>
              <a:rPr lang="en-US" dirty="0" smtClean="0"/>
              <a:t> results in: </a:t>
            </a:r>
            <a:endParaRPr lang="en-GB" dirty="0" smtClean="0"/>
          </a:p>
          <a:p>
            <a:pPr>
              <a:buNone/>
            </a:pPr>
            <a:r>
              <a:rPr lang="en-US" dirty="0" smtClean="0"/>
              <a:t>		Impaired immune response</a:t>
            </a:r>
            <a:endParaRPr lang="en-GB" dirty="0" smtClean="0"/>
          </a:p>
          <a:p>
            <a:pPr>
              <a:buNone/>
            </a:pPr>
            <a:r>
              <a:rPr lang="en-US" dirty="0" smtClean="0"/>
              <a:t>		Decreased protein and collagen synthesis</a:t>
            </a:r>
            <a:endParaRPr lang="en-GB" dirty="0" smtClean="0"/>
          </a:p>
          <a:p>
            <a:pPr>
              <a:buNone/>
            </a:pPr>
            <a:r>
              <a:rPr lang="en-US" dirty="0" smtClean="0"/>
              <a:t>		Decreased </a:t>
            </a:r>
            <a:r>
              <a:rPr lang="en-US" dirty="0" err="1" smtClean="0"/>
              <a:t>lysyl</a:t>
            </a:r>
            <a:r>
              <a:rPr lang="en-US" dirty="0" smtClean="0"/>
              <a:t> </a:t>
            </a:r>
            <a:r>
              <a:rPr lang="en-US" dirty="0" err="1" smtClean="0"/>
              <a:t>oxidase</a:t>
            </a:r>
            <a:r>
              <a:rPr lang="en-US" dirty="0" smtClean="0"/>
              <a:t> activity</a:t>
            </a:r>
            <a:endParaRPr lang="en-GB" dirty="0" smtClean="0"/>
          </a:p>
          <a:p>
            <a:pPr>
              <a:buNone/>
            </a:pPr>
            <a:r>
              <a:rPr lang="en-US" dirty="0" smtClean="0"/>
              <a:t>		Interfere with </a:t>
            </a:r>
            <a:r>
              <a:rPr lang="en-US" dirty="0" err="1" smtClean="0"/>
              <a:t>Vit</a:t>
            </a:r>
            <a:r>
              <a:rPr lang="en-US" dirty="0" smtClean="0"/>
              <a:t> A transport.</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normAutofit fontScale="77500" lnSpcReduction="20000"/>
          </a:bodyPr>
          <a:lstStyle/>
          <a:p>
            <a:pPr>
              <a:buNone/>
            </a:pPr>
            <a:r>
              <a:rPr lang="en-US" b="1" i="1" dirty="0" smtClean="0"/>
              <a:t>2.  Aging</a:t>
            </a:r>
            <a:endParaRPr lang="en-GB" dirty="0" smtClean="0"/>
          </a:p>
          <a:p>
            <a:pPr>
              <a:buNone/>
            </a:pPr>
            <a:r>
              <a:rPr lang="en-US" dirty="0" smtClean="0"/>
              <a:t>    Physiologic aging diminishes all phases of wound healing.  Fetal wounds heal faster without scarring; collagen is deposited in fetal wounds faster than in adults.</a:t>
            </a:r>
            <a:endParaRPr lang="en-GB" dirty="0" smtClean="0"/>
          </a:p>
          <a:p>
            <a:pPr>
              <a:buNone/>
            </a:pPr>
            <a:r>
              <a:rPr lang="en-US" b="1" i="1" dirty="0" smtClean="0"/>
              <a:t>3. Disease States</a:t>
            </a:r>
            <a:endParaRPr lang="en-GB" dirty="0" smtClean="0"/>
          </a:p>
          <a:p>
            <a:pPr>
              <a:buNone/>
            </a:pPr>
            <a:r>
              <a:rPr lang="en-US" dirty="0" err="1" smtClean="0"/>
              <a:t>e.g</a:t>
            </a:r>
            <a:r>
              <a:rPr lang="en-US" dirty="0" smtClean="0"/>
              <a:t> Hereditary</a:t>
            </a:r>
            <a:endParaRPr lang="en-GB" dirty="0" smtClean="0"/>
          </a:p>
          <a:p>
            <a:pPr>
              <a:buNone/>
            </a:pPr>
            <a:r>
              <a:rPr lang="en-US" dirty="0" smtClean="0"/>
              <a:t>	Ehlers – </a:t>
            </a:r>
            <a:r>
              <a:rPr lang="en-US" dirty="0" err="1" smtClean="0"/>
              <a:t>Danlos</a:t>
            </a:r>
            <a:r>
              <a:rPr lang="en-US" dirty="0" smtClean="0"/>
              <a:t> Syndrome – </a:t>
            </a:r>
            <a:r>
              <a:rPr lang="en-US" dirty="0" err="1" smtClean="0"/>
              <a:t>prolidase</a:t>
            </a:r>
            <a:r>
              <a:rPr lang="en-US" dirty="0" smtClean="0"/>
              <a:t> deficiency</a:t>
            </a:r>
            <a:endParaRPr lang="en-GB" dirty="0" smtClean="0"/>
          </a:p>
          <a:p>
            <a:pPr>
              <a:buNone/>
            </a:pPr>
            <a:r>
              <a:rPr lang="en-US" dirty="0" smtClean="0"/>
              <a:t>  	Coagulation disorders</a:t>
            </a:r>
            <a:endParaRPr lang="en-GB" dirty="0" smtClean="0"/>
          </a:p>
          <a:p>
            <a:pPr>
              <a:buNone/>
            </a:pPr>
            <a:endParaRPr lang="en-GB" dirty="0" smtClean="0"/>
          </a:p>
          <a:p>
            <a:pPr>
              <a:buNone/>
            </a:pPr>
            <a:r>
              <a:rPr lang="en-US" dirty="0" smtClean="0"/>
              <a:t>     CCF </a:t>
            </a:r>
            <a:endParaRPr lang="en-GB" dirty="0" smtClean="0"/>
          </a:p>
          <a:p>
            <a:pPr>
              <a:buNone/>
            </a:pPr>
            <a:r>
              <a:rPr lang="en-US" dirty="0" smtClean="0"/>
              <a:t>	Venous stasis</a:t>
            </a:r>
            <a:endParaRPr lang="en-GB" dirty="0" smtClean="0"/>
          </a:p>
          <a:p>
            <a:pPr>
              <a:buNone/>
            </a:pPr>
            <a:r>
              <a:rPr lang="en-US" dirty="0" smtClean="0"/>
              <a:t>	</a:t>
            </a:r>
            <a:r>
              <a:rPr lang="en-US" dirty="0" err="1" smtClean="0"/>
              <a:t>Lymphedema</a:t>
            </a:r>
            <a:endParaRPr lang="en-GB" dirty="0" smtClean="0"/>
          </a:p>
          <a:p>
            <a:pPr>
              <a:buNone/>
            </a:pPr>
            <a:r>
              <a:rPr lang="en-US" dirty="0" smtClean="0"/>
              <a:t>	Malnutrition</a:t>
            </a:r>
            <a:endParaRPr lang="en-GB" dirty="0" smtClean="0"/>
          </a:p>
          <a:p>
            <a:pPr>
              <a:buNone/>
            </a:pPr>
            <a:r>
              <a:rPr lang="en-US" dirty="0" smtClean="0"/>
              <a:t>	Diabetes  mellitus</a:t>
            </a:r>
            <a:endParaRPr lang="en-GB" dirty="0" smtClean="0"/>
          </a:p>
          <a:p>
            <a:pPr>
              <a:buNone/>
            </a:pPr>
            <a:r>
              <a:rPr lang="en-US" dirty="0" smtClean="0"/>
              <a:t>	Chronic renal failure</a:t>
            </a:r>
            <a:endParaRPr lang="en-GB" dirty="0" smtClean="0"/>
          </a:p>
          <a:p>
            <a:pPr>
              <a:buNone/>
            </a:pPr>
            <a:r>
              <a:rPr lang="en-US" dirty="0" smtClean="0"/>
              <a:t>	Chronic liver disease</a:t>
            </a:r>
            <a:endParaRPr lang="en-GB" dirty="0" smtClean="0"/>
          </a:p>
          <a:p>
            <a:pPr>
              <a:buNone/>
            </a:pPr>
            <a:r>
              <a:rPr lang="en-US" dirty="0" smtClean="0"/>
              <a:t>	</a:t>
            </a:r>
            <a:r>
              <a:rPr lang="en-US" dirty="0" err="1" smtClean="0"/>
              <a:t>Hyperthyoidism</a:t>
            </a:r>
            <a:endParaRPr lang="en-GB" dirty="0" smtClean="0"/>
          </a:p>
          <a:p>
            <a:pPr>
              <a:buNone/>
            </a:pPr>
            <a:r>
              <a:rPr lang="en-US" dirty="0" smtClean="0"/>
              <a:t>	Malignancy</a:t>
            </a:r>
            <a:endParaRPr lang="en-GB" dirty="0" smtClean="0"/>
          </a:p>
          <a:p>
            <a:pPr>
              <a:buNone/>
            </a:pPr>
            <a:r>
              <a:rPr lang="en-US" dirty="0" smtClean="0"/>
              <a:t>	Immunologic deficiency states</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lstStyle/>
          <a:p>
            <a:pPr lvl="0">
              <a:buNone/>
            </a:pPr>
            <a:r>
              <a:rPr lang="en-US" b="1" i="1" dirty="0" smtClean="0"/>
              <a:t>Medication</a:t>
            </a:r>
            <a:endParaRPr lang="en-GB" dirty="0" smtClean="0"/>
          </a:p>
          <a:p>
            <a:pPr>
              <a:buNone/>
            </a:pPr>
            <a:r>
              <a:rPr lang="en-US" dirty="0" err="1" smtClean="0"/>
              <a:t>Glucocorticids</a:t>
            </a:r>
            <a:endParaRPr lang="en-GB" dirty="0" smtClean="0"/>
          </a:p>
          <a:p>
            <a:pPr>
              <a:buNone/>
            </a:pPr>
            <a:r>
              <a:rPr lang="en-US" dirty="0" err="1" smtClean="0"/>
              <a:t>Antineuroplastic</a:t>
            </a:r>
            <a:r>
              <a:rPr lang="en-US" dirty="0" smtClean="0"/>
              <a:t>  drugs</a:t>
            </a:r>
            <a:endParaRPr lang="en-GB" dirty="0" smtClean="0"/>
          </a:p>
          <a:p>
            <a:pPr>
              <a:buNone/>
            </a:pPr>
            <a:r>
              <a:rPr lang="en-US" dirty="0" smtClean="0"/>
              <a:t>Anticoagulants.</a:t>
            </a:r>
            <a:endParaRPr lang="en-GB" dirty="0" smtClean="0"/>
          </a:p>
          <a:p>
            <a:pPr>
              <a:buNone/>
            </a:pPr>
            <a:r>
              <a:rPr lang="en-US" dirty="0" smtClean="0"/>
              <a:t>These slow wound healing.</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Wound healing----Highly complex &amp; ordered</a:t>
            </a:r>
          </a:p>
          <a:p>
            <a:endParaRPr lang="en-GB" dirty="0"/>
          </a:p>
          <a:p>
            <a:r>
              <a:rPr lang="en-GB" dirty="0" smtClean="0"/>
              <a:t> sequence of biochemical events that occurs in </a:t>
            </a:r>
          </a:p>
          <a:p>
            <a:endParaRPr lang="en-GB" dirty="0"/>
          </a:p>
          <a:p>
            <a:r>
              <a:rPr lang="en-GB" dirty="0" smtClean="0"/>
              <a:t>response to tissue injury &amp; leads to tissue repair</a:t>
            </a:r>
            <a:endParaRPr lang="en-GB" dirty="0"/>
          </a:p>
        </p:txBody>
      </p:sp>
    </p:spTree>
    <p:extLst>
      <p:ext uri="{BB962C8B-B14F-4D97-AF65-F5344CB8AC3E}">
        <p14:creationId xmlns:p14="http://schemas.microsoft.com/office/powerpoint/2010/main" val="1002945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Phases of wound healing</a:t>
            </a:r>
            <a:r>
              <a:rPr lang="en-GB" dirty="0" smtClean="0"/>
              <a:t/>
            </a:r>
            <a:br>
              <a:rPr lang="en-GB" dirty="0" smtClean="0"/>
            </a:br>
            <a:endParaRPr lang="en-GB" dirty="0"/>
          </a:p>
        </p:txBody>
      </p:sp>
      <p:sp>
        <p:nvSpPr>
          <p:cNvPr id="3" name="Content Placeholder 2"/>
          <p:cNvSpPr>
            <a:spLocks noGrp="1"/>
          </p:cNvSpPr>
          <p:nvPr>
            <p:ph idx="1"/>
          </p:nvPr>
        </p:nvSpPr>
        <p:spPr/>
        <p:txBody>
          <a:bodyPr/>
          <a:lstStyle/>
          <a:p>
            <a:pPr>
              <a:buNone/>
            </a:pPr>
            <a:endParaRPr lang="en-GB" dirty="0" smtClean="0"/>
          </a:p>
          <a:p>
            <a:pPr marL="514350" lvl="0" indent="-514350">
              <a:buFont typeface="+mj-lt"/>
              <a:buAutoNum type="arabicPeriod"/>
            </a:pPr>
            <a:r>
              <a:rPr lang="en-US" dirty="0" err="1" smtClean="0"/>
              <a:t>Inflamatory</a:t>
            </a:r>
            <a:endParaRPr lang="en-GB" dirty="0" smtClean="0"/>
          </a:p>
          <a:p>
            <a:pPr marL="514350" lvl="0" indent="-514350">
              <a:buFont typeface="+mj-lt"/>
              <a:buAutoNum type="arabicPeriod"/>
            </a:pPr>
            <a:r>
              <a:rPr lang="en-US" dirty="0" smtClean="0"/>
              <a:t>Proliferative and </a:t>
            </a:r>
            <a:r>
              <a:rPr lang="en-US" dirty="0" err="1" smtClean="0"/>
              <a:t>reprative</a:t>
            </a:r>
            <a:r>
              <a:rPr lang="en-US" dirty="0" smtClean="0"/>
              <a:t> phases</a:t>
            </a:r>
            <a:endParaRPr lang="en-GB" dirty="0" smtClean="0"/>
          </a:p>
          <a:p>
            <a:pPr marL="514350" lvl="0" indent="-514350">
              <a:buFont typeface="+mj-lt"/>
              <a:buAutoNum type="arabicPeriod"/>
            </a:pPr>
            <a:r>
              <a:rPr lang="en-US" dirty="0" smtClean="0"/>
              <a:t>Granulation tissue formation</a:t>
            </a:r>
            <a:endParaRPr lang="en-GB"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135960"/>
          </a:xfrm>
        </p:spPr>
        <p:txBody>
          <a:bodyPr>
            <a:normAutofit fontScale="92500" lnSpcReduction="10000"/>
          </a:bodyPr>
          <a:lstStyle/>
          <a:p>
            <a:pPr lvl="0">
              <a:buNone/>
            </a:pPr>
            <a:r>
              <a:rPr lang="en-US" b="1" dirty="0" err="1" smtClean="0"/>
              <a:t>Inflamatory</a:t>
            </a:r>
            <a:r>
              <a:rPr lang="en-US" b="1" dirty="0" smtClean="0"/>
              <a:t> Phase</a:t>
            </a:r>
            <a:endParaRPr lang="en-GB" dirty="0" smtClean="0"/>
          </a:p>
          <a:p>
            <a:pPr>
              <a:buNone/>
            </a:pPr>
            <a:r>
              <a:rPr lang="en-US" dirty="0" smtClean="0"/>
              <a:t>    Blood vessels and </a:t>
            </a:r>
            <a:r>
              <a:rPr lang="en-US" dirty="0" err="1" smtClean="0"/>
              <a:t>lymphatics</a:t>
            </a:r>
            <a:r>
              <a:rPr lang="en-US" dirty="0" smtClean="0"/>
              <a:t> are disrupted immediately after tissue injury.  An initial 5 – 10 minutes period of vasoconstriction is followed by more persistent </a:t>
            </a:r>
            <a:r>
              <a:rPr lang="en-US" dirty="0" err="1" smtClean="0"/>
              <a:t>vasodilation</a:t>
            </a:r>
            <a:r>
              <a:rPr lang="en-US" dirty="0" smtClean="0"/>
              <a:t>.  Blood components are </a:t>
            </a:r>
            <a:r>
              <a:rPr lang="en-US" dirty="0" err="1" smtClean="0"/>
              <a:t>extravasated</a:t>
            </a:r>
            <a:r>
              <a:rPr lang="en-US" dirty="0" smtClean="0"/>
              <a:t> into wound cavity.  Endothelial cells retract and lose their attachments  with adjoining cells, exposing </a:t>
            </a:r>
            <a:r>
              <a:rPr lang="en-US" dirty="0" err="1" smtClean="0"/>
              <a:t>subendothelial</a:t>
            </a:r>
            <a:r>
              <a:rPr lang="en-US" dirty="0" smtClean="0"/>
              <a:t> collagen structures, leading to aggregation of platelets.  These form a platelet plug.  Factor xii is activated leading to subsequent events of intrinsic  coagulation pathway.  A fibrin clot is thus formed and </a:t>
            </a:r>
            <a:r>
              <a:rPr lang="en-US" dirty="0" err="1" smtClean="0"/>
              <a:t>coapt</a:t>
            </a:r>
            <a:r>
              <a:rPr lang="en-US" dirty="0" smtClean="0"/>
              <a:t> the wound initially and stops bleeding.  </a:t>
            </a:r>
            <a:r>
              <a:rPr lang="en-US" dirty="0" err="1" smtClean="0"/>
              <a:t>Plateletes</a:t>
            </a:r>
            <a:r>
              <a:rPr lang="en-US" dirty="0" smtClean="0"/>
              <a:t> release serotonin, adrenalin and </a:t>
            </a:r>
            <a:r>
              <a:rPr lang="en-US" dirty="0" err="1" smtClean="0"/>
              <a:t>thromboxane</a:t>
            </a:r>
            <a:r>
              <a:rPr lang="en-US" dirty="0" smtClean="0"/>
              <a:t> A, causing vasoconstriction and also produce cytokines e.g.  platelet derived growth factor (PDGF) and transforming growth factor (TGF-β) that have a strong </a:t>
            </a:r>
            <a:r>
              <a:rPr lang="en-US" dirty="0" err="1" smtClean="0"/>
              <a:t>chemotactic</a:t>
            </a:r>
            <a:r>
              <a:rPr lang="en-US" dirty="0" smtClean="0"/>
              <a:t> and </a:t>
            </a:r>
            <a:r>
              <a:rPr lang="en-US" dirty="0" err="1" smtClean="0"/>
              <a:t>mitogenic</a:t>
            </a:r>
            <a:r>
              <a:rPr lang="en-US" dirty="0" smtClean="0"/>
              <a:t> effect on </a:t>
            </a:r>
            <a:r>
              <a:rPr lang="en-US" dirty="0" err="1" smtClean="0"/>
              <a:t>polymorphonuclear</a:t>
            </a:r>
            <a:r>
              <a:rPr lang="en-US" dirty="0" smtClean="0"/>
              <a:t> </a:t>
            </a:r>
            <a:r>
              <a:rPr lang="en-US" dirty="0" err="1" smtClean="0"/>
              <a:t>neutrophils</a:t>
            </a:r>
            <a:r>
              <a:rPr lang="en-US" dirty="0" smtClean="0"/>
              <a:t>, </a:t>
            </a:r>
            <a:r>
              <a:rPr lang="en-US" dirty="0" err="1" smtClean="0"/>
              <a:t>macrophanges</a:t>
            </a:r>
            <a:r>
              <a:rPr lang="en-US" dirty="0" smtClean="0"/>
              <a:t> lymphocytes and fibroblasts.  </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normAutofit/>
          </a:bodyPr>
          <a:lstStyle/>
          <a:p>
            <a:pPr>
              <a:buNone/>
            </a:pPr>
            <a:r>
              <a:rPr lang="en-US" dirty="0" smtClean="0"/>
              <a:t>   The first cells to move from vessels into damaged tissue is </a:t>
            </a:r>
            <a:r>
              <a:rPr lang="en-US" dirty="0" err="1" smtClean="0"/>
              <a:t>polymorphonuclear</a:t>
            </a:r>
            <a:r>
              <a:rPr lang="en-US" dirty="0" smtClean="0"/>
              <a:t> </a:t>
            </a:r>
            <a:r>
              <a:rPr lang="en-US" dirty="0" err="1" smtClean="0"/>
              <a:t>neutrophils</a:t>
            </a:r>
            <a:r>
              <a:rPr lang="en-US" dirty="0" smtClean="0"/>
              <a:t> (PMN) and macrophages.  PMN are </a:t>
            </a:r>
            <a:r>
              <a:rPr lang="en-US" dirty="0" err="1" smtClean="0"/>
              <a:t>mobilised</a:t>
            </a:r>
            <a:r>
              <a:rPr lang="en-US" dirty="0" smtClean="0"/>
              <a:t> rapidly and produce a vigorous initial response. Macrophages remove necrotic tissue, and micro organisms (</a:t>
            </a:r>
            <a:r>
              <a:rPr lang="en-US" dirty="0" err="1" smtClean="0"/>
              <a:t>phagocytosis</a:t>
            </a:r>
            <a:r>
              <a:rPr lang="en-US" dirty="0" smtClean="0"/>
              <a:t> and secrete  proteases, and production and secretion of cytokines) (PDGF: </a:t>
            </a:r>
            <a:r>
              <a:rPr lang="en-US" dirty="0" err="1" smtClean="0"/>
              <a:t>mitogenic</a:t>
            </a:r>
            <a:r>
              <a:rPr lang="en-US" dirty="0" smtClean="0"/>
              <a:t> &amp; </a:t>
            </a:r>
            <a:r>
              <a:rPr lang="en-US" dirty="0" err="1" smtClean="0"/>
              <a:t>chemotactic</a:t>
            </a:r>
            <a:r>
              <a:rPr lang="en-US" dirty="0" smtClean="0"/>
              <a:t>) </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lstStyle/>
          <a:p>
            <a:pPr>
              <a:buNone/>
            </a:pPr>
            <a:r>
              <a:rPr lang="en-US" dirty="0" err="1" smtClean="0"/>
              <a:t>Chemotactic</a:t>
            </a:r>
            <a:r>
              <a:rPr lang="en-US" dirty="0" smtClean="0"/>
              <a:t> substances </a:t>
            </a:r>
            <a:r>
              <a:rPr lang="en-US" dirty="0" err="1" smtClean="0"/>
              <a:t>e.g</a:t>
            </a:r>
            <a:r>
              <a:rPr lang="en-US" dirty="0" smtClean="0"/>
              <a:t> </a:t>
            </a:r>
            <a:r>
              <a:rPr lang="en-US" dirty="0" err="1" smtClean="0"/>
              <a:t>kallikrein</a:t>
            </a:r>
            <a:r>
              <a:rPr lang="en-US" dirty="0" smtClean="0"/>
              <a:t>, improve vascular permeability and exudation by releasing the </a:t>
            </a:r>
            <a:r>
              <a:rPr lang="en-US" dirty="0" err="1" smtClean="0"/>
              <a:t>nanopetide</a:t>
            </a:r>
            <a:r>
              <a:rPr lang="en-US" dirty="0" smtClean="0"/>
              <a:t>  </a:t>
            </a:r>
            <a:r>
              <a:rPr lang="en-US" dirty="0" err="1" smtClean="0"/>
              <a:t>bradykinin</a:t>
            </a:r>
            <a:r>
              <a:rPr lang="en-US" dirty="0" smtClean="0"/>
              <a:t>.  Prostaglandins originating from tissue debris, stimulate the release of histamine from mast cells and cause local </a:t>
            </a:r>
            <a:r>
              <a:rPr lang="en-US" dirty="0" err="1" smtClean="0"/>
              <a:t>hyperaemia</a:t>
            </a:r>
            <a:r>
              <a:rPr lang="en-US" dirty="0" smtClean="0"/>
              <a:t> which is necessary for the metabolic processes of wound healing.</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063952"/>
          </a:xfrm>
        </p:spPr>
        <p:txBody>
          <a:bodyPr>
            <a:normAutofit/>
          </a:bodyPr>
          <a:lstStyle/>
          <a:p>
            <a:pPr>
              <a:buNone/>
            </a:pPr>
            <a:r>
              <a:rPr lang="en-US" dirty="0" smtClean="0"/>
              <a:t>   </a:t>
            </a:r>
            <a:r>
              <a:rPr lang="en-US" b="1" dirty="0" smtClean="0"/>
              <a:t>Proliferative and reparative phases</a:t>
            </a:r>
            <a:endParaRPr lang="en-GB" dirty="0" smtClean="0"/>
          </a:p>
          <a:p>
            <a:pPr lvl="0">
              <a:buNone/>
            </a:pPr>
            <a:r>
              <a:rPr lang="en-US" b="1" i="1" dirty="0" smtClean="0"/>
              <a:t>    </a:t>
            </a:r>
            <a:r>
              <a:rPr lang="en-US" b="1" i="1" u="sng" dirty="0" err="1" smtClean="0"/>
              <a:t>Reepethilization</a:t>
            </a:r>
            <a:endParaRPr lang="en-GB" dirty="0" smtClean="0"/>
          </a:p>
          <a:p>
            <a:pPr>
              <a:buNone/>
            </a:pPr>
            <a:r>
              <a:rPr lang="en-US" dirty="0" smtClean="0"/>
              <a:t>   Migration of undermined epidermal cells from wound margins and from the epithelium of hair follicles and other  </a:t>
            </a:r>
            <a:r>
              <a:rPr lang="en-US" dirty="0" err="1" smtClean="0"/>
              <a:t>adnexial</a:t>
            </a:r>
            <a:r>
              <a:rPr lang="en-US" dirty="0" smtClean="0"/>
              <a:t> structures, if the defect is superficial.  This begins within  hours of wounding and is a directed event that does not require initial increase in cellular proliferation.  After migration has begun an increase in epithelial proliferation at the wound margins occurs to provide additional cells required for wound cover.</a:t>
            </a: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47928"/>
          </a:xfrm>
        </p:spPr>
        <p:txBody>
          <a:bodyPr/>
          <a:lstStyle/>
          <a:p>
            <a:pPr>
              <a:buNone/>
            </a:pPr>
            <a:r>
              <a:rPr lang="en-US" dirty="0" smtClean="0"/>
              <a:t>The plane of movement of epidermal cells is determined in part by the water content of the wound bed.  The epithelium seeks a plane of migration with a critical humidity.  Open, </a:t>
            </a:r>
            <a:r>
              <a:rPr lang="en-US" dirty="0" err="1" smtClean="0"/>
              <a:t>dessicated</a:t>
            </a:r>
            <a:r>
              <a:rPr lang="en-US" dirty="0" smtClean="0"/>
              <a:t>, superficial wound </a:t>
            </a:r>
            <a:r>
              <a:rPr lang="en-US" dirty="0" err="1" smtClean="0"/>
              <a:t>epithelises</a:t>
            </a:r>
            <a:r>
              <a:rPr lang="en-US" dirty="0" smtClean="0"/>
              <a:t> much more slowly than occluded wound. Occlusive and semi occlusive dressings optimally promote re-</a:t>
            </a:r>
            <a:r>
              <a:rPr lang="en-US" dirty="0" err="1" smtClean="0"/>
              <a:t>epithelisation</a:t>
            </a:r>
            <a:r>
              <a:rPr lang="en-US" dirty="0" smtClean="0"/>
              <a:t> post-operatively.  </a:t>
            </a:r>
            <a:r>
              <a:rPr lang="en-US" dirty="0" err="1" smtClean="0"/>
              <a:t>Plasminogen</a:t>
            </a:r>
            <a:r>
              <a:rPr lang="en-US" dirty="0" smtClean="0"/>
              <a:t> activator initiates </a:t>
            </a:r>
            <a:r>
              <a:rPr lang="en-US" dirty="0" err="1" smtClean="0"/>
              <a:t>fibrinolyic</a:t>
            </a:r>
            <a:r>
              <a:rPr lang="en-US" dirty="0" smtClean="0"/>
              <a:t> mechanisms that assist in dissolving the clot.</a:t>
            </a:r>
            <a:endParaRPr lang="en-GB" dirty="0" smtClean="0"/>
          </a:p>
          <a:p>
            <a:pPr>
              <a:buNone/>
            </a:pP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1821</TotalTime>
  <Words>1511</Words>
  <Application>Microsoft Office PowerPoint</Application>
  <PresentationFormat>On-screen Show (4:3)</PresentationFormat>
  <Paragraphs>133</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Calibri</vt:lpstr>
      <vt:lpstr>Constantia</vt:lpstr>
      <vt:lpstr>Wingdings 2</vt:lpstr>
      <vt:lpstr>Flow</vt:lpstr>
      <vt:lpstr> WOUND HEALING</vt:lpstr>
      <vt:lpstr>     SKIN FUNCTIONS</vt:lpstr>
      <vt:lpstr>PowerPoint Presentation</vt:lpstr>
      <vt:lpstr>Phases of wound healing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WOUND HEALING</dc:title>
  <dc:creator>Museve g k</dc:creator>
  <cp:lastModifiedBy>Effie Nailah</cp:lastModifiedBy>
  <cp:revision>27</cp:revision>
  <dcterms:created xsi:type="dcterms:W3CDTF">2013-10-22T21:18:30Z</dcterms:created>
  <dcterms:modified xsi:type="dcterms:W3CDTF">2016-07-25T09:29:04Z</dcterms:modified>
</cp:coreProperties>
</file>