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 showGuides="0" snapToGrid="1" snapToObjects="0">
      <p:cViewPr varScale="1">
        <p:scale>
          <a:sx n="61" d="100"/>
          <a:sy n="61" d="100"/>
        </p:scale>
        <p:origin x="102" y="48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tableStyles" Target="tableStyles.xml"/><Relationship Id="rId47" Type="http://schemas.openxmlformats.org/officeDocument/2006/relationships/presProps" Target="presProps.xml"/><Relationship Id="rId4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0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atinLnBrk="1" lvl="0"/>
            <a:endParaRPr altLang="en-US" sz="1200" lang="zh-CN">
              <a:latin typeface="Calibri" pitchFamily="34" charset="0"/>
            </a:endParaRPr>
          </a:p>
        </p:txBody>
      </p:sp>
      <p:sp>
        <p:nvSpPr>
          <p:cNvPr id="1048721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atinLnBrk="1" lvl="0"/>
            <a:endParaRPr altLang="en-US" sz="1200" lang="zh-CN">
              <a:latin typeface="Calibri" pitchFamily="34" charset="0"/>
            </a:endParaRPr>
          </a:p>
        </p:txBody>
      </p:sp>
      <p:sp>
        <p:nvSpPr>
          <p:cNvPr id="1048722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/>
          <a:p/>
        </p:txBody>
      </p:sp>
      <p:sp>
        <p:nvSpPr>
          <p:cNvPr id="1048723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zh-CN"/>
              <a:t>Click to edit Master text styles</a:t>
            </a:r>
          </a:p>
          <a:p>
            <a:pPr lvl="1"/>
            <a:r>
              <a:rPr altLang="en-US" lang="zh-CN"/>
              <a:t>Second level</a:t>
            </a:r>
          </a:p>
          <a:p>
            <a:pPr lvl="2"/>
            <a:r>
              <a:rPr altLang="en-US" lang="zh-CN"/>
              <a:t>Third level</a:t>
            </a:r>
          </a:p>
          <a:p>
            <a:pPr lvl="3"/>
            <a:r>
              <a:rPr altLang="en-US" lang="zh-CN"/>
              <a:t>Fourth level</a:t>
            </a:r>
          </a:p>
          <a:p>
            <a:pPr lvl="4"/>
            <a:r>
              <a:rPr altLang="en-US" lang="zh-CN"/>
              <a:t>Fifth level</a:t>
            </a:r>
          </a:p>
        </p:txBody>
      </p:sp>
      <p:sp>
        <p:nvSpPr>
          <p:cNvPr id="1048724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atinLnBrk="1" lvl="0"/>
            <a:endParaRPr altLang="en-US" sz="1200" lang="zh-CN">
              <a:latin typeface="Calibri" pitchFamily="34" charset="0"/>
            </a:endParaRPr>
          </a:p>
        </p:txBody>
      </p:sp>
      <p:sp>
        <p:nvSpPr>
          <p:cNvPr id="1048725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zh-CN"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latin typeface="Calibri" pitchFamily="34" charset="0"/>
            </a:endParaRPr>
          </a:p>
        </p:txBody>
      </p:sp>
    </p:spTree>
  </p:cSld>
  <p:clrMap accent1="dk1" accent2="dk1" accent3="dk1" accent4="dk1" accent5="dk1" accent6="dk1" bg1="dk1" bg2="dk1" tx1="dk1" tx2="dk1" hlink="dk1" folHlink="dk1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1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/>
          <a:p/>
        </p:txBody>
      </p:sp>
      <p:sp>
        <p:nvSpPr>
          <p:cNvPr id="1048622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Dys-plasia – abnormal – growth</a:t>
            </a:r>
          </a:p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Developmental problems: Specific areas – achondroplasia and hypochondroplasia; severe – Dgyvve-Melchior-Clausen and dysteosclerosis</a:t>
            </a:r>
          </a:p>
          <a:p>
            <a:pPr eaLnBrk="1" hangingPunct="1" latinLnBrk="1" lvl="0">
              <a:spcBef>
                <a:spcPct val="0"/>
              </a:spcBef>
            </a:pPr>
            <a:endParaRPr altLang="en-US" lang="zh-CN">
              <a:latin typeface="Arial" pitchFamily="34" charset="0"/>
            </a:endParaRPr>
          </a:p>
        </p:txBody>
      </p:sp>
      <p:sp>
        <p:nvSpPr>
          <p:cNvPr id="1048623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>
                <a:latin typeface="Arial" pitchFamily="34" charset="0"/>
                <a:ea typeface="Arial" pitchFamily="34" charset="0"/>
              </a:rPr>
              <a:pPr algn="r" eaLnBrk="1" hangingPunct="1" latinLnBrk="1" lvl="0">
                <a:spcBef>
                  <a:spcPct val="0"/>
                </a:spcBef>
              </a:pPr>
            </a:fld>
            <a:endParaRPr altLang="en-US" lang="zh-CN">
              <a:latin typeface="Arial" pitchFamily="34" charset="0"/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5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>
                <a:latin typeface="Arial" pitchFamily="34" charset="0"/>
                <a:ea typeface="Arial" pitchFamily="34" charset="0"/>
              </a:rPr>
              <a:pPr algn="r" eaLnBrk="1" hangingPunct="1" latinLnBrk="1" lvl="0">
                <a:spcBef>
                  <a:spcPct val="0"/>
                </a:spcBef>
              </a:pPr>
            </a:fld>
            <a:endParaRPr altLang="en-US" lang="zh-CN">
              <a:latin typeface="Arial" pitchFamily="34" charset="0"/>
              <a:ea typeface="Arial" pitchFamily="34" charset="0"/>
            </a:endParaRPr>
          </a:p>
        </p:txBody>
      </p:sp>
      <p:sp>
        <p:nvSpPr>
          <p:cNvPr id="1048586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/>
          <a:p/>
        </p:txBody>
      </p:sp>
      <p:sp>
        <p:nvSpPr>
          <p:cNvPr id="1048587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Abnormal hair and susceptibility to infections – Cartilage-hair hypoplasia syndrome/McKusick Metaphyseal dysplasia</a:t>
            </a:r>
          </a:p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Renal problems – Schimke immuno osseus dysplasia; with asphyxiating thoracic dysplasia – Jeune or ATD syndrome</a:t>
            </a:r>
          </a:p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Developmental problems: Specific areas – achondroplasia and hypochondroplasia; severe – Dgyvve-Melchior-Clausen and dysteosclerosis</a:t>
            </a:r>
          </a:p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Congenital heart disease, polydactyly and dystrophic nails – Chondroectodermal dysplasia (Ellis van Creveld (EvC) syndrome</a:t>
            </a:r>
          </a:p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Nail patella syndrome – dystrophic nails, absent patella, short stature, bilateral iliac horns</a:t>
            </a:r>
          </a:p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Ear cysts and hitchhiker thumb – Diastrophic dysplasia</a:t>
            </a:r>
          </a:p>
          <a:p>
            <a:pPr eaLnBrk="1" hangingPunct="1" latinLnBrk="1" lvl="0">
              <a:spcBef>
                <a:spcPct val="0"/>
              </a:spcBef>
            </a:pPr>
            <a:endParaRPr altLang="en-US" 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4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>
                <a:latin typeface="Arial" pitchFamily="34" charset="0"/>
                <a:ea typeface="Arial" pitchFamily="34" charset="0"/>
              </a:rPr>
              <a:pPr algn="r" eaLnBrk="1" hangingPunct="1" latinLnBrk="1" lvl="0">
                <a:spcBef>
                  <a:spcPct val="0"/>
                </a:spcBef>
              </a:pPr>
            </a:fld>
            <a:endParaRPr altLang="en-US" lang="zh-CN">
              <a:latin typeface="Arial" pitchFamily="34" charset="0"/>
              <a:ea typeface="Arial" pitchFamily="34" charset="0"/>
            </a:endParaRPr>
          </a:p>
        </p:txBody>
      </p:sp>
      <p:sp>
        <p:nvSpPr>
          <p:cNvPr id="1048595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/>
          <a:p/>
        </p:txBody>
      </p:sp>
      <p:sp>
        <p:nvSpPr>
          <p:cNvPr id="1048596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Body asymmetry – ichtyosis, one sided body hypoplasia, clubbed feet, scoliosis, laryngeal stenosis, stippling of ankles and knees, elevated plasma sterol – Chondyplasia punctata (Conradi Hunerman type)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1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000000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000000"/>
              </a:solidFill>
            </a:endParaRPr>
          </a:p>
        </p:txBody>
      </p:sp>
      <p:sp>
        <p:nvSpPr>
          <p:cNvPr id="1048672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/>
          <a:p/>
        </p:txBody>
      </p:sp>
      <p:sp>
        <p:nvSpPr>
          <p:cNvPr id="1048673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atinLnBrk="1" lvl="0">
              <a:spcBef>
                <a:spcPct val="0"/>
              </a:spcBef>
            </a:pPr>
            <a:r>
              <a:rPr altLang="en-US" lang="zh-CN">
                <a:latin typeface="Arial" pitchFamily="34" charset="0"/>
              </a:rPr>
              <a:t>SEMD – Pseudoachondroplasia (PSACH)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rtlCol="0" tIns="45720" vert="horz" wrap="square">
            <a:prstTxWarp prst="textNoShape"/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baseline="0" b="0" cap="none" sz="3200" i="0" kern="1200" kumimoji="0" lang="en-US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0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zh-CN"/>
              <a:t>Click to edit Master text styles</a:t>
            </a:r>
          </a:p>
          <a:p>
            <a:pPr lvl="1"/>
            <a:r>
              <a:rPr altLang="en-US" lang="zh-CN"/>
              <a:t>Second level</a:t>
            </a:r>
          </a:p>
          <a:p>
            <a:pPr lvl="2"/>
            <a:r>
              <a:rPr altLang="en-US" lang="zh-CN"/>
              <a:t>Third level</a:t>
            </a:r>
          </a:p>
          <a:p>
            <a:pPr lvl="3"/>
            <a:r>
              <a:rPr altLang="en-US" lang="zh-CN"/>
              <a:t>Fourth level</a:t>
            </a:r>
          </a:p>
          <a:p>
            <a:pPr lvl="4"/>
            <a:r>
              <a:rPr altLang="en-US" lang="zh-CN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4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1" name=""/>
          <p:cNvSpPr/>
          <p:nvPr>
            <p:ph type="ctrTitle" sz="full" idx="0"/>
          </p:nvPr>
        </p:nvSpPr>
        <p:spPr>
          <a:xfrm rot="0">
            <a:off x="685800" y="2133600"/>
            <a:ext cx="7772400" cy="14700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>
              <a:defRPr sz="4400"/>
            </a:lvl1pPr>
          </a:lstStyle>
          <a:p>
            <a:pPr eaLnBrk="1" hangingPunct="1" latinLnBrk="1" lvl="0"/>
            <a:r>
              <a:rPr altLang="en-US" b="1" lang="zh-CN"/>
              <a:t>BONE DYSPLASIA</a:t>
            </a:r>
          </a:p>
        </p:txBody>
      </p:sp>
      <p:sp>
        <p:nvSpPr>
          <p:cNvPr id="1048612" name=""/>
          <p:cNvSpPr/>
          <p:nvPr>
            <p:ph type="subTitle" sz="full" idx="1"/>
          </p:nvPr>
        </p:nvSpPr>
        <p:spPr>
          <a:xfrm rot="0"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marL="0"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None/>
            </a:lvl2pPr>
            <a:lvl3pPr algn="ctr" marL="914400">
              <a:buNone/>
            </a:lvl3pPr>
            <a:lvl4pPr algn="ctr" marL="1371600">
              <a:buNone/>
            </a:lvl4pPr>
            <a:lvl5pPr algn="ctr" marL="1828800">
              <a:buNone/>
            </a:lvl5pPr>
          </a:lstStyle>
          <a:p>
            <a:pPr eaLnBrk="1" hangingPunct="1" latinLnBrk="1" lvl="0">
              <a:lnSpc>
                <a:spcPct val="80000"/>
              </a:lnSpc>
            </a:pPr>
            <a:r>
              <a:rPr altLang="en-US" sz="2700" lang="zh-CN">
                <a:solidFill>
                  <a:srgbClr val="898989"/>
                </a:solidFill>
              </a:rPr>
              <a:t>TERMINOLOGY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sz="2700" lang="zh-CN">
                <a:solidFill>
                  <a:srgbClr val="898989"/>
                </a:solidFill>
              </a:rPr>
              <a:t>IDENTIFICATION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sz="2700" lang="zh-CN">
                <a:solidFill>
                  <a:srgbClr val="898989"/>
                </a:solidFill>
              </a:rPr>
              <a:t>WORK UP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sz="2700" lang="zh-CN">
                <a:solidFill>
                  <a:srgbClr val="898989"/>
                </a:solidFill>
              </a:rPr>
              <a:t>TREATMENT AND FOLLOW 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7" name=""/>
          <p:cNvSpPr/>
          <p:nvPr/>
        </p:nvSpPr>
        <p:spPr>
          <a:xfrm rot="0">
            <a:off x="3482975" y="452437"/>
            <a:ext cx="5265737" cy="528637"/>
          </a:xfrm>
          <a:prstGeom prst="rect"/>
          <a:solidFill>
            <a:srgbClr val="66CCFF"/>
          </a:solidFill>
          <a:ln w="1270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4450" lIns="90488" rIns="90488" tIns="4445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b="1" sz="2800" lang="zh-CN">
                <a:solidFill>
                  <a:srgbClr val="000000"/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altLang="en-US" b="1" sz="2800" lang="zh-CN">
                <a:solidFill>
                  <a:srgbClr val="000000"/>
                </a:solidFill>
                <a:ea typeface="Arial" pitchFamily="34" charset="0"/>
              </a:rPr>
              <a:t>molecular genetic causes</a:t>
            </a:r>
          </a:p>
        </p:txBody>
      </p:sp>
      <p:sp>
        <p:nvSpPr>
          <p:cNvPr id="1048648" name=""/>
          <p:cNvSpPr/>
          <p:nvPr/>
        </p:nvSpPr>
        <p:spPr>
          <a:xfrm rot="0">
            <a:off x="2339975" y="3130550"/>
            <a:ext cx="3455987" cy="2768600"/>
          </a:xfrm>
          <a:prstGeom prst="rect"/>
          <a:solidFill>
            <a:srgbClr val="3399FF"/>
          </a:solidFill>
          <a:ln w="12700" cap="flat" cmpd="sng">
            <a:solidFill>
              <a:srgbClr val="990000">
                <a:alpha val="100000"/>
              </a:srgbClr>
            </a:solidFill>
            <a:prstDash val="solid"/>
            <a:miter/>
          </a:ln>
        </p:spPr>
        <p:txBody>
          <a:bodyPr bIns="44450" lIns="90488" rIns="90488" tIns="4445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b="1" sz="3000" lang="zh-CN">
                <a:solidFill>
                  <a:schemeClr val="lt2"/>
                </a:solidFill>
                <a:ea typeface="Arial" pitchFamily="34" charset="0"/>
              </a:rPr>
              <a:t>CHANGES  IN SHAPE </a:t>
            </a:r>
            <a:r>
              <a:rPr altLang="en-US" b="1" sz="3000" lang="zh-CN">
                <a:solidFill>
                  <a:schemeClr val="lt2"/>
                </a:solidFill>
                <a:ea typeface="Arial" pitchFamily="34" charset="0"/>
              </a:rPr>
              <a:t>,STRENGTH, AND</a:t>
            </a:r>
            <a:r>
              <a:rPr altLang="en-US" b="1" sz="3000" lang="zh-CN">
                <a:solidFill>
                  <a:schemeClr val="lt2"/>
                </a:solidFill>
                <a:ea typeface="Arial" pitchFamily="34" charset="0"/>
              </a:rPr>
              <a:t> STRUCTURE OF SKELETON</a:t>
            </a:r>
          </a:p>
        </p:txBody>
      </p:sp>
      <p:sp>
        <p:nvSpPr>
          <p:cNvPr id="1048649" name=""/>
          <p:cNvSpPr/>
          <p:nvPr/>
        </p:nvSpPr>
        <p:spPr>
          <a:xfrm rot="0">
            <a:off x="2195512" y="1341437"/>
            <a:ext cx="5746750" cy="1372871"/>
          </a:xfrm>
          <a:prstGeom prst="rect"/>
          <a:solidFill>
            <a:srgbClr val="9999FF"/>
          </a:solidFill>
          <a:ln w="1270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4450" lIns="90488" rIns="90488" tIns="4445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b="1" sz="2400" lang="zh-CN">
                <a:ea typeface="Arial" pitchFamily="34" charset="0"/>
              </a:rPr>
              <a:t>Abnormal biochemical characteristics of essential bone components:  collagen, glykosaminoglycans, hydroxyapatite</a:t>
            </a:r>
          </a:p>
        </p:txBody>
      </p:sp>
      <p:sp>
        <p:nvSpPr>
          <p:cNvPr id="1048650" name=""/>
          <p:cNvSpPr/>
          <p:nvPr/>
        </p:nvSpPr>
        <p:spPr>
          <a:xfrm rot="0">
            <a:off x="539750" y="5476875"/>
            <a:ext cx="3648075" cy="944880"/>
          </a:xfrm>
          <a:prstGeom prst="rect"/>
          <a:solidFill>
            <a:srgbClr val="70EA70"/>
          </a:solidFill>
          <a:ln w="1270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4450" lIns="90488" rIns="90488" tIns="4445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b="1" sz="2400" lang="zh-CN">
                <a:solidFill>
                  <a:srgbClr val="000000"/>
                </a:solidFill>
                <a:ea typeface="Arial" pitchFamily="34" charset="0"/>
              </a:rPr>
              <a:t>Hormonal, metabolic </a:t>
            </a:r>
          </a:p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b="1" sz="2400" lang="zh-CN">
                <a:solidFill>
                  <a:srgbClr val="000000"/>
                </a:solidFill>
                <a:ea typeface="Arial" pitchFamily="34" charset="0"/>
              </a:rPr>
              <a:t>&amp;</a:t>
            </a:r>
            <a:r>
              <a:rPr altLang="en-US" b="1" sz="2400" lang="zh-CN">
                <a:solidFill>
                  <a:srgbClr val="000000"/>
                </a:solidFill>
                <a:ea typeface="Arial" pitchFamily="34" charset="0"/>
              </a:rPr>
              <a:t> enzymatic disorders</a:t>
            </a:r>
          </a:p>
        </p:txBody>
      </p:sp>
      <p:sp>
        <p:nvSpPr>
          <p:cNvPr id="1048651" name=""/>
          <p:cNvSpPr/>
          <p:nvPr/>
        </p:nvSpPr>
        <p:spPr>
          <a:xfrm rot="16200000" flipH="1">
            <a:off x="4353718" y="991394"/>
            <a:ext cx="434975" cy="414337"/>
          </a:xfrm>
          <a:prstGeom prst="rightArrow">
            <a:avLst>
              <a:gd name="adj1" fmla="val 75000"/>
              <a:gd name="adj2" fmla="val 52495"/>
            </a:avLst>
          </a:prstGeom>
          <a:solidFill>
            <a:srgbClr val="28B8DA"/>
          </a:solidFill>
          <a:ln w="12700" cap="flat" cmpd="sng">
            <a:solidFill>
              <a:schemeClr val="lt2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rot="1080000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endParaRPr altLang="en-US" sz="2400" lang="zh-CN">
              <a:solidFill>
                <a:srgbClr val="35CAD5"/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1048652" name=""/>
          <p:cNvSpPr/>
          <p:nvPr/>
        </p:nvSpPr>
        <p:spPr>
          <a:xfrm rot="16200000">
            <a:off x="2383631" y="5042693"/>
            <a:ext cx="560387" cy="358775"/>
          </a:xfrm>
          <a:prstGeom prst="rightArrow">
            <a:avLst>
              <a:gd name="adj1" fmla="val 75000"/>
              <a:gd name="adj2" fmla="val 78104"/>
            </a:avLst>
          </a:prstGeom>
          <a:solidFill>
            <a:srgbClr val="70EA70"/>
          </a:solidFill>
          <a:ln w="12700" cap="flat" cmpd="sng">
            <a:solidFill>
              <a:schemeClr val="lt2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vert="eaVert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en-US" sz="2000" lang="zh-CN">
              <a:latin typeface="Garamond" pitchFamily="18" charset="0"/>
              <a:ea typeface="Arial" pitchFamily="34" charset="0"/>
            </a:endParaRPr>
          </a:p>
        </p:txBody>
      </p:sp>
      <p:sp>
        <p:nvSpPr>
          <p:cNvPr id="1048653" name=""/>
          <p:cNvSpPr/>
          <p:nvPr/>
        </p:nvSpPr>
        <p:spPr>
          <a:xfrm rot="16200000" flipH="1">
            <a:off x="2251075" y="2674937"/>
            <a:ext cx="701675" cy="482600"/>
          </a:xfrm>
          <a:prstGeom prst="rightArrow">
            <a:avLst>
              <a:gd name="adj1" fmla="val 50000"/>
              <a:gd name="adj2" fmla="val 72704"/>
            </a:avLst>
          </a:prstGeom>
          <a:solidFill>
            <a:schemeClr val="accent2"/>
          </a:solidFill>
          <a:ln w="12700" cap="flat" cmpd="sng">
            <a:solidFill>
              <a:schemeClr val="lt2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vert="eaVert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en-US" sz="2000" lang="zh-CN">
              <a:latin typeface="Garamond" pitchFamily="18" charset="0"/>
              <a:ea typeface="Arial" pitchFamily="34" charset="0"/>
            </a:endParaRP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95300" y="1341437"/>
            <a:ext cx="1668462" cy="3878262"/>
          </a:xfrm>
          <a:prstGeom prst="rect"/>
          <a:noFill/>
          <a:ln w="9525" cap="flat" cmpd="sng">
            <a:solidFill>
              <a:schemeClr val="lt2">
                <a:alpha val="100000"/>
              </a:schemeClr>
            </a:solidFill>
            <a:prstDash val="solid"/>
            <a:miter/>
          </a:ln>
        </p:spPr>
      </p:pic>
      <p:sp>
        <p:nvSpPr>
          <p:cNvPr id="1048654" name=""/>
          <p:cNvSpPr/>
          <p:nvPr/>
        </p:nvSpPr>
        <p:spPr>
          <a:xfrm rot="16200000">
            <a:off x="5169694" y="4775993"/>
            <a:ext cx="611187" cy="365125"/>
          </a:xfrm>
          <a:prstGeom prst="rightArrow">
            <a:avLst>
              <a:gd name="adj1" fmla="val 75000"/>
              <a:gd name="adj2" fmla="val 83703"/>
            </a:avLst>
          </a:prstGeom>
          <a:solidFill>
            <a:srgbClr val="35CAD5"/>
          </a:solidFill>
          <a:ln w="12700" cap="flat" cmpd="sng">
            <a:solidFill>
              <a:schemeClr val="lt2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vert="eaVert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en-US" sz="2000" lang="zh-CN">
              <a:latin typeface="Garamond" pitchFamily="18" charset="0"/>
              <a:ea typeface="Arial" pitchFamily="34" charset="0"/>
            </a:endParaRPr>
          </a:p>
        </p:txBody>
      </p:sp>
      <p:sp>
        <p:nvSpPr>
          <p:cNvPr id="1048655" name=""/>
          <p:cNvSpPr/>
          <p:nvPr/>
        </p:nvSpPr>
        <p:spPr>
          <a:xfrm rot="0">
            <a:off x="4321175" y="5219700"/>
            <a:ext cx="4329112" cy="1800860"/>
          </a:xfrm>
          <a:prstGeom prst="rect"/>
          <a:solidFill>
            <a:srgbClr val="35CAD5"/>
          </a:solidFill>
          <a:ln w="1270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4450" lIns="90488" rIns="90488" tIns="4445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b="1" sz="2400" lang="zh-CN">
                <a:solidFill>
                  <a:srgbClr val="000000"/>
                </a:solidFill>
                <a:ea typeface="Arial" pitchFamily="34" charset="0"/>
              </a:rPr>
              <a:t>Teratogenic influence in critical sensitive periods of ontogenesis</a:t>
            </a:r>
            <a:r>
              <a:rPr altLang="en-US" b="1" sz="2400" lang="zh-CN">
                <a:solidFill>
                  <a:srgbClr val="000000"/>
                </a:solidFill>
                <a:ea typeface="Arial" pitchFamily="34" charset="0"/>
              </a:rPr>
              <a:t> 6-7weeks of gestation</a:t>
            </a:r>
          </a:p>
        </p:txBody>
      </p:sp>
      <p:sp>
        <p:nvSpPr>
          <p:cNvPr id="1048656" name=""/>
          <p:cNvSpPr/>
          <p:nvPr/>
        </p:nvSpPr>
        <p:spPr>
          <a:xfrm rot="0">
            <a:off x="6300787" y="3141662"/>
            <a:ext cx="2447925" cy="1876425"/>
          </a:xfrm>
          <a:prstGeom prst="rect"/>
          <a:solidFill>
            <a:schemeClr val="lt1"/>
          </a:solidFill>
          <a:ln w="12700" cap="flat" cmpd="sng">
            <a:solidFill>
              <a:schemeClr val="hlink">
                <a:alpha val="100000"/>
              </a:schemeClr>
            </a:solidFill>
            <a:prstDash val="solid"/>
            <a:miter/>
          </a:ln>
        </p:spPr>
        <p:txBody>
          <a:bodyPr bIns="44450" lIns="90488" rIns="90488" tIns="4445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b="1" sz="2000" lang="zh-CN">
                <a:solidFill>
                  <a:srgbClr val="000000"/>
                </a:solidFill>
                <a:ea typeface="Arial" pitchFamily="34" charset="0"/>
              </a:rPr>
              <a:t>Functional adaptation of bones (Frost 1995: Utah paradigma of bone physiology)</a:t>
            </a:r>
          </a:p>
        </p:txBody>
      </p:sp>
      <p:sp>
        <p:nvSpPr>
          <p:cNvPr id="1048657" name=""/>
          <p:cNvSpPr/>
          <p:nvPr/>
        </p:nvSpPr>
        <p:spPr>
          <a:xfrm rot="0" flipH="1">
            <a:off x="5724525" y="3890962"/>
            <a:ext cx="665162" cy="401637"/>
          </a:xfrm>
          <a:prstGeom prst="rightArrow">
            <a:avLst>
              <a:gd name="adj1" fmla="val 75000"/>
              <a:gd name="adj2" fmla="val 82814"/>
            </a:avLst>
          </a:prstGeom>
          <a:solidFill>
            <a:srgbClr val="B760F9"/>
          </a:solidFill>
          <a:ln w="12700" cap="flat" cmpd="sng">
            <a:solidFill>
              <a:schemeClr val="lt2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en-US" sz="2000" lang="zh-CN">
              <a:latin typeface="Garamond" pitchFamily="18" charset="0"/>
              <a:ea typeface="Arial" pitchFamily="34" charset="0"/>
            </a:endParaRPr>
          </a:p>
        </p:txBody>
      </p:sp>
      <p:sp>
        <p:nvSpPr>
          <p:cNvPr id="1048658" name=""/>
          <p:cNvSpPr txBox="1"/>
          <p:nvPr/>
        </p:nvSpPr>
        <p:spPr>
          <a:xfrm rot="0">
            <a:off x="88900" y="74612"/>
            <a:ext cx="3809999" cy="686435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b="1" sz="4000" lang="zh-CN" u="sng">
                <a:ea typeface="Arial" pitchFamily="34" charset="0"/>
              </a:rPr>
              <a:t>PATHOGENESIS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GENERALIZED BONE DISEASE PRESENTATION</a:t>
            </a:r>
          </a:p>
        </p:txBody>
      </p:sp>
      <p:sp>
        <p:nvSpPr>
          <p:cNvPr id="1048644" name=""/>
          <p:cNvSpPr/>
          <p:nvPr>
            <p:ph sz="full" idx="1"/>
          </p:nvPr>
        </p:nvSpPr>
        <p:spPr>
          <a:xfrm rot="0">
            <a:off x="0" y="1600200"/>
            <a:ext cx="9144000" cy="5257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400" lang="zh-CN"/>
              <a:t>Defects of tubular bone and spine STRUCTURE</a:t>
            </a:r>
          </a:p>
          <a:p>
            <a:pPr eaLnBrk="1" hangingPunct="1" latinLnBrk="1" lvl="0"/>
            <a:endParaRPr altLang="en-US" sz="2400" lang="zh-CN"/>
          </a:p>
          <a:p>
            <a:pPr eaLnBrk="1" hangingPunct="1" latinLnBrk="1" lvl="0"/>
            <a:r>
              <a:rPr altLang="en-US" sz="2400" lang="zh-CN"/>
              <a:t>Abnormal growth of cartilage and fibrous component</a:t>
            </a:r>
          </a:p>
          <a:p>
            <a:pPr eaLnBrk="1" hangingPunct="1" latinLnBrk="1" lvl="0"/>
            <a:r>
              <a:rPr altLang="en-US" sz="2400" lang="zh-CN"/>
              <a:t>Defects in diaphysis cortical density and metaphyseal modelling</a:t>
            </a:r>
          </a:p>
          <a:p>
            <a:pPr eaLnBrk="1" hangingPunct="1" latinLnBrk="1" lvl="0"/>
            <a:r>
              <a:rPr altLang="en-US" sz="2400" lang="zh-CN"/>
              <a:t>Dysostosis, ( </a:t>
            </a:r>
            <a:r>
              <a:rPr sz="2400" i="1"/>
              <a:t>abnormality of individual bones singly or in combination) </a:t>
            </a:r>
            <a:r>
              <a:rPr sz="2400"/>
              <a:t>- craniofacial ,predominant axial involvement ,predominant extremities</a:t>
            </a:r>
          </a:p>
          <a:p>
            <a:pPr eaLnBrk="1" hangingPunct="1" latinLnBrk="1" lvl="0"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WHY DIAGNOSIS?</a:t>
            </a:r>
          </a:p>
        </p:txBody>
      </p:sp>
      <p:sp>
        <p:nvSpPr>
          <p:cNvPr id="1048642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2400" lang="zh-CN"/>
              <a:t>Predict adult height</a:t>
            </a:r>
          </a:p>
          <a:p>
            <a:pPr lvl="0"/>
            <a:endParaRPr altLang="en-US" sz="2400" lang="zh-CN"/>
          </a:p>
          <a:p>
            <a:pPr lvl="0"/>
            <a:r>
              <a:rPr altLang="en-US" sz="2400" lang="zh-CN"/>
              <a:t>Assess risk of inheritance</a:t>
            </a:r>
          </a:p>
          <a:p>
            <a:pPr lvl="0"/>
            <a:endParaRPr altLang="en-US" sz="2400" lang="zh-CN"/>
          </a:p>
          <a:p>
            <a:pPr lvl="0"/>
            <a:r>
              <a:rPr altLang="en-US" sz="2400" lang="zh-CN"/>
              <a:t>Possible prenatal diagnosis in future pregnancy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PARENTS GENETIC INFLUENCE</a:t>
            </a:r>
          </a:p>
        </p:txBody>
      </p:sp>
      <p:sp>
        <p:nvSpPr>
          <p:cNvPr id="1048627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/>
            <a:r>
              <a:rPr altLang="en-US" lang="zh-CN"/>
              <a:t>Parents give 2 groups of genes</a:t>
            </a:r>
          </a:p>
          <a:p>
            <a:pPr lvl="0"/>
            <a:endParaRPr altLang="en-US" lang="zh-CN"/>
          </a:p>
          <a:p>
            <a:pPr lvl="0"/>
            <a:r>
              <a:rPr altLang="en-US" lang="zh-CN"/>
              <a:t>A: Child’s final height</a:t>
            </a:r>
          </a:p>
          <a:p>
            <a:pPr lvl="0"/>
            <a:endParaRPr altLang="en-US" lang="zh-CN"/>
          </a:p>
          <a:p>
            <a:pPr lvl="0"/>
            <a:r>
              <a:rPr altLang="en-US" lang="zh-CN"/>
              <a:t>B. The rate of maturation, the age of puberty and the age of skeletal maturation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the rate of maturation,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         </a:t>
            </a:r>
            <a:r>
              <a:rPr altLang="en-US" lang="zh-CN"/>
              <a:t> the age of puberty and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         </a:t>
            </a:r>
            <a:r>
              <a:rPr altLang="en-US" lang="zh-CN"/>
              <a:t> the age of cessation of growth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      </a:t>
            </a:r>
          </a:p>
          <a:p>
            <a:pPr lvl="0"/>
            <a:endParaRPr altLang="en-US" 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lang="zh-CN">
                <a:ea typeface="ＭＳ Ｐゴシック" pitchFamily="34" charset="-128"/>
              </a:rPr>
              <a:t>Dysplasia/dwarfs</a:t>
            </a:r>
          </a:p>
        </p:txBody>
      </p:sp>
      <p:pic>
        <p:nvPicPr>
          <p:cNvPr id="2097158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62000" y="1371600"/>
            <a:ext cx="7543800" cy="5334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HOW TO MAKE DIAGNOSIS</a:t>
            </a:r>
          </a:p>
        </p:txBody>
      </p:sp>
      <p:sp>
        <p:nvSpPr>
          <p:cNvPr id="1048609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2400" lang="zh-CN"/>
              <a:t>History</a:t>
            </a:r>
          </a:p>
          <a:p>
            <a:pPr lvl="1"/>
            <a:r>
              <a:rPr sz="2000"/>
              <a:t>Perinatal history; drugs? </a:t>
            </a:r>
          </a:p>
          <a:p>
            <a:pPr lvl="0"/>
            <a:r>
              <a:rPr sz="2400"/>
              <a:t>Physical examination</a:t>
            </a:r>
          </a:p>
          <a:p>
            <a:pPr lvl="1"/>
            <a:r>
              <a:rPr sz="2000"/>
              <a:t>Stature of the patient</a:t>
            </a:r>
          </a:p>
          <a:p>
            <a:pPr lvl="0"/>
            <a:r>
              <a:rPr sz="2400"/>
              <a:t>Imaging</a:t>
            </a:r>
          </a:p>
          <a:p>
            <a:pPr lvl="0"/>
            <a:r>
              <a:rPr sz="2400"/>
              <a:t>Biochemistry</a:t>
            </a:r>
          </a:p>
          <a:p>
            <a:pPr lvl="0"/>
            <a:r>
              <a:rPr sz="2400"/>
              <a:t>Molecular (genetic)</a:t>
            </a:r>
          </a:p>
          <a:p>
            <a:pPr lvl="0"/>
            <a:r>
              <a:rPr sz="2400"/>
              <a:t>Histology of cartilage (autopsy – femur, live – iliac crest)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HISTORY</a:t>
            </a:r>
          </a:p>
        </p:txBody>
      </p:sp>
      <p:sp>
        <p:nvSpPr>
          <p:cNvPr id="1048607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2400" lang="zh-CN"/>
              <a:t>Relatives with similar bone abnormality</a:t>
            </a:r>
          </a:p>
          <a:p>
            <a:pPr lvl="0"/>
            <a:r>
              <a:rPr altLang="en-US" sz="2400" lang="zh-CN"/>
              <a:t>Pregnancy</a:t>
            </a:r>
          </a:p>
          <a:p>
            <a:pPr lvl="0"/>
            <a:r>
              <a:rPr altLang="en-US" sz="2400" lang="zh-CN"/>
              <a:t>Other infants death</a:t>
            </a:r>
          </a:p>
          <a:p>
            <a:pPr lvl="0"/>
            <a:r>
              <a:rPr altLang="en-US" sz="2400" lang="zh-CN"/>
              <a:t>Birth weight and cranio-caudal length</a:t>
            </a:r>
          </a:p>
          <a:p>
            <a:pPr lvl="0"/>
            <a:r>
              <a:rPr altLang="en-US" sz="2400" lang="zh-CN"/>
              <a:t>Pain, neurological deficit, delayed milestones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2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INTRA-UTERINE U/S EXAMINATION</a:t>
            </a:r>
          </a:p>
        </p:txBody>
      </p:sp>
      <p:sp>
        <p:nvSpPr>
          <p:cNvPr id="1048603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7200" y="1617662"/>
            <a:ext cx="6934200" cy="52006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endParaRPr altLang="en-US" lang="zh-CN">
              <a:ea typeface="ＭＳ Ｐゴシック" pitchFamily="34" charset="-128"/>
            </a:endParaRPr>
          </a:p>
        </p:txBody>
      </p:sp>
      <p:sp>
        <p:nvSpPr>
          <p:cNvPr id="1048598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>
              <a:ea typeface="ＭＳ Ｐゴシック" pitchFamily="34" charset="-128"/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81000" y="304800"/>
            <a:ext cx="8763000" cy="588645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solidFill>
          <a:srgbClr val="FF0000"/>
        </a:solidFill>
      </p:bgPr>
    </p:bg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"/>
          <p:cNvSpPr/>
          <p:nvPr>
            <p:ph type="title" sz="full" idx="0"/>
          </p:nvPr>
        </p:nvSpPr>
        <p:spPr>
          <a:xfrm rot="0">
            <a:off x="228600" y="0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sz="3600" lang="zh-CN" u="sng"/>
              <a:t>ASSESSMENT II – GENERAL EXAMINATION</a:t>
            </a:r>
          </a:p>
        </p:txBody>
      </p:sp>
      <p:sp>
        <p:nvSpPr>
          <p:cNvPr id="1048582" name=""/>
          <p:cNvSpPr/>
          <p:nvPr>
            <p:ph type="body" sz="full" idx="1"/>
          </p:nvPr>
        </p:nvSpPr>
        <p:spPr>
          <a:xfrm rot="0">
            <a:off x="0" y="1295400"/>
            <a:ext cx="9144000" cy="556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lnSpc>
                <a:spcPct val="150000"/>
              </a:lnSpc>
            </a:pPr>
            <a:r>
              <a:rPr altLang="en-US" sz="2400" lang="zh-CN"/>
              <a:t>General examination: facial features, hair quality, dental health, nails</a:t>
            </a:r>
          </a:p>
          <a:p>
            <a:pPr eaLnBrk="1" hangingPunct="1" latinLnBrk="1" lvl="0">
              <a:lnSpc>
                <a:spcPct val="150000"/>
              </a:lnSpc>
            </a:pPr>
            <a:endParaRPr altLang="en-US" sz="2400" lang="zh-CN"/>
          </a:p>
          <a:p>
            <a:pPr eaLnBrk="1" hangingPunct="1" latinLnBrk="1" lvl="0">
              <a:lnSpc>
                <a:spcPct val="150000"/>
              </a:lnSpc>
            </a:pPr>
            <a:r>
              <a:rPr altLang="en-US" sz="2400" lang="zh-CN"/>
              <a:t>Systemic features: renal problems, cardiac abnormalities</a:t>
            </a:r>
          </a:p>
          <a:p>
            <a:pPr eaLnBrk="1" hangingPunct="1" latinLnBrk="1" lvl="0">
              <a:lnSpc>
                <a:spcPct val="150000"/>
              </a:lnSpc>
              <a:buNone/>
            </a:pPr>
            <a:endParaRPr altLang="en-US" sz="2400" lang="zh-CN"/>
          </a:p>
          <a:p>
            <a:pPr eaLnBrk="1" hangingPunct="1" latinLnBrk="1" lvl="0">
              <a:lnSpc>
                <a:spcPct val="150000"/>
              </a:lnSpc>
            </a:pPr>
            <a:r>
              <a:rPr altLang="en-US" sz="2400" lang="zh-CN"/>
              <a:t>Neurological examination,</a:t>
            </a:r>
          </a:p>
          <a:p>
            <a:pPr eaLnBrk="1" hangingPunct="1" latinLnBrk="1" lvl="0">
              <a:lnSpc>
                <a:spcPct val="150000"/>
              </a:lnSpc>
            </a:pPr>
            <a:endParaRPr altLang="en-US" sz="2400" lang="zh-CN"/>
          </a:p>
          <a:p>
            <a:pPr eaLnBrk="1" hangingPunct="1" latinLnBrk="1" lvl="0">
              <a:lnSpc>
                <a:spcPct val="80000"/>
              </a:lnSpc>
              <a:buFontTx/>
              <a:buNone/>
            </a:pPr>
            <a:endParaRPr altLang="en-US" sz="2400"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5" name=""/>
          <p:cNvSpPr/>
          <p:nvPr>
            <p:ph type="title" sz="full" idx="0"/>
          </p:nvPr>
        </p:nvSpPr>
        <p:spPr>
          <a:xfrm rot="0">
            <a:off x="457200" y="0"/>
            <a:ext cx="8229600" cy="6096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lang="zh-CN" u="sng"/>
              <a:t>DEFINITION</a:t>
            </a:r>
          </a:p>
        </p:txBody>
      </p:sp>
      <p:sp>
        <p:nvSpPr>
          <p:cNvPr id="1048616" name=""/>
          <p:cNvSpPr/>
          <p:nvPr>
            <p:ph sz="full" idx="1"/>
          </p:nvPr>
        </p:nvSpPr>
        <p:spPr>
          <a:xfrm rot="0">
            <a:off x="0" y="609600"/>
            <a:ext cx="9144000" cy="6369119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200" i="1" lang="zh-CN"/>
              <a:t>Dys</a:t>
            </a:r>
            <a:r>
              <a:rPr sz="2200"/>
              <a:t>- abnormal</a:t>
            </a:r>
          </a:p>
          <a:p>
            <a:pPr eaLnBrk="1" hangingPunct="1" latinLnBrk="1" lvl="0"/>
            <a:endParaRPr sz="2200"/>
          </a:p>
          <a:p>
            <a:pPr eaLnBrk="1" hangingPunct="1" latinLnBrk="1" lvl="0"/>
            <a:r>
              <a:rPr sz="2200"/>
              <a:t>Plasis- moulding</a:t>
            </a:r>
          </a:p>
          <a:p>
            <a:pPr eaLnBrk="1" hangingPunct="1" latinLnBrk="1" lvl="0"/>
            <a:r>
              <a:rPr sz="2200"/>
              <a:t>Micromelia – short limbs</a:t>
            </a:r>
          </a:p>
          <a:p>
            <a:pPr eaLnBrk="1" hangingPunct="1" latinLnBrk="1" lvl="0"/>
            <a:r>
              <a:rPr sz="2200"/>
              <a:t>Rhizomelia – short proximal portion of limb</a:t>
            </a:r>
          </a:p>
          <a:p>
            <a:pPr eaLnBrk="1" hangingPunct="1" latinLnBrk="1" lvl="0"/>
            <a:r>
              <a:rPr sz="2200"/>
              <a:t>Mesomelia – short intermediate portion</a:t>
            </a:r>
          </a:p>
          <a:p>
            <a:pPr eaLnBrk="1" hangingPunct="1" latinLnBrk="1" lvl="0"/>
            <a:r>
              <a:rPr sz="2200"/>
              <a:t>Acromelia – short distal portion</a:t>
            </a:r>
          </a:p>
          <a:p>
            <a:pPr eaLnBrk="1" hangingPunct="1" latinLnBrk="1" lvl="0"/>
            <a:r>
              <a:rPr sz="2200"/>
              <a:t>Para axial hemelia – complete or partial defect of limb</a:t>
            </a:r>
          </a:p>
          <a:p>
            <a:pPr eaLnBrk="1" hangingPunct="1" latinLnBrk="1" lvl="0"/>
            <a:r>
              <a:rPr sz="2200"/>
              <a:t>Oligodactyly –  reduced number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8" name=""/>
          <p:cNvSpPr/>
          <p:nvPr>
            <p:ph type="title" sz="full" idx="0"/>
          </p:nvPr>
        </p:nvSpPr>
        <p:spPr>
          <a:xfrm rot="0">
            <a:off x="0" y="0"/>
            <a:ext cx="8991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sz="4000" lang="zh-CN" u="sng"/>
              <a:t>ASSESSMENT I – PHYSICAL EXAMINATION</a:t>
            </a:r>
          </a:p>
        </p:txBody>
      </p:sp>
      <p:sp>
        <p:nvSpPr>
          <p:cNvPr id="1048589" name=""/>
          <p:cNvSpPr/>
          <p:nvPr>
            <p:ph type="body" sz="full" idx="1"/>
          </p:nvPr>
        </p:nvSpPr>
        <p:spPr>
          <a:xfrm rot="0">
            <a:off x="152400" y="1066800"/>
            <a:ext cx="6629400" cy="5638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altLang="en-US" sz="2400" lang="zh-CN"/>
              <a:t>Upper/lower segment ratio: </a:t>
            </a:r>
          </a:p>
          <a:p>
            <a:pPr eaLnBrk="1" hangingPunct="1" latinLnBrk="1" lvl="0"/>
            <a:r>
              <a:rPr altLang="en-US" sz="2400" lang="zh-CN"/>
              <a:t>1.7 new-born</a:t>
            </a:r>
          </a:p>
          <a:p>
            <a:pPr eaLnBrk="1" hangingPunct="1" latinLnBrk="1" lvl="0"/>
            <a:r>
              <a:rPr altLang="en-US" sz="2400" lang="zh-CN"/>
              <a:t>1.0 ages 2-8yrs</a:t>
            </a:r>
          </a:p>
          <a:p>
            <a:pPr eaLnBrk="1" hangingPunct="1" latinLnBrk="1" lvl="0"/>
            <a:r>
              <a:rPr altLang="en-US" sz="2400" lang="zh-CN"/>
              <a:t>0.95 adult</a:t>
            </a:r>
          </a:p>
          <a:p>
            <a:pPr eaLnBrk="1" hangingPunct="1" latinLnBrk="1" lvl="0">
              <a:buFontTx/>
              <a:buNone/>
            </a:pPr>
            <a:r>
              <a:rPr altLang="en-US" sz="2400" lang="zh-CN"/>
              <a:t>Sitting height: ascertains truncal shortening</a:t>
            </a:r>
          </a:p>
          <a:p>
            <a:pPr eaLnBrk="1" hangingPunct="1" latinLnBrk="1" lvl="0">
              <a:buFontTx/>
              <a:buNone/>
            </a:pPr>
            <a:r>
              <a:rPr altLang="en-US" sz="2400" lang="zh-CN"/>
              <a:t>Limb lengths:</a:t>
            </a:r>
          </a:p>
          <a:p>
            <a:pPr eaLnBrk="1" hangingPunct="1" latinLnBrk="1" lvl="0"/>
            <a:r>
              <a:rPr altLang="en-US" sz="2400" lang="zh-CN"/>
              <a:t>Rhizomelia (humerus and femur)</a:t>
            </a:r>
          </a:p>
          <a:p>
            <a:pPr eaLnBrk="1" hangingPunct="1" latinLnBrk="1" lvl="0"/>
            <a:r>
              <a:rPr altLang="en-US" sz="2400" lang="zh-CN"/>
              <a:t>Mesomelia (radius, ulna, tibia and fibula)</a:t>
            </a:r>
          </a:p>
          <a:p>
            <a:pPr eaLnBrk="1" hangingPunct="1" latinLnBrk="1" lvl="0"/>
            <a:r>
              <a:rPr altLang="en-US" sz="2400" lang="zh-CN"/>
              <a:t>Acromelia (Hands and feet)</a:t>
            </a:r>
          </a:p>
          <a:p>
            <a:pPr eaLnBrk="1" hangingPunct="1" latinLnBrk="1" lvl="0">
              <a:buFontTx/>
              <a:buNone/>
            </a:pPr>
            <a:r>
              <a:rPr altLang="en-US" sz="2400" lang="zh-CN"/>
              <a:t>Body asymmetry</a:t>
            </a:r>
          </a:p>
          <a:p>
            <a:pPr eaLnBrk="1" hangingPunct="1" latinLnBrk="1" lvl="0">
              <a:buFontTx/>
              <a:buNone/>
            </a:pPr>
            <a:r>
              <a:rPr altLang="en-US" sz="2400" lang="zh-CN"/>
              <a:t>Spine: assess for scoliosis, kyphosis and lordosis</a:t>
            </a:r>
          </a:p>
        </p:txBody>
      </p:sp>
      <p:grpSp>
        <p:nvGrpSpPr>
          <p:cNvPr id="62" name=""/>
          <p:cNvGrpSpPr/>
          <p:nvPr/>
        </p:nvGrpSpPr>
        <p:grpSpPr>
          <a:xfrm rot="0">
            <a:off x="6686550" y="3124200"/>
            <a:ext cx="2457450" cy="3276600"/>
            <a:chOff x="4128" y="1968"/>
            <a:chExt cx="1548" cy="2064"/>
          </a:xfrm>
        </p:grpSpPr>
        <p:pic>
          <p:nvPicPr>
            <p:cNvPr id="2097152" name="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rcRect l="0" t="0" r="0" b="0"/>
            <a:stretch>
              <a:fillRect/>
            </a:stretch>
          </p:blipFill>
          <p:spPr>
            <a:xfrm rot="0">
              <a:off x="4128" y="1968"/>
              <a:ext cx="1548" cy="2064"/>
            </a:xfrm>
            <a:prstGeom prst="rect"/>
            <a:noFill/>
            <a:ln>
              <a:noFill/>
            </a:ln>
          </p:spPr>
        </p:pic>
        <p:sp>
          <p:nvSpPr>
            <p:cNvPr id="1048590" name=""/>
            <p:cNvSpPr txBox="1"/>
            <p:nvPr/>
          </p:nvSpPr>
          <p:spPr>
            <a:xfrm rot="0">
              <a:off x="4320" y="2064"/>
              <a:ext cx="528" cy="216"/>
            </a:xfrm>
            <a:prstGeom prst="rect"/>
            <a:solidFill>
              <a:schemeClr val="dk1"/>
            </a:solidFill>
            <a:ln>
              <a:noFill/>
            </a:ln>
          </p:spPr>
          <p:txBody>
            <a:bodyPr bIns="45720" lIns="91440" rIns="91440" tIns="45720">
              <a:spAutoFit/>
            </a:bodyPr>
            <a:lstStyle>
              <a:lvl1pPr algn="l" fontAlgn="base" indent="-342900" latinLnBrk="1" marL="3429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baseline="0" b="0" sz="32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fontAlgn="base" indent="-285750" latinLnBrk="1" marL="74295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–"/>
                <a:defRPr baseline="0" b="0" sz="28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fontAlgn="base" indent="-228600" latinLnBrk="1" marL="11430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baseline="0" b="0" sz="24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fontAlgn="base" indent="-228600" latinLnBrk="1" marL="16002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–"/>
                <a:defRPr baseline="0" b="0" sz="20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fontAlgn="base" indent="-228600" latinLnBrk="1" marL="20574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»"/>
                <a:defRPr baseline="0" b="0" sz="20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eaLnBrk="1" hangingPunct="1" indent="0" latinLnBrk="1" lvl="0" marL="0">
                <a:spcBef>
                  <a:spcPct val="50000"/>
                </a:spcBef>
                <a:buFontTx/>
                <a:buNone/>
              </a:pPr>
              <a:r>
                <a:rPr altLang="en-US" sz="1400" lang="zh-CN">
                  <a:solidFill>
                    <a:schemeClr val="dk2"/>
                  </a:solidFill>
                  <a:ea typeface="Arial" pitchFamily="34" charset="0"/>
                </a:rPr>
                <a:t>Normal</a:t>
              </a:r>
            </a:p>
          </p:txBody>
        </p:sp>
        <p:sp>
          <p:nvSpPr>
            <p:cNvPr id="1048591" name=""/>
            <p:cNvSpPr txBox="1"/>
            <p:nvPr/>
          </p:nvSpPr>
          <p:spPr>
            <a:xfrm rot="0">
              <a:off x="4272" y="2592"/>
              <a:ext cx="672" cy="216"/>
            </a:xfrm>
            <a:prstGeom prst="rect"/>
            <a:solidFill>
              <a:schemeClr val="dk1"/>
            </a:solidFill>
            <a:ln>
              <a:noFill/>
            </a:ln>
          </p:spPr>
          <p:txBody>
            <a:bodyPr bIns="45720" lIns="91440" rIns="91440" tIns="45720">
              <a:spAutoFit/>
            </a:bodyPr>
            <a:lstStyle>
              <a:lvl1pPr algn="l" fontAlgn="base" indent="-342900" latinLnBrk="1" marL="3429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baseline="0" b="0" sz="32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fontAlgn="base" indent="-285750" latinLnBrk="1" marL="74295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–"/>
                <a:defRPr baseline="0" b="0" sz="28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fontAlgn="base" indent="-228600" latinLnBrk="1" marL="11430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baseline="0" b="0" sz="24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fontAlgn="base" indent="-228600" latinLnBrk="1" marL="16002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–"/>
                <a:defRPr baseline="0" b="0" sz="20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fontAlgn="base" indent="-228600" latinLnBrk="1" marL="20574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»"/>
                <a:defRPr baseline="0" b="0" sz="20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eaLnBrk="1" hangingPunct="1" indent="0" latinLnBrk="1" lvl="0" marL="0">
                <a:spcBef>
                  <a:spcPct val="50000"/>
                </a:spcBef>
                <a:buFontTx/>
                <a:buNone/>
              </a:pPr>
              <a:r>
                <a:rPr altLang="en-US" sz="1400" lang="zh-CN">
                  <a:solidFill>
                    <a:schemeClr val="dk2"/>
                  </a:solidFill>
                  <a:ea typeface="Arial" pitchFamily="34" charset="0"/>
                </a:rPr>
                <a:t>Rhizomelic</a:t>
              </a:r>
            </a:p>
          </p:txBody>
        </p:sp>
        <p:sp>
          <p:nvSpPr>
            <p:cNvPr id="1048592" name=""/>
            <p:cNvSpPr txBox="1"/>
            <p:nvPr/>
          </p:nvSpPr>
          <p:spPr>
            <a:xfrm rot="0">
              <a:off x="4224" y="3120"/>
              <a:ext cx="672" cy="216"/>
            </a:xfrm>
            <a:prstGeom prst="rect"/>
            <a:solidFill>
              <a:schemeClr val="dk1"/>
            </a:solidFill>
            <a:ln>
              <a:noFill/>
            </a:ln>
          </p:spPr>
          <p:txBody>
            <a:bodyPr bIns="45720" lIns="91440" rIns="91440" tIns="45720">
              <a:spAutoFit/>
            </a:bodyPr>
            <a:lstStyle>
              <a:lvl1pPr algn="l" fontAlgn="base" indent="-342900" latinLnBrk="1" marL="3429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baseline="0" b="0" sz="32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fontAlgn="base" indent="-285750" latinLnBrk="1" marL="74295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–"/>
                <a:defRPr baseline="0" b="0" sz="28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fontAlgn="base" indent="-228600" latinLnBrk="1" marL="11430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baseline="0" b="0" sz="24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fontAlgn="base" indent="-228600" latinLnBrk="1" marL="16002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–"/>
                <a:defRPr baseline="0" b="0" sz="20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fontAlgn="base" indent="-228600" latinLnBrk="1" marL="20574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»"/>
                <a:defRPr baseline="0" b="0" sz="20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eaLnBrk="1" hangingPunct="1" indent="0" latinLnBrk="1" lvl="0" marL="0">
                <a:spcBef>
                  <a:spcPct val="50000"/>
                </a:spcBef>
                <a:buFontTx/>
                <a:buNone/>
              </a:pPr>
              <a:r>
                <a:rPr altLang="en-US" sz="1400" lang="zh-CN">
                  <a:solidFill>
                    <a:schemeClr val="dk2"/>
                  </a:solidFill>
                  <a:ea typeface="Arial" pitchFamily="34" charset="0"/>
                </a:rPr>
                <a:t>Mesomelic</a:t>
              </a:r>
            </a:p>
          </p:txBody>
        </p:sp>
        <p:sp>
          <p:nvSpPr>
            <p:cNvPr id="1048593" name=""/>
            <p:cNvSpPr txBox="1"/>
            <p:nvPr/>
          </p:nvSpPr>
          <p:spPr>
            <a:xfrm rot="0">
              <a:off x="4368" y="3600"/>
              <a:ext cx="672" cy="216"/>
            </a:xfrm>
            <a:prstGeom prst="rect"/>
            <a:solidFill>
              <a:schemeClr val="dk1"/>
            </a:solidFill>
            <a:ln>
              <a:noFill/>
            </a:ln>
          </p:spPr>
          <p:txBody>
            <a:bodyPr bIns="45720" lIns="91440" rIns="91440" tIns="45720">
              <a:spAutoFit/>
            </a:bodyPr>
            <a:lstStyle>
              <a:lvl1pPr algn="l" fontAlgn="base" indent="-342900" latinLnBrk="1" marL="3429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baseline="0" b="0" sz="32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fontAlgn="base" indent="-285750" latinLnBrk="1" marL="74295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–"/>
                <a:defRPr baseline="0" b="0" sz="28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fontAlgn="base" indent="-228600" latinLnBrk="1" marL="11430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baseline="0" b="0" sz="24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fontAlgn="base" indent="-228600" latinLnBrk="1" marL="16002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–"/>
                <a:defRPr baseline="0" b="0" sz="20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fontAlgn="base" indent="-228600" latinLnBrk="1" marL="20574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»"/>
                <a:defRPr baseline="0" b="0" sz="2000" i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eaLnBrk="1" hangingPunct="1" indent="0" latinLnBrk="1" lvl="0" marL="0">
                <a:spcBef>
                  <a:spcPct val="50000"/>
                </a:spcBef>
                <a:buFontTx/>
                <a:buNone/>
              </a:pPr>
              <a:r>
                <a:rPr altLang="en-US" sz="1400" lang="zh-CN">
                  <a:solidFill>
                    <a:schemeClr val="dk2"/>
                  </a:solidFill>
                  <a:ea typeface="Arial" pitchFamily="34" charset="0"/>
                </a:rPr>
                <a:t>Micromelic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>
            <p:ph sz="half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55650" y="1989137"/>
            <a:ext cx="3743325" cy="3268662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pic>
      <p:pic>
        <p:nvPicPr>
          <p:cNvPr id="2097155" name=""/>
          <p:cNvPicPr>
            <a:picLocks/>
          </p:cNvPicPr>
          <p:nvPr>
            <p:ph sz="half" idx="2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787900" y="836612"/>
            <a:ext cx="3384550" cy="5113337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SEGMENT MEASUREMENT</a:t>
            </a:r>
          </a:p>
        </p:txBody>
      </p:sp>
      <p:sp>
        <p:nvSpPr>
          <p:cNvPr id="1048605" name=""/>
          <p:cNvSpPr/>
          <p:nvPr>
            <p:ph sz="half" idx="2"/>
          </p:nvPr>
        </p:nvSpPr>
        <p:spPr>
          <a:xfrm rot="0">
            <a:off x="4648200" y="1600200"/>
            <a:ext cx="4038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eaLnBrk="1" hangingPunct="1" latinLnBrk="1" lvl="0"/>
            <a:r>
              <a:rPr altLang="en-US" sz="2400" lang="zh-CN"/>
              <a:t>Height measurement</a:t>
            </a:r>
          </a:p>
          <a:p>
            <a:pPr eaLnBrk="1" hangingPunct="1" latinLnBrk="1" lvl="0"/>
            <a:endParaRPr altLang="en-US" sz="2400" lang="zh-CN"/>
          </a:p>
          <a:p>
            <a:pPr eaLnBrk="1" hangingPunct="1" latinLnBrk="1" lvl="0"/>
            <a:r>
              <a:rPr altLang="en-US" sz="2400" lang="zh-CN"/>
              <a:t>Whole Height – lower segment = upper segment</a:t>
            </a:r>
          </a:p>
          <a:p>
            <a:pPr eaLnBrk="1" hangingPunct="1" latinLnBrk="1" lvl="0"/>
            <a:endParaRPr altLang="en-US" sz="2400" lang="zh-CN"/>
          </a:p>
          <a:p>
            <a:pPr eaLnBrk="1" hangingPunct="1" latinLnBrk="1" lvl="0"/>
            <a:r>
              <a:rPr altLang="en-US" sz="2400" lang="zh-CN"/>
              <a:t>Arm span length</a:t>
            </a:r>
          </a:p>
          <a:p>
            <a:pPr eaLnBrk="1" hangingPunct="1" latinLnBrk="1" lvl="0"/>
            <a:endParaRPr altLang="en-US" sz="2400" lang="zh-CN"/>
          </a:p>
          <a:p>
            <a:pPr eaLnBrk="1" hangingPunct="1" latinLnBrk="1" lvl="0"/>
            <a:r>
              <a:rPr altLang="en-US" sz="2400" lang="zh-CN"/>
              <a:t>Head circumference</a:t>
            </a:r>
          </a:p>
          <a:p>
            <a:pPr eaLnBrk="1" hangingPunct="1" latinLnBrk="1" lvl="0"/>
            <a:endParaRPr altLang="en-US" sz="2400" lang="zh-CN"/>
          </a:p>
          <a:p>
            <a:pPr eaLnBrk="1" hangingPunct="1" latinLnBrk="1" lvl="0"/>
            <a:r>
              <a:rPr altLang="en-US" sz="2400" lang="zh-CN"/>
              <a:t>Plot on disorder specific growth charts</a:t>
            </a:r>
          </a:p>
        </p:txBody>
      </p:sp>
      <p:pic>
        <p:nvPicPr>
          <p:cNvPr id="2097157" name=""/>
          <p:cNvPicPr>
            <a:picLocks/>
          </p:cNvPicPr>
          <p:nvPr>
            <p:ph sz="half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230312" y="1600200"/>
            <a:ext cx="2492375" cy="45259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PROPORTION ESTIMATES</a:t>
            </a:r>
          </a:p>
        </p:txBody>
      </p:sp>
      <p:sp>
        <p:nvSpPr>
          <p:cNvPr id="1048660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lang="zh-CN" u="sng"/>
              <a:t>NOTE WHERE FINGERS REACH</a:t>
            </a: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447800" y="2514600"/>
            <a:ext cx="5486400" cy="2133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POST-NATAL RADIOLOGY ASSESSMENT</a:t>
            </a:r>
          </a:p>
        </p:txBody>
      </p:sp>
      <p:pic>
        <p:nvPicPr>
          <p:cNvPr id="2097163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96837" y="1487487"/>
            <a:ext cx="9088438" cy="53705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2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lang="zh-CN">
                <a:ea typeface="ＭＳ Ｐゴシック" pitchFamily="34" charset="-128"/>
              </a:rPr>
              <a:t>anatomy</a:t>
            </a:r>
          </a:p>
        </p:txBody>
      </p:sp>
      <p:pic>
        <p:nvPicPr>
          <p:cNvPr id="2097164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62000" y="1143000"/>
            <a:ext cx="7086600" cy="5334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lang="zh-CN">
                <a:ea typeface="ＭＳ Ｐゴシック" pitchFamily="34" charset="-128"/>
              </a:rPr>
              <a:t>Structure evaluation</a:t>
            </a:r>
          </a:p>
        </p:txBody>
      </p:sp>
      <p:sp>
        <p:nvSpPr>
          <p:cNvPr id="1048664" name=""/>
          <p:cNvSpPr/>
          <p:nvPr>
            <p:ph type="body" sz="full" idx="1"/>
          </p:nvPr>
        </p:nvSpPr>
        <p:spPr>
          <a:xfrm rot="0">
            <a:off x="457200" y="16764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>
              <a:ea typeface="ＭＳ Ｐゴシック" pitchFamily="34" charset="-128"/>
            </a:endParaRPr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81000" y="1657350"/>
            <a:ext cx="6934200" cy="520065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lang="zh-CN">
                <a:ea typeface="ＭＳ Ｐゴシック" pitchFamily="34" charset="-128"/>
              </a:rPr>
              <a:t>Shape assesment</a:t>
            </a:r>
          </a:p>
        </p:txBody>
      </p:sp>
      <p:sp>
        <p:nvSpPr>
          <p:cNvPr id="1048666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>
              <a:ea typeface="ＭＳ Ｐゴシック" pitchFamily="34" charset="-128"/>
            </a:endParaRPr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52400" y="1600200"/>
            <a:ext cx="8534400" cy="4572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/>
              <a:t>PICTORIAL PRESENTATION OF DISORDERS</a:t>
            </a:r>
          </a:p>
        </p:txBody>
      </p:sp>
      <p:sp>
        <p:nvSpPr>
          <p:cNvPr id="1048668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/>
            <a:r>
              <a:rPr altLang="en-US" lang="zh-CN"/>
              <a:t>Epiphyseal dysplasia</a:t>
            </a:r>
          </a:p>
          <a:p>
            <a:pPr lvl="0"/>
            <a:endParaRPr altLang="en-US" lang="zh-CN"/>
          </a:p>
          <a:p>
            <a:pPr lvl="0"/>
            <a:endParaRPr altLang="en-US" lang="zh-CN"/>
          </a:p>
          <a:p>
            <a:pPr lvl="0"/>
            <a:endParaRPr altLang="en-US" lang="zh-CN"/>
          </a:p>
          <a:p>
            <a:pPr lvl="0"/>
            <a:r>
              <a:rPr altLang="en-US" lang="zh-CN"/>
              <a:t>Metaphyseal dysplasia</a:t>
            </a: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029200" y="1524000"/>
            <a:ext cx="3962400" cy="2436812"/>
          </a:xfrm>
          <a:prstGeom prst="rect"/>
          <a:noFill/>
          <a:ln>
            <a:noFill/>
          </a:ln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029200" y="4038600"/>
            <a:ext cx="3962400" cy="26590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VERTEBRAL ABNORAMLITIS</a:t>
            </a:r>
          </a:p>
        </p:txBody>
      </p:sp>
      <p:sp>
        <p:nvSpPr>
          <p:cNvPr id="1048670" name=""/>
          <p:cNvSpPr/>
          <p:nvPr>
            <p:ph type="body" sz="full" idx="1"/>
          </p:nvPr>
        </p:nvSpPr>
        <p:spPr>
          <a:xfrm rot="0">
            <a:off x="457200" y="1295400"/>
            <a:ext cx="8229600" cy="5257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lnSpc>
                <a:spcPct val="80000"/>
              </a:lnSpc>
            </a:pPr>
            <a:r>
              <a:rPr altLang="en-US" sz="2800" lang="zh-CN"/>
              <a:t>Vertebral (spondylo) abnormalities</a:t>
            </a:r>
          </a:p>
          <a:p>
            <a:pPr eaLnBrk="1" hangingPunct="1" latinLnBrk="1" lvl="0">
              <a:lnSpc>
                <a:spcPct val="80000"/>
              </a:lnSpc>
            </a:pPr>
            <a:endParaRPr altLang="en-US" sz="2800" lang="zh-CN"/>
          </a:p>
          <a:p>
            <a:pPr eaLnBrk="1" hangingPunct="1" latinLnBrk="1" lvl="0">
              <a:lnSpc>
                <a:spcPct val="80000"/>
              </a:lnSpc>
            </a:pPr>
            <a:endParaRPr altLang="en-US" sz="2800" lang="zh-CN"/>
          </a:p>
          <a:p>
            <a:pPr eaLnBrk="1" hangingPunct="1" latinLnBrk="1" lvl="0">
              <a:lnSpc>
                <a:spcPct val="80000"/>
              </a:lnSpc>
            </a:pPr>
            <a:endParaRPr altLang="en-US" sz="2800" lang="zh-CN"/>
          </a:p>
          <a:p>
            <a:pPr eaLnBrk="1" hangingPunct="1" latinLnBrk="1" lvl="0">
              <a:lnSpc>
                <a:spcPct val="80000"/>
              </a:lnSpc>
            </a:pPr>
            <a:endParaRPr altLang="en-US" sz="2800" lang="zh-CN"/>
          </a:p>
          <a:p>
            <a:pPr eaLnBrk="1" hangingPunct="1" latinLnBrk="1" lvl="0">
              <a:lnSpc>
                <a:spcPct val="80000"/>
              </a:lnSpc>
            </a:pPr>
            <a:endParaRPr altLang="en-US" sz="2800" lang="zh-CN"/>
          </a:p>
          <a:p>
            <a:pPr eaLnBrk="1" hangingPunct="1" latinLnBrk="1" lvl="0">
              <a:lnSpc>
                <a:spcPct val="80000"/>
              </a:lnSpc>
            </a:pPr>
            <a:r>
              <a:rPr altLang="en-US" sz="2800" lang="zh-CN"/>
              <a:t>Combinations: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sz="2800" lang="zh-CN"/>
              <a:t>Spondylo-epiphyseal dysplasia (SED)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sz="2800" lang="zh-CN"/>
              <a:t>Spondylo-metaphyseal dysplasia (SMD)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sz="2800" lang="zh-CN"/>
              <a:t>Metaphyseal-epiphyseal dysplasia (MED)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sz="2800" lang="zh-CN"/>
              <a:t>Spondylo-epiphyseal-metaphyseal dysplasia (SEMD)</a:t>
            </a: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066800" y="1752600"/>
            <a:ext cx="7162800" cy="198278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lang="zh-CN" u="sng"/>
              <a:t>TERMS MEANING</a:t>
            </a:r>
          </a:p>
        </p:txBody>
      </p:sp>
      <p:sp>
        <p:nvSpPr>
          <p:cNvPr id="1048618" name=""/>
          <p:cNvSpPr/>
          <p:nvPr>
            <p:ph sz="full" idx="1"/>
          </p:nvPr>
        </p:nvSpPr>
        <p:spPr>
          <a:xfrm rot="0">
            <a:off x="0" y="1219200"/>
            <a:ext cx="9144000" cy="5638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b="1" sz="2000" lang="zh-CN"/>
              <a:t>Dysplasia</a:t>
            </a:r>
            <a:r>
              <a:rPr altLang="en-US" sz="2000" lang="zh-CN"/>
              <a:t>:  describes a generalized developmental disorder of bone or cartilage</a:t>
            </a:r>
          </a:p>
          <a:p>
            <a:pPr eaLnBrk="1" hangingPunct="1" latinLnBrk="1" lvl="0">
              <a:lnSpc>
                <a:spcPct val="90000"/>
              </a:lnSpc>
            </a:pPr>
            <a:endParaRPr altLang="en-US" b="1" sz="2000" lang="zh-CN"/>
          </a:p>
          <a:p>
            <a:pPr eaLnBrk="1" hangingPunct="1" latinLnBrk="1" lvl="0">
              <a:lnSpc>
                <a:spcPct val="90000"/>
              </a:lnSpc>
            </a:pPr>
            <a:r>
              <a:rPr altLang="en-US" b="1" sz="2000" lang="zh-CN"/>
              <a:t>Dysostosis</a:t>
            </a:r>
            <a:r>
              <a:rPr altLang="en-US" sz="2000" lang="zh-CN"/>
              <a:t>: denotes changes affecting a single bone or segment of the skeleton.</a:t>
            </a:r>
          </a:p>
          <a:p>
            <a:pPr eaLnBrk="1" hangingPunct="1" latinLnBrk="1" lvl="0">
              <a:lnSpc>
                <a:spcPct val="90000"/>
              </a:lnSpc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</a:pPr>
            <a:r>
              <a:rPr altLang="en-US" b="1" sz="2000" lang="zh-CN"/>
              <a:t>Malformation</a:t>
            </a:r>
            <a:r>
              <a:rPr altLang="en-US" sz="2000" lang="zh-CN"/>
              <a:t>: refers to a primary abnormality of development. </a:t>
            </a:r>
          </a:p>
          <a:p>
            <a:pPr eaLnBrk="1" hangingPunct="1" latinLnBrk="1" lvl="0">
              <a:lnSpc>
                <a:spcPct val="90000"/>
              </a:lnSpc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</a:pPr>
            <a:r>
              <a:rPr altLang="en-US" b="1" sz="2000" lang="zh-CN"/>
              <a:t>Deformity</a:t>
            </a:r>
            <a:r>
              <a:rPr altLang="en-US" sz="2000" lang="zh-CN"/>
              <a:t>: A change in structure of a previously normal bone. </a:t>
            </a:r>
          </a:p>
          <a:p>
            <a:pPr eaLnBrk="1" hangingPunct="1" latinLnBrk="1" lvl="0">
              <a:lnSpc>
                <a:spcPct val="90000"/>
              </a:lnSpc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</a:pPr>
            <a:r>
              <a:rPr b="1" sz="2000"/>
              <a:t>Short Stature</a:t>
            </a:r>
            <a:r>
              <a:rPr sz="2000"/>
              <a:t>: Height that is at the lower end of the normal range for a person’s normal peers. </a:t>
            </a:r>
          </a:p>
          <a:p>
            <a:pPr eaLnBrk="1" hangingPunct="1" latinLnBrk="1" lvl="0">
              <a:lnSpc>
                <a:spcPct val="90000"/>
              </a:lnSpc>
            </a:pPr>
            <a:endParaRPr sz="2000"/>
          </a:p>
          <a:p>
            <a:pPr eaLnBrk="1" hangingPunct="1" latinLnBrk="1" lvl="0">
              <a:lnSpc>
                <a:spcPct val="90000"/>
              </a:lnSpc>
            </a:pPr>
            <a:r>
              <a:rPr b="1" sz="2000"/>
              <a:t>Hypoplasia</a:t>
            </a:r>
            <a:r>
              <a:rPr sz="2000"/>
              <a:t> – underdeveloped bone.</a:t>
            </a:r>
          </a:p>
          <a:p>
            <a:pPr eaLnBrk="1" hangingPunct="1" latinLnBrk="1" lvl="0">
              <a:lnSpc>
                <a:spcPct val="90000"/>
              </a:lnSpc>
            </a:pPr>
            <a:endParaRPr sz="2000"/>
          </a:p>
          <a:p>
            <a:pPr eaLnBrk="1" hangingPunct="1" latinLnBrk="1" lvl="0">
              <a:lnSpc>
                <a:spcPct val="90000"/>
              </a:lnSpc>
            </a:pPr>
            <a:r>
              <a:rPr b="1" sz="2000"/>
              <a:t>Synostosis</a:t>
            </a:r>
            <a:r>
              <a:rPr sz="2000"/>
              <a:t> – fusion of the bones</a:t>
            </a:r>
            <a:br/>
            <a:br/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4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lang="zh-CN">
                <a:ea typeface="ＭＳ Ｐゴシック" pitchFamily="34" charset="-128"/>
              </a:rPr>
              <a:t>Various shapes</a:t>
            </a:r>
          </a:p>
        </p:txBody>
      </p:sp>
      <p:pic>
        <p:nvPicPr>
          <p:cNvPr id="2097170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838200" y="1676400"/>
            <a:ext cx="7543800" cy="4800600"/>
          </a:xfrm>
          <a:prstGeom prst="rect"/>
          <a:blipFill rotWithShape="1">
            <a:blip xmlns:r="http://schemas.openxmlformats.org/officeDocument/2006/relationships" r:embed="rId2">
              <a:alphaModFix amt="100000"/>
            </a:blip>
            <a:srcRect/>
            <a:tile algn="tl" flip="none" sx="100000" sy="100000" tx="0" ty="0"/>
          </a:blipFill>
          <a:ln>
            <a:noFill/>
          </a:ln>
        </p:spPr>
      </p:pic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lang="zh-CN">
                <a:ea typeface="ＭＳ Ｐゴシック" pitchFamily="34" charset="-128"/>
              </a:rPr>
              <a:t>Sum of body parts</a:t>
            </a:r>
          </a:p>
        </p:txBody>
      </p:sp>
      <p:pic>
        <p:nvPicPr>
          <p:cNvPr id="2097172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1524000"/>
            <a:ext cx="9144000" cy="5334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lang="zh-CN">
                <a:ea typeface="ＭＳ Ｐゴシック" pitchFamily="34" charset="-128"/>
              </a:rPr>
              <a:t>shape</a:t>
            </a:r>
          </a:p>
        </p:txBody>
      </p:sp>
      <p:pic>
        <p:nvPicPr>
          <p:cNvPr id="2097173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1371600"/>
            <a:ext cx="9144000" cy="54864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r>
              <a:rPr altLang="en-US" lang="zh-CN"/>
              <a:t>ANCILLARY CLINICAL FEATURES</a:t>
            </a:r>
          </a:p>
        </p:txBody>
      </p:sp>
      <p:sp>
        <p:nvSpPr>
          <p:cNvPr id="1048678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2400" lang="zh-CN"/>
              <a:t>Progressive deafness due to ear infection</a:t>
            </a:r>
          </a:p>
          <a:p>
            <a:pPr lvl="0"/>
            <a:r>
              <a:rPr altLang="en-US" sz="2400" lang="zh-CN"/>
              <a:t>Trunk muscle hypotonic</a:t>
            </a:r>
          </a:p>
          <a:p>
            <a:pPr lvl="0"/>
            <a:r>
              <a:rPr altLang="en-US" sz="2400" lang="zh-CN"/>
              <a:t>Myopia and retinal detachment</a:t>
            </a:r>
          </a:p>
          <a:p>
            <a:pPr lvl="0"/>
            <a:r>
              <a:rPr altLang="en-US" sz="2400" lang="zh-CN"/>
              <a:t>Dental malocclusion, teeth crowding and deformities</a:t>
            </a:r>
          </a:p>
          <a:p>
            <a:pPr lvl="0"/>
            <a:r>
              <a:rPr altLang="en-US" sz="2400" lang="zh-CN"/>
              <a:t>Respiratory failure due to small lungs, and chest volume.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OTHER INVESTIGATIONS</a:t>
            </a:r>
          </a:p>
        </p:txBody>
      </p:sp>
      <p:sp>
        <p:nvSpPr>
          <p:cNvPr id="1048680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lang="zh-CN">
                <a:ea typeface="ＭＳ Ｐゴシック" pitchFamily="34" charset="-128"/>
              </a:rPr>
              <a:t>Laboratory: T cell dysfunction, neutropenia</a:t>
            </a:r>
          </a:p>
          <a:p>
            <a:pPr eaLnBrk="1" hangingPunct="1" latinLnBrk="1" lvl="0"/>
            <a:r>
              <a:rPr altLang="en-US" lang="zh-CN">
                <a:ea typeface="ＭＳ Ｐゴシック" pitchFamily="34" charset="-128"/>
              </a:rPr>
              <a:t>biochemical: Serum alkaline phosphatase, urine phosphyrylenthanolamine</a:t>
            </a:r>
            <a:r>
              <a:rPr altLang="en-US" lang="zh-CN">
                <a:ea typeface="ＭＳ Ｐゴシック" pitchFamily="34" charset="-128"/>
              </a:rPr>
              <a:t>,</a:t>
            </a:r>
            <a:r>
              <a:rPr altLang="en-US" lang="zh-CN">
                <a:ea typeface="ＭＳ Ｐゴシック" pitchFamily="34" charset="-128"/>
              </a:rPr>
              <a:t> lysozyme for storage disease</a:t>
            </a:r>
          </a:p>
          <a:p>
            <a:pPr eaLnBrk="1" hangingPunct="1" latinLnBrk="1" lvl="0"/>
            <a:endParaRPr altLang="en-US" lang="zh-CN">
              <a:ea typeface="ＭＳ Ｐゴシック" pitchFamily="34" charset="-128"/>
            </a:endParaRPr>
          </a:p>
          <a:p>
            <a:pPr eaLnBrk="1" hangingPunct="1" latinLnBrk="1" lvl="0">
              <a:buNone/>
            </a:pPr>
            <a:r>
              <a:rPr altLang="en-US" lang="zh-CN">
                <a:ea typeface="ＭＳ Ｐゴシック" pitchFamily="34" charset="-128"/>
              </a:rPr>
              <a:t>Enzyme levels in leucocytes and fibroblasts</a:t>
            </a:r>
          </a:p>
          <a:p>
            <a:pPr eaLnBrk="1" hangingPunct="1" latinLnBrk="1" lvl="0"/>
            <a:r>
              <a:rPr altLang="en-US" lang="zh-CN">
                <a:ea typeface="ＭＳ Ｐゴシック" pitchFamily="34" charset="-128"/>
              </a:rPr>
              <a:t>Genetic constitution</a:t>
            </a:r>
          </a:p>
          <a:p>
            <a:pPr eaLnBrk="1" hangingPunct="1" latinLnBrk="1" lvl="0">
              <a:buNone/>
            </a:pPr>
            <a:r>
              <a:rPr altLang="en-US" lang="zh-CN">
                <a:ea typeface="ＭＳ Ｐゴシック" pitchFamily="34" charset="-128"/>
              </a:rPr>
              <a:t> </a:t>
            </a:r>
          </a:p>
          <a:p>
            <a:pPr eaLnBrk="1" hangingPunct="1" latinLnBrk="1" lvl="0"/>
            <a:endParaRPr altLang="en-US" lang="zh-CN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/>
              <a:t>TREATMENT</a:t>
            </a:r>
          </a:p>
        </p:txBody>
      </p:sp>
      <p:pic>
        <p:nvPicPr>
          <p:cNvPr id="2097174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79375" y="1554162"/>
            <a:ext cx="9070975" cy="45910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7156" r="0" b="0"/>
          <a:stretch>
            <a:fillRect/>
          </a:stretch>
        </p:blipFill>
        <p:spPr>
          <a:xfrm rot="0">
            <a:off x="4427537" y="3284537"/>
            <a:ext cx="1547812" cy="2881312"/>
          </a:xfrm>
          <a:prstGeom prst="rect"/>
          <a:noFill/>
          <a:ln w="9525" cap="flat" cmpd="sng">
            <a:solidFill>
              <a:srgbClr val="FFFF00">
                <a:alpha val="100000"/>
              </a:srgbClr>
            </a:solidFill>
            <a:prstDash val="solid"/>
            <a:miter/>
          </a:ln>
        </p:spPr>
      </p:pic>
      <p:sp>
        <p:nvSpPr>
          <p:cNvPr id="1048682" name=""/>
          <p:cNvSpPr/>
          <p:nvPr/>
        </p:nvSpPr>
        <p:spPr>
          <a:xfrm rot="0">
            <a:off x="98425" y="836612"/>
            <a:ext cx="8945562" cy="457200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2400" lang="zh-CN">
                <a:solidFill>
                  <a:srgbClr val="000000"/>
                </a:solidFill>
              </a:rPr>
              <a:t>35. Limb hypoplasia-reduction defects group:</a:t>
            </a:r>
            <a:r>
              <a:rPr b="1" sz="2400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 Fibular hemimelia</a:t>
            </a:r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31812" y="1484312"/>
            <a:ext cx="1630362" cy="3097212"/>
          </a:xfrm>
          <a:prstGeom prst="rect"/>
          <a:noFill/>
          <a:ln w="9525" cap="flat" cmpd="sng">
            <a:solidFill>
              <a:schemeClr val="lt2">
                <a:alpha val="100000"/>
              </a:schemeClr>
            </a:solidFill>
            <a:prstDash val="solid"/>
            <a:miter/>
          </a:ln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506662" y="1412875"/>
            <a:ext cx="1701800" cy="4032250"/>
          </a:xfrm>
          <a:prstGeom prst="rect"/>
          <a:noFill/>
          <a:ln w="9525" cap="flat" cmpd="sng">
            <a:solidFill>
              <a:srgbClr val="FFFF00">
                <a:alpha val="100000"/>
              </a:srgbClr>
            </a:solidFill>
            <a:prstDash val="solid"/>
            <a:miter/>
          </a:ln>
        </p:spPr>
      </p:pic>
      <p:sp>
        <p:nvSpPr>
          <p:cNvPr id="1048683" name=""/>
          <p:cNvSpPr/>
          <p:nvPr/>
        </p:nvSpPr>
        <p:spPr>
          <a:xfrm rot="0">
            <a:off x="1835150" y="3068637"/>
            <a:ext cx="2016125" cy="792162"/>
          </a:xfrm>
          <a:prstGeom prst="ellipse"/>
          <a:solidFill>
            <a:schemeClr val="l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sz="1600" lang="zh-CN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Predicted shortening</a:t>
            </a:r>
          </a:p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sz="1600" lang="zh-CN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 25-30 cm</a:t>
            </a:r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4427537" y="1412875"/>
            <a:ext cx="2089150" cy="1958975"/>
          </a:xfrm>
          <a:prstGeom prst="rect"/>
          <a:noFill/>
          <a:ln w="9525" cap="flat" cmpd="sng">
            <a:solidFill>
              <a:schemeClr val="lt2">
                <a:alpha val="100000"/>
              </a:schemeClr>
            </a:solidFill>
            <a:prstDash val="solid"/>
            <a:miter/>
          </a:ln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6516687" y="1412875"/>
            <a:ext cx="1739900" cy="4751387"/>
          </a:xfrm>
          <a:prstGeom prst="rect"/>
          <a:noFill/>
          <a:ln w="9525" cap="flat" cmpd="sng">
            <a:solidFill>
              <a:srgbClr val="FFFF00">
                <a:alpha val="100000"/>
              </a:srgbClr>
            </a:solidFill>
            <a:prstDash val="solid"/>
            <a:miter/>
          </a:ln>
        </p:spPr>
      </p:pic>
      <p:sp>
        <p:nvSpPr>
          <p:cNvPr id="1048684" name=""/>
          <p:cNvSpPr/>
          <p:nvPr/>
        </p:nvSpPr>
        <p:spPr>
          <a:xfrm rot="0">
            <a:off x="1042987" y="4724400"/>
            <a:ext cx="1512887" cy="649287"/>
          </a:xfrm>
          <a:prstGeom prst="rightArrow">
            <a:avLst>
              <a:gd name="adj1" fmla="val 50000"/>
              <a:gd name="adj2" fmla="val 58251"/>
            </a:avLst>
          </a:prstGeom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sz="1800" lang="zh-CN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+ 8 cm</a:t>
            </a:r>
          </a:p>
        </p:txBody>
      </p:sp>
      <p:sp>
        <p:nvSpPr>
          <p:cNvPr id="1048685" name=""/>
          <p:cNvSpPr/>
          <p:nvPr/>
        </p:nvSpPr>
        <p:spPr>
          <a:xfrm rot="0">
            <a:off x="2700337" y="5445125"/>
            <a:ext cx="1695450" cy="792162"/>
          </a:xfrm>
          <a:prstGeom prst="rightArrow">
            <a:avLst>
              <a:gd name="adj1" fmla="val 50000"/>
              <a:gd name="adj2" fmla="val 53507"/>
            </a:avLst>
          </a:prstGeom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sz="1800" lang="zh-CN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+ 18 cm</a:t>
            </a:r>
          </a:p>
        </p:txBody>
      </p:sp>
      <p:sp>
        <p:nvSpPr>
          <p:cNvPr id="1048686" name=""/>
          <p:cNvSpPr/>
          <p:nvPr/>
        </p:nvSpPr>
        <p:spPr>
          <a:xfrm rot="0">
            <a:off x="446087" y="44450"/>
            <a:ext cx="8229600" cy="8636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sz="4000" lang="zh-CN">
                <a:solidFill>
                  <a:srgbClr val="FF6600"/>
                </a:solidFill>
                <a:latin typeface="Arial" pitchFamily="34" charset="0"/>
                <a:ea typeface="Arial" pitchFamily="34" charset="0"/>
              </a:rPr>
              <a:t>Results</a:t>
            </a:r>
            <a:r>
              <a:rPr>
                <a:solidFill>
                  <a:srgbClr val="C0504D"/>
                </a:solidFill>
                <a:latin typeface="Arial" pitchFamily="34" charset="0"/>
                <a:ea typeface="Arial" pitchFamily="34" charset="0"/>
              </a:rPr>
              <a:t> of comprehensive treatment</a:t>
            </a:r>
            <a:r>
              <a:rPr sz="4000">
                <a:solidFill>
                  <a:srgbClr val="1F497D"/>
                </a:solidFill>
                <a:latin typeface="Arial" pitchFamily="34" charset="0"/>
                <a:ea typeface="Arial" pitchFamily="34" charset="0"/>
              </a:rPr>
              <a:t> </a:t>
            </a:r>
          </a:p>
        </p:txBody>
      </p:sp>
      <p:sp>
        <p:nvSpPr>
          <p:cNvPr id="1048687" name=""/>
          <p:cNvSpPr txBox="1"/>
          <p:nvPr/>
        </p:nvSpPr>
        <p:spPr>
          <a:xfrm rot="0">
            <a:off x="4965700" y="6302375"/>
            <a:ext cx="3079750" cy="36671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sz="1800" lang="zh-CN">
                <a:solidFill>
                  <a:srgbClr val="000000"/>
                </a:solidFill>
                <a:ea typeface="Arial" pitchFamily="34" charset="0"/>
              </a:rPr>
              <a:t>Result of lengthening</a:t>
            </a:r>
            <a:r>
              <a:rPr altLang="en-US" sz="1800" lang="zh-CN">
                <a:solidFill>
                  <a:srgbClr val="000000"/>
                </a:solidFill>
                <a:ea typeface="Arial" pitchFamily="34" charset="0"/>
              </a:rPr>
              <a:t>:</a:t>
            </a:r>
            <a:r>
              <a:rPr altLang="en-US" sz="1800" lang="zh-CN">
                <a:solidFill>
                  <a:srgbClr val="000000"/>
                </a:solidFill>
                <a:ea typeface="Arial" pitchFamily="34" charset="0"/>
              </a:rPr>
              <a:t> </a:t>
            </a:r>
            <a:r>
              <a:rPr altLang="en-US" sz="1800" lang="zh-CN">
                <a:solidFill>
                  <a:srgbClr val="000000"/>
                </a:solidFill>
                <a:ea typeface="Arial" pitchFamily="34" charset="0"/>
              </a:rPr>
              <a:t>26</a:t>
            </a:r>
            <a:r>
              <a:rPr altLang="en-US" sz="1800" lang="zh-CN">
                <a:solidFill>
                  <a:srgbClr val="000000"/>
                </a:solidFill>
                <a:ea typeface="Arial" pitchFamily="34" charset="0"/>
              </a:rPr>
              <a:t> cm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8" name=""/>
          <p:cNvSpPr/>
          <p:nvPr>
            <p:ph type="title" sz="full" idx="0"/>
          </p:nvPr>
        </p:nvSpPr>
        <p:spPr>
          <a:xfrm rot="0">
            <a:off x="457200" y="44450"/>
            <a:ext cx="8229600" cy="8683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sz="4000" lang="zh-CN">
                <a:solidFill>
                  <a:srgbClr val="FF6600"/>
                </a:solidFill>
              </a:rPr>
              <a:t>Results</a:t>
            </a:r>
            <a:r>
              <a:rPr sz="3600">
                <a:solidFill>
                  <a:schemeClr val="accent2"/>
                </a:solidFill>
              </a:rPr>
              <a:t> </a:t>
            </a:r>
            <a:r>
              <a:rPr sz="3200">
                <a:solidFill>
                  <a:schemeClr val="accent2"/>
                </a:solidFill>
              </a:rPr>
              <a:t>of orthotic treatment</a:t>
            </a:r>
          </a:p>
        </p:txBody>
      </p:sp>
      <p:sp>
        <p:nvSpPr>
          <p:cNvPr id="1048689" name=""/>
          <p:cNvSpPr/>
          <p:nvPr>
            <p:ph type="body" sz="full" idx="1"/>
          </p:nvPr>
        </p:nvSpPr>
        <p:spPr>
          <a:xfrm rot="0">
            <a:off x="204787" y="908050"/>
            <a:ext cx="8589962" cy="20891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2000" lang="zh-CN"/>
              <a:t>Hemivertebra </a:t>
            </a:r>
            <a:r>
              <a:rPr altLang="en-US" b="1" sz="2000" lang="zh-CN"/>
              <a:t>L2</a:t>
            </a:r>
            <a:r>
              <a:rPr altLang="en-US" b="1" sz="2000" lang="zh-CN"/>
              <a:t> </a:t>
            </a:r>
            <a:r>
              <a:rPr altLang="en-US" b="1" sz="2000" lang="zh-CN"/>
              <a:t>&amp;</a:t>
            </a:r>
            <a:r>
              <a:rPr altLang="en-US" b="1" sz="2000" lang="zh-CN"/>
              <a:t> </a:t>
            </a:r>
            <a:r>
              <a:rPr altLang="en-US" b="1" sz="2000" lang="zh-CN"/>
              <a:t>L5</a:t>
            </a:r>
            <a:r>
              <a:rPr altLang="en-US" b="1" sz="2000" lang="zh-CN"/>
              <a:t> on the right side</a:t>
            </a:r>
            <a:r>
              <a:rPr altLang="en-US" b="1" sz="2000" lang="zh-CN"/>
              <a:t>  </a:t>
            </a:r>
          </a:p>
          <a:p>
            <a:pPr eaLnBrk="1" hangingPunct="1" latinLnBrk="1" lvl="0"/>
            <a:r>
              <a:rPr altLang="en-US" sz="2000" lang="zh-CN"/>
              <a:t>The special brace with regulated </a:t>
            </a:r>
            <a:r>
              <a:rPr altLang="en-US" sz="2000" lang="zh-CN"/>
              <a:t>bending pre-stressing, regime 23 hours.</a:t>
            </a:r>
            <a:r>
              <a:rPr altLang="en-US" sz="2000" lang="zh-CN"/>
              <a:t> </a:t>
            </a:r>
            <a:r>
              <a:rPr altLang="en-US" sz="2000" lang="zh-CN"/>
              <a:t>After 20 months of bracing correction of </a:t>
            </a:r>
            <a:r>
              <a:rPr altLang="en-US" sz="2000" lang="zh-CN"/>
              <a:t>Cobb´s angle </a:t>
            </a:r>
            <a:r>
              <a:rPr altLang="en-US" sz="2000" lang="zh-CN"/>
              <a:t>was 12°. </a:t>
            </a:r>
          </a:p>
          <a:p>
            <a:pPr eaLnBrk="1" hangingPunct="1" latinLnBrk="1" lvl="0"/>
            <a:r>
              <a:rPr altLang="en-US" b="1" sz="2000" lang="zh-CN"/>
              <a:t>Bone remodeling laws are true for physeal growth of congenital wedge and hemiwedge vertebra</a:t>
            </a:r>
            <a:r>
              <a:rPr altLang="en-US" b="1" sz="2000" lang="zh-CN"/>
              <a:t>e, too.</a:t>
            </a:r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84212" y="2781300"/>
            <a:ext cx="1836737" cy="36004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pic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916237" y="2781300"/>
            <a:ext cx="1414462" cy="3598862"/>
          </a:xfrm>
          <a:prstGeom prst="rect"/>
          <a:noFill/>
          <a:ln w="9525" cap="flat" cmpd="sng">
            <a:solidFill>
              <a:srgbClr val="FFFF00">
                <a:alpha val="100000"/>
              </a:srgbClr>
            </a:solidFill>
            <a:prstDash val="solid"/>
            <a:miter/>
          </a:ln>
        </p:spPr>
      </p:pic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4716462" y="2781300"/>
            <a:ext cx="1836737" cy="36004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pic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6767512" y="2781300"/>
            <a:ext cx="1908175" cy="36004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pic>
      <p:sp>
        <p:nvSpPr>
          <p:cNvPr id="1048690" name=""/>
          <p:cNvSpPr/>
          <p:nvPr/>
        </p:nvSpPr>
        <p:spPr>
          <a:xfrm rot="0">
            <a:off x="827087" y="6446837"/>
            <a:ext cx="1520825" cy="36671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1800" lang="zh-CN">
                <a:solidFill>
                  <a:srgbClr val="1F497D"/>
                </a:solidFill>
                <a:latin typeface="Arial" pitchFamily="34" charset="0"/>
                <a:ea typeface="Arial" pitchFamily="34" charset="0"/>
              </a:rPr>
              <a:t>T12 - 33°- L7</a:t>
            </a:r>
          </a:p>
        </p:txBody>
      </p:sp>
      <p:sp>
        <p:nvSpPr>
          <p:cNvPr id="1048691" name=""/>
          <p:cNvSpPr txBox="1"/>
          <p:nvPr/>
        </p:nvSpPr>
        <p:spPr>
          <a:xfrm rot="0">
            <a:off x="6938962" y="6446837"/>
            <a:ext cx="1520825" cy="36671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sz="1800" lang="zh-CN">
                <a:solidFill>
                  <a:srgbClr val="1F497D"/>
                </a:solidFill>
                <a:ea typeface="Arial" pitchFamily="34" charset="0"/>
              </a:rPr>
              <a:t>T12 - 21°- L7</a:t>
            </a:r>
          </a:p>
        </p:txBody>
      </p:sp>
      <p:sp>
        <p:nvSpPr>
          <p:cNvPr id="1048692" name=""/>
          <p:cNvSpPr txBox="1"/>
          <p:nvPr/>
        </p:nvSpPr>
        <p:spPr>
          <a:xfrm rot="0">
            <a:off x="3252787" y="6446837"/>
            <a:ext cx="742950" cy="36671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sz="1800" lang="zh-CN">
                <a:solidFill>
                  <a:srgbClr val="000000"/>
                </a:solidFill>
                <a:ea typeface="Arial" pitchFamily="34" charset="0"/>
              </a:rPr>
              <a:t>2 yrs.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FOLLOW UP</a:t>
            </a:r>
          </a:p>
        </p:txBody>
      </p:sp>
      <p:sp>
        <p:nvSpPr>
          <p:cNvPr id="1048694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r>
              <a:rPr altLang="en-US" lang="zh-CN"/>
              <a:t>Major system failures</a:t>
            </a:r>
          </a:p>
          <a:p>
            <a:r>
              <a:rPr altLang="en-US" lang="zh-CN"/>
              <a:t>Pathological fractures</a:t>
            </a:r>
          </a:p>
          <a:p>
            <a:r>
              <a:rPr altLang="en-US" lang="zh-CN"/>
              <a:t>Degenerative joint diseases</a:t>
            </a:r>
          </a:p>
          <a:p>
            <a:r>
              <a:rPr altLang="en-US" lang="zh-CN"/>
              <a:t>Malignant transformation</a:t>
            </a:r>
          </a:p>
          <a:p>
            <a:r>
              <a:rPr altLang="en-US" lang="zh-CN"/>
              <a:t>Social segregation</a:t>
            </a:r>
          </a:p>
          <a:p>
            <a:r>
              <a:rPr altLang="en-US" lang="zh-CN"/>
              <a:t>Psychological trauma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INTRODUCTION</a:t>
            </a:r>
          </a:p>
        </p:txBody>
      </p:sp>
      <p:sp>
        <p:nvSpPr>
          <p:cNvPr id="1048620" name=""/>
          <p:cNvSpPr/>
          <p:nvPr>
            <p:ph type="body" sz="full" idx="1"/>
          </p:nvPr>
        </p:nvSpPr>
        <p:spPr>
          <a:xfrm rot="0">
            <a:off x="0" y="1524000"/>
            <a:ext cx="9144000" cy="5334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-342900" latinLnBrk="1" lvl="0" marL="323850">
              <a:lnSpc>
                <a:spcPct val="90000"/>
              </a:lnSpc>
              <a:spcAft>
                <a:spcPts val="600"/>
              </a:spcAft>
            </a:pPr>
            <a:r>
              <a:rPr altLang="en-US" sz="2400" lang="zh-CN"/>
              <a:t> Dysplasia is generalised skeletal abnormalities</a:t>
            </a:r>
          </a:p>
          <a:p>
            <a:pPr eaLnBrk="1" hangingPunct="1" indent="-342900" latinLnBrk="1" lvl="0" marL="323850">
              <a:lnSpc>
                <a:spcPct val="90000"/>
              </a:lnSpc>
              <a:spcAft>
                <a:spcPts val="600"/>
              </a:spcAft>
            </a:pPr>
            <a:endParaRPr altLang="en-US" sz="2400" lang="zh-CN"/>
          </a:p>
          <a:p>
            <a:pPr eaLnBrk="1" hangingPunct="1" indent="-342900" latinLnBrk="1" lvl="0" marL="323850">
              <a:lnSpc>
                <a:spcPct val="90000"/>
              </a:lnSpc>
              <a:spcAft>
                <a:spcPts val="600"/>
              </a:spcAft>
            </a:pPr>
            <a:r>
              <a:rPr altLang="en-US" sz="2400" lang="zh-CN"/>
              <a:t>Classified on clinical, radiological and molecular criteria and sometimes histology of cartilage.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SUMMARY</a:t>
            </a:r>
          </a:p>
        </p:txBody>
      </p:sp>
      <p:sp>
        <p:nvSpPr>
          <p:cNvPr id="1048696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lnSpc>
                <a:spcPct val="80000"/>
              </a:lnSpc>
              <a:buNone/>
            </a:pP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Morphology </a:t>
            </a: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is sum total of the following</a:t>
            </a:r>
          </a:p>
          <a:p>
            <a:pPr eaLnBrk="1" hangingPunct="1" latinLnBrk="1" lvl="0">
              <a:lnSpc>
                <a:spcPct val="80000"/>
              </a:lnSpc>
            </a:pPr>
            <a:endParaRPr altLang="en-US" sz="2400" lang="zh-CN">
              <a:effectLst>
                <a:outerShdw algn="tl" blurRad="38100" dir="2700000" dist="38100">
                  <a:srgbClr val="C0C0C0"/>
                </a:outerShdw>
              </a:effectLst>
            </a:endParaRPr>
          </a:p>
          <a:p>
            <a:pPr eaLnBrk="1" hangingPunct="1" latinLnBrk="1" lvl="0">
              <a:lnSpc>
                <a:spcPct val="80000"/>
              </a:lnSpc>
            </a:pP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Genetic defects</a:t>
            </a:r>
          </a:p>
          <a:p>
            <a:pPr eaLnBrk="1" hangingPunct="1" latinLnBrk="1" lvl="0">
              <a:lnSpc>
                <a:spcPct val="80000"/>
              </a:lnSpc>
            </a:pPr>
            <a:endParaRPr altLang="en-US" sz="2400" lang="zh-CN">
              <a:effectLst>
                <a:outerShdw algn="tl" blurRad="38100" dir="2700000" dist="38100">
                  <a:srgbClr val="C0C0C0"/>
                </a:outerShdw>
              </a:effectLst>
            </a:endParaRPr>
          </a:p>
          <a:p>
            <a:pPr eaLnBrk="1" hangingPunct="1" latinLnBrk="1" lvl="0">
              <a:lnSpc>
                <a:spcPct val="80000"/>
              </a:lnSpc>
            </a:pP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Mechanical stimuli</a:t>
            </a:r>
          </a:p>
          <a:p>
            <a:pPr eaLnBrk="1" hangingPunct="1" latinLnBrk="1" lvl="0">
              <a:lnSpc>
                <a:spcPct val="80000"/>
              </a:lnSpc>
            </a:pPr>
            <a:endParaRPr altLang="en-US" sz="2400" lang="zh-CN">
              <a:effectLst>
                <a:outerShdw algn="tl" blurRad="38100" dir="2700000" dist="38100">
                  <a:srgbClr val="C0C0C0"/>
                </a:outerShdw>
              </a:effectLst>
            </a:endParaRPr>
          </a:p>
          <a:p>
            <a:pPr eaLnBrk="1" hangingPunct="1" latinLnBrk="1" lvl="0">
              <a:lnSpc>
                <a:spcPct val="80000"/>
              </a:lnSpc>
            </a:pP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Functional adaptation</a:t>
            </a:r>
          </a:p>
          <a:p>
            <a:pPr eaLnBrk="1" hangingPunct="1" latinLnBrk="1" lvl="0">
              <a:lnSpc>
                <a:spcPct val="80000"/>
              </a:lnSpc>
              <a:buNone/>
            </a:pPr>
            <a:endParaRPr altLang="en-US" sz="2400" lang="zh-CN">
              <a:effectLst>
                <a:outerShdw algn="tl" blurRad="38100" dir="2700000" dist="38100">
                  <a:srgbClr val="C0C0C0"/>
                </a:outerShdw>
              </a:effectLst>
            </a:endParaRPr>
          </a:p>
          <a:p>
            <a:pPr eaLnBrk="1" hangingPunct="1" latinLnBrk="1" lvl="0">
              <a:lnSpc>
                <a:spcPct val="80000"/>
              </a:lnSpc>
            </a:pP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Determine </a:t>
            </a: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the final shape of bones.</a:t>
            </a:r>
          </a:p>
          <a:p>
            <a:pPr eaLnBrk="1" hangingPunct="1" latinLnBrk="1" lvl="0">
              <a:lnSpc>
                <a:spcPct val="80000"/>
              </a:lnSpc>
              <a:buNone/>
            </a:pPr>
            <a:endParaRPr altLang="en-US" sz="2400" lang="zh-CN">
              <a:effectLst>
                <a:outerShdw algn="tl" blurRad="38100" dir="2700000" dist="38100">
                  <a:srgbClr val="C0C0C0"/>
                </a:outerShdw>
              </a:effectLst>
            </a:endParaRPr>
          </a:p>
          <a:p>
            <a:pPr eaLnBrk="1" hangingPunct="1" latinLnBrk="1" lvl="0">
              <a:lnSpc>
                <a:spcPct val="80000"/>
              </a:lnSpc>
              <a:buNone/>
            </a:pPr>
            <a:endParaRPr altLang="en-US" sz="2400" lang="zh-CN">
              <a:effectLst>
                <a:outerShdw algn="tl" blurRad="38100" dir="2700000" dist="38100">
                  <a:srgbClr val="C0C0C0"/>
                </a:outerShdw>
              </a:effectLst>
            </a:endParaRPr>
          </a:p>
          <a:p>
            <a:pPr eaLnBrk="1" hangingPunct="1" latinLnBrk="1" lvl="0">
              <a:lnSpc>
                <a:spcPct val="80000"/>
              </a:lnSpc>
              <a:buNone/>
            </a:pPr>
            <a:endParaRPr altLang="en-US" sz="2400" i="1" lang="zh-CN"/>
          </a:p>
          <a:p>
            <a:pPr lvl="0"/>
            <a:endParaRPr altLang="en-US" sz="2400" lang="zh-C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DIAGNOSIS</a:t>
            </a:r>
          </a:p>
        </p:txBody>
      </p:sp>
      <p:sp>
        <p:nvSpPr>
          <p:cNvPr id="1048698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2400" lang="zh-CN"/>
              <a:t>Based on:</a:t>
            </a:r>
          </a:p>
          <a:p>
            <a:pPr lvl="0"/>
            <a:r>
              <a:rPr altLang="en-US" sz="2400" lang="zh-CN"/>
              <a:t>Clinical</a:t>
            </a:r>
          </a:p>
          <a:p>
            <a:pPr lvl="0"/>
            <a:r>
              <a:rPr altLang="en-US" sz="2400" lang="zh-CN"/>
              <a:t>Anthropological</a:t>
            </a:r>
          </a:p>
          <a:p>
            <a:pPr lvl="0"/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  <a:ea typeface="ＭＳ Ｐゴシック" pitchFamily="34" charset="-128"/>
              </a:rPr>
              <a:t>Radiological/ dual energy densitometry – DXA during growth period</a:t>
            </a:r>
          </a:p>
          <a:p>
            <a:pPr eaLnBrk="1" hangingPunct="1" latinLnBrk="1" lvl="0"/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  <a:ea typeface="ＭＳ Ｐゴシック" pitchFamily="34" charset="-128"/>
              </a:rPr>
              <a:t>Laboratory examination</a:t>
            </a:r>
          </a:p>
          <a:p>
            <a:pPr eaLnBrk="1" hangingPunct="1" latinLnBrk="1" lvl="0"/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  <a:ea typeface="ＭＳ Ｐゴシック" pitchFamily="34" charset="-128"/>
              </a:rPr>
              <a:t>G</a:t>
            </a: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  <a:ea typeface="ＭＳ Ｐゴシック" pitchFamily="34" charset="-128"/>
              </a:rPr>
              <a:t>enetic (including molecular genetic)</a:t>
            </a:r>
          </a:p>
          <a:p>
            <a:pPr lvl="0"/>
            <a:endParaRPr altLang="en-US" sz="2400" lang="zh-CN"/>
          </a:p>
          <a:p>
            <a:pPr lvl="0"/>
            <a:endParaRPr altLang="en-US" sz="2400" lang="zh-C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COMPREHENSIVE CARE GOALS</a:t>
            </a:r>
          </a:p>
        </p:txBody>
      </p:sp>
      <p:sp>
        <p:nvSpPr>
          <p:cNvPr id="1048700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The aim of </a:t>
            </a:r>
            <a:r>
              <a:rPr altLang="en-US" b="1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comprehensive care</a:t>
            </a: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 is  </a:t>
            </a:r>
            <a:r>
              <a:rPr altLang="en-US" sz="2400" lang="zh-CN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a </a:t>
            </a:r>
            <a:r>
              <a:rPr altLang="en-US" sz="2400" lang="zh-CN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dignified</a:t>
            </a: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, meaningful </a:t>
            </a: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and </a:t>
            </a:r>
            <a:r>
              <a:rPr sz="2400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satisfying life </a:t>
            </a:r>
            <a:r>
              <a:rPr sz="2400">
                <a:effectLst>
                  <a:outerShdw algn="tl" blurRad="38100" dir="2700000" dist="38100">
                    <a:srgbClr val="C0C0C0"/>
                  </a:outerShdw>
                </a:effectLst>
              </a:rPr>
              <a:t>and to </a:t>
            </a:r>
            <a:r>
              <a:rPr sz="2400">
                <a:effectLst>
                  <a:outerShdw algn="tl" blurRad="38100" dir="2700000" dist="38100">
                    <a:srgbClr val="C0C0C0"/>
                  </a:outerShdw>
                </a:effectLst>
              </a:rPr>
              <a:t>help them to incorporate themselves into society as individuals who can achieve their </a:t>
            </a:r>
            <a:r>
              <a:rPr sz="2400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highest potential.   </a:t>
            </a:r>
          </a:p>
          <a:p>
            <a:pPr eaLnBrk="1" hangingPunct="1" latinLnBrk="1" lvl="0"/>
            <a:endParaRPr sz="2400"/>
          </a:p>
          <a:p>
            <a:pPr lvl="0"/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lang="zh-CN">
                <a:ea typeface="ＭＳ Ｐゴシック" pitchFamily="34" charset="-128"/>
              </a:rPr>
              <a:t>Happy dwarfs</a:t>
            </a:r>
          </a:p>
        </p:txBody>
      </p:sp>
      <p:pic>
        <p:nvPicPr>
          <p:cNvPr id="2097184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447800" y="1371600"/>
            <a:ext cx="7086600" cy="52578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4" name=""/>
          <p:cNvSpPr/>
          <p:nvPr>
            <p:ph type="title" sz="full" idx="0"/>
          </p:nvPr>
        </p:nvSpPr>
        <p:spPr>
          <a:xfrm rot="0">
            <a:off x="457200" y="0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OVERVIEW</a:t>
            </a:r>
          </a:p>
        </p:txBody>
      </p:sp>
      <p:sp>
        <p:nvSpPr>
          <p:cNvPr id="1048625" name=""/>
          <p:cNvSpPr/>
          <p:nvPr>
            <p:ph type="body" sz="full" idx="1"/>
          </p:nvPr>
        </p:nvSpPr>
        <p:spPr>
          <a:xfrm rot="0">
            <a:off x="0" y="1066800"/>
            <a:ext cx="9144000" cy="5791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Aft>
                <a:spcPts val="2400"/>
              </a:spcAft>
            </a:pPr>
            <a:r>
              <a:rPr altLang="en-US" sz="2400" lang="zh-CN"/>
              <a:t>&gt;450 different dysplasias,  &gt;220 genes </a:t>
            </a:r>
          </a:p>
          <a:p>
            <a:pPr eaLnBrk="1" hangingPunct="1" latinLnBrk="1" lvl="0">
              <a:spcAft>
                <a:spcPts val="2400"/>
              </a:spcAft>
            </a:pPr>
            <a:r>
              <a:rPr altLang="en-US" sz="2400" lang="zh-CN"/>
              <a:t>Incidence 1/5000 live births</a:t>
            </a:r>
          </a:p>
          <a:p>
            <a:pPr eaLnBrk="1" hangingPunct="1" latinLnBrk="1" lvl="0">
              <a:spcAft>
                <a:spcPts val="2400"/>
              </a:spcAft>
            </a:pPr>
            <a:r>
              <a:rPr altLang="en-US" sz="2400" lang="zh-CN"/>
              <a:t>10-15 % IUFD</a:t>
            </a:r>
          </a:p>
          <a:p>
            <a:pPr eaLnBrk="1" hangingPunct="1" latinLnBrk="1" lvl="0">
              <a:spcAft>
                <a:spcPts val="2400"/>
              </a:spcAft>
            </a:pPr>
            <a:r>
              <a:rPr altLang="en-US" sz="2400" lang="zh-CN"/>
              <a:t>30-40 % die in infancy</a:t>
            </a:r>
          </a:p>
          <a:p>
            <a:pPr eaLnBrk="1" hangingPunct="1" latinLnBrk="1" lvl="0">
              <a:spcAft>
                <a:spcPts val="2400"/>
              </a:spcAft>
            </a:pPr>
            <a:r>
              <a:rPr altLang="en-US" sz="2400" lang="zh-CN"/>
              <a:t>~100 have prenatal onset</a:t>
            </a:r>
          </a:p>
          <a:p>
            <a:pPr eaLnBrk="1" hangingPunct="1" latinLnBrk="1" lvl="0">
              <a:spcAft>
                <a:spcPts val="2400"/>
              </a:spcAft>
            </a:pPr>
            <a:r>
              <a:rPr altLang="en-US" sz="2400" lang="zh-CN"/>
              <a:t>Remainder presenting in infancy or age 2-3years</a:t>
            </a:r>
          </a:p>
          <a:p>
            <a:pPr eaLnBrk="1" hangingPunct="1" latinLnBrk="1" lvl="0">
              <a:spcAft>
                <a:spcPts val="2400"/>
              </a:spcAft>
            </a:pPr>
            <a:r>
              <a:rPr altLang="en-US" sz="2400" lang="zh-CN"/>
              <a:t>In some, features disappear with time before adulthood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8" name=""/>
          <p:cNvSpPr/>
          <p:nvPr>
            <p:ph type="title" sz="full" idx="0"/>
          </p:nvPr>
        </p:nvSpPr>
        <p:spPr>
          <a:xfrm rot="0">
            <a:off x="70986" y="252385"/>
            <a:ext cx="91440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BONE GROWTH AND DEVELOPMENT</a:t>
            </a:r>
          </a:p>
        </p:txBody>
      </p:sp>
      <p:sp>
        <p:nvSpPr>
          <p:cNvPr id="1048629" name=""/>
          <p:cNvSpPr/>
          <p:nvPr>
            <p:ph sz="full" idx="1"/>
          </p:nvPr>
        </p:nvSpPr>
        <p:spPr>
          <a:xfrm rot="0">
            <a:off x="0" y="2070266"/>
            <a:ext cx="9144000" cy="4787733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400" lang="zh-CN"/>
              <a:t>Osteogenesis at 6-7 weeks gestation</a:t>
            </a:r>
          </a:p>
          <a:p>
            <a:pPr eaLnBrk="1" hangingPunct="1" latinLnBrk="1" lvl="0"/>
            <a:endParaRPr altLang="en-US" sz="2400" lang="zh-CN"/>
          </a:p>
          <a:p>
            <a:pPr eaLnBrk="1" hangingPunct="1" latinLnBrk="1" lvl="0"/>
            <a:r>
              <a:rPr altLang="en-US" sz="2400" lang="zh-CN"/>
              <a:t>Postnatal endochondral ossification.</a:t>
            </a:r>
          </a:p>
          <a:p>
            <a:pPr eaLnBrk="1" hangingPunct="1" latinLnBrk="1" lvl="1"/>
            <a:r>
              <a:rPr sz="2000"/>
              <a:t>Cartilage first is converted to bone.</a:t>
            </a:r>
          </a:p>
          <a:p>
            <a:pPr eaLnBrk="1" hangingPunct="1" latinLnBrk="1" lvl="0"/>
            <a:endParaRPr sz="2400"/>
          </a:p>
          <a:p>
            <a:pPr eaLnBrk="1" hangingPunct="1" latinLnBrk="1" lvl="0"/>
            <a:r>
              <a:rPr sz="2400"/>
              <a:t>Intra-membranous ossification.</a:t>
            </a:r>
          </a:p>
          <a:p>
            <a:pPr eaLnBrk="1" hangingPunct="1" latinLnBrk="1" lvl="1"/>
            <a:r>
              <a:rPr sz="2000"/>
              <a:t>Direct formation of the bone from the mesenchyme</a:t>
            </a:r>
          </a:p>
          <a:p>
            <a:pPr eaLnBrk="1" hangingPunct="1" latinLnBrk="1" lvl="1"/>
            <a:r>
              <a:rPr sz="2000"/>
              <a:t>Occurs in flat bones e.g. periosteum, skull part of the clavicle.</a:t>
            </a:r>
          </a:p>
          <a:p>
            <a:pPr eaLnBrk="1" hangingPunct="1" latinLnBrk="1" lvl="0">
              <a:buNone/>
            </a:pPr>
            <a:endParaRPr sz="2400"/>
          </a:p>
          <a:p>
            <a:pPr eaLnBrk="1" hangingPunct="1" latinLnBrk="1" lvl="0"/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ZONES OF TUBULAR BONES</a:t>
            </a:r>
          </a:p>
        </p:txBody>
      </p:sp>
      <p:pic>
        <p:nvPicPr>
          <p:cNvPr id="2097159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79375" y="1554162"/>
            <a:ext cx="9223375" cy="53038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9" name=""/>
          <p:cNvSpPr/>
          <p:nvPr>
            <p:ph type="title" sz="full" idx="0"/>
          </p:nvPr>
        </p:nvSpPr>
        <p:spPr>
          <a:xfrm rot="0">
            <a:off x="457200" y="277812"/>
            <a:ext cx="8229600" cy="11398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b="1" lang="zh-CN" u="sng"/>
              <a:t>THE DEVELOPING BONE</a:t>
            </a:r>
          </a:p>
        </p:txBody>
      </p:sp>
      <p:sp>
        <p:nvSpPr>
          <p:cNvPr id="1048640" name=""/>
          <p:cNvSpPr/>
          <p:nvPr>
            <p:ph type="body" sz="half" idx="1"/>
          </p:nvPr>
        </p:nvSpPr>
        <p:spPr>
          <a:xfrm rot="0">
            <a:off x="0" y="1600200"/>
            <a:ext cx="4876800" cy="5257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eaLnBrk="1" hangingPunct="1" latinLnBrk="1" lvl="0"/>
            <a:r>
              <a:rPr altLang="en-US" sz="2400" lang="zh-CN"/>
              <a:t>Blood supply</a:t>
            </a:r>
          </a:p>
          <a:p>
            <a:pPr eaLnBrk="1" hangingPunct="1" latinLnBrk="1" lvl="1"/>
            <a:r>
              <a:t>Epiphyseal/Metaphyseal arteries</a:t>
            </a:r>
          </a:p>
          <a:p>
            <a:pPr eaLnBrk="1" hangingPunct="1" latinLnBrk="1" lvl="1"/>
            <a:r>
              <a:t>Medullary blood supply</a:t>
            </a:r>
          </a:p>
          <a:p>
            <a:pPr eaLnBrk="1" hangingPunct="1" latinLnBrk="1" lvl="1"/>
            <a:r>
              <a:t>Perichondrial blood supply</a:t>
            </a:r>
          </a:p>
          <a:p>
            <a:pPr eaLnBrk="1" hangingPunct="1" latinLnBrk="1" lvl="1"/>
            <a:r>
              <a:t>Infancy: transphyseal</a:t>
            </a:r>
          </a:p>
          <a:p>
            <a:pPr eaLnBrk="1" hangingPunct="1" latinLnBrk="1" lvl="0"/>
            <a:r>
              <a:rPr sz="2400"/>
              <a:t>-Physis</a:t>
            </a:r>
          </a:p>
          <a:p>
            <a:pPr eaLnBrk="1" hangingPunct="1" latinLnBrk="1" lvl="1"/>
            <a:r>
              <a:t>Multiple zones</a:t>
            </a:r>
          </a:p>
          <a:p>
            <a:pPr eaLnBrk="1" hangingPunct="1" latinLnBrk="1" lvl="1"/>
            <a:r>
              <a:t>Rapidly dividing</a:t>
            </a:r>
          </a:p>
          <a:p>
            <a:pPr eaLnBrk="1" hangingPunct="1" latinLnBrk="1" lvl="1"/>
            <a:r>
              <a:t>Not yet calcified</a:t>
            </a:r>
          </a:p>
        </p:txBody>
      </p:sp>
      <p:pic>
        <p:nvPicPr>
          <p:cNvPr id="2097160" name=""/>
          <p:cNvPicPr>
            <a:picLocks/>
          </p:cNvPicPr>
          <p:nvPr>
            <p:ph sz="half" idx="2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876800" y="1676400"/>
            <a:ext cx="4038600" cy="428942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lang="zh-CN" u="sng"/>
              <a:t>ETIOLOGY OF DYSPLASIA</a:t>
            </a:r>
          </a:p>
        </p:txBody>
      </p:sp>
      <p:sp>
        <p:nvSpPr>
          <p:cNvPr id="1048646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2400" lang="zh-CN"/>
              <a:t>Genetics</a:t>
            </a:r>
          </a:p>
          <a:p>
            <a:pPr lvl="0"/>
            <a:r>
              <a:rPr altLang="en-US" sz="2400" lang="zh-CN"/>
              <a:t>Endocrine (GH, Thyroxine, estrogen)</a:t>
            </a:r>
          </a:p>
          <a:p>
            <a:pPr lvl="0"/>
            <a:r>
              <a:rPr altLang="en-US" sz="2400" lang="zh-CN"/>
              <a:t>Metabolic (lipids, Carbohydrates, amino acids)</a:t>
            </a:r>
          </a:p>
          <a:p>
            <a:pPr lvl="0"/>
            <a:r>
              <a:rPr altLang="en-US" sz="2400" lang="zh-CN"/>
              <a:t>Environment (multifactorial)</a:t>
            </a:r>
          </a:p>
          <a:p>
            <a:pPr lvl="0"/>
            <a:r>
              <a:rPr altLang="en-US" sz="2400" lang="zh-CN"/>
              <a:t>Infection (TORCHES)</a:t>
            </a:r>
          </a:p>
          <a:p>
            <a:pPr lvl="0"/>
            <a:r>
              <a:rPr altLang="en-US" sz="2400" lang="zh-CN"/>
              <a:t>Placental dysfunction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2016-08-14T14:55:37Z</dcterms:created>
  <dcterms:modified xsi:type="dcterms:W3CDTF">2016-08-14T14:55:37Z</dcterms:modified>
</cp:coreProperties>
</file>