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309" r:id="rId4"/>
    <p:sldId id="313" r:id="rId5"/>
    <p:sldId id="298" r:id="rId6"/>
    <p:sldId id="272" r:id="rId7"/>
    <p:sldId id="325" r:id="rId8"/>
    <p:sldId id="324" r:id="rId9"/>
    <p:sldId id="322" r:id="rId10"/>
    <p:sldId id="323" r:id="rId11"/>
    <p:sldId id="317" r:id="rId12"/>
    <p:sldId id="314" r:id="rId13"/>
    <p:sldId id="326" r:id="rId14"/>
    <p:sldId id="300" r:id="rId15"/>
    <p:sldId id="327" r:id="rId16"/>
    <p:sldId id="321" r:id="rId17"/>
    <p:sldId id="311" r:id="rId18"/>
    <p:sldId id="305" r:id="rId19"/>
    <p:sldId id="328" r:id="rId20"/>
    <p:sldId id="301" r:id="rId21"/>
    <p:sldId id="316" r:id="rId22"/>
    <p:sldId id="319" r:id="rId23"/>
    <p:sldId id="320" r:id="rId24"/>
    <p:sldId id="318" r:id="rId2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CC0099"/>
    <a:srgbClr val="FFFF00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27" autoAdjust="0"/>
    <p:restoredTop sz="90929"/>
  </p:normalViewPr>
  <p:slideViewPr>
    <p:cSldViewPr>
      <p:cViewPr varScale="1">
        <p:scale>
          <a:sx n="69" d="100"/>
          <a:sy n="69" d="100"/>
        </p:scale>
        <p:origin x="75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23875A-A6CD-4C96-AED6-FD0A57D35083}" type="doc">
      <dgm:prSet loTypeId="urn:microsoft.com/office/officeart/2008/layout/VerticalAccent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FF920F-AEEB-43EE-B88D-383D11E72D36}">
      <dgm:prSet phldrT="[Text]"/>
      <dgm:spPr/>
      <dgm:t>
        <a:bodyPr/>
        <a:lstStyle/>
        <a:p>
          <a:r>
            <a:rPr lang="en-US" dirty="0" smtClean="0">
              <a:latin typeface="Comic Sans MS" panose="030F0702030302020204" pitchFamily="66" charset="0"/>
            </a:rPr>
            <a:t>1. JOINT SPACE NARROWING</a:t>
          </a:r>
          <a:endParaRPr lang="en-US" dirty="0">
            <a:latin typeface="Comic Sans MS" panose="030F0702030302020204" pitchFamily="66" charset="0"/>
          </a:endParaRPr>
        </a:p>
      </dgm:t>
    </dgm:pt>
    <dgm:pt modelId="{4B33856A-0D2E-480B-871D-9CFCBD894D2C}" type="parTrans" cxnId="{0B1A6EA1-7969-4FF4-A952-BA245E8798AA}">
      <dgm:prSet/>
      <dgm:spPr/>
      <dgm:t>
        <a:bodyPr/>
        <a:lstStyle/>
        <a:p>
          <a:endParaRPr lang="en-US"/>
        </a:p>
      </dgm:t>
    </dgm:pt>
    <dgm:pt modelId="{3B87D860-38E1-4063-B300-7D64C71B852F}" type="sibTrans" cxnId="{0B1A6EA1-7969-4FF4-A952-BA245E8798AA}">
      <dgm:prSet/>
      <dgm:spPr/>
      <dgm:t>
        <a:bodyPr/>
        <a:lstStyle/>
        <a:p>
          <a:endParaRPr lang="en-US"/>
        </a:p>
      </dgm:t>
    </dgm:pt>
    <dgm:pt modelId="{0A353DCE-C2FB-46F3-BCA1-EF8006C3440B}">
      <dgm:prSet phldrT="[Text]"/>
      <dgm:spPr/>
      <dgm:t>
        <a:bodyPr/>
        <a:lstStyle/>
        <a:p>
          <a:r>
            <a:rPr lang="en-US" dirty="0" smtClean="0">
              <a:latin typeface="Comic Sans MS" panose="030F0702030302020204" pitchFamily="66" charset="0"/>
            </a:rPr>
            <a:t>2. SUB – CHONDRAL SCLEROSIS</a:t>
          </a:r>
          <a:endParaRPr lang="en-US" dirty="0">
            <a:latin typeface="Comic Sans MS" panose="030F0702030302020204" pitchFamily="66" charset="0"/>
          </a:endParaRPr>
        </a:p>
      </dgm:t>
    </dgm:pt>
    <dgm:pt modelId="{99C65B3C-F0C8-4E03-85EA-4FA020C2BF0C}" type="parTrans" cxnId="{4172073B-AE74-4C2E-A29A-C2A78A486B06}">
      <dgm:prSet/>
      <dgm:spPr/>
      <dgm:t>
        <a:bodyPr/>
        <a:lstStyle/>
        <a:p>
          <a:endParaRPr lang="en-US"/>
        </a:p>
      </dgm:t>
    </dgm:pt>
    <dgm:pt modelId="{A333A10F-BAC4-4265-82B6-A05B69148E18}" type="sibTrans" cxnId="{4172073B-AE74-4C2E-A29A-C2A78A486B06}">
      <dgm:prSet/>
      <dgm:spPr/>
      <dgm:t>
        <a:bodyPr/>
        <a:lstStyle/>
        <a:p>
          <a:endParaRPr lang="en-US"/>
        </a:p>
      </dgm:t>
    </dgm:pt>
    <dgm:pt modelId="{9E38FA80-61EF-4603-8C87-11D94F2CCBF8}">
      <dgm:prSet phldrT="[Text]"/>
      <dgm:spPr/>
      <dgm:t>
        <a:bodyPr/>
        <a:lstStyle/>
        <a:p>
          <a:r>
            <a:rPr lang="en-US" dirty="0" smtClean="0">
              <a:latin typeface="Comic Sans MS" panose="030F0702030302020204" pitchFamily="66" charset="0"/>
            </a:rPr>
            <a:t>3. SUB – CHONDRAL CYSTS</a:t>
          </a:r>
          <a:endParaRPr lang="en-US" dirty="0">
            <a:latin typeface="Comic Sans MS" panose="030F0702030302020204" pitchFamily="66" charset="0"/>
          </a:endParaRPr>
        </a:p>
      </dgm:t>
    </dgm:pt>
    <dgm:pt modelId="{F2041515-954B-4F15-B088-02D61380D173}" type="parTrans" cxnId="{7A00306B-AB01-4FA0-A3A8-AD2DF19BE0E4}">
      <dgm:prSet/>
      <dgm:spPr/>
      <dgm:t>
        <a:bodyPr/>
        <a:lstStyle/>
        <a:p>
          <a:endParaRPr lang="en-US"/>
        </a:p>
      </dgm:t>
    </dgm:pt>
    <dgm:pt modelId="{22883B7B-190D-49BA-AB0D-1E15F9154F6B}" type="sibTrans" cxnId="{7A00306B-AB01-4FA0-A3A8-AD2DF19BE0E4}">
      <dgm:prSet/>
      <dgm:spPr/>
      <dgm:t>
        <a:bodyPr/>
        <a:lstStyle/>
        <a:p>
          <a:endParaRPr lang="en-US"/>
        </a:p>
      </dgm:t>
    </dgm:pt>
    <dgm:pt modelId="{8DA1B6CC-40FC-4D1D-8819-91A89BE41CF6}">
      <dgm:prSet phldrT="[Text]"/>
      <dgm:spPr/>
      <dgm:t>
        <a:bodyPr/>
        <a:lstStyle/>
        <a:p>
          <a:r>
            <a:rPr lang="en-US" dirty="0" smtClean="0">
              <a:latin typeface="Comic Sans MS" panose="030F0702030302020204" pitchFamily="66" charset="0"/>
            </a:rPr>
            <a:t>5. DEFORMITY</a:t>
          </a:r>
          <a:endParaRPr lang="en-US" dirty="0">
            <a:latin typeface="Comic Sans MS" panose="030F0702030302020204" pitchFamily="66" charset="0"/>
          </a:endParaRPr>
        </a:p>
      </dgm:t>
    </dgm:pt>
    <dgm:pt modelId="{69EEDC9F-32E7-49EA-AADA-22FBF704D954}" type="parTrans" cxnId="{5ECA3D7C-2DDC-4DF7-B7F2-0869C23FA0DB}">
      <dgm:prSet/>
      <dgm:spPr/>
      <dgm:t>
        <a:bodyPr/>
        <a:lstStyle/>
        <a:p>
          <a:endParaRPr lang="en-US"/>
        </a:p>
      </dgm:t>
    </dgm:pt>
    <dgm:pt modelId="{08B2157C-EB7B-4191-B50E-F66552F20CF9}" type="sibTrans" cxnId="{5ECA3D7C-2DDC-4DF7-B7F2-0869C23FA0DB}">
      <dgm:prSet/>
      <dgm:spPr/>
      <dgm:t>
        <a:bodyPr/>
        <a:lstStyle/>
        <a:p>
          <a:endParaRPr lang="en-US"/>
        </a:p>
      </dgm:t>
    </dgm:pt>
    <dgm:pt modelId="{E5637813-513C-4F69-A85A-40ED1366F0F3}">
      <dgm:prSet phldrT="[Text]"/>
      <dgm:spPr/>
      <dgm:t>
        <a:bodyPr/>
        <a:lstStyle/>
        <a:p>
          <a:r>
            <a:rPr lang="en-US" dirty="0" smtClean="0">
              <a:latin typeface="Comic Sans MS" panose="030F0702030302020204" pitchFamily="66" charset="0"/>
            </a:rPr>
            <a:t>4. OSTEOPHYTES</a:t>
          </a:r>
          <a:endParaRPr lang="en-US" dirty="0">
            <a:latin typeface="Comic Sans MS" panose="030F0702030302020204" pitchFamily="66" charset="0"/>
          </a:endParaRPr>
        </a:p>
      </dgm:t>
    </dgm:pt>
    <dgm:pt modelId="{79023A0D-939F-4705-A463-457C9DEC186B}" type="parTrans" cxnId="{1E3E4D43-3185-45F0-9FC6-821F2F21A044}">
      <dgm:prSet/>
      <dgm:spPr/>
      <dgm:t>
        <a:bodyPr/>
        <a:lstStyle/>
        <a:p>
          <a:endParaRPr lang="en-US"/>
        </a:p>
      </dgm:t>
    </dgm:pt>
    <dgm:pt modelId="{0053F3FA-DA05-408E-814D-3249A6902036}" type="sibTrans" cxnId="{1E3E4D43-3185-45F0-9FC6-821F2F21A044}">
      <dgm:prSet/>
      <dgm:spPr/>
      <dgm:t>
        <a:bodyPr/>
        <a:lstStyle/>
        <a:p>
          <a:endParaRPr lang="en-US"/>
        </a:p>
      </dgm:t>
    </dgm:pt>
    <dgm:pt modelId="{3A74064C-335F-490E-B41B-5D2D421CDE0F}" type="pres">
      <dgm:prSet presAssocID="{2823875A-A6CD-4C96-AED6-FD0A57D35083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C2EB4261-C27B-45A0-B063-AB110E6C2D26}" type="pres">
      <dgm:prSet presAssocID="{A4FF920F-AEEB-43EE-B88D-383D11E72D36}" presName="parenttextcomposite" presStyleCnt="0"/>
      <dgm:spPr/>
    </dgm:pt>
    <dgm:pt modelId="{9524C41D-CC07-4F36-AF17-906DA1618F9E}" type="pres">
      <dgm:prSet presAssocID="{A4FF920F-AEEB-43EE-B88D-383D11E72D36}" presName="parenttext" presStyleLbl="revTx" presStyleIdx="0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AAF5DB-5DC2-4800-BDBE-71E749400A6F}" type="pres">
      <dgm:prSet presAssocID="{A4FF920F-AEEB-43EE-B88D-383D11E72D36}" presName="parallelogramComposite" presStyleCnt="0"/>
      <dgm:spPr/>
    </dgm:pt>
    <dgm:pt modelId="{02BF7BB4-9F1E-4BDE-A753-5F924EE13596}" type="pres">
      <dgm:prSet presAssocID="{A4FF920F-AEEB-43EE-B88D-383D11E72D36}" presName="parallelogram1" presStyleLbl="alignNode1" presStyleIdx="0" presStyleCnt="35"/>
      <dgm:spPr/>
    </dgm:pt>
    <dgm:pt modelId="{B965C809-C4CA-4016-A01E-0A06F65297AE}" type="pres">
      <dgm:prSet presAssocID="{A4FF920F-AEEB-43EE-B88D-383D11E72D36}" presName="parallelogram2" presStyleLbl="alignNode1" presStyleIdx="1" presStyleCnt="35"/>
      <dgm:spPr/>
    </dgm:pt>
    <dgm:pt modelId="{BAD81C4F-FC8A-417B-BE3F-116B352B1842}" type="pres">
      <dgm:prSet presAssocID="{A4FF920F-AEEB-43EE-B88D-383D11E72D36}" presName="parallelogram3" presStyleLbl="alignNode1" presStyleIdx="2" presStyleCnt="35"/>
      <dgm:spPr/>
    </dgm:pt>
    <dgm:pt modelId="{78861B6C-5692-49B9-9B6C-98CA6A103FE8}" type="pres">
      <dgm:prSet presAssocID="{A4FF920F-AEEB-43EE-B88D-383D11E72D36}" presName="parallelogram4" presStyleLbl="alignNode1" presStyleIdx="3" presStyleCnt="35"/>
      <dgm:spPr/>
    </dgm:pt>
    <dgm:pt modelId="{60BDD88D-5543-4E8C-855F-1DDDB2B26380}" type="pres">
      <dgm:prSet presAssocID="{A4FF920F-AEEB-43EE-B88D-383D11E72D36}" presName="parallelogram5" presStyleLbl="alignNode1" presStyleIdx="4" presStyleCnt="35"/>
      <dgm:spPr/>
    </dgm:pt>
    <dgm:pt modelId="{400DCCB1-508A-4DAA-87DB-31A0A82399B4}" type="pres">
      <dgm:prSet presAssocID="{A4FF920F-AEEB-43EE-B88D-383D11E72D36}" presName="parallelogram6" presStyleLbl="alignNode1" presStyleIdx="5" presStyleCnt="35"/>
      <dgm:spPr/>
    </dgm:pt>
    <dgm:pt modelId="{54E476CE-88C2-4EB4-8615-C6BA1C2B88FF}" type="pres">
      <dgm:prSet presAssocID="{A4FF920F-AEEB-43EE-B88D-383D11E72D36}" presName="parallelogram7" presStyleLbl="alignNode1" presStyleIdx="6" presStyleCnt="35"/>
      <dgm:spPr/>
    </dgm:pt>
    <dgm:pt modelId="{9CAB5A27-6260-4B90-AB92-5D9E1457F67B}" type="pres">
      <dgm:prSet presAssocID="{3B87D860-38E1-4063-B300-7D64C71B852F}" presName="sibTrans" presStyleCnt="0"/>
      <dgm:spPr/>
    </dgm:pt>
    <dgm:pt modelId="{AC06EF24-C4E2-4314-BA21-62F0B81648EB}" type="pres">
      <dgm:prSet presAssocID="{0A353DCE-C2FB-46F3-BCA1-EF8006C3440B}" presName="parenttextcomposite" presStyleCnt="0"/>
      <dgm:spPr/>
    </dgm:pt>
    <dgm:pt modelId="{45869961-F146-499E-9ACC-83EB8902B422}" type="pres">
      <dgm:prSet presAssocID="{0A353DCE-C2FB-46F3-BCA1-EF8006C3440B}" presName="parenttext" presStyleLbl="revTx" presStyleIdx="1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7018C3-C81B-4E35-B205-27D2CBDB4A5D}" type="pres">
      <dgm:prSet presAssocID="{0A353DCE-C2FB-46F3-BCA1-EF8006C3440B}" presName="parallelogramComposite" presStyleCnt="0"/>
      <dgm:spPr/>
    </dgm:pt>
    <dgm:pt modelId="{15290094-D190-4D1B-917A-70D81E9308C8}" type="pres">
      <dgm:prSet presAssocID="{0A353DCE-C2FB-46F3-BCA1-EF8006C3440B}" presName="parallelogram1" presStyleLbl="alignNode1" presStyleIdx="7" presStyleCnt="35"/>
      <dgm:spPr/>
    </dgm:pt>
    <dgm:pt modelId="{F82D1F73-2809-487A-B15B-F4CEA6DE638D}" type="pres">
      <dgm:prSet presAssocID="{0A353DCE-C2FB-46F3-BCA1-EF8006C3440B}" presName="parallelogram2" presStyleLbl="alignNode1" presStyleIdx="8" presStyleCnt="35"/>
      <dgm:spPr/>
    </dgm:pt>
    <dgm:pt modelId="{A6CFF16B-D4EC-4C17-9156-BA72E7C10EAE}" type="pres">
      <dgm:prSet presAssocID="{0A353DCE-C2FB-46F3-BCA1-EF8006C3440B}" presName="parallelogram3" presStyleLbl="alignNode1" presStyleIdx="9" presStyleCnt="35"/>
      <dgm:spPr/>
    </dgm:pt>
    <dgm:pt modelId="{7AFBCFCF-DACA-4363-B80B-44FD5247148D}" type="pres">
      <dgm:prSet presAssocID="{0A353DCE-C2FB-46F3-BCA1-EF8006C3440B}" presName="parallelogram4" presStyleLbl="alignNode1" presStyleIdx="10" presStyleCnt="35"/>
      <dgm:spPr/>
    </dgm:pt>
    <dgm:pt modelId="{3D49492A-25CB-44C7-9E5B-FD54A1E61038}" type="pres">
      <dgm:prSet presAssocID="{0A353DCE-C2FB-46F3-BCA1-EF8006C3440B}" presName="parallelogram5" presStyleLbl="alignNode1" presStyleIdx="11" presStyleCnt="35"/>
      <dgm:spPr/>
    </dgm:pt>
    <dgm:pt modelId="{5F517400-A29A-45E4-BF02-0E7A4A0C4F53}" type="pres">
      <dgm:prSet presAssocID="{0A353DCE-C2FB-46F3-BCA1-EF8006C3440B}" presName="parallelogram6" presStyleLbl="alignNode1" presStyleIdx="12" presStyleCnt="35"/>
      <dgm:spPr/>
    </dgm:pt>
    <dgm:pt modelId="{6AC4DDA0-9904-427A-9E61-D2C4B9060D0B}" type="pres">
      <dgm:prSet presAssocID="{0A353DCE-C2FB-46F3-BCA1-EF8006C3440B}" presName="parallelogram7" presStyleLbl="alignNode1" presStyleIdx="13" presStyleCnt="35"/>
      <dgm:spPr/>
    </dgm:pt>
    <dgm:pt modelId="{60FE8B7E-32D3-418F-AF37-14C6C55D0247}" type="pres">
      <dgm:prSet presAssocID="{A333A10F-BAC4-4265-82B6-A05B69148E18}" presName="sibTrans" presStyleCnt="0"/>
      <dgm:spPr/>
    </dgm:pt>
    <dgm:pt modelId="{43D525E5-B812-44B4-8783-9FF236F2954B}" type="pres">
      <dgm:prSet presAssocID="{9E38FA80-61EF-4603-8C87-11D94F2CCBF8}" presName="parenttextcomposite" presStyleCnt="0"/>
      <dgm:spPr/>
    </dgm:pt>
    <dgm:pt modelId="{ABE64CED-3393-4BF9-9E23-382EFC440B5C}" type="pres">
      <dgm:prSet presAssocID="{9E38FA80-61EF-4603-8C87-11D94F2CCBF8}" presName="parenttext" presStyleLbl="revTx" presStyleIdx="2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316518-9C18-4F88-A1C2-4B35E965C8B1}" type="pres">
      <dgm:prSet presAssocID="{9E38FA80-61EF-4603-8C87-11D94F2CCBF8}" presName="parallelogramComposite" presStyleCnt="0"/>
      <dgm:spPr/>
    </dgm:pt>
    <dgm:pt modelId="{0AF83F61-72D5-4F09-9128-33E812484C30}" type="pres">
      <dgm:prSet presAssocID="{9E38FA80-61EF-4603-8C87-11D94F2CCBF8}" presName="parallelogram1" presStyleLbl="alignNode1" presStyleIdx="14" presStyleCnt="35"/>
      <dgm:spPr/>
    </dgm:pt>
    <dgm:pt modelId="{0C42029B-0A55-4BDB-954B-0B2DE875D6D9}" type="pres">
      <dgm:prSet presAssocID="{9E38FA80-61EF-4603-8C87-11D94F2CCBF8}" presName="parallelogram2" presStyleLbl="alignNode1" presStyleIdx="15" presStyleCnt="35"/>
      <dgm:spPr/>
    </dgm:pt>
    <dgm:pt modelId="{718CF54F-C403-4D65-98E8-864EE0A13B8C}" type="pres">
      <dgm:prSet presAssocID="{9E38FA80-61EF-4603-8C87-11D94F2CCBF8}" presName="parallelogram3" presStyleLbl="alignNode1" presStyleIdx="16" presStyleCnt="35"/>
      <dgm:spPr/>
    </dgm:pt>
    <dgm:pt modelId="{7A522D0C-6B15-4B55-93C6-24BDFDE398EB}" type="pres">
      <dgm:prSet presAssocID="{9E38FA80-61EF-4603-8C87-11D94F2CCBF8}" presName="parallelogram4" presStyleLbl="alignNode1" presStyleIdx="17" presStyleCnt="35"/>
      <dgm:spPr/>
    </dgm:pt>
    <dgm:pt modelId="{0E80FC9C-484D-4EC6-91DF-3388A1C903FC}" type="pres">
      <dgm:prSet presAssocID="{9E38FA80-61EF-4603-8C87-11D94F2CCBF8}" presName="parallelogram5" presStyleLbl="alignNode1" presStyleIdx="18" presStyleCnt="35"/>
      <dgm:spPr/>
    </dgm:pt>
    <dgm:pt modelId="{5095AECF-C57C-4894-86B2-68EFE8477D3D}" type="pres">
      <dgm:prSet presAssocID="{9E38FA80-61EF-4603-8C87-11D94F2CCBF8}" presName="parallelogram6" presStyleLbl="alignNode1" presStyleIdx="19" presStyleCnt="35"/>
      <dgm:spPr/>
    </dgm:pt>
    <dgm:pt modelId="{E5CA6CD5-A9C9-4DAE-A373-F68F5D26BE5F}" type="pres">
      <dgm:prSet presAssocID="{9E38FA80-61EF-4603-8C87-11D94F2CCBF8}" presName="parallelogram7" presStyleLbl="alignNode1" presStyleIdx="20" presStyleCnt="35"/>
      <dgm:spPr/>
    </dgm:pt>
    <dgm:pt modelId="{62C6B285-0D61-48FD-914B-F03E3F2D7D27}" type="pres">
      <dgm:prSet presAssocID="{22883B7B-190D-49BA-AB0D-1E15F9154F6B}" presName="sibTrans" presStyleCnt="0"/>
      <dgm:spPr/>
    </dgm:pt>
    <dgm:pt modelId="{20BAE864-C5C4-4302-A282-164C131D5314}" type="pres">
      <dgm:prSet presAssocID="{E5637813-513C-4F69-A85A-40ED1366F0F3}" presName="parenttextcomposite" presStyleCnt="0"/>
      <dgm:spPr/>
    </dgm:pt>
    <dgm:pt modelId="{3E3BA433-2790-43C1-AF4C-DCBE4E8898FF}" type="pres">
      <dgm:prSet presAssocID="{E5637813-513C-4F69-A85A-40ED1366F0F3}" presName="parenttext" presStyleLbl="revTx" presStyleIdx="3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328C96-A3C6-48B5-8CB7-9DDA97686763}" type="pres">
      <dgm:prSet presAssocID="{E5637813-513C-4F69-A85A-40ED1366F0F3}" presName="parallelogramComposite" presStyleCnt="0"/>
      <dgm:spPr/>
    </dgm:pt>
    <dgm:pt modelId="{9A889A1A-CE39-4E3E-8590-1E15AC3D656A}" type="pres">
      <dgm:prSet presAssocID="{E5637813-513C-4F69-A85A-40ED1366F0F3}" presName="parallelogram1" presStyleLbl="alignNode1" presStyleIdx="21" presStyleCnt="35"/>
      <dgm:spPr/>
    </dgm:pt>
    <dgm:pt modelId="{DADB7E86-F741-4DA6-A94F-6961A59D1DAF}" type="pres">
      <dgm:prSet presAssocID="{E5637813-513C-4F69-A85A-40ED1366F0F3}" presName="parallelogram2" presStyleLbl="alignNode1" presStyleIdx="22" presStyleCnt="35"/>
      <dgm:spPr/>
    </dgm:pt>
    <dgm:pt modelId="{CFC672C9-BBFC-445D-BC01-38253D6EEBC6}" type="pres">
      <dgm:prSet presAssocID="{E5637813-513C-4F69-A85A-40ED1366F0F3}" presName="parallelogram3" presStyleLbl="alignNode1" presStyleIdx="23" presStyleCnt="35"/>
      <dgm:spPr/>
    </dgm:pt>
    <dgm:pt modelId="{313DBC3E-6F50-4E3A-BEA9-85246138227B}" type="pres">
      <dgm:prSet presAssocID="{E5637813-513C-4F69-A85A-40ED1366F0F3}" presName="parallelogram4" presStyleLbl="alignNode1" presStyleIdx="24" presStyleCnt="35"/>
      <dgm:spPr/>
    </dgm:pt>
    <dgm:pt modelId="{66804A74-27A6-40AD-9ED0-5367B1D2D2F8}" type="pres">
      <dgm:prSet presAssocID="{E5637813-513C-4F69-A85A-40ED1366F0F3}" presName="parallelogram5" presStyleLbl="alignNode1" presStyleIdx="25" presStyleCnt="35"/>
      <dgm:spPr/>
    </dgm:pt>
    <dgm:pt modelId="{87991854-1241-465D-AA55-75DDD1DAAB32}" type="pres">
      <dgm:prSet presAssocID="{E5637813-513C-4F69-A85A-40ED1366F0F3}" presName="parallelogram6" presStyleLbl="alignNode1" presStyleIdx="26" presStyleCnt="35"/>
      <dgm:spPr/>
    </dgm:pt>
    <dgm:pt modelId="{2DA87979-2A1D-4602-A736-671A095F7754}" type="pres">
      <dgm:prSet presAssocID="{E5637813-513C-4F69-A85A-40ED1366F0F3}" presName="parallelogram7" presStyleLbl="alignNode1" presStyleIdx="27" presStyleCnt="35"/>
      <dgm:spPr/>
    </dgm:pt>
    <dgm:pt modelId="{323026BF-6BB1-499C-A81A-552DE51BDABC}" type="pres">
      <dgm:prSet presAssocID="{0053F3FA-DA05-408E-814D-3249A6902036}" presName="sibTrans" presStyleCnt="0"/>
      <dgm:spPr/>
    </dgm:pt>
    <dgm:pt modelId="{809BCC52-E1BB-4C70-990F-5CEB3F8F2469}" type="pres">
      <dgm:prSet presAssocID="{8DA1B6CC-40FC-4D1D-8819-91A89BE41CF6}" presName="parenttextcomposite" presStyleCnt="0"/>
      <dgm:spPr/>
    </dgm:pt>
    <dgm:pt modelId="{5321A019-011B-4C85-B1EC-2D62C2B7E939}" type="pres">
      <dgm:prSet presAssocID="{8DA1B6CC-40FC-4D1D-8819-91A89BE41CF6}" presName="parenttext" presStyleLbl="revTx" presStyleIdx="4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00BF5-9C4A-4F86-B442-842D63BFC592}" type="pres">
      <dgm:prSet presAssocID="{8DA1B6CC-40FC-4D1D-8819-91A89BE41CF6}" presName="parallelogramComposite" presStyleCnt="0"/>
      <dgm:spPr/>
    </dgm:pt>
    <dgm:pt modelId="{F7E4BEE2-8014-4787-B774-616D34E8C3A8}" type="pres">
      <dgm:prSet presAssocID="{8DA1B6CC-40FC-4D1D-8819-91A89BE41CF6}" presName="parallelogram1" presStyleLbl="alignNode1" presStyleIdx="28" presStyleCnt="35"/>
      <dgm:spPr/>
    </dgm:pt>
    <dgm:pt modelId="{1A8B78C3-64FD-4D4D-A883-D81ED468E7B9}" type="pres">
      <dgm:prSet presAssocID="{8DA1B6CC-40FC-4D1D-8819-91A89BE41CF6}" presName="parallelogram2" presStyleLbl="alignNode1" presStyleIdx="29" presStyleCnt="35"/>
      <dgm:spPr/>
    </dgm:pt>
    <dgm:pt modelId="{9FCA6B48-8D2F-443F-8F9D-E079CF7B7F56}" type="pres">
      <dgm:prSet presAssocID="{8DA1B6CC-40FC-4D1D-8819-91A89BE41CF6}" presName="parallelogram3" presStyleLbl="alignNode1" presStyleIdx="30" presStyleCnt="35"/>
      <dgm:spPr/>
    </dgm:pt>
    <dgm:pt modelId="{7EED14FE-3479-423B-82B4-1146C2F7A83C}" type="pres">
      <dgm:prSet presAssocID="{8DA1B6CC-40FC-4D1D-8819-91A89BE41CF6}" presName="parallelogram4" presStyleLbl="alignNode1" presStyleIdx="31" presStyleCnt="35"/>
      <dgm:spPr/>
    </dgm:pt>
    <dgm:pt modelId="{8561D607-645C-47A5-97E9-1A86D615D5DE}" type="pres">
      <dgm:prSet presAssocID="{8DA1B6CC-40FC-4D1D-8819-91A89BE41CF6}" presName="parallelogram5" presStyleLbl="alignNode1" presStyleIdx="32" presStyleCnt="35"/>
      <dgm:spPr/>
    </dgm:pt>
    <dgm:pt modelId="{CCB6CAE6-8761-45DA-85AF-5B2DFFC1CBDE}" type="pres">
      <dgm:prSet presAssocID="{8DA1B6CC-40FC-4D1D-8819-91A89BE41CF6}" presName="parallelogram6" presStyleLbl="alignNode1" presStyleIdx="33" presStyleCnt="35"/>
      <dgm:spPr/>
    </dgm:pt>
    <dgm:pt modelId="{9EB75602-D080-4ECC-98F3-23D0EB9E1F52}" type="pres">
      <dgm:prSet presAssocID="{8DA1B6CC-40FC-4D1D-8819-91A89BE41CF6}" presName="parallelogram7" presStyleLbl="alignNode1" presStyleIdx="34" presStyleCnt="35"/>
      <dgm:spPr/>
    </dgm:pt>
  </dgm:ptLst>
  <dgm:cxnLst>
    <dgm:cxn modelId="{7A00306B-AB01-4FA0-A3A8-AD2DF19BE0E4}" srcId="{2823875A-A6CD-4C96-AED6-FD0A57D35083}" destId="{9E38FA80-61EF-4603-8C87-11D94F2CCBF8}" srcOrd="2" destOrd="0" parTransId="{F2041515-954B-4F15-B088-02D61380D173}" sibTransId="{22883B7B-190D-49BA-AB0D-1E15F9154F6B}"/>
    <dgm:cxn modelId="{FE12AE37-1D24-4BE9-B16B-1732E311D392}" type="presOf" srcId="{0A353DCE-C2FB-46F3-BCA1-EF8006C3440B}" destId="{45869961-F146-499E-9ACC-83EB8902B422}" srcOrd="0" destOrd="0" presId="urn:microsoft.com/office/officeart/2008/layout/VerticalAccentList"/>
    <dgm:cxn modelId="{2A7049CE-B0DB-4A0A-B639-6BC045FF0B4C}" type="presOf" srcId="{A4FF920F-AEEB-43EE-B88D-383D11E72D36}" destId="{9524C41D-CC07-4F36-AF17-906DA1618F9E}" srcOrd="0" destOrd="0" presId="urn:microsoft.com/office/officeart/2008/layout/VerticalAccentList"/>
    <dgm:cxn modelId="{1E3E4D43-3185-45F0-9FC6-821F2F21A044}" srcId="{2823875A-A6CD-4C96-AED6-FD0A57D35083}" destId="{E5637813-513C-4F69-A85A-40ED1366F0F3}" srcOrd="3" destOrd="0" parTransId="{79023A0D-939F-4705-A463-457C9DEC186B}" sibTransId="{0053F3FA-DA05-408E-814D-3249A6902036}"/>
    <dgm:cxn modelId="{4172073B-AE74-4C2E-A29A-C2A78A486B06}" srcId="{2823875A-A6CD-4C96-AED6-FD0A57D35083}" destId="{0A353DCE-C2FB-46F3-BCA1-EF8006C3440B}" srcOrd="1" destOrd="0" parTransId="{99C65B3C-F0C8-4E03-85EA-4FA020C2BF0C}" sibTransId="{A333A10F-BAC4-4265-82B6-A05B69148E18}"/>
    <dgm:cxn modelId="{E5B60273-B5D7-42F2-8C76-670E7427CD05}" type="presOf" srcId="{E5637813-513C-4F69-A85A-40ED1366F0F3}" destId="{3E3BA433-2790-43C1-AF4C-DCBE4E8898FF}" srcOrd="0" destOrd="0" presId="urn:microsoft.com/office/officeart/2008/layout/VerticalAccentList"/>
    <dgm:cxn modelId="{2E356587-AC3F-440A-A7D7-4072539345D8}" type="presOf" srcId="{8DA1B6CC-40FC-4D1D-8819-91A89BE41CF6}" destId="{5321A019-011B-4C85-B1EC-2D62C2B7E939}" srcOrd="0" destOrd="0" presId="urn:microsoft.com/office/officeart/2008/layout/VerticalAccentList"/>
    <dgm:cxn modelId="{1C4CDDA6-5AC2-44A3-923D-8605A5764822}" type="presOf" srcId="{9E38FA80-61EF-4603-8C87-11D94F2CCBF8}" destId="{ABE64CED-3393-4BF9-9E23-382EFC440B5C}" srcOrd="0" destOrd="0" presId="urn:microsoft.com/office/officeart/2008/layout/VerticalAccentList"/>
    <dgm:cxn modelId="{0B1A6EA1-7969-4FF4-A952-BA245E8798AA}" srcId="{2823875A-A6CD-4C96-AED6-FD0A57D35083}" destId="{A4FF920F-AEEB-43EE-B88D-383D11E72D36}" srcOrd="0" destOrd="0" parTransId="{4B33856A-0D2E-480B-871D-9CFCBD894D2C}" sibTransId="{3B87D860-38E1-4063-B300-7D64C71B852F}"/>
    <dgm:cxn modelId="{5ECA3D7C-2DDC-4DF7-B7F2-0869C23FA0DB}" srcId="{2823875A-A6CD-4C96-AED6-FD0A57D35083}" destId="{8DA1B6CC-40FC-4D1D-8819-91A89BE41CF6}" srcOrd="4" destOrd="0" parTransId="{69EEDC9F-32E7-49EA-AADA-22FBF704D954}" sibTransId="{08B2157C-EB7B-4191-B50E-F66552F20CF9}"/>
    <dgm:cxn modelId="{28598CF5-EA48-40BE-B202-6C0D41C97C58}" type="presOf" srcId="{2823875A-A6CD-4C96-AED6-FD0A57D35083}" destId="{3A74064C-335F-490E-B41B-5D2D421CDE0F}" srcOrd="0" destOrd="0" presId="urn:microsoft.com/office/officeart/2008/layout/VerticalAccentList"/>
    <dgm:cxn modelId="{F3C27F97-2313-4521-949E-088E30232116}" type="presParOf" srcId="{3A74064C-335F-490E-B41B-5D2D421CDE0F}" destId="{C2EB4261-C27B-45A0-B063-AB110E6C2D26}" srcOrd="0" destOrd="0" presId="urn:microsoft.com/office/officeart/2008/layout/VerticalAccentList"/>
    <dgm:cxn modelId="{BB2A63BE-D360-46E3-A528-36431F3B818A}" type="presParOf" srcId="{C2EB4261-C27B-45A0-B063-AB110E6C2D26}" destId="{9524C41D-CC07-4F36-AF17-906DA1618F9E}" srcOrd="0" destOrd="0" presId="urn:microsoft.com/office/officeart/2008/layout/VerticalAccentList"/>
    <dgm:cxn modelId="{FBE9295B-2BF3-49FC-A68A-67210B7AE9F8}" type="presParOf" srcId="{3A74064C-335F-490E-B41B-5D2D421CDE0F}" destId="{F2AAF5DB-5DC2-4800-BDBE-71E749400A6F}" srcOrd="1" destOrd="0" presId="urn:microsoft.com/office/officeart/2008/layout/VerticalAccentList"/>
    <dgm:cxn modelId="{E92EAE06-103D-4446-9771-084EE1EAFE47}" type="presParOf" srcId="{F2AAF5DB-5DC2-4800-BDBE-71E749400A6F}" destId="{02BF7BB4-9F1E-4BDE-A753-5F924EE13596}" srcOrd="0" destOrd="0" presId="urn:microsoft.com/office/officeart/2008/layout/VerticalAccentList"/>
    <dgm:cxn modelId="{DBF40382-C0D4-406D-9473-137C44FFF38B}" type="presParOf" srcId="{F2AAF5DB-5DC2-4800-BDBE-71E749400A6F}" destId="{B965C809-C4CA-4016-A01E-0A06F65297AE}" srcOrd="1" destOrd="0" presId="urn:microsoft.com/office/officeart/2008/layout/VerticalAccentList"/>
    <dgm:cxn modelId="{456CCB7A-0234-4EE4-9D4E-6DAFA9881AD4}" type="presParOf" srcId="{F2AAF5DB-5DC2-4800-BDBE-71E749400A6F}" destId="{BAD81C4F-FC8A-417B-BE3F-116B352B1842}" srcOrd="2" destOrd="0" presId="urn:microsoft.com/office/officeart/2008/layout/VerticalAccentList"/>
    <dgm:cxn modelId="{7F0C0421-132C-42BC-ABD3-1E09BBB4F7F1}" type="presParOf" srcId="{F2AAF5DB-5DC2-4800-BDBE-71E749400A6F}" destId="{78861B6C-5692-49B9-9B6C-98CA6A103FE8}" srcOrd="3" destOrd="0" presId="urn:microsoft.com/office/officeart/2008/layout/VerticalAccentList"/>
    <dgm:cxn modelId="{A3018E90-39C5-4A1B-B79E-D873EAC74495}" type="presParOf" srcId="{F2AAF5DB-5DC2-4800-BDBE-71E749400A6F}" destId="{60BDD88D-5543-4E8C-855F-1DDDB2B26380}" srcOrd="4" destOrd="0" presId="urn:microsoft.com/office/officeart/2008/layout/VerticalAccentList"/>
    <dgm:cxn modelId="{B80F31B0-0EF3-4AC9-A4E2-4D5914FEC014}" type="presParOf" srcId="{F2AAF5DB-5DC2-4800-BDBE-71E749400A6F}" destId="{400DCCB1-508A-4DAA-87DB-31A0A82399B4}" srcOrd="5" destOrd="0" presId="urn:microsoft.com/office/officeart/2008/layout/VerticalAccentList"/>
    <dgm:cxn modelId="{D55A5A2F-0EA6-4F8E-942B-DDD6E81F1A6A}" type="presParOf" srcId="{F2AAF5DB-5DC2-4800-BDBE-71E749400A6F}" destId="{54E476CE-88C2-4EB4-8615-C6BA1C2B88FF}" srcOrd="6" destOrd="0" presId="urn:microsoft.com/office/officeart/2008/layout/VerticalAccentList"/>
    <dgm:cxn modelId="{E1B439C8-C979-4843-B5D6-6FE984148B5F}" type="presParOf" srcId="{3A74064C-335F-490E-B41B-5D2D421CDE0F}" destId="{9CAB5A27-6260-4B90-AB92-5D9E1457F67B}" srcOrd="2" destOrd="0" presId="urn:microsoft.com/office/officeart/2008/layout/VerticalAccentList"/>
    <dgm:cxn modelId="{65CF56AB-CCF6-4DBD-94CE-649082D20E33}" type="presParOf" srcId="{3A74064C-335F-490E-B41B-5D2D421CDE0F}" destId="{AC06EF24-C4E2-4314-BA21-62F0B81648EB}" srcOrd="3" destOrd="0" presId="urn:microsoft.com/office/officeart/2008/layout/VerticalAccentList"/>
    <dgm:cxn modelId="{7AAF2DEE-FBC3-453F-9815-31A71CCED1D2}" type="presParOf" srcId="{AC06EF24-C4E2-4314-BA21-62F0B81648EB}" destId="{45869961-F146-499E-9ACC-83EB8902B422}" srcOrd="0" destOrd="0" presId="urn:microsoft.com/office/officeart/2008/layout/VerticalAccentList"/>
    <dgm:cxn modelId="{7CF2364B-3F00-4389-92F0-F1266A28996E}" type="presParOf" srcId="{3A74064C-335F-490E-B41B-5D2D421CDE0F}" destId="{EC7018C3-C81B-4E35-B205-27D2CBDB4A5D}" srcOrd="4" destOrd="0" presId="urn:microsoft.com/office/officeart/2008/layout/VerticalAccentList"/>
    <dgm:cxn modelId="{FA1CC681-321A-4264-ADD7-2ED88836DBC0}" type="presParOf" srcId="{EC7018C3-C81B-4E35-B205-27D2CBDB4A5D}" destId="{15290094-D190-4D1B-917A-70D81E9308C8}" srcOrd="0" destOrd="0" presId="urn:microsoft.com/office/officeart/2008/layout/VerticalAccentList"/>
    <dgm:cxn modelId="{88429EA2-6C13-4B3C-B883-6CDF29F2F50A}" type="presParOf" srcId="{EC7018C3-C81B-4E35-B205-27D2CBDB4A5D}" destId="{F82D1F73-2809-487A-B15B-F4CEA6DE638D}" srcOrd="1" destOrd="0" presId="urn:microsoft.com/office/officeart/2008/layout/VerticalAccentList"/>
    <dgm:cxn modelId="{2B7033A5-04B0-472A-BDB8-14006E8CC880}" type="presParOf" srcId="{EC7018C3-C81B-4E35-B205-27D2CBDB4A5D}" destId="{A6CFF16B-D4EC-4C17-9156-BA72E7C10EAE}" srcOrd="2" destOrd="0" presId="urn:microsoft.com/office/officeart/2008/layout/VerticalAccentList"/>
    <dgm:cxn modelId="{E5E7CA0E-2197-4260-AD2D-26710D176263}" type="presParOf" srcId="{EC7018C3-C81B-4E35-B205-27D2CBDB4A5D}" destId="{7AFBCFCF-DACA-4363-B80B-44FD5247148D}" srcOrd="3" destOrd="0" presId="urn:microsoft.com/office/officeart/2008/layout/VerticalAccentList"/>
    <dgm:cxn modelId="{631EDA59-29A1-45E5-9666-E0D7024DADDF}" type="presParOf" srcId="{EC7018C3-C81B-4E35-B205-27D2CBDB4A5D}" destId="{3D49492A-25CB-44C7-9E5B-FD54A1E61038}" srcOrd="4" destOrd="0" presId="urn:microsoft.com/office/officeart/2008/layout/VerticalAccentList"/>
    <dgm:cxn modelId="{ED643B27-96ED-4F6E-82C8-5FDDAFDCA9AC}" type="presParOf" srcId="{EC7018C3-C81B-4E35-B205-27D2CBDB4A5D}" destId="{5F517400-A29A-45E4-BF02-0E7A4A0C4F53}" srcOrd="5" destOrd="0" presId="urn:microsoft.com/office/officeart/2008/layout/VerticalAccentList"/>
    <dgm:cxn modelId="{AED81F39-7CA8-4E49-91C3-991C8C4BC21E}" type="presParOf" srcId="{EC7018C3-C81B-4E35-B205-27D2CBDB4A5D}" destId="{6AC4DDA0-9904-427A-9E61-D2C4B9060D0B}" srcOrd="6" destOrd="0" presId="urn:microsoft.com/office/officeart/2008/layout/VerticalAccentList"/>
    <dgm:cxn modelId="{003C2DE9-DDD9-44C6-891C-EE4A40E81D84}" type="presParOf" srcId="{3A74064C-335F-490E-B41B-5D2D421CDE0F}" destId="{60FE8B7E-32D3-418F-AF37-14C6C55D0247}" srcOrd="5" destOrd="0" presId="urn:microsoft.com/office/officeart/2008/layout/VerticalAccentList"/>
    <dgm:cxn modelId="{F265CB7F-1281-4641-AF81-A418C46DFFB4}" type="presParOf" srcId="{3A74064C-335F-490E-B41B-5D2D421CDE0F}" destId="{43D525E5-B812-44B4-8783-9FF236F2954B}" srcOrd="6" destOrd="0" presId="urn:microsoft.com/office/officeart/2008/layout/VerticalAccentList"/>
    <dgm:cxn modelId="{B2FF9347-C8D4-4093-8D23-375AFD6957B6}" type="presParOf" srcId="{43D525E5-B812-44B4-8783-9FF236F2954B}" destId="{ABE64CED-3393-4BF9-9E23-382EFC440B5C}" srcOrd="0" destOrd="0" presId="urn:microsoft.com/office/officeart/2008/layout/VerticalAccentList"/>
    <dgm:cxn modelId="{0D177915-A030-46F4-9040-E1AB2ADB5C72}" type="presParOf" srcId="{3A74064C-335F-490E-B41B-5D2D421CDE0F}" destId="{23316518-9C18-4F88-A1C2-4B35E965C8B1}" srcOrd="7" destOrd="0" presId="urn:microsoft.com/office/officeart/2008/layout/VerticalAccentList"/>
    <dgm:cxn modelId="{50B79A70-8123-4BBE-B5DD-AA9B823E8B14}" type="presParOf" srcId="{23316518-9C18-4F88-A1C2-4B35E965C8B1}" destId="{0AF83F61-72D5-4F09-9128-33E812484C30}" srcOrd="0" destOrd="0" presId="urn:microsoft.com/office/officeart/2008/layout/VerticalAccentList"/>
    <dgm:cxn modelId="{7F9A4A95-07CD-42D3-B7A0-0E9D925C10E9}" type="presParOf" srcId="{23316518-9C18-4F88-A1C2-4B35E965C8B1}" destId="{0C42029B-0A55-4BDB-954B-0B2DE875D6D9}" srcOrd="1" destOrd="0" presId="urn:microsoft.com/office/officeart/2008/layout/VerticalAccentList"/>
    <dgm:cxn modelId="{899613F3-B9E8-4A46-86BE-1901E6539E15}" type="presParOf" srcId="{23316518-9C18-4F88-A1C2-4B35E965C8B1}" destId="{718CF54F-C403-4D65-98E8-864EE0A13B8C}" srcOrd="2" destOrd="0" presId="urn:microsoft.com/office/officeart/2008/layout/VerticalAccentList"/>
    <dgm:cxn modelId="{C4145E6D-0F0B-41F7-8404-4C75A9B1D122}" type="presParOf" srcId="{23316518-9C18-4F88-A1C2-4B35E965C8B1}" destId="{7A522D0C-6B15-4B55-93C6-24BDFDE398EB}" srcOrd="3" destOrd="0" presId="urn:microsoft.com/office/officeart/2008/layout/VerticalAccentList"/>
    <dgm:cxn modelId="{CAEEFE73-1CF4-4297-BDBF-0594C1F1A38D}" type="presParOf" srcId="{23316518-9C18-4F88-A1C2-4B35E965C8B1}" destId="{0E80FC9C-484D-4EC6-91DF-3388A1C903FC}" srcOrd="4" destOrd="0" presId="urn:microsoft.com/office/officeart/2008/layout/VerticalAccentList"/>
    <dgm:cxn modelId="{030C3FC5-987E-4E14-AB95-B40EAA0D5DAC}" type="presParOf" srcId="{23316518-9C18-4F88-A1C2-4B35E965C8B1}" destId="{5095AECF-C57C-4894-86B2-68EFE8477D3D}" srcOrd="5" destOrd="0" presId="urn:microsoft.com/office/officeart/2008/layout/VerticalAccentList"/>
    <dgm:cxn modelId="{E7ECED2D-369D-46FA-9BE5-66EC0FAC2185}" type="presParOf" srcId="{23316518-9C18-4F88-A1C2-4B35E965C8B1}" destId="{E5CA6CD5-A9C9-4DAE-A373-F68F5D26BE5F}" srcOrd="6" destOrd="0" presId="urn:microsoft.com/office/officeart/2008/layout/VerticalAccentList"/>
    <dgm:cxn modelId="{7DD34C09-2EBD-4D0C-9908-6EB69A4C5E82}" type="presParOf" srcId="{3A74064C-335F-490E-B41B-5D2D421CDE0F}" destId="{62C6B285-0D61-48FD-914B-F03E3F2D7D27}" srcOrd="8" destOrd="0" presId="urn:microsoft.com/office/officeart/2008/layout/VerticalAccentList"/>
    <dgm:cxn modelId="{D433C676-3B75-47FF-A83A-EBB10EB7C29E}" type="presParOf" srcId="{3A74064C-335F-490E-B41B-5D2D421CDE0F}" destId="{20BAE864-C5C4-4302-A282-164C131D5314}" srcOrd="9" destOrd="0" presId="urn:microsoft.com/office/officeart/2008/layout/VerticalAccentList"/>
    <dgm:cxn modelId="{64AD2A35-6F8D-4E88-A9EE-DACDADD79A04}" type="presParOf" srcId="{20BAE864-C5C4-4302-A282-164C131D5314}" destId="{3E3BA433-2790-43C1-AF4C-DCBE4E8898FF}" srcOrd="0" destOrd="0" presId="urn:microsoft.com/office/officeart/2008/layout/VerticalAccentList"/>
    <dgm:cxn modelId="{783FFAC2-4FE5-4BEB-A67B-0BEB3D3F3755}" type="presParOf" srcId="{3A74064C-335F-490E-B41B-5D2D421CDE0F}" destId="{F5328C96-A3C6-48B5-8CB7-9DDA97686763}" srcOrd="10" destOrd="0" presId="urn:microsoft.com/office/officeart/2008/layout/VerticalAccentList"/>
    <dgm:cxn modelId="{0CC426D7-81A5-4D06-8FBE-63D1C252A3A0}" type="presParOf" srcId="{F5328C96-A3C6-48B5-8CB7-9DDA97686763}" destId="{9A889A1A-CE39-4E3E-8590-1E15AC3D656A}" srcOrd="0" destOrd="0" presId="urn:microsoft.com/office/officeart/2008/layout/VerticalAccentList"/>
    <dgm:cxn modelId="{4EDF13E3-CD47-4A2B-8C17-05A404CDD2D8}" type="presParOf" srcId="{F5328C96-A3C6-48B5-8CB7-9DDA97686763}" destId="{DADB7E86-F741-4DA6-A94F-6961A59D1DAF}" srcOrd="1" destOrd="0" presId="urn:microsoft.com/office/officeart/2008/layout/VerticalAccentList"/>
    <dgm:cxn modelId="{95166127-DD59-40AA-900F-A02128B1A194}" type="presParOf" srcId="{F5328C96-A3C6-48B5-8CB7-9DDA97686763}" destId="{CFC672C9-BBFC-445D-BC01-38253D6EEBC6}" srcOrd="2" destOrd="0" presId="urn:microsoft.com/office/officeart/2008/layout/VerticalAccentList"/>
    <dgm:cxn modelId="{7296B980-7BE3-4EE6-AAC0-0B5E0469E186}" type="presParOf" srcId="{F5328C96-A3C6-48B5-8CB7-9DDA97686763}" destId="{313DBC3E-6F50-4E3A-BEA9-85246138227B}" srcOrd="3" destOrd="0" presId="urn:microsoft.com/office/officeart/2008/layout/VerticalAccentList"/>
    <dgm:cxn modelId="{059D3986-D366-465E-B6BD-E299D08F1BF0}" type="presParOf" srcId="{F5328C96-A3C6-48B5-8CB7-9DDA97686763}" destId="{66804A74-27A6-40AD-9ED0-5367B1D2D2F8}" srcOrd="4" destOrd="0" presId="urn:microsoft.com/office/officeart/2008/layout/VerticalAccentList"/>
    <dgm:cxn modelId="{078659B5-E3F6-4261-A442-F39E072E3A78}" type="presParOf" srcId="{F5328C96-A3C6-48B5-8CB7-9DDA97686763}" destId="{87991854-1241-465D-AA55-75DDD1DAAB32}" srcOrd="5" destOrd="0" presId="urn:microsoft.com/office/officeart/2008/layout/VerticalAccentList"/>
    <dgm:cxn modelId="{E8F76DC5-DF14-4728-BBD0-DA32C510C213}" type="presParOf" srcId="{F5328C96-A3C6-48B5-8CB7-9DDA97686763}" destId="{2DA87979-2A1D-4602-A736-671A095F7754}" srcOrd="6" destOrd="0" presId="urn:microsoft.com/office/officeart/2008/layout/VerticalAccentList"/>
    <dgm:cxn modelId="{3B439DDB-A653-4A9C-89D1-CCEF229DC490}" type="presParOf" srcId="{3A74064C-335F-490E-B41B-5D2D421CDE0F}" destId="{323026BF-6BB1-499C-A81A-552DE51BDABC}" srcOrd="11" destOrd="0" presId="urn:microsoft.com/office/officeart/2008/layout/VerticalAccentList"/>
    <dgm:cxn modelId="{0131EE4B-E8B4-4749-9F8F-8E80B5A3501A}" type="presParOf" srcId="{3A74064C-335F-490E-B41B-5D2D421CDE0F}" destId="{809BCC52-E1BB-4C70-990F-5CEB3F8F2469}" srcOrd="12" destOrd="0" presId="urn:microsoft.com/office/officeart/2008/layout/VerticalAccentList"/>
    <dgm:cxn modelId="{4EC75129-12E2-4A01-B93B-13F1D119E5AD}" type="presParOf" srcId="{809BCC52-E1BB-4C70-990F-5CEB3F8F2469}" destId="{5321A019-011B-4C85-B1EC-2D62C2B7E939}" srcOrd="0" destOrd="0" presId="urn:microsoft.com/office/officeart/2008/layout/VerticalAccentList"/>
    <dgm:cxn modelId="{5663F8D8-888A-4EBF-B814-A5D0D75AF67E}" type="presParOf" srcId="{3A74064C-335F-490E-B41B-5D2D421CDE0F}" destId="{36F00BF5-9C4A-4F86-B442-842D63BFC592}" srcOrd="13" destOrd="0" presId="urn:microsoft.com/office/officeart/2008/layout/VerticalAccentList"/>
    <dgm:cxn modelId="{5344C73C-EC06-4DE0-82FB-974C3828E929}" type="presParOf" srcId="{36F00BF5-9C4A-4F86-B442-842D63BFC592}" destId="{F7E4BEE2-8014-4787-B774-616D34E8C3A8}" srcOrd="0" destOrd="0" presId="urn:microsoft.com/office/officeart/2008/layout/VerticalAccentList"/>
    <dgm:cxn modelId="{DDC56260-926F-47DC-BE88-86F00D80280A}" type="presParOf" srcId="{36F00BF5-9C4A-4F86-B442-842D63BFC592}" destId="{1A8B78C3-64FD-4D4D-A883-D81ED468E7B9}" srcOrd="1" destOrd="0" presId="urn:microsoft.com/office/officeart/2008/layout/VerticalAccentList"/>
    <dgm:cxn modelId="{71CDD5D6-8920-4059-9C4A-259193BF3F5D}" type="presParOf" srcId="{36F00BF5-9C4A-4F86-B442-842D63BFC592}" destId="{9FCA6B48-8D2F-443F-8F9D-E079CF7B7F56}" srcOrd="2" destOrd="0" presId="urn:microsoft.com/office/officeart/2008/layout/VerticalAccentList"/>
    <dgm:cxn modelId="{81CE51B3-49DA-4FE4-938E-127F814771C9}" type="presParOf" srcId="{36F00BF5-9C4A-4F86-B442-842D63BFC592}" destId="{7EED14FE-3479-423B-82B4-1146C2F7A83C}" srcOrd="3" destOrd="0" presId="urn:microsoft.com/office/officeart/2008/layout/VerticalAccentList"/>
    <dgm:cxn modelId="{35DF4C54-7FD9-4E53-BD4F-591526B8DE3C}" type="presParOf" srcId="{36F00BF5-9C4A-4F86-B442-842D63BFC592}" destId="{8561D607-645C-47A5-97E9-1A86D615D5DE}" srcOrd="4" destOrd="0" presId="urn:microsoft.com/office/officeart/2008/layout/VerticalAccentList"/>
    <dgm:cxn modelId="{5B1AE9D3-E7E1-4560-A82B-93FE7EDCA9C0}" type="presParOf" srcId="{36F00BF5-9C4A-4F86-B442-842D63BFC592}" destId="{CCB6CAE6-8761-45DA-85AF-5B2DFFC1CBDE}" srcOrd="5" destOrd="0" presId="urn:microsoft.com/office/officeart/2008/layout/VerticalAccentList"/>
    <dgm:cxn modelId="{1A652B8F-D7B5-41E4-876B-EFF290C923A9}" type="presParOf" srcId="{36F00BF5-9C4A-4F86-B442-842D63BFC592}" destId="{9EB75602-D080-4ECC-98F3-23D0EB9E1F52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69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1437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GB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86CA67D8-942D-4DDA-A90E-8A34892555B8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83975" name="Picture 7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0DD06-FD3E-42C3-A83A-DFD23B9E821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7B8B2-D228-4AA6-B29A-084C0164DC4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59E12D9-C5D3-40F4-A6F6-AC5B1DED94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0"/>
            <a:ext cx="8737600" cy="13716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accent2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accent2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EAF32-407E-446D-9F28-74AC860DBBC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8503E-0C5A-4D06-AB51-79ED5153EE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60D46-4A60-416E-A9BF-5025E64E7F4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40C17-C0F8-439B-B0BC-22DB4ACDFC3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E485D-B384-445A-99F5-EAA638425D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3F5DD-ED17-4E6F-8A0E-1B1206B127D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51072-F23F-44E9-88CD-B8806FB349C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B93BC-BC03-4320-986E-12D6BAD9BD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EE8C6F63-DB5B-42CF-8419-25A343FC50E7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82951" name="Picture 7" descr="paint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49600" y="6229350"/>
            <a:ext cx="284480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100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828800"/>
            <a:ext cx="8262938" cy="422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643050"/>
            <a:ext cx="9177338" cy="1981200"/>
          </a:xfrm>
          <a:noFill/>
          <a:ln/>
        </p:spPr>
        <p:txBody>
          <a:bodyPr lIns="90488" tIns="44450" rIns="90488" bIns="44450"/>
          <a:lstStyle/>
          <a:p>
            <a:pPr algn="ctr"/>
            <a:r>
              <a:rPr lang="en-GB" sz="6600" b="1" dirty="0" smtClean="0"/>
              <a:t>OSTEOARTHRITIS</a:t>
            </a:r>
            <a:endParaRPr lang="en-GB" sz="6600" b="1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8775" y="3966026"/>
            <a:ext cx="9075225" cy="2891973"/>
          </a:xfrm>
          <a:noFill/>
          <a:ln/>
        </p:spPr>
        <p:txBody>
          <a:bodyPr lIns="90488" tIns="44450" rIns="90488" bIns="44450"/>
          <a:lstStyle/>
          <a:p>
            <a:pPr algn="ctr"/>
            <a:r>
              <a:rPr lang="en-GB" sz="4000" dirty="0" smtClean="0"/>
              <a:t>       BY: DR. FRED SITATI CONSULTANT ORTHOPEDIC SURGEON &amp; LECTURER UON</a:t>
            </a:r>
            <a:endParaRPr lang="en-GB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/>
          <a:lstStyle/>
          <a:p>
            <a:r>
              <a:rPr lang="en-US" sz="2300" dirty="0" smtClean="0"/>
              <a:t>Articular cartilage </a:t>
            </a:r>
            <a:r>
              <a:rPr lang="en-US" sz="2300" dirty="0" smtClean="0">
                <a:sym typeface="Wingdings" panose="05000000000000000000" pitchFamily="2" charset="2"/>
              </a:rPr>
              <a:t></a:t>
            </a:r>
            <a:r>
              <a:rPr lang="en-US" sz="2300" dirty="0" smtClean="0"/>
              <a:t> increased water content, decreased proteoglycans, collagen orientation lost, and loss of chondrocytes</a:t>
            </a:r>
          </a:p>
          <a:p>
            <a:r>
              <a:rPr lang="en-US" sz="2300" dirty="0" err="1" smtClean="0"/>
              <a:t>Synovium</a:t>
            </a:r>
            <a:r>
              <a:rPr lang="en-US" sz="2300" dirty="0" smtClean="0"/>
              <a:t> </a:t>
            </a:r>
            <a:r>
              <a:rPr lang="en-US" sz="2300" dirty="0" smtClean="0">
                <a:sym typeface="Wingdings" panose="05000000000000000000" pitchFamily="2" charset="2"/>
              </a:rPr>
              <a:t></a:t>
            </a:r>
            <a:r>
              <a:rPr lang="en-US" sz="2300" dirty="0" smtClean="0"/>
              <a:t> increasingly thick and vascular</a:t>
            </a:r>
          </a:p>
          <a:p>
            <a:r>
              <a:rPr lang="en-US" sz="2300" dirty="0" smtClean="0"/>
              <a:t>Bones </a:t>
            </a:r>
            <a:r>
              <a:rPr lang="en-US" sz="2300" dirty="0" smtClean="0">
                <a:sym typeface="Wingdings" panose="05000000000000000000" pitchFamily="2" charset="2"/>
              </a:rPr>
              <a:t></a:t>
            </a:r>
            <a:r>
              <a:rPr lang="en-US" sz="2300" dirty="0" smtClean="0"/>
              <a:t> sclerotic edges and bone cysts form in late stages</a:t>
            </a:r>
          </a:p>
          <a:p>
            <a:r>
              <a:rPr lang="en-US" sz="2300" dirty="0" smtClean="0"/>
              <a:t>Capsule </a:t>
            </a:r>
            <a:r>
              <a:rPr lang="en-US" sz="2300" dirty="0" smtClean="0">
                <a:sym typeface="Wingdings" panose="05000000000000000000" pitchFamily="2" charset="2"/>
              </a:rPr>
              <a:t></a:t>
            </a:r>
            <a:r>
              <a:rPr lang="en-US" sz="2300" dirty="0" smtClean="0"/>
              <a:t> fibrosis</a:t>
            </a:r>
          </a:p>
          <a:p>
            <a:r>
              <a:rPr lang="en-US" sz="2300" dirty="0" smtClean="0"/>
              <a:t>Synovial fluid </a:t>
            </a:r>
            <a:r>
              <a:rPr lang="en-US" sz="2300" dirty="0" smtClean="0">
                <a:sym typeface="Wingdings" panose="05000000000000000000" pitchFamily="2" charset="2"/>
              </a:rPr>
              <a:t></a:t>
            </a:r>
            <a:r>
              <a:rPr lang="en-US" sz="2300" dirty="0" smtClean="0"/>
              <a:t> decreased level of hyaluronan and </a:t>
            </a:r>
            <a:r>
              <a:rPr lang="en-US" sz="2300" dirty="0" err="1" smtClean="0"/>
              <a:t>lubricin</a:t>
            </a:r>
            <a:r>
              <a:rPr lang="en-US" sz="23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GB" sz="2300" dirty="0"/>
              <a:t>Progressive </a:t>
            </a:r>
            <a:r>
              <a:rPr lang="en-GB" sz="2300" u="sng" dirty="0"/>
              <a:t>softening and disintegration of articular cartilage </a:t>
            </a:r>
          </a:p>
          <a:p>
            <a:pPr>
              <a:lnSpc>
                <a:spcPct val="150000"/>
              </a:lnSpc>
            </a:pPr>
            <a:r>
              <a:rPr lang="en-GB" sz="2300" dirty="0" smtClean="0"/>
              <a:t>New </a:t>
            </a:r>
            <a:r>
              <a:rPr lang="en-GB" sz="2300" dirty="0"/>
              <a:t>growth of cartilage and bone at the joint margins (osteophytes)</a:t>
            </a:r>
          </a:p>
          <a:p>
            <a:pPr>
              <a:lnSpc>
                <a:spcPct val="150000"/>
              </a:lnSpc>
            </a:pPr>
            <a:r>
              <a:rPr lang="en-GB" sz="2300" dirty="0" smtClean="0"/>
              <a:t>Capsular fibrosis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407758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</a:t>
            </a:r>
            <a:endParaRPr lang="en-US" dirty="0"/>
          </a:p>
        </p:txBody>
      </p:sp>
      <p:pic>
        <p:nvPicPr>
          <p:cNvPr id="4" name="Content Placeholder 3" descr="C:\Users\sdoctor\Desktop\images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520" y="1643050"/>
            <a:ext cx="8712968" cy="509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04" y="85530"/>
            <a:ext cx="9080695" cy="1143000"/>
          </a:xfrm>
        </p:spPr>
        <p:txBody>
          <a:bodyPr/>
          <a:lstStyle/>
          <a:p>
            <a:pPr algn="ctr"/>
            <a:r>
              <a:rPr lang="en-US" dirty="0" smtClean="0"/>
              <a:t>5. 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" y="1340768"/>
            <a:ext cx="9080696" cy="5517232"/>
          </a:xfrm>
        </p:spPr>
        <p:txBody>
          <a:bodyPr numCol="1"/>
          <a:lstStyle/>
          <a:p>
            <a:pPr>
              <a:lnSpc>
                <a:spcPct val="150000"/>
              </a:lnSpc>
            </a:pPr>
            <a:r>
              <a:rPr lang="en-GB" sz="2400" dirty="0" smtClean="0"/>
              <a:t>Age group: over 40 yrs 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Pain: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Aching or burning in nature and localized to the joint but may be referred to the joint below e.g. pain in the hip can, classically, be referred to the knee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Gradually increasing, asymmetrical joint pain over several years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The pain is worse after activity and is relieves by rest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Night pain is a feature in progressive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3600" dirty="0"/>
              <a:t>Stiffness, swelling, deformity (bow legs or knock knees), weakness (usually 2</a:t>
            </a:r>
            <a:r>
              <a:rPr lang="en-GB" sz="3600" baseline="30000" dirty="0"/>
              <a:t>0</a:t>
            </a:r>
            <a:r>
              <a:rPr lang="en-GB" sz="3600" dirty="0"/>
              <a:t> to wasting)</a:t>
            </a:r>
          </a:p>
          <a:p>
            <a:pPr>
              <a:lnSpc>
                <a:spcPct val="150000"/>
              </a:lnSpc>
            </a:pPr>
            <a:r>
              <a:rPr lang="en-GB" sz="3600" dirty="0" smtClean="0"/>
              <a:t>Inability to do certain activities </a:t>
            </a:r>
          </a:p>
          <a:p>
            <a:pPr>
              <a:lnSpc>
                <a:spcPct val="150000"/>
              </a:lnSpc>
            </a:pPr>
            <a:r>
              <a:rPr lang="en-GB" sz="3600" dirty="0"/>
              <a:t>Crepitus </a:t>
            </a:r>
            <a:r>
              <a:rPr lang="en-GB" sz="3600" dirty="0">
                <a:sym typeface="Wingdings" panose="05000000000000000000" pitchFamily="2" charset="2"/>
              </a:rPr>
              <a:t></a:t>
            </a:r>
            <a:r>
              <a:rPr lang="en-GB" sz="3600" dirty="0"/>
              <a:t> gritty like sensation</a:t>
            </a:r>
          </a:p>
          <a:p>
            <a:pPr>
              <a:lnSpc>
                <a:spcPct val="150000"/>
              </a:lnSpc>
            </a:pPr>
            <a:r>
              <a:rPr lang="en-GB" sz="3600" dirty="0"/>
              <a:t>F</a:t>
            </a:r>
            <a:r>
              <a:rPr lang="en-GB" sz="3600" dirty="0" smtClean="0"/>
              <a:t>lare-ups and remissions may occur.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59808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7148" y="0"/>
            <a:ext cx="8229600" cy="1143000"/>
          </a:xfrm>
        </p:spPr>
        <p:txBody>
          <a:bodyPr/>
          <a:lstStyle/>
          <a:p>
            <a:r>
              <a:rPr lang="en-GB" dirty="0" smtClean="0"/>
              <a:t>JOINT INVOLVEMENT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0" y="1772816"/>
            <a:ext cx="4788024" cy="50851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 </a:t>
            </a:r>
            <a:r>
              <a:rPr lang="en-GB" dirty="0" smtClean="0"/>
              <a:t>Any joint can be affected most commonly: 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Knee, hip, hands (often the 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CMC joint), fingers (DIP joint)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 Less common sites: 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Spine, shoulder, elbow, wrist and ankle</a:t>
            </a:r>
          </a:p>
        </p:txBody>
      </p:sp>
      <p:pic>
        <p:nvPicPr>
          <p:cNvPr id="6" name="Picture 2" descr="C:\Users\user\Desktop\Areas_affected_by_osteoarthritis.gi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 bwMode="auto">
          <a:xfrm>
            <a:off x="5899150" y="2293144"/>
            <a:ext cx="1533525" cy="3714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r>
              <a:rPr lang="en-US" sz="2400" dirty="0" smtClean="0"/>
              <a:t>Look for:</a:t>
            </a:r>
          </a:p>
          <a:p>
            <a:pPr lvl="1"/>
            <a:r>
              <a:rPr lang="en-US" sz="2400" dirty="0" smtClean="0"/>
              <a:t>a limp, use of a stick, deformity, previous scars, redness, swelling and wasting of muscles on inspection</a:t>
            </a:r>
            <a:endParaRPr lang="en-US" sz="2400" dirty="0"/>
          </a:p>
          <a:p>
            <a:r>
              <a:rPr lang="en-US" sz="2400" dirty="0" smtClean="0"/>
              <a:t>Palpate for an effusion, joint line tenderness and crepitus (cracking noise in severe cases)</a:t>
            </a:r>
          </a:p>
          <a:p>
            <a:r>
              <a:rPr lang="en-US" sz="2400" dirty="0" smtClean="0"/>
              <a:t>Range of movement (diminished and there may be a fixed flexion deformity)</a:t>
            </a:r>
          </a:p>
          <a:p>
            <a:r>
              <a:rPr lang="en-US" sz="2400" dirty="0" smtClean="0"/>
              <a:t>Examine the joints above and below</a:t>
            </a:r>
          </a:p>
          <a:p>
            <a:r>
              <a:rPr lang="en-US" sz="2400" dirty="0" smtClean="0"/>
              <a:t>Classic features of OA:</a:t>
            </a:r>
          </a:p>
          <a:p>
            <a:pPr lvl="1"/>
            <a:r>
              <a:rPr lang="en-US" sz="2000" dirty="0" err="1" smtClean="0"/>
              <a:t>Herberden’s</a:t>
            </a:r>
            <a:r>
              <a:rPr lang="en-US" sz="2000" dirty="0" smtClean="0"/>
              <a:t> nodes of the DIP joint </a:t>
            </a:r>
          </a:p>
          <a:p>
            <a:pPr lvl="1"/>
            <a:r>
              <a:rPr lang="en-US" sz="2000" dirty="0" smtClean="0"/>
              <a:t>Baker’s cyst behind the knee</a:t>
            </a:r>
          </a:p>
          <a:p>
            <a:pPr lvl="1"/>
            <a:r>
              <a:rPr lang="en-US" sz="2000" dirty="0" smtClean="0"/>
              <a:t>Bouchard’s nodes at the PIP joint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75927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6. INVESTIGATIONS</a:t>
            </a:r>
            <a:endParaRPr lang="en-US" sz="60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r>
              <a:rPr lang="en-US" sz="2400" dirty="0" smtClean="0"/>
              <a:t>Imaging</a:t>
            </a:r>
          </a:p>
          <a:p>
            <a:endParaRPr lang="en-US" sz="2400" dirty="0" smtClean="0"/>
          </a:p>
          <a:p>
            <a:r>
              <a:rPr lang="en-US" sz="2400" dirty="0" smtClean="0"/>
              <a:t>Plain radiography: views weight bearing</a:t>
            </a:r>
          </a:p>
          <a:p>
            <a:endParaRPr lang="en-US" sz="2400" dirty="0" smtClean="0"/>
          </a:p>
          <a:p>
            <a:r>
              <a:rPr lang="en-US" sz="2400" dirty="0" smtClean="0"/>
              <a:t>Laboratory: cannot help to make a diagnosis but help to </a:t>
            </a:r>
            <a:r>
              <a:rPr lang="en-US" sz="2400" u="sng" dirty="0" smtClean="0"/>
              <a:t>rule out other causes of similar symptoms</a:t>
            </a:r>
            <a:r>
              <a:rPr lang="en-US" sz="2400" dirty="0" smtClean="0"/>
              <a:t>; All lab tests are therefore normal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OSTEOARTHRITIS</a:t>
            </a:r>
            <a:br>
              <a:rPr lang="en-GB" dirty="0" smtClean="0"/>
            </a:br>
            <a:r>
              <a:rPr lang="en-GB" dirty="0" smtClean="0"/>
              <a:t>X-RAY CHANGES</a:t>
            </a:r>
            <a:endParaRPr lang="en-GB" dirty="0"/>
          </a:p>
        </p:txBody>
      </p:sp>
      <p:pic>
        <p:nvPicPr>
          <p:cNvPr id="5" name="Content Placeholder 4" descr="C:\Users\sdoctor\Desktop\afp20120101p49-f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85786" y="4857760"/>
            <a:ext cx="678661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Radiograph of the knee showing </a:t>
            </a:r>
          </a:p>
          <a:p>
            <a:pPr marL="457200" indent="-457200">
              <a:buAutoNum type="arabicParenBoth"/>
            </a:pPr>
            <a:r>
              <a:rPr lang="en-US" sz="2800" b="1" dirty="0" smtClean="0"/>
              <a:t>joint space narrowing</a:t>
            </a:r>
          </a:p>
          <a:p>
            <a:pPr marL="457200" indent="-457200"/>
            <a:r>
              <a:rPr lang="en-US" sz="2800" b="1" dirty="0" smtClean="0"/>
              <a:t>(2) osteophyte formation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</a:t>
            </a:r>
            <a:endParaRPr lang="en-US" dirty="0"/>
          </a:p>
        </p:txBody>
      </p:sp>
      <p:pic>
        <p:nvPicPr>
          <p:cNvPr id="6" name="Content Placeholder 5" descr="C:\Users\sdoctor\Desktop\afp20120101p49-f3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92877"/>
            <a:ext cx="9144000" cy="3843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142976" y="5214950"/>
            <a:ext cx="7143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Radiograph of the hips showing </a:t>
            </a:r>
          </a:p>
          <a:p>
            <a:pPr marL="514350" indent="-514350">
              <a:buAutoNum type="arabicParenBoth"/>
            </a:pPr>
            <a:r>
              <a:rPr lang="en-US" sz="2800" b="1" dirty="0" smtClean="0"/>
              <a:t>joint space narrowing and </a:t>
            </a:r>
          </a:p>
          <a:p>
            <a:pPr marL="514350" indent="-514350"/>
            <a:r>
              <a:rPr lang="en-US" sz="2800" b="1" dirty="0" smtClean="0"/>
              <a:t>(2) </a:t>
            </a:r>
            <a:r>
              <a:rPr lang="en-US" sz="2800" b="1" dirty="0" err="1" smtClean="0"/>
              <a:t>osteophyte</a:t>
            </a:r>
            <a:r>
              <a:rPr lang="en-US" sz="2800" b="1" dirty="0" smtClean="0"/>
              <a:t> formation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 – RAY FEATURES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629642"/>
              </p:ext>
            </p:extLst>
          </p:nvPr>
        </p:nvGraphicFramePr>
        <p:xfrm>
          <a:off x="457200" y="1885950"/>
          <a:ext cx="8178800" cy="4171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0355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GB" sz="4400" b="1" dirty="0" smtClean="0">
                <a:latin typeface="+mn-lt"/>
              </a:rPr>
              <a:t>   OUTLINE</a:t>
            </a:r>
            <a:endParaRPr lang="en-GB" sz="4400" b="1" dirty="0">
              <a:latin typeface="+mn-lt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0" y="1556792"/>
            <a:ext cx="9144000" cy="5301208"/>
          </a:xfrm>
          <a:noFill/>
          <a:ln/>
        </p:spPr>
        <p:txBody>
          <a:bodyPr lIns="90488" tIns="44450" rIns="90488" bIns="44450" numCol="1"/>
          <a:lstStyle/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Definition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Classification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Pathogenesis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Clinical presentation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Investigations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Treatment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LAB TESTS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4000" dirty="0" smtClean="0"/>
              <a:t>No specific lab test to diagnose OA. </a:t>
            </a:r>
          </a:p>
          <a:p>
            <a:pPr>
              <a:lnSpc>
                <a:spcPct val="150000"/>
              </a:lnSpc>
            </a:pPr>
            <a:r>
              <a:rPr lang="en-GB" sz="4000" dirty="0" smtClean="0"/>
              <a:t>Normal CBC/FHG and ESR</a:t>
            </a:r>
          </a:p>
          <a:p>
            <a:pPr>
              <a:lnSpc>
                <a:spcPct val="150000"/>
              </a:lnSpc>
            </a:pPr>
            <a:r>
              <a:rPr lang="en-GB" sz="4000" dirty="0" smtClean="0"/>
              <a:t>Negative RF and ANA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Based on: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Symptoms (history)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</a:t>
            </a:r>
            <a:r>
              <a:rPr lang="en-US" sz="2400" dirty="0" smtClean="0"/>
              <a:t>igns (examination)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X 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4" y="188640"/>
            <a:ext cx="8229600" cy="988737"/>
          </a:xfrm>
        </p:spPr>
        <p:txBody>
          <a:bodyPr/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7. </a:t>
            </a:r>
            <a:r>
              <a:rPr lang="en-US" sz="3200" b="1" dirty="0" smtClean="0"/>
              <a:t>TREATMENT OPTIONS (OA): NON-OPERATIVE</a:t>
            </a:r>
            <a:endParaRPr lang="en-US" sz="3200" dirty="0"/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84784"/>
            <a:ext cx="4845570" cy="529701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Activity </a:t>
            </a:r>
            <a:r>
              <a:rPr lang="en-US" sz="2400" dirty="0"/>
              <a:t>Modification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Weight Loss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Cane/walker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Physiotherapy</a:t>
            </a:r>
          </a:p>
          <a:p>
            <a:pPr>
              <a:lnSpc>
                <a:spcPct val="90000"/>
              </a:lnSpc>
            </a:pPr>
            <a:r>
              <a:rPr lang="en-US" sz="2400" u="sng" dirty="0" smtClean="0"/>
              <a:t>Medications</a:t>
            </a:r>
            <a:r>
              <a:rPr lang="en-US" sz="2400" u="sng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NSAIDs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Ibuprofen, </a:t>
            </a:r>
            <a:r>
              <a:rPr lang="en-US" sz="2400" dirty="0" err="1" smtClean="0"/>
              <a:t>diclofenac</a:t>
            </a:r>
            <a:r>
              <a:rPr lang="en-US" sz="2400" dirty="0" smtClean="0"/>
              <a:t>, </a:t>
            </a:r>
            <a:r>
              <a:rPr lang="en-US" sz="2400" dirty="0" err="1" smtClean="0"/>
              <a:t>aceclofenac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COX-2 </a:t>
            </a:r>
            <a:r>
              <a:rPr lang="en-US" sz="2400" dirty="0" smtClean="0"/>
              <a:t>Inhibitors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esp., in PUD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Nutritional </a:t>
            </a:r>
            <a:r>
              <a:rPr lang="en-US" sz="2400" dirty="0" smtClean="0"/>
              <a:t>supplements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contain chondroitin sulfate</a:t>
            </a:r>
          </a:p>
          <a:p>
            <a:pPr>
              <a:lnSpc>
                <a:spcPct val="90000"/>
              </a:lnSpc>
            </a:pPr>
            <a:r>
              <a:rPr lang="en-US" sz="2400" u="sng" dirty="0" smtClean="0"/>
              <a:t>Injections (intra - </a:t>
            </a:r>
            <a:r>
              <a:rPr lang="en-US" sz="2400" u="sng" dirty="0" err="1" smtClean="0"/>
              <a:t>lesional</a:t>
            </a:r>
            <a:r>
              <a:rPr lang="en-US" sz="2400" u="sng" dirty="0" smtClean="0"/>
              <a:t>):</a:t>
            </a:r>
            <a:endParaRPr lang="en-US" sz="2400" u="sng" dirty="0"/>
          </a:p>
          <a:p>
            <a:pPr lvl="1">
              <a:lnSpc>
                <a:spcPct val="90000"/>
              </a:lnSpc>
            </a:pPr>
            <a:r>
              <a:rPr lang="en-US" sz="2400" dirty="0"/>
              <a:t>Corticosteroid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Visco</a:t>
            </a:r>
            <a:r>
              <a:rPr lang="en-US" sz="2400" dirty="0" smtClean="0"/>
              <a:t> - supplementation</a:t>
            </a:r>
            <a:endParaRPr lang="en-US" sz="2400" dirty="0"/>
          </a:p>
        </p:txBody>
      </p:sp>
      <p:pic>
        <p:nvPicPr>
          <p:cNvPr id="358404" name="Picture 4" descr="joggin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400800" y="2371693"/>
            <a:ext cx="533400" cy="646176"/>
          </a:xfrm>
          <a:ln/>
        </p:spPr>
      </p:pic>
      <p:pic>
        <p:nvPicPr>
          <p:cNvPr id="358405" name="Picture 5" descr="arthritis_meds_intro0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4845570" y="1666528"/>
            <a:ext cx="2189163" cy="2189163"/>
          </a:xfrm>
          <a:noFill/>
          <a:ln/>
        </p:spPr>
      </p:pic>
      <p:pic>
        <p:nvPicPr>
          <p:cNvPr id="358407" name="Picture 7" descr="arthritis_inject_intro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60966" y="3889971"/>
            <a:ext cx="1811720" cy="2891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" y="0"/>
            <a:ext cx="8305800" cy="838200"/>
          </a:xfrm>
        </p:spPr>
        <p:txBody>
          <a:bodyPr/>
          <a:lstStyle/>
          <a:p>
            <a:r>
              <a:rPr lang="en-US" sz="3200" dirty="0" smtClean="0"/>
              <a:t>OPERATIVE TREATMENT OPTIONS</a:t>
            </a:r>
            <a:endParaRPr lang="en-US" sz="3200" dirty="0"/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28800"/>
            <a:ext cx="3923928" cy="5229200"/>
          </a:xfrm>
        </p:spPr>
        <p:txBody>
          <a:bodyPr/>
          <a:lstStyle/>
          <a:p>
            <a:r>
              <a:rPr lang="en-US" sz="2400" dirty="0"/>
              <a:t>Joint preserving operations</a:t>
            </a:r>
          </a:p>
          <a:p>
            <a:pPr lvl="1"/>
            <a:r>
              <a:rPr lang="en-US" sz="2400" dirty="0"/>
              <a:t>Arthroscopy</a:t>
            </a:r>
          </a:p>
          <a:p>
            <a:pPr lvl="1"/>
            <a:r>
              <a:rPr lang="en-US" sz="2400" dirty="0"/>
              <a:t>Cartilage transplantation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400" dirty="0" err="1" smtClean="0"/>
              <a:t>Arthroplasty</a:t>
            </a:r>
            <a:r>
              <a:rPr lang="en-US" sz="2400" dirty="0" smtClean="0"/>
              <a:t>/ Joint replacement </a:t>
            </a:r>
            <a:r>
              <a:rPr lang="en-US" sz="2400" dirty="0"/>
              <a:t>Options</a:t>
            </a:r>
            <a:r>
              <a:rPr lang="en-US" sz="2400" dirty="0" smtClean="0"/>
              <a:t>:</a:t>
            </a:r>
          </a:p>
          <a:p>
            <a:pPr lvl="1"/>
            <a:r>
              <a:rPr lang="en-US" sz="2400" dirty="0" smtClean="0"/>
              <a:t>Total </a:t>
            </a:r>
            <a:r>
              <a:rPr lang="en-US" sz="2400" dirty="0"/>
              <a:t>joint </a:t>
            </a:r>
            <a:r>
              <a:rPr lang="en-US" sz="2400" dirty="0" smtClean="0"/>
              <a:t>Arthroplasty</a:t>
            </a:r>
          </a:p>
          <a:p>
            <a:pPr lvl="1"/>
            <a:r>
              <a:rPr lang="en-US" sz="2400" dirty="0" smtClean="0"/>
              <a:t>High tibial osteotomy</a:t>
            </a:r>
          </a:p>
          <a:p>
            <a:pPr lvl="1"/>
            <a:r>
              <a:rPr lang="en-US" sz="2400" dirty="0" smtClean="0"/>
              <a:t>Joint fusion</a:t>
            </a:r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381957" name="Picture 5" descr="gen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 b="8504"/>
          <a:stretch>
            <a:fillRect/>
          </a:stretch>
        </p:blipFill>
        <p:spPr>
          <a:xfrm>
            <a:off x="6781800" y="838200"/>
            <a:ext cx="1881188" cy="2057400"/>
          </a:xfrm>
          <a:noFill/>
          <a:ln/>
        </p:spPr>
      </p:pic>
      <p:pic>
        <p:nvPicPr>
          <p:cNvPr id="381958" name="Picture 6" descr="ArthroscopyO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914400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1959" name="Picture 7" descr="replaced_kne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3352800"/>
            <a:ext cx="1676400" cy="2855616"/>
          </a:xfrm>
          <a:prstGeom prst="rect">
            <a:avLst/>
          </a:prstGeom>
          <a:noFill/>
        </p:spPr>
      </p:pic>
      <p:pic>
        <p:nvPicPr>
          <p:cNvPr id="381960" name="Picture 8" descr="DSCN0185_2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3352800"/>
            <a:ext cx="2362200" cy="2864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06680" cy="989242"/>
          </a:xfrm>
        </p:spPr>
        <p:txBody>
          <a:bodyPr/>
          <a:lstStyle/>
          <a:p>
            <a:r>
              <a:rPr lang="en-US" sz="3200" dirty="0" smtClean="0"/>
              <a:t>STEPPED OA TREATMENT</a:t>
            </a:r>
            <a:endParaRPr lang="en-US" sz="3200" dirty="0"/>
          </a:p>
        </p:txBody>
      </p:sp>
      <p:pic>
        <p:nvPicPr>
          <p:cNvPr id="4" name="Content Placeholder 3" descr="C:\Users\sdoctor\Desktop\afp20120101p49-f5.gif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1700808"/>
            <a:ext cx="914400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GB" sz="5400" dirty="0" smtClean="0"/>
              <a:t>1. </a:t>
            </a:r>
            <a:r>
              <a:rPr lang="en-GB" sz="4800" dirty="0" smtClean="0"/>
              <a:t>INTRODUCTION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OA is derived from the Greek words:</a:t>
            </a:r>
          </a:p>
          <a:p>
            <a:pPr lvl="1">
              <a:lnSpc>
                <a:spcPct val="150000"/>
              </a:lnSpc>
            </a:pPr>
            <a:r>
              <a:rPr lang="en-US" sz="2800" dirty="0" err="1" smtClean="0"/>
              <a:t>osteo</a:t>
            </a:r>
            <a:r>
              <a:rPr lang="en-US" sz="2800" dirty="0" smtClean="0"/>
              <a:t>- </a:t>
            </a:r>
            <a:r>
              <a:rPr lang="en-US" sz="2800" dirty="0" smtClean="0">
                <a:sym typeface="Wingdings" panose="05000000000000000000" pitchFamily="2" charset="2"/>
              </a:rPr>
              <a:t></a:t>
            </a:r>
            <a:r>
              <a:rPr lang="en-US" sz="2800" dirty="0" smtClean="0"/>
              <a:t> meaning "of the bone“</a:t>
            </a:r>
          </a:p>
          <a:p>
            <a:pPr lvl="1">
              <a:lnSpc>
                <a:spcPct val="150000"/>
              </a:lnSpc>
            </a:pPr>
            <a:r>
              <a:rPr lang="en-US" sz="2800" dirty="0" err="1" smtClean="0"/>
              <a:t>arthr</a:t>
            </a:r>
            <a:r>
              <a:rPr lang="en-US" sz="2800" dirty="0" smtClean="0"/>
              <a:t>- </a:t>
            </a:r>
            <a:r>
              <a:rPr lang="en-US" sz="2800" dirty="0" smtClean="0">
                <a:sym typeface="Wingdings" panose="05000000000000000000" pitchFamily="2" charset="2"/>
              </a:rPr>
              <a:t></a:t>
            </a:r>
            <a:r>
              <a:rPr lang="en-US" sz="2800" dirty="0" smtClean="0"/>
              <a:t>meaning "joint", and </a:t>
            </a:r>
            <a:endParaRPr lang="en-US" sz="2800" dirty="0"/>
          </a:p>
          <a:p>
            <a:pPr lvl="1">
              <a:lnSpc>
                <a:spcPct val="150000"/>
              </a:lnSpc>
            </a:pPr>
            <a:r>
              <a:rPr lang="en-US" sz="2800" dirty="0" err="1" smtClean="0"/>
              <a:t>itis</a:t>
            </a:r>
            <a:r>
              <a:rPr lang="en-US" sz="2800" dirty="0" smtClean="0"/>
              <a:t>- </a:t>
            </a:r>
            <a:r>
              <a:rPr lang="en-US" sz="2800" dirty="0" smtClean="0">
                <a:sym typeface="Wingdings" panose="05000000000000000000" pitchFamily="2" charset="2"/>
              </a:rPr>
              <a:t></a:t>
            </a:r>
            <a:r>
              <a:rPr lang="en-US" sz="2800" dirty="0" smtClean="0"/>
              <a:t> the meaning of which has come to be associated with inflammation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Synonyms: Degenerative arthritis, Degenerative Joint Disease, </a:t>
            </a:r>
            <a:r>
              <a:rPr lang="en-US" sz="2800" dirty="0" err="1" smtClean="0"/>
              <a:t>Osteoarthrosis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6000" b="1" dirty="0" smtClean="0"/>
              <a:t>2. DEFINITION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400" dirty="0" smtClean="0"/>
              <a:t>A chronic, non – inflammatory, degenerative, post – middle age disease of synovial joints characterized by articular surface wear</a:t>
            </a:r>
            <a:r>
              <a:rPr lang="en-US" sz="2400" dirty="0"/>
              <a:t>,</a:t>
            </a:r>
            <a:r>
              <a:rPr lang="en-US" sz="2400" dirty="0" smtClean="0"/>
              <a:t> formation of new bone (attempts to repair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osteophyte growth) &amp; capsular fibrosis.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It is a clinical syndrome of </a:t>
            </a:r>
            <a:r>
              <a:rPr lang="en-US" sz="2400" u="sng" dirty="0" smtClean="0"/>
              <a:t>joint pain</a:t>
            </a:r>
            <a:r>
              <a:rPr lang="en-US" sz="2400" dirty="0" smtClean="0"/>
              <a:t> accompanied by varying degrees of </a:t>
            </a:r>
            <a:r>
              <a:rPr lang="en-US" sz="2400" u="sng" dirty="0" smtClean="0"/>
              <a:t>functional limitation</a:t>
            </a:r>
            <a:r>
              <a:rPr lang="en-US" sz="2400" dirty="0" smtClean="0"/>
              <a:t> and </a:t>
            </a:r>
            <a:r>
              <a:rPr lang="en-US" sz="2400" u="sng" dirty="0" smtClean="0"/>
              <a:t>reduced quality of life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GB" sz="6000" b="1" dirty="0" smtClean="0"/>
              <a:t>INCIDENCE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GB" sz="4000" dirty="0" smtClean="0"/>
              <a:t>OA is the MC </a:t>
            </a:r>
            <a:r>
              <a:rPr lang="en-GB" sz="4000" u="sng" dirty="0" smtClean="0"/>
              <a:t>joint disease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GB" sz="4000" dirty="0" smtClean="0"/>
              <a:t>There is increased prevalence with increasing age:</a:t>
            </a:r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en-GB" sz="4000" dirty="0" smtClean="0"/>
              <a:t>35% of 30 year olds</a:t>
            </a:r>
            <a:endParaRPr lang="en-GB" sz="4000" dirty="0"/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en-GB" sz="4000" dirty="0" smtClean="0"/>
              <a:t>85% of 80 year olds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  <a:noFill/>
          <a:ln/>
        </p:spPr>
        <p:txBody>
          <a:bodyPr lIns="90488" tIns="44450" rIns="90488" bIns="44450"/>
          <a:lstStyle/>
          <a:p>
            <a:r>
              <a:rPr lang="en-GB" sz="6000" b="1" dirty="0" smtClean="0"/>
              <a:t>3. CLASSIFICATION</a:t>
            </a:r>
            <a:endParaRPr lang="en-GB" sz="6000" b="1" dirty="0"/>
          </a:p>
        </p:txBody>
      </p:sp>
      <p:sp>
        <p:nvSpPr>
          <p:cNvPr id="36869" name="Rectangle 5"/>
          <p:cNvSpPr>
            <a:spLocks noGrp="1" noChangeArrowheads="1"/>
          </p:cNvSpPr>
          <p:nvPr>
            <p:ph idx="1"/>
          </p:nvPr>
        </p:nvSpPr>
        <p:spPr>
          <a:xfrm>
            <a:off x="0" y="1484784"/>
            <a:ext cx="9144000" cy="5373216"/>
          </a:xfrm>
          <a:noFill/>
          <a:ln/>
        </p:spPr>
        <p:txBody>
          <a:bodyPr lIns="90488" tIns="44450" rIns="90488" bIns="44450"/>
          <a:lstStyle/>
          <a:p>
            <a:pPr marL="514350" indent="-514350">
              <a:buClr>
                <a:schemeClr val="tx2"/>
              </a:buClr>
              <a:buSzPct val="50000"/>
              <a:buFont typeface="+mj-lt"/>
              <a:buAutoNum type="arabicPeriod"/>
            </a:pPr>
            <a:r>
              <a:rPr lang="en-GB" sz="3600" dirty="0" smtClean="0"/>
              <a:t>Primary (no underlying cause) </a:t>
            </a:r>
          </a:p>
          <a:p>
            <a:pPr lvl="1"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en-GB" sz="3600" dirty="0" smtClean="0"/>
              <a:t>Likely genetic.</a:t>
            </a:r>
          </a:p>
          <a:p>
            <a:pPr lvl="1"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en-GB" sz="3600" dirty="0" smtClean="0"/>
              <a:t>This type is MC in women and increases in incidence with age.</a:t>
            </a:r>
            <a:endParaRPr lang="en-GB" sz="3600" dirty="0"/>
          </a:p>
          <a:p>
            <a:pPr marL="514350" indent="-514350">
              <a:buClr>
                <a:schemeClr val="tx2"/>
              </a:buClr>
              <a:buSzPct val="50000"/>
              <a:buFont typeface="+mj-lt"/>
              <a:buAutoNum type="arabicPeriod"/>
            </a:pPr>
            <a:r>
              <a:rPr lang="en-GB" sz="3600" dirty="0" smtClean="0"/>
              <a:t>Secondary: there is a clear predisposing factor</a:t>
            </a:r>
          </a:p>
          <a:p>
            <a:pPr lvl="1"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en-GB" sz="3600" dirty="0" smtClean="0"/>
              <a:t>Infection (septic arthritis)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CAUSES OF 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 numCol="2"/>
          <a:lstStyle/>
          <a:p>
            <a:r>
              <a:rPr lang="en-US" dirty="0" smtClean="0"/>
              <a:t>Congenital</a:t>
            </a:r>
          </a:p>
          <a:p>
            <a:pPr lvl="1"/>
            <a:r>
              <a:rPr lang="en-US" dirty="0" smtClean="0"/>
              <a:t>Developmental </a:t>
            </a:r>
            <a:r>
              <a:rPr lang="en-US" dirty="0" err="1" smtClean="0"/>
              <a:t>dysplasias</a:t>
            </a:r>
            <a:r>
              <a:rPr lang="en-US" dirty="0" smtClean="0"/>
              <a:t> of the hip </a:t>
            </a:r>
          </a:p>
          <a:p>
            <a:pPr lvl="2"/>
            <a:r>
              <a:rPr lang="en-GB" dirty="0" smtClean="0"/>
              <a:t>Congenital </a:t>
            </a:r>
            <a:r>
              <a:rPr lang="en-GB" dirty="0"/>
              <a:t>Hip </a:t>
            </a:r>
            <a:r>
              <a:rPr lang="en-GB" dirty="0" smtClean="0"/>
              <a:t>Dislocation</a:t>
            </a:r>
            <a:endParaRPr lang="en-US" dirty="0" smtClean="0"/>
          </a:p>
          <a:p>
            <a:pPr lvl="1"/>
            <a:r>
              <a:rPr lang="en-US" dirty="0" err="1" smtClean="0"/>
              <a:t>Perthe’s</a:t>
            </a:r>
            <a:r>
              <a:rPr lang="en-US" dirty="0" smtClean="0"/>
              <a:t> disease: Rare disease in which there is segmental, avascular necrosis of the femoral head of unknown etiology</a:t>
            </a:r>
          </a:p>
          <a:p>
            <a:pPr lvl="1"/>
            <a:r>
              <a:rPr lang="en-US" dirty="0" smtClean="0"/>
              <a:t>Slipped Upper Femoral Epiphysis (SUFE</a:t>
            </a:r>
            <a:r>
              <a:rPr lang="en-US" dirty="0" smtClean="0"/>
              <a:t>): structural failure through the growth plate of an immature hip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Acquired</a:t>
            </a:r>
          </a:p>
          <a:p>
            <a:pPr lvl="1"/>
            <a:r>
              <a:rPr lang="en-US" dirty="0" smtClean="0"/>
              <a:t>Trauma</a:t>
            </a:r>
          </a:p>
          <a:p>
            <a:pPr lvl="1"/>
            <a:r>
              <a:rPr lang="en-US" dirty="0" smtClean="0"/>
              <a:t>Infection </a:t>
            </a:r>
            <a:r>
              <a:rPr lang="en-US" dirty="0" smtClean="0">
                <a:sym typeface="Wingdings" panose="05000000000000000000" pitchFamily="2" charset="2"/>
              </a:rPr>
              <a:t> septic arthritis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Avascular necrosis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Inflammatory arthritis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Neuropathic  Charcot joints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Metabolic e.g. Paget’s disease, gout, hemochromatosis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Iatrogenic  post – surgery e.g. </a:t>
            </a:r>
            <a:r>
              <a:rPr lang="en-US" dirty="0" err="1" smtClean="0">
                <a:sym typeface="Wingdings" panose="05000000000000000000" pitchFamily="2" charset="2"/>
              </a:rPr>
              <a:t>meniscectomy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33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initiating event is disparity between </a:t>
            </a:r>
            <a:r>
              <a:rPr lang="en-GB" sz="2400" dirty="0"/>
              <a:t>stress applied to articular cartilage and strength of articular </a:t>
            </a:r>
            <a:r>
              <a:rPr lang="en-GB" sz="2400" dirty="0" smtClean="0"/>
              <a:t>cartilage</a:t>
            </a:r>
            <a:r>
              <a:rPr lang="en-GB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Histologically, the </a:t>
            </a:r>
            <a:r>
              <a:rPr lang="en-US" sz="2400" u="sng" dirty="0" smtClean="0"/>
              <a:t>weight bearing cartilage surface degenerates and eventually wears away completely</a:t>
            </a:r>
            <a:r>
              <a:rPr lang="en-US" sz="2400" dirty="0" smtClean="0"/>
              <a:t>, exposing the </a:t>
            </a:r>
            <a:r>
              <a:rPr lang="en-US" sz="2400" u="sng" dirty="0" smtClean="0"/>
              <a:t>sub - </a:t>
            </a:r>
            <a:r>
              <a:rPr lang="en-US" sz="2400" u="sng" dirty="0" err="1" smtClean="0"/>
              <a:t>chondral</a:t>
            </a:r>
            <a:r>
              <a:rPr lang="en-US" sz="2400" u="sng" dirty="0" smtClean="0"/>
              <a:t> bone which becomes </a:t>
            </a:r>
            <a:r>
              <a:rPr lang="en-US" sz="2400" u="sng" dirty="0" err="1" smtClean="0"/>
              <a:t>eburnated</a:t>
            </a:r>
            <a:r>
              <a:rPr lang="en-US" sz="2400" dirty="0" smtClean="0"/>
              <a:t>.</a:t>
            </a:r>
          </a:p>
          <a:p>
            <a:r>
              <a:rPr lang="en-US" sz="2400" u="sng" dirty="0" smtClean="0"/>
              <a:t>Cysts</a:t>
            </a:r>
            <a:r>
              <a:rPr lang="en-US" sz="2400" dirty="0" smtClean="0"/>
              <a:t> occur because of micro - fracture of the articular surface &amp; new bone laid down (sclerosis) in the surrounding bone.</a:t>
            </a:r>
          </a:p>
          <a:p>
            <a:r>
              <a:rPr lang="en-US" sz="2400" dirty="0" smtClean="0"/>
              <a:t>Disorganized new bone is produced at the margins of joints (</a:t>
            </a:r>
            <a:r>
              <a:rPr lang="en-US" sz="2400" u="sng" dirty="0" smtClean="0"/>
              <a:t>osteophytes</a:t>
            </a:r>
            <a:r>
              <a:rPr lang="en-US" sz="2400" dirty="0" smtClean="0"/>
              <a:t>) as the disease progresses</a:t>
            </a:r>
          </a:p>
          <a:p>
            <a:r>
              <a:rPr lang="en-US" sz="2400" dirty="0"/>
              <a:t>The synovial lining becomes thickened and inflamed, often producing excess synovial fluid (</a:t>
            </a:r>
            <a:r>
              <a:rPr lang="en-US" sz="2400" u="sng" dirty="0"/>
              <a:t>an effusion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7278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r>
              <a:rPr lang="en-US" sz="4000" dirty="0" smtClean="0"/>
              <a:t>Being overweight</a:t>
            </a:r>
          </a:p>
          <a:p>
            <a:r>
              <a:rPr lang="en-US" sz="4000" dirty="0" smtClean="0"/>
              <a:t>Getting older</a:t>
            </a:r>
          </a:p>
          <a:p>
            <a:r>
              <a:rPr lang="en-US" sz="4000" dirty="0" smtClean="0"/>
              <a:t>Injuring a joint</a:t>
            </a:r>
          </a:p>
          <a:p>
            <a:r>
              <a:rPr lang="en-US" sz="4000" dirty="0" smtClean="0"/>
              <a:t>Occupation: repetitive knee bending</a:t>
            </a:r>
          </a:p>
          <a:p>
            <a:r>
              <a:rPr lang="en-US" sz="4000" dirty="0" smtClean="0"/>
              <a:t>Females &gt; males</a:t>
            </a:r>
          </a:p>
          <a:p>
            <a:r>
              <a:rPr lang="en-US" sz="4000" dirty="0" smtClean="0"/>
              <a:t>Genetics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14430799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46321732</TotalTime>
  <Words>876</Words>
  <Application>Microsoft Office PowerPoint</Application>
  <PresentationFormat>On-screen Show (4:3)</PresentationFormat>
  <Paragraphs>148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Arial Black</vt:lpstr>
      <vt:lpstr>Comic Sans MS</vt:lpstr>
      <vt:lpstr>Monotype Sorts</vt:lpstr>
      <vt:lpstr>Tahoma</vt:lpstr>
      <vt:lpstr>Times New Roman</vt:lpstr>
      <vt:lpstr>Wingdings</vt:lpstr>
      <vt:lpstr>Contemporary Portrait</vt:lpstr>
      <vt:lpstr>OSTEOARTHRITIS</vt:lpstr>
      <vt:lpstr>   OUTLINE</vt:lpstr>
      <vt:lpstr>1. INTRODUCTION</vt:lpstr>
      <vt:lpstr>2. DEFINITION</vt:lpstr>
      <vt:lpstr>INCIDENCE</vt:lpstr>
      <vt:lpstr>3. CLASSIFICATION</vt:lpstr>
      <vt:lpstr>SECONDARY CAUSES OF OA</vt:lpstr>
      <vt:lpstr>4. PATHOGENESIS</vt:lpstr>
      <vt:lpstr>RISK FACTORS </vt:lpstr>
      <vt:lpstr>MORPHOLOGY</vt:lpstr>
      <vt:lpstr>CONT.</vt:lpstr>
      <vt:lpstr>5. CLINICAL PRESENTATION</vt:lpstr>
      <vt:lpstr>CONT.</vt:lpstr>
      <vt:lpstr>JOINT INVOLVEMENT</vt:lpstr>
      <vt:lpstr>PHYSICAL EXAMINATION</vt:lpstr>
      <vt:lpstr>6. INVESTIGATIONS</vt:lpstr>
      <vt:lpstr>OSTEOARTHRITIS X-RAY CHANGES</vt:lpstr>
      <vt:lpstr>CONT.</vt:lpstr>
      <vt:lpstr>X – RAY FEATURES</vt:lpstr>
      <vt:lpstr>LAB TESTS</vt:lpstr>
      <vt:lpstr>DIAGNOSIS</vt:lpstr>
      <vt:lpstr>        7. TREATMENT OPTIONS (OA): NON-OPERATIVE</vt:lpstr>
      <vt:lpstr>OPERATIVE TREATMENT OPTIONS</vt:lpstr>
      <vt:lpstr>STEPPED OA TREATMENT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Arthritis</dc:title>
  <dc:creator>FRED</dc:creator>
  <cp:lastModifiedBy>Effie Naila</cp:lastModifiedBy>
  <cp:revision>154</cp:revision>
  <dcterms:created xsi:type="dcterms:W3CDTF">1996-09-30T18:28:10Z</dcterms:created>
  <dcterms:modified xsi:type="dcterms:W3CDTF">2017-03-22T20:24:46Z</dcterms:modified>
</cp:coreProperties>
</file>