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56" r:id="rId2"/>
    <p:sldId id="305" r:id="rId3"/>
    <p:sldId id="304" r:id="rId4"/>
    <p:sldId id="302" r:id="rId5"/>
    <p:sldId id="268" r:id="rId6"/>
    <p:sldId id="368" r:id="rId7"/>
    <p:sldId id="288" r:id="rId8"/>
    <p:sldId id="298" r:id="rId9"/>
    <p:sldId id="299" r:id="rId10"/>
    <p:sldId id="300" r:id="rId11"/>
    <p:sldId id="301" r:id="rId12"/>
    <p:sldId id="291" r:id="rId13"/>
    <p:sldId id="293" r:id="rId14"/>
    <p:sldId id="294" r:id="rId15"/>
    <p:sldId id="307" r:id="rId16"/>
    <p:sldId id="289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53" autoAdjust="0"/>
    <p:restoredTop sz="94660"/>
  </p:normalViewPr>
  <p:slideViewPr>
    <p:cSldViewPr>
      <p:cViewPr>
        <p:scale>
          <a:sx n="70" d="100"/>
          <a:sy n="70" d="100"/>
        </p:scale>
        <p:origin x="-140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6D0D1-32A4-4671-8C4E-5E385EAA07B5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84E00-43B9-4256-A2A2-2E2BBBD20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427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27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427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7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7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4288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428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4307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4308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9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0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1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2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3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4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5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6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7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8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19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0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1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2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3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4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4325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54326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7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8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9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0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1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2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4333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54334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3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3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3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433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4340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4341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4342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B6163F2-9FE4-4C46-A2BE-D3E0A8948A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65381-CE4E-42FE-951A-7A2FB10BDF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EFD71-2B02-4D09-AD02-6B486F721A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28AFAC-0F6F-4B29-B982-5DB753F736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71F5E08-1C35-43C9-B6C7-B9CBC6301C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3CD122D-826E-449B-8738-EC220054BB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9E838-67BC-4213-A02C-25A3AC2BA0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150A1-DB0F-4391-A8A6-E33311AD81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2DB94F-EAB4-4209-B3C8-A61E600DFD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67E98-B63A-4E52-B569-5D98DBF82C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6CB8D-BA15-4B1A-915A-C9F75C1FFE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15489-936C-4889-8F69-F98E755934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4FA3A-7BBE-4747-A8A4-8AF5FDEC86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6F439-C77D-40EE-8A14-A7211EBCD5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3251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325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253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325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26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326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284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328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302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5330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3310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5331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1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1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1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331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31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31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331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331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89677D7-561A-446B-8407-B6A6A0EECA4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INTRODUCTION TO BONE TUMORS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Dr </a:t>
            </a:r>
            <a:r>
              <a:rPr lang="en-US" sz="2800" dirty="0" smtClean="0"/>
              <a:t>F.C SITATI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1800" dirty="0" smtClean="0"/>
              <a:t>LECTURER, ORTHO DEPT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6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276600"/>
            <a:ext cx="4326879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609600" y="533400"/>
            <a:ext cx="777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err="1"/>
              <a:t>Osteosarcoma</a:t>
            </a:r>
            <a:r>
              <a:rPr lang="en-US" sz="2800" dirty="0"/>
              <a:t>, </a:t>
            </a: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causing </a:t>
            </a:r>
            <a:r>
              <a:rPr lang="en-US" sz="2800" dirty="0"/>
              <a:t>swelling in the </a:t>
            </a:r>
            <a:r>
              <a:rPr lang="en-US" sz="2800" dirty="0" smtClean="0"/>
              <a:t>distal femur</a:t>
            </a:r>
            <a:r>
              <a:rPr lang="en-US" sz="2800" dirty="0"/>
              <a:t>. </a:t>
            </a: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Soft </a:t>
            </a:r>
            <a:r>
              <a:rPr lang="en-US" sz="2800" dirty="0"/>
              <a:t>tissues poorly movable, consistency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ranging from tough to hard, hyperthermia of the </a:t>
            </a:r>
            <a:r>
              <a:rPr lang="en-US" sz="2800" dirty="0" smtClean="0"/>
              <a:t>skin and </a:t>
            </a:r>
            <a:r>
              <a:rPr lang="en-US" sz="2800" dirty="0"/>
              <a:t>marked veins.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27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0" y="3276600"/>
            <a:ext cx="2438400" cy="3449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62000" y="457200"/>
            <a:ext cx="6096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Ewing sarcoma of the proximal </a:t>
            </a:r>
            <a:r>
              <a:rPr lang="en-US" sz="2800" dirty="0" err="1"/>
              <a:t>humerus</a:t>
            </a:r>
            <a:r>
              <a:rPr lang="en-US" sz="2800" dirty="0"/>
              <a:t>,</a:t>
            </a:r>
          </a:p>
          <a:p>
            <a:r>
              <a:rPr lang="en-US" sz="2800" dirty="0"/>
              <a:t>presenting as tightly elastic, tense, </a:t>
            </a:r>
            <a:r>
              <a:rPr lang="en-US" sz="2800" dirty="0" smtClean="0"/>
              <a:t>ulcerated lesion </a:t>
            </a:r>
            <a:r>
              <a:rPr lang="en-US" sz="2800" dirty="0"/>
              <a:t>with shining skin, on a grey-white backgro</a:t>
            </a:r>
            <a:r>
              <a:rPr lang="en-US" sz="2400" dirty="0"/>
              <a:t>und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036638"/>
          </a:xfrm>
        </p:spPr>
        <p:txBody>
          <a:bodyPr/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err="1" smtClean="0"/>
              <a:t>Tumour</a:t>
            </a:r>
            <a:r>
              <a:rPr lang="en-US" sz="4000" b="1" dirty="0" smtClean="0"/>
              <a:t> Workup: Secondary bone tumors </a:t>
            </a:r>
            <a:r>
              <a:rPr lang="en-US" dirty="0" smtClean="0"/>
              <a:t> </a:t>
            </a:r>
            <a:r>
              <a:rPr lang="en-US" sz="6600" dirty="0" smtClean="0"/>
              <a:t/>
            </a:r>
            <a:br>
              <a:rPr lang="en-US" sz="66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sz="2800" dirty="0" smtClean="0"/>
              <a:t>Clinical </a:t>
            </a:r>
            <a:r>
              <a:rPr lang="en-US" sz="2800" dirty="0"/>
              <a:t>examination (age, sex, site and past history) </a:t>
            </a:r>
          </a:p>
          <a:p>
            <a:pPr lvl="1"/>
            <a:r>
              <a:rPr lang="en-US" dirty="0"/>
              <a:t>Thyroid </a:t>
            </a:r>
          </a:p>
          <a:p>
            <a:pPr lvl="1"/>
            <a:r>
              <a:rPr lang="en-US" dirty="0"/>
              <a:t>Breasts </a:t>
            </a:r>
          </a:p>
          <a:p>
            <a:pPr lvl="1"/>
            <a:r>
              <a:rPr lang="en-US" dirty="0"/>
              <a:t>Chest </a:t>
            </a:r>
          </a:p>
          <a:p>
            <a:pPr lvl="1"/>
            <a:r>
              <a:rPr lang="en-US" dirty="0"/>
              <a:t>Liver </a:t>
            </a:r>
          </a:p>
          <a:p>
            <a:pPr lvl="1"/>
            <a:r>
              <a:rPr lang="en-US" dirty="0"/>
              <a:t>Kidney </a:t>
            </a:r>
          </a:p>
          <a:p>
            <a:pPr lvl="1"/>
            <a:r>
              <a:rPr lang="en-US" dirty="0"/>
              <a:t>Rectal (prostate &amp; rectal </a:t>
            </a:r>
            <a:r>
              <a:rPr lang="en-US" dirty="0" err="1"/>
              <a:t>tumours</a:t>
            </a:r>
            <a:r>
              <a:rPr lang="en-US" dirty="0"/>
              <a:t>) </a:t>
            </a:r>
          </a:p>
          <a:p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 smtClean="0"/>
              <a:t>Tumour</a:t>
            </a:r>
            <a:r>
              <a:rPr lang="en-US" sz="4000" b="1" dirty="0" smtClean="0"/>
              <a:t> Workup: Secondary bone tumors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lvl="0"/>
            <a:r>
              <a:rPr lang="en-US" sz="1600" dirty="0" smtClean="0"/>
              <a:t>Bloods </a:t>
            </a:r>
            <a:endParaRPr lang="en-US" sz="2800" dirty="0" smtClean="0"/>
          </a:p>
          <a:p>
            <a:pPr lvl="1"/>
            <a:r>
              <a:rPr lang="en-US" sz="1400" dirty="0" smtClean="0"/>
              <a:t>FBC (</a:t>
            </a:r>
            <a:r>
              <a:rPr lang="en-US" sz="1400" dirty="0" err="1" smtClean="0"/>
              <a:t>leukaemic</a:t>
            </a:r>
            <a:r>
              <a:rPr lang="en-US" sz="1400" dirty="0" smtClean="0"/>
              <a:t> cells etc) </a:t>
            </a:r>
            <a:endParaRPr lang="en-US" sz="2400" dirty="0" smtClean="0"/>
          </a:p>
          <a:p>
            <a:pPr lvl="1"/>
            <a:r>
              <a:rPr lang="en-US" sz="1400" dirty="0" smtClean="0"/>
              <a:t>ESR (often elevated) </a:t>
            </a:r>
            <a:endParaRPr lang="en-US" sz="2400" dirty="0" smtClean="0"/>
          </a:p>
          <a:p>
            <a:pPr lvl="1"/>
            <a:r>
              <a:rPr lang="en-US" sz="1400" dirty="0" smtClean="0"/>
              <a:t>Biochemistry (Ca++, PO4, liver enzymes and Alkaline </a:t>
            </a:r>
            <a:r>
              <a:rPr lang="en-US" sz="1400" dirty="0" err="1" smtClean="0"/>
              <a:t>Phosphatase</a:t>
            </a:r>
            <a:r>
              <a:rPr lang="en-US" sz="1400" dirty="0" smtClean="0"/>
              <a:t>) -&gt; </a:t>
            </a:r>
            <a:r>
              <a:rPr lang="en-US" sz="1400" dirty="0" err="1" smtClean="0"/>
              <a:t>mets</a:t>
            </a:r>
            <a:r>
              <a:rPr lang="en-US" sz="1400" dirty="0" smtClean="0"/>
              <a:t> </a:t>
            </a:r>
            <a:endParaRPr lang="en-US" sz="2400" dirty="0" smtClean="0"/>
          </a:p>
          <a:p>
            <a:pPr lvl="1"/>
            <a:r>
              <a:rPr lang="en-US" sz="1400" dirty="0" smtClean="0"/>
              <a:t>Acid </a:t>
            </a:r>
            <a:r>
              <a:rPr lang="en-US" sz="1400" dirty="0" err="1" smtClean="0"/>
              <a:t>Phosphatase</a:t>
            </a:r>
            <a:r>
              <a:rPr lang="en-US" sz="1400" dirty="0" smtClean="0"/>
              <a:t> (prostate and increased with metastatic deposits) </a:t>
            </a:r>
            <a:endParaRPr lang="en-US" sz="2400" dirty="0" smtClean="0"/>
          </a:p>
          <a:p>
            <a:pPr lvl="1"/>
            <a:r>
              <a:rPr lang="en-US" sz="1400" dirty="0" smtClean="0"/>
              <a:t>Thyroid function tests </a:t>
            </a:r>
            <a:endParaRPr lang="en-US" sz="2400" dirty="0" smtClean="0"/>
          </a:p>
          <a:p>
            <a:pPr lvl="1"/>
            <a:r>
              <a:rPr lang="en-US" sz="1400" dirty="0" smtClean="0"/>
              <a:t>PSA </a:t>
            </a:r>
            <a:endParaRPr lang="en-US" sz="2400" dirty="0" smtClean="0"/>
          </a:p>
          <a:p>
            <a:pPr lvl="1"/>
            <a:r>
              <a:rPr lang="en-US" sz="1400" dirty="0" smtClean="0"/>
              <a:t>Serum Protein Electrophoresis (Myeloma) </a:t>
            </a:r>
            <a:endParaRPr lang="en-US" sz="2400" dirty="0" smtClean="0"/>
          </a:p>
          <a:p>
            <a:pPr lvl="0"/>
            <a:r>
              <a:rPr lang="en-US" sz="1600" dirty="0" smtClean="0"/>
              <a:t>Urinalysis </a:t>
            </a:r>
            <a:endParaRPr lang="en-US" sz="2800" dirty="0" smtClean="0"/>
          </a:p>
          <a:p>
            <a:pPr lvl="0"/>
            <a:r>
              <a:rPr lang="en-US" sz="1600" dirty="0" smtClean="0"/>
              <a:t>Urine </a:t>
            </a:r>
            <a:r>
              <a:rPr lang="en-US" sz="1600" dirty="0" err="1" smtClean="0"/>
              <a:t>Bence</a:t>
            </a:r>
            <a:r>
              <a:rPr lang="en-US" sz="1600" dirty="0" smtClean="0"/>
              <a:t>-Jones (myeloma) </a:t>
            </a:r>
          </a:p>
          <a:p>
            <a:pPr lvl="0"/>
            <a:r>
              <a:rPr lang="en-US" sz="1600" dirty="0" err="1" smtClean="0"/>
              <a:t>Xray</a:t>
            </a:r>
            <a:r>
              <a:rPr lang="en-US" sz="1600" dirty="0" smtClean="0"/>
              <a:t> affected region</a:t>
            </a:r>
            <a:endParaRPr lang="en-US" sz="2800" dirty="0" smtClean="0"/>
          </a:p>
          <a:p>
            <a:pPr lvl="0"/>
            <a:r>
              <a:rPr lang="en-US" sz="1600" dirty="0" smtClean="0"/>
              <a:t>CXR </a:t>
            </a:r>
            <a:endParaRPr lang="en-US" sz="2800" dirty="0" smtClean="0"/>
          </a:p>
          <a:p>
            <a:pPr lvl="0"/>
            <a:r>
              <a:rPr lang="en-US" sz="1600" dirty="0" smtClean="0"/>
              <a:t>Abdominal ultrasound </a:t>
            </a:r>
            <a:endParaRPr lang="en-US" sz="2800" dirty="0" smtClean="0"/>
          </a:p>
          <a:p>
            <a:pPr lvl="0"/>
            <a:r>
              <a:rPr lang="en-US" sz="1600" dirty="0" smtClean="0"/>
              <a:t>Bone scan -&gt; other sites </a:t>
            </a:r>
            <a:endParaRPr lang="en-US" sz="2800" dirty="0" smtClean="0"/>
          </a:p>
          <a:p>
            <a:pPr lvl="0"/>
            <a:r>
              <a:rPr lang="en-US" sz="1600" dirty="0" smtClean="0"/>
              <a:t>MRI -&gt; soft tissue extent and association with nerves and vessels </a:t>
            </a:r>
            <a:endParaRPr lang="en-US" sz="2800" dirty="0" smtClean="0"/>
          </a:p>
          <a:p>
            <a:pPr lvl="0"/>
            <a:r>
              <a:rPr lang="en-US" sz="1600" dirty="0" smtClean="0"/>
              <a:t>CT of lesion and chest (-&gt; staging) </a:t>
            </a:r>
            <a:endParaRPr lang="en-US" sz="2800" dirty="0" smtClean="0"/>
          </a:p>
          <a:p>
            <a:pPr lvl="0"/>
            <a:r>
              <a:rPr lang="en-US" sz="1600" dirty="0" smtClean="0"/>
              <a:t>Angiography -&gt; </a:t>
            </a:r>
            <a:r>
              <a:rPr lang="en-US" sz="1600" dirty="0" err="1" smtClean="0"/>
              <a:t>tumour</a:t>
            </a:r>
            <a:r>
              <a:rPr lang="en-US" sz="1600" dirty="0" smtClean="0"/>
              <a:t> blood supply and relationship to major vessels </a:t>
            </a:r>
            <a:endParaRPr lang="en-US" sz="2800" dirty="0" smtClean="0"/>
          </a:p>
          <a:p>
            <a:pPr lvl="0"/>
            <a:r>
              <a:rPr lang="en-US" sz="1600" dirty="0" smtClean="0"/>
              <a:t>Biopsy 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sz="4000" b="1" dirty="0" smtClean="0"/>
              <a:t>Biopsy of Bone </a:t>
            </a:r>
            <a:r>
              <a:rPr lang="en-US" sz="4000" b="1" dirty="0" err="1" smtClean="0"/>
              <a:t>Tumours</a:t>
            </a:r>
            <a:r>
              <a:rPr lang="en-US" sz="4000" b="1" dirty="0" smtClean="0"/>
              <a:t> </a:t>
            </a:r>
            <a:r>
              <a:rPr lang="en-US" sz="4000" dirty="0" smtClean="0"/>
              <a:t>   </a:t>
            </a:r>
            <a:r>
              <a:rPr lang="en-US" sz="4000" b="1" dirty="0" smtClean="0"/>
              <a:t> 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i="1" dirty="0" smtClean="0"/>
              <a:t>Principles</a:t>
            </a:r>
            <a:r>
              <a:rPr lang="en-US" b="1" i="1" dirty="0" smtClean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400" dirty="0" smtClean="0"/>
              <a:t>Should </a:t>
            </a:r>
            <a:r>
              <a:rPr lang="en-US" sz="2400" dirty="0"/>
              <a:t>know probable diagnosis and stage of </a:t>
            </a:r>
            <a:r>
              <a:rPr lang="en-US" sz="2400" dirty="0" err="1"/>
              <a:t>tumour</a:t>
            </a:r>
            <a:r>
              <a:rPr lang="en-US" sz="2400" dirty="0"/>
              <a:t> </a:t>
            </a:r>
            <a:r>
              <a:rPr lang="en-US" sz="2600" dirty="0"/>
              <a:t>before biopsy as it is the last step in the staging of the patient </a:t>
            </a:r>
          </a:p>
          <a:p>
            <a:pPr lvl="0">
              <a:lnSpc>
                <a:spcPct val="150000"/>
              </a:lnSpc>
            </a:pPr>
            <a:r>
              <a:rPr lang="en-US" sz="2600" dirty="0"/>
              <a:t>Performed by the surgeon who will perform the definitive </a:t>
            </a:r>
            <a:r>
              <a:rPr lang="en-US" sz="2600" dirty="0" smtClean="0"/>
              <a:t>surgery</a:t>
            </a:r>
            <a:endParaRPr lang="en-US" sz="2600" dirty="0"/>
          </a:p>
          <a:p>
            <a:pPr lvl="0">
              <a:lnSpc>
                <a:spcPct val="150000"/>
              </a:lnSpc>
            </a:pPr>
            <a:r>
              <a:rPr lang="en-US" sz="2600" dirty="0" smtClean="0"/>
              <a:t>Meticulous </a:t>
            </a:r>
            <a:r>
              <a:rPr lang="en-US" sz="2600" dirty="0" err="1"/>
              <a:t>haemostasis</a:t>
            </a:r>
            <a:r>
              <a:rPr lang="en-US" sz="2600" dirty="0"/>
              <a:t> to avoid tracking </a:t>
            </a:r>
            <a:r>
              <a:rPr lang="en-US" sz="2600" dirty="0" err="1"/>
              <a:t>haematomas</a:t>
            </a:r>
            <a:r>
              <a:rPr lang="en-US" sz="2600" dirty="0"/>
              <a:t> </a:t>
            </a:r>
          </a:p>
          <a:p>
            <a:pPr lvl="0">
              <a:lnSpc>
                <a:spcPct val="150000"/>
              </a:lnSpc>
            </a:pPr>
            <a:r>
              <a:rPr lang="en-US" sz="2600" dirty="0"/>
              <a:t>Send samples for microbiological analysis </a:t>
            </a:r>
            <a:r>
              <a:rPr lang="en-US" sz="2600" dirty="0" smtClean="0">
                <a:solidFill>
                  <a:srgbClr val="FF0000"/>
                </a:solidFill>
              </a:rPr>
              <a:t>also</a:t>
            </a:r>
            <a:endParaRPr lang="en-US" sz="26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TREATMENT</a:t>
            </a:r>
            <a:br>
              <a:rPr lang="en-US" sz="4000"/>
            </a:br>
            <a:endParaRPr lang="en-US" sz="40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Surgery; Amputation / </a:t>
            </a:r>
            <a:r>
              <a:rPr lang="en-US" dirty="0" err="1"/>
              <a:t>endoprosthesis</a:t>
            </a:r>
            <a:r>
              <a:rPr lang="en-US" dirty="0"/>
              <a:t> / palliative</a:t>
            </a:r>
          </a:p>
          <a:p>
            <a:endParaRPr lang="en-US" dirty="0"/>
          </a:p>
          <a:p>
            <a:r>
              <a:rPr lang="en-US" dirty="0"/>
              <a:t>Chemotherapy</a:t>
            </a:r>
          </a:p>
          <a:p>
            <a:endParaRPr lang="en-US" dirty="0"/>
          </a:p>
          <a:p>
            <a:r>
              <a:rPr lang="en-US"/>
              <a:t>Radiotherapy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en-US" sz="4000"/>
              <a:t>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and Secondary Bone Tumors</a:t>
            </a:r>
          </a:p>
          <a:p>
            <a:r>
              <a:rPr lang="en-US" dirty="0" smtClean="0"/>
              <a:t>WHO Classification: </a:t>
            </a:r>
            <a:r>
              <a:rPr lang="en-US" dirty="0" smtClean="0"/>
              <a:t>Musculoskeletal </a:t>
            </a:r>
            <a:r>
              <a:rPr lang="en-US" dirty="0" smtClean="0"/>
              <a:t> </a:t>
            </a:r>
            <a:r>
              <a:rPr lang="en-US" dirty="0" smtClean="0"/>
              <a:t>Tumors</a:t>
            </a:r>
          </a:p>
          <a:p>
            <a:r>
              <a:rPr lang="en-US" dirty="0" err="1" smtClean="0"/>
              <a:t>Enneking</a:t>
            </a:r>
            <a:r>
              <a:rPr lang="en-US" dirty="0" smtClean="0"/>
              <a:t> Staging of Tumors</a:t>
            </a:r>
          </a:p>
          <a:p>
            <a:r>
              <a:rPr lang="en-US" dirty="0" smtClean="0"/>
              <a:t>Clinical Presentation </a:t>
            </a:r>
          </a:p>
          <a:p>
            <a:r>
              <a:rPr lang="en-US" dirty="0" smtClean="0"/>
              <a:t>Tumor work up for secondary Bone Tumors</a:t>
            </a:r>
          </a:p>
          <a:p>
            <a:r>
              <a:rPr lang="en-US" dirty="0" smtClean="0"/>
              <a:t>Principles of Tumor Biopsy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Classification of Bone tumors</a:t>
            </a:r>
            <a:r>
              <a:rPr lang="en-US" dirty="0" smtClean="0"/>
              <a:t> · Primary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800" dirty="0" smtClean="0"/>
              <a:t>Primary – 5%: usually solitary site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o Definition: tumors of </a:t>
            </a:r>
            <a:r>
              <a:rPr lang="en-US" sz="2800" b="1" dirty="0" err="1" smtClean="0"/>
              <a:t>mesenchymal</a:t>
            </a:r>
            <a:r>
              <a:rPr lang="en-US" sz="2800" b="1" dirty="0" smtClean="0"/>
              <a:t> origin arising in bone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o Routes of spread: </a:t>
            </a:r>
            <a:r>
              <a:rPr lang="en-US" sz="2800" b="1" dirty="0" err="1" smtClean="0"/>
              <a:t>hematogenous</a:t>
            </a:r>
            <a:r>
              <a:rPr lang="en-US" sz="2800" b="1" dirty="0" smtClean="0"/>
              <a:t> (lung, liver, bone)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Classification of Bone tumors</a:t>
            </a:r>
            <a:r>
              <a:rPr lang="en-US" dirty="0" smtClean="0"/>
              <a:t> · Secondary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Secondary 95%: </a:t>
            </a:r>
            <a:r>
              <a:rPr lang="en-US" sz="2800" dirty="0"/>
              <a:t>usually </a:t>
            </a:r>
            <a:r>
              <a:rPr lang="en-US" sz="2800" dirty="0" smtClean="0"/>
              <a:t>multiple sites</a:t>
            </a:r>
            <a:endParaRPr lang="en-US" sz="2800" dirty="0"/>
          </a:p>
          <a:p>
            <a:r>
              <a:rPr lang="en-US" sz="2800" dirty="0" smtClean="0"/>
              <a:t> </a:t>
            </a:r>
            <a:r>
              <a:rPr lang="en-US" sz="2800" dirty="0"/>
              <a:t>Malignancies originating from distant organs</a:t>
            </a:r>
          </a:p>
          <a:p>
            <a:r>
              <a:rPr lang="en-US" sz="2800" dirty="0" smtClean="0"/>
              <a:t> </a:t>
            </a:r>
            <a:r>
              <a:rPr lang="en-US" sz="2800" b="1" dirty="0"/>
              <a:t>Most frequent = carcinomas – malignant epithelial tumors of viscera</a:t>
            </a:r>
          </a:p>
          <a:p>
            <a:pPr>
              <a:buNone/>
            </a:pPr>
            <a:r>
              <a:rPr lang="en-US" sz="2800" dirty="0" smtClean="0"/>
              <a:t>Most </a:t>
            </a:r>
            <a:r>
              <a:rPr lang="en-US" sz="2800" dirty="0"/>
              <a:t>frequent </a:t>
            </a:r>
            <a:r>
              <a:rPr lang="en-US" sz="2800" dirty="0" smtClean="0"/>
              <a:t>primaries: </a:t>
            </a:r>
            <a:r>
              <a:rPr lang="en-US" sz="2800" dirty="0"/>
              <a:t>lung, breast, prostate, GI, kidney and </a:t>
            </a:r>
            <a:r>
              <a:rPr lang="en-US" sz="2800" dirty="0" smtClean="0"/>
              <a:t>thyroid</a:t>
            </a:r>
          </a:p>
          <a:p>
            <a:endParaRPr lang="en-US" sz="2800" dirty="0"/>
          </a:p>
          <a:p>
            <a:r>
              <a:rPr lang="en-US" sz="2800" dirty="0" smtClean="0"/>
              <a:t>Bones affected: pelvis</a:t>
            </a:r>
            <a:r>
              <a:rPr lang="en-US" sz="2800" dirty="0"/>
              <a:t>, vertebrae, proximal femur and </a:t>
            </a:r>
            <a:r>
              <a:rPr lang="en-US" sz="2800" dirty="0" err="1" smtClean="0"/>
              <a:t>humerus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emerkin stagi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194094"/>
            <a:ext cx="7848600" cy="6663906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Enneking</a:t>
            </a:r>
            <a:r>
              <a:rPr lang="en-US" dirty="0" smtClean="0"/>
              <a:t> </a:t>
            </a:r>
            <a:r>
              <a:rPr lang="en-US" dirty="0"/>
              <a:t>Staging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Why stage: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1.treatment </a:t>
            </a:r>
            <a:r>
              <a:rPr lang="en-US" dirty="0"/>
              <a:t>decision 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2. Comparison </a:t>
            </a:r>
            <a:r>
              <a:rPr lang="en-US" dirty="0"/>
              <a:t>purposes with other treatment methods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60" name="Rectangle 56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39825"/>
          </a:xfrm>
        </p:spPr>
        <p:txBody>
          <a:bodyPr/>
          <a:lstStyle/>
          <a:p>
            <a:r>
              <a:rPr lang="en-US" sz="3200" b="1" dirty="0"/>
              <a:t>WHO classification of </a:t>
            </a:r>
            <a:r>
              <a:rPr lang="en-US" sz="3200" b="1" dirty="0" smtClean="0"/>
              <a:t>musculoskeletal </a:t>
            </a:r>
            <a:r>
              <a:rPr lang="en-US" sz="3200" b="1" dirty="0" smtClean="0"/>
              <a:t> </a:t>
            </a:r>
            <a:r>
              <a:rPr lang="en-US" sz="3200" b="1" dirty="0" err="1"/>
              <a:t>tumours</a:t>
            </a:r>
            <a:endParaRPr lang="en-US" sz="3200" dirty="0"/>
          </a:p>
        </p:txBody>
      </p:sp>
      <p:graphicFrame>
        <p:nvGraphicFramePr>
          <p:cNvPr id="47167" name="Group 63"/>
          <p:cNvGraphicFramePr>
            <a:graphicFrameLocks noGrp="1"/>
          </p:cNvGraphicFramePr>
          <p:nvPr>
            <p:ph idx="1"/>
          </p:nvPr>
        </p:nvGraphicFramePr>
        <p:xfrm>
          <a:off x="914400" y="1219197"/>
          <a:ext cx="7848600" cy="5321813"/>
        </p:xfrm>
        <a:graphic>
          <a:graphicData uri="http://schemas.openxmlformats.org/drawingml/2006/table">
            <a:tbl>
              <a:tblPr/>
              <a:tblGrid>
                <a:gridCol w="2616200"/>
                <a:gridCol w="2616200"/>
                <a:gridCol w="2616200"/>
              </a:tblGrid>
              <a:tr h="924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Cell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Benign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Malignant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Osteoid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osteoma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osteosarcoma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7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Cartilage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Chondroma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Osteochondroma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chondrosarcoma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Fibrous tissue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Fibroma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Fibrosarcoma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Vessels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Hemangioma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Angiosarcoma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Uncertain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Giant cell tumor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Malignant giant cell tumor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Notochordal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Chordoma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features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5259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clinical features of bone </a:t>
            </a:r>
            <a:r>
              <a:rPr lang="en-US" dirty="0" err="1"/>
              <a:t>tumours</a:t>
            </a:r>
            <a:r>
              <a:rPr lang="en-US" dirty="0"/>
              <a:t> are</a:t>
            </a:r>
          </a:p>
          <a:p>
            <a:r>
              <a:rPr lang="en-US" dirty="0"/>
              <a:t>non-specific</a:t>
            </a:r>
            <a:r>
              <a:rPr lang="en-US" dirty="0" smtClean="0"/>
              <a:t>, thus delay in diagnosis.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Pain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Swelling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General </a:t>
            </a:r>
            <a:r>
              <a:rPr lang="en-US" dirty="0">
                <a:solidFill>
                  <a:srgbClr val="FF0000"/>
                </a:solidFill>
              </a:rPr>
              <a:t>discomfort</a:t>
            </a:r>
          </a:p>
          <a:p>
            <a:r>
              <a:rPr lang="en-US" dirty="0"/>
              <a:t>L</a:t>
            </a:r>
            <a:r>
              <a:rPr lang="en-US" dirty="0" smtClean="0"/>
              <a:t>imited </a:t>
            </a:r>
            <a:r>
              <a:rPr lang="en-US" dirty="0"/>
              <a:t>mobility 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pontaneous fracture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General symptoms: </a:t>
            </a:r>
            <a:r>
              <a:rPr lang="en-US" dirty="0" smtClean="0"/>
              <a:t>fever, exhaustion &amp; loss of weight.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06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048000"/>
            <a:ext cx="401682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685800" y="381000"/>
            <a:ext cx="7620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 err="1"/>
              <a:t>Osteochondroma</a:t>
            </a:r>
            <a:r>
              <a:rPr lang="en-US" sz="3200" dirty="0"/>
              <a:t>. </a:t>
            </a:r>
            <a:endParaRPr lang="en-US" sz="3200" dirty="0" smtClean="0"/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Hard</a:t>
            </a:r>
            <a:r>
              <a:rPr lang="en-US" sz="3200" dirty="0"/>
              <a:t>, smooth, </a:t>
            </a:r>
            <a:r>
              <a:rPr lang="en-US" sz="3200" dirty="0" smtClean="0"/>
              <a:t>nodular swelling </a:t>
            </a:r>
            <a:r>
              <a:rPr lang="en-US" sz="3200" dirty="0"/>
              <a:t>of the distal </a:t>
            </a:r>
            <a:r>
              <a:rPr lang="en-US" sz="3200" dirty="0" smtClean="0"/>
              <a:t>femur 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Skin </a:t>
            </a:r>
            <a:r>
              <a:rPr lang="en-US" sz="3200" dirty="0"/>
              <a:t>and soft tissues </a:t>
            </a:r>
            <a:r>
              <a:rPr lang="en-US" sz="3200" dirty="0" smtClean="0"/>
              <a:t>are easily </a:t>
            </a:r>
            <a:r>
              <a:rPr lang="en-US" sz="3200" dirty="0"/>
              <a:t>movable and the knee joint is freely mobile.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1260</TotalTime>
  <Words>479</Words>
  <Application>Microsoft Office PowerPoint</Application>
  <PresentationFormat>On-screen Show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Ripple</vt:lpstr>
      <vt:lpstr>INTRODUCTION TO BONE TUMORS</vt:lpstr>
      <vt:lpstr>OBJECTIVES</vt:lpstr>
      <vt:lpstr>Classification of Bone tumors · Primary </vt:lpstr>
      <vt:lpstr>Classification of Bone tumors · Secondary </vt:lpstr>
      <vt:lpstr>Slide 5</vt:lpstr>
      <vt:lpstr>Enneking Staging system</vt:lpstr>
      <vt:lpstr>WHO classification of musculoskeletal  tumours</vt:lpstr>
      <vt:lpstr>Clinical features </vt:lpstr>
      <vt:lpstr>Slide 9</vt:lpstr>
      <vt:lpstr>Slide 10</vt:lpstr>
      <vt:lpstr>Slide 11</vt:lpstr>
      <vt:lpstr> Tumour Workup: Secondary bone tumors   </vt:lpstr>
      <vt:lpstr>Tumour Workup: Secondary bone tumors</vt:lpstr>
      <vt:lpstr>Biopsy of Bone Tumours      Principles:  </vt:lpstr>
      <vt:lpstr>TREATMENT </vt:lpstr>
      <vt:lpstr>        The end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BONE TUMORS</dc:title>
  <dc:creator>Dr Isidor Ngayomela</dc:creator>
  <cp:lastModifiedBy>user</cp:lastModifiedBy>
  <cp:revision>39</cp:revision>
  <dcterms:created xsi:type="dcterms:W3CDTF">2006-08-27T08:30:33Z</dcterms:created>
  <dcterms:modified xsi:type="dcterms:W3CDTF">2014-05-25T11:04:31Z</dcterms:modified>
</cp:coreProperties>
</file>