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2"/>
  </p:notesMasterIdLst>
  <p:sldIdLst>
    <p:sldId id="256" r:id="rId2"/>
    <p:sldId id="289" r:id="rId3"/>
    <p:sldId id="292" r:id="rId4"/>
    <p:sldId id="291" r:id="rId5"/>
    <p:sldId id="296" r:id="rId6"/>
    <p:sldId id="264" r:id="rId7"/>
    <p:sldId id="263" r:id="rId8"/>
    <p:sldId id="310" r:id="rId9"/>
    <p:sldId id="311" r:id="rId10"/>
    <p:sldId id="266" r:id="rId11"/>
    <p:sldId id="271" r:id="rId12"/>
    <p:sldId id="267" r:id="rId13"/>
    <p:sldId id="309" r:id="rId14"/>
    <p:sldId id="268" r:id="rId15"/>
    <p:sldId id="270" r:id="rId16"/>
    <p:sldId id="286" r:id="rId17"/>
    <p:sldId id="272" r:id="rId18"/>
    <p:sldId id="276" r:id="rId19"/>
    <p:sldId id="277" r:id="rId20"/>
    <p:sldId id="273" r:id="rId21"/>
    <p:sldId id="295" r:id="rId22"/>
    <p:sldId id="274" r:id="rId23"/>
    <p:sldId id="279" r:id="rId24"/>
    <p:sldId id="284" r:id="rId25"/>
    <p:sldId id="285" r:id="rId26"/>
    <p:sldId id="280" r:id="rId27"/>
    <p:sldId id="281" r:id="rId28"/>
    <p:sldId id="282" r:id="rId29"/>
    <p:sldId id="283" r:id="rId30"/>
    <p:sldId id="312" r:id="rId31"/>
    <p:sldId id="297" r:id="rId32"/>
    <p:sldId id="298" r:id="rId33"/>
    <p:sldId id="303" r:id="rId34"/>
    <p:sldId id="305" r:id="rId35"/>
    <p:sldId id="299" r:id="rId36"/>
    <p:sldId id="304" r:id="rId37"/>
    <p:sldId id="300" r:id="rId38"/>
    <p:sldId id="301" r:id="rId39"/>
    <p:sldId id="302" r:id="rId40"/>
    <p:sldId id="308"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autoAdjust="0"/>
    <p:restoredTop sz="94434" autoAdjust="0"/>
  </p:normalViewPr>
  <p:slideViewPr>
    <p:cSldViewPr>
      <p:cViewPr varScale="1">
        <p:scale>
          <a:sx n="74" d="100"/>
          <a:sy n="74" d="100"/>
        </p:scale>
        <p:origin x="126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A78C7E-2CFD-4EFD-95DB-BCF5387E0EDA}" type="datetimeFigureOut">
              <a:rPr lang="en-US" smtClean="0"/>
              <a:pPr/>
              <a:t>11/21/2016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25400-3EDE-41BE-8473-98CC34046D78}" type="slidenum">
              <a:rPr lang="en-US" smtClean="0"/>
              <a:pPr/>
              <a:t>‹#›</a:t>
            </a:fld>
            <a:endParaRPr lang="en-US"/>
          </a:p>
        </p:txBody>
      </p:sp>
    </p:spTree>
    <p:extLst>
      <p:ext uri="{BB962C8B-B14F-4D97-AF65-F5344CB8AC3E}">
        <p14:creationId xmlns:p14="http://schemas.microsoft.com/office/powerpoint/2010/main" val="2795946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C25400-3EDE-41BE-8473-98CC34046D78}" type="slidenum">
              <a:rPr lang="en-US" smtClean="0"/>
              <a:pPr/>
              <a:t>1</a:t>
            </a:fld>
            <a:endParaRPr lang="en-US"/>
          </a:p>
        </p:txBody>
      </p:sp>
    </p:spTree>
    <p:extLst>
      <p:ext uri="{BB962C8B-B14F-4D97-AF65-F5344CB8AC3E}">
        <p14:creationId xmlns:p14="http://schemas.microsoft.com/office/powerpoint/2010/main" val="3981907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25400-3EDE-41BE-8473-98CC34046D78}" type="slidenum">
              <a:rPr lang="en-US" smtClean="0"/>
              <a:pPr/>
              <a:t>10</a:t>
            </a:fld>
            <a:endParaRPr lang="en-US"/>
          </a:p>
        </p:txBody>
      </p:sp>
    </p:spTree>
    <p:extLst>
      <p:ext uri="{BB962C8B-B14F-4D97-AF65-F5344CB8AC3E}">
        <p14:creationId xmlns:p14="http://schemas.microsoft.com/office/powerpoint/2010/main" val="3466057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1" dirty="0" smtClean="0"/>
              <a:t>The number and variety of </a:t>
            </a:r>
            <a:r>
              <a:rPr lang="en-US" b="1" dirty="0" err="1" smtClean="0"/>
              <a:t>nonoperative</a:t>
            </a:r>
            <a:r>
              <a:rPr lang="en-US" b="1" dirty="0" smtClean="0"/>
              <a:t> therapies for back and leg pain are diverse and overwhelming. Treatments range from simple rest to expensive traction apparatus. All of these therapies are reported with glowing accounts of miraculous “cures”; few have been evaluated scientifically. The simplest treatment for acute back pain is rest. Biomechanical studies indicate that lying in a semi-Fowler position (i.e., on the side with the hips and knees flexed) with a pillow between the legs should relieve most pressure on the disc and nerve roots</a:t>
            </a:r>
          </a:p>
          <a:p>
            <a:r>
              <a:rPr lang="en-US" b="1" dirty="0" smtClean="0"/>
              <a:t>Muscle spasm can be controlled by the application of ice, preferably with a massage over the muscles in spasm. Pain relief and </a:t>
            </a:r>
            <a:r>
              <a:rPr lang="en-US" b="1" dirty="0" err="1" smtClean="0"/>
              <a:t>antiinflammatory</a:t>
            </a:r>
            <a:r>
              <a:rPr lang="en-US" b="1" dirty="0" smtClean="0"/>
              <a:t> effect can be achieved with </a:t>
            </a:r>
            <a:r>
              <a:rPr lang="en-US" b="1" dirty="0" err="1" smtClean="0"/>
              <a:t>nonsteroidal</a:t>
            </a:r>
            <a:r>
              <a:rPr lang="en-US" b="1" dirty="0" smtClean="0"/>
              <a:t> </a:t>
            </a:r>
            <a:r>
              <a:rPr lang="en-US" b="1" dirty="0" err="1" smtClean="0"/>
              <a:t>antiinflammatory</a:t>
            </a:r>
            <a:r>
              <a:rPr lang="en-US" b="1" dirty="0" smtClean="0"/>
              <a:t> drugs (NSAIDs). Most acute exacerbations of back pain respond quickly to this therapy. As the pain diminishes, the patient should be encouraged to begin isometric abdominal and lower extremity exercises</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Walking within the limits of comfort also is encouraged. Sitting, especially riding in a car, is discouraged. </a:t>
            </a:r>
            <a:r>
              <a:rPr lang="en-US" b="1" dirty="0" err="1" smtClean="0"/>
              <a:t>Malmivaara</a:t>
            </a:r>
            <a:r>
              <a:rPr lang="en-US" b="1" dirty="0" smtClean="0"/>
              <a:t> et al. compared the efficacy of bed rest alone, back extension exercises, and continuation of ordinary activities as tolerated in the treatment of acute back pain. They concluded that continuation of ordinary activities within the limits permitted by pain led to a quicker recovery.</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Education in proper posture and body mechanics is helpful in returning the patient to the usual level of activity after the acute exacerbation has improved. This education can take many forms, from individual instruction to group instruction. Back education of this type is now usually referred to as “back school.” Although the concept is excellent, the quality and quantity of information provided may vary widely. The work of </a:t>
            </a:r>
            <a:r>
              <a:rPr lang="en-US" b="1" dirty="0" err="1" smtClean="0"/>
              <a:t>Bergquist</a:t>
            </a:r>
            <a:r>
              <a:rPr lang="en-US" b="1" dirty="0" smtClean="0"/>
              <a:t>-Ullman and Larsson and others indicates that patient education of this type is extremely beneficial in decreasing the amount of time lost from work initially, but does little to decrease the incidence of recurrence of symptoms or length of time lost from work during recurrences. The combination of back education and combined physical therapy is superior to placebo treatment.</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Numerous medications have been used with various results in </a:t>
            </a:r>
            <a:r>
              <a:rPr lang="en-US" b="1" dirty="0" err="1" smtClean="0"/>
              <a:t>subacute</a:t>
            </a:r>
            <a:r>
              <a:rPr lang="en-US" b="1" dirty="0" smtClean="0"/>
              <a:t> and chronic back and leg pain syndromes. The current trend seems to be moving away from the use of strong narcotics and muscle relaxants in the outpatient treatment of these syndromes. This is especially true in the instances of chronic back and leg pain where drug habituation and increased depression are frequent.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When depression is prominent, mood elevators such as </a:t>
            </a:r>
            <a:r>
              <a:rPr lang="en-US" b="1" dirty="0" err="1" smtClean="0"/>
              <a:t>nortriptyline</a:t>
            </a:r>
            <a:r>
              <a:rPr lang="en-US" b="1" dirty="0" smtClean="0"/>
              <a:t> can be beneficial in reducing sleep disturbance and anxiety without increasing depression. </a:t>
            </a:r>
            <a:r>
              <a:rPr lang="en-US" b="1" dirty="0" err="1" smtClean="0"/>
              <a:t>Nortriptyline</a:t>
            </a:r>
            <a:r>
              <a:rPr lang="en-US" b="1" dirty="0" smtClean="0"/>
              <a:t> also decreases the need for narcotic medication.</a:t>
            </a:r>
            <a:endParaRPr lang="en-US" dirty="0" smtClean="0"/>
          </a:p>
        </p:txBody>
      </p:sp>
      <p:sp>
        <p:nvSpPr>
          <p:cNvPr id="4" name="Slide Number Placeholder 3"/>
          <p:cNvSpPr>
            <a:spLocks noGrp="1"/>
          </p:cNvSpPr>
          <p:nvPr>
            <p:ph type="sldNum" sz="quarter" idx="10"/>
          </p:nvPr>
        </p:nvSpPr>
        <p:spPr/>
        <p:txBody>
          <a:bodyPr/>
          <a:lstStyle/>
          <a:p>
            <a:fld id="{69C25400-3EDE-41BE-8473-98CC34046D78}" type="slidenum">
              <a:rPr lang="en-US" smtClean="0"/>
              <a:pPr/>
              <a:t>26</a:t>
            </a:fld>
            <a:endParaRPr lang="en-US"/>
          </a:p>
        </p:txBody>
      </p:sp>
    </p:spTree>
    <p:extLst>
      <p:ext uri="{BB962C8B-B14F-4D97-AF65-F5344CB8AC3E}">
        <p14:creationId xmlns:p14="http://schemas.microsoft.com/office/powerpoint/2010/main" val="2379483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C25400-3EDE-41BE-8473-98CC34046D78}" type="slidenum">
              <a:rPr lang="en-US" smtClean="0"/>
              <a:pPr/>
              <a:t>28</a:t>
            </a:fld>
            <a:endParaRPr lang="en-US"/>
          </a:p>
        </p:txBody>
      </p:sp>
    </p:spTree>
    <p:extLst>
      <p:ext uri="{BB962C8B-B14F-4D97-AF65-F5344CB8AC3E}">
        <p14:creationId xmlns:p14="http://schemas.microsoft.com/office/powerpoint/2010/main" val="351088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Lumbar spinal canal round or oval  while L5 trefoil</a:t>
            </a:r>
            <a:endParaRPr lang="en-US" dirty="0"/>
          </a:p>
        </p:txBody>
      </p:sp>
      <p:sp>
        <p:nvSpPr>
          <p:cNvPr id="4" name="Slide Number Placeholder 3"/>
          <p:cNvSpPr>
            <a:spLocks noGrp="1"/>
          </p:cNvSpPr>
          <p:nvPr>
            <p:ph type="sldNum" sz="quarter" idx="10"/>
          </p:nvPr>
        </p:nvSpPr>
        <p:spPr/>
        <p:txBody>
          <a:bodyPr/>
          <a:lstStyle/>
          <a:p>
            <a:fld id="{69C25400-3EDE-41BE-8473-98CC34046D78}" type="slidenum">
              <a:rPr lang="en-US" smtClean="0"/>
              <a:pPr/>
              <a:t>35</a:t>
            </a:fld>
            <a:endParaRPr lang="en-US"/>
          </a:p>
        </p:txBody>
      </p:sp>
    </p:spTree>
    <p:extLst>
      <p:ext uri="{BB962C8B-B14F-4D97-AF65-F5344CB8AC3E}">
        <p14:creationId xmlns:p14="http://schemas.microsoft.com/office/powerpoint/2010/main" val="3901122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ct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30" name="Date Placeholder 29"/>
          <p:cNvSpPr>
            <a:spLocks noGrp="1"/>
          </p:cNvSpPr>
          <p:nvPr>
            <p:ph type="dt" sz="half" idx="10"/>
          </p:nvPr>
        </p:nvSpPr>
        <p:spPr/>
        <p:txBody>
          <a:bodyPr/>
          <a:lstStyle/>
          <a:p>
            <a:fld id="{10A4A397-639B-4E7D-8538-C28917DF761C}" type="datetimeFigureOut">
              <a:rPr lang="en-US" smtClean="0"/>
              <a:pPr/>
              <a:t>11/21/2016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795ECDD-BBE0-42D9-8A18-CE49A0A1754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A4A397-639B-4E7D-8538-C28917DF761C}"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95ECDD-BBE0-42D9-8A18-CE49A0A1754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A4A397-639B-4E7D-8538-C28917DF761C}"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95ECDD-BBE0-42D9-8A18-CE49A0A175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42288"/>
          </a:xfrm>
        </p:spPr>
        <p:txBody>
          <a:bodyPr/>
          <a:lstStyle>
            <a:lvl1pPr algn="ctr">
              <a:defRPr b="1" u="sng"/>
            </a:lvl1pPr>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0" y="1935480"/>
            <a:ext cx="9144000" cy="4922520"/>
          </a:xfrm>
        </p:spPr>
        <p:txBody>
          <a:bodyPr>
            <a:normAutofit/>
          </a:bodyPr>
          <a:lstStyle>
            <a:lvl1pPr>
              <a:defRPr sz="2000"/>
            </a:lvl1pPr>
            <a:lvl2pPr>
              <a:defRPr sz="2000">
                <a:solidFill>
                  <a:schemeClr val="tx2"/>
                </a:solidFill>
              </a:defRPr>
            </a:lvl2pPr>
            <a:lvl3pPr>
              <a:defRPr sz="2000">
                <a:solidFill>
                  <a:schemeClr val="tx2"/>
                </a:solidFill>
              </a:defRPr>
            </a:lvl3pPr>
            <a:lvl4pPr>
              <a:defRPr sz="2000">
                <a:solidFill>
                  <a:schemeClr val="tx2"/>
                </a:solidFill>
              </a:defRPr>
            </a:lvl4pPr>
            <a:lvl5pPr>
              <a:defRPr sz="2000">
                <a:solidFill>
                  <a:schemeClr val="tx2"/>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10A4A397-639B-4E7D-8538-C28917DF761C}"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95ECDD-BBE0-42D9-8A18-CE49A0A1754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0A4A397-639B-4E7D-8538-C28917DF761C}"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95ECDD-BBE0-42D9-8A18-CE49A0A1754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0A4A397-639B-4E7D-8538-C28917DF761C}"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95ECDD-BBE0-42D9-8A18-CE49A0A1754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0A4A397-639B-4E7D-8538-C28917DF761C}" type="datetimeFigureOut">
              <a:rPr lang="en-US" smtClean="0"/>
              <a:pPr/>
              <a:t>11/21/2016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95ECDD-BBE0-42D9-8A18-CE49A0A1754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0A4A397-639B-4E7D-8538-C28917DF761C}" type="datetimeFigureOut">
              <a:rPr lang="en-US" smtClean="0"/>
              <a:pPr/>
              <a:t>11/21/2016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95ECDD-BBE0-42D9-8A18-CE49A0A1754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4A397-639B-4E7D-8538-C28917DF761C}" type="datetimeFigureOut">
              <a:rPr lang="en-US" smtClean="0"/>
              <a:pPr/>
              <a:t>11/21/2016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95ECDD-BBE0-42D9-8A18-CE49A0A1754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0A4A397-639B-4E7D-8538-C28917DF761C}"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95ECDD-BBE0-42D9-8A18-CE49A0A1754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A4A397-639B-4E7D-8538-C28917DF761C}"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795ECDD-BBE0-42D9-8A18-CE49A0A1754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0A4A397-639B-4E7D-8538-C28917DF761C}" type="datetimeFigureOut">
              <a:rPr lang="en-US" smtClean="0"/>
              <a:pPr/>
              <a:t>11/21/2016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795ECDD-BBE0-42D9-8A18-CE49A0A1754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851648" cy="3352800"/>
          </a:xfrm>
        </p:spPr>
        <p:txBody>
          <a:bodyPr>
            <a:normAutofit fontScale="90000"/>
          </a:bodyPr>
          <a:lstStyle/>
          <a:p>
            <a:r>
              <a:rPr lang="en-US" sz="6000" dirty="0" smtClean="0"/>
              <a:t>LOW BACK PAIN</a:t>
            </a:r>
            <a:br>
              <a:rPr lang="en-US" sz="6000" dirty="0" smtClean="0"/>
            </a:br>
            <a:r>
              <a:rPr lang="en-US" sz="6000" dirty="0" smtClean="0"/>
              <a:t>AND ORTHOPEADIC DISORDERS OF THE BACK</a:t>
            </a:r>
            <a:endParaRPr lang="en-US" dirty="0"/>
          </a:p>
        </p:txBody>
      </p:sp>
      <p:sp>
        <p:nvSpPr>
          <p:cNvPr id="3" name="Subtitle 2"/>
          <p:cNvSpPr>
            <a:spLocks noGrp="1"/>
          </p:cNvSpPr>
          <p:nvPr>
            <p:ph type="subTitle" idx="1"/>
          </p:nvPr>
        </p:nvSpPr>
        <p:spPr>
          <a:xfrm>
            <a:off x="533400" y="3581400"/>
            <a:ext cx="7854696" cy="1752600"/>
          </a:xfrm>
        </p:spPr>
        <p:txBody>
          <a:bodyPr>
            <a:normAutofit fontScale="85000" lnSpcReduction="20000"/>
          </a:bodyPr>
          <a:lstStyle/>
          <a:p>
            <a:r>
              <a:rPr lang="en-US" b="1" dirty="0" smtClean="0"/>
              <a:t>BY: DR. BWANA OMBACHI</a:t>
            </a:r>
          </a:p>
          <a:p>
            <a:r>
              <a:rPr lang="en-US" b="1" dirty="0" smtClean="0"/>
              <a:t>LECTURER</a:t>
            </a:r>
          </a:p>
          <a:p>
            <a:r>
              <a:rPr lang="en-US" b="1" dirty="0" smtClean="0"/>
              <a:t>CONSULTANT SPINE AND ORTHOPAEDIC SURGEON</a:t>
            </a:r>
          </a:p>
          <a:p>
            <a:r>
              <a:rPr lang="en-US" b="1" dirty="0" smtClean="0"/>
              <a:t>DATE: 21</a:t>
            </a:r>
            <a:r>
              <a:rPr lang="en-US" b="1" baseline="30000" dirty="0" smtClean="0"/>
              <a:t>st</a:t>
            </a:r>
            <a:r>
              <a:rPr lang="en-US" b="1" dirty="0" smtClean="0"/>
              <a:t>/11/2016</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PATHWAYS OF INNERVATION </a:t>
            </a:r>
            <a:endParaRPr lang="en-US" dirty="0"/>
          </a:p>
        </p:txBody>
      </p:sp>
      <p:pic>
        <p:nvPicPr>
          <p:cNvPr id="4" name="il_fi" descr="http://www.kappamedical.com/images/Anatomy/Torso/B13_L_classic-unisex-torso-14-part.jpg"/>
          <p:cNvPicPr>
            <a:picLocks noGrp="1"/>
          </p:cNvPicPr>
          <p:nvPr>
            <p:ph idx="1"/>
          </p:nvPr>
        </p:nvPicPr>
        <p:blipFill>
          <a:blip r:embed="rId3" cstate="print"/>
          <a:stretch>
            <a:fillRect/>
          </a:stretch>
        </p:blipFill>
        <p:spPr bwMode="auto">
          <a:xfrm>
            <a:off x="2895600" y="1847088"/>
            <a:ext cx="6248400" cy="5010912"/>
          </a:xfrm>
          <a:prstGeom prst="rect">
            <a:avLst/>
          </a:prstGeom>
          <a:noFill/>
          <a:ln w="9525">
            <a:noFill/>
            <a:miter lim="800000"/>
            <a:headEnd/>
            <a:tailEnd/>
          </a:ln>
        </p:spPr>
      </p:pic>
      <p:sp>
        <p:nvSpPr>
          <p:cNvPr id="3" name="Rectangle 2"/>
          <p:cNvSpPr/>
          <p:nvPr/>
        </p:nvSpPr>
        <p:spPr>
          <a:xfrm>
            <a:off x="0" y="2286000"/>
            <a:ext cx="3048000" cy="3970318"/>
          </a:xfrm>
          <a:prstGeom prst="rect">
            <a:avLst/>
          </a:prstGeom>
        </p:spPr>
        <p:txBody>
          <a:bodyPr wrap="square">
            <a:spAutoFit/>
          </a:bodyPr>
          <a:lstStyle/>
          <a:p>
            <a:r>
              <a:rPr lang="en-US" sz="2800" b="1" dirty="0"/>
              <a:t>Referred </a:t>
            </a:r>
            <a:r>
              <a:rPr lang="en-US" sz="2800" b="1" dirty="0" smtClean="0"/>
              <a:t>LBP seen in:</a:t>
            </a:r>
            <a:endParaRPr lang="en-US" sz="2800" b="1" dirty="0"/>
          </a:p>
          <a:p>
            <a:pPr marL="285750" indent="-285750">
              <a:buFont typeface="Arial" panose="020B0604020202020204" pitchFamily="34" charset="0"/>
              <a:buChar char="•"/>
            </a:pPr>
            <a:r>
              <a:rPr lang="en-US" sz="2800" dirty="0" err="1"/>
              <a:t>Cholecystitis</a:t>
            </a:r>
            <a:endParaRPr lang="en-US" sz="2800" dirty="0"/>
          </a:p>
          <a:p>
            <a:pPr marL="285750" indent="-285750">
              <a:buFont typeface="Arial" panose="020B0604020202020204" pitchFamily="34" charset="0"/>
              <a:buChar char="•"/>
            </a:pPr>
            <a:r>
              <a:rPr lang="en-US" sz="2800" dirty="0" smtClean="0"/>
              <a:t>MI</a:t>
            </a:r>
            <a:endParaRPr lang="en-US" sz="2800" dirty="0"/>
          </a:p>
          <a:p>
            <a:pPr marL="285750" indent="-285750">
              <a:buFont typeface="Arial" panose="020B0604020202020204" pitchFamily="34" charset="0"/>
              <a:buChar char="•"/>
            </a:pPr>
            <a:r>
              <a:rPr lang="en-US" sz="2800" dirty="0"/>
              <a:t>Pyelonephritis</a:t>
            </a:r>
          </a:p>
          <a:p>
            <a:pPr marL="285750" indent="-285750">
              <a:buFont typeface="Arial" panose="020B0604020202020204" pitchFamily="34" charset="0"/>
              <a:buChar char="•"/>
            </a:pPr>
            <a:r>
              <a:rPr lang="en-US" sz="2800" dirty="0"/>
              <a:t>Pancreatitis</a:t>
            </a:r>
          </a:p>
          <a:p>
            <a:pPr marL="285750" indent="-285750">
              <a:buFont typeface="Arial" panose="020B0604020202020204" pitchFamily="34" charset="0"/>
              <a:buChar char="•"/>
            </a:pPr>
            <a:r>
              <a:rPr lang="en-US" sz="2800" dirty="0"/>
              <a:t>Ureteric stones</a:t>
            </a:r>
          </a:p>
          <a:p>
            <a:pPr marL="285750" indent="-285750">
              <a:buFont typeface="Arial" panose="020B0604020202020204" pitchFamily="34" charset="0"/>
              <a:buChar char="•"/>
            </a:pPr>
            <a:r>
              <a:rPr lang="en-US" sz="2800" dirty="0"/>
              <a:t>Bladder tumors</a:t>
            </a:r>
          </a:p>
          <a:p>
            <a:pPr marL="285750" indent="-285750">
              <a:buFont typeface="Arial" panose="020B0604020202020204" pitchFamily="34" charset="0"/>
              <a:buChar char="•"/>
            </a:pPr>
            <a:r>
              <a:rPr lang="en-US" sz="2800" dirty="0"/>
              <a:t>PID</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PSYCHO/SOCIAL CAUSES</a:t>
            </a:r>
            <a:endParaRPr lang="en-US" dirty="0"/>
          </a:p>
        </p:txBody>
      </p:sp>
      <p:sp>
        <p:nvSpPr>
          <p:cNvPr id="3" name="Content Placeholder 2"/>
          <p:cNvSpPr>
            <a:spLocks noGrp="1"/>
          </p:cNvSpPr>
          <p:nvPr>
            <p:ph idx="1"/>
          </p:nvPr>
        </p:nvSpPr>
        <p:spPr>
          <a:xfrm>
            <a:off x="0" y="1935480"/>
            <a:ext cx="4495800" cy="4922520"/>
          </a:xfrm>
        </p:spPr>
        <p:txBody>
          <a:bodyPr>
            <a:normAutofit/>
          </a:bodyPr>
          <a:lstStyle/>
          <a:p>
            <a:r>
              <a:rPr lang="en-US" sz="2800" dirty="0" smtClean="0"/>
              <a:t>Litigation</a:t>
            </a:r>
          </a:p>
          <a:p>
            <a:pPr lvl="1"/>
            <a:r>
              <a:rPr lang="en-US" sz="2800" dirty="0" smtClean="0"/>
              <a:t>Back pain in a RTA victim won’t go until the victim is compensated</a:t>
            </a:r>
            <a:endParaRPr lang="en-US" sz="2800" dirty="0" smtClean="0"/>
          </a:p>
          <a:p>
            <a:r>
              <a:rPr lang="en-US" sz="2800" dirty="0" smtClean="0"/>
              <a:t>Workman’s Compensation</a:t>
            </a:r>
          </a:p>
          <a:p>
            <a:r>
              <a:rPr lang="en-US" sz="2800" dirty="0" smtClean="0"/>
              <a:t>Stress</a:t>
            </a:r>
            <a:endParaRPr lang="en-US" sz="2800" dirty="0" smtClean="0"/>
          </a:p>
        </p:txBody>
      </p:sp>
      <p:pic>
        <p:nvPicPr>
          <p:cNvPr id="4" name="il_fi" descr="http://www.knutsford-scibar.co.uk/webimages/brain1.jpg"/>
          <p:cNvPicPr/>
          <p:nvPr/>
        </p:nvPicPr>
        <p:blipFill>
          <a:blip r:embed="rId2" cstate="print"/>
          <a:srcRect/>
          <a:stretch>
            <a:fillRect/>
          </a:stretch>
        </p:blipFill>
        <p:spPr bwMode="auto">
          <a:xfrm>
            <a:off x="5562600" y="2743200"/>
            <a:ext cx="3086100" cy="3105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a:t>
            </a:r>
            <a:endParaRPr lang="en-US" dirty="0"/>
          </a:p>
        </p:txBody>
      </p:sp>
      <p:sp>
        <p:nvSpPr>
          <p:cNvPr id="3" name="Content Placeholder 2"/>
          <p:cNvSpPr>
            <a:spLocks noGrp="1"/>
          </p:cNvSpPr>
          <p:nvPr>
            <p:ph idx="1"/>
          </p:nvPr>
        </p:nvSpPr>
        <p:spPr/>
        <p:txBody>
          <a:bodyPr numCol="2">
            <a:normAutofit/>
          </a:bodyPr>
          <a:lstStyle/>
          <a:p>
            <a:pPr marL="457200" indent="-457200">
              <a:buFont typeface="+mj-lt"/>
              <a:buAutoNum type="arabicPeriod"/>
            </a:pPr>
            <a:r>
              <a:rPr lang="en-US" sz="2400" b="1" dirty="0" smtClean="0"/>
              <a:t>LOCATION OF THE SOURCE OF PAIN</a:t>
            </a:r>
          </a:p>
          <a:p>
            <a:pPr lvl="1"/>
            <a:r>
              <a:rPr lang="en-US" sz="2400" b="1" dirty="0" smtClean="0"/>
              <a:t>Extrinsic</a:t>
            </a:r>
            <a:r>
              <a:rPr lang="en-US" sz="2400" dirty="0" smtClean="0"/>
              <a:t> (outside the back)</a:t>
            </a:r>
          </a:p>
          <a:p>
            <a:pPr lvl="2"/>
            <a:r>
              <a:rPr lang="en-US" sz="2400" dirty="0" smtClean="0"/>
              <a:t>E.g. in endometriosis or dysmenorrhea</a:t>
            </a:r>
            <a:endParaRPr lang="en-US" sz="2400" dirty="0" smtClean="0"/>
          </a:p>
          <a:p>
            <a:pPr lvl="1"/>
            <a:r>
              <a:rPr lang="en-US" sz="2400" b="1" dirty="0" smtClean="0"/>
              <a:t>Intrinsic </a:t>
            </a:r>
            <a:r>
              <a:rPr lang="en-US" sz="2400" dirty="0" smtClean="0"/>
              <a:t>(within the structures present in the spine)</a:t>
            </a:r>
            <a:endParaRPr lang="en-US" sz="2400" dirty="0" smtClean="0"/>
          </a:p>
          <a:p>
            <a:pPr marL="457200" indent="-457200">
              <a:buFont typeface="+mj-lt"/>
              <a:buAutoNum type="arabicPeriod"/>
            </a:pPr>
            <a:r>
              <a:rPr lang="en-US" sz="2400" b="1" dirty="0" smtClean="0"/>
              <a:t>AETIOLOGY</a:t>
            </a:r>
          </a:p>
          <a:p>
            <a:pPr lvl="1"/>
            <a:r>
              <a:rPr lang="en-US" sz="2400" b="1" dirty="0" smtClean="0"/>
              <a:t>Congenital</a:t>
            </a:r>
          </a:p>
          <a:p>
            <a:pPr lvl="2"/>
            <a:r>
              <a:rPr lang="en-US" sz="2400" dirty="0" smtClean="0"/>
              <a:t>E.g. in Dysplastic Facet Joints</a:t>
            </a:r>
            <a:endParaRPr lang="en-US" sz="2400" dirty="0" smtClean="0"/>
          </a:p>
          <a:p>
            <a:pPr lvl="1"/>
            <a:r>
              <a:rPr lang="en-US" sz="2400" b="1" dirty="0" smtClean="0"/>
              <a:t>Acquired</a:t>
            </a:r>
            <a:endParaRPr lang="en-US" sz="2400" b="1" dirty="0" smtClean="0"/>
          </a:p>
          <a:p>
            <a:pPr lvl="2"/>
            <a:r>
              <a:rPr lang="en-US" sz="2400" dirty="0" smtClean="0"/>
              <a:t>Traumatic</a:t>
            </a:r>
          </a:p>
          <a:p>
            <a:pPr lvl="2"/>
            <a:r>
              <a:rPr lang="en-US" sz="2400" dirty="0" smtClean="0"/>
              <a:t>Inflammatory</a:t>
            </a:r>
          </a:p>
          <a:p>
            <a:pPr lvl="3"/>
            <a:r>
              <a:rPr lang="en-US" sz="2400" dirty="0" smtClean="0"/>
              <a:t>Infective</a:t>
            </a:r>
          </a:p>
          <a:p>
            <a:pPr lvl="3"/>
            <a:r>
              <a:rPr lang="en-US" sz="2400" dirty="0" smtClean="0"/>
              <a:t>Non Infective</a:t>
            </a:r>
          </a:p>
          <a:p>
            <a:pPr lvl="2"/>
            <a:r>
              <a:rPr lang="en-US" sz="2400" dirty="0" smtClean="0"/>
              <a:t>Degenerative</a:t>
            </a:r>
          </a:p>
          <a:p>
            <a:pPr lvl="2"/>
            <a:r>
              <a:rPr lang="en-US" sz="2400" dirty="0" smtClean="0"/>
              <a:t>Mechanical Compression </a:t>
            </a:r>
          </a:p>
          <a:p>
            <a:pPr lvl="2"/>
            <a:r>
              <a:rPr lang="en-US" sz="2400" dirty="0" smtClean="0"/>
              <a:t>Neoplastic</a:t>
            </a:r>
            <a:br>
              <a:rPr lang="en-US" sz="2400" dirty="0" smtClean="0"/>
            </a:br>
            <a:r>
              <a:rPr lang="en-US" sz="2400" dirty="0" smtClean="0"/>
              <a:t>Metabolic -Osteoporosis</a:t>
            </a:r>
          </a:p>
          <a:p>
            <a:pPr lvl="1"/>
            <a:r>
              <a:rPr lang="en-US" sz="2400" b="1" dirty="0" smtClean="0"/>
              <a:t>Idiopathic</a:t>
            </a:r>
            <a:endParaRPr lang="en-US" sz="2400"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smtClean="0"/>
              <a:t>DURATION OF SYMPTOMS</a:t>
            </a:r>
          </a:p>
          <a:p>
            <a:pPr lvl="1"/>
            <a:r>
              <a:rPr lang="en-US" dirty="0" smtClean="0"/>
              <a:t>Acute </a:t>
            </a:r>
            <a:r>
              <a:rPr lang="en-US" dirty="0" smtClean="0">
                <a:sym typeface="Wingdings" panose="05000000000000000000" pitchFamily="2" charset="2"/>
              </a:rPr>
              <a:t> </a:t>
            </a:r>
            <a:r>
              <a:rPr lang="en-US" dirty="0" smtClean="0"/>
              <a:t>less </a:t>
            </a:r>
            <a:r>
              <a:rPr lang="en-US" dirty="0"/>
              <a:t>than 4 </a:t>
            </a:r>
            <a:r>
              <a:rPr lang="en-US" dirty="0" smtClean="0"/>
              <a:t>weeks</a:t>
            </a:r>
          </a:p>
          <a:p>
            <a:pPr lvl="1"/>
            <a:r>
              <a:rPr lang="en-US" dirty="0" smtClean="0"/>
              <a:t>Sub - acute</a:t>
            </a:r>
            <a:r>
              <a:rPr lang="en-US" dirty="0" smtClean="0">
                <a:sym typeface="Wingdings" panose="05000000000000000000" pitchFamily="2" charset="2"/>
              </a:rPr>
              <a:t> </a:t>
            </a:r>
            <a:r>
              <a:rPr lang="en-US" dirty="0" smtClean="0"/>
              <a:t>4–12 weeks</a:t>
            </a:r>
          </a:p>
          <a:p>
            <a:pPr lvl="1"/>
            <a:r>
              <a:rPr lang="en-US" dirty="0" smtClean="0"/>
              <a:t>Chronic </a:t>
            </a:r>
            <a:r>
              <a:rPr lang="en-US" dirty="0" smtClean="0">
                <a:sym typeface="Wingdings" panose="05000000000000000000" pitchFamily="2" charset="2"/>
              </a:rPr>
              <a:t> </a:t>
            </a:r>
            <a:r>
              <a:rPr lang="en-US" dirty="0" smtClean="0"/>
              <a:t>more </a:t>
            </a:r>
            <a:r>
              <a:rPr lang="en-US" dirty="0"/>
              <a:t>than 12 </a:t>
            </a:r>
            <a:r>
              <a:rPr lang="en-US" dirty="0" smtClean="0"/>
              <a:t>weeks</a:t>
            </a:r>
          </a:p>
          <a:p>
            <a:pPr lvl="1"/>
            <a:endParaRPr lang="en-US" dirty="0"/>
          </a:p>
          <a:p>
            <a:r>
              <a:rPr lang="en-US" b="1" dirty="0" smtClean="0"/>
              <a:t>AXIAL OR RADICULAR OR BOTH</a:t>
            </a:r>
          </a:p>
          <a:p>
            <a:pPr lvl="1"/>
            <a:r>
              <a:rPr lang="en-US" dirty="0" smtClean="0"/>
              <a:t>Axial </a:t>
            </a:r>
            <a:r>
              <a:rPr lang="en-US" dirty="0" smtClean="0">
                <a:sym typeface="Wingdings" panose="05000000000000000000" pitchFamily="2" charset="2"/>
              </a:rPr>
              <a:t> pain is localized to the back</a:t>
            </a:r>
          </a:p>
          <a:p>
            <a:pPr lvl="2"/>
            <a:r>
              <a:rPr lang="en-US" dirty="0" smtClean="0">
                <a:sym typeface="Wingdings" panose="05000000000000000000" pitchFamily="2" charset="2"/>
              </a:rPr>
              <a:t>E.g. tear of the disk without compression of the nerve root</a:t>
            </a:r>
          </a:p>
          <a:p>
            <a:pPr lvl="1"/>
            <a:r>
              <a:rPr lang="en-US" dirty="0" smtClean="0">
                <a:sym typeface="Wingdings" panose="05000000000000000000" pitchFamily="2" charset="2"/>
              </a:rPr>
              <a:t>Radicular  radiating pain</a:t>
            </a:r>
          </a:p>
          <a:p>
            <a:pPr lvl="2"/>
            <a:r>
              <a:rPr lang="en-US" dirty="0" smtClean="0">
                <a:sym typeface="Wingdings" panose="05000000000000000000" pitchFamily="2" charset="2"/>
              </a:rPr>
              <a:t>E.g. in sciatica</a:t>
            </a:r>
          </a:p>
          <a:p>
            <a:pPr lvl="2"/>
            <a:r>
              <a:rPr lang="en-US" b="1" dirty="0" smtClean="0">
                <a:sym typeface="Wingdings" panose="05000000000000000000" pitchFamily="2" charset="2"/>
              </a:rPr>
              <a:t>NOTE: RADICULAR PAIN CAN PRESENT WITHOUT ANY BACK PAIN.</a:t>
            </a:r>
            <a:endParaRPr lang="en-US" b="1" dirty="0" smtClean="0"/>
          </a:p>
          <a:p>
            <a:endParaRPr lang="en-US" dirty="0"/>
          </a:p>
        </p:txBody>
      </p:sp>
    </p:spTree>
    <p:extLst>
      <p:ext uri="{BB962C8B-B14F-4D97-AF65-F5344CB8AC3E}">
        <p14:creationId xmlns:p14="http://schemas.microsoft.com/office/powerpoint/2010/main" val="3727715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EXTRINSIC CAUSES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Thoracic conditions</a:t>
            </a:r>
          </a:p>
          <a:p>
            <a:pPr lvl="1"/>
            <a:r>
              <a:rPr lang="en-US" dirty="0" smtClean="0"/>
              <a:t>Oesophagitis</a:t>
            </a:r>
          </a:p>
          <a:p>
            <a:pPr lvl="1"/>
            <a:r>
              <a:rPr lang="en-US" dirty="0" smtClean="0"/>
              <a:t>Myocardial ailments</a:t>
            </a:r>
          </a:p>
          <a:p>
            <a:pPr lvl="1"/>
            <a:r>
              <a:rPr lang="en-US" dirty="0" smtClean="0"/>
              <a:t>Tumours oesophagus/ lung</a:t>
            </a:r>
          </a:p>
          <a:p>
            <a:pPr lvl="1"/>
            <a:r>
              <a:rPr lang="en-US" dirty="0" smtClean="0"/>
              <a:t>Diaphragmatic hernias</a:t>
            </a:r>
          </a:p>
          <a:p>
            <a:r>
              <a:rPr lang="en-US" dirty="0" smtClean="0"/>
              <a:t>Abdominal Conditions</a:t>
            </a:r>
          </a:p>
          <a:p>
            <a:pPr lvl="1"/>
            <a:r>
              <a:rPr lang="en-US" dirty="0" smtClean="0"/>
              <a:t>PUD / Gastric Tumours</a:t>
            </a:r>
          </a:p>
          <a:p>
            <a:pPr lvl="1"/>
            <a:r>
              <a:rPr lang="en-US" dirty="0" smtClean="0"/>
              <a:t>Cholelithiasis / Cholecystitis / Gall Bladder Tumours</a:t>
            </a:r>
          </a:p>
          <a:p>
            <a:pPr lvl="1"/>
            <a:r>
              <a:rPr lang="en-US" dirty="0" smtClean="0"/>
              <a:t>Pancreatitis / Pancreatic Tumours</a:t>
            </a:r>
          </a:p>
          <a:p>
            <a:pPr lvl="1"/>
            <a:r>
              <a:rPr lang="en-US" dirty="0" smtClean="0"/>
              <a:t>Aortic </a:t>
            </a:r>
            <a:r>
              <a:rPr lang="en-US" dirty="0" smtClean="0"/>
              <a:t>Aneurysm</a:t>
            </a:r>
            <a:endParaRPr lang="en-US" dirty="0" smtClean="0"/>
          </a:p>
          <a:p>
            <a:pPr lvl="1"/>
            <a:r>
              <a:rPr lang="en-US" dirty="0" smtClean="0"/>
              <a:t>Colonic Tumours</a:t>
            </a:r>
          </a:p>
          <a:p>
            <a:pPr lvl="1"/>
            <a:r>
              <a:rPr lang="en-US" dirty="0" smtClean="0"/>
              <a:t>UTI, Renal Stones, Renal  Tumours</a:t>
            </a:r>
          </a:p>
          <a:p>
            <a:r>
              <a:rPr lang="en-US" dirty="0" smtClean="0"/>
              <a:t>Pelvic Conditions</a:t>
            </a:r>
          </a:p>
          <a:p>
            <a:pPr lvl="1"/>
            <a:r>
              <a:rPr lang="en-US" dirty="0" smtClean="0"/>
              <a:t>UTI</a:t>
            </a:r>
          </a:p>
          <a:p>
            <a:pPr lvl="1"/>
            <a:r>
              <a:rPr lang="en-US" dirty="0" smtClean="0"/>
              <a:t>PID, Uterine Fibroids, Endometriosis, </a:t>
            </a:r>
            <a:r>
              <a:rPr lang="en-US" dirty="0" err="1" smtClean="0"/>
              <a:t>Dysmenorrhea</a:t>
            </a:r>
            <a:endParaRPr lang="en-US" dirty="0" smtClean="0"/>
          </a:p>
          <a:p>
            <a:pPr lvl="1"/>
            <a:r>
              <a:rPr lang="en-US" dirty="0" smtClean="0"/>
              <a:t>Prostatic Carcinoma</a:t>
            </a:r>
          </a:p>
          <a:p>
            <a:pPr lvl="1"/>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INTRINSIC CAUSES</a:t>
            </a:r>
            <a:endParaRPr lang="en-US" dirty="0"/>
          </a:p>
        </p:txBody>
      </p:sp>
      <p:sp>
        <p:nvSpPr>
          <p:cNvPr id="3" name="Content Placeholder 2"/>
          <p:cNvSpPr>
            <a:spLocks noGrp="1"/>
          </p:cNvSpPr>
          <p:nvPr>
            <p:ph idx="1"/>
          </p:nvPr>
        </p:nvSpPr>
        <p:spPr/>
        <p:txBody>
          <a:bodyPr numCol="2">
            <a:normAutofit fontScale="92500" lnSpcReduction="10000"/>
          </a:bodyPr>
          <a:lstStyle/>
          <a:p>
            <a:r>
              <a:rPr lang="en-US" dirty="0" smtClean="0"/>
              <a:t>Congenital</a:t>
            </a:r>
          </a:p>
          <a:p>
            <a:pPr lvl="1"/>
            <a:r>
              <a:rPr lang="en-US" dirty="0" smtClean="0"/>
              <a:t>Congenital Spondylolisthesis  L5/ S1  Facet Dysplasia</a:t>
            </a:r>
          </a:p>
          <a:p>
            <a:pPr lvl="1"/>
            <a:r>
              <a:rPr lang="en-US" dirty="0" smtClean="0"/>
              <a:t>Congenital Narrowing Spine - </a:t>
            </a:r>
            <a:r>
              <a:rPr lang="en-US" dirty="0" err="1" smtClean="0"/>
              <a:t>Achondroplasia</a:t>
            </a:r>
            <a:endParaRPr lang="en-US" dirty="0" smtClean="0"/>
          </a:p>
          <a:p>
            <a:pPr lvl="1"/>
            <a:r>
              <a:rPr lang="en-US" dirty="0" smtClean="0"/>
              <a:t>Congenital Scoliosis/ Kyphosis</a:t>
            </a:r>
          </a:p>
          <a:p>
            <a:r>
              <a:rPr lang="en-US" dirty="0" smtClean="0"/>
              <a:t>Inflammatory </a:t>
            </a:r>
          </a:p>
          <a:p>
            <a:pPr lvl="1"/>
            <a:r>
              <a:rPr lang="en-US" dirty="0" smtClean="0"/>
              <a:t>Infective- TB/ Pyogenic Spondylodiscitis, Pyomyositis</a:t>
            </a:r>
          </a:p>
          <a:p>
            <a:pPr lvl="1"/>
            <a:r>
              <a:rPr lang="en-US" dirty="0" smtClean="0"/>
              <a:t>Non Infective- RA , AS, Reiter’s Syndrome etc</a:t>
            </a:r>
          </a:p>
          <a:p>
            <a:r>
              <a:rPr lang="en-US" dirty="0" smtClean="0"/>
              <a:t>Traumatic</a:t>
            </a:r>
          </a:p>
          <a:p>
            <a:pPr lvl="1"/>
            <a:r>
              <a:rPr lang="en-US" dirty="0" smtClean="0"/>
              <a:t>Myofascial Strain</a:t>
            </a:r>
          </a:p>
          <a:p>
            <a:pPr lvl="1"/>
            <a:r>
              <a:rPr lang="en-US" dirty="0" smtClean="0"/>
              <a:t>Severe Extrinsic </a:t>
            </a:r>
            <a:r>
              <a:rPr lang="en-US" dirty="0" smtClean="0"/>
              <a:t>trauma</a:t>
            </a:r>
          </a:p>
          <a:p>
            <a:endParaRPr lang="en-US" dirty="0"/>
          </a:p>
          <a:p>
            <a:endParaRPr lang="en-US" dirty="0" smtClean="0"/>
          </a:p>
          <a:p>
            <a:r>
              <a:rPr lang="en-US" dirty="0" smtClean="0"/>
              <a:t>Degenerative</a:t>
            </a:r>
            <a:endParaRPr lang="en-US" dirty="0" smtClean="0"/>
          </a:p>
          <a:p>
            <a:pPr lvl="1"/>
            <a:r>
              <a:rPr lang="en-US" dirty="0" smtClean="0"/>
              <a:t>Intervetebral Disc Derangement</a:t>
            </a:r>
          </a:p>
          <a:p>
            <a:pPr lvl="1"/>
            <a:r>
              <a:rPr lang="en-US" dirty="0" smtClean="0"/>
              <a:t>Disc Herniation  Osteophyte complexes / Ligamentum Flavum</a:t>
            </a:r>
          </a:p>
          <a:p>
            <a:pPr lvl="1"/>
            <a:r>
              <a:rPr lang="en-US" dirty="0" smtClean="0"/>
              <a:t>Instability</a:t>
            </a:r>
          </a:p>
          <a:p>
            <a:pPr lvl="1"/>
            <a:r>
              <a:rPr lang="en-US" dirty="0" smtClean="0"/>
              <a:t>OA Facet joints</a:t>
            </a:r>
          </a:p>
          <a:p>
            <a:pPr lvl="1"/>
            <a:r>
              <a:rPr lang="en-US" dirty="0" smtClean="0"/>
              <a:t>Spinal Stenosis</a:t>
            </a:r>
          </a:p>
          <a:p>
            <a:r>
              <a:rPr lang="en-US" dirty="0" smtClean="0"/>
              <a:t>Neoplastic</a:t>
            </a:r>
          </a:p>
          <a:p>
            <a:pPr lvl="1"/>
            <a:r>
              <a:rPr lang="en-US" dirty="0" smtClean="0"/>
              <a:t>Benign/ Malignant</a:t>
            </a:r>
          </a:p>
          <a:p>
            <a:pPr lvl="1"/>
            <a:r>
              <a:rPr lang="en-US" dirty="0" smtClean="0"/>
              <a:t>Primary/ Secondary</a:t>
            </a:r>
          </a:p>
          <a:p>
            <a:r>
              <a:rPr lang="en-US" dirty="0" smtClean="0"/>
              <a:t>Metabolic</a:t>
            </a:r>
          </a:p>
          <a:p>
            <a:pPr lvl="1"/>
            <a:r>
              <a:rPr lang="en-US" dirty="0" smtClean="0"/>
              <a:t>Osteoporosis </a:t>
            </a:r>
          </a:p>
          <a:p>
            <a:r>
              <a:rPr lang="en-US" dirty="0" smtClean="0"/>
              <a:t>Spondylolisthesis</a:t>
            </a:r>
          </a:p>
          <a:p>
            <a:r>
              <a:rPr lang="en-US" dirty="0" smtClean="0"/>
              <a:t>Idiopathic</a:t>
            </a:r>
          </a:p>
          <a:p>
            <a:pPr marL="0" indent="0">
              <a:buNone/>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APPROACH TO A PATIENT WITH LBP</a:t>
            </a:r>
            <a:endParaRPr lang="en-US" dirty="0"/>
          </a:p>
        </p:txBody>
      </p:sp>
      <p:sp>
        <p:nvSpPr>
          <p:cNvPr id="3" name="Content Placeholder 2"/>
          <p:cNvSpPr>
            <a:spLocks noGrp="1"/>
          </p:cNvSpPr>
          <p:nvPr>
            <p:ph idx="1"/>
          </p:nvPr>
        </p:nvSpPr>
        <p:spPr/>
        <p:txBody>
          <a:bodyPr>
            <a:normAutofit/>
          </a:bodyPr>
          <a:lstStyle/>
          <a:p>
            <a:r>
              <a:rPr lang="en-US" sz="3600" dirty="0" smtClean="0"/>
              <a:t>Good history</a:t>
            </a:r>
            <a:endParaRPr lang="en-US" sz="3600" dirty="0" smtClean="0"/>
          </a:p>
          <a:p>
            <a:r>
              <a:rPr lang="en-US" sz="3600" dirty="0" smtClean="0"/>
              <a:t>Examination</a:t>
            </a:r>
          </a:p>
          <a:p>
            <a:r>
              <a:rPr lang="en-US" sz="3600" dirty="0" smtClean="0"/>
              <a:t>Investigations</a:t>
            </a:r>
          </a:p>
          <a:p>
            <a:r>
              <a:rPr lang="en-US" sz="3600" dirty="0" smtClean="0"/>
              <a:t>Treatment</a:t>
            </a:r>
          </a:p>
          <a:p>
            <a:r>
              <a:rPr lang="en-US" sz="3600" dirty="0" smtClean="0"/>
              <a:t>Rehabilitation</a:t>
            </a:r>
            <a:endParaRPr lang="en-US" sz="3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HISTORY</a:t>
            </a:r>
            <a:endParaRPr lang="en-US" dirty="0"/>
          </a:p>
        </p:txBody>
      </p:sp>
      <p:sp>
        <p:nvSpPr>
          <p:cNvPr id="3" name="Content Placeholder 2"/>
          <p:cNvSpPr>
            <a:spLocks noGrp="1"/>
          </p:cNvSpPr>
          <p:nvPr>
            <p:ph idx="1"/>
          </p:nvPr>
        </p:nvSpPr>
        <p:spPr/>
        <p:txBody>
          <a:bodyPr numCol="2">
            <a:normAutofit/>
          </a:bodyPr>
          <a:lstStyle/>
          <a:p>
            <a:r>
              <a:rPr lang="en-US" dirty="0" smtClean="0"/>
              <a:t>Onset ( When, How)</a:t>
            </a:r>
          </a:p>
          <a:p>
            <a:r>
              <a:rPr lang="en-US" dirty="0" smtClean="0"/>
              <a:t>Age</a:t>
            </a:r>
          </a:p>
          <a:p>
            <a:r>
              <a:rPr lang="en-US" dirty="0" smtClean="0"/>
              <a:t>Pattern of </a:t>
            </a:r>
            <a:r>
              <a:rPr lang="en-US" dirty="0" smtClean="0"/>
              <a:t>pain</a:t>
            </a:r>
          </a:p>
          <a:p>
            <a:pPr lvl="1"/>
            <a:r>
              <a:rPr lang="en-US" dirty="0" smtClean="0"/>
              <a:t>Axial or radicular</a:t>
            </a:r>
          </a:p>
          <a:p>
            <a:pPr lvl="2"/>
            <a:r>
              <a:rPr lang="en-US" dirty="0" smtClean="0"/>
              <a:t>If pain goes down the leg </a:t>
            </a:r>
            <a:r>
              <a:rPr lang="en-US" dirty="0" smtClean="0">
                <a:sym typeface="Wingdings" panose="05000000000000000000" pitchFamily="2" charset="2"/>
              </a:rPr>
              <a:t> nerve root compression</a:t>
            </a:r>
          </a:p>
          <a:p>
            <a:pPr lvl="2"/>
            <a:r>
              <a:rPr lang="en-US" dirty="0" smtClean="0">
                <a:sym typeface="Wingdings" panose="05000000000000000000" pitchFamily="2" charset="2"/>
              </a:rPr>
              <a:t>You should be able to know the level of compression</a:t>
            </a:r>
          </a:p>
          <a:p>
            <a:pPr lvl="3"/>
            <a:r>
              <a:rPr lang="en-US" dirty="0" smtClean="0">
                <a:sym typeface="Wingdings" panose="05000000000000000000" pitchFamily="2" charset="2"/>
              </a:rPr>
              <a:t>E.g. L5 innervated the outer part of the leg etc.</a:t>
            </a:r>
            <a:endParaRPr lang="en-US" dirty="0" smtClean="0"/>
          </a:p>
          <a:p>
            <a:r>
              <a:rPr lang="en-US" dirty="0" smtClean="0"/>
              <a:t>Severity of </a:t>
            </a:r>
            <a:r>
              <a:rPr lang="en-US" dirty="0" smtClean="0"/>
              <a:t>pain</a:t>
            </a:r>
          </a:p>
          <a:p>
            <a:pPr lvl="1"/>
            <a:r>
              <a:rPr lang="en-US" dirty="0" smtClean="0"/>
              <a:t>Awakes patient at night </a:t>
            </a:r>
            <a:r>
              <a:rPr lang="en-US" dirty="0" smtClean="0">
                <a:sym typeface="Wingdings" panose="05000000000000000000" pitchFamily="2" charset="2"/>
              </a:rPr>
              <a:t> tumor or infection</a:t>
            </a:r>
          </a:p>
          <a:p>
            <a:pPr lvl="1"/>
            <a:endParaRPr lang="en-US" dirty="0" smtClean="0"/>
          </a:p>
          <a:p>
            <a:r>
              <a:rPr lang="en-US" dirty="0" smtClean="0"/>
              <a:t>Past Medical </a:t>
            </a:r>
            <a:r>
              <a:rPr lang="en-US" dirty="0" err="1" smtClean="0"/>
              <a:t>Hx</a:t>
            </a:r>
            <a:endParaRPr lang="en-US" dirty="0" smtClean="0"/>
          </a:p>
          <a:p>
            <a:pPr lvl="1"/>
            <a:r>
              <a:rPr lang="en-US" dirty="0" smtClean="0"/>
              <a:t>Tumor? (could be metastasis)</a:t>
            </a:r>
            <a:endParaRPr lang="en-US" dirty="0" smtClean="0"/>
          </a:p>
          <a:p>
            <a:r>
              <a:rPr lang="en-US" dirty="0" smtClean="0"/>
              <a:t>Occupation</a:t>
            </a:r>
          </a:p>
          <a:p>
            <a:pPr lvl="1"/>
            <a:r>
              <a:rPr lang="en-US" dirty="0" smtClean="0"/>
              <a:t>Esp. accountants, bankers and secretaries</a:t>
            </a:r>
            <a:endParaRPr lang="en-US" dirty="0" smtClean="0"/>
          </a:p>
          <a:p>
            <a:r>
              <a:rPr lang="en-US" dirty="0" smtClean="0">
                <a:solidFill>
                  <a:srgbClr val="FF0000"/>
                </a:solidFill>
              </a:rPr>
              <a:t>Red </a:t>
            </a:r>
            <a:r>
              <a:rPr lang="en-US" dirty="0" smtClean="0">
                <a:solidFill>
                  <a:srgbClr val="FF0000"/>
                </a:solidFill>
              </a:rPr>
              <a:t>Flags</a:t>
            </a:r>
            <a:endParaRPr lang="en-US" dirty="0" smtClean="0">
              <a:solidFill>
                <a:srgbClr val="FF0000"/>
              </a:solidFill>
            </a:endParaRPr>
          </a:p>
          <a:p>
            <a:r>
              <a:rPr lang="en-US" dirty="0" smtClean="0"/>
              <a:t>Others:</a:t>
            </a:r>
          </a:p>
          <a:p>
            <a:pPr lvl="1"/>
            <a:r>
              <a:rPr lang="en-US" dirty="0" smtClean="0"/>
              <a:t>Fever</a:t>
            </a:r>
          </a:p>
          <a:p>
            <a:pPr lvl="1"/>
            <a:r>
              <a:rPr lang="en-US" dirty="0" smtClean="0"/>
              <a:t>Night sweats</a:t>
            </a:r>
          </a:p>
          <a:p>
            <a:pPr lvl="1"/>
            <a:r>
              <a:rPr lang="en-US" dirty="0" err="1" smtClean="0"/>
              <a:t>Sphincteric</a:t>
            </a:r>
            <a:r>
              <a:rPr lang="en-US" dirty="0" smtClean="0"/>
              <a:t> function</a:t>
            </a:r>
          </a:p>
          <a:p>
            <a:pPr lvl="1"/>
            <a:r>
              <a:rPr lang="en-US" dirty="0" smtClean="0"/>
              <a:t>Loss </a:t>
            </a:r>
            <a:r>
              <a:rPr lang="en-US" dirty="0" smtClean="0"/>
              <a:t>of weight </a:t>
            </a:r>
            <a:r>
              <a:rPr lang="en-US" dirty="0" smtClean="0"/>
              <a:t>etc.</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RED FLAGS (EXAMINABLE)</a:t>
            </a:r>
            <a:endParaRPr lang="en-US" dirty="0">
              <a:solidFill>
                <a:srgbClr val="FF0000"/>
              </a:solidFill>
            </a:endParaRPr>
          </a:p>
        </p:txBody>
      </p:sp>
      <p:sp>
        <p:nvSpPr>
          <p:cNvPr id="3" name="Content Placeholder 2"/>
          <p:cNvSpPr>
            <a:spLocks noGrp="1"/>
          </p:cNvSpPr>
          <p:nvPr>
            <p:ph idx="1"/>
          </p:nvPr>
        </p:nvSpPr>
        <p:spPr/>
        <p:txBody>
          <a:bodyPr numCol="2">
            <a:normAutofit fontScale="92500" lnSpcReduction="10000"/>
          </a:bodyPr>
          <a:lstStyle/>
          <a:p>
            <a:pPr marL="0" indent="0">
              <a:buNone/>
            </a:pPr>
            <a:r>
              <a:rPr lang="en-US" b="1" dirty="0" smtClean="0">
                <a:solidFill>
                  <a:srgbClr val="FF0000"/>
                </a:solidFill>
              </a:rPr>
              <a:t>Cancer </a:t>
            </a:r>
            <a:r>
              <a:rPr lang="en-US" b="1" dirty="0" smtClean="0">
                <a:solidFill>
                  <a:srgbClr val="FF0000"/>
                </a:solidFill>
              </a:rPr>
              <a:t>Related Red Flags </a:t>
            </a:r>
            <a:r>
              <a:rPr lang="en-US" b="1" dirty="0" smtClean="0"/>
              <a:t>with Low Back Pain </a:t>
            </a:r>
          </a:p>
          <a:p>
            <a:r>
              <a:rPr lang="en-US" dirty="0" smtClean="0"/>
              <a:t>Past history of cancer</a:t>
            </a:r>
          </a:p>
          <a:p>
            <a:r>
              <a:rPr lang="en-US" dirty="0" smtClean="0"/>
              <a:t>Unexplained weight loss &gt;10 kg within 6 months</a:t>
            </a:r>
          </a:p>
          <a:p>
            <a:r>
              <a:rPr lang="en-US" dirty="0" smtClean="0"/>
              <a:t>Age over 50 years or under 17 years </a:t>
            </a:r>
            <a:r>
              <a:rPr lang="en-US" dirty="0" smtClean="0"/>
              <a:t>old </a:t>
            </a:r>
            <a:endParaRPr lang="en-US" dirty="0" smtClean="0"/>
          </a:p>
          <a:p>
            <a:r>
              <a:rPr lang="en-US" dirty="0" smtClean="0"/>
              <a:t>Failure to improve with therapy</a:t>
            </a:r>
          </a:p>
          <a:p>
            <a:r>
              <a:rPr lang="en-US" dirty="0" smtClean="0"/>
              <a:t>Pain persists for more than 4 to 6 weeks</a:t>
            </a:r>
          </a:p>
          <a:p>
            <a:r>
              <a:rPr lang="en-US" dirty="0" smtClean="0"/>
              <a:t>Night pain or pain at rest </a:t>
            </a:r>
            <a:endParaRPr lang="en-US" dirty="0" smtClean="0"/>
          </a:p>
          <a:p>
            <a:endParaRPr lang="en-US" dirty="0" smtClean="0"/>
          </a:p>
          <a:p>
            <a:pPr marL="0" indent="0">
              <a:buNone/>
            </a:pPr>
            <a:r>
              <a:rPr lang="en-US" b="1" dirty="0" smtClean="0">
                <a:solidFill>
                  <a:srgbClr val="FF0000"/>
                </a:solidFill>
              </a:rPr>
              <a:t>Infection </a:t>
            </a:r>
            <a:r>
              <a:rPr lang="en-US" b="1" dirty="0" smtClean="0">
                <a:solidFill>
                  <a:srgbClr val="FF0000"/>
                </a:solidFill>
              </a:rPr>
              <a:t>Related Red Flags </a:t>
            </a:r>
            <a:r>
              <a:rPr lang="en-US" b="1" dirty="0" smtClean="0"/>
              <a:t>with Low Back Pain </a:t>
            </a:r>
          </a:p>
          <a:p>
            <a:r>
              <a:rPr lang="en-US" dirty="0" smtClean="0"/>
              <a:t>Persistent fever (temperature over 100.4 F)</a:t>
            </a:r>
          </a:p>
          <a:p>
            <a:r>
              <a:rPr lang="en-US" dirty="0" smtClean="0"/>
              <a:t>History of intravenous drug </a:t>
            </a:r>
            <a:r>
              <a:rPr lang="en-US" dirty="0" smtClean="0"/>
              <a:t>use</a:t>
            </a:r>
          </a:p>
          <a:p>
            <a:pPr lvl="1"/>
            <a:r>
              <a:rPr lang="en-US" dirty="0" err="1" smtClean="0"/>
              <a:t>Hematogenous</a:t>
            </a:r>
            <a:r>
              <a:rPr lang="en-US" dirty="0" smtClean="0"/>
              <a:t> spread of infection</a:t>
            </a:r>
            <a:endParaRPr lang="en-US" dirty="0" smtClean="0"/>
          </a:p>
          <a:p>
            <a:r>
              <a:rPr lang="en-US" dirty="0" smtClean="0"/>
              <a:t>Recent bacterial infection </a:t>
            </a:r>
          </a:p>
          <a:p>
            <a:pPr lvl="1"/>
            <a:r>
              <a:rPr lang="en-US" dirty="0" smtClean="0"/>
              <a:t>Urinary Tract Infection or </a:t>
            </a:r>
            <a:r>
              <a:rPr lang="en-US" dirty="0" smtClean="0"/>
              <a:t>Pyelonephritis </a:t>
            </a:r>
          </a:p>
          <a:p>
            <a:pPr marL="667512" lvl="2" indent="0">
              <a:buNone/>
            </a:pPr>
            <a:r>
              <a:rPr lang="en-US" dirty="0" smtClean="0"/>
              <a:t>H</a:t>
            </a:r>
            <a:r>
              <a:rPr lang="en-US" dirty="0" smtClean="0"/>
              <a:t>istory of instrumentation</a:t>
            </a:r>
          </a:p>
          <a:p>
            <a:pPr lvl="1"/>
            <a:r>
              <a:rPr lang="en-US" dirty="0" smtClean="0"/>
              <a:t>Boil</a:t>
            </a:r>
            <a:endParaRPr lang="en-US" dirty="0" smtClean="0"/>
          </a:p>
          <a:p>
            <a:pPr lvl="1"/>
            <a:r>
              <a:rPr lang="en-US" dirty="0" err="1" smtClean="0"/>
              <a:t>Cellulitis</a:t>
            </a:r>
            <a:endParaRPr lang="en-US" dirty="0" smtClean="0"/>
          </a:p>
          <a:p>
            <a:pPr lvl="1"/>
            <a:r>
              <a:rPr lang="en-US" dirty="0" smtClean="0"/>
              <a:t>Pneumonia </a:t>
            </a:r>
          </a:p>
          <a:p>
            <a:pPr lvl="1"/>
            <a:r>
              <a:rPr lang="en-US" dirty="0" smtClean="0"/>
              <a:t>Intravenous drug use</a:t>
            </a:r>
          </a:p>
          <a:p>
            <a:r>
              <a:rPr lang="en-US" dirty="0" err="1" smtClean="0"/>
              <a:t>Immuno</a:t>
            </a:r>
            <a:r>
              <a:rPr lang="en-US" dirty="0" smtClean="0"/>
              <a:t>-compromised </a:t>
            </a:r>
            <a:r>
              <a:rPr lang="en-US" dirty="0" smtClean="0"/>
              <a:t>states </a:t>
            </a:r>
          </a:p>
          <a:p>
            <a:pPr lvl="1"/>
            <a:r>
              <a:rPr lang="en-US" dirty="0" smtClean="0"/>
              <a:t>Systemic Corticosteroids</a:t>
            </a:r>
          </a:p>
          <a:p>
            <a:pPr lvl="1"/>
            <a:r>
              <a:rPr lang="en-US" dirty="0" smtClean="0"/>
              <a:t>Organ transplant</a:t>
            </a:r>
          </a:p>
          <a:p>
            <a:pPr lvl="1"/>
            <a:r>
              <a:rPr lang="en-US" dirty="0" smtClean="0"/>
              <a:t>Diabetes Mellitus</a:t>
            </a:r>
          </a:p>
          <a:p>
            <a:pPr lvl="1"/>
            <a:r>
              <a:rPr lang="en-US" dirty="0" smtClean="0"/>
              <a:t>Human Immunodeficiency Virus (HIV)</a:t>
            </a:r>
          </a:p>
          <a:p>
            <a:pPr marL="0" indent="0">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a:t>
            </a:r>
            <a:endParaRPr lang="en-US" dirty="0">
              <a:solidFill>
                <a:srgbClr val="FF0000"/>
              </a:solidFill>
            </a:endParaRPr>
          </a:p>
        </p:txBody>
      </p:sp>
      <p:sp>
        <p:nvSpPr>
          <p:cNvPr id="3" name="Content Placeholder 2"/>
          <p:cNvSpPr>
            <a:spLocks noGrp="1"/>
          </p:cNvSpPr>
          <p:nvPr>
            <p:ph idx="1"/>
          </p:nvPr>
        </p:nvSpPr>
        <p:spPr/>
        <p:txBody>
          <a:bodyPr numCol="2">
            <a:normAutofit fontScale="92500" lnSpcReduction="10000"/>
          </a:bodyPr>
          <a:lstStyle/>
          <a:p>
            <a:r>
              <a:rPr lang="en-US" b="1" dirty="0" err="1" smtClean="0">
                <a:solidFill>
                  <a:srgbClr val="FF0000"/>
                </a:solidFill>
              </a:rPr>
              <a:t>Cauda</a:t>
            </a:r>
            <a:r>
              <a:rPr lang="en-US" b="1" dirty="0" smtClean="0">
                <a:solidFill>
                  <a:srgbClr val="FF0000"/>
                </a:solidFill>
              </a:rPr>
              <a:t>  </a:t>
            </a:r>
            <a:r>
              <a:rPr lang="en-US" b="1" dirty="0" smtClean="0">
                <a:solidFill>
                  <a:srgbClr val="FF0000"/>
                </a:solidFill>
              </a:rPr>
              <a:t>Equina Syndrome</a:t>
            </a:r>
            <a:r>
              <a:rPr lang="en-US" b="1" dirty="0" smtClean="0"/>
              <a:t> Related Red Flags with Back Pain </a:t>
            </a:r>
          </a:p>
          <a:p>
            <a:pPr lvl="1"/>
            <a:r>
              <a:rPr lang="en-US" dirty="0" smtClean="0"/>
              <a:t>Urinary Incontinence or retention</a:t>
            </a:r>
          </a:p>
          <a:p>
            <a:pPr lvl="1"/>
            <a:r>
              <a:rPr lang="en-US" dirty="0" smtClean="0"/>
              <a:t>Saddle anesthesia</a:t>
            </a:r>
          </a:p>
          <a:p>
            <a:pPr lvl="1"/>
            <a:r>
              <a:rPr lang="en-US" dirty="0" smtClean="0"/>
              <a:t>Anal sphincter tone decreased or fecal Incontinence</a:t>
            </a:r>
          </a:p>
          <a:p>
            <a:pPr lvl="1"/>
            <a:r>
              <a:rPr lang="en-US" dirty="0" smtClean="0"/>
              <a:t>Bilateral lower extremity weakness or numbness</a:t>
            </a:r>
          </a:p>
          <a:p>
            <a:pPr lvl="1"/>
            <a:r>
              <a:rPr lang="en-US" dirty="0" smtClean="0"/>
              <a:t>Progressive neurologic deficit </a:t>
            </a:r>
          </a:p>
          <a:p>
            <a:r>
              <a:rPr lang="en-US" b="1" dirty="0" smtClean="0">
                <a:solidFill>
                  <a:srgbClr val="FF0000"/>
                </a:solidFill>
              </a:rPr>
              <a:t>Significant  </a:t>
            </a:r>
            <a:r>
              <a:rPr lang="en-US" b="1" dirty="0" smtClean="0">
                <a:solidFill>
                  <a:srgbClr val="FF0000"/>
                </a:solidFill>
              </a:rPr>
              <a:t>Herniated nucleus </a:t>
            </a:r>
            <a:r>
              <a:rPr lang="en-US" b="1" dirty="0" err="1" smtClean="0">
                <a:solidFill>
                  <a:srgbClr val="FF0000"/>
                </a:solidFill>
              </a:rPr>
              <a:t>pulposus</a:t>
            </a:r>
            <a:r>
              <a:rPr lang="en-US" b="1" dirty="0" smtClean="0">
                <a:solidFill>
                  <a:srgbClr val="FF0000"/>
                </a:solidFill>
              </a:rPr>
              <a:t> </a:t>
            </a:r>
          </a:p>
          <a:p>
            <a:pPr lvl="1"/>
            <a:r>
              <a:rPr lang="en-US" dirty="0" smtClean="0"/>
              <a:t>Major Muscle Weakness (strength 3 of 5 or less)</a:t>
            </a:r>
          </a:p>
          <a:p>
            <a:pPr lvl="1"/>
            <a:r>
              <a:rPr lang="en-US" dirty="0" smtClean="0"/>
              <a:t>Foot drop </a:t>
            </a:r>
          </a:p>
          <a:p>
            <a:r>
              <a:rPr lang="en-US" b="1" dirty="0" smtClean="0">
                <a:solidFill>
                  <a:srgbClr val="FF0000"/>
                </a:solidFill>
              </a:rPr>
              <a:t>Vertebral </a:t>
            </a:r>
            <a:r>
              <a:rPr lang="en-US" b="1" dirty="0" smtClean="0">
                <a:solidFill>
                  <a:srgbClr val="FF0000"/>
                </a:solidFill>
              </a:rPr>
              <a:t>Fracture related</a:t>
            </a:r>
            <a:r>
              <a:rPr lang="en-US" b="1" dirty="0" smtClean="0"/>
              <a:t> red flags with Low Back Pain </a:t>
            </a:r>
          </a:p>
          <a:p>
            <a:pPr lvl="1"/>
            <a:r>
              <a:rPr lang="en-US" dirty="0" smtClean="0"/>
              <a:t>Prolonged use of Corticosteroids</a:t>
            </a:r>
          </a:p>
          <a:p>
            <a:pPr lvl="1"/>
            <a:r>
              <a:rPr lang="en-US" dirty="0" smtClean="0"/>
              <a:t>Mild trauma over age 50 years</a:t>
            </a:r>
          </a:p>
          <a:p>
            <a:pPr lvl="1"/>
            <a:r>
              <a:rPr lang="en-US" dirty="0" smtClean="0"/>
              <a:t>Age greater than 70 years</a:t>
            </a:r>
          </a:p>
          <a:p>
            <a:pPr lvl="1"/>
            <a:r>
              <a:rPr lang="en-US" dirty="0" smtClean="0"/>
              <a:t>History of Osteoporosis</a:t>
            </a:r>
          </a:p>
          <a:p>
            <a:pPr lvl="1"/>
            <a:r>
              <a:rPr lang="en-US" dirty="0" smtClean="0"/>
              <a:t>Recent significant trauma at any age </a:t>
            </a:r>
          </a:p>
          <a:p>
            <a:pPr lvl="2"/>
            <a:r>
              <a:rPr lang="en-US" dirty="0" smtClean="0"/>
              <a:t>Ejection from motor vehicle</a:t>
            </a:r>
          </a:p>
          <a:p>
            <a:pPr lvl="2"/>
            <a:r>
              <a:rPr lang="en-US" dirty="0" smtClean="0"/>
              <a:t>Fall from substantial height </a:t>
            </a:r>
          </a:p>
          <a:p>
            <a:r>
              <a:rPr lang="en-US" b="1" dirty="0" smtClean="0">
                <a:solidFill>
                  <a:srgbClr val="FF0000"/>
                </a:solidFill>
              </a:rPr>
              <a:t>Abdominal </a:t>
            </a:r>
            <a:r>
              <a:rPr lang="en-US" b="1" dirty="0" smtClean="0">
                <a:solidFill>
                  <a:srgbClr val="FF0000"/>
                </a:solidFill>
              </a:rPr>
              <a:t>Aortic Aneurysm </a:t>
            </a:r>
            <a:r>
              <a:rPr lang="en-US" b="1" dirty="0" smtClean="0"/>
              <a:t>red flags with Low Back Pain </a:t>
            </a:r>
          </a:p>
          <a:p>
            <a:pPr lvl="1"/>
            <a:r>
              <a:rPr lang="en-US" dirty="0" smtClean="0"/>
              <a:t>Abdominal pulsating mass</a:t>
            </a:r>
          </a:p>
          <a:p>
            <a:pPr lvl="1"/>
            <a:r>
              <a:rPr lang="en-US" dirty="0" smtClean="0"/>
              <a:t>Atherosclerotic vascular disease</a:t>
            </a:r>
          </a:p>
          <a:p>
            <a:pPr lvl="1"/>
            <a:r>
              <a:rPr lang="en-US" dirty="0" smtClean="0"/>
              <a:t>Pain at rest or nocturnal pain</a:t>
            </a:r>
          </a:p>
          <a:p>
            <a:pPr lvl="1"/>
            <a:r>
              <a:rPr lang="en-US" dirty="0" smtClean="0"/>
              <a:t>Age greater than 60 years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1" dirty="0" smtClean="0"/>
              <a:t>INTRODUCTION</a:t>
            </a:r>
          </a:p>
          <a:p>
            <a:r>
              <a:rPr lang="en-US" b="1" dirty="0" smtClean="0"/>
              <a:t>ANATOMY / PAIN GENERATORS</a:t>
            </a:r>
          </a:p>
          <a:p>
            <a:r>
              <a:rPr lang="en-US" b="1" dirty="0" smtClean="0"/>
              <a:t>CLASSIFICATION</a:t>
            </a:r>
          </a:p>
          <a:p>
            <a:r>
              <a:rPr lang="en-US" b="1" dirty="0" smtClean="0"/>
              <a:t>RED FLAGS</a:t>
            </a:r>
          </a:p>
          <a:p>
            <a:r>
              <a:rPr lang="en-US" b="1" dirty="0" smtClean="0"/>
              <a:t>APPROACH TO MANAGEMENT</a:t>
            </a:r>
            <a:endParaRPr 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EXAMINATION</a:t>
            </a:r>
            <a:endParaRPr lang="en-US" dirty="0"/>
          </a:p>
        </p:txBody>
      </p:sp>
      <p:sp>
        <p:nvSpPr>
          <p:cNvPr id="3" name="Content Placeholder 2"/>
          <p:cNvSpPr>
            <a:spLocks noGrp="1"/>
          </p:cNvSpPr>
          <p:nvPr>
            <p:ph idx="1"/>
          </p:nvPr>
        </p:nvSpPr>
        <p:spPr/>
        <p:txBody>
          <a:bodyPr numCol="2">
            <a:normAutofit/>
          </a:bodyPr>
          <a:lstStyle/>
          <a:p>
            <a:r>
              <a:rPr lang="en-US" dirty="0" smtClean="0"/>
              <a:t>Comprehensive Systemic Examination</a:t>
            </a:r>
          </a:p>
          <a:p>
            <a:r>
              <a:rPr lang="en-US" dirty="0" smtClean="0"/>
              <a:t>Local Examination</a:t>
            </a:r>
          </a:p>
          <a:p>
            <a:pPr lvl="1"/>
            <a:r>
              <a:rPr lang="en-US" dirty="0" smtClean="0"/>
              <a:t>Deformities</a:t>
            </a:r>
          </a:p>
          <a:p>
            <a:pPr lvl="2"/>
            <a:r>
              <a:rPr lang="en-US" dirty="0" err="1" smtClean="0"/>
              <a:t>Gibbus</a:t>
            </a:r>
            <a:r>
              <a:rPr lang="en-US" dirty="0" smtClean="0"/>
              <a:t> deformity?</a:t>
            </a:r>
            <a:endParaRPr lang="en-US" dirty="0" smtClean="0"/>
          </a:p>
          <a:p>
            <a:pPr lvl="1"/>
            <a:r>
              <a:rPr lang="en-US" dirty="0" smtClean="0"/>
              <a:t>Previous </a:t>
            </a:r>
            <a:r>
              <a:rPr lang="en-US" dirty="0" smtClean="0"/>
              <a:t>trauma</a:t>
            </a:r>
          </a:p>
          <a:p>
            <a:pPr lvl="2"/>
            <a:r>
              <a:rPr lang="en-US" dirty="0" smtClean="0"/>
              <a:t>Scarring around the skin</a:t>
            </a:r>
            <a:endParaRPr lang="en-US" dirty="0" smtClean="0"/>
          </a:p>
          <a:p>
            <a:pPr lvl="1"/>
            <a:r>
              <a:rPr lang="en-US" dirty="0" smtClean="0"/>
              <a:t>Previous Surgeries</a:t>
            </a:r>
          </a:p>
          <a:p>
            <a:pPr lvl="1"/>
            <a:r>
              <a:rPr lang="en-US" dirty="0" smtClean="0"/>
              <a:t>Tender points</a:t>
            </a:r>
          </a:p>
          <a:p>
            <a:pPr lvl="1"/>
            <a:r>
              <a:rPr lang="en-US" dirty="0" smtClean="0"/>
              <a:t>ROM (Range of motion of the patient)</a:t>
            </a:r>
            <a:endParaRPr lang="en-US" dirty="0" smtClean="0"/>
          </a:p>
          <a:p>
            <a:r>
              <a:rPr lang="en-US" dirty="0" smtClean="0"/>
              <a:t>Special Examination</a:t>
            </a:r>
          </a:p>
          <a:p>
            <a:pPr lvl="1"/>
            <a:r>
              <a:rPr lang="en-US" b="1" dirty="0" smtClean="0"/>
              <a:t>Sciatic Nerve Stretch </a:t>
            </a:r>
            <a:r>
              <a:rPr lang="en-US" b="1" dirty="0" smtClean="0"/>
              <a:t>Test </a:t>
            </a:r>
            <a:r>
              <a:rPr lang="en-US" dirty="0" smtClean="0"/>
              <a:t>– SLR (Stretch Limb Raising) </a:t>
            </a:r>
            <a:r>
              <a:rPr lang="en-US" dirty="0" smtClean="0"/>
              <a:t>T</a:t>
            </a:r>
            <a:r>
              <a:rPr lang="en-US" dirty="0" smtClean="0"/>
              <a:t>est</a:t>
            </a:r>
          </a:p>
          <a:p>
            <a:pPr lvl="2"/>
            <a:r>
              <a:rPr lang="en-US" dirty="0" smtClean="0"/>
              <a:t>Pain on the contralateral side on SLR </a:t>
            </a:r>
            <a:r>
              <a:rPr lang="en-US" dirty="0" smtClean="0">
                <a:sym typeface="Wingdings" panose="05000000000000000000" pitchFamily="2" charset="2"/>
              </a:rPr>
              <a:t> 90% correlation with disc herniation</a:t>
            </a:r>
            <a:endParaRPr lang="en-US" dirty="0" smtClean="0"/>
          </a:p>
          <a:p>
            <a:pPr lvl="1"/>
            <a:r>
              <a:rPr lang="en-US" b="1" dirty="0" smtClean="0"/>
              <a:t>Neurological </a:t>
            </a:r>
            <a:r>
              <a:rPr lang="en-US" b="1" dirty="0" smtClean="0"/>
              <a:t>Examination</a:t>
            </a:r>
          </a:p>
          <a:p>
            <a:pPr lvl="2"/>
            <a:r>
              <a:rPr lang="en-US" dirty="0" smtClean="0"/>
              <a:t>Neurologic deficits </a:t>
            </a:r>
            <a:r>
              <a:rPr lang="en-US" dirty="0" err="1" smtClean="0"/>
              <a:t>E.g</a:t>
            </a:r>
            <a:endParaRPr lang="en-US" dirty="0" smtClean="0"/>
          </a:p>
          <a:p>
            <a:pPr lvl="3"/>
            <a:r>
              <a:rPr lang="en-US" dirty="0" smtClean="0"/>
              <a:t>Plantar drop</a:t>
            </a:r>
          </a:p>
          <a:p>
            <a:pPr lvl="3"/>
            <a:r>
              <a:rPr lang="en-US" dirty="0" smtClean="0"/>
              <a:t>Extensor </a:t>
            </a:r>
            <a:r>
              <a:rPr lang="en-US" dirty="0" err="1" smtClean="0"/>
              <a:t>hallucis</a:t>
            </a:r>
            <a:r>
              <a:rPr lang="en-US" dirty="0" smtClean="0"/>
              <a:t> </a:t>
            </a:r>
            <a:r>
              <a:rPr lang="en-US" dirty="0" err="1" smtClean="0"/>
              <a:t>longus</a:t>
            </a:r>
            <a:r>
              <a:rPr lang="en-US" dirty="0" smtClean="0"/>
              <a:t> not moving </a:t>
            </a:r>
            <a:r>
              <a:rPr lang="en-US" dirty="0" smtClean="0">
                <a:sym typeface="Wingdings" panose="05000000000000000000" pitchFamily="2" charset="2"/>
              </a:rPr>
              <a:t> L5 </a:t>
            </a:r>
            <a:endParaRPr lang="en-US" dirty="0" smtClean="0"/>
          </a:p>
          <a:p>
            <a:pPr lvl="1"/>
            <a:r>
              <a:rPr lang="en-US" b="1" dirty="0" smtClean="0"/>
              <a:t>Examine Adjacent Structures for </a:t>
            </a:r>
            <a:r>
              <a:rPr lang="en-US" b="1" dirty="0" smtClean="0"/>
              <a:t>pathology: </a:t>
            </a:r>
            <a:r>
              <a:rPr lang="en-US" dirty="0" smtClean="0"/>
              <a:t>hip joint, SI joint</a:t>
            </a:r>
            <a:endParaRPr lang="en-US" b="1" dirty="0" smtClean="0"/>
          </a:p>
          <a:p>
            <a:pPr lvl="1"/>
            <a:r>
              <a:rPr lang="en-US" b="1" dirty="0" err="1" smtClean="0"/>
              <a:t>Wadell’s</a:t>
            </a:r>
            <a:r>
              <a:rPr lang="en-US" b="1" dirty="0" smtClean="0"/>
              <a:t> Exam for Psychogenic Pain</a:t>
            </a:r>
            <a:endParaRPr lang="en-US"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WADELL’S CRITERIA OF NON ORGANIC LBP </a:t>
            </a:r>
            <a:endParaRPr lang="en-US" dirty="0"/>
          </a:p>
        </p:txBody>
      </p:sp>
      <p:sp>
        <p:nvSpPr>
          <p:cNvPr id="3" name="Content Placeholder 2"/>
          <p:cNvSpPr>
            <a:spLocks noGrp="1"/>
          </p:cNvSpPr>
          <p:nvPr>
            <p:ph idx="1"/>
          </p:nvPr>
        </p:nvSpPr>
        <p:spPr/>
        <p:txBody>
          <a:bodyPr numCol="2">
            <a:normAutofit/>
          </a:bodyPr>
          <a:lstStyle/>
          <a:p>
            <a:pPr marL="457200" indent="-457200">
              <a:buFont typeface="+mj-lt"/>
              <a:buAutoNum type="arabicPeriod"/>
            </a:pPr>
            <a:r>
              <a:rPr lang="en-US" b="1" dirty="0" smtClean="0"/>
              <a:t>TENDERNESS</a:t>
            </a:r>
          </a:p>
          <a:p>
            <a:pPr lvl="1"/>
            <a:r>
              <a:rPr lang="en-US" dirty="0" smtClean="0"/>
              <a:t>Superficial: patient screams in pain even before you touch the back!</a:t>
            </a:r>
            <a:endParaRPr lang="en-US" dirty="0" smtClean="0"/>
          </a:p>
          <a:p>
            <a:pPr lvl="1"/>
            <a:r>
              <a:rPr lang="en-US" dirty="0" smtClean="0"/>
              <a:t>Non-anatomic: doesn’t follow dermatomes</a:t>
            </a:r>
            <a:endParaRPr lang="en-US" dirty="0" smtClean="0"/>
          </a:p>
          <a:p>
            <a:pPr marL="457200" indent="-457200">
              <a:buFont typeface="+mj-lt"/>
              <a:buAutoNum type="arabicPeriod"/>
            </a:pPr>
            <a:r>
              <a:rPr lang="en-US" b="1" dirty="0" smtClean="0"/>
              <a:t>SIMULATION</a:t>
            </a:r>
          </a:p>
          <a:p>
            <a:pPr lvl="1"/>
            <a:r>
              <a:rPr lang="en-US" dirty="0" smtClean="0"/>
              <a:t>Axial Loading: press patient head </a:t>
            </a:r>
            <a:r>
              <a:rPr lang="en-US" dirty="0" smtClean="0">
                <a:sym typeface="Wingdings" panose="05000000000000000000" pitchFamily="2" charset="2"/>
              </a:rPr>
              <a:t> patient screams in pain</a:t>
            </a:r>
            <a:endParaRPr lang="en-US" dirty="0" smtClean="0"/>
          </a:p>
          <a:p>
            <a:pPr lvl="1"/>
            <a:r>
              <a:rPr lang="en-US" dirty="0" smtClean="0"/>
              <a:t>Rotation: rotate shoulders </a:t>
            </a:r>
            <a:r>
              <a:rPr lang="en-US" dirty="0" smtClean="0">
                <a:sym typeface="Wingdings" panose="05000000000000000000" pitchFamily="2" charset="2"/>
              </a:rPr>
              <a:t> patient screams in pain</a:t>
            </a:r>
          </a:p>
          <a:p>
            <a:pPr marL="457200" indent="-457200">
              <a:buFont typeface="+mj-lt"/>
              <a:buAutoNum type="arabicPeriod"/>
            </a:pPr>
            <a:r>
              <a:rPr lang="en-US" b="1" dirty="0" smtClean="0"/>
              <a:t>DISTRACTION TESTS</a:t>
            </a:r>
          </a:p>
          <a:p>
            <a:pPr lvl="1"/>
            <a:r>
              <a:rPr lang="en-US" dirty="0" smtClean="0"/>
              <a:t>Indirect </a:t>
            </a:r>
            <a:r>
              <a:rPr lang="en-US" dirty="0" smtClean="0"/>
              <a:t>Observation</a:t>
            </a:r>
          </a:p>
          <a:p>
            <a:pPr lvl="1"/>
            <a:r>
              <a:rPr lang="en-US" dirty="0" smtClean="0"/>
              <a:t>Straight Leg </a:t>
            </a:r>
            <a:r>
              <a:rPr lang="en-US" dirty="0" smtClean="0"/>
              <a:t>Raise (SLR)</a:t>
            </a:r>
          </a:p>
          <a:p>
            <a:pPr marL="457200" indent="-457200">
              <a:buFont typeface="+mj-lt"/>
              <a:buAutoNum type="arabicPeriod"/>
            </a:pPr>
            <a:r>
              <a:rPr lang="en-US" b="1" dirty="0" smtClean="0"/>
              <a:t>REGIONAL DISTURBANCE</a:t>
            </a:r>
          </a:p>
          <a:p>
            <a:pPr lvl="1"/>
            <a:r>
              <a:rPr lang="en-US" dirty="0" smtClean="0"/>
              <a:t>Weakness </a:t>
            </a:r>
            <a:r>
              <a:rPr lang="en-US" dirty="0" smtClean="0"/>
              <a:t>Cogwheel</a:t>
            </a:r>
          </a:p>
          <a:p>
            <a:pPr lvl="1"/>
            <a:r>
              <a:rPr lang="en-US" dirty="0" smtClean="0"/>
              <a:t>Sensory</a:t>
            </a:r>
            <a:endParaRPr lang="en-US" dirty="0" smtClean="0"/>
          </a:p>
          <a:p>
            <a:pPr marL="457200" indent="-457200">
              <a:buFont typeface="+mj-lt"/>
              <a:buAutoNum type="arabicPeriod"/>
            </a:pPr>
            <a:r>
              <a:rPr lang="en-US" b="1" dirty="0" smtClean="0"/>
              <a:t>OVERREACTION</a:t>
            </a:r>
          </a:p>
          <a:p>
            <a:pPr lvl="1"/>
            <a:r>
              <a:rPr lang="en-US" dirty="0" smtClean="0"/>
              <a:t>Disproportionate </a:t>
            </a:r>
            <a:r>
              <a:rPr lang="en-US" dirty="0" smtClean="0"/>
              <a:t>verbalization, facial expression, collapsing, sweating</a:t>
            </a:r>
          </a:p>
          <a:p>
            <a:pPr lvl="1"/>
            <a:r>
              <a:rPr lang="en-US" dirty="0" smtClean="0"/>
              <a:t>Subjective cultural variation/ examiner bias</a:t>
            </a:r>
          </a:p>
          <a:p>
            <a:r>
              <a:rPr lang="en-US" dirty="0" smtClean="0">
                <a:solidFill>
                  <a:srgbClr val="FF0000"/>
                </a:solidFill>
              </a:rPr>
              <a:t>Three or </a:t>
            </a:r>
            <a:r>
              <a:rPr lang="en-US" dirty="0" smtClean="0">
                <a:solidFill>
                  <a:srgbClr val="FF0000"/>
                </a:solidFill>
              </a:rPr>
              <a:t>more positive </a:t>
            </a:r>
            <a:r>
              <a:rPr lang="en-US" dirty="0" smtClean="0">
                <a:solidFill>
                  <a:srgbClr val="FF0000"/>
                </a:solidFill>
                <a:sym typeface="Wingdings" panose="05000000000000000000" pitchFamily="2" charset="2"/>
              </a:rPr>
              <a:t></a:t>
            </a:r>
            <a:r>
              <a:rPr lang="en-US" dirty="0" smtClean="0">
                <a:solidFill>
                  <a:srgbClr val="FF0000"/>
                </a:solidFill>
              </a:rPr>
              <a:t> </a:t>
            </a:r>
            <a:r>
              <a:rPr lang="en-US" dirty="0" smtClean="0">
                <a:solidFill>
                  <a:srgbClr val="FF0000"/>
                </a:solidFill>
              </a:rPr>
              <a:t>clinical </a:t>
            </a:r>
            <a:r>
              <a:rPr lang="en-US" dirty="0" smtClean="0">
                <a:solidFill>
                  <a:srgbClr val="FF0000"/>
                </a:solidFill>
              </a:rPr>
              <a:t>significant</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INVESTIGATIONS</a:t>
            </a:r>
            <a:endParaRPr lang="en-US" dirty="0"/>
          </a:p>
        </p:txBody>
      </p:sp>
      <p:sp>
        <p:nvSpPr>
          <p:cNvPr id="3" name="Content Placeholder 2"/>
          <p:cNvSpPr>
            <a:spLocks noGrp="1"/>
          </p:cNvSpPr>
          <p:nvPr>
            <p:ph idx="1"/>
          </p:nvPr>
        </p:nvSpPr>
        <p:spPr/>
        <p:txBody>
          <a:bodyPr>
            <a:normAutofit/>
          </a:bodyPr>
          <a:lstStyle/>
          <a:p>
            <a:r>
              <a:rPr lang="en-US" dirty="0" smtClean="0"/>
              <a:t>Tailored Examination</a:t>
            </a:r>
          </a:p>
          <a:p>
            <a:r>
              <a:rPr lang="en-US" dirty="0" smtClean="0"/>
              <a:t>Haematological</a:t>
            </a:r>
          </a:p>
          <a:p>
            <a:pPr lvl="1"/>
            <a:r>
              <a:rPr lang="en-US" dirty="0" smtClean="0"/>
              <a:t>Haemogram, ESR, RF, Serum Electrophoresis, Tumour Markers, Serum calcium etc</a:t>
            </a:r>
          </a:p>
          <a:p>
            <a:r>
              <a:rPr lang="en-US" dirty="0" smtClean="0"/>
              <a:t>Radiological</a:t>
            </a:r>
          </a:p>
          <a:p>
            <a:pPr lvl="1"/>
            <a:r>
              <a:rPr lang="en-US" dirty="0" smtClean="0"/>
              <a:t>Plain X Rays</a:t>
            </a:r>
          </a:p>
          <a:p>
            <a:pPr lvl="3"/>
            <a:r>
              <a:rPr lang="en-US" dirty="0" smtClean="0"/>
              <a:t>Risk factors for non-mechanical cause- (Presence of Red Flags)</a:t>
            </a:r>
          </a:p>
          <a:p>
            <a:pPr lvl="3"/>
            <a:r>
              <a:rPr lang="en-US" dirty="0" smtClean="0"/>
              <a:t>ESR &gt;20 mm/hour</a:t>
            </a:r>
          </a:p>
          <a:p>
            <a:pPr lvl="1"/>
            <a:r>
              <a:rPr lang="en-US" dirty="0" smtClean="0"/>
              <a:t>CT Scan</a:t>
            </a:r>
          </a:p>
          <a:p>
            <a:pPr lvl="1"/>
            <a:r>
              <a:rPr lang="en-US" dirty="0" smtClean="0"/>
              <a:t>MRI</a:t>
            </a:r>
          </a:p>
          <a:p>
            <a:pPr lvl="1"/>
            <a:r>
              <a:rPr lang="en-US" dirty="0" smtClean="0"/>
              <a:t>Bone Scans</a:t>
            </a:r>
          </a:p>
          <a:p>
            <a:r>
              <a:rPr lang="en-US" dirty="0" smtClean="0"/>
              <a:t>Specific Tests as Indicated</a:t>
            </a:r>
          </a:p>
          <a:p>
            <a:pPr lvl="1"/>
            <a:r>
              <a:rPr lang="en-US" dirty="0" smtClean="0"/>
              <a:t>Abdominal / Pelvic US, Urinalysis, PSA, Biopsy, Discography</a:t>
            </a:r>
          </a:p>
          <a:p>
            <a:pPr lvl="1">
              <a:buNone/>
            </a:pPr>
            <a:endParaRPr lang="en-US" dirty="0" smtClean="0"/>
          </a:p>
          <a:p>
            <a:pPr lvl="1">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TREATMENT MODALITIES </a:t>
            </a:r>
            <a:endParaRPr lang="en-US" dirty="0"/>
          </a:p>
        </p:txBody>
      </p:sp>
      <p:sp>
        <p:nvSpPr>
          <p:cNvPr id="3" name="Content Placeholder 2"/>
          <p:cNvSpPr>
            <a:spLocks noGrp="1"/>
          </p:cNvSpPr>
          <p:nvPr>
            <p:ph idx="1"/>
          </p:nvPr>
        </p:nvSpPr>
        <p:spPr/>
        <p:txBody>
          <a:bodyPr/>
          <a:lstStyle/>
          <a:p>
            <a:r>
              <a:rPr lang="en-US" dirty="0" smtClean="0"/>
              <a:t>Treat Cause</a:t>
            </a:r>
          </a:p>
          <a:p>
            <a:r>
              <a:rPr lang="en-US" dirty="0" smtClean="0"/>
              <a:t>General &amp; Supportive Care</a:t>
            </a:r>
          </a:p>
          <a:p>
            <a:r>
              <a:rPr lang="en-US" dirty="0" smtClean="0"/>
              <a:t>Non Operative Treatment</a:t>
            </a:r>
          </a:p>
          <a:p>
            <a:r>
              <a:rPr lang="en-US" dirty="0" smtClean="0"/>
              <a:t>Operative Treatment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NON-OPERATIVE TREATMENT:</a:t>
            </a:r>
            <a:br>
              <a:rPr lang="en-US" dirty="0" smtClean="0"/>
            </a:br>
            <a:r>
              <a:rPr lang="en-US" dirty="0" smtClean="0"/>
              <a:t>ACUTE PAIN CONTROL</a:t>
            </a:r>
            <a:endParaRPr lang="en-US" dirty="0"/>
          </a:p>
        </p:txBody>
      </p:sp>
      <p:sp>
        <p:nvSpPr>
          <p:cNvPr id="3" name="Content Placeholder 2"/>
          <p:cNvSpPr>
            <a:spLocks noGrp="1"/>
          </p:cNvSpPr>
          <p:nvPr>
            <p:ph idx="1"/>
          </p:nvPr>
        </p:nvSpPr>
        <p:spPr/>
        <p:txBody>
          <a:bodyPr numCol="2">
            <a:normAutofit/>
          </a:bodyPr>
          <a:lstStyle/>
          <a:p>
            <a:r>
              <a:rPr lang="en-US" b="1" dirty="0" smtClean="0"/>
              <a:t>NSAIDs </a:t>
            </a:r>
          </a:p>
          <a:p>
            <a:pPr lvl="1"/>
            <a:r>
              <a:rPr lang="en-US" dirty="0" smtClean="0"/>
              <a:t>Inflammatory reaction Cause of pain Generation</a:t>
            </a:r>
          </a:p>
          <a:p>
            <a:pPr lvl="1"/>
            <a:r>
              <a:rPr lang="en-US" dirty="0" smtClean="0"/>
              <a:t>Effective for short-term symptomatic relief</a:t>
            </a:r>
          </a:p>
          <a:p>
            <a:r>
              <a:rPr lang="en-US" sz="2200" b="1" dirty="0" smtClean="0"/>
              <a:t>Paracetamol 1000 mg PO QID</a:t>
            </a:r>
            <a:endParaRPr lang="en-US" b="1" dirty="0" smtClean="0"/>
          </a:p>
          <a:p>
            <a:r>
              <a:rPr lang="en-US" b="1" dirty="0" smtClean="0"/>
              <a:t>Narcotics </a:t>
            </a:r>
            <a:endParaRPr lang="en-US" sz="2400" b="1" dirty="0" smtClean="0"/>
          </a:p>
          <a:p>
            <a:pPr lvl="1"/>
            <a:r>
              <a:rPr lang="en-US" dirty="0" smtClean="0"/>
              <a:t>Use sparingly for refractory , Limit to very short course not &gt; 3 days</a:t>
            </a:r>
          </a:p>
          <a:p>
            <a:r>
              <a:rPr lang="en-US" b="1" dirty="0" smtClean="0"/>
              <a:t>Muscle relaxants </a:t>
            </a:r>
            <a:endParaRPr lang="en-US" sz="2400" b="1" dirty="0" smtClean="0"/>
          </a:p>
          <a:p>
            <a:pPr lvl="1"/>
            <a:r>
              <a:rPr lang="en-US" dirty="0" smtClean="0"/>
              <a:t>Efficacy studies </a:t>
            </a:r>
          </a:p>
          <a:p>
            <a:pPr lvl="2"/>
            <a:r>
              <a:rPr lang="en-US" dirty="0" smtClean="0"/>
              <a:t>Reduces Acute Low Back Pain</a:t>
            </a:r>
            <a:endParaRPr lang="en-US" sz="1800" dirty="0" smtClean="0"/>
          </a:p>
          <a:p>
            <a:pPr lvl="2"/>
            <a:r>
              <a:rPr lang="en-US" dirty="0" smtClean="0"/>
              <a:t>Does not impact outcome </a:t>
            </a:r>
            <a:endParaRPr lang="en-US" sz="1800" dirty="0" smtClean="0"/>
          </a:p>
          <a:p>
            <a:pPr lvl="1"/>
            <a:r>
              <a:rPr lang="en-US" dirty="0" smtClean="0"/>
              <a:t>Entire class acts centrally and causes </a:t>
            </a:r>
            <a:r>
              <a:rPr lang="en-US" b="1" dirty="0" smtClean="0"/>
              <a:t>sedation</a:t>
            </a:r>
            <a:endParaRPr lang="en-US" b="1" dirty="0" smtClean="0"/>
          </a:p>
          <a:p>
            <a:pPr lvl="1"/>
            <a:r>
              <a:rPr lang="en-US" dirty="0" smtClean="0"/>
              <a:t>Greatest benefit may be at night to assist sleep </a:t>
            </a:r>
          </a:p>
          <a:p>
            <a:r>
              <a:rPr lang="en-US" b="1" dirty="0" smtClean="0"/>
              <a:t>Anxiolytics, </a:t>
            </a:r>
            <a:r>
              <a:rPr lang="en-US" b="1" dirty="0" err="1" smtClean="0"/>
              <a:t>Pyschotropics</a:t>
            </a:r>
            <a:r>
              <a:rPr lang="en-US" b="1" dirty="0" smtClean="0"/>
              <a:t>, Antidepressants, </a:t>
            </a:r>
            <a:r>
              <a:rPr lang="en-US" b="1" dirty="0" smtClean="0"/>
              <a:t>Hypnotics</a:t>
            </a:r>
            <a:endParaRPr lang="en-US" b="1" dirty="0" smtClean="0"/>
          </a:p>
          <a:p>
            <a:r>
              <a:rPr lang="en-US" b="1" dirty="0" smtClean="0"/>
              <a:t>Systemic Corticosteroids </a:t>
            </a:r>
            <a:endParaRPr lang="en-US" sz="2400" b="1" dirty="0" smtClean="0"/>
          </a:p>
          <a:p>
            <a:pPr lvl="1"/>
            <a:r>
              <a:rPr lang="en-US" b="1" dirty="0" smtClean="0">
                <a:solidFill>
                  <a:srgbClr val="FF0000"/>
                </a:solidFill>
              </a:rPr>
              <a:t>No proven benefit over </a:t>
            </a:r>
            <a:r>
              <a:rPr lang="en-US" b="1" dirty="0" smtClean="0">
                <a:solidFill>
                  <a:srgbClr val="FF0000"/>
                </a:solidFill>
              </a:rPr>
              <a:t>NSAIDs! You don’t have to give your patients steroids!</a:t>
            </a:r>
            <a:endParaRPr lang="en-US" b="1" dirty="0" smtClean="0">
              <a:solidFill>
                <a:srgbClr val="FF0000"/>
              </a:solidFill>
            </a:endParaRPr>
          </a:p>
          <a:p>
            <a:pPr lvl="1"/>
            <a:r>
              <a:rPr lang="en-US" dirty="0" smtClean="0"/>
              <a:t>May reduce </a:t>
            </a:r>
            <a:r>
              <a:rPr lang="en-US" dirty="0" err="1" smtClean="0"/>
              <a:t>radicular</a:t>
            </a:r>
            <a:r>
              <a:rPr lang="en-US" dirty="0" smtClean="0"/>
              <a:t> pain</a:t>
            </a:r>
          </a:p>
          <a:p>
            <a:pPr lvl="1"/>
            <a:r>
              <a:rPr lang="en-US" dirty="0" smtClean="0"/>
              <a:t>Treat for seven day course on fast </a:t>
            </a:r>
            <a:r>
              <a:rPr lang="en-US" dirty="0" smtClean="0"/>
              <a:t>taper</a:t>
            </a: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CHRONIC PAIN CONTROL</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Paracetamol 1000 mg PO </a:t>
            </a:r>
            <a:r>
              <a:rPr lang="en-US" b="1" dirty="0" smtClean="0"/>
              <a:t>QID</a:t>
            </a:r>
            <a:endParaRPr lang="en-US" sz="2400" b="1" dirty="0" smtClean="0"/>
          </a:p>
          <a:p>
            <a:r>
              <a:rPr lang="en-US" b="1" dirty="0" smtClean="0"/>
              <a:t>NSAIDs </a:t>
            </a:r>
            <a:endParaRPr lang="en-US" sz="2400" b="1" dirty="0" smtClean="0"/>
          </a:p>
          <a:p>
            <a:pPr lvl="1"/>
            <a:r>
              <a:rPr lang="en-US" dirty="0" smtClean="0"/>
              <a:t>Less effective for long-term pain relief</a:t>
            </a:r>
          </a:p>
          <a:p>
            <a:pPr lvl="1"/>
            <a:r>
              <a:rPr lang="en-US" dirty="0" smtClean="0"/>
              <a:t>Risk of Peptic Ulcer Disease and renal injury </a:t>
            </a:r>
          </a:p>
          <a:p>
            <a:r>
              <a:rPr lang="en-US" b="1" dirty="0" smtClean="0"/>
              <a:t>Epidural Corticosteroid Injection </a:t>
            </a:r>
            <a:endParaRPr lang="en-US" sz="2400" b="1" dirty="0" smtClean="0"/>
          </a:p>
          <a:p>
            <a:pPr lvl="1"/>
            <a:r>
              <a:rPr lang="en-US" dirty="0" smtClean="0"/>
              <a:t>Produces symptomatic relieve in many patients ranging from 6/12- 2 years</a:t>
            </a:r>
          </a:p>
          <a:p>
            <a:pPr lvl="1"/>
            <a:r>
              <a:rPr lang="en-US" dirty="0" smtClean="0"/>
              <a:t> best in failed conservative </a:t>
            </a:r>
            <a:r>
              <a:rPr lang="en-US" dirty="0" err="1" smtClean="0"/>
              <a:t>Mx</a:t>
            </a:r>
            <a:r>
              <a:rPr lang="en-US" dirty="0" smtClean="0"/>
              <a:t>, candidates not good for surgery or </a:t>
            </a:r>
            <a:r>
              <a:rPr lang="en-US" dirty="0" smtClean="0"/>
              <a:t>uninterested </a:t>
            </a:r>
            <a:r>
              <a:rPr lang="en-US" dirty="0" smtClean="0"/>
              <a:t>in surgery</a:t>
            </a:r>
          </a:p>
          <a:p>
            <a:r>
              <a:rPr lang="en-US" b="1" dirty="0" smtClean="0"/>
              <a:t>Tri-cyclic </a:t>
            </a:r>
            <a:r>
              <a:rPr lang="en-US" b="1" dirty="0" smtClean="0"/>
              <a:t>or </a:t>
            </a:r>
            <a:r>
              <a:rPr lang="en-US" b="1" dirty="0" smtClean="0"/>
              <a:t>Tetra-cyclic </a:t>
            </a:r>
            <a:r>
              <a:rPr lang="en-US" b="1" dirty="0" smtClean="0"/>
              <a:t>Antidepressant </a:t>
            </a:r>
            <a:r>
              <a:rPr lang="en-US" b="1" dirty="0" smtClean="0"/>
              <a:t>(in patients with psychogenic pain)</a:t>
            </a:r>
            <a:endParaRPr lang="en-US" sz="2400" b="1" dirty="0" smtClean="0"/>
          </a:p>
          <a:p>
            <a:pPr lvl="1"/>
            <a:r>
              <a:rPr lang="en-US" dirty="0" smtClean="0"/>
              <a:t>Related to </a:t>
            </a:r>
            <a:r>
              <a:rPr lang="en-US" dirty="0" smtClean="0"/>
              <a:t>Nor-epinephrine </a:t>
            </a:r>
            <a:r>
              <a:rPr lang="en-US" dirty="0" smtClean="0"/>
              <a:t>reuptake inhibition</a:t>
            </a:r>
          </a:p>
          <a:p>
            <a:pPr lvl="1"/>
            <a:r>
              <a:rPr lang="en-US" dirty="0" smtClean="0"/>
              <a:t>Reduces back pain symptoms</a:t>
            </a:r>
          </a:p>
          <a:p>
            <a:r>
              <a:rPr lang="en-US" b="1" dirty="0" smtClean="0"/>
              <a:t>Trigger Point Injection </a:t>
            </a:r>
            <a:endParaRPr lang="en-US" sz="2400" b="1" dirty="0" smtClean="0"/>
          </a:p>
          <a:p>
            <a:pPr lvl="1"/>
            <a:r>
              <a:rPr lang="en-US" b="1" dirty="0" smtClean="0">
                <a:solidFill>
                  <a:srgbClr val="FF0000"/>
                </a:solidFill>
              </a:rPr>
              <a:t>No proven benefit in Low Back Pain</a:t>
            </a:r>
          </a:p>
          <a:p>
            <a:pPr lvl="1"/>
            <a:r>
              <a:rPr lang="en-US" dirty="0" smtClean="0"/>
              <a:t>Modalities </a:t>
            </a:r>
          </a:p>
          <a:p>
            <a:pPr lvl="2"/>
            <a:r>
              <a:rPr lang="en-US" dirty="0" smtClean="0"/>
              <a:t>Local anesthetic </a:t>
            </a:r>
            <a:r>
              <a:rPr lang="en-US" dirty="0" smtClean="0"/>
              <a:t>injections</a:t>
            </a:r>
            <a:endParaRPr lang="en-US" sz="1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 OPERATIVE TREATMENT: GENERAL MEASURES</a:t>
            </a:r>
            <a:endParaRPr lang="en-US" dirty="0"/>
          </a:p>
        </p:txBody>
      </p:sp>
      <p:sp>
        <p:nvSpPr>
          <p:cNvPr id="3" name="Content Placeholder 2"/>
          <p:cNvSpPr>
            <a:spLocks noGrp="1"/>
          </p:cNvSpPr>
          <p:nvPr>
            <p:ph idx="1"/>
          </p:nvPr>
        </p:nvSpPr>
        <p:spPr/>
        <p:txBody>
          <a:bodyPr>
            <a:normAutofit/>
          </a:bodyPr>
          <a:lstStyle/>
          <a:p>
            <a:r>
              <a:rPr lang="en-US" dirty="0" smtClean="0"/>
              <a:t>Ice </a:t>
            </a:r>
            <a:r>
              <a:rPr lang="en-US" dirty="0" smtClean="0"/>
              <a:t>or heat applied to affected area </a:t>
            </a:r>
            <a:endParaRPr lang="en-US" sz="2400" dirty="0" smtClean="0"/>
          </a:p>
          <a:p>
            <a:pPr lvl="1"/>
            <a:r>
              <a:rPr lang="en-US" dirty="0" smtClean="0"/>
              <a:t>Initial interval: 20-25 minutes per hour, Later  three times daily </a:t>
            </a:r>
          </a:p>
          <a:p>
            <a:r>
              <a:rPr lang="en-US" dirty="0" smtClean="0"/>
              <a:t>Position of comfort </a:t>
            </a:r>
            <a:endParaRPr lang="en-US" sz="2400" dirty="0" smtClean="0"/>
          </a:p>
          <a:p>
            <a:pPr lvl="1"/>
            <a:r>
              <a:rPr lang="en-US" dirty="0" smtClean="0"/>
              <a:t>Flexion relieves pressure on posterior columns and Extension  anterior columns </a:t>
            </a:r>
          </a:p>
          <a:p>
            <a:r>
              <a:rPr lang="en-US" dirty="0" smtClean="0"/>
              <a:t>Body mechanics </a:t>
            </a:r>
            <a:endParaRPr lang="en-US" sz="2400" dirty="0" smtClean="0"/>
          </a:p>
          <a:p>
            <a:pPr lvl="1"/>
            <a:r>
              <a:rPr lang="en-US" dirty="0" smtClean="0"/>
              <a:t>Ease transfers out of bed, chair, car, toilet, and bathtub </a:t>
            </a:r>
          </a:p>
          <a:p>
            <a:r>
              <a:rPr lang="en-US" dirty="0" smtClean="0"/>
              <a:t>Stay active </a:t>
            </a:r>
            <a:r>
              <a:rPr lang="en-US" dirty="0" smtClean="0"/>
              <a:t>(</a:t>
            </a:r>
            <a:r>
              <a:rPr lang="en-US" b="1" dirty="0" smtClean="0">
                <a:solidFill>
                  <a:srgbClr val="FF0000"/>
                </a:solidFill>
              </a:rPr>
              <a:t>Don’t be tempted to give sick offs!</a:t>
            </a:r>
            <a:r>
              <a:rPr lang="en-US" dirty="0" smtClean="0"/>
              <a:t>)</a:t>
            </a:r>
            <a:endParaRPr lang="en-US" sz="2400" dirty="0" smtClean="0"/>
          </a:p>
          <a:p>
            <a:pPr lvl="1"/>
            <a:r>
              <a:rPr lang="en-US" dirty="0" smtClean="0"/>
              <a:t>Improves outcomes </a:t>
            </a:r>
          </a:p>
          <a:p>
            <a:pPr lvl="2"/>
            <a:r>
              <a:rPr lang="en-US" dirty="0" smtClean="0"/>
              <a:t>Speeds recovery</a:t>
            </a:r>
            <a:r>
              <a:rPr lang="en-US" sz="1800" dirty="0" smtClean="0"/>
              <a:t>, </a:t>
            </a:r>
            <a:r>
              <a:rPr lang="en-US" dirty="0" smtClean="0"/>
              <a:t>Reduces chronic </a:t>
            </a:r>
            <a:r>
              <a:rPr lang="en-US" dirty="0" smtClean="0"/>
              <a:t>disability</a:t>
            </a:r>
            <a:r>
              <a:rPr lang="en-US" sz="1800" dirty="0" smtClean="0"/>
              <a:t>, </a:t>
            </a:r>
            <a:r>
              <a:rPr lang="en-US" dirty="0"/>
              <a:t>r</a:t>
            </a:r>
            <a:r>
              <a:rPr lang="en-US" dirty="0" smtClean="0"/>
              <a:t>educes </a:t>
            </a:r>
            <a:r>
              <a:rPr lang="en-US" dirty="0" smtClean="0"/>
              <a:t>time off work </a:t>
            </a:r>
            <a:endParaRPr lang="en-US" sz="1800" dirty="0" smtClean="0"/>
          </a:p>
          <a:p>
            <a:pPr lvl="1"/>
            <a:r>
              <a:rPr lang="en-US" dirty="0" smtClean="0"/>
              <a:t>Avoid exacerbating activities </a:t>
            </a:r>
          </a:p>
          <a:p>
            <a:pPr lvl="2"/>
            <a:r>
              <a:rPr lang="en-US" dirty="0" smtClean="0"/>
              <a:t>Prolonged bed rest may slow recovery (limit to &lt;2 days)</a:t>
            </a:r>
            <a:endParaRPr lang="en-US" sz="1800" dirty="0" smtClean="0"/>
          </a:p>
          <a:p>
            <a:pPr lvl="2"/>
            <a:r>
              <a:rPr lang="en-US" dirty="0" smtClean="0"/>
              <a:t>Avoid prolonged standing or </a:t>
            </a:r>
            <a:r>
              <a:rPr lang="en-US" dirty="0" smtClean="0"/>
              <a:t>sitting, slowly </a:t>
            </a:r>
            <a:r>
              <a:rPr lang="en-US" dirty="0" smtClean="0"/>
              <a:t>walk every 30 minutes </a:t>
            </a:r>
            <a:endParaRPr lang="en-US"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Massage </a:t>
            </a:r>
          </a:p>
          <a:p>
            <a:pPr lvl="1"/>
            <a:r>
              <a:rPr lang="en-US" b="1" dirty="0" smtClean="0">
                <a:solidFill>
                  <a:srgbClr val="FF0000"/>
                </a:solidFill>
              </a:rPr>
              <a:t>No </a:t>
            </a:r>
            <a:r>
              <a:rPr lang="en-US" b="1" dirty="0">
                <a:solidFill>
                  <a:srgbClr val="FF0000"/>
                </a:solidFill>
              </a:rPr>
              <a:t>e</a:t>
            </a:r>
            <a:r>
              <a:rPr lang="en-US" b="1" dirty="0" smtClean="0">
                <a:solidFill>
                  <a:srgbClr val="FF0000"/>
                </a:solidFill>
              </a:rPr>
              <a:t>ffect </a:t>
            </a:r>
            <a:r>
              <a:rPr lang="en-US" b="1" dirty="0" smtClean="0">
                <a:solidFill>
                  <a:srgbClr val="FF0000"/>
                </a:solidFill>
              </a:rPr>
              <a:t>on pain, functional status or mobility </a:t>
            </a:r>
          </a:p>
          <a:p>
            <a:r>
              <a:rPr lang="en-US" dirty="0" smtClean="0"/>
              <a:t>Physical Therapy </a:t>
            </a:r>
          </a:p>
          <a:p>
            <a:pPr lvl="1"/>
            <a:r>
              <a:rPr lang="en-US" dirty="0" smtClean="0"/>
              <a:t>Consider if no improvement in 2 to 4 </a:t>
            </a:r>
            <a:r>
              <a:rPr lang="en-US" dirty="0" smtClean="0"/>
              <a:t>weeks </a:t>
            </a:r>
            <a:endParaRPr lang="en-US" dirty="0" smtClean="0"/>
          </a:p>
          <a:p>
            <a:r>
              <a:rPr lang="en-US" dirty="0" smtClean="0"/>
              <a:t>Corset </a:t>
            </a:r>
          </a:p>
          <a:p>
            <a:pPr lvl="1"/>
            <a:r>
              <a:rPr lang="en-US" dirty="0" smtClean="0"/>
              <a:t>Stabilizes spine but </a:t>
            </a:r>
            <a:r>
              <a:rPr lang="en-US" b="1" dirty="0" smtClean="0"/>
              <a:t>does not immobilize back</a:t>
            </a:r>
          </a:p>
          <a:p>
            <a:pPr lvl="1"/>
            <a:r>
              <a:rPr lang="en-US" dirty="0" smtClean="0"/>
              <a:t>May allow patient to continue to work but </a:t>
            </a:r>
            <a:r>
              <a:rPr lang="en-US" dirty="0" smtClean="0"/>
              <a:t>reduces </a:t>
            </a:r>
            <a:r>
              <a:rPr lang="en-US" dirty="0"/>
              <a:t>e</a:t>
            </a:r>
            <a:r>
              <a:rPr lang="en-US" dirty="0" smtClean="0"/>
              <a:t>xercise </a:t>
            </a:r>
            <a:r>
              <a:rPr lang="en-US" dirty="0" smtClean="0"/>
              <a:t>benefit of daily activities </a:t>
            </a:r>
            <a:r>
              <a:rPr lang="en-US" dirty="0" smtClean="0">
                <a:sym typeface="Wingdings" panose="05000000000000000000" pitchFamily="2" charset="2"/>
              </a:rPr>
              <a:t> muscle atrophy </a:t>
            </a:r>
            <a:endParaRPr lang="en-US" dirty="0" smtClean="0"/>
          </a:p>
          <a:p>
            <a:r>
              <a:rPr lang="en-US" dirty="0" smtClean="0"/>
              <a:t>Spinal</a:t>
            </a:r>
            <a:r>
              <a:rPr lang="en-US" dirty="0" smtClean="0">
                <a:solidFill>
                  <a:srgbClr val="FF0000"/>
                </a:solidFill>
              </a:rPr>
              <a:t> </a:t>
            </a:r>
            <a:r>
              <a:rPr lang="en-US" dirty="0" smtClean="0"/>
              <a:t>manipulation </a:t>
            </a:r>
            <a:endParaRPr lang="en-US" sz="2800" dirty="0" smtClean="0"/>
          </a:p>
          <a:p>
            <a:pPr lvl="1"/>
            <a:r>
              <a:rPr lang="en-US" dirty="0" smtClean="0"/>
              <a:t>Manipulation may improve LBP in up to 85% of patients when 2 criteria met </a:t>
            </a:r>
            <a:endParaRPr lang="en-US" sz="2400" dirty="0" smtClean="0"/>
          </a:p>
          <a:p>
            <a:pPr lvl="2"/>
            <a:r>
              <a:rPr lang="en-US" dirty="0" smtClean="0"/>
              <a:t>No symptoms distal to the knee</a:t>
            </a:r>
          </a:p>
          <a:p>
            <a:pPr lvl="2"/>
            <a:r>
              <a:rPr lang="en-US" dirty="0" smtClean="0"/>
              <a:t>LBP less than 2 weeks</a:t>
            </a:r>
            <a:endParaRPr lang="en-US" sz="2000" dirty="0" smtClean="0"/>
          </a:p>
          <a:p>
            <a:r>
              <a:rPr lang="en-US" dirty="0" smtClean="0"/>
              <a:t>Traction</a:t>
            </a:r>
          </a:p>
          <a:p>
            <a:pPr lvl="1"/>
            <a:r>
              <a:rPr lang="en-US" b="1" dirty="0" smtClean="0"/>
              <a:t>No benefit found in terms of pain relief or reduction in disability</a:t>
            </a:r>
          </a:p>
          <a:p>
            <a:pPr lvl="1"/>
            <a:r>
              <a:rPr lang="en-US" dirty="0" smtClean="0"/>
              <a:t>Helps in ensuring initial bed rest </a:t>
            </a:r>
            <a:r>
              <a:rPr lang="en-US" dirty="0" smtClean="0"/>
              <a:t>adherence</a:t>
            </a: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smtClean="0"/>
              <a:t>Behavior Therapy </a:t>
            </a:r>
            <a:endParaRPr lang="en-US" dirty="0" smtClean="0"/>
          </a:p>
          <a:p>
            <a:pPr lvl="1"/>
            <a:r>
              <a:rPr lang="en-US" dirty="0" smtClean="0"/>
              <a:t>Goal </a:t>
            </a:r>
            <a:r>
              <a:rPr lang="en-US" dirty="0" smtClean="0"/>
              <a:t>is </a:t>
            </a:r>
            <a:r>
              <a:rPr lang="en-US" dirty="0" smtClean="0"/>
              <a:t>returning </a:t>
            </a:r>
            <a:r>
              <a:rPr lang="en-US" dirty="0" smtClean="0"/>
              <a:t>to function, not eliminating pain</a:t>
            </a:r>
          </a:p>
          <a:p>
            <a:pPr lvl="1"/>
            <a:r>
              <a:rPr lang="en-US" dirty="0" smtClean="0"/>
              <a:t>Improves pain and Disability, in chronic LBP</a:t>
            </a:r>
          </a:p>
          <a:p>
            <a:pPr lvl="1"/>
            <a:r>
              <a:rPr lang="en-US" dirty="0" smtClean="0"/>
              <a:t>Modifying attitude toward pain  dramatically reduces time to return to work</a:t>
            </a:r>
          </a:p>
          <a:p>
            <a:r>
              <a:rPr lang="en-US" dirty="0" smtClean="0"/>
              <a:t>Avoid measures without benefit </a:t>
            </a:r>
            <a:endParaRPr lang="en-US" sz="2400" dirty="0" smtClean="0"/>
          </a:p>
          <a:p>
            <a:pPr lvl="1"/>
            <a:r>
              <a:rPr lang="en-US" b="1" dirty="0" smtClean="0"/>
              <a:t>Facet Joint Injections </a:t>
            </a:r>
            <a:r>
              <a:rPr lang="en-US" dirty="0" smtClean="0"/>
              <a:t>offer no proven benefit</a:t>
            </a:r>
          </a:p>
          <a:p>
            <a:pPr lvl="1"/>
            <a:r>
              <a:rPr lang="en-US" b="1" dirty="0" smtClean="0"/>
              <a:t>Sacroiliac Joint Injections </a:t>
            </a:r>
            <a:r>
              <a:rPr lang="en-US" dirty="0" smtClean="0"/>
              <a:t>are rarely indicated</a:t>
            </a:r>
          </a:p>
          <a:p>
            <a:pPr lvl="1"/>
            <a:r>
              <a:rPr lang="en-US" dirty="0" smtClean="0"/>
              <a:t>Narcotics </a:t>
            </a:r>
            <a:r>
              <a:rPr lang="en-US" dirty="0" smtClean="0"/>
              <a:t>should be avoided for chronic back pain </a:t>
            </a:r>
            <a:r>
              <a:rPr lang="en-US" dirty="0" smtClean="0"/>
              <a:t>(addiction may occurs)</a:t>
            </a:r>
            <a:endParaRPr lang="en-US" dirty="0" smtClean="0"/>
          </a:p>
          <a:p>
            <a:r>
              <a:rPr lang="en-US" dirty="0" smtClean="0"/>
              <a:t>Exercise</a:t>
            </a:r>
            <a:endParaRPr lang="en-US" sz="2400" dirty="0" smtClean="0"/>
          </a:p>
          <a:p>
            <a:pPr lvl="1"/>
            <a:r>
              <a:rPr lang="en-US" dirty="0" smtClean="0"/>
              <a:t>Encourage daily back Exercises to strengthen back and abdominal musculature</a:t>
            </a:r>
          </a:p>
          <a:p>
            <a:r>
              <a:rPr lang="en-US" dirty="0" smtClean="0"/>
              <a:t>Teach Good Back </a:t>
            </a:r>
            <a:r>
              <a:rPr lang="en-US" dirty="0" smtClean="0"/>
              <a:t>Habits</a:t>
            </a:r>
          </a:p>
          <a:p>
            <a:pPr lvl="1"/>
            <a:r>
              <a:rPr lang="en-US" dirty="0" smtClean="0"/>
              <a:t>Sleep on a nice firm mattress</a:t>
            </a:r>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OPERATIVE</a:t>
            </a:r>
            <a:endParaRPr lang="en-US" dirty="0"/>
          </a:p>
        </p:txBody>
      </p:sp>
      <p:sp>
        <p:nvSpPr>
          <p:cNvPr id="3" name="Content Placeholder 2"/>
          <p:cNvSpPr>
            <a:spLocks noGrp="1"/>
          </p:cNvSpPr>
          <p:nvPr>
            <p:ph idx="1"/>
          </p:nvPr>
        </p:nvSpPr>
        <p:spPr/>
        <p:txBody>
          <a:bodyPr/>
          <a:lstStyle/>
          <a:p>
            <a:r>
              <a:rPr lang="en-US" dirty="0" smtClean="0">
                <a:solidFill>
                  <a:srgbClr val="FF0000"/>
                </a:solidFill>
              </a:rPr>
              <a:t>De-compressive </a:t>
            </a:r>
            <a:r>
              <a:rPr lang="en-US" dirty="0" smtClean="0">
                <a:solidFill>
                  <a:srgbClr val="FF0000"/>
                </a:solidFill>
              </a:rPr>
              <a:t>Surgeries</a:t>
            </a:r>
            <a:endParaRPr lang="en-US" dirty="0" smtClean="0"/>
          </a:p>
          <a:p>
            <a:r>
              <a:rPr lang="en-US" dirty="0" smtClean="0">
                <a:solidFill>
                  <a:srgbClr val="FF0000"/>
                </a:solidFill>
              </a:rPr>
              <a:t>Fusion</a:t>
            </a:r>
          </a:p>
          <a:p>
            <a:r>
              <a:rPr lang="en-US" dirty="0" smtClean="0">
                <a:solidFill>
                  <a:srgbClr val="FF0000"/>
                </a:solidFill>
              </a:rPr>
              <a:t>Disc Replacements</a:t>
            </a:r>
          </a:p>
          <a:p>
            <a:r>
              <a:rPr lang="en-US" dirty="0" smtClean="0">
                <a:solidFill>
                  <a:srgbClr val="FF0000"/>
                </a:solidFill>
              </a:rPr>
              <a:t>Treat Cause Where Known</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sz="2400" dirty="0" smtClean="0"/>
              <a:t>Pain limited to the region between the </a:t>
            </a:r>
            <a:r>
              <a:rPr lang="en-US" sz="2400" b="1" dirty="0" smtClean="0"/>
              <a:t>lower margins of the twelfth rib </a:t>
            </a:r>
            <a:r>
              <a:rPr lang="en-US" sz="2400" dirty="0" smtClean="0"/>
              <a:t>and the </a:t>
            </a:r>
            <a:r>
              <a:rPr lang="en-US" sz="2400" b="1" dirty="0" smtClean="0"/>
              <a:t>gluteal folds</a:t>
            </a:r>
          </a:p>
          <a:p>
            <a:r>
              <a:rPr lang="en-US" sz="2400" dirty="0" smtClean="0"/>
              <a:t>Leading Cause of disability and occurs in similar proportions in all cultures</a:t>
            </a:r>
          </a:p>
          <a:p>
            <a:r>
              <a:rPr lang="en-US" sz="2400" dirty="0" smtClean="0"/>
              <a:t>Most pain due to </a:t>
            </a:r>
            <a:r>
              <a:rPr lang="en-US" sz="2400" dirty="0" smtClean="0"/>
              <a:t>non – specific, non- serious causes</a:t>
            </a:r>
            <a:endParaRPr lang="en-US" sz="2400" dirty="0" smtClean="0"/>
          </a:p>
          <a:p>
            <a:pPr lvl="1"/>
            <a:r>
              <a:rPr lang="en-US" sz="2400" dirty="0" err="1" smtClean="0"/>
              <a:t>Myo</a:t>
            </a:r>
            <a:r>
              <a:rPr lang="en-US" sz="2400" dirty="0" smtClean="0"/>
              <a:t>-  </a:t>
            </a:r>
            <a:r>
              <a:rPr lang="en-US" sz="2400" dirty="0" err="1" smtClean="0"/>
              <a:t>fascial</a:t>
            </a:r>
            <a:r>
              <a:rPr lang="en-US" sz="2400" dirty="0" smtClean="0"/>
              <a:t> </a:t>
            </a:r>
            <a:r>
              <a:rPr lang="en-US" sz="2400" dirty="0"/>
              <a:t>s</a:t>
            </a:r>
            <a:r>
              <a:rPr lang="en-US" sz="2400" dirty="0" smtClean="0"/>
              <a:t>trains </a:t>
            </a:r>
            <a:r>
              <a:rPr lang="en-US" sz="2400" dirty="0" smtClean="0"/>
              <a:t>and other Minor </a:t>
            </a:r>
            <a:r>
              <a:rPr lang="en-US" sz="2400" dirty="0" smtClean="0"/>
              <a:t>injuries</a:t>
            </a:r>
          </a:p>
          <a:p>
            <a:pPr lvl="1"/>
            <a:r>
              <a:rPr lang="en-US" sz="2400" dirty="0" smtClean="0"/>
              <a:t>Facet </a:t>
            </a:r>
            <a:r>
              <a:rPr lang="en-US" sz="2400" dirty="0" smtClean="0"/>
              <a:t>joint </a:t>
            </a:r>
            <a:r>
              <a:rPr lang="en-US" sz="2400" dirty="0" err="1" smtClean="0"/>
              <a:t>athropathies</a:t>
            </a:r>
            <a:endParaRPr lang="en-US" sz="2400" dirty="0" smtClean="0"/>
          </a:p>
          <a:p>
            <a:pPr lvl="1"/>
            <a:r>
              <a:rPr lang="en-US" sz="2400" dirty="0" smtClean="0"/>
              <a:t>DDD (Degenerative Disk Disease)</a:t>
            </a:r>
          </a:p>
          <a:p>
            <a:pPr lvl="1"/>
            <a:r>
              <a:rPr lang="en-US" sz="2400" dirty="0" smtClean="0"/>
              <a:t>Spinal </a:t>
            </a:r>
            <a:r>
              <a:rPr lang="en-US" sz="2400" dirty="0" smtClean="0"/>
              <a:t>Stenosis </a:t>
            </a:r>
            <a:r>
              <a:rPr lang="en-US" sz="2400" dirty="0" smtClean="0"/>
              <a:t>etc.</a:t>
            </a:r>
            <a:endParaRPr lang="en-US" sz="24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ORTHOPEDIC DISORDERS OF THE BACK</a:t>
            </a:r>
            <a:endParaRPr lang="en-US" dirty="0"/>
          </a:p>
        </p:txBody>
      </p:sp>
      <p:sp>
        <p:nvSpPr>
          <p:cNvPr id="3" name="Text Placeholder 2"/>
          <p:cNvSpPr>
            <a:spLocks noGrp="1"/>
          </p:cNvSpPr>
          <p:nvPr>
            <p:ph type="body" idx="1"/>
          </p:nvPr>
        </p:nvSpPr>
        <p:spPr/>
        <p:txBody>
          <a:bodyPr/>
          <a:lstStyle/>
          <a:p>
            <a:pPr marL="457200" indent="-457200">
              <a:buAutoNum type="arabicPeriod"/>
            </a:pPr>
            <a:r>
              <a:rPr lang="en-US" dirty="0" smtClean="0"/>
              <a:t>OSTEOPOROSIS</a:t>
            </a:r>
          </a:p>
          <a:p>
            <a:pPr marL="457200" indent="-457200">
              <a:buAutoNum type="arabicPeriod"/>
            </a:pPr>
            <a:r>
              <a:rPr lang="en-US" dirty="0" smtClean="0"/>
              <a:t>SPONDYLOLISTHESIS</a:t>
            </a:r>
          </a:p>
          <a:p>
            <a:pPr marL="457200" indent="-457200">
              <a:buAutoNum type="arabicPeriod"/>
            </a:pPr>
            <a:r>
              <a:rPr lang="en-US" dirty="0" smtClean="0"/>
              <a:t>SPINAL STENOSIS</a:t>
            </a:r>
            <a:endParaRPr lang="en-US" dirty="0"/>
          </a:p>
        </p:txBody>
      </p:sp>
    </p:spTree>
    <p:extLst>
      <p:ext uri="{BB962C8B-B14F-4D97-AF65-F5344CB8AC3E}">
        <p14:creationId xmlns:p14="http://schemas.microsoft.com/office/powerpoint/2010/main" val="38434679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OSTEOPOROSIS</a:t>
            </a:r>
            <a:endParaRPr lang="en-US" dirty="0"/>
          </a:p>
        </p:txBody>
      </p:sp>
      <p:sp>
        <p:nvSpPr>
          <p:cNvPr id="3" name="Content Placeholder 2"/>
          <p:cNvSpPr>
            <a:spLocks noGrp="1"/>
          </p:cNvSpPr>
          <p:nvPr>
            <p:ph idx="1"/>
          </p:nvPr>
        </p:nvSpPr>
        <p:spPr/>
        <p:txBody>
          <a:bodyPr numCol="2">
            <a:normAutofit fontScale="85000" lnSpcReduction="10000"/>
          </a:bodyPr>
          <a:lstStyle/>
          <a:p>
            <a:r>
              <a:rPr lang="en-US" dirty="0" smtClean="0"/>
              <a:t>Osteoporosis is a systemic skeletal disease characterized by </a:t>
            </a:r>
            <a:r>
              <a:rPr lang="en-US" b="1" dirty="0" smtClean="0"/>
              <a:t>low bone mass </a:t>
            </a:r>
            <a:r>
              <a:rPr lang="en-US" dirty="0" smtClean="0"/>
              <a:t>and </a:t>
            </a:r>
            <a:r>
              <a:rPr lang="en-US" b="1" dirty="0" smtClean="0"/>
              <a:t>micro-architectural </a:t>
            </a:r>
            <a:r>
              <a:rPr lang="en-US" b="1" dirty="0" smtClean="0"/>
              <a:t>deterioration </a:t>
            </a:r>
            <a:r>
              <a:rPr lang="en-US" dirty="0" smtClean="0"/>
              <a:t>of bone tissue, with a consequent </a:t>
            </a:r>
            <a:r>
              <a:rPr lang="en-US" b="1" dirty="0" smtClean="0"/>
              <a:t>increase in bone fragility.</a:t>
            </a:r>
            <a:endParaRPr lang="en-US" b="1" baseline="30000" dirty="0" smtClean="0"/>
          </a:p>
          <a:p>
            <a:r>
              <a:rPr lang="en-US" dirty="0" smtClean="0"/>
              <a:t>Clinically apparent when fracture </a:t>
            </a:r>
            <a:r>
              <a:rPr lang="en-US" dirty="0" smtClean="0"/>
              <a:t>occurs</a:t>
            </a:r>
          </a:p>
          <a:p>
            <a:r>
              <a:rPr lang="en-US" dirty="0" smtClean="0"/>
              <a:t>Screen: </a:t>
            </a:r>
          </a:p>
          <a:p>
            <a:pPr lvl="1"/>
            <a:r>
              <a:rPr lang="en-US" dirty="0" smtClean="0"/>
              <a:t>Menopausal women &amp; patients on long-term corticosteroids</a:t>
            </a:r>
            <a:endParaRPr lang="en-US" dirty="0" smtClean="0"/>
          </a:p>
          <a:p>
            <a:r>
              <a:rPr lang="en-US" dirty="0" smtClean="0"/>
              <a:t>Etiology:</a:t>
            </a:r>
            <a:endParaRPr lang="en-US" dirty="0" smtClean="0"/>
          </a:p>
          <a:p>
            <a:pPr lvl="1"/>
            <a:r>
              <a:rPr lang="en-US" b="1" dirty="0" smtClean="0"/>
              <a:t>Primary</a:t>
            </a:r>
          </a:p>
          <a:p>
            <a:pPr lvl="2"/>
            <a:r>
              <a:rPr lang="en-US" dirty="0" smtClean="0"/>
              <a:t>Type </a:t>
            </a:r>
            <a:r>
              <a:rPr lang="en-US" dirty="0" smtClean="0"/>
              <a:t>I </a:t>
            </a:r>
            <a:r>
              <a:rPr lang="en-US" dirty="0" smtClean="0">
                <a:sym typeface="Wingdings" panose="05000000000000000000" pitchFamily="2" charset="2"/>
              </a:rPr>
              <a:t> post-menopausal (gonadal insufficiency)</a:t>
            </a:r>
            <a:endParaRPr lang="en-US" dirty="0" smtClean="0"/>
          </a:p>
          <a:p>
            <a:pPr lvl="2"/>
            <a:r>
              <a:rPr lang="en-US" dirty="0" smtClean="0"/>
              <a:t>Type </a:t>
            </a:r>
            <a:r>
              <a:rPr lang="en-US" dirty="0" smtClean="0"/>
              <a:t>II </a:t>
            </a:r>
            <a:r>
              <a:rPr lang="en-US" dirty="0" smtClean="0">
                <a:sym typeface="Wingdings" panose="05000000000000000000" pitchFamily="2" charset="2"/>
              </a:rPr>
              <a:t> aging-associated</a:t>
            </a:r>
            <a:endParaRPr lang="en-US" dirty="0" smtClean="0"/>
          </a:p>
          <a:p>
            <a:pPr lvl="1"/>
            <a:r>
              <a:rPr lang="en-US" b="1" dirty="0" smtClean="0"/>
              <a:t>Secondary</a:t>
            </a:r>
            <a:r>
              <a:rPr lang="en-US" dirty="0" smtClean="0"/>
              <a:t> </a:t>
            </a:r>
            <a:r>
              <a:rPr lang="en-US" dirty="0" smtClean="0">
                <a:sym typeface="Wingdings" panose="05000000000000000000" pitchFamily="2" charset="2"/>
              </a:rPr>
              <a:t> vitamin D def., calcium def., kidney disease</a:t>
            </a:r>
            <a:endParaRPr lang="en-US" dirty="0" smtClean="0"/>
          </a:p>
          <a:p>
            <a:r>
              <a:rPr lang="en-US" b="1" dirty="0" smtClean="0"/>
              <a:t>Aging</a:t>
            </a:r>
            <a:r>
              <a:rPr lang="en-US" dirty="0" smtClean="0"/>
              <a:t> and </a:t>
            </a:r>
            <a:r>
              <a:rPr lang="en-US" b="1" dirty="0" smtClean="0"/>
              <a:t>loss of </a:t>
            </a:r>
            <a:r>
              <a:rPr lang="en-US" b="1" dirty="0" err="1" smtClean="0"/>
              <a:t>gonadal</a:t>
            </a:r>
            <a:r>
              <a:rPr lang="en-US" b="1" dirty="0" smtClean="0"/>
              <a:t> function </a:t>
            </a:r>
            <a:r>
              <a:rPr lang="en-US" dirty="0" smtClean="0"/>
              <a:t>are the 2 most important factors contributing to the development of osteoporosis</a:t>
            </a:r>
          </a:p>
          <a:p>
            <a:r>
              <a:rPr lang="en-US" dirty="0" smtClean="0"/>
              <a:t>Diagnosis: Measurement </a:t>
            </a:r>
            <a:r>
              <a:rPr lang="en-US" dirty="0" smtClean="0"/>
              <a:t>of bone </a:t>
            </a:r>
            <a:r>
              <a:rPr lang="en-US" dirty="0" smtClean="0"/>
              <a:t>density </a:t>
            </a:r>
            <a:r>
              <a:rPr lang="en-US" dirty="0" smtClean="0">
                <a:sym typeface="Wingdings" panose="05000000000000000000" pitchFamily="2" charset="2"/>
              </a:rPr>
              <a:t></a:t>
            </a:r>
            <a:r>
              <a:rPr lang="en-US" b="1" dirty="0" smtClean="0"/>
              <a:t>Dual Energy X-ray </a:t>
            </a:r>
            <a:r>
              <a:rPr lang="en-US" b="1" dirty="0" err="1" smtClean="0"/>
              <a:t>Axiometry</a:t>
            </a:r>
            <a:r>
              <a:rPr lang="en-US" b="1" dirty="0" smtClean="0"/>
              <a:t> (DEXA) SCAN </a:t>
            </a:r>
            <a:r>
              <a:rPr lang="en-US" dirty="0" smtClean="0"/>
              <a:t>Standard </a:t>
            </a:r>
            <a:r>
              <a:rPr lang="en-US" dirty="0"/>
              <a:t>D</a:t>
            </a:r>
            <a:r>
              <a:rPr lang="en-US" dirty="0" smtClean="0"/>
              <a:t>eviation </a:t>
            </a:r>
          </a:p>
          <a:p>
            <a:pPr lvl="1"/>
            <a:r>
              <a:rPr lang="en-US" dirty="0" smtClean="0"/>
              <a:t>SD &gt; 2.5 </a:t>
            </a:r>
            <a:r>
              <a:rPr lang="en-US" dirty="0" smtClean="0">
                <a:sym typeface="Wingdings" panose="05000000000000000000" pitchFamily="2" charset="2"/>
              </a:rPr>
              <a:t> Osteoporosis</a:t>
            </a:r>
          </a:p>
          <a:p>
            <a:pPr lvl="1"/>
            <a:r>
              <a:rPr lang="en-US" dirty="0" smtClean="0">
                <a:sym typeface="Wingdings" panose="05000000000000000000" pitchFamily="2" charset="2"/>
              </a:rPr>
              <a:t>SD 1.5 – 2.5  Osteopenia</a:t>
            </a:r>
            <a:endParaRPr lang="en-US" dirty="0" smtClean="0"/>
          </a:p>
          <a:p>
            <a:r>
              <a:rPr lang="en-US" dirty="0" smtClean="0"/>
              <a:t>Medical care </a:t>
            </a:r>
            <a:r>
              <a:rPr lang="en-US" dirty="0" smtClean="0"/>
              <a:t>includes: </a:t>
            </a:r>
          </a:p>
          <a:p>
            <a:pPr lvl="1"/>
            <a:r>
              <a:rPr lang="en-US" dirty="0" smtClean="0"/>
              <a:t>Calcium</a:t>
            </a:r>
          </a:p>
          <a:p>
            <a:pPr lvl="1"/>
            <a:r>
              <a:rPr lang="en-US" dirty="0" smtClean="0"/>
              <a:t>Vitamin D </a:t>
            </a:r>
          </a:p>
          <a:p>
            <a:pPr lvl="1"/>
            <a:r>
              <a:rPr lang="en-US" dirty="0" smtClean="0"/>
              <a:t>Ant </a:t>
            </a:r>
            <a:r>
              <a:rPr lang="en-US" dirty="0" err="1" smtClean="0"/>
              <a:t>i</a:t>
            </a:r>
            <a:r>
              <a:rPr lang="en-US" dirty="0" smtClean="0"/>
              <a:t>- </a:t>
            </a:r>
            <a:r>
              <a:rPr lang="en-US" dirty="0" err="1" smtClean="0"/>
              <a:t>resorptive</a:t>
            </a:r>
            <a:r>
              <a:rPr lang="en-US" dirty="0" smtClean="0"/>
              <a:t> </a:t>
            </a:r>
            <a:r>
              <a:rPr lang="en-US" dirty="0" smtClean="0"/>
              <a:t>agents such as bisphosphonates, the selective estrogen receptor modulator (SERM) </a:t>
            </a:r>
            <a:r>
              <a:rPr lang="en-US" dirty="0" err="1" smtClean="0"/>
              <a:t>raloxifene</a:t>
            </a:r>
            <a:r>
              <a:rPr lang="en-US" dirty="0" smtClean="0"/>
              <a:t>, calcitonin, and </a:t>
            </a:r>
            <a:r>
              <a:rPr lang="en-US" dirty="0" err="1" smtClean="0"/>
              <a:t>denosumab</a:t>
            </a:r>
            <a:r>
              <a:rPr lang="en-US" dirty="0" smtClean="0"/>
              <a:t>. </a:t>
            </a:r>
            <a:endParaRPr lang="en-US" dirty="0" smtClean="0"/>
          </a:p>
          <a:p>
            <a:pPr lvl="1"/>
            <a:r>
              <a:rPr lang="en-US" dirty="0" smtClean="0"/>
              <a:t>One </a:t>
            </a:r>
            <a:r>
              <a:rPr lang="en-US" dirty="0" smtClean="0"/>
              <a:t>anabolic agent, </a:t>
            </a:r>
            <a:r>
              <a:rPr lang="en-US" dirty="0" err="1" smtClean="0"/>
              <a:t>teriparatide</a:t>
            </a:r>
            <a:r>
              <a:rPr lang="en-US" dirty="0" smtClean="0"/>
              <a:t> is available as well.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SPONDYLOLISTHESIS</a:t>
            </a:r>
            <a:endParaRPr lang="en-US" dirty="0"/>
          </a:p>
        </p:txBody>
      </p:sp>
      <p:sp>
        <p:nvSpPr>
          <p:cNvPr id="3" name="Content Placeholder 2"/>
          <p:cNvSpPr>
            <a:spLocks noGrp="1"/>
          </p:cNvSpPr>
          <p:nvPr>
            <p:ph idx="1"/>
          </p:nvPr>
        </p:nvSpPr>
        <p:spPr/>
        <p:txBody>
          <a:bodyPr>
            <a:normAutofit/>
          </a:bodyPr>
          <a:lstStyle/>
          <a:p>
            <a:r>
              <a:rPr lang="en-US" b="1" dirty="0" smtClean="0"/>
              <a:t>Forward </a:t>
            </a:r>
            <a:r>
              <a:rPr lang="en-US" b="1" dirty="0"/>
              <a:t>s</a:t>
            </a:r>
            <a:r>
              <a:rPr lang="en-US" b="1" dirty="0" smtClean="0"/>
              <a:t>lippage </a:t>
            </a:r>
            <a:r>
              <a:rPr lang="en-US" dirty="0" smtClean="0"/>
              <a:t>of the vertebral body over the one below</a:t>
            </a:r>
          </a:p>
          <a:p>
            <a:r>
              <a:rPr lang="en-US" dirty="0" smtClean="0"/>
              <a:t>Mainly L4/L5 and L5/S1</a:t>
            </a:r>
          </a:p>
          <a:p>
            <a:r>
              <a:rPr lang="en-US" dirty="0" smtClean="0"/>
              <a:t>Classification:</a:t>
            </a:r>
            <a:endParaRPr lang="en-US" dirty="0" smtClean="0"/>
          </a:p>
          <a:p>
            <a:pPr lvl="1"/>
            <a:r>
              <a:rPr lang="en-US" b="1" dirty="0" smtClean="0"/>
              <a:t>Dysplastic</a:t>
            </a:r>
            <a:r>
              <a:rPr lang="en-US" dirty="0" smtClean="0"/>
              <a:t> (20% - superior facets congenitally defective)</a:t>
            </a:r>
          </a:p>
          <a:p>
            <a:pPr lvl="1"/>
            <a:r>
              <a:rPr lang="en-US" b="1" dirty="0" smtClean="0"/>
              <a:t>Lytic</a:t>
            </a:r>
            <a:r>
              <a:rPr lang="en-US" dirty="0" smtClean="0"/>
              <a:t> or </a:t>
            </a:r>
            <a:r>
              <a:rPr lang="en-US" b="1" dirty="0" smtClean="0"/>
              <a:t>Isthmic</a:t>
            </a:r>
            <a:r>
              <a:rPr lang="en-US" dirty="0" smtClean="0"/>
              <a:t> (50% - Defect at the pars </a:t>
            </a:r>
            <a:r>
              <a:rPr lang="en-US" dirty="0" smtClean="0"/>
              <a:t>inter-</a:t>
            </a:r>
            <a:r>
              <a:rPr lang="en-US" dirty="0" err="1" smtClean="0"/>
              <a:t>articularis</a:t>
            </a:r>
            <a:r>
              <a:rPr lang="en-US" dirty="0" smtClean="0"/>
              <a:t>) </a:t>
            </a:r>
          </a:p>
          <a:p>
            <a:pPr lvl="1"/>
            <a:r>
              <a:rPr lang="en-US" b="1" dirty="0" smtClean="0"/>
              <a:t>Degenerative</a:t>
            </a:r>
            <a:r>
              <a:rPr lang="en-US" dirty="0" smtClean="0"/>
              <a:t> (25% degenerative changes facets and discs)</a:t>
            </a:r>
          </a:p>
          <a:p>
            <a:pPr lvl="1"/>
            <a:r>
              <a:rPr lang="en-US" b="1" dirty="0" smtClean="0"/>
              <a:t>Post</a:t>
            </a:r>
            <a:r>
              <a:rPr lang="en-US" dirty="0" smtClean="0"/>
              <a:t> </a:t>
            </a:r>
            <a:r>
              <a:rPr lang="en-US" b="1" dirty="0" smtClean="0"/>
              <a:t>traumatic</a:t>
            </a:r>
          </a:p>
          <a:p>
            <a:pPr lvl="1"/>
            <a:r>
              <a:rPr lang="en-US" b="1" dirty="0" smtClean="0"/>
              <a:t>Pathological</a:t>
            </a:r>
            <a:r>
              <a:rPr lang="en-US" dirty="0" smtClean="0"/>
              <a:t> </a:t>
            </a:r>
            <a:r>
              <a:rPr lang="en-US" dirty="0" smtClean="0">
                <a:sym typeface="Wingdings" panose="05000000000000000000" pitchFamily="2" charset="2"/>
              </a:rPr>
              <a:t></a:t>
            </a:r>
            <a:r>
              <a:rPr lang="en-US" dirty="0" smtClean="0"/>
              <a:t> </a:t>
            </a:r>
            <a:r>
              <a:rPr lang="en-US" dirty="0" smtClean="0"/>
              <a:t>bone destruction (infection/neoplasm)</a:t>
            </a:r>
          </a:p>
          <a:p>
            <a:pPr lvl="1"/>
            <a:r>
              <a:rPr lang="en-US" b="1" dirty="0" smtClean="0"/>
              <a:t>Iatrogenic</a:t>
            </a:r>
            <a:r>
              <a:rPr lang="en-US" dirty="0" smtClean="0"/>
              <a:t> </a:t>
            </a:r>
            <a:r>
              <a:rPr lang="en-US" dirty="0" smtClean="0">
                <a:sym typeface="Wingdings" panose="05000000000000000000" pitchFamily="2" charset="2"/>
              </a:rPr>
              <a:t></a:t>
            </a:r>
            <a:r>
              <a:rPr lang="en-US" dirty="0" smtClean="0"/>
              <a:t> </a:t>
            </a:r>
            <a:r>
              <a:rPr lang="en-US" dirty="0" smtClean="0"/>
              <a:t>Post operative</a:t>
            </a:r>
          </a:p>
          <a:p>
            <a:pPr lvl="1">
              <a:buNone/>
            </a:pPr>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Graded according to the degree of slippage measured by amount of overlap of adjacent vertebral body</a:t>
            </a:r>
          </a:p>
          <a:p>
            <a:pPr lvl="1"/>
            <a:r>
              <a:rPr lang="en-US" dirty="0" smtClean="0"/>
              <a:t>Grade I  0-25%</a:t>
            </a:r>
          </a:p>
          <a:p>
            <a:pPr lvl="1"/>
            <a:r>
              <a:rPr lang="en-US" dirty="0" smtClean="0"/>
              <a:t>Grade II 26-50%</a:t>
            </a:r>
          </a:p>
          <a:p>
            <a:pPr lvl="1"/>
            <a:r>
              <a:rPr lang="en-US" dirty="0" smtClean="0"/>
              <a:t>Grade III 51-75%</a:t>
            </a:r>
          </a:p>
          <a:p>
            <a:pPr lvl="1"/>
            <a:r>
              <a:rPr lang="en-US" dirty="0" smtClean="0"/>
              <a:t>Grade IV 75-100%</a:t>
            </a:r>
          </a:p>
          <a:p>
            <a:pPr lvl="1"/>
            <a:r>
              <a:rPr lang="en-US" dirty="0" smtClean="0"/>
              <a:t>Grade V &gt;100%  </a:t>
            </a:r>
            <a:r>
              <a:rPr lang="en-US" b="1" dirty="0" err="1" smtClean="0"/>
              <a:t>Spondyloptosis</a:t>
            </a:r>
            <a:endParaRPr lang="en-US" b="1" dirty="0" smtClean="0"/>
          </a:p>
          <a:p>
            <a:r>
              <a:rPr lang="en-US" dirty="0" smtClean="0"/>
              <a:t>Treatment</a:t>
            </a:r>
          </a:p>
          <a:p>
            <a:pPr lvl="1"/>
            <a:r>
              <a:rPr lang="en-US" dirty="0" smtClean="0"/>
              <a:t>Symptomatic treatment</a:t>
            </a:r>
          </a:p>
          <a:p>
            <a:pPr lvl="1"/>
            <a:r>
              <a:rPr lang="en-US" dirty="0" smtClean="0"/>
              <a:t>Surgical fusion</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l_fi" descr="http://upload.wikimedia.org/wikipedia/commons/thumb/e/ee/Spondylolisthesis.jpg/220px-Spondylolisthesis.jpg"/>
          <p:cNvPicPr>
            <a:picLocks noGrp="1"/>
          </p:cNvPicPr>
          <p:nvPr>
            <p:ph idx="1"/>
          </p:nvPr>
        </p:nvPicPr>
        <p:blipFill>
          <a:blip r:embed="rId2" cstate="print"/>
          <a:srcRect/>
          <a:stretch>
            <a:fillRect/>
          </a:stretch>
        </p:blipFill>
        <p:spPr bwMode="auto">
          <a:xfrm>
            <a:off x="2286000" y="2362200"/>
            <a:ext cx="4038600"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SPINAL STENOSIS</a:t>
            </a:r>
            <a:endParaRPr lang="en-US" dirty="0"/>
          </a:p>
        </p:txBody>
      </p:sp>
      <p:sp>
        <p:nvSpPr>
          <p:cNvPr id="3" name="Content Placeholder 2"/>
          <p:cNvSpPr>
            <a:spLocks noGrp="1"/>
          </p:cNvSpPr>
          <p:nvPr>
            <p:ph idx="1"/>
          </p:nvPr>
        </p:nvSpPr>
        <p:spPr/>
        <p:txBody>
          <a:bodyPr>
            <a:normAutofit/>
          </a:bodyPr>
          <a:lstStyle/>
          <a:p>
            <a:r>
              <a:rPr lang="en-US" b="1" dirty="0" smtClean="0"/>
              <a:t>Narrowing</a:t>
            </a:r>
            <a:r>
              <a:rPr lang="en-US" dirty="0" smtClean="0"/>
              <a:t> of central canal, lateral recess, and neural foramina to a point where the neural elements are compromised</a:t>
            </a:r>
          </a:p>
          <a:p>
            <a:r>
              <a:rPr lang="en-US" dirty="0" smtClean="0"/>
              <a:t>Normal Canal </a:t>
            </a:r>
            <a:r>
              <a:rPr lang="en-US" dirty="0" smtClean="0"/>
              <a:t>Measurements</a:t>
            </a:r>
            <a:endParaRPr lang="en-US" dirty="0" smtClean="0"/>
          </a:p>
          <a:p>
            <a:pPr lvl="1"/>
            <a:r>
              <a:rPr lang="en-US" dirty="0" smtClean="0"/>
              <a:t>Mid sagittal AP </a:t>
            </a:r>
            <a:r>
              <a:rPr lang="en-US" dirty="0" smtClean="0"/>
              <a:t>diameter: Normal </a:t>
            </a:r>
            <a:r>
              <a:rPr lang="en-US" dirty="0" smtClean="0">
                <a:sym typeface="Wingdings" panose="05000000000000000000" pitchFamily="2" charset="2"/>
              </a:rPr>
              <a:t> </a:t>
            </a:r>
            <a:r>
              <a:rPr lang="en-US" dirty="0" smtClean="0"/>
              <a:t>15mm </a:t>
            </a:r>
            <a:r>
              <a:rPr lang="en-US" dirty="0" smtClean="0"/>
              <a:t>(&lt;11mm abnormal)</a:t>
            </a:r>
          </a:p>
          <a:p>
            <a:pPr lvl="1"/>
            <a:r>
              <a:rPr lang="en-US" dirty="0" smtClean="0"/>
              <a:t>Inter-</a:t>
            </a:r>
            <a:r>
              <a:rPr lang="en-US" dirty="0" err="1" smtClean="0"/>
              <a:t>pedicular</a:t>
            </a:r>
            <a:r>
              <a:rPr lang="en-US" dirty="0" smtClean="0"/>
              <a:t> </a:t>
            </a:r>
            <a:r>
              <a:rPr lang="en-US" dirty="0" smtClean="0"/>
              <a:t>(transverse) diameter =20mm (&lt;16mm </a:t>
            </a:r>
            <a:r>
              <a:rPr lang="en-US" dirty="0" smtClean="0"/>
              <a:t>abnormal </a:t>
            </a:r>
            <a:r>
              <a:rPr lang="en-US" dirty="0" smtClean="0">
                <a:sym typeface="Wingdings" panose="05000000000000000000" pitchFamily="2" charset="2"/>
              </a:rPr>
              <a:t> stenosis</a:t>
            </a:r>
            <a:r>
              <a:rPr lang="en-US" dirty="0" smtClean="0"/>
              <a:t>)</a:t>
            </a:r>
            <a:endParaRPr lang="en-US" dirty="0" smtClean="0"/>
          </a:p>
          <a:p>
            <a:r>
              <a:rPr lang="en-US" dirty="0" smtClean="0"/>
              <a:t>Causes of spinal </a:t>
            </a:r>
            <a:r>
              <a:rPr lang="en-US" dirty="0" smtClean="0"/>
              <a:t>stenosis:</a:t>
            </a:r>
            <a:endParaRPr lang="en-US" dirty="0" smtClean="0"/>
          </a:p>
          <a:p>
            <a:pPr lvl="1"/>
            <a:r>
              <a:rPr lang="en-US" dirty="0" smtClean="0"/>
              <a:t>Congenital dysplasia </a:t>
            </a:r>
            <a:r>
              <a:rPr lang="en-US" dirty="0" smtClean="0">
                <a:sym typeface="Wingdings" panose="05000000000000000000" pitchFamily="2" charset="2"/>
              </a:rPr>
              <a:t> </a:t>
            </a:r>
            <a:r>
              <a:rPr lang="en-US" dirty="0" err="1" smtClean="0"/>
              <a:t>achonroplasia</a:t>
            </a:r>
            <a:r>
              <a:rPr lang="en-US" dirty="0" smtClean="0"/>
              <a:t> </a:t>
            </a:r>
            <a:r>
              <a:rPr lang="en-US" dirty="0" smtClean="0"/>
              <a:t>/ </a:t>
            </a:r>
            <a:r>
              <a:rPr lang="en-US" dirty="0" err="1" smtClean="0"/>
              <a:t>hypochondroplasia</a:t>
            </a:r>
            <a:endParaRPr lang="en-US" dirty="0" smtClean="0"/>
          </a:p>
          <a:p>
            <a:pPr lvl="1"/>
            <a:r>
              <a:rPr lang="en-US" dirty="0" smtClean="0"/>
              <a:t>DDD </a:t>
            </a:r>
            <a:r>
              <a:rPr lang="en-US" dirty="0" smtClean="0">
                <a:sym typeface="Wingdings" panose="05000000000000000000" pitchFamily="2" charset="2"/>
              </a:rPr>
              <a:t> </a:t>
            </a:r>
            <a:r>
              <a:rPr lang="en-US" dirty="0" smtClean="0"/>
              <a:t>protrusion</a:t>
            </a:r>
            <a:r>
              <a:rPr lang="en-US" dirty="0" smtClean="0"/>
              <a:t>, </a:t>
            </a:r>
            <a:r>
              <a:rPr lang="en-US" dirty="0" smtClean="0"/>
              <a:t>fibrosis, </a:t>
            </a:r>
            <a:r>
              <a:rPr lang="en-US" dirty="0" err="1" smtClean="0"/>
              <a:t>arthropathy</a:t>
            </a:r>
            <a:endParaRPr lang="en-US" dirty="0" smtClean="0"/>
          </a:p>
          <a:p>
            <a:pPr lvl="1"/>
            <a:r>
              <a:rPr lang="en-US" dirty="0" smtClean="0"/>
              <a:t>OA of Facet </a:t>
            </a:r>
            <a:r>
              <a:rPr lang="en-US" dirty="0" smtClean="0"/>
              <a:t>joints </a:t>
            </a:r>
            <a:r>
              <a:rPr lang="en-US" dirty="0" smtClean="0">
                <a:sym typeface="Wingdings" panose="05000000000000000000" pitchFamily="2" charset="2"/>
              </a:rPr>
              <a:t></a:t>
            </a:r>
            <a:r>
              <a:rPr lang="en-US" dirty="0" smtClean="0"/>
              <a:t> hypertrophy</a:t>
            </a:r>
            <a:r>
              <a:rPr lang="en-US" dirty="0" smtClean="0"/>
              <a:t>, </a:t>
            </a:r>
            <a:r>
              <a:rPr lang="en-US" dirty="0" smtClean="0"/>
              <a:t>displacement + </a:t>
            </a:r>
            <a:r>
              <a:rPr lang="en-US" dirty="0" smtClean="0"/>
              <a:t>osteophyte formation</a:t>
            </a:r>
          </a:p>
          <a:p>
            <a:pPr lvl="1"/>
            <a:r>
              <a:rPr lang="en-US" dirty="0" smtClean="0"/>
              <a:t>Ligamentum </a:t>
            </a:r>
            <a:r>
              <a:rPr lang="en-US" dirty="0" err="1" smtClean="0"/>
              <a:t>flavum</a:t>
            </a:r>
            <a:r>
              <a:rPr lang="en-US" dirty="0" smtClean="0"/>
              <a:t> hypertrophy</a:t>
            </a:r>
          </a:p>
          <a:p>
            <a:pPr lvl="1"/>
            <a:r>
              <a:rPr lang="en-US" dirty="0" err="1" smtClean="0"/>
              <a:t>Spodylolisthesis</a:t>
            </a:r>
            <a:endParaRPr lang="en-US" dirty="0" smtClean="0"/>
          </a:p>
          <a:p>
            <a:pPr lvl="1"/>
            <a:r>
              <a:rPr lang="en-US" dirty="0" smtClean="0"/>
              <a:t>Bone thickening due to </a:t>
            </a:r>
            <a:r>
              <a:rPr lang="en-US" dirty="0" err="1" smtClean="0"/>
              <a:t>pagets</a:t>
            </a:r>
            <a:r>
              <a:rPr lang="en-US" dirty="0" smtClean="0"/>
              <a:t> disease</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Clinical features of the pain</a:t>
            </a:r>
            <a:endParaRPr lang="en-US" dirty="0" smtClean="0"/>
          </a:p>
          <a:p>
            <a:pPr lvl="1"/>
            <a:r>
              <a:rPr lang="en-US" dirty="0" smtClean="0"/>
              <a:t>Age over 50 years, aching, heaviness, numbness and </a:t>
            </a:r>
            <a:r>
              <a:rPr lang="en-US" dirty="0" err="1" smtClean="0"/>
              <a:t>paraesthesia</a:t>
            </a:r>
            <a:r>
              <a:rPr lang="en-US" dirty="0" smtClean="0"/>
              <a:t> in the thighs and </a:t>
            </a:r>
            <a:r>
              <a:rPr lang="en-US" dirty="0" smtClean="0"/>
              <a:t>legs</a:t>
            </a:r>
          </a:p>
          <a:p>
            <a:pPr lvl="2"/>
            <a:r>
              <a:rPr lang="en-US" dirty="0"/>
              <a:t>Buttocks are heavy when I stand </a:t>
            </a:r>
            <a:endParaRPr lang="en-US" dirty="0" smtClean="0"/>
          </a:p>
          <a:p>
            <a:pPr lvl="1"/>
            <a:r>
              <a:rPr lang="en-US" dirty="0" smtClean="0"/>
              <a:t>Patient</a:t>
            </a:r>
            <a:r>
              <a:rPr lang="en-US" dirty="0" smtClean="0"/>
              <a:t> </a:t>
            </a:r>
            <a:r>
              <a:rPr lang="en-US" dirty="0" smtClean="0"/>
              <a:t>standing upright or walking 5-10 minutes relieved by sitting, </a:t>
            </a:r>
            <a:r>
              <a:rPr lang="en-US" dirty="0" smtClean="0"/>
              <a:t>squatting </a:t>
            </a:r>
            <a:r>
              <a:rPr lang="en-US" dirty="0" smtClean="0"/>
              <a:t>or leaning to flex spine </a:t>
            </a:r>
            <a:endParaRPr lang="en-US" dirty="0" smtClean="0"/>
          </a:p>
          <a:p>
            <a:pPr lvl="2"/>
            <a:r>
              <a:rPr lang="en-US" dirty="0" smtClean="0"/>
              <a:t>Bending forward relieves the compression</a:t>
            </a:r>
          </a:p>
          <a:p>
            <a:pPr lvl="2"/>
            <a:r>
              <a:rPr lang="en-US" dirty="0" smtClean="0"/>
              <a:t>Prefer </a:t>
            </a:r>
            <a:r>
              <a:rPr lang="en-US" dirty="0" smtClean="0"/>
              <a:t>walking uphill, riding bicycle, or </a:t>
            </a:r>
            <a:r>
              <a:rPr lang="en-US" dirty="0" smtClean="0"/>
              <a:t>pushing </a:t>
            </a:r>
            <a:r>
              <a:rPr lang="en-US" dirty="0" smtClean="0"/>
              <a:t>cart.</a:t>
            </a:r>
          </a:p>
          <a:p>
            <a:r>
              <a:rPr lang="en-US" dirty="0" smtClean="0"/>
              <a:t>Treatment</a:t>
            </a:r>
          </a:p>
          <a:p>
            <a:pPr lvl="1"/>
            <a:r>
              <a:rPr lang="en-US" dirty="0" smtClean="0"/>
              <a:t>Conservative</a:t>
            </a:r>
          </a:p>
          <a:p>
            <a:pPr lvl="1"/>
            <a:r>
              <a:rPr lang="en-US" dirty="0" smtClean="0"/>
              <a:t>Surgical Decompression </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DEFORMITIES</a:t>
            </a:r>
            <a:endParaRPr lang="en-US" dirty="0"/>
          </a:p>
        </p:txBody>
      </p:sp>
      <p:sp>
        <p:nvSpPr>
          <p:cNvPr id="3" name="Content Placeholder 2"/>
          <p:cNvSpPr>
            <a:spLocks noGrp="1"/>
          </p:cNvSpPr>
          <p:nvPr>
            <p:ph idx="1"/>
          </p:nvPr>
        </p:nvSpPr>
        <p:spPr/>
        <p:txBody>
          <a:bodyPr/>
          <a:lstStyle/>
          <a:p>
            <a:r>
              <a:rPr lang="en-US" dirty="0" smtClean="0"/>
              <a:t>Scoliosis</a:t>
            </a:r>
          </a:p>
          <a:p>
            <a:r>
              <a:rPr lang="en-US" dirty="0" smtClean="0"/>
              <a:t>Kyphosis</a:t>
            </a:r>
          </a:p>
          <a:p>
            <a:r>
              <a:rPr lang="en-US" dirty="0" err="1" smtClean="0"/>
              <a:t>Kypho</a:t>
            </a:r>
            <a:r>
              <a:rPr lang="en-US" dirty="0" smtClean="0"/>
              <a:t>-scoliosis</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TUMOURS OF THE SPINE</a:t>
            </a:r>
            <a:endParaRPr lang="en-US" dirty="0"/>
          </a:p>
        </p:txBody>
      </p:sp>
      <p:sp>
        <p:nvSpPr>
          <p:cNvPr id="3" name="Content Placeholder 2"/>
          <p:cNvSpPr>
            <a:spLocks noGrp="1"/>
          </p:cNvSpPr>
          <p:nvPr>
            <p:ph idx="1"/>
          </p:nvPr>
        </p:nvSpPr>
        <p:spPr/>
        <p:txBody>
          <a:bodyPr numCol="2">
            <a:normAutofit/>
          </a:bodyPr>
          <a:lstStyle/>
          <a:p>
            <a:r>
              <a:rPr lang="en-US" sz="2400" dirty="0" smtClean="0"/>
              <a:t>Primary</a:t>
            </a:r>
          </a:p>
          <a:p>
            <a:pPr lvl="1"/>
            <a:r>
              <a:rPr lang="en-US" sz="2400" dirty="0" smtClean="0"/>
              <a:t>Benign</a:t>
            </a:r>
          </a:p>
          <a:p>
            <a:pPr lvl="2"/>
            <a:r>
              <a:rPr lang="en-US" sz="2400" dirty="0" err="1" smtClean="0"/>
              <a:t>Osteoblastoma</a:t>
            </a:r>
            <a:endParaRPr lang="en-US" sz="2400" dirty="0" smtClean="0"/>
          </a:p>
          <a:p>
            <a:pPr lvl="2"/>
            <a:r>
              <a:rPr lang="en-US" sz="2400" dirty="0" err="1" smtClean="0"/>
              <a:t>Osteiod</a:t>
            </a:r>
            <a:r>
              <a:rPr lang="en-US" sz="2400" dirty="0" smtClean="0"/>
              <a:t> </a:t>
            </a:r>
            <a:r>
              <a:rPr lang="en-US" sz="2400" dirty="0" err="1" smtClean="0"/>
              <a:t>Osteoma</a:t>
            </a:r>
            <a:endParaRPr lang="en-US" sz="2400" dirty="0" smtClean="0"/>
          </a:p>
          <a:p>
            <a:pPr lvl="2"/>
            <a:r>
              <a:rPr lang="en-US" sz="2400" dirty="0" smtClean="0"/>
              <a:t>ABC</a:t>
            </a:r>
          </a:p>
          <a:p>
            <a:pPr lvl="1"/>
            <a:r>
              <a:rPr lang="en-US" sz="2400" dirty="0" smtClean="0"/>
              <a:t>Malignant</a:t>
            </a:r>
          </a:p>
          <a:p>
            <a:pPr lvl="2"/>
            <a:r>
              <a:rPr lang="en-US" sz="2400" dirty="0" smtClean="0"/>
              <a:t>Multiple Myeloma</a:t>
            </a:r>
          </a:p>
          <a:p>
            <a:pPr lvl="2"/>
            <a:r>
              <a:rPr lang="en-US" sz="2400" dirty="0" err="1" smtClean="0"/>
              <a:t>Chondrosarcoma</a:t>
            </a:r>
            <a:endParaRPr lang="en-US" sz="2400" dirty="0" smtClean="0"/>
          </a:p>
          <a:p>
            <a:pPr lvl="2"/>
            <a:r>
              <a:rPr lang="en-US" sz="2400" dirty="0" smtClean="0"/>
              <a:t>Ewing’s </a:t>
            </a:r>
            <a:r>
              <a:rPr lang="en-US" sz="2400" dirty="0" err="1" smtClean="0"/>
              <a:t>scarcoma</a:t>
            </a:r>
            <a:endParaRPr lang="en-US" sz="2400" dirty="0" smtClean="0"/>
          </a:p>
          <a:p>
            <a:pPr lvl="2"/>
            <a:endParaRPr lang="en-US" sz="2400" dirty="0"/>
          </a:p>
          <a:p>
            <a:pPr lvl="2"/>
            <a:endParaRPr lang="en-US" sz="2400" dirty="0" smtClean="0"/>
          </a:p>
          <a:p>
            <a:r>
              <a:rPr lang="en-US" sz="2400" dirty="0" smtClean="0"/>
              <a:t>Secondary </a:t>
            </a:r>
            <a:r>
              <a:rPr lang="en-US" sz="2400" dirty="0" smtClean="0"/>
              <a:t>(commonest tumours of the </a:t>
            </a:r>
            <a:r>
              <a:rPr lang="en-US" sz="2400" dirty="0" smtClean="0"/>
              <a:t>spine, </a:t>
            </a:r>
            <a:r>
              <a:rPr lang="en-US" sz="2400" b="1" dirty="0" smtClean="0"/>
              <a:t>BENZENE RING</a:t>
            </a:r>
            <a:r>
              <a:rPr lang="en-US" sz="2400" dirty="0" smtClean="0"/>
              <a:t>)</a:t>
            </a:r>
            <a:endParaRPr lang="en-US" sz="2400" dirty="0" smtClean="0"/>
          </a:p>
          <a:p>
            <a:pPr lvl="1"/>
            <a:r>
              <a:rPr lang="en-US" sz="2400" dirty="0" smtClean="0"/>
              <a:t>Thyroid</a:t>
            </a:r>
          </a:p>
          <a:p>
            <a:pPr lvl="1"/>
            <a:r>
              <a:rPr lang="en-US" sz="2400" dirty="0" smtClean="0"/>
              <a:t>Breast</a:t>
            </a:r>
          </a:p>
          <a:p>
            <a:pPr lvl="1"/>
            <a:r>
              <a:rPr lang="en-US" sz="2400" dirty="0" smtClean="0"/>
              <a:t>Lung</a:t>
            </a:r>
          </a:p>
          <a:p>
            <a:pPr lvl="1"/>
            <a:r>
              <a:rPr lang="en-US" sz="2400" dirty="0" smtClean="0"/>
              <a:t>Renal</a:t>
            </a:r>
          </a:p>
          <a:p>
            <a:pPr lvl="1"/>
            <a:r>
              <a:rPr lang="en-US" sz="2400" dirty="0" smtClean="0"/>
              <a:t>Prostate</a:t>
            </a:r>
            <a:endParaRPr lang="en-US" sz="24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INFECTIVE CONDITIONS OF THE SPINE</a:t>
            </a:r>
            <a:endParaRPr lang="en-US" dirty="0"/>
          </a:p>
        </p:txBody>
      </p:sp>
      <p:sp>
        <p:nvSpPr>
          <p:cNvPr id="3" name="Content Placeholder 2"/>
          <p:cNvSpPr>
            <a:spLocks noGrp="1"/>
          </p:cNvSpPr>
          <p:nvPr>
            <p:ph idx="1"/>
          </p:nvPr>
        </p:nvSpPr>
        <p:spPr/>
        <p:txBody>
          <a:bodyPr/>
          <a:lstStyle/>
          <a:p>
            <a:r>
              <a:rPr lang="en-US" dirty="0" smtClean="0"/>
              <a:t>Bacterial </a:t>
            </a:r>
            <a:r>
              <a:rPr lang="en-US" dirty="0" err="1" smtClean="0"/>
              <a:t>Spondylodiscitis</a:t>
            </a:r>
            <a:endParaRPr lang="en-US" dirty="0" smtClean="0"/>
          </a:p>
          <a:p>
            <a:pPr lvl="1"/>
            <a:r>
              <a:rPr lang="en-US" dirty="0" smtClean="0"/>
              <a:t>Pyogenic </a:t>
            </a:r>
            <a:r>
              <a:rPr lang="en-US" dirty="0" smtClean="0">
                <a:sym typeface="Wingdings" panose="05000000000000000000" pitchFamily="2" charset="2"/>
              </a:rPr>
              <a:t></a:t>
            </a:r>
            <a:r>
              <a:rPr lang="en-US" dirty="0" smtClean="0"/>
              <a:t> </a:t>
            </a:r>
            <a:r>
              <a:rPr lang="en-US" dirty="0" smtClean="0"/>
              <a:t>Staphylococcus, streptococcus, E. Coli</a:t>
            </a:r>
          </a:p>
          <a:p>
            <a:pPr lvl="1"/>
            <a:r>
              <a:rPr lang="en-US" dirty="0" smtClean="0"/>
              <a:t>Granulomatous</a:t>
            </a:r>
            <a:r>
              <a:rPr lang="en-US" dirty="0"/>
              <a:t> </a:t>
            </a:r>
            <a:r>
              <a:rPr lang="en-US" dirty="0" smtClean="0">
                <a:sym typeface="Wingdings" panose="05000000000000000000" pitchFamily="2" charset="2"/>
              </a:rPr>
              <a:t></a:t>
            </a:r>
            <a:r>
              <a:rPr lang="en-US" dirty="0" smtClean="0"/>
              <a:t> </a:t>
            </a:r>
            <a:r>
              <a:rPr lang="en-US" dirty="0" err="1" smtClean="0"/>
              <a:t>Tuberculous</a:t>
            </a:r>
            <a:r>
              <a:rPr lang="en-US" dirty="0" smtClean="0"/>
              <a:t>, Brucellosis</a:t>
            </a:r>
          </a:p>
          <a:p>
            <a:r>
              <a:rPr lang="en-US" dirty="0" smtClean="0"/>
              <a:t>Fungal Infections</a:t>
            </a:r>
          </a:p>
          <a:p>
            <a:pPr lvl="1"/>
            <a:r>
              <a:rPr lang="en-US" dirty="0" err="1" smtClean="0"/>
              <a:t>Actinomycosis</a:t>
            </a:r>
            <a:endParaRPr lang="en-US" dirty="0" smtClean="0"/>
          </a:p>
          <a:p>
            <a:pPr lvl="1"/>
            <a:r>
              <a:rPr lang="en-US" dirty="0" err="1" smtClean="0"/>
              <a:t>Blastomycosis</a:t>
            </a:r>
            <a:endParaRPr lang="en-US" dirty="0" smtClean="0"/>
          </a:p>
          <a:p>
            <a:pPr lvl="1"/>
            <a:r>
              <a:rPr lang="en-US" dirty="0" err="1" smtClean="0"/>
              <a:t>Cryptococosis</a:t>
            </a:r>
            <a:endParaRPr lang="en-US" dirty="0" smtClean="0"/>
          </a:p>
          <a:p>
            <a:r>
              <a:rPr lang="en-US" dirty="0" smtClean="0"/>
              <a:t>Parasitic</a:t>
            </a:r>
          </a:p>
          <a:p>
            <a:pPr lvl="1"/>
            <a:r>
              <a:rPr lang="en-US" b="1" dirty="0" err="1" smtClean="0"/>
              <a:t>Hydatid</a:t>
            </a:r>
            <a:r>
              <a:rPr lang="en-US" b="1" dirty="0" smtClean="0"/>
              <a:t> </a:t>
            </a:r>
            <a:r>
              <a:rPr lang="en-US" b="1" dirty="0" smtClean="0"/>
              <a:t>disease</a:t>
            </a:r>
          </a:p>
          <a:p>
            <a:pPr lvl="2"/>
            <a:r>
              <a:rPr lang="en-US" dirty="0" smtClean="0"/>
              <a:t>Consider </a:t>
            </a:r>
            <a:r>
              <a:rPr lang="en-US" b="1" dirty="0" err="1" smtClean="0"/>
              <a:t>Hydatidosis</a:t>
            </a:r>
            <a:r>
              <a:rPr lang="en-US" dirty="0" smtClean="0"/>
              <a:t> especially when the patient comes from nomadic environments.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Autofit/>
          </a:bodyPr>
          <a:lstStyle/>
          <a:p>
            <a:r>
              <a:rPr lang="en-US" sz="2800" dirty="0" smtClean="0"/>
              <a:t>2</a:t>
            </a:r>
            <a:r>
              <a:rPr lang="en-US" sz="2800" baseline="30000" dirty="0" smtClean="0"/>
              <a:t>nd</a:t>
            </a:r>
            <a:r>
              <a:rPr lang="en-US" sz="2800" dirty="0" smtClean="0"/>
              <a:t> most common symptom for seeing physician in US</a:t>
            </a:r>
          </a:p>
          <a:p>
            <a:r>
              <a:rPr lang="en-US" sz="2800" dirty="0" smtClean="0"/>
              <a:t>Cause: no </a:t>
            </a:r>
            <a:r>
              <a:rPr lang="en-US" sz="2800" dirty="0" smtClean="0"/>
              <a:t>serious pathologic </a:t>
            </a:r>
            <a:r>
              <a:rPr lang="en-US" sz="2800" dirty="0" smtClean="0"/>
              <a:t>etiology:</a:t>
            </a:r>
          </a:p>
          <a:p>
            <a:pPr lvl="1"/>
            <a:r>
              <a:rPr lang="en-US" sz="2800" dirty="0" smtClean="0"/>
              <a:t>Mechanical </a:t>
            </a:r>
            <a:r>
              <a:rPr lang="en-US" sz="2800" dirty="0" smtClean="0"/>
              <a:t>strain  </a:t>
            </a:r>
            <a:endParaRPr lang="en-US" sz="2800" dirty="0" smtClean="0"/>
          </a:p>
          <a:p>
            <a:pPr lvl="1"/>
            <a:r>
              <a:rPr lang="en-US" sz="2800" dirty="0" smtClean="0"/>
              <a:t>Work/posture </a:t>
            </a:r>
            <a:r>
              <a:rPr lang="en-US" sz="2800" dirty="0" smtClean="0"/>
              <a:t>related </a:t>
            </a:r>
          </a:p>
          <a:p>
            <a:r>
              <a:rPr lang="en-US" sz="2800" dirty="0" smtClean="0"/>
              <a:t>85% experience episode of </a:t>
            </a:r>
            <a:r>
              <a:rPr lang="en-US" sz="2800" dirty="0" smtClean="0"/>
              <a:t>low back pain (LBP)</a:t>
            </a:r>
            <a:r>
              <a:rPr lang="en-US" sz="2800" dirty="0" smtClean="0"/>
              <a:t> </a:t>
            </a:r>
            <a:r>
              <a:rPr lang="en-US" sz="2800" dirty="0" smtClean="0"/>
              <a:t>at some point during their lifetime (resolve 2-4 weeks).</a:t>
            </a:r>
          </a:p>
          <a:p>
            <a:r>
              <a:rPr lang="en-US" sz="2800" dirty="0" smtClean="0"/>
              <a:t>Of patients with LBP only 10% seek medical </a:t>
            </a:r>
            <a:r>
              <a:rPr lang="en-US" sz="2800" dirty="0" smtClean="0"/>
              <a:t>advice, </a:t>
            </a:r>
            <a:r>
              <a:rPr lang="en-US" sz="2800" dirty="0" smtClean="0"/>
              <a:t>3% referred to </a:t>
            </a:r>
            <a:r>
              <a:rPr lang="en-US" sz="2800" dirty="0" smtClean="0"/>
              <a:t>specialist &amp; </a:t>
            </a:r>
            <a:r>
              <a:rPr lang="en-US" sz="2800" dirty="0" smtClean="0"/>
              <a:t>3 % requiring </a:t>
            </a:r>
            <a:r>
              <a:rPr lang="en-US" sz="2800" dirty="0" smtClean="0"/>
              <a:t>surgery.</a:t>
            </a:r>
            <a:endParaRPr lang="en-US" sz="28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a:t>
            </a:r>
            <a:endParaRPr lang="en-US" dirty="0"/>
          </a:p>
        </p:txBody>
      </p:sp>
      <p:sp>
        <p:nvSpPr>
          <p:cNvPr id="3" name="Content Placeholder 2"/>
          <p:cNvSpPr>
            <a:spLocks noGrp="1"/>
          </p:cNvSpPr>
          <p:nvPr>
            <p:ph idx="1"/>
          </p:nvPr>
        </p:nvSpPr>
        <p:spPr/>
        <p:txBody>
          <a:bodyPr>
            <a:normAutofit/>
          </a:bodyPr>
          <a:lstStyle/>
          <a:p>
            <a:r>
              <a:rPr lang="en-US" dirty="0" smtClean="0"/>
              <a:t>History</a:t>
            </a:r>
          </a:p>
          <a:p>
            <a:r>
              <a:rPr lang="en-US" dirty="0" smtClean="0"/>
              <a:t>Examination</a:t>
            </a:r>
          </a:p>
          <a:p>
            <a:r>
              <a:rPr lang="en-US" dirty="0" smtClean="0"/>
              <a:t>Investigations</a:t>
            </a:r>
          </a:p>
          <a:p>
            <a:pPr lvl="1"/>
            <a:r>
              <a:rPr lang="en-US" dirty="0" smtClean="0"/>
              <a:t>Haemogram</a:t>
            </a:r>
          </a:p>
          <a:p>
            <a:pPr lvl="1"/>
            <a:r>
              <a:rPr lang="en-US" dirty="0" smtClean="0"/>
              <a:t>Radiological</a:t>
            </a:r>
          </a:p>
          <a:p>
            <a:pPr lvl="1"/>
            <a:r>
              <a:rPr lang="en-US" dirty="0" smtClean="0"/>
              <a:t>Biopsy</a:t>
            </a:r>
          </a:p>
          <a:p>
            <a:pPr lvl="2"/>
            <a:r>
              <a:rPr lang="en-US" dirty="0" smtClean="0"/>
              <a:t>Culture and Sensitivity</a:t>
            </a:r>
          </a:p>
          <a:p>
            <a:pPr lvl="2"/>
            <a:r>
              <a:rPr lang="en-US" dirty="0" smtClean="0"/>
              <a:t>Histology</a:t>
            </a:r>
          </a:p>
          <a:p>
            <a:pPr lvl="2"/>
            <a:r>
              <a:rPr lang="en-US" dirty="0" smtClean="0"/>
              <a:t>PCR</a:t>
            </a:r>
          </a:p>
          <a:p>
            <a:pPr lvl="1"/>
            <a:r>
              <a:rPr lang="en-US" dirty="0" smtClean="0"/>
              <a:t>Special </a:t>
            </a:r>
            <a:r>
              <a:rPr lang="en-US" dirty="0" smtClean="0"/>
              <a:t>investigations:</a:t>
            </a:r>
            <a:endParaRPr lang="en-US" dirty="0" smtClean="0"/>
          </a:p>
          <a:p>
            <a:pPr lvl="2"/>
            <a:r>
              <a:rPr lang="en-US" dirty="0" smtClean="0"/>
              <a:t>Tumour markers</a:t>
            </a:r>
          </a:p>
          <a:p>
            <a:pPr lvl="2"/>
            <a:r>
              <a:rPr lang="en-US" dirty="0" err="1" smtClean="0"/>
              <a:t>Mantoux</a:t>
            </a:r>
            <a:r>
              <a:rPr lang="en-US" dirty="0" smtClean="0"/>
              <a:t> test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CAUSES</a:t>
            </a:r>
            <a:endParaRPr lang="en-US" dirty="0"/>
          </a:p>
        </p:txBody>
      </p:sp>
      <p:sp>
        <p:nvSpPr>
          <p:cNvPr id="3" name="Content Placeholder 2"/>
          <p:cNvSpPr>
            <a:spLocks noGrp="1"/>
          </p:cNvSpPr>
          <p:nvPr>
            <p:ph idx="1"/>
          </p:nvPr>
        </p:nvSpPr>
        <p:spPr/>
        <p:txBody>
          <a:bodyPr>
            <a:normAutofit/>
          </a:bodyPr>
          <a:lstStyle/>
          <a:p>
            <a:r>
              <a:rPr lang="en-US" sz="2800" dirty="0" smtClean="0"/>
              <a:t>70%  </a:t>
            </a:r>
            <a:r>
              <a:rPr lang="en-US" sz="2800" dirty="0" smtClean="0">
                <a:sym typeface="Wingdings" panose="05000000000000000000" pitchFamily="2" charset="2"/>
              </a:rPr>
              <a:t></a:t>
            </a:r>
            <a:r>
              <a:rPr lang="en-US" sz="2800" dirty="0" smtClean="0"/>
              <a:t> </a:t>
            </a:r>
            <a:r>
              <a:rPr lang="en-US" sz="2800" dirty="0" smtClean="0"/>
              <a:t>lumbar strain or sprain</a:t>
            </a:r>
          </a:p>
          <a:p>
            <a:r>
              <a:rPr lang="en-US" sz="2800" dirty="0" smtClean="0"/>
              <a:t>10</a:t>
            </a:r>
            <a:r>
              <a:rPr lang="en-US" sz="2800" dirty="0" smtClean="0"/>
              <a:t>%  </a:t>
            </a:r>
            <a:r>
              <a:rPr lang="en-US" sz="2800" dirty="0" smtClean="0">
                <a:sym typeface="Wingdings" panose="05000000000000000000" pitchFamily="2" charset="2"/>
              </a:rPr>
              <a:t> </a:t>
            </a:r>
            <a:r>
              <a:rPr lang="en-US" sz="2800" dirty="0" smtClean="0"/>
              <a:t>age-related </a:t>
            </a:r>
            <a:r>
              <a:rPr lang="en-US" sz="2800" dirty="0" smtClean="0"/>
              <a:t>degenerative changes in disks and facets</a:t>
            </a:r>
          </a:p>
          <a:p>
            <a:r>
              <a:rPr lang="en-US" sz="2800" dirty="0" smtClean="0"/>
              <a:t>4</a:t>
            </a:r>
            <a:r>
              <a:rPr lang="en-US" sz="2800" dirty="0" smtClean="0"/>
              <a:t>%    </a:t>
            </a:r>
            <a:r>
              <a:rPr lang="en-US" sz="2800" dirty="0" smtClean="0">
                <a:sym typeface="Wingdings" panose="05000000000000000000" pitchFamily="2" charset="2"/>
              </a:rPr>
              <a:t> </a:t>
            </a:r>
            <a:r>
              <a:rPr lang="en-US" sz="2800" dirty="0" smtClean="0"/>
              <a:t>herniated </a:t>
            </a:r>
            <a:r>
              <a:rPr lang="en-US" sz="2800" dirty="0" smtClean="0"/>
              <a:t>disks  </a:t>
            </a:r>
          </a:p>
          <a:p>
            <a:r>
              <a:rPr lang="en-US" sz="2800" dirty="0" smtClean="0"/>
              <a:t>4%     </a:t>
            </a:r>
            <a:r>
              <a:rPr lang="en-US" sz="2800" dirty="0" smtClean="0">
                <a:sym typeface="Wingdings" panose="05000000000000000000" pitchFamily="2" charset="2"/>
              </a:rPr>
              <a:t></a:t>
            </a:r>
            <a:r>
              <a:rPr lang="en-US" sz="2800" dirty="0" smtClean="0"/>
              <a:t> </a:t>
            </a:r>
            <a:r>
              <a:rPr lang="en-US" sz="2800" dirty="0" smtClean="0"/>
              <a:t>osteoporotic compression fractures</a:t>
            </a:r>
          </a:p>
          <a:p>
            <a:r>
              <a:rPr lang="en-US" sz="2800" dirty="0" smtClean="0"/>
              <a:t>3%     </a:t>
            </a:r>
            <a:r>
              <a:rPr lang="en-US" sz="2800" dirty="0" smtClean="0">
                <a:sym typeface="Wingdings" panose="05000000000000000000" pitchFamily="2" charset="2"/>
              </a:rPr>
              <a:t></a:t>
            </a:r>
            <a:r>
              <a:rPr lang="en-US" sz="2800" dirty="0" smtClean="0"/>
              <a:t> </a:t>
            </a:r>
            <a:r>
              <a:rPr lang="en-US" sz="2800" dirty="0" smtClean="0"/>
              <a:t>spinal stenosis. </a:t>
            </a:r>
          </a:p>
          <a:p>
            <a:r>
              <a:rPr lang="en-US" sz="2800" dirty="0" smtClean="0"/>
              <a:t>All other causes account for less than 2 % of </a:t>
            </a:r>
            <a:r>
              <a:rPr lang="en-US" sz="2800" dirty="0" smtClean="0"/>
              <a:t>cases</a:t>
            </a:r>
            <a:endParaRPr lang="en-US"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ANATOMY +PAIN GENERATORS </a:t>
            </a:r>
            <a:endParaRPr lang="en-US" dirty="0"/>
          </a:p>
        </p:txBody>
      </p:sp>
      <p:pic>
        <p:nvPicPr>
          <p:cNvPr id="6" name="Content Placeholder 5" descr="Figure 1"/>
          <p:cNvPicPr>
            <a:picLocks noGrp="1"/>
          </p:cNvPicPr>
          <p:nvPr>
            <p:ph idx="1"/>
          </p:nvPr>
        </p:nvPicPr>
        <p:blipFill>
          <a:blip r:embed="rId2" cstate="print"/>
          <a:stretch>
            <a:fillRect/>
          </a:stretch>
        </p:blipFill>
        <p:spPr bwMode="auto">
          <a:xfrm>
            <a:off x="0" y="1847088"/>
            <a:ext cx="9144000" cy="50109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PAIN GENERATORS OF THE SPINE: MUSCLE COMPONENTS</a:t>
            </a:r>
            <a:endParaRPr lang="en-US" sz="4000" dirty="0"/>
          </a:p>
        </p:txBody>
      </p:sp>
      <p:pic>
        <p:nvPicPr>
          <p:cNvPr id="4" name="Content Placeholder 3" descr="Pictures 2010 742.jpg"/>
          <p:cNvPicPr>
            <a:picLocks noGrp="1" noChangeAspect="1"/>
          </p:cNvPicPr>
          <p:nvPr>
            <p:ph idx="1"/>
          </p:nvPr>
        </p:nvPicPr>
        <p:blipFill>
          <a:blip r:embed="rId2" cstate="print"/>
          <a:stretch>
            <a:fillRect/>
          </a:stretch>
        </p:blipFill>
        <p:spPr>
          <a:xfrm>
            <a:off x="0" y="1935163"/>
            <a:ext cx="9143999" cy="4922837"/>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ADJACENT STRUCTURES</a:t>
            </a:r>
            <a:endParaRPr lang="en-US" dirty="0"/>
          </a:p>
        </p:txBody>
      </p:sp>
      <p:sp>
        <p:nvSpPr>
          <p:cNvPr id="3" name="Content Placeholder 2"/>
          <p:cNvSpPr>
            <a:spLocks noGrp="1"/>
          </p:cNvSpPr>
          <p:nvPr>
            <p:ph idx="1"/>
          </p:nvPr>
        </p:nvSpPr>
        <p:spPr/>
        <p:txBody>
          <a:bodyPr numCol="2">
            <a:normAutofit/>
          </a:bodyPr>
          <a:lstStyle/>
          <a:p>
            <a:r>
              <a:rPr lang="en-US" sz="2400" dirty="0" smtClean="0"/>
              <a:t>OA Hip Joints</a:t>
            </a:r>
          </a:p>
          <a:p>
            <a:r>
              <a:rPr lang="en-US" sz="2400" dirty="0" err="1" smtClean="0"/>
              <a:t>Sacroilliac</a:t>
            </a:r>
            <a:r>
              <a:rPr lang="en-US" sz="2400" dirty="0" smtClean="0"/>
              <a:t> Joints</a:t>
            </a:r>
          </a:p>
          <a:p>
            <a:pPr lvl="1"/>
            <a:r>
              <a:rPr lang="en-US" sz="2400" dirty="0" smtClean="0"/>
              <a:t>Inflammation</a:t>
            </a:r>
          </a:p>
          <a:p>
            <a:pPr lvl="1"/>
            <a:r>
              <a:rPr lang="en-US" sz="2400" dirty="0" smtClean="0"/>
              <a:t>Trauma</a:t>
            </a:r>
          </a:p>
          <a:p>
            <a:r>
              <a:rPr lang="en-US" sz="2400" dirty="0" err="1" smtClean="0"/>
              <a:t>Coccydynia</a:t>
            </a:r>
            <a:endParaRPr lang="en-US" sz="2400" dirty="0" smtClean="0"/>
          </a:p>
          <a:p>
            <a:pPr marL="285750" indent="-285750">
              <a:buFont typeface="Arial" panose="020B0604020202020204" pitchFamily="34" charset="0"/>
              <a:buChar char="•"/>
            </a:pPr>
            <a:r>
              <a:rPr lang="en-US" sz="2400" b="1" dirty="0" smtClean="0"/>
              <a:t>This </a:t>
            </a:r>
            <a:r>
              <a:rPr lang="en-US" sz="2400" b="1" dirty="0"/>
              <a:t>calls for thorough examination of the LBP </a:t>
            </a:r>
            <a:r>
              <a:rPr lang="en-US" sz="2400" b="1" dirty="0" err="1" smtClean="0"/>
              <a:t>pateint</a:t>
            </a:r>
            <a:endParaRPr lang="en-US" sz="2400" b="1" dirty="0"/>
          </a:p>
        </p:txBody>
      </p:sp>
      <p:pic>
        <p:nvPicPr>
          <p:cNvPr id="4" name="Content Placeholder 3" descr="http://www.fotosearch.com/bthumb/LIF/LIF136/GA208002.jpg"/>
          <p:cNvPicPr>
            <a:picLocks/>
          </p:cNvPicPr>
          <p:nvPr/>
        </p:nvPicPr>
        <p:blipFill>
          <a:blip r:embed="rId2" cstate="print"/>
          <a:srcRect/>
          <a:stretch>
            <a:fillRect/>
          </a:stretch>
        </p:blipFill>
        <p:spPr bwMode="auto">
          <a:xfrm>
            <a:off x="5181600" y="1847088"/>
            <a:ext cx="3962400" cy="3733800"/>
          </a:xfrm>
          <a:prstGeom prst="rect">
            <a:avLst/>
          </a:prstGeom>
          <a:noFill/>
          <a:ln w="9525">
            <a:noFill/>
            <a:miter lim="800000"/>
            <a:headEnd/>
            <a:tailEnd/>
          </a:ln>
        </p:spPr>
      </p:pic>
    </p:spTree>
    <p:extLst>
      <p:ext uri="{BB962C8B-B14F-4D97-AF65-F5344CB8AC3E}">
        <p14:creationId xmlns:p14="http://schemas.microsoft.com/office/powerpoint/2010/main" val="3940815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Psycho/Social Causes</a:t>
            </a:r>
            <a:endParaRPr lang="en-US" dirty="0"/>
          </a:p>
        </p:txBody>
      </p:sp>
      <p:sp>
        <p:nvSpPr>
          <p:cNvPr id="3" name="Content Placeholder 2"/>
          <p:cNvSpPr>
            <a:spLocks noGrp="1"/>
          </p:cNvSpPr>
          <p:nvPr>
            <p:ph idx="1"/>
          </p:nvPr>
        </p:nvSpPr>
        <p:spPr/>
        <p:txBody>
          <a:bodyPr/>
          <a:lstStyle/>
          <a:p>
            <a:r>
              <a:rPr lang="en-US" dirty="0" smtClean="0"/>
              <a:t>Litigation</a:t>
            </a:r>
          </a:p>
          <a:p>
            <a:r>
              <a:rPr lang="en-US" dirty="0" smtClean="0"/>
              <a:t>Workman’s Compensation</a:t>
            </a:r>
          </a:p>
          <a:p>
            <a:r>
              <a:rPr lang="en-US" dirty="0" smtClean="0"/>
              <a:t>Stress</a:t>
            </a:r>
          </a:p>
          <a:p>
            <a:endParaRPr lang="en-US" dirty="0"/>
          </a:p>
        </p:txBody>
      </p:sp>
      <p:pic>
        <p:nvPicPr>
          <p:cNvPr id="4" name="il_fi" descr="http://www.knutsford-scibar.co.uk/webimages/brain1.jpg"/>
          <p:cNvPicPr/>
          <p:nvPr/>
        </p:nvPicPr>
        <p:blipFill>
          <a:blip r:embed="rId2" cstate="print"/>
          <a:srcRect/>
          <a:stretch>
            <a:fillRect/>
          </a:stretch>
        </p:blipFill>
        <p:spPr bwMode="auto">
          <a:xfrm>
            <a:off x="5562600" y="2743200"/>
            <a:ext cx="3086100" cy="3105150"/>
          </a:xfrm>
          <a:prstGeom prst="rect">
            <a:avLst/>
          </a:prstGeom>
          <a:noFill/>
          <a:ln w="9525">
            <a:noFill/>
            <a:miter lim="800000"/>
            <a:headEnd/>
            <a:tailEnd/>
          </a:ln>
        </p:spPr>
      </p:pic>
    </p:spTree>
    <p:extLst>
      <p:ext uri="{BB962C8B-B14F-4D97-AF65-F5344CB8AC3E}">
        <p14:creationId xmlns:p14="http://schemas.microsoft.com/office/powerpoint/2010/main" val="34443938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1738</TotalTime>
  <Words>2569</Words>
  <Application>Microsoft Office PowerPoint</Application>
  <PresentationFormat>On-screen Show (4:3)</PresentationFormat>
  <Paragraphs>465</Paragraphs>
  <Slides>40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Georgia</vt:lpstr>
      <vt:lpstr>Wingdings</vt:lpstr>
      <vt:lpstr>Wingdings 2</vt:lpstr>
      <vt:lpstr>Flow</vt:lpstr>
      <vt:lpstr>LOW BACK PAIN AND ORTHOPEADIC DISORDERS OF THE BACK</vt:lpstr>
      <vt:lpstr>OUTLINE</vt:lpstr>
      <vt:lpstr>INTRODUCTION</vt:lpstr>
      <vt:lpstr>BACKGROUND</vt:lpstr>
      <vt:lpstr>CAUSES</vt:lpstr>
      <vt:lpstr>ANATOMY +PAIN GENERATORS </vt:lpstr>
      <vt:lpstr>PAIN GENERATORS OF THE SPINE: MUSCLE COMPONENTS</vt:lpstr>
      <vt:lpstr>ADJACENT STRUCTURES</vt:lpstr>
      <vt:lpstr>Psycho/Social Causes</vt:lpstr>
      <vt:lpstr>COMMON PATHWAYS OF INNERVATION </vt:lpstr>
      <vt:lpstr>PSYCHO/SOCIAL CAUSES</vt:lpstr>
      <vt:lpstr>CLASSIFICATION</vt:lpstr>
      <vt:lpstr>CONT.</vt:lpstr>
      <vt:lpstr>EXTRINSIC CAUSES</vt:lpstr>
      <vt:lpstr>INTRINSIC CAUSES</vt:lpstr>
      <vt:lpstr>APPROACH TO A PATIENT WITH LBP</vt:lpstr>
      <vt:lpstr>HISTORY</vt:lpstr>
      <vt:lpstr>RED FLAGS (EXAMINABLE)</vt:lpstr>
      <vt:lpstr>CONT.</vt:lpstr>
      <vt:lpstr>EXAMINATION</vt:lpstr>
      <vt:lpstr>WADELL’S CRITERIA OF NON ORGANIC LBP </vt:lpstr>
      <vt:lpstr>INVESTIGATIONS</vt:lpstr>
      <vt:lpstr>TREATMENT MODALITIES </vt:lpstr>
      <vt:lpstr> NON-OPERATIVE TREATMENT: ACUTE PAIN CONTROL</vt:lpstr>
      <vt:lpstr>CHRONIC PAIN CONTROL</vt:lpstr>
      <vt:lpstr>NON OPERATIVE TREATMENT: GENERAL MEASURES</vt:lpstr>
      <vt:lpstr>CONT.</vt:lpstr>
      <vt:lpstr>CONT.</vt:lpstr>
      <vt:lpstr>OPERATIVE</vt:lpstr>
      <vt:lpstr>ORTHOPEDIC DISORDERS OF THE BACK</vt:lpstr>
      <vt:lpstr>OSTEOPOROSIS</vt:lpstr>
      <vt:lpstr>SPONDYLOLISTHESIS</vt:lpstr>
      <vt:lpstr>CONT.</vt:lpstr>
      <vt:lpstr>PowerPoint Presentation</vt:lpstr>
      <vt:lpstr>SPINAL STENOSIS</vt:lpstr>
      <vt:lpstr>CONT.</vt:lpstr>
      <vt:lpstr>DEFORMITIES</vt:lpstr>
      <vt:lpstr>TUMOURS OF THE SPINE</vt:lpstr>
      <vt:lpstr>INFECTIVE CONDITIONS OF THE SPINE</vt:lpstr>
      <vt:lpstr>DIAGNOSIS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Low Back Pain</dc:title>
  <dc:creator>Ontarige</dc:creator>
  <cp:lastModifiedBy>Effie Nailah</cp:lastModifiedBy>
  <cp:revision>141</cp:revision>
  <dcterms:created xsi:type="dcterms:W3CDTF">2010-09-03T18:22:58Z</dcterms:created>
  <dcterms:modified xsi:type="dcterms:W3CDTF">2016-11-21T09:59:29Z</dcterms:modified>
</cp:coreProperties>
</file>