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FE15C-B054-43BB-BF6F-007ACDE3EB11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E3811-D8B2-468B-B735-C93D2518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1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0D1F7D-2196-48EC-94B7-5FF8895D77C4}" type="slidenum">
              <a:rPr lang="en-GB">
                <a:solidFill>
                  <a:prstClr val="black"/>
                </a:solidFill>
                <a:latin typeface="Arial" charset="0"/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latin typeface="Arial" pitchFamily="34" charset="0"/>
              </a:rPr>
              <a:t>SEMD – Pseudoachondroplasia (PSACH)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3949-59F5-4C46-9597-E91D44C43C12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47F8-33F5-4E7A-9C40-30AF156EC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16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3949-59F5-4C46-9597-E91D44C43C12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47F8-33F5-4E7A-9C40-30AF156EC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3949-59F5-4C46-9597-E91D44C43C12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47F8-33F5-4E7A-9C40-30AF156EC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9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E1F2-7740-491D-9601-57FFEE30E7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0F1E-9E2C-4530-B6B1-3DAB59C1B9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7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91CB-33F9-49C4-B7C0-C73E835995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43DF-B609-4FFB-B4A9-9D3A7F422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0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C5D2-BA0F-4319-A636-5BA35E67AA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C290-3BBE-45D1-B9B5-3069C045A6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25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4A9D9-A26E-4CFC-BBD1-9D855C153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A9BC-C7ED-410B-A026-8B4F8C88AE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9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48C8-E803-421C-BCB2-CB143BD00D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7889-7CEF-49CF-92E0-D8A49878B9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2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C620-1573-473C-A8CA-B241674F9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C246-E2E2-4881-94C7-46D5D7437C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97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81B0-8F8B-47CA-8808-D997BA22D4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2448-21B4-4356-BF8F-F0966DD6AD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3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93E6-655B-465E-9DEB-AED314919E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7F5A-17C1-4206-B13A-EAE174BCA3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3949-59F5-4C46-9597-E91D44C43C12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47F8-33F5-4E7A-9C40-30AF156EC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93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6648-FF89-4BE6-8EE8-F06A877D95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40BE-BFB4-44E0-8804-00FCFD4397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69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A4E7C-459E-4E43-97CC-7B5A9C6E0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20FD-697A-4FF2-B3C6-6432E60533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3CC84-D2F9-4E71-86D2-3AC2B966DA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C5B8D-8AF0-464C-A331-BAD53DB850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99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D2F3-2131-413E-ADA4-39B73F5F58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3949-59F5-4C46-9597-E91D44C43C12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47F8-33F5-4E7A-9C40-30AF156EC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3949-59F5-4C46-9597-E91D44C43C12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47F8-33F5-4E7A-9C40-30AF156EC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69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3949-59F5-4C46-9597-E91D44C43C12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47F8-33F5-4E7A-9C40-30AF156EC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8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3949-59F5-4C46-9597-E91D44C43C12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47F8-33F5-4E7A-9C40-30AF156EC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9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3949-59F5-4C46-9597-E91D44C43C12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47F8-33F5-4E7A-9C40-30AF156EC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51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3949-59F5-4C46-9597-E91D44C43C12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47F8-33F5-4E7A-9C40-30AF156EC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88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3949-59F5-4C46-9597-E91D44C43C12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47F8-33F5-4E7A-9C40-30AF156EC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44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3949-59F5-4C46-9597-E91D44C43C12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247F8-33F5-4E7A-9C40-30AF156EC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55CD5C-F40D-449C-BB5E-0E83513570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53EF2A-8285-4B28-A68F-6CBE2D343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3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BONE DYSPLASIA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PART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03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Radiological assessment II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eaLnBrk="1" hangingPunct="1"/>
            <a:r>
              <a:rPr lang="en-GB" smtClean="0"/>
              <a:t>Epiphyseal dysplasia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Metaphyseal dysplasia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9624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9624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94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Radiological assessment III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/>
              <a:t>Vertebral (spondylo) abnormalities</a:t>
            </a:r>
          </a:p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Combinations: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Spondylo-epiphyseal dysplasia (SED)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Spondylo-metaphyseal dysplasia (SMD)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Metaphyseal-epiphyseal dysplasia (MED)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Spondylo-epiphyseal-metaphyseal dysplasia (SEMD)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1628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9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5" descr="Radiological approach to Congenital skeletal dyspl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79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5" descr="Radiological approach to Congenital skeletal dyspl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93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Others complication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Progressive deafness due to ear infection</a:t>
            </a:r>
          </a:p>
          <a:p>
            <a:pPr eaLnBrk="1" hangingPunct="1"/>
            <a:r>
              <a:rPr lang="en-US" smtClean="0"/>
              <a:t>Trunk muscle hypotonic</a:t>
            </a:r>
          </a:p>
          <a:p>
            <a:pPr eaLnBrk="1" hangingPunct="1"/>
            <a:r>
              <a:rPr lang="en-US" smtClean="0"/>
              <a:t>Myopia and retinal detachment</a:t>
            </a:r>
          </a:p>
          <a:p>
            <a:pPr eaLnBrk="1" hangingPunct="1"/>
            <a:r>
              <a:rPr lang="en-US" smtClean="0"/>
              <a:t>Dental malocclusion , teeth crowding  and deformities</a:t>
            </a:r>
          </a:p>
          <a:p>
            <a:pPr eaLnBrk="1" hangingPunct="1"/>
            <a:r>
              <a:rPr lang="en-US" smtClean="0"/>
              <a:t>Respiratory failure due to small lungs, and chest volume</a:t>
            </a:r>
          </a:p>
        </p:txBody>
      </p:sp>
    </p:spTree>
    <p:extLst>
      <p:ext uri="{BB962C8B-B14F-4D97-AF65-F5344CB8AC3E}">
        <p14:creationId xmlns:p14="http://schemas.microsoft.com/office/powerpoint/2010/main" val="347134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investigation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Laboratory: T cell dysfunction, neutropenia</a:t>
            </a:r>
          </a:p>
          <a:p>
            <a:pPr eaLnBrk="1" hangingPunct="1"/>
            <a:r>
              <a:rPr lang="en-US" smtClean="0"/>
              <a:t>biochemical: serum akaline phosphatase</a:t>
            </a:r>
          </a:p>
          <a:p>
            <a:pPr eaLnBrk="1" hangingPunct="1"/>
            <a:r>
              <a:rPr lang="en-US" smtClean="0"/>
              <a:t>                  urine   phosphyrylenthanomine</a:t>
            </a:r>
          </a:p>
          <a:p>
            <a:pPr eaLnBrk="1" hangingPunct="1"/>
            <a:r>
              <a:rPr lang="en-US" smtClean="0"/>
              <a:t>                  lysozyme for storage disease</a:t>
            </a:r>
          </a:p>
          <a:p>
            <a:pPr eaLnBrk="1" hangingPunct="1"/>
            <a:r>
              <a:rPr lang="en-US" smtClean="0"/>
              <a:t>Genetic constitution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4155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Prenatal detection-caeserian section</a:t>
            </a:r>
          </a:p>
          <a:p>
            <a:pPr eaLnBrk="1" hangingPunct="1"/>
            <a:r>
              <a:rPr lang="en-US" smtClean="0"/>
              <a:t>Post-natal-prevent orthopaedic and neurological complication due to joint instability ,cord compression long bone deformity</a:t>
            </a:r>
          </a:p>
          <a:p>
            <a:pPr eaLnBrk="1" hangingPunct="1"/>
            <a:r>
              <a:rPr lang="en-US" smtClean="0"/>
              <a:t>Neonate – appropriate resucitation</a:t>
            </a:r>
          </a:p>
          <a:p>
            <a:pPr eaLnBrk="1" hangingPunct="1"/>
            <a:r>
              <a:rPr lang="en-US" smtClean="0"/>
              <a:t>Obstructive sleep apnoea- adenectomy, weight reduction, tracheostomy </a:t>
            </a:r>
          </a:p>
        </p:txBody>
      </p:sp>
    </p:spTree>
    <p:extLst>
      <p:ext uri="{BB962C8B-B14F-4D97-AF65-F5344CB8AC3E}">
        <p14:creationId xmlns:p14="http://schemas.microsoft.com/office/powerpoint/2010/main" val="155973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 cont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Hormonal recombinant replacement</a:t>
            </a:r>
          </a:p>
          <a:p>
            <a:pPr eaLnBrk="1" hangingPunct="1"/>
            <a:r>
              <a:rPr lang="en-US" smtClean="0"/>
              <a:t>Bisphonates  for OI</a:t>
            </a:r>
          </a:p>
        </p:txBody>
      </p:sp>
    </p:spTree>
    <p:extLst>
      <p:ext uri="{BB962C8B-B14F-4D97-AF65-F5344CB8AC3E}">
        <p14:creationId xmlns:p14="http://schemas.microsoft.com/office/powerpoint/2010/main" val="351273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263" descr="Bene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6"/>
          <a:stretch>
            <a:fillRect/>
          </a:stretch>
        </p:blipFill>
        <p:spPr bwMode="auto">
          <a:xfrm>
            <a:off x="4427538" y="3284538"/>
            <a:ext cx="1547812" cy="28813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8425" y="836613"/>
            <a:ext cx="894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>
                <a:solidFill>
                  <a:prstClr val="black"/>
                </a:solidFill>
                <a:cs typeface="Arial" pitchFamily="34" charset="0"/>
              </a:rPr>
              <a:t>35. Limb hypoplasia-reduction defects group:</a:t>
            </a:r>
            <a:r>
              <a:rPr lang="cs-CZ" sz="2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Fibular hemimelia</a:t>
            </a:r>
          </a:p>
        </p:txBody>
      </p:sp>
      <p:pic>
        <p:nvPicPr>
          <p:cNvPr id="41988" name="Picture 3264" descr="Bene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484313"/>
            <a:ext cx="1630362" cy="30972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3265" descr="BenešZ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1412875"/>
            <a:ext cx="1701800" cy="4032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1835150" y="3068638"/>
            <a:ext cx="2016125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>
                <a:solidFill>
                  <a:prstClr val="black"/>
                </a:solidFill>
                <a:cs typeface="Arial" pitchFamily="34" charset="0"/>
              </a:rPr>
              <a:t>Predicted shortening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>
                <a:solidFill>
                  <a:prstClr val="black"/>
                </a:solidFill>
                <a:cs typeface="Arial" pitchFamily="34" charset="0"/>
              </a:rPr>
              <a:t> 25-30 cm</a:t>
            </a:r>
          </a:p>
        </p:txBody>
      </p:sp>
      <p:pic>
        <p:nvPicPr>
          <p:cNvPr id="41991" name="Picture 3275" descr="ben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2089150" cy="1958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3269" descr="Rotation of be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12875"/>
            <a:ext cx="1739900" cy="47513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AutoShape 11"/>
          <p:cNvSpPr>
            <a:spLocks noChangeArrowheads="1"/>
          </p:cNvSpPr>
          <p:nvPr/>
        </p:nvSpPr>
        <p:spPr bwMode="auto">
          <a:xfrm>
            <a:off x="1042988" y="4724400"/>
            <a:ext cx="1512887" cy="649288"/>
          </a:xfrm>
          <a:prstGeom prst="rightArrow">
            <a:avLst>
              <a:gd name="adj1" fmla="val 50000"/>
              <a:gd name="adj2" fmla="val 582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cs typeface="Arial" pitchFamily="34" charset="0"/>
              </a:rPr>
              <a:t>+ 8 cm</a:t>
            </a:r>
          </a:p>
        </p:txBody>
      </p:sp>
      <p:sp>
        <p:nvSpPr>
          <p:cNvPr id="41994" name="AutoShape 13"/>
          <p:cNvSpPr>
            <a:spLocks noChangeArrowheads="1"/>
          </p:cNvSpPr>
          <p:nvPr/>
        </p:nvSpPr>
        <p:spPr bwMode="auto">
          <a:xfrm>
            <a:off x="2700338" y="5445125"/>
            <a:ext cx="1695450" cy="792163"/>
          </a:xfrm>
          <a:prstGeom prst="rightArrow">
            <a:avLst>
              <a:gd name="adj1" fmla="val 50000"/>
              <a:gd name="adj2" fmla="val 535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cs typeface="Arial" pitchFamily="34" charset="0"/>
              </a:rPr>
              <a:t>+ 18 cm</a:t>
            </a:r>
          </a:p>
        </p:txBody>
      </p:sp>
      <p:sp>
        <p:nvSpPr>
          <p:cNvPr id="41995" name="Rectangle 16"/>
          <p:cNvSpPr>
            <a:spLocks noChangeArrowheads="1"/>
          </p:cNvSpPr>
          <p:nvPr/>
        </p:nvSpPr>
        <p:spPr bwMode="auto">
          <a:xfrm>
            <a:off x="446088" y="444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>
                <a:solidFill>
                  <a:srgbClr val="FF6600"/>
                </a:solidFill>
                <a:cs typeface="Arial" pitchFamily="34" charset="0"/>
              </a:rPr>
              <a:t>Results</a:t>
            </a:r>
            <a:r>
              <a:rPr lang="cs-CZ" sz="3200">
                <a:solidFill>
                  <a:srgbClr val="C0504D"/>
                </a:solidFill>
                <a:cs typeface="Arial" pitchFamily="34" charset="0"/>
              </a:rPr>
              <a:t> of comprehensive treatment</a:t>
            </a:r>
            <a:r>
              <a:rPr lang="cs-CZ" sz="4000">
                <a:solidFill>
                  <a:srgbClr val="1F497D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1996" name="Text Box 17"/>
          <p:cNvSpPr txBox="1">
            <a:spLocks noChangeArrowheads="1"/>
          </p:cNvSpPr>
          <p:nvPr/>
        </p:nvSpPr>
        <p:spPr bwMode="auto">
          <a:xfrm>
            <a:off x="4965700" y="6302375"/>
            <a:ext cx="307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>
                <a:solidFill>
                  <a:prstClr val="black"/>
                </a:solidFill>
                <a:latin typeface="Calibri" pitchFamily="34" charset="0"/>
              </a:rPr>
              <a:t>Result of lengthening</a:t>
            </a:r>
            <a:r>
              <a:rPr lang="cs-CZ">
                <a:solidFill>
                  <a:prstClr val="black"/>
                </a:solidFill>
                <a:latin typeface="Calibri" pitchFamily="34" charset="0"/>
              </a:rPr>
              <a:t>:</a:t>
            </a:r>
            <a:r>
              <a:rPr lang="en-AU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>
                <a:solidFill>
                  <a:prstClr val="black"/>
                </a:solidFill>
                <a:latin typeface="Calibri" pitchFamily="34" charset="0"/>
              </a:rPr>
              <a:t>26</a:t>
            </a:r>
            <a:r>
              <a:rPr lang="en-AU">
                <a:solidFill>
                  <a:prstClr val="black"/>
                </a:solidFill>
                <a:latin typeface="Calibri" pitchFamily="34" charset="0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710969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8363"/>
          </a:xfrm>
        </p:spPr>
        <p:txBody>
          <a:bodyPr/>
          <a:lstStyle/>
          <a:p>
            <a:pPr eaLnBrk="1" hangingPunct="1"/>
            <a:r>
              <a:rPr lang="cs-CZ" sz="4000" smtClean="0">
                <a:solidFill>
                  <a:srgbClr val="FF6600"/>
                </a:solidFill>
              </a:rPr>
              <a:t>Results</a:t>
            </a:r>
            <a:r>
              <a:rPr lang="cs-CZ" sz="3600" smtClean="0">
                <a:solidFill>
                  <a:schemeClr val="accent2"/>
                </a:solidFill>
              </a:rPr>
              <a:t> </a:t>
            </a:r>
            <a:r>
              <a:rPr lang="cs-CZ" sz="3200" smtClean="0">
                <a:solidFill>
                  <a:schemeClr val="accent2"/>
                </a:solidFill>
              </a:rPr>
              <a:t>of orthotic treatment</a:t>
            </a:r>
          </a:p>
        </p:txBody>
      </p:sp>
      <p:sp>
        <p:nvSpPr>
          <p:cNvPr id="43011" name="Rectangle 3206"/>
          <p:cNvSpPr>
            <a:spLocks noChangeArrowheads="1"/>
          </p:cNvSpPr>
          <p:nvPr>
            <p:ph type="body" idx="1"/>
          </p:nvPr>
        </p:nvSpPr>
        <p:spPr>
          <a:xfrm>
            <a:off x="204788" y="908050"/>
            <a:ext cx="8589962" cy="2089150"/>
          </a:xfrm>
          <a:noFill/>
        </p:spPr>
        <p:txBody>
          <a:bodyPr/>
          <a:lstStyle/>
          <a:p>
            <a:pPr defTabSz="762000" eaLnBrk="1" hangingPunct="1"/>
            <a:r>
              <a:rPr lang="en-AU" sz="2000" b="1" smtClean="0"/>
              <a:t>Hemivertebra </a:t>
            </a:r>
            <a:r>
              <a:rPr lang="cs-CZ" sz="2000" b="1" smtClean="0"/>
              <a:t>L2</a:t>
            </a:r>
            <a:r>
              <a:rPr lang="en-AU" sz="2000" b="1" smtClean="0"/>
              <a:t> </a:t>
            </a:r>
            <a:r>
              <a:rPr lang="en-US" sz="2000" b="1" smtClean="0"/>
              <a:t>&amp;</a:t>
            </a:r>
            <a:r>
              <a:rPr lang="en-AU" sz="2000" b="1" smtClean="0"/>
              <a:t> </a:t>
            </a:r>
            <a:r>
              <a:rPr lang="cs-CZ" sz="2000" b="1" smtClean="0"/>
              <a:t>L5</a:t>
            </a:r>
            <a:r>
              <a:rPr lang="en-AU" sz="2000" b="1" smtClean="0"/>
              <a:t> on the right side</a:t>
            </a:r>
            <a:r>
              <a:rPr lang="cs-CZ" sz="2000" b="1" smtClean="0"/>
              <a:t>  </a:t>
            </a:r>
          </a:p>
          <a:p>
            <a:pPr defTabSz="762000" eaLnBrk="1" hangingPunct="1"/>
            <a:r>
              <a:rPr lang="cs-CZ" sz="2000" smtClean="0"/>
              <a:t>The </a:t>
            </a:r>
            <a:r>
              <a:rPr lang="en-AU" sz="2000" smtClean="0"/>
              <a:t>special brace with regulated </a:t>
            </a:r>
            <a:r>
              <a:rPr lang="cs-CZ" sz="2000" smtClean="0"/>
              <a:t>bending pre-stressing, regime 23 hours.</a:t>
            </a:r>
            <a:r>
              <a:rPr lang="en-AU" sz="2000" smtClean="0"/>
              <a:t> </a:t>
            </a:r>
            <a:r>
              <a:rPr lang="cs-CZ" sz="2000" smtClean="0"/>
              <a:t>After 20 months of bracing correction of </a:t>
            </a:r>
            <a:r>
              <a:rPr lang="en-AU" sz="2000" smtClean="0"/>
              <a:t>Cobb´s angle </a:t>
            </a:r>
            <a:r>
              <a:rPr lang="cs-CZ" sz="2000" smtClean="0"/>
              <a:t>was 12°. </a:t>
            </a:r>
          </a:p>
          <a:p>
            <a:pPr defTabSz="762000" eaLnBrk="1" hangingPunct="1"/>
            <a:r>
              <a:rPr lang="en-US" sz="2000" b="1" smtClean="0"/>
              <a:t>Bone remodeling laws are true for physeal growth of congenital wedge and hemiwedge vertebra</a:t>
            </a:r>
            <a:r>
              <a:rPr lang="cs-CZ" sz="2000" b="1" smtClean="0"/>
              <a:t>e, too.</a:t>
            </a:r>
          </a:p>
        </p:txBody>
      </p:sp>
      <p:pic>
        <p:nvPicPr>
          <p:cNvPr id="43012" name="Picture 3197" descr="PA1407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1836737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3200" descr="korzet hyperkorekční zeza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81300"/>
            <a:ext cx="1414462" cy="35988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3204" descr="PA1407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1836737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3201" descr="PA1407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2781300"/>
            <a:ext cx="19081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827088" y="6446838"/>
            <a:ext cx="1520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F497D"/>
                </a:solidFill>
                <a:cs typeface="Arial" pitchFamily="34" charset="0"/>
              </a:rPr>
              <a:t>T12 - 33°- L7</a:t>
            </a:r>
          </a:p>
        </p:txBody>
      </p:sp>
      <p:sp>
        <p:nvSpPr>
          <p:cNvPr id="43017" name="Text Box 3203"/>
          <p:cNvSpPr txBox="1">
            <a:spLocks noChangeArrowheads="1"/>
          </p:cNvSpPr>
          <p:nvPr/>
        </p:nvSpPr>
        <p:spPr bwMode="auto">
          <a:xfrm>
            <a:off x="6938963" y="6446838"/>
            <a:ext cx="1520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F497D"/>
                </a:solidFill>
                <a:latin typeface="Calibri" pitchFamily="34" charset="0"/>
              </a:rPr>
              <a:t>T12 - 21°- L7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3252788" y="6446838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Calibri" pitchFamily="34" charset="0"/>
              </a:rPr>
              <a:t>2 yrs.</a:t>
            </a:r>
          </a:p>
        </p:txBody>
      </p:sp>
    </p:spTree>
    <p:extLst>
      <p:ext uri="{BB962C8B-B14F-4D97-AF65-F5344CB8AC3E}">
        <p14:creationId xmlns:p14="http://schemas.microsoft.com/office/powerpoint/2010/main" val="357707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28800"/>
            <a:ext cx="8229600" cy="3962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Measurement of height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000" dirty="0" smtClean="0"/>
              <a:t>Growth velocity is a more useful observation then actual height.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4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000" dirty="0" smtClean="0"/>
              <a:t>Because of seasonal variations in growth rate velocity must be assessed over a whole year.</a:t>
            </a:r>
          </a:p>
        </p:txBody>
      </p:sp>
    </p:spTree>
    <p:extLst>
      <p:ext uri="{BB962C8B-B14F-4D97-AF65-F5344CB8AC3E}">
        <p14:creationId xmlns:p14="http://schemas.microsoft.com/office/powerpoint/2010/main" val="385745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Thoracolumber kyphosis- brace</a:t>
            </a:r>
          </a:p>
          <a:p>
            <a:pPr eaLnBrk="1" hangingPunct="1"/>
            <a:r>
              <a:rPr lang="en-US" smtClean="0"/>
              <a:t>Progressive kphosis with neurological deficit  -fusion</a:t>
            </a:r>
          </a:p>
          <a:p>
            <a:pPr eaLnBrk="1" hangingPunct="1"/>
            <a:r>
              <a:rPr lang="en-US" smtClean="0"/>
              <a:t>Laminectomy – lumber canal stesosis</a:t>
            </a:r>
          </a:p>
          <a:p>
            <a:pPr eaLnBrk="1" hangingPunct="1"/>
            <a:r>
              <a:rPr lang="en-US" smtClean="0"/>
              <a:t>Bone marrow transplant for the immune deficit</a:t>
            </a:r>
          </a:p>
        </p:txBody>
      </p:sp>
    </p:spTree>
    <p:extLst>
      <p:ext uri="{BB962C8B-B14F-4D97-AF65-F5344CB8AC3E}">
        <p14:creationId xmlns:p14="http://schemas.microsoft.com/office/powerpoint/2010/main" val="3903045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Follow-up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system failures eg resp</a:t>
            </a:r>
          </a:p>
          <a:p>
            <a:pPr eaLnBrk="1" hangingPunct="1"/>
            <a:r>
              <a:rPr lang="en-US" smtClean="0"/>
              <a:t>Pathological fractures</a:t>
            </a:r>
          </a:p>
          <a:p>
            <a:pPr eaLnBrk="1" hangingPunct="1"/>
            <a:r>
              <a:rPr lang="en-US" smtClean="0"/>
              <a:t>Degenerative joint diseases</a:t>
            </a:r>
          </a:p>
          <a:p>
            <a:pPr eaLnBrk="1" hangingPunct="1"/>
            <a:r>
              <a:rPr lang="en-US" smtClean="0"/>
              <a:t>Malignant transformation</a:t>
            </a:r>
          </a:p>
          <a:p>
            <a:pPr eaLnBrk="1" hangingPunct="1"/>
            <a:r>
              <a:rPr lang="en-US" smtClean="0"/>
              <a:t>Social segregation</a:t>
            </a:r>
          </a:p>
          <a:p>
            <a:pPr eaLnBrk="1" hangingPunct="1"/>
            <a:r>
              <a:rPr lang="en-US" smtClean="0"/>
              <a:t>Psychological trauma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32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207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6600"/>
                </a:solidFill>
              </a:rPr>
              <a:t>Conclusion morphology</a:t>
            </a:r>
            <a:endParaRPr lang="cs-CZ" sz="4000" smtClean="0">
              <a:solidFill>
                <a:srgbClr val="FF66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39908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A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genetic defects,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A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A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A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mechanical stimuli and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A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A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A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functional adaptation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A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A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A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determine the final shape of bones.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A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A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0608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A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based on: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clinical,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anthropological,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genetic (including molecular genetic)  radiological examination together with laboratory examination and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dual energy densitometry - DXA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76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Radiological diagnostics is possible only in </a:t>
            </a:r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growth period</a:t>
            </a: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A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A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A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 of joint systemic disorders is </a:t>
            </a:r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necessary as soon as possible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1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radiological</a:t>
            </a:r>
          </a:p>
        </p:txBody>
      </p:sp>
    </p:spTree>
    <p:extLst>
      <p:ext uri="{BB962C8B-B14F-4D97-AF65-F5344CB8AC3E}">
        <p14:creationId xmlns:p14="http://schemas.microsoft.com/office/powerpoint/2010/main" val="3417219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Comprehensive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aim of </a:t>
            </a:r>
            <a:r>
              <a:rPr lang="en-A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comprehensive care</a:t>
            </a: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 </a:t>
            </a:r>
            <a:r>
              <a:rPr lang="en-A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dignified</a:t>
            </a: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A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meaningful and </a:t>
            </a:r>
            <a:r>
              <a:rPr lang="en-A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satisfying life </a:t>
            </a: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A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A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help them to incorporate themselves into society as individuals who can achieve their </a:t>
            </a:r>
            <a:r>
              <a:rPr lang="en-A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highest potential.  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Assessment III - Radiology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Skeletal survey: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Skull AP &amp; Lateral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Spine AP &amp; Lateral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Pelvis AP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4 Limbs AP, occasional lateral Knee (assessment of patella)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Hands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Feet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5974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5" descr="Radiological approach to Congenital skeletal dyspl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04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5" descr="Radiological approach to Congenital skeletal dyspl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72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5" descr="Radiological approach to Congenital skeletal dyspl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02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5" descr="Radiological approach to Congenital skeletal dyspl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13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5" descr="Radiological approach to Congenital skeletal dyspl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2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5" descr="Radiological approach to Congenital skeletal dyspl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638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447</Words>
  <Application>Microsoft Office PowerPoint</Application>
  <PresentationFormat>On-screen Show (4:3)</PresentationFormat>
  <Paragraphs>111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BONE DYSPLASIA</vt:lpstr>
      <vt:lpstr>PowerPoint Presentation</vt:lpstr>
      <vt:lpstr>Assessment III - Radiology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Radiological assessment II</vt:lpstr>
      <vt:lpstr>Radiological assessment III</vt:lpstr>
      <vt:lpstr>PowerPoint Presentation</vt:lpstr>
      <vt:lpstr>PowerPoint Presentation</vt:lpstr>
      <vt:lpstr>Others complication</vt:lpstr>
      <vt:lpstr>Other investigation</vt:lpstr>
      <vt:lpstr>treatment</vt:lpstr>
      <vt:lpstr>Treat cont</vt:lpstr>
      <vt:lpstr>PowerPoint Presentation</vt:lpstr>
      <vt:lpstr>Results of orthotic treatment</vt:lpstr>
      <vt:lpstr>PowerPoint Presentation</vt:lpstr>
      <vt:lpstr>Follow-up</vt:lpstr>
      <vt:lpstr>Conclusion morphology</vt:lpstr>
      <vt:lpstr>diagnosis</vt:lpstr>
      <vt:lpstr>radiological</vt:lpstr>
      <vt:lpstr>Comprehensive care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DYSPLASIA</dc:title>
  <dc:creator>jeff</dc:creator>
  <cp:lastModifiedBy>jeff</cp:lastModifiedBy>
  <cp:revision>1</cp:revision>
  <dcterms:created xsi:type="dcterms:W3CDTF">2013-10-18T05:02:11Z</dcterms:created>
  <dcterms:modified xsi:type="dcterms:W3CDTF">2013-10-18T05:08:41Z</dcterms:modified>
</cp:coreProperties>
</file>