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8" r:id="rId3"/>
    <p:sldId id="257" r:id="rId4"/>
    <p:sldId id="258" r:id="rId5"/>
    <p:sldId id="259" r:id="rId6"/>
    <p:sldId id="260" r:id="rId7"/>
    <p:sldId id="261" r:id="rId8"/>
    <p:sldId id="262" r:id="rId9"/>
    <p:sldId id="269" r:id="rId10"/>
    <p:sldId id="263" r:id="rId11"/>
    <p:sldId id="264" r:id="rId12"/>
    <p:sldId id="270" r:id="rId13"/>
    <p:sldId id="265" r:id="rId14"/>
    <p:sldId id="266" r:id="rId15"/>
    <p:sldId id="26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6AB756-039A-484B-8D0C-FB038B3AFFD0}">
          <p14:sldIdLst>
            <p14:sldId id="256"/>
            <p14:sldId id="268"/>
            <p14:sldId id="257"/>
            <p14:sldId id="258"/>
            <p14:sldId id="259"/>
            <p14:sldId id="260"/>
            <p14:sldId id="261"/>
            <p14:sldId id="262"/>
            <p14:sldId id="269"/>
            <p14:sldId id="263"/>
            <p14:sldId id="264"/>
            <p14:sldId id="270"/>
            <p14:sldId id="265"/>
            <p14:sldId id="266"/>
            <p14:sldId id="267"/>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779" autoAdjust="0"/>
    <p:restoredTop sz="94584" autoAdjust="0"/>
  </p:normalViewPr>
  <p:slideViewPr>
    <p:cSldViewPr>
      <p:cViewPr varScale="1">
        <p:scale>
          <a:sx n="54" d="100"/>
          <a:sy n="54" d="100"/>
        </p:scale>
        <p:origin x="-165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2560F5-157D-4A34-A4A4-49A127862BBC}" type="datetimeFigureOut">
              <a:rPr lang="en-US" smtClean="0"/>
              <a:pPr/>
              <a:t>8/6/2014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55202BB-9C06-43D5-B34B-A1449B184E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560F5-157D-4A34-A4A4-49A127862BBC}"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560F5-157D-4A34-A4A4-49A127862BBC}"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560F5-157D-4A34-A4A4-49A127862BBC}"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2560F5-157D-4A34-A4A4-49A127862BBC}"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02BB-9C06-43D5-B34B-A1449B184E3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560F5-157D-4A34-A4A4-49A127862BBC}"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2560F5-157D-4A34-A4A4-49A127862BBC}" type="datetimeFigureOut">
              <a:rPr lang="en-US" smtClean="0"/>
              <a:pPr/>
              <a:t>8/6/2014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2560F5-157D-4A34-A4A4-49A127862BBC}" type="datetimeFigureOut">
              <a:rPr lang="en-US" smtClean="0"/>
              <a:pPr/>
              <a:t>8/6/2014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560F5-157D-4A34-A4A4-49A127862BBC}" type="datetimeFigureOut">
              <a:rPr lang="en-US" smtClean="0"/>
              <a:pPr/>
              <a:t>8/6/2014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560F5-157D-4A34-A4A4-49A127862BBC}"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02BB-9C06-43D5-B34B-A1449B184E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2560F5-157D-4A34-A4A4-49A127862BBC}"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55202BB-9C06-43D5-B34B-A1449B184E3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2560F5-157D-4A34-A4A4-49A127862BBC}" type="datetimeFigureOut">
              <a:rPr lang="en-US" smtClean="0"/>
              <a:pPr/>
              <a:t>8/6/2014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5202BB-9C06-43D5-B34B-A1449B184E3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dirty="0"/>
          </a:p>
        </p:txBody>
      </p:sp>
      <p:pic>
        <p:nvPicPr>
          <p:cNvPr id="1026" name="Picture 2" descr="C:\Documents and Settings\kybsnet\Desktop\osteomyelitis 6.png"/>
          <p:cNvPicPr>
            <a:picLocks noChangeAspect="1" noChangeArrowheads="1"/>
          </p:cNvPicPr>
          <p:nvPr/>
        </p:nvPicPr>
        <p:blipFill>
          <a:blip r:embed="rId2" cstate="print"/>
          <a:srcRect/>
          <a:stretch>
            <a:fillRect/>
          </a:stretch>
        </p:blipFill>
        <p:spPr bwMode="auto">
          <a:xfrm>
            <a:off x="457200" y="1295400"/>
            <a:ext cx="8229600" cy="4343400"/>
          </a:xfrm>
          <a:prstGeom prst="rect">
            <a:avLst/>
          </a:prstGeom>
          <a:noFill/>
        </p:spPr>
      </p:pic>
    </p:spTree>
    <p:extLst>
      <p:ext uri="{BB962C8B-B14F-4D97-AF65-F5344CB8AC3E}">
        <p14:creationId xmlns:p14="http://schemas.microsoft.com/office/powerpoint/2010/main" val="990576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course</a:t>
            </a:r>
            <a:endParaRPr lang="en-US" dirty="0"/>
          </a:p>
        </p:txBody>
      </p:sp>
      <p:sp>
        <p:nvSpPr>
          <p:cNvPr id="3" name="Content Placeholder 2"/>
          <p:cNvSpPr>
            <a:spLocks noGrp="1"/>
          </p:cNvSpPr>
          <p:nvPr>
            <p:ph idx="1"/>
          </p:nvPr>
        </p:nvSpPr>
        <p:spPr>
          <a:xfrm>
            <a:off x="457200" y="1935480"/>
            <a:ext cx="4800600" cy="4389120"/>
          </a:xfrm>
        </p:spPr>
        <p:txBody>
          <a:bodyPr>
            <a:normAutofit fontScale="70000" lnSpcReduction="20000"/>
          </a:bodyPr>
          <a:lstStyle/>
          <a:p>
            <a:r>
              <a:rPr lang="en-US" dirty="0" smtClean="0"/>
              <a:t>Pyogenic osteomyelitis may manifest as an  acute systemic illness with malaise fever chills leukocytosis and throbbing pain over the affected region.</a:t>
            </a:r>
          </a:p>
          <a:p>
            <a:r>
              <a:rPr lang="en-US" dirty="0" smtClean="0"/>
              <a:t>The presentation can be vague with only unexplained fever especially in infants or only localized pain in the absence of fever in the adult.</a:t>
            </a:r>
          </a:p>
          <a:p>
            <a:r>
              <a:rPr lang="en-US" dirty="0" smtClean="0"/>
              <a:t>Chronic presentation;</a:t>
            </a:r>
          </a:p>
          <a:p>
            <a:pPr marL="514350" indent="-514350">
              <a:buFont typeface="+mj-lt"/>
              <a:buAutoNum type="arabicPeriod"/>
            </a:pPr>
            <a:r>
              <a:rPr lang="en-US" dirty="0" smtClean="0"/>
              <a:t>Chronic abscess with discharging sinus</a:t>
            </a:r>
          </a:p>
          <a:p>
            <a:pPr marL="514350" indent="-514350">
              <a:buFont typeface="+mj-lt"/>
              <a:buAutoNum type="arabicPeriod"/>
            </a:pPr>
            <a:r>
              <a:rPr lang="en-US" dirty="0" smtClean="0"/>
              <a:t>Changes in scar such as hyperpigmentation adherent to underlying tissue</a:t>
            </a:r>
          </a:p>
          <a:p>
            <a:pPr marL="514350" indent="-514350">
              <a:buFont typeface="+mj-lt"/>
              <a:buAutoNum type="arabicPeriod"/>
            </a:pPr>
            <a:r>
              <a:rPr lang="en-US" dirty="0" smtClean="0"/>
              <a:t>chronic non healing ulcers with exposed bones.</a:t>
            </a:r>
          </a:p>
          <a:p>
            <a:pPr marL="514350" indent="-514350">
              <a:buFont typeface="+mj-lt"/>
              <a:buAutoNum type="arabicPeriod"/>
            </a:pPr>
            <a:r>
              <a:rPr lang="en-US" dirty="0" smtClean="0"/>
              <a:t>Deep boring pain is predominant</a:t>
            </a:r>
            <a:endParaRPr lang="en-US" dirty="0"/>
          </a:p>
        </p:txBody>
      </p:sp>
      <p:pic>
        <p:nvPicPr>
          <p:cNvPr id="5123" name="Picture 3" descr="F:\ostemyelitis 9.png"/>
          <p:cNvPicPr>
            <a:picLocks noChangeAspect="1" noChangeArrowheads="1"/>
          </p:cNvPicPr>
          <p:nvPr/>
        </p:nvPicPr>
        <p:blipFill>
          <a:blip r:embed="rId2" cstate="print"/>
          <a:srcRect/>
          <a:stretch>
            <a:fillRect/>
          </a:stretch>
        </p:blipFill>
        <p:spPr bwMode="auto">
          <a:xfrm>
            <a:off x="5410200" y="1600200"/>
            <a:ext cx="3276600" cy="4191000"/>
          </a:xfrm>
          <a:prstGeom prst="rect">
            <a:avLst/>
          </a:prstGeom>
          <a:noFill/>
        </p:spPr>
      </p:pic>
    </p:spTree>
    <p:extLst>
      <p:ext uri="{BB962C8B-B14F-4D97-AF65-F5344CB8AC3E}">
        <p14:creationId xmlns:p14="http://schemas.microsoft.com/office/powerpoint/2010/main" val="1312386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a:xfrm>
            <a:off x="457200" y="1935480"/>
            <a:ext cx="5867400" cy="4389120"/>
          </a:xfrm>
        </p:spPr>
        <p:txBody>
          <a:bodyPr>
            <a:normAutofit fontScale="85000" lnSpcReduction="20000"/>
          </a:bodyPr>
          <a:lstStyle/>
          <a:p>
            <a:r>
              <a:rPr lang="en-US" dirty="0" smtClean="0"/>
              <a:t>The diagnosis is made by</a:t>
            </a:r>
          </a:p>
          <a:p>
            <a:pPr marL="514350" indent="-514350">
              <a:buFont typeface="+mj-lt"/>
              <a:buAutoNum type="arabicPeriod"/>
            </a:pPr>
            <a:r>
              <a:rPr lang="en-US" dirty="0" smtClean="0"/>
              <a:t>Imaging x-rays, MRI</a:t>
            </a:r>
          </a:p>
          <a:p>
            <a:pPr marL="514350" indent="-514350">
              <a:buFont typeface="+mj-lt"/>
              <a:buAutoNum type="arabicPeriod"/>
            </a:pPr>
            <a:r>
              <a:rPr lang="en-US" dirty="0" smtClean="0"/>
              <a:t>Blood cultures</a:t>
            </a:r>
          </a:p>
          <a:p>
            <a:r>
              <a:rPr lang="en-US" dirty="0" smtClean="0"/>
              <a:t>The characteristic x-ray finding of a lytic focus surrounded by a zone of sclerosis.</a:t>
            </a:r>
          </a:p>
          <a:p>
            <a:r>
              <a:rPr lang="en-US" dirty="0" smtClean="0"/>
              <a:t>The earliest radiographic abnormality is localized </a:t>
            </a:r>
            <a:r>
              <a:rPr lang="en-US" dirty="0" err="1" smtClean="0"/>
              <a:t>ostoepenia</a:t>
            </a:r>
            <a:r>
              <a:rPr lang="en-US" dirty="0" smtClean="0"/>
              <a:t> adjacent to the epiphysis which may be followed by more obvious areas of bone </a:t>
            </a:r>
            <a:r>
              <a:rPr lang="en-US" dirty="0" err="1" smtClean="0"/>
              <a:t>lucency</a:t>
            </a:r>
            <a:r>
              <a:rPr lang="en-US" dirty="0" smtClean="0"/>
              <a:t> mixed with osteonecrosis and adjacent periosteal new bone.</a:t>
            </a:r>
          </a:p>
          <a:p>
            <a:r>
              <a:rPr lang="en-US" dirty="0" smtClean="0"/>
              <a:t>In many untreated cases blood cultures are positive but biopsy and cultures are required to identify the pathogen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1800" y="1158478"/>
            <a:ext cx="1828800" cy="3565922"/>
          </a:xfrm>
          <a:prstGeom prst="rect">
            <a:avLst/>
          </a:prstGeom>
        </p:spPr>
      </p:pic>
    </p:spTree>
    <p:extLst>
      <p:ext uri="{BB962C8B-B14F-4D97-AF65-F5344CB8AC3E}">
        <p14:creationId xmlns:p14="http://schemas.microsoft.com/office/powerpoint/2010/main" val="277950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osteomyelitis.jpg"/>
          <p:cNvPicPr>
            <a:picLocks noGrp="1" noChangeAspect="1" noChangeArrowheads="1"/>
          </p:cNvPicPr>
          <p:nvPr>
            <p:ph idx="1"/>
          </p:nvPr>
        </p:nvPicPr>
        <p:blipFill>
          <a:blip r:embed="rId2" cstate="print"/>
          <a:srcRect/>
          <a:stretch>
            <a:fillRect/>
          </a:stretch>
        </p:blipFill>
        <p:spPr bwMode="auto">
          <a:xfrm>
            <a:off x="685800" y="762000"/>
            <a:ext cx="4038600" cy="5857086"/>
          </a:xfrm>
          <a:prstGeom prst="rect">
            <a:avLst/>
          </a:prstGeom>
          <a:noFill/>
        </p:spPr>
      </p:pic>
      <p:sp>
        <p:nvSpPr>
          <p:cNvPr id="2" name="TextBox 1"/>
          <p:cNvSpPr txBox="1"/>
          <p:nvPr/>
        </p:nvSpPr>
        <p:spPr>
          <a:xfrm>
            <a:off x="5791200" y="2057400"/>
            <a:ext cx="2743200" cy="923330"/>
          </a:xfrm>
          <a:prstGeom prst="rect">
            <a:avLst/>
          </a:prstGeom>
          <a:noFill/>
        </p:spPr>
        <p:txBody>
          <a:bodyPr wrap="square" rtlCol="0">
            <a:spAutoFit/>
          </a:bodyPr>
          <a:lstStyle/>
          <a:p>
            <a:r>
              <a:rPr lang="en-US" dirty="0" smtClean="0"/>
              <a:t>Bone expansion on the lower tibia and marked sclerosis.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a:xfrm>
            <a:off x="457200" y="2133600"/>
            <a:ext cx="7848600" cy="4191000"/>
          </a:xfrm>
        </p:spPr>
        <p:txBody>
          <a:bodyPr>
            <a:noAutofit/>
          </a:bodyPr>
          <a:lstStyle/>
          <a:p>
            <a:pPr marL="514350" indent="-514350">
              <a:buFont typeface="+mj-lt"/>
              <a:buAutoNum type="arabicPeriod"/>
            </a:pPr>
            <a:r>
              <a:rPr lang="en-US" sz="1400" dirty="0" smtClean="0"/>
              <a:t>Pain relief by use of NSAIDS</a:t>
            </a:r>
          </a:p>
          <a:p>
            <a:pPr marL="514350" indent="-514350">
              <a:buFont typeface="+mj-lt"/>
              <a:buAutoNum type="arabicPeriod"/>
            </a:pPr>
            <a:r>
              <a:rPr lang="en-US" sz="1400" dirty="0" smtClean="0"/>
              <a:t>Antibiotic therapy-parenteral antibiotics for at least 2 weeks followed by oral antibiotics for at least 4 weeks to stop spread of infection to healthy bone. Such as  clindamycin, </a:t>
            </a:r>
            <a:r>
              <a:rPr lang="en-US" sz="1400" dirty="0" err="1" smtClean="0"/>
              <a:t>fusidic</a:t>
            </a:r>
            <a:r>
              <a:rPr lang="en-US" sz="1400" dirty="0" smtClean="0"/>
              <a:t> acid ,</a:t>
            </a:r>
            <a:r>
              <a:rPr lang="en-US" sz="1400" dirty="0" err="1" smtClean="0"/>
              <a:t>cephalosporins</a:t>
            </a:r>
            <a:endParaRPr lang="en-US" sz="1400" dirty="0" smtClean="0"/>
          </a:p>
          <a:p>
            <a:pPr marL="514350" indent="-514350">
              <a:buFont typeface="+mj-lt"/>
              <a:buAutoNum type="arabicPeriod"/>
            </a:pPr>
            <a:r>
              <a:rPr lang="en-US" sz="1400" dirty="0" smtClean="0"/>
              <a:t>Surgical drainage is curative</a:t>
            </a:r>
          </a:p>
          <a:p>
            <a:r>
              <a:rPr lang="en-US" sz="1400" dirty="0" smtClean="0"/>
              <a:t>In 5% to 25% of cases acute osteomyelitis fails to resolve and persists as chronic infection. Chronicity may develop where there is</a:t>
            </a:r>
          </a:p>
          <a:p>
            <a:pPr marL="514350" indent="-514350">
              <a:buFont typeface="+mj-lt"/>
              <a:buAutoNum type="arabicPeriod"/>
            </a:pPr>
            <a:r>
              <a:rPr lang="en-US" sz="1400" dirty="0" smtClean="0"/>
              <a:t>Delay in diagnosis</a:t>
            </a:r>
          </a:p>
          <a:p>
            <a:pPr marL="514350" indent="-514350">
              <a:buFont typeface="+mj-lt"/>
              <a:buAutoNum type="arabicPeriod"/>
            </a:pPr>
            <a:r>
              <a:rPr lang="en-US" sz="1400" dirty="0" smtClean="0"/>
              <a:t>Extensive bone necrosis </a:t>
            </a:r>
          </a:p>
          <a:p>
            <a:pPr marL="514350" indent="-514350">
              <a:buFont typeface="+mj-lt"/>
              <a:buAutoNum type="arabicPeriod"/>
            </a:pPr>
            <a:r>
              <a:rPr lang="en-US" sz="1400" dirty="0" smtClean="0"/>
              <a:t>Abbreviated antibiotic therapy</a:t>
            </a:r>
          </a:p>
          <a:p>
            <a:pPr marL="514350" indent="-514350">
              <a:buFont typeface="+mj-lt"/>
              <a:buAutoNum type="arabicPeriod"/>
            </a:pPr>
            <a:r>
              <a:rPr lang="en-US" sz="1400" dirty="0" smtClean="0"/>
              <a:t>Inadequate surgical debridement</a:t>
            </a:r>
          </a:p>
          <a:p>
            <a:pPr marL="514350" indent="-514350">
              <a:buFont typeface="+mj-lt"/>
              <a:buAutoNum type="arabicPeriod"/>
            </a:pPr>
            <a:r>
              <a:rPr lang="en-US" sz="1400" dirty="0" smtClean="0"/>
              <a:t>Immunodeficiency</a:t>
            </a:r>
          </a:p>
          <a:p>
            <a:r>
              <a:rPr lang="en-US" sz="1400" dirty="0" smtClean="0"/>
              <a:t>Chronic infection is managed by;</a:t>
            </a:r>
          </a:p>
          <a:p>
            <a:pPr marL="514350" indent="-514350">
              <a:buFont typeface="+mj-lt"/>
              <a:buAutoNum type="arabicPeriod"/>
            </a:pPr>
            <a:r>
              <a:rPr lang="en-US" sz="1400" dirty="0" smtClean="0"/>
              <a:t>Surgical operation-</a:t>
            </a:r>
            <a:r>
              <a:rPr lang="en-US" sz="1400" dirty="0" err="1" smtClean="0"/>
              <a:t>sequestrectomy</a:t>
            </a:r>
            <a:r>
              <a:rPr lang="en-US" sz="1400" dirty="0" smtClean="0"/>
              <a:t>(removal of dead bone and non viable necrotic tissue)</a:t>
            </a:r>
          </a:p>
          <a:p>
            <a:pPr marL="514350" indent="-514350">
              <a:buFont typeface="+mj-lt"/>
              <a:buAutoNum type="arabicPeriod"/>
            </a:pPr>
            <a:r>
              <a:rPr lang="en-US" sz="1400" dirty="0" smtClean="0"/>
              <a:t>Pack the </a:t>
            </a:r>
            <a:r>
              <a:rPr lang="en-US" sz="1400" dirty="0" err="1" smtClean="0"/>
              <a:t>medulary</a:t>
            </a:r>
            <a:r>
              <a:rPr lang="en-US" sz="1400" dirty="0" smtClean="0"/>
              <a:t> cavity with antibiotics e.g. gentamicin beads</a:t>
            </a:r>
          </a:p>
          <a:p>
            <a:pPr marL="514350" indent="-514350">
              <a:buFont typeface="+mj-lt"/>
              <a:buAutoNum type="arabicPeriod"/>
            </a:pPr>
            <a:r>
              <a:rPr lang="en-US" sz="1400" dirty="0" smtClean="0"/>
              <a:t>In  patients  with  severe  gangrenous foot  amputation may be the only effective treatment</a:t>
            </a:r>
            <a:endParaRPr lang="en-US" sz="1400" dirty="0"/>
          </a:p>
        </p:txBody>
      </p:sp>
    </p:spTree>
    <p:extLst>
      <p:ext uri="{BB962C8B-B14F-4D97-AF65-F5344CB8AC3E}">
        <p14:creationId xmlns:p14="http://schemas.microsoft.com/office/powerpoint/2010/main" val="3227467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Of acute osteomyelitis include;</a:t>
            </a:r>
          </a:p>
          <a:p>
            <a:pPr marL="514350" indent="-514350">
              <a:buFont typeface="+mj-lt"/>
              <a:buAutoNum type="arabicPeriod"/>
            </a:pPr>
            <a:r>
              <a:rPr lang="en-US" dirty="0" smtClean="0"/>
              <a:t>Progression to chronic osteomyelitis </a:t>
            </a:r>
          </a:p>
          <a:p>
            <a:pPr marL="514350" indent="-514350">
              <a:buFont typeface="+mj-lt"/>
              <a:buAutoNum type="arabicPeriod"/>
            </a:pPr>
            <a:r>
              <a:rPr lang="en-US" dirty="0" smtClean="0"/>
              <a:t>Osteonecrosis</a:t>
            </a:r>
          </a:p>
          <a:p>
            <a:pPr marL="514350" indent="-514350">
              <a:buFont typeface="+mj-lt"/>
              <a:buAutoNum type="arabicPeriod"/>
            </a:pPr>
            <a:r>
              <a:rPr lang="en-US" dirty="0" smtClean="0"/>
              <a:t>Septic arthritis </a:t>
            </a:r>
          </a:p>
          <a:p>
            <a:pPr marL="514350" indent="-514350">
              <a:buFont typeface="+mj-lt"/>
              <a:buAutoNum type="arabicPeriod"/>
            </a:pPr>
            <a:r>
              <a:rPr lang="en-US" dirty="0" smtClean="0"/>
              <a:t>Impaired growth in children</a:t>
            </a:r>
          </a:p>
          <a:p>
            <a:r>
              <a:rPr lang="en-US" dirty="0" smtClean="0"/>
              <a:t> Of chronic osteomyelitis;</a:t>
            </a:r>
          </a:p>
          <a:p>
            <a:pPr marL="514350" indent="-514350">
              <a:buFont typeface="+mj-lt"/>
              <a:buAutoNum type="arabicPeriod"/>
            </a:pPr>
            <a:r>
              <a:rPr lang="en-US" dirty="0" smtClean="0"/>
              <a:t>Pathological fractures</a:t>
            </a:r>
          </a:p>
          <a:p>
            <a:pPr marL="514350" indent="-514350">
              <a:buFont typeface="+mj-lt"/>
              <a:buAutoNum type="arabicPeriod"/>
            </a:pPr>
            <a:r>
              <a:rPr lang="en-US" dirty="0" smtClean="0"/>
              <a:t>Secondary amyloidosis </a:t>
            </a:r>
          </a:p>
          <a:p>
            <a:pPr marL="514350" indent="-514350">
              <a:buFont typeface="+mj-lt"/>
              <a:buAutoNum type="arabicPeriod"/>
            </a:pPr>
            <a:r>
              <a:rPr lang="en-US" dirty="0" smtClean="0"/>
              <a:t>Endocarditis</a:t>
            </a:r>
          </a:p>
          <a:p>
            <a:pPr marL="514350" indent="-514350">
              <a:buFont typeface="+mj-lt"/>
              <a:buAutoNum type="arabicPeriod"/>
            </a:pPr>
            <a:r>
              <a:rPr lang="en-US" dirty="0" smtClean="0"/>
              <a:t>Sepsis</a:t>
            </a:r>
          </a:p>
          <a:p>
            <a:pPr marL="514350" indent="-514350">
              <a:buFont typeface="+mj-lt"/>
              <a:buAutoNum type="arabicPeriod"/>
            </a:pPr>
            <a:r>
              <a:rPr lang="en-US" dirty="0" smtClean="0"/>
              <a:t>Development of squamous cell carcinoma in the sinus tract</a:t>
            </a:r>
          </a:p>
          <a:p>
            <a:pPr marL="514350" indent="-514350">
              <a:buFont typeface="+mj-lt"/>
              <a:buAutoNum type="arabicPeriod"/>
            </a:pPr>
            <a:endParaRPr lang="en-US" dirty="0"/>
          </a:p>
        </p:txBody>
      </p:sp>
    </p:spTree>
    <p:extLst>
      <p:ext uri="{BB962C8B-B14F-4D97-AF65-F5344CB8AC3E}">
        <p14:creationId xmlns:p14="http://schemas.microsoft.com/office/powerpoint/2010/main" val="2277524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TUBERCULOUS OSTEOMYELITIS</a:t>
            </a:r>
            <a:br>
              <a:rPr lang="en-US" dirty="0" smtClean="0"/>
            </a:br>
            <a:endParaRPr lang="en-US" dirty="0"/>
          </a:p>
        </p:txBody>
      </p:sp>
      <p:sp>
        <p:nvSpPr>
          <p:cNvPr id="3" name="Content Placeholder 2"/>
          <p:cNvSpPr>
            <a:spLocks noGrp="1"/>
          </p:cNvSpPr>
          <p:nvPr>
            <p:ph idx="1"/>
          </p:nvPr>
        </p:nvSpPr>
        <p:spPr>
          <a:xfrm>
            <a:off x="457200" y="1371600"/>
            <a:ext cx="5029200" cy="5029200"/>
          </a:xfrm>
        </p:spPr>
        <p:txBody>
          <a:bodyPr>
            <a:normAutofit fontScale="85000" lnSpcReduction="20000"/>
          </a:bodyPr>
          <a:lstStyle/>
          <a:p>
            <a:r>
              <a:rPr lang="en-US" dirty="0" smtClean="0"/>
              <a:t>Occurs in 1-3% of patients with pulmonary or extra pulmonary  tuberculosis.</a:t>
            </a:r>
          </a:p>
          <a:p>
            <a:r>
              <a:rPr lang="en-US" dirty="0" smtClean="0"/>
              <a:t>Organisms are typically blood-borne, although direct extension or lymphatic seeding can occur.</a:t>
            </a:r>
          </a:p>
          <a:p>
            <a:r>
              <a:rPr lang="en-US" dirty="0" smtClean="0"/>
              <a:t>Bony infection is usually solitary unless the patient is </a:t>
            </a:r>
            <a:r>
              <a:rPr lang="en-US" dirty="0" err="1" smtClean="0"/>
              <a:t>immunocompromised</a:t>
            </a:r>
            <a:r>
              <a:rPr lang="en-US" dirty="0" smtClean="0"/>
              <a:t>.</a:t>
            </a:r>
          </a:p>
          <a:p>
            <a:r>
              <a:rPr lang="en-US" dirty="0" smtClean="0"/>
              <a:t>The spine is involved in 40% of cases with frequent invasion into soft tissues and abscess formation.(</a:t>
            </a:r>
            <a:r>
              <a:rPr lang="en-US" dirty="0" err="1" smtClean="0"/>
              <a:t>potts</a:t>
            </a:r>
            <a:r>
              <a:rPr lang="en-US" dirty="0" smtClean="0"/>
              <a:t> disease)</a:t>
            </a:r>
          </a:p>
          <a:p>
            <a:r>
              <a:rPr lang="en-US" dirty="0" smtClean="0"/>
              <a:t>Knees and hips are other common sites.</a:t>
            </a:r>
          </a:p>
          <a:p>
            <a:r>
              <a:rPr lang="en-US" dirty="0" smtClean="0"/>
              <a:t>Lesions exhibit granulomatous reaction with </a:t>
            </a:r>
            <a:r>
              <a:rPr lang="en-US" dirty="0" err="1" smtClean="0"/>
              <a:t>caseous</a:t>
            </a:r>
            <a:r>
              <a:rPr lang="en-US" dirty="0" smtClean="0"/>
              <a:t> necrosis </a:t>
            </a:r>
            <a:endParaRPr lang="en-US" dirty="0"/>
          </a:p>
        </p:txBody>
      </p:sp>
      <p:pic>
        <p:nvPicPr>
          <p:cNvPr id="6146" name="Picture 2" descr="F:\osteomyelitis 7.png"/>
          <p:cNvPicPr>
            <a:picLocks noChangeAspect="1" noChangeArrowheads="1"/>
          </p:cNvPicPr>
          <p:nvPr/>
        </p:nvPicPr>
        <p:blipFill>
          <a:blip r:embed="rId2" cstate="print"/>
          <a:srcRect/>
          <a:stretch>
            <a:fillRect/>
          </a:stretch>
        </p:blipFill>
        <p:spPr bwMode="auto">
          <a:xfrm>
            <a:off x="5257800" y="1524000"/>
            <a:ext cx="3733800" cy="4267200"/>
          </a:xfrm>
          <a:prstGeom prst="rect">
            <a:avLst/>
          </a:prstGeom>
          <a:noFill/>
        </p:spPr>
      </p:pic>
    </p:spTree>
    <p:extLst>
      <p:ext uri="{BB962C8B-B14F-4D97-AF65-F5344CB8AC3E}">
        <p14:creationId xmlns:p14="http://schemas.microsoft.com/office/powerpoint/2010/main" val="3616252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furuncle is an infection that affects groups of hair follicles and nearby skin tissue..</a:t>
            </a:r>
          </a:p>
          <a:p>
            <a:pPr marL="0" indent="0">
              <a:buNone/>
            </a:pPr>
            <a:r>
              <a:rPr lang="en-US" dirty="0" smtClean="0"/>
              <a:t>They are mostly caused by staphylococcus </a:t>
            </a:r>
            <a:r>
              <a:rPr lang="en-US" dirty="0" err="1" smtClean="0"/>
              <a:t>aureus</a:t>
            </a:r>
            <a:r>
              <a:rPr lang="en-US" dirty="0" smtClean="0"/>
              <a:t>. They are most common in the face, neck, axilla, buttocks.</a:t>
            </a:r>
          </a:p>
          <a:p>
            <a:pPr marL="0" indent="0">
              <a:buNone/>
            </a:pPr>
            <a:r>
              <a:rPr lang="en-US" dirty="0" smtClean="0"/>
              <a:t>Chronic infection is less likely to occur than in osteomyelitis because;</a:t>
            </a:r>
          </a:p>
          <a:p>
            <a:pPr marL="514350" indent="-514350">
              <a:buFont typeface="+mj-lt"/>
              <a:buAutoNum type="arabicPeriod"/>
            </a:pPr>
            <a:r>
              <a:rPr lang="en-US" dirty="0" smtClean="0"/>
              <a:t>The symptoms are specific hence its easier to treat.</a:t>
            </a:r>
          </a:p>
          <a:p>
            <a:pPr marL="514350" indent="-514350">
              <a:buFont typeface="+mj-lt"/>
              <a:buAutoNum type="arabicPeriod"/>
            </a:pPr>
            <a:r>
              <a:rPr lang="en-US" dirty="0" smtClean="0"/>
              <a:t>The infection is </a:t>
            </a:r>
            <a:r>
              <a:rPr lang="en-US" dirty="0" err="1" smtClean="0"/>
              <a:t>localised</a:t>
            </a:r>
            <a:r>
              <a:rPr lang="en-US" dirty="0" smtClean="0"/>
              <a:t> on the skin thus its easier and faster to treat</a:t>
            </a:r>
          </a:p>
          <a:p>
            <a:pPr marL="514350" indent="-514350">
              <a:buFont typeface="+mj-lt"/>
              <a:buAutoNum type="arabicPeriod"/>
            </a:pPr>
            <a:r>
              <a:rPr lang="en-US" dirty="0" smtClean="0"/>
              <a:t>Its easy to monitor the progress of the infection and control it.</a:t>
            </a:r>
          </a:p>
          <a:p>
            <a:pPr marL="514350" indent="-514350">
              <a:buFont typeface="+mj-lt"/>
              <a:buAutoNum type="arabicPeriod"/>
            </a:pPr>
            <a:endParaRPr lang="en-US" dirty="0" smtClean="0"/>
          </a:p>
        </p:txBody>
      </p:sp>
    </p:spTree>
    <p:extLst>
      <p:ext uri="{BB962C8B-B14F-4D97-AF65-F5344CB8AC3E}">
        <p14:creationId xmlns:p14="http://schemas.microsoft.com/office/powerpoint/2010/main" val="364695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a:xfrm>
            <a:off x="381000" y="228600"/>
            <a:ext cx="8458200" cy="6172200"/>
          </a:xfrm>
        </p:spPr>
        <p:txBody>
          <a:bodyPr>
            <a:normAutofit fontScale="77500" lnSpcReduction="20000"/>
          </a:bodyPr>
          <a:lstStyle/>
          <a:p>
            <a:pPr marL="0" indent="0" algn="ctr">
              <a:buNone/>
            </a:pPr>
            <a:endParaRPr lang="en-US" dirty="0" smtClean="0"/>
          </a:p>
          <a:p>
            <a:pPr marL="0" indent="0" algn="ctr">
              <a:buNone/>
            </a:pPr>
            <a:r>
              <a:rPr lang="en-US" sz="4600" dirty="0" smtClean="0"/>
              <a:t>QUESTION</a:t>
            </a:r>
          </a:p>
          <a:p>
            <a:r>
              <a:rPr lang="en-US" dirty="0" smtClean="0"/>
              <a:t>A 39 year old lady was struck by a car and sustained several fractures one of which was in the lower third of the tibia .There was an attempt at closed reduction of this fracture and the limb was supported on a cast. Ten days later  a side plate was inserted. This  resulted in a much better reduction of the fracture. Examination  three months later demonstrated delayed union .One year later a chronic draining ulcer was seen at the position of the pin. Her doctor felt that bone union was complete and the side plate was removed one month later. Thereafter  the draining ulcer persisted and re-examination over the next eighteen months demonstrated the development of chronic osteomyelitis extensive sclerosis and </a:t>
            </a:r>
            <a:r>
              <a:rPr lang="en-US" dirty="0" err="1" smtClean="0"/>
              <a:t>sequestrum</a:t>
            </a:r>
            <a:r>
              <a:rPr lang="en-US" dirty="0" smtClean="0"/>
              <a:t> formation.</a:t>
            </a:r>
          </a:p>
          <a:p>
            <a:pPr>
              <a:buNone/>
            </a:pPr>
            <a:endParaRPr lang="en-US" dirty="0" smtClean="0"/>
          </a:p>
          <a:p>
            <a:pPr marL="0" indent="0" algn="l">
              <a:buNone/>
            </a:pPr>
            <a:r>
              <a:rPr lang="en-US" dirty="0" smtClean="0"/>
              <a:t>1.Discuss the pathology and complications of acute and chronic</a:t>
            </a:r>
          </a:p>
          <a:p>
            <a:pPr marL="0" indent="0" algn="l">
              <a:buNone/>
            </a:pPr>
            <a:r>
              <a:rPr lang="en-US" dirty="0" smtClean="0"/>
              <a:t>osteomyelitis making a point to explain development of chronic osteomyelitis</a:t>
            </a:r>
          </a:p>
          <a:p>
            <a:pPr marL="0" indent="0" algn="l">
              <a:buNone/>
            </a:pPr>
            <a:r>
              <a:rPr lang="en-US" dirty="0" smtClean="0"/>
              <a:t>2.What are the complications of osteomyelitis</a:t>
            </a:r>
          </a:p>
          <a:p>
            <a:pPr marL="0" indent="0" algn="l">
              <a:buNone/>
            </a:pPr>
            <a:r>
              <a:rPr lang="en-US" dirty="0" smtClean="0"/>
              <a:t>3 .Why is chronic infection more likely to occur in osteomyelitis than in   </a:t>
            </a:r>
          </a:p>
          <a:p>
            <a:pPr marL="0" indent="0" algn="l">
              <a:buNone/>
            </a:pPr>
            <a:r>
              <a:rPr lang="en-US" dirty="0" smtClean="0"/>
              <a:t>     furuncle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a:t> I</a:t>
            </a:r>
            <a:r>
              <a:rPr lang="en-US" dirty="0" smtClean="0"/>
              <a:t>ntroduction</a:t>
            </a:r>
          </a:p>
          <a:p>
            <a:r>
              <a:rPr lang="en-US" dirty="0" smtClean="0"/>
              <a:t>Epidemiology</a:t>
            </a:r>
          </a:p>
          <a:p>
            <a:r>
              <a:rPr lang="en-US" dirty="0" smtClean="0"/>
              <a:t>Causes</a:t>
            </a:r>
          </a:p>
          <a:p>
            <a:r>
              <a:rPr lang="en-US" dirty="0" smtClean="0"/>
              <a:t>Pathogenesis</a:t>
            </a:r>
          </a:p>
          <a:p>
            <a:r>
              <a:rPr lang="en-US" dirty="0" smtClean="0"/>
              <a:t>Diagnosis</a:t>
            </a:r>
          </a:p>
          <a:p>
            <a:r>
              <a:rPr lang="en-US" dirty="0" smtClean="0"/>
              <a:t>Treatment </a:t>
            </a:r>
          </a:p>
          <a:p>
            <a:r>
              <a:rPr lang="en-US" dirty="0" smtClean="0"/>
              <a:t>Complications</a:t>
            </a:r>
          </a:p>
          <a:p>
            <a:endParaRPr lang="en-US" dirty="0"/>
          </a:p>
        </p:txBody>
      </p:sp>
    </p:spTree>
    <p:extLst>
      <p:ext uri="{BB962C8B-B14F-4D97-AF65-F5344CB8AC3E}">
        <p14:creationId xmlns:p14="http://schemas.microsoft.com/office/powerpoint/2010/main" val="263078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INTRODUCTION</a:t>
            </a:r>
            <a:r>
              <a:rPr lang="en-US" dirty="0" smtClean="0"/>
              <a:t/>
            </a:r>
            <a:br>
              <a:rPr lang="en-US" dirty="0" smtClean="0"/>
            </a:br>
            <a:endParaRPr lang="en-US" dirty="0"/>
          </a:p>
        </p:txBody>
      </p:sp>
      <p:sp>
        <p:nvSpPr>
          <p:cNvPr id="5" name="Content Placeholder 4"/>
          <p:cNvSpPr>
            <a:spLocks noGrp="1"/>
          </p:cNvSpPr>
          <p:nvPr>
            <p:ph idx="1"/>
          </p:nvPr>
        </p:nvSpPr>
        <p:spPr>
          <a:xfrm>
            <a:off x="533400" y="1646237"/>
            <a:ext cx="8229600" cy="4525963"/>
          </a:xfrm>
        </p:spPr>
        <p:txBody>
          <a:bodyPr/>
          <a:lstStyle/>
          <a:p>
            <a:r>
              <a:rPr lang="en-US" dirty="0" smtClean="0"/>
              <a:t>Osteomyelitis is inflammation of the bone and marrow.</a:t>
            </a:r>
          </a:p>
          <a:p>
            <a:r>
              <a:rPr lang="en-US" dirty="0" smtClean="0"/>
              <a:t>It can be a complication of systemic infection but frequently manifests as a primary solitary focus of disease.</a:t>
            </a:r>
          </a:p>
          <a:p>
            <a:endParaRPr lang="en-US" dirty="0"/>
          </a:p>
        </p:txBody>
      </p:sp>
    </p:spTree>
    <p:extLst>
      <p:ext uri="{BB962C8B-B14F-4D97-AF65-F5344CB8AC3E}">
        <p14:creationId xmlns:p14="http://schemas.microsoft.com/office/powerpoint/2010/main" val="1451630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 </a:t>
            </a:r>
            <a:endParaRPr lang="en-US" dirty="0"/>
          </a:p>
        </p:txBody>
      </p:sp>
      <p:sp>
        <p:nvSpPr>
          <p:cNvPr id="3" name="Content Placeholder 2"/>
          <p:cNvSpPr>
            <a:spLocks noGrp="1"/>
          </p:cNvSpPr>
          <p:nvPr>
            <p:ph idx="1"/>
          </p:nvPr>
        </p:nvSpPr>
        <p:spPr/>
        <p:txBody>
          <a:bodyPr>
            <a:normAutofit/>
          </a:bodyPr>
          <a:lstStyle/>
          <a:p>
            <a:r>
              <a:rPr lang="en-US" dirty="0" smtClean="0"/>
              <a:t>2 out of 10000 people get osteomyelitis.</a:t>
            </a:r>
          </a:p>
          <a:p>
            <a:r>
              <a:rPr lang="en-US" dirty="0" smtClean="0"/>
              <a:t>The condition affects children and adults although in different ways.</a:t>
            </a:r>
          </a:p>
          <a:p>
            <a:r>
              <a:rPr lang="en-US" dirty="0" smtClean="0"/>
              <a:t>Conditions and behaviors that weaken the immune system increase a persons risk for osteomyelitis. These include; diabetes, sickle cell disease, HIV/AIDS, rheumatoid arthritis, intravenous drug use,  alcoholism, long term use of steroids, bone surgery including hip and knee replacements, local trauma, vascular insufficiency and open fractures.</a:t>
            </a:r>
          </a:p>
          <a:p>
            <a:endParaRPr lang="en-US" dirty="0"/>
          </a:p>
        </p:txBody>
      </p:sp>
    </p:spTree>
    <p:extLst>
      <p:ext uri="{BB962C8B-B14F-4D97-AF65-F5344CB8AC3E}">
        <p14:creationId xmlns:p14="http://schemas.microsoft.com/office/powerpoint/2010/main" val="1804908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normAutofit/>
          </a:bodyPr>
          <a:lstStyle/>
          <a:p>
            <a:r>
              <a:rPr lang="en-US" dirty="0" smtClean="0"/>
              <a:t>Osteomyelitis is sub classified on the basis of</a:t>
            </a:r>
          </a:p>
          <a:p>
            <a:pPr marL="514350" indent="-514350">
              <a:buFont typeface="+mj-lt"/>
              <a:buAutoNum type="arabicPeriod"/>
            </a:pPr>
            <a:r>
              <a:rPr lang="en-US" dirty="0" smtClean="0"/>
              <a:t>Causative organism</a:t>
            </a:r>
          </a:p>
          <a:p>
            <a:pPr marL="514350" indent="-514350">
              <a:buFont typeface="+mj-lt"/>
              <a:buAutoNum type="arabicPeriod"/>
            </a:pPr>
            <a:r>
              <a:rPr lang="en-US" dirty="0" smtClean="0"/>
              <a:t>Route of transmission</a:t>
            </a:r>
          </a:p>
          <a:p>
            <a:pPr marL="514350" indent="-514350">
              <a:buFont typeface="+mj-lt"/>
              <a:buAutoNum type="arabicPeriod"/>
            </a:pPr>
            <a:r>
              <a:rPr lang="en-US" dirty="0" smtClean="0"/>
              <a:t>Duration of the infection</a:t>
            </a:r>
          </a:p>
          <a:p>
            <a:pPr marL="514350" indent="-514350">
              <a:buFont typeface="+mj-lt"/>
              <a:buAutoNum type="arabicPeriod"/>
            </a:pPr>
            <a:r>
              <a:rPr lang="en-US" dirty="0" smtClean="0"/>
              <a:t>Anatomical region</a:t>
            </a:r>
          </a:p>
          <a:p>
            <a:r>
              <a:rPr lang="en-US" dirty="0" smtClean="0"/>
              <a:t>All types of organisms including viruses parasites, fungi and bacteria can produce osteomyelitis.</a:t>
            </a:r>
          </a:p>
          <a:p>
            <a:r>
              <a:rPr lang="en-US" dirty="0" smtClean="0"/>
              <a:t>The most common infections are caused by certain pyogenic bacteria and mycobacteria.</a:t>
            </a:r>
          </a:p>
          <a:p>
            <a:endParaRPr lang="en-US" dirty="0"/>
          </a:p>
        </p:txBody>
      </p:sp>
    </p:spTree>
    <p:extLst>
      <p:ext uri="{BB962C8B-B14F-4D97-AF65-F5344CB8AC3E}">
        <p14:creationId xmlns:p14="http://schemas.microsoft.com/office/powerpoint/2010/main" val="154411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PYOGENIC OSTEOMYELITIS</a:t>
            </a:r>
            <a:endParaRPr lang="en-US" dirty="0"/>
          </a:p>
        </p:txBody>
      </p:sp>
      <p:sp>
        <p:nvSpPr>
          <p:cNvPr id="4" name="Content Placeholder 3"/>
          <p:cNvSpPr>
            <a:spLocks noGrp="1"/>
          </p:cNvSpPr>
          <p:nvPr>
            <p:ph idx="1"/>
          </p:nvPr>
        </p:nvSpPr>
        <p:spPr>
          <a:xfrm>
            <a:off x="381000" y="1447800"/>
            <a:ext cx="8229600" cy="4389120"/>
          </a:xfrm>
        </p:spPr>
        <p:txBody>
          <a:bodyPr>
            <a:normAutofit fontScale="77500" lnSpcReduction="20000"/>
          </a:bodyPr>
          <a:lstStyle/>
          <a:p>
            <a:r>
              <a:rPr lang="en-US" dirty="0" smtClean="0"/>
              <a:t>Is almost always bacterial; seeding occurs by:</a:t>
            </a:r>
          </a:p>
          <a:p>
            <a:pPr marL="514350" indent="-514350">
              <a:buFont typeface="+mj-lt"/>
              <a:buAutoNum type="arabicPeriod"/>
            </a:pPr>
            <a:r>
              <a:rPr lang="en-US" dirty="0" smtClean="0"/>
              <a:t>Hematogenous spread(most common in children typically involving long bones)</a:t>
            </a:r>
          </a:p>
          <a:p>
            <a:pPr marL="514350" indent="-514350">
              <a:buFont typeface="+mj-lt"/>
              <a:buAutoNum type="arabicPeriod"/>
            </a:pPr>
            <a:r>
              <a:rPr lang="en-US" dirty="0" smtClean="0"/>
              <a:t>Extension from a contiguous infection e.g. diabetic foot ulcer.</a:t>
            </a:r>
          </a:p>
          <a:p>
            <a:pPr marL="514350" indent="-514350">
              <a:buFont typeface="+mj-lt"/>
              <a:buAutoNum type="arabicPeriod"/>
            </a:pPr>
            <a:r>
              <a:rPr lang="en-US" dirty="0" smtClean="0"/>
              <a:t>Open fracture or surgical procedure</a:t>
            </a:r>
          </a:p>
          <a:p>
            <a:r>
              <a:rPr lang="en-US" dirty="0" smtClean="0"/>
              <a:t>In half of the cases, no organism can be identified.</a:t>
            </a:r>
          </a:p>
          <a:p>
            <a:r>
              <a:rPr lang="en-US" dirty="0" err="1" smtClean="0"/>
              <a:t>Staphyloccoccus</a:t>
            </a:r>
            <a:r>
              <a:rPr lang="en-US" dirty="0" smtClean="0"/>
              <a:t> </a:t>
            </a:r>
            <a:r>
              <a:rPr lang="en-US" dirty="0" err="1" smtClean="0"/>
              <a:t>aureus</a:t>
            </a:r>
            <a:r>
              <a:rPr lang="en-US" dirty="0" smtClean="0"/>
              <a:t> is responsible for 80-90% of the cases. This is largely related to receptors that enhance adherence to bone matrix.</a:t>
            </a:r>
          </a:p>
          <a:p>
            <a:r>
              <a:rPr lang="en-US" dirty="0" smtClean="0"/>
              <a:t>Other organisms include;</a:t>
            </a:r>
          </a:p>
          <a:p>
            <a:pPr marL="514350" indent="-514350">
              <a:buFont typeface="+mj-lt"/>
              <a:buAutoNum type="arabicPeriod"/>
            </a:pPr>
            <a:r>
              <a:rPr lang="en-US" dirty="0" smtClean="0"/>
              <a:t>Escherichia coli, Pseudomonas and </a:t>
            </a:r>
            <a:r>
              <a:rPr lang="en-US" dirty="0" err="1" smtClean="0"/>
              <a:t>klebsiella</a:t>
            </a:r>
            <a:r>
              <a:rPr lang="en-US" dirty="0" smtClean="0"/>
              <a:t> in patients with genitourinary tract infections and intravenous drug users.</a:t>
            </a:r>
          </a:p>
          <a:p>
            <a:pPr marL="514350" indent="-514350">
              <a:buFont typeface="+mj-lt"/>
              <a:buAutoNum type="arabicPeriod"/>
            </a:pPr>
            <a:r>
              <a:rPr lang="en-US" dirty="0" err="1" smtClean="0"/>
              <a:t>Haemophilus</a:t>
            </a:r>
            <a:r>
              <a:rPr lang="en-US" dirty="0" smtClean="0"/>
              <a:t>  </a:t>
            </a:r>
            <a:r>
              <a:rPr lang="en-US" dirty="0" err="1" smtClean="0"/>
              <a:t>influenzae</a:t>
            </a:r>
            <a:r>
              <a:rPr lang="en-US" dirty="0" smtClean="0"/>
              <a:t> and group B streptococcus in neonates</a:t>
            </a:r>
          </a:p>
          <a:p>
            <a:pPr marL="514350" indent="-514350">
              <a:buFont typeface="+mj-lt"/>
              <a:buAutoNum type="arabicPeriod"/>
            </a:pPr>
            <a:r>
              <a:rPr lang="en-US" dirty="0" smtClean="0"/>
              <a:t>Salmonella infection in patients with sickle cell disease</a:t>
            </a:r>
          </a:p>
          <a:p>
            <a:pPr marL="514350" indent="-514350">
              <a:buFont typeface="+mj-lt"/>
              <a:buAutoNum type="arabicPeriod"/>
            </a:pPr>
            <a:r>
              <a:rPr lang="en-US" dirty="0" smtClean="0"/>
              <a:t>Mixed bacterial infections in surgery or open fractures</a:t>
            </a:r>
            <a:endParaRPr lang="en-US" dirty="0"/>
          </a:p>
        </p:txBody>
      </p:sp>
    </p:spTree>
    <p:extLst>
      <p:ext uri="{BB962C8B-B14F-4D97-AF65-F5344CB8AC3E}">
        <p14:creationId xmlns:p14="http://schemas.microsoft.com/office/powerpoint/2010/main" val="2679338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Morphologic changes are dependant on the chronicity and location of the infection. Once in the bone, bacteria proliferate and induce an acute inflammatory response.</a:t>
            </a:r>
          </a:p>
          <a:p>
            <a:pPr marL="514350" indent="-514350">
              <a:buFont typeface="+mj-lt"/>
              <a:buAutoNum type="arabicPeriod"/>
            </a:pPr>
            <a:r>
              <a:rPr lang="en-US" dirty="0" err="1" smtClean="0"/>
              <a:t>Entraped</a:t>
            </a:r>
            <a:r>
              <a:rPr lang="en-US" dirty="0" smtClean="0"/>
              <a:t> bone undergoes necrosis within the first 48hrs and bacteria and inflammation can then percolate within the shaft and along the </a:t>
            </a:r>
            <a:r>
              <a:rPr lang="en-US" dirty="0" err="1" smtClean="0"/>
              <a:t>harvesian</a:t>
            </a:r>
            <a:r>
              <a:rPr lang="en-US" dirty="0" smtClean="0"/>
              <a:t> systems to involve the </a:t>
            </a:r>
            <a:r>
              <a:rPr lang="en-US" dirty="0" err="1" smtClean="0"/>
              <a:t>periostium</a:t>
            </a:r>
            <a:r>
              <a:rPr lang="en-US" dirty="0" smtClean="0"/>
              <a:t>.</a:t>
            </a:r>
          </a:p>
          <a:p>
            <a:pPr marL="514350" indent="-514350">
              <a:buFont typeface="+mj-lt"/>
              <a:buAutoNum type="arabicPeriod"/>
            </a:pPr>
            <a:r>
              <a:rPr lang="en-US" dirty="0" smtClean="0"/>
              <a:t>Lifting of the </a:t>
            </a:r>
            <a:r>
              <a:rPr lang="en-US" dirty="0" err="1" smtClean="0"/>
              <a:t>periostium</a:t>
            </a:r>
            <a:r>
              <a:rPr lang="en-US" dirty="0" smtClean="0"/>
              <a:t> further compromises vascular supply to the area and leads to a zone of bone necrosis; rupture of the </a:t>
            </a:r>
            <a:r>
              <a:rPr lang="en-US" dirty="0" err="1" smtClean="0"/>
              <a:t>perostium</a:t>
            </a:r>
            <a:r>
              <a:rPr lang="en-US" dirty="0" smtClean="0"/>
              <a:t> can lead to soft tissue abscess and a draining sinus.</a:t>
            </a:r>
          </a:p>
          <a:p>
            <a:pPr marL="514350" indent="-514350">
              <a:buFont typeface="+mj-lt"/>
              <a:buAutoNum type="arabicPeriod"/>
            </a:pPr>
            <a:r>
              <a:rPr lang="en-US" dirty="0" smtClean="0"/>
              <a:t>A dead piece of bone is called a </a:t>
            </a:r>
            <a:r>
              <a:rPr lang="en-US" dirty="0" err="1" smtClean="0"/>
              <a:t>sequestrum</a:t>
            </a:r>
            <a:r>
              <a:rPr lang="en-US" dirty="0" smtClean="0"/>
              <a:t>.</a:t>
            </a:r>
          </a:p>
          <a:p>
            <a:pPr marL="514350" indent="-514350">
              <a:buFont typeface="+mj-lt"/>
              <a:buAutoNum type="arabicPeriod"/>
            </a:pPr>
            <a:r>
              <a:rPr lang="en-US" dirty="0" smtClean="0"/>
              <a:t>After the first week chronic inflammation infiltrates stimulate </a:t>
            </a:r>
            <a:r>
              <a:rPr lang="en-US" dirty="0" err="1" smtClean="0"/>
              <a:t>osteoclastic</a:t>
            </a:r>
            <a:r>
              <a:rPr lang="en-US" dirty="0" smtClean="0"/>
              <a:t> bone </a:t>
            </a:r>
            <a:r>
              <a:rPr lang="en-US" dirty="0" err="1" smtClean="0"/>
              <a:t>resorption</a:t>
            </a:r>
            <a:r>
              <a:rPr lang="en-US" dirty="0" smtClean="0"/>
              <a:t>, </a:t>
            </a:r>
            <a:r>
              <a:rPr lang="en-US" dirty="0" err="1" smtClean="0"/>
              <a:t>ingrowth</a:t>
            </a:r>
            <a:r>
              <a:rPr lang="en-US" dirty="0" smtClean="0"/>
              <a:t> of fibrous connective tissue and deposition of reactive bone. The </a:t>
            </a:r>
            <a:r>
              <a:rPr lang="en-US" dirty="0" err="1" smtClean="0"/>
              <a:t>subperiosteal</a:t>
            </a:r>
            <a:r>
              <a:rPr lang="en-US" dirty="0" smtClean="0"/>
              <a:t> new bone encasing the inflammatory focus is called an </a:t>
            </a:r>
            <a:r>
              <a:rPr lang="en-US" dirty="0" err="1" smtClean="0"/>
              <a:t>involucrum</a:t>
            </a:r>
            <a:endParaRPr lang="en-US" dirty="0" smtClean="0"/>
          </a:p>
          <a:p>
            <a:pPr marL="514350" indent="-514350">
              <a:buFont typeface="+mj-lt"/>
              <a:buAutoNum type="arabicPeriod"/>
            </a:pPr>
            <a:r>
              <a:rPr lang="en-US" dirty="0" smtClean="0"/>
              <a:t>Resolution or progression to complications. With antibiotics and surgical treatment early in the course of disease osteomyelitis resolves without any complications</a:t>
            </a:r>
            <a:endParaRPr lang="en-US" dirty="0"/>
          </a:p>
        </p:txBody>
      </p:sp>
    </p:spTree>
    <p:extLst>
      <p:ext uri="{BB962C8B-B14F-4D97-AF65-F5344CB8AC3E}">
        <p14:creationId xmlns:p14="http://schemas.microsoft.com/office/powerpoint/2010/main" val="782093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osteomyelitis 3.png"/>
          <p:cNvPicPr>
            <a:picLocks noGrp="1" noChangeAspect="1" noChangeArrowheads="1"/>
          </p:cNvPicPr>
          <p:nvPr>
            <p:ph idx="1"/>
          </p:nvPr>
        </p:nvPicPr>
        <p:blipFill>
          <a:blip r:embed="rId2" cstate="print"/>
          <a:srcRect/>
          <a:stretch>
            <a:fillRect/>
          </a:stretch>
        </p:blipFill>
        <p:spPr bwMode="auto">
          <a:xfrm>
            <a:off x="609600" y="762000"/>
            <a:ext cx="7620000" cy="591670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328</TotalTime>
  <Words>1104</Words>
  <Application>Microsoft Office PowerPoint</Application>
  <PresentationFormat>On-screen Show (4:3)</PresentationFormat>
  <Paragraphs>107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PowerPoint Presentation</vt:lpstr>
      <vt:lpstr>PowerPoint Presentation</vt:lpstr>
      <vt:lpstr>OBJECTIVES</vt:lpstr>
      <vt:lpstr>INTRODUCTION </vt:lpstr>
      <vt:lpstr>EPIDEMIOLOGY </vt:lpstr>
      <vt:lpstr>CLASSIFICATION</vt:lpstr>
      <vt:lpstr>PYOGENIC OSTEOMYELITIS</vt:lpstr>
      <vt:lpstr>MORPHOLOGY</vt:lpstr>
      <vt:lpstr>PowerPoint Presentation</vt:lpstr>
      <vt:lpstr>Clinical course</vt:lpstr>
      <vt:lpstr>DIAGNOSIS</vt:lpstr>
      <vt:lpstr>PowerPoint Presentation</vt:lpstr>
      <vt:lpstr>MANAGEMENT</vt:lpstr>
      <vt:lpstr>COMPLICATIONS</vt:lpstr>
      <vt:lpstr>TUBERCULOUS OSTEOMYELITIS </vt:lpstr>
      <vt:lpstr>C</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OSTEOMYELITIS</dc:title>
  <dc:creator>Pavilion</dc:creator>
  <cp:lastModifiedBy>Pavilion</cp:lastModifiedBy>
  <cp:revision>32</cp:revision>
  <dcterms:created xsi:type="dcterms:W3CDTF">2014-07-31T05:11:02Z</dcterms:created>
  <dcterms:modified xsi:type="dcterms:W3CDTF">2014-08-06T20:02:16Z</dcterms:modified>
</cp:coreProperties>
</file>