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84" r:id="rId8"/>
    <p:sldId id="261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71" r:id="rId21"/>
    <p:sldId id="287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F7A177-344D-4693-92AE-08533ECB7D65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7C6E75-AF30-4FEC-8B6E-C19AC4205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8CCA-5E72-44DC-9135-2EFA1B621859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2DEF-CBA7-4B72-9406-2FC593B49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052B-265D-4926-84A4-7FA45071E98B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B68E-EE26-43A6-A480-182EF66F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4713-43F4-4593-AFAE-EEAC3D6DEC6C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422C-762B-4D4E-B715-14500F806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161A-FCC2-4AA1-BEA9-794A770291EB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27CF0-BD63-40CD-9430-CCB87EE5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E87065-39DD-4736-9CBD-AD4FBEE09461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10C634-81C7-4900-980F-E4AD00DD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D6BDD4-AEA0-4C99-BFEE-797BCA292560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BB36FD-2DC8-4F9A-A0E1-C0A6257C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D22F-297F-4498-BD29-D9F70F91B127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3D25-6841-4177-9584-2883006BE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0D7A-F1DA-4EFD-B153-617AEC67B58F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FE8D8E-129C-40C1-BF32-99BAC6E0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BD86-06B4-4321-96D2-E737ED195DAB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509E-A937-4BB9-AC73-C11E2E54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BDF364-7735-4A4E-9E39-306C271E11C1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622B617-5002-46CF-8813-9C3013E10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E0054-72EE-4F62-A2E1-34E75A570DE1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9DFAE-9A51-4852-83C3-11C34B41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60" r:id="rId9"/>
    <p:sldLayoutId id="2147483754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smtClean="0">
                <a:solidFill>
                  <a:schemeClr val="tx1"/>
                </a:solidFill>
              </a:rPr>
              <a:t>EPISTAXIS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 J. AYUGI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Fig 1: Vascular supply of the nasal septum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00200"/>
            <a:ext cx="7237413" cy="4805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Fig 2: Vascular supply of the lateral nasal wall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9388" y="1600200"/>
            <a:ext cx="648017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AETIOLOGY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Primary and Secondary epistaxis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70 - 80% of all cases are idiopathic :</a:t>
            </a:r>
            <a:r>
              <a:rPr lang="en-US" sz="3200" b="1" dirty="0" smtClean="0"/>
              <a:t> Primary epistaxis.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err="1" smtClean="0"/>
              <a:t>Standardised</a:t>
            </a:r>
            <a:r>
              <a:rPr lang="en-US" sz="3200" dirty="0" smtClean="0"/>
              <a:t> description: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Anterior: Bleeding from a source anterior to the plane of the </a:t>
            </a:r>
            <a:r>
              <a:rPr lang="en-US" dirty="0" err="1" smtClean="0"/>
              <a:t>piriform</a:t>
            </a:r>
            <a:r>
              <a:rPr lang="en-US" dirty="0" smtClean="0"/>
              <a:t> aperture (anterior septum, vestibular skin, </a:t>
            </a:r>
            <a:r>
              <a:rPr lang="en-US" dirty="0" err="1" smtClean="0"/>
              <a:t>mucocutanoeus</a:t>
            </a:r>
            <a:r>
              <a:rPr lang="en-US" dirty="0" smtClean="0"/>
              <a:t> junction.)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Posterior: Bleeding posterior to the </a:t>
            </a:r>
            <a:r>
              <a:rPr lang="en-US" dirty="0" err="1" smtClean="0"/>
              <a:t>piriform</a:t>
            </a:r>
            <a:r>
              <a:rPr lang="en-US" dirty="0" smtClean="0"/>
              <a:t> aperture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/>
              <a:t> </a:t>
            </a:r>
            <a:r>
              <a:rPr lang="en-US" sz="3200" dirty="0" smtClean="0"/>
              <a:t>May be </a:t>
            </a:r>
            <a:r>
              <a:rPr lang="en-US" sz="3200" dirty="0" err="1" smtClean="0"/>
              <a:t>multifactorial</a:t>
            </a:r>
            <a:r>
              <a:rPr lang="en-US" sz="3200" dirty="0" smtClean="0"/>
              <a:t>, with each factor playing a minor role.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LOCAL CAUSES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Trauma</a:t>
            </a:r>
          </a:p>
          <a:p>
            <a:pPr marL="835025" lvl="1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    Nose picking, facial trauma, RTA, fracture base of skull.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Idiopathic (from Little’s area)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Inflammatory</a:t>
            </a:r>
          </a:p>
          <a:p>
            <a:pPr marL="835025" lvl="1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dirty="0" smtClean="0"/>
              <a:t>    Rhinitis ( infective, allergic), Sinusitis, Specific nasal infections (bacterial, fungal, TB)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Anatomical/ structural deformities of the nose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2400" dirty="0" smtClean="0"/>
              <a:t>congenital or acquired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2400" dirty="0" smtClean="0"/>
              <a:t>deviated nasal septum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2400" dirty="0" smtClean="0"/>
              <a:t>Nasal spur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2400" dirty="0" smtClean="0"/>
              <a:t>Hypertrophied or rotated </a:t>
            </a:r>
            <a:r>
              <a:rPr lang="en-US" sz="2400" dirty="0" err="1" smtClean="0"/>
              <a:t>turbinates</a:t>
            </a:r>
            <a:r>
              <a:rPr lang="en-US" sz="2400" dirty="0" smtClean="0"/>
              <a:t> ( paradoxical) drying, crusting, bleeding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5"/>
            </a:pPr>
            <a:r>
              <a:rPr lang="en-US" sz="2800" smtClean="0"/>
              <a:t> Neoplastic (Benign or malignant)</a:t>
            </a:r>
          </a:p>
          <a:p>
            <a:pPr marL="1108075" lvl="2" indent="-514350" eaLnBrk="1" hangingPunct="1"/>
            <a:r>
              <a:rPr lang="en-US" sz="2100" smtClean="0"/>
              <a:t>in the nose or paranasal sinuses and postnasal space tumours</a:t>
            </a:r>
          </a:p>
          <a:p>
            <a:pPr marL="1108075" lvl="2" indent="-514350" eaLnBrk="1" hangingPunct="1"/>
            <a:r>
              <a:rPr lang="en-US" sz="2100" smtClean="0"/>
              <a:t>Juvenile angiofibroma (exclusively in the adolescent  males, recurrent and severe episodes of epistaxis. Never biopsy since patient will bleed excessively)</a:t>
            </a:r>
          </a:p>
          <a:p>
            <a:pPr marL="1108075" lvl="2" indent="-514350" eaLnBrk="1" hangingPunct="1"/>
            <a:r>
              <a:rPr lang="en-US" sz="2100" smtClean="0"/>
              <a:t>Aneurysms of internal carotid artery</a:t>
            </a:r>
          </a:p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en-US" sz="2800" smtClean="0"/>
              <a:t>Enviromental; </a:t>
            </a:r>
          </a:p>
          <a:p>
            <a:pPr marL="1108075" lvl="2" indent="-514350" eaLnBrk="1" hangingPunct="1"/>
            <a:r>
              <a:rPr lang="en-US" sz="2100" smtClean="0"/>
              <a:t>high altitude</a:t>
            </a:r>
          </a:p>
          <a:p>
            <a:pPr marL="1108075" lvl="2" indent="-514350" eaLnBrk="1" hangingPunct="1"/>
            <a:r>
              <a:rPr lang="en-US" sz="2100" smtClean="0"/>
              <a:t>air conditioning</a:t>
            </a:r>
          </a:p>
          <a:p>
            <a:pPr marL="1108075" lvl="2" indent="-514350" eaLnBrk="1" hangingPunct="1"/>
            <a:r>
              <a:rPr lang="en-US" sz="2100" smtClean="0"/>
              <a:t>toxic or chemical irritant</a:t>
            </a:r>
          </a:p>
          <a:p>
            <a:pPr marL="1108075" lvl="2" indent="-514350" eaLnBrk="1" hangingPunct="1"/>
            <a:r>
              <a:rPr lang="en-US" sz="2100" smtClean="0"/>
              <a:t>Cold winter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3200" dirty="0" smtClean="0"/>
              <a:t>Foreign bodies;</a:t>
            </a:r>
          </a:p>
          <a:p>
            <a:pPr marL="1109662" lvl="2" indent="-514350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Unilateral, purulent nasal discharge and bleeding.</a:t>
            </a:r>
          </a:p>
          <a:p>
            <a:pPr marL="1109662" lvl="2" indent="-514350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Usually in children or the mentally retarded</a:t>
            </a:r>
          </a:p>
          <a:p>
            <a:pPr marL="1109662" lvl="2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1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3500" dirty="0" smtClean="0"/>
              <a:t>Iatrogenic;</a:t>
            </a:r>
          </a:p>
          <a:p>
            <a:pPr marL="915352" lvl="2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100" dirty="0" smtClean="0"/>
              <a:t>excessive prescription of intranasal topical steroids</a:t>
            </a:r>
          </a:p>
          <a:p>
            <a:pPr marL="915352" lvl="2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100" dirty="0" smtClean="0"/>
              <a:t>can lead to changes in mucosa and bleeding</a:t>
            </a:r>
          </a:p>
          <a:p>
            <a:pPr marL="915352" lvl="2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100" dirty="0" smtClean="0"/>
              <a:t>After nasal surgery. (</a:t>
            </a:r>
            <a:r>
              <a:rPr lang="en-US" sz="2100" dirty="0" err="1" smtClean="0"/>
              <a:t>septoplasty</a:t>
            </a:r>
            <a:r>
              <a:rPr lang="en-US" sz="2100" dirty="0" smtClean="0"/>
              <a:t>, FESS)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GENERAL CAUSES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4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7000" dirty="0" smtClean="0"/>
              <a:t>Hypertension - associated with local factors</a:t>
            </a:r>
          </a:p>
          <a:p>
            <a:pPr marL="835025" lvl="1" indent="-514350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elderly; </a:t>
            </a:r>
            <a:r>
              <a:rPr lang="en-US" sz="4400" dirty="0" err="1" smtClean="0"/>
              <a:t>arteriosclerostic</a:t>
            </a:r>
            <a:r>
              <a:rPr lang="en-US" sz="4400" dirty="0" smtClean="0"/>
              <a:t> vessels do not contract well and the nasal mucosa becomes atrophic hence dries up and cracks easily and vessels may rupture especially during a hypertensive episodes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7000" dirty="0" smtClean="0"/>
              <a:t>Blood </a:t>
            </a:r>
            <a:r>
              <a:rPr lang="en-US" sz="7000" dirty="0" err="1" smtClean="0"/>
              <a:t>dyscrasias</a:t>
            </a:r>
            <a:r>
              <a:rPr lang="en-US" sz="7000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400" dirty="0" smtClean="0"/>
              <a:t>vary in ability to cause epistaxis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400" dirty="0" smtClean="0"/>
              <a:t>usually diagnosed in early life by excessive bleeding after minor trauma.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400" dirty="0" smtClean="0"/>
              <a:t>Deficiency of factors VIII (</a:t>
            </a:r>
            <a:r>
              <a:rPr lang="en-US" sz="4400" dirty="0" err="1" smtClean="0"/>
              <a:t>Heamophilia</a:t>
            </a:r>
            <a:r>
              <a:rPr lang="en-US" sz="4400" dirty="0" smtClean="0"/>
              <a:t> A),  (</a:t>
            </a:r>
            <a:r>
              <a:rPr lang="en-US" sz="4400" dirty="0" err="1" smtClean="0"/>
              <a:t>Heamophilia</a:t>
            </a:r>
            <a:r>
              <a:rPr lang="en-US" sz="4400" dirty="0" smtClean="0"/>
              <a:t> B). Factor IX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400" dirty="0" smtClean="0"/>
              <a:t>Von </a:t>
            </a:r>
            <a:r>
              <a:rPr lang="en-US" sz="4400" dirty="0" err="1" smtClean="0"/>
              <a:t>willebrands</a:t>
            </a:r>
            <a:r>
              <a:rPr lang="en-US" sz="4400" dirty="0" smtClean="0"/>
              <a:t> factor VII impaired PLT adhesiveness.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400" dirty="0" smtClean="0"/>
              <a:t>Leukemia, lymphomas, Idiopathic thrombocytopenic </a:t>
            </a:r>
            <a:r>
              <a:rPr lang="en-US" sz="4400" dirty="0" err="1" smtClean="0"/>
              <a:t>purpura</a:t>
            </a:r>
            <a:r>
              <a:rPr lang="en-US" sz="4400" dirty="0" smtClean="0"/>
              <a:t> ITP, </a:t>
            </a:r>
            <a:r>
              <a:rPr lang="en-US" sz="4400" dirty="0" err="1" smtClean="0"/>
              <a:t>ossler</a:t>
            </a:r>
            <a:r>
              <a:rPr lang="en-US" sz="4400" dirty="0" smtClean="0"/>
              <a:t> </a:t>
            </a:r>
            <a:r>
              <a:rPr lang="en-US" sz="4400" dirty="0" err="1" smtClean="0"/>
              <a:t>Rendeu</a:t>
            </a:r>
            <a:r>
              <a:rPr lang="en-US" sz="4400" dirty="0" smtClean="0"/>
              <a:t> </a:t>
            </a:r>
            <a:r>
              <a:rPr lang="en-US" sz="4400" dirty="0" err="1" smtClean="0"/>
              <a:t>weber</a:t>
            </a:r>
            <a:r>
              <a:rPr lang="en-US" sz="4400" dirty="0" smtClean="0"/>
              <a:t> syndrome.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US" sz="6000" dirty="0" smtClean="0"/>
              <a:t>Alcohol abuse - poor diet especially Vitamin C, K deficiency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US" sz="6000" dirty="0" err="1" smtClean="0"/>
              <a:t>Parenchymal</a:t>
            </a:r>
            <a:r>
              <a:rPr lang="en-US" sz="6000" dirty="0" smtClean="0"/>
              <a:t> liver damage ( deceased fibrinogen and </a:t>
            </a:r>
            <a:r>
              <a:rPr lang="en-US" sz="6000" dirty="0" err="1" smtClean="0"/>
              <a:t>prothrombin</a:t>
            </a:r>
            <a:r>
              <a:rPr lang="en-US" sz="6000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Pregnancy especially folic acid deficiency ( decreased platelets)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Drugs (anticoagulants, aspirin, </a:t>
            </a:r>
            <a:r>
              <a:rPr lang="en-US" sz="2800" dirty="0" err="1" smtClean="0"/>
              <a:t>Nsaids</a:t>
            </a:r>
            <a:r>
              <a:rPr lang="en-US" sz="2800" dirty="0" smtClean="0"/>
              <a:t>, CAF, </a:t>
            </a:r>
            <a:r>
              <a:rPr lang="en-US" sz="2800" dirty="0" err="1" smtClean="0"/>
              <a:t>carbenicillin</a:t>
            </a:r>
            <a:r>
              <a:rPr lang="en-US" sz="2800" dirty="0" smtClean="0"/>
              <a:t>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Systemic toxic agents- phosphorous, mercury.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Infectious diseases ( Typhoid, rheumatic fever, whooping cough)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Cardiovascular disorders ( MS, CHD, CCF, COA)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Immuno-suppresion</a:t>
            </a:r>
            <a:r>
              <a:rPr lang="en-US" sz="2800" dirty="0" smtClean="0"/>
              <a:t>. (HIV)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Allergic diseases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800" dirty="0" smtClean="0"/>
              <a:t>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CLINICAL PRESENTATION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Sudden onset</a:t>
            </a:r>
          </a:p>
          <a:p>
            <a:pPr eaLnBrk="1" hangingPunct="1"/>
            <a:r>
              <a:rPr lang="en-US" smtClean="0"/>
              <a:t>Occasionally preceding headache</a:t>
            </a:r>
          </a:p>
          <a:p>
            <a:pPr eaLnBrk="1" hangingPunct="1"/>
            <a:r>
              <a:rPr lang="en-US" smtClean="0"/>
              <a:t>May be unilateral,</a:t>
            </a:r>
          </a:p>
          <a:p>
            <a:pPr eaLnBrk="1" hangingPunct="1"/>
            <a:r>
              <a:rPr lang="en-US" smtClean="0"/>
              <a:t>Smell of blood in the throat, trickling in the throat</a:t>
            </a:r>
          </a:p>
          <a:p>
            <a:pPr eaLnBrk="1" hangingPunct="1"/>
            <a:r>
              <a:rPr lang="en-US" smtClean="0"/>
              <a:t>Swallow and vomit fresh blood</a:t>
            </a:r>
          </a:p>
          <a:p>
            <a:pPr eaLnBrk="1" hangingPunct="1"/>
            <a:r>
              <a:rPr lang="en-US" smtClean="0"/>
              <a:t>Anxiety (increased PR, BP) increased bleeding</a:t>
            </a:r>
          </a:p>
          <a:p>
            <a:pPr eaLnBrk="1" hangingPunct="1"/>
            <a:r>
              <a:rPr lang="en-US" smtClean="0"/>
              <a:t>Elderly decompensate very fast (hypovoleamic shock)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MANAGEMENT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1.  Medical history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2.  Physical examination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3.  Laboratory investigations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4.  Radiological investigations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5.  EUA/ Endoscopy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DEFINITION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Acute hemorrhage from the nostril, nasal cavity, or nasopharynx.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GENERAL MANAGEMENT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ABC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Depends on the degree of </a:t>
            </a:r>
            <a:r>
              <a:rPr lang="en-US" dirty="0" err="1" smtClean="0"/>
              <a:t>haemorrhage</a:t>
            </a:r>
            <a:r>
              <a:rPr lang="en-US" dirty="0" smtClean="0"/>
              <a:t>,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site (ant, post),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Age of patient,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hx</a:t>
            </a:r>
            <a:r>
              <a:rPr lang="en-US" dirty="0" smtClean="0"/>
              <a:t> of precipitating factors.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 An accurate patient history (location, duration and frequency), trauma, nasal blockage, </a:t>
            </a:r>
            <a:r>
              <a:rPr lang="en-US" dirty="0" err="1" smtClean="0"/>
              <a:t>rhinorrhea</a:t>
            </a:r>
            <a:r>
              <a:rPr lang="en-US" dirty="0" smtClean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Family history, drug history, tobacco and alcohol usage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History of prior bleeding is important, general state of the patient (</a:t>
            </a:r>
            <a:r>
              <a:rPr lang="en-US" dirty="0" err="1" smtClean="0"/>
              <a:t>eg</a:t>
            </a:r>
            <a:r>
              <a:rPr lang="en-US" dirty="0" smtClean="0"/>
              <a:t> shock)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Blood for GXM, </a:t>
            </a:r>
            <a:r>
              <a:rPr lang="en-US" dirty="0" err="1" smtClean="0"/>
              <a:t>coagulopathy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Assessment of blood loss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 Class I  10-15% of total blood volume (minimal blood loss &lt;700ml)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Class II 15-30%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Class III 30-40%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Class IV &gt;40%  (&gt;2000ml)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Rules of fluid replacement:</a:t>
            </a:r>
            <a:endParaRPr lang="en-US" dirty="0" smtClean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Crystalloid fluid= 3:1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Colloids fluids= 1:1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patient is evaluated in the seated position,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Adequate light suction anaesthetic solution,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Packing materials and </a:t>
            </a:r>
            <a:r>
              <a:rPr lang="en-US" dirty="0" err="1" smtClean="0"/>
              <a:t>cautery</a:t>
            </a:r>
            <a:r>
              <a:rPr lang="en-US" dirty="0" smtClean="0"/>
              <a:t>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Topical vasoconstrictor and anaesthetic agent. (</a:t>
            </a:r>
            <a:r>
              <a:rPr lang="en-US" dirty="0" err="1" smtClean="0"/>
              <a:t>oxymetazoline</a:t>
            </a:r>
            <a:r>
              <a:rPr lang="en-US" dirty="0" smtClean="0"/>
              <a:t> and </a:t>
            </a:r>
            <a:r>
              <a:rPr lang="en-US" dirty="0" err="1" smtClean="0"/>
              <a:t>xylocaine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Most bleeding sites are anterior and accessible to local treatment.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Bleeding sites that are not visible on anterior </a:t>
            </a:r>
            <a:r>
              <a:rPr lang="en-US" dirty="0" err="1" smtClean="0"/>
              <a:t>rhinoscopy</a:t>
            </a:r>
            <a:r>
              <a:rPr lang="en-US" dirty="0" smtClean="0"/>
              <a:t> most likely from posterior ( </a:t>
            </a:r>
            <a:r>
              <a:rPr lang="en-US" dirty="0" err="1" smtClean="0"/>
              <a:t>sphenopalatine</a:t>
            </a:r>
            <a:r>
              <a:rPr lang="en-US" dirty="0" smtClean="0"/>
              <a:t> artery)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Trivial </a:t>
            </a:r>
            <a:r>
              <a:rPr lang="en-US" dirty="0" err="1" smtClean="0"/>
              <a:t>haemorhrage</a:t>
            </a:r>
            <a:r>
              <a:rPr lang="en-US" dirty="0" smtClean="0"/>
              <a:t>- first aid measures.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Mild-moderate ( patient may develop shock)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Main aim is to stop </a:t>
            </a:r>
            <a:r>
              <a:rPr lang="en-US" dirty="0" err="1" smtClean="0"/>
              <a:t>haemorrhage</a:t>
            </a:r>
            <a:r>
              <a:rPr lang="en-US" dirty="0" smtClean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Firm pressure to the nostrils 5-10 </a:t>
            </a:r>
            <a:r>
              <a:rPr lang="en-US" dirty="0" err="1" smtClean="0"/>
              <a:t>mins</a:t>
            </a:r>
            <a:r>
              <a:rPr lang="en-US" dirty="0" smtClean="0"/>
              <a:t> seated upright, head facing downwards.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Advice the patient to breath thru the mouth.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Arrange for good light, nasal </a:t>
            </a:r>
            <a:r>
              <a:rPr lang="en-US" dirty="0" err="1" smtClean="0"/>
              <a:t>cannula</a:t>
            </a:r>
            <a:r>
              <a:rPr lang="en-US" dirty="0" smtClean="0"/>
              <a:t> and suction machine.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anaesthetic agent + vasoconstrictor in solution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NON-SURGICAL MANAGEMENT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Anterior nasal packing</a:t>
            </a:r>
          </a:p>
          <a:p>
            <a:pPr eaLnBrk="1" hangingPunct="1"/>
            <a:r>
              <a:rPr lang="en-US" sz="3200" smtClean="0"/>
              <a:t>Posterior nasal packing</a:t>
            </a:r>
          </a:p>
          <a:p>
            <a:pPr eaLnBrk="1" hangingPunct="1"/>
            <a:r>
              <a:rPr lang="en-US" sz="3200" smtClean="0"/>
              <a:t>Local cautery with silver nitrate</a:t>
            </a:r>
          </a:p>
          <a:p>
            <a:pPr eaLnBrk="1" hangingPunct="1"/>
            <a:r>
              <a:rPr lang="en-US" sz="3200" smtClean="0"/>
              <a:t>Endoscopic guided cautery</a:t>
            </a:r>
          </a:p>
          <a:p>
            <a:pPr eaLnBrk="1" hangingPunct="1"/>
            <a:r>
              <a:rPr lang="en-US" sz="3200" smtClean="0"/>
              <a:t>Posterior packing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Nasal packing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19405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100" dirty="0" smtClean="0"/>
              <a:t>Anterior- ribbon gauze impregnated with petroleum jelly or bismuth </a:t>
            </a:r>
            <a:r>
              <a:rPr lang="en-US" sz="3100" dirty="0" err="1" smtClean="0"/>
              <a:t>iodoform</a:t>
            </a:r>
            <a:r>
              <a:rPr lang="en-US" sz="3100" dirty="0" smtClean="0"/>
              <a:t> paraffin paste (BIPP). </a:t>
            </a:r>
          </a:p>
          <a:p>
            <a:pPr marL="319405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100" dirty="0" smtClean="0"/>
              <a:t>Left in situ for 24 to 72 hrs. </a:t>
            </a:r>
          </a:p>
          <a:p>
            <a:pPr marL="319405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100" dirty="0" smtClean="0"/>
              <a:t>Complications include sinusitis, </a:t>
            </a:r>
            <a:r>
              <a:rPr lang="en-US" sz="3100" dirty="0" err="1" smtClean="0"/>
              <a:t>septal</a:t>
            </a:r>
            <a:r>
              <a:rPr lang="en-US" sz="3100" dirty="0" smtClean="0"/>
              <a:t> perforation, </a:t>
            </a:r>
            <a:r>
              <a:rPr lang="en-US" sz="3100" dirty="0" err="1" smtClean="0"/>
              <a:t>alar</a:t>
            </a:r>
            <a:r>
              <a:rPr lang="en-US" sz="3100" dirty="0" smtClean="0"/>
              <a:t> necrosis and hypoxia. </a:t>
            </a:r>
          </a:p>
          <a:p>
            <a:pPr marL="319405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100" dirty="0" smtClean="0"/>
              <a:t>There are special nasal tampons and </a:t>
            </a:r>
            <a:r>
              <a:rPr lang="en-US" sz="3100" dirty="0" err="1" smtClean="0"/>
              <a:t>ballon</a:t>
            </a:r>
            <a:r>
              <a:rPr lang="en-US" sz="3100" dirty="0" smtClean="0"/>
              <a:t> catheters.</a:t>
            </a:r>
          </a:p>
          <a:p>
            <a:pPr marL="319405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100" dirty="0" smtClean="0"/>
              <a:t>Posterior- Under GA preferably. Can also use </a:t>
            </a:r>
            <a:r>
              <a:rPr lang="en-US" sz="3100" dirty="0" err="1" smtClean="0"/>
              <a:t>foleys</a:t>
            </a:r>
            <a:r>
              <a:rPr lang="en-US" sz="3100" dirty="0" smtClean="0"/>
              <a:t> catheter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 Hot water irrigation at 50 degrees (activates clotting system)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Systemic medications- </a:t>
            </a:r>
            <a:r>
              <a:rPr lang="en-US" sz="3200" dirty="0" err="1" smtClean="0"/>
              <a:t>Tranexamic</a:t>
            </a:r>
            <a:r>
              <a:rPr lang="en-US" sz="3200" dirty="0" smtClean="0"/>
              <a:t> acid , inhibits </a:t>
            </a:r>
            <a:r>
              <a:rPr lang="en-US" sz="3200" dirty="0" err="1" smtClean="0"/>
              <a:t>fibrinolysis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tampon.bmp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304800"/>
            <a:ext cx="8150225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52600"/>
            <a:ext cx="8612188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5" descr="C:\Dr Karuga\scan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697038"/>
            <a:ext cx="5562600" cy="5084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228600" y="301625"/>
            <a:ext cx="8534400" cy="5641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Introduction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One of the most common ENT emergency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Male to female ratio 1.6:1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Higher incidence in older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Clinically- bleeding either from the lateral nasal wall or from the septum.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SURGICAL MANAGEMENT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 In cases of intractable bleeding ligation of arteries is performed</a:t>
            </a:r>
          </a:p>
          <a:p>
            <a:pPr lvl="1" indent="-319088" eaLnBrk="1" hangingPunct="1">
              <a:buFont typeface="Wingdings" pitchFamily="2" charset="2"/>
              <a:buChar char=""/>
            </a:pPr>
            <a:r>
              <a:rPr lang="en-US" smtClean="0"/>
              <a:t>Sphenopalatine artery</a:t>
            </a:r>
          </a:p>
          <a:p>
            <a:pPr lvl="1" indent="-319088" eaLnBrk="1" hangingPunct="1">
              <a:buFont typeface="Wingdings" pitchFamily="2" charset="2"/>
              <a:buChar char=""/>
            </a:pPr>
            <a:r>
              <a:rPr lang="en-US" smtClean="0"/>
              <a:t>Maxillary Artery</a:t>
            </a:r>
          </a:p>
          <a:p>
            <a:pPr lvl="1" indent="-319088" eaLnBrk="1" hangingPunct="1">
              <a:buFont typeface="Wingdings" pitchFamily="2" charset="2"/>
              <a:buChar char=""/>
            </a:pPr>
            <a:r>
              <a:rPr lang="en-US" smtClean="0"/>
              <a:t>External carotid artery</a:t>
            </a:r>
          </a:p>
          <a:p>
            <a:pPr lvl="1" indent="-319088" eaLnBrk="1" hangingPunct="1">
              <a:buFont typeface="Wingdings" pitchFamily="2" charset="2"/>
              <a:buChar char=""/>
            </a:pPr>
            <a:r>
              <a:rPr lang="en-US" smtClean="0"/>
              <a:t>Ant and Posterior ethmoids.</a:t>
            </a:r>
          </a:p>
          <a:p>
            <a:pPr eaLnBrk="1" hangingPunct="1"/>
            <a:r>
              <a:rPr lang="en-US" smtClean="0"/>
              <a:t> Embolization with the use of polyvinyl alcohol foam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-61913"/>
            <a:ext cx="6553200" cy="6843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55988" y="2090738"/>
            <a:ext cx="2466975" cy="3514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Lateral nasal wall bleeding is usually seen from the region of the </a:t>
            </a:r>
            <a:r>
              <a:rPr lang="en-US" dirty="0" err="1" smtClean="0"/>
              <a:t>sphenopalatine</a:t>
            </a:r>
            <a:r>
              <a:rPr lang="en-US" dirty="0" smtClean="0"/>
              <a:t> artery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Septal</a:t>
            </a:r>
            <a:r>
              <a:rPr lang="en-US" dirty="0" smtClean="0"/>
              <a:t> bleeding is usually from the anterior region.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Most cases are minor but can be life threatening e.g. in elderly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Minor epistaxis usually originates from the anterior nasal septum </a:t>
            </a:r>
          </a:p>
          <a:p>
            <a:pPr eaLnBrk="1" hangingPunct="1"/>
            <a:r>
              <a:rPr lang="en-US" smtClean="0"/>
              <a:t>Is often the result of minor trauma to the septal mucosa.</a:t>
            </a:r>
          </a:p>
          <a:p>
            <a:pPr eaLnBrk="1" hangingPunct="1"/>
            <a:r>
              <a:rPr lang="en-US" smtClean="0"/>
              <a:t>Children- A result of nose picking</a:t>
            </a:r>
          </a:p>
          <a:p>
            <a:pPr eaLnBrk="1" hangingPunct="1"/>
            <a:r>
              <a:rPr lang="en-US" smtClean="0"/>
              <a:t>Adults- A result of desiccation of the mucosa.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VASCULAR ANATOMY OF THE NOSE</a:t>
            </a:r>
            <a:endParaRPr lang="en-US" sz="40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The nasal mucosa has a rich arborizing network of submucosal vessels. </a:t>
            </a:r>
          </a:p>
          <a:p>
            <a:pPr eaLnBrk="1" hangingPunct="1"/>
            <a:r>
              <a:rPr lang="en-US" sz="3200" smtClean="0"/>
              <a:t>Arterial blood supply from internal and external carotid arteries.</a:t>
            </a:r>
          </a:p>
          <a:p>
            <a:pPr eaLnBrk="1" hangingPunct="1"/>
            <a:r>
              <a:rPr lang="en-US" sz="3200" smtClean="0"/>
              <a:t>Confluence of the two systems occurs  particularly at the caudal end of the septum.</a:t>
            </a:r>
          </a:p>
          <a:p>
            <a:pPr eaLnBrk="1" hangingPunct="1"/>
            <a:r>
              <a:rPr lang="en-US" sz="3200" smtClean="0"/>
              <a:t>A number of arteries anastomose with each other- Little's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The anterior </a:t>
            </a:r>
            <a:r>
              <a:rPr lang="en-US" sz="3200" dirty="0" err="1" smtClean="0"/>
              <a:t>septal</a:t>
            </a:r>
            <a:r>
              <a:rPr lang="en-US" sz="3200" dirty="0" smtClean="0"/>
              <a:t> plexus is termed Little's area or </a:t>
            </a:r>
            <a:r>
              <a:rPr lang="en-US" sz="3200" dirty="0" err="1" smtClean="0"/>
              <a:t>Kiesselbach's</a:t>
            </a:r>
            <a:r>
              <a:rPr lang="en-US" sz="3200" dirty="0" smtClean="0"/>
              <a:t> plexus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Is a confluence of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500" dirty="0" err="1" smtClean="0"/>
              <a:t>Septal</a:t>
            </a:r>
            <a:r>
              <a:rPr lang="en-US" sz="2500" dirty="0" smtClean="0"/>
              <a:t> branch of </a:t>
            </a:r>
            <a:r>
              <a:rPr lang="en-US" sz="2500" dirty="0" err="1" smtClean="0"/>
              <a:t>sphenopalatine</a:t>
            </a:r>
            <a:r>
              <a:rPr lang="en-US" sz="2500" dirty="0" smtClean="0"/>
              <a:t> (Ext. Carotid artery)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500" dirty="0" err="1" smtClean="0"/>
              <a:t>Septal</a:t>
            </a:r>
            <a:r>
              <a:rPr lang="en-US" sz="2500" dirty="0" smtClean="0"/>
              <a:t> branch of superior labial artery (Ext. Carotid artery)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500" dirty="0" smtClean="0"/>
              <a:t>Greater palatine artery (Ext. Carotid artery)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500" dirty="0" smtClean="0"/>
              <a:t>Anterior ethmoidal (Int. Carotid artery)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 This is the site of most anterior epistaxis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Retrocullumellar vein </a:t>
            </a:r>
            <a:r>
              <a:rPr lang="en-US" sz="3200" smtClean="0"/>
              <a:t>runs 2mm parallel and behind the collumellar</a:t>
            </a:r>
          </a:p>
          <a:p>
            <a:pPr lvl="1" indent="-319088" eaLnBrk="1" hangingPunct="1">
              <a:buFont typeface="Wingdings" pitchFamily="2" charset="2"/>
              <a:buChar char=""/>
            </a:pPr>
            <a:r>
              <a:rPr lang="en-US" smtClean="0"/>
              <a:t>Is superficial </a:t>
            </a:r>
          </a:p>
          <a:p>
            <a:pPr lvl="1" indent="-319088" eaLnBrk="1" hangingPunct="1">
              <a:buFont typeface="Wingdings" pitchFamily="2" charset="2"/>
              <a:buChar char=""/>
            </a:pPr>
            <a:r>
              <a:rPr lang="en-US" smtClean="0"/>
              <a:t>Is a common reason for venous bleeding in children</a:t>
            </a:r>
          </a:p>
          <a:p>
            <a:pPr eaLnBrk="1" hangingPunct="1"/>
            <a:r>
              <a:rPr lang="en-US" sz="2800" smtClean="0"/>
              <a:t>Venous epistaxis from retrocolumelar vein tends to occur in subjects &lt;35yrs</a:t>
            </a:r>
          </a:p>
          <a:p>
            <a:pPr eaLnBrk="1" hangingPunct="1"/>
            <a:r>
              <a:rPr lang="en-US" sz="3100" smtClean="0"/>
              <a:t>Venous epistaxis usually short lived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smtClean="0"/>
              <a:t>Woodruffs plexus </a:t>
            </a:r>
            <a:r>
              <a:rPr lang="en-US" sz="3200" smtClean="0"/>
              <a:t>is a plexus of vessels lying inferior to the posterior end of the inferior turbinate.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smtClean="0"/>
              <a:t>It is a frequent site of adult epistaxis.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smtClean="0"/>
              <a:t>It causes a venous posterior bleed.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smtClean="0"/>
              <a:t>70% of the bleeding occurs from the septum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1028</Words>
  <Application>Microsoft Office PowerPoint</Application>
  <PresentationFormat>On-screen Show (4:3)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Wingdings 2</vt:lpstr>
      <vt:lpstr>Median</vt:lpstr>
      <vt:lpstr>EPISTAXIS</vt:lpstr>
      <vt:lpstr>DEFINITION</vt:lpstr>
      <vt:lpstr>Introduction </vt:lpstr>
      <vt:lpstr>Slide 4</vt:lpstr>
      <vt:lpstr>Slide 5</vt:lpstr>
      <vt:lpstr>VASCULAR ANATOMY OF THE NOSE</vt:lpstr>
      <vt:lpstr>Slide 7</vt:lpstr>
      <vt:lpstr>Slide 8</vt:lpstr>
      <vt:lpstr>Slide 9</vt:lpstr>
      <vt:lpstr>Fig 1: Vascular supply of the nasal septum</vt:lpstr>
      <vt:lpstr>Fig 2: Vascular supply of the lateral nasal wall</vt:lpstr>
      <vt:lpstr>AETIOLOGY</vt:lpstr>
      <vt:lpstr>LOCAL CAUSES</vt:lpstr>
      <vt:lpstr>Slide 14</vt:lpstr>
      <vt:lpstr>Slide 15</vt:lpstr>
      <vt:lpstr>GENERAL CAUSES</vt:lpstr>
      <vt:lpstr>Slide 17</vt:lpstr>
      <vt:lpstr>CLINICAL PRESENTATION</vt:lpstr>
      <vt:lpstr>MANAGEMENT</vt:lpstr>
      <vt:lpstr>GENERAL MANAGEMENT</vt:lpstr>
      <vt:lpstr>Assessment of blood loss</vt:lpstr>
      <vt:lpstr>Slide 22</vt:lpstr>
      <vt:lpstr>Slide 23</vt:lpstr>
      <vt:lpstr>NON-SURGICAL MANAGEMENT</vt:lpstr>
      <vt:lpstr>Nasal packing</vt:lpstr>
      <vt:lpstr>Slide 26</vt:lpstr>
      <vt:lpstr>Slide 27</vt:lpstr>
      <vt:lpstr>Slide 28</vt:lpstr>
      <vt:lpstr>Slide 29</vt:lpstr>
      <vt:lpstr>SURGICAL MANAGEMENT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</dc:creator>
  <cp:lastModifiedBy>Admin</cp:lastModifiedBy>
  <cp:revision>11</cp:revision>
  <dcterms:created xsi:type="dcterms:W3CDTF">2011-02-07T06:07:30Z</dcterms:created>
  <dcterms:modified xsi:type="dcterms:W3CDTF">2016-02-11T05:07:28Z</dcterms:modified>
</cp:coreProperties>
</file>